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1368" r:id="rId2"/>
    <p:sldId id="602" r:id="rId3"/>
    <p:sldId id="1376" r:id="rId4"/>
    <p:sldId id="1400" r:id="rId5"/>
    <p:sldId id="1525" r:id="rId6"/>
    <p:sldId id="1526" r:id="rId7"/>
    <p:sldId id="609" r:id="rId8"/>
    <p:sldId id="1529" r:id="rId9"/>
    <p:sldId id="1527" r:id="rId10"/>
    <p:sldId id="1530" r:id="rId11"/>
    <p:sldId id="1532" r:id="rId12"/>
    <p:sldId id="1533" r:id="rId13"/>
    <p:sldId id="612" r:id="rId14"/>
    <p:sldId id="1534" r:id="rId15"/>
    <p:sldId id="1531" r:id="rId16"/>
    <p:sldId id="313" r:id="rId17"/>
    <p:sldId id="619" r:id="rId18"/>
    <p:sldId id="1538" r:id="rId19"/>
    <p:sldId id="1535" r:id="rId20"/>
    <p:sldId id="1543" r:id="rId21"/>
    <p:sldId id="1544" r:id="rId22"/>
    <p:sldId id="1545" r:id="rId23"/>
    <p:sldId id="1528" r:id="rId24"/>
    <p:sldId id="1536" r:id="rId25"/>
    <p:sldId id="1539" r:id="rId26"/>
    <p:sldId id="1540" r:id="rId27"/>
    <p:sldId id="662" r:id="rId28"/>
    <p:sldId id="1541" r:id="rId29"/>
    <p:sldId id="279" r:id="rId30"/>
    <p:sldId id="1471" r:id="rId31"/>
    <p:sldId id="1521" r:id="rId32"/>
    <p:sldId id="1472"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1B04FA"/>
    <a:srgbClr val="3333CC"/>
    <a:srgbClr val="FCFEB0"/>
    <a:srgbClr val="F7FA76"/>
    <a:srgbClr val="1503BD"/>
    <a:srgbClr val="1C11AF"/>
    <a:srgbClr val="FF0000"/>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64" d="100"/>
          <a:sy n="64" d="100"/>
        </p:scale>
        <p:origin x="-486"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4109671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solidFill>
                  <a:srgbClr val="1503BD"/>
                </a:solidFill>
                <a:latin typeface="+mn-lt"/>
                <a:cs typeface="Arial" panose="020B0604020202020204" pitchFamily="34" charset="0"/>
              </a:rPr>
              <a:t>Phát triển du lịch.</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27</a:t>
            </a:fld>
            <a:endParaRPr lang="en-US"/>
          </a:p>
        </p:txBody>
      </p:sp>
    </p:spTree>
    <p:extLst>
      <p:ext uri="{BB962C8B-B14F-4D97-AF65-F5344CB8AC3E}">
        <p14:creationId xmlns:p14="http://schemas.microsoft.com/office/powerpoint/2010/main" val="1142802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https://dulichdiaphuong.com/dat-nuoc/du-lich-cong-hoa-nam-phi-48.html</a:t>
            </a:r>
          </a:p>
        </p:txBody>
      </p:sp>
      <p:sp>
        <p:nvSpPr>
          <p:cNvPr id="4" name="Slide Number Placeholder 3"/>
          <p:cNvSpPr>
            <a:spLocks noGrp="1"/>
          </p:cNvSpPr>
          <p:nvPr>
            <p:ph type="sldNum" sz="quarter" idx="5"/>
          </p:nvPr>
        </p:nvSpPr>
        <p:spPr/>
        <p:txBody>
          <a:bodyPr/>
          <a:lstStyle/>
          <a:p>
            <a:fld id="{6661CF8A-28E2-4785-8151-098E1A36ED42}" type="slidenum">
              <a:rPr lang="en-US" smtClean="0"/>
              <a:t>28</a:t>
            </a:fld>
            <a:endParaRPr lang="en-US"/>
          </a:p>
        </p:txBody>
      </p:sp>
    </p:spTree>
    <p:extLst>
      <p:ext uri="{BB962C8B-B14F-4D97-AF65-F5344CB8AC3E}">
        <p14:creationId xmlns:p14="http://schemas.microsoft.com/office/powerpoint/2010/main" val="265200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32</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2213442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B050"/>
                </a:solidFill>
                <a:latin typeface="Arial" panose="020B0604020202020204" pitchFamily="34" charset="0"/>
                <a:cs typeface="Arial" panose="020B0604020202020204" pitchFamily="34" charset="0"/>
              </a:rPr>
              <a:t>+ Trồng cây quanh năm, gối vụ và xen canh nhiều loại cây (nhờ nhiệt độ và độ ẩm cao).</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415991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2937207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 xmlns:a16="http://schemas.microsoft.com/office/drawing/2014/main" id="{D824DA5E-1450-4BBD-B403-D221DC64A987}"/>
              </a:ext>
            </a:extLst>
          </p:cNvPr>
          <p:cNvSpPr>
            <a:spLocks noGrp="1" noRot="1" noChangeAspect="1" noChangeArrowheads="1" noTextEdit="1"/>
          </p:cNvSpPr>
          <p:nvPr>
            <p:ph type="sldImg"/>
          </p:nvPr>
        </p:nvSpPr>
        <p:spPr>
          <a:ln/>
        </p:spPr>
      </p:sp>
      <p:sp>
        <p:nvSpPr>
          <p:cNvPr id="37891" name="Rectangle 3">
            <a:extLst>
              <a:ext uri="{FF2B5EF4-FFF2-40B4-BE49-F238E27FC236}">
                <a16:creationId xmlns="" xmlns:a16="http://schemas.microsoft.com/office/drawing/2014/main" id="{DADC2816-F292-40F2-AF08-C02D411E3B3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B04FA"/>
                </a:solidFill>
                <a:latin typeface="+mn-lt"/>
                <a:cs typeface="Arial" panose="020B0604020202020204" pitchFamily="34" charset="0"/>
              </a:rPr>
              <a:t>+ Chăn nuôi gia súc (dê, lạc đà,...) dưới hình thức du mục.</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1196070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https://ashui.com/mag/tintuc-sukien/thegioi/2877-du-an-vanh-dai-xanh-chong-sa-mac-hoa-chau-phi.html</a:t>
            </a:r>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2353329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6" name="Footer Placeholder 5">
            <a:extLst>
              <a:ext uri="{FF2B5EF4-FFF2-40B4-BE49-F238E27FC236}">
                <a16:creationId xmlns=""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8" name="Footer Placeholder 7">
            <a:extLst>
              <a:ext uri="{FF2B5EF4-FFF2-40B4-BE49-F238E27FC236}">
                <a16:creationId xmlns=""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4" name="Footer Placeholder 3">
            <a:extLst>
              <a:ext uri="{FF2B5EF4-FFF2-40B4-BE49-F238E27FC236}">
                <a16:creationId xmlns=""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6" name="Footer Placeholder 5">
            <a:extLst>
              <a:ext uri="{FF2B5EF4-FFF2-40B4-BE49-F238E27FC236}">
                <a16:creationId xmlns=""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6" name="Footer Placeholder 5">
            <a:extLst>
              <a:ext uri="{FF2B5EF4-FFF2-40B4-BE49-F238E27FC236}">
                <a16:creationId xmlns=""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9.jpeg"/><Relationship Id="rId1" Type="http://schemas.openxmlformats.org/officeDocument/2006/relationships/slideLayout" Target="../slideLayouts/slideLayout2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png"/><Relationship Id="rId1" Type="http://schemas.openxmlformats.org/officeDocument/2006/relationships/slideLayout" Target="../slideLayouts/slideLayout27.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png"/><Relationship Id="rId1" Type="http://schemas.openxmlformats.org/officeDocument/2006/relationships/slideLayout" Target="../slideLayouts/slideLayout27.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7.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hyperlink" Target="http://du-lich.chudu24.com/f/d/090820/cnvm3.jpg?c=1&amp;w=450" TargetMode="External"/><Relationship Id="rId7" Type="http://schemas.openxmlformats.org/officeDocument/2006/relationships/hyperlink" Target="http://du-lich.chudu24.com/f/d/090112/alexandria-ai-cap.jpg?c=1&amp;w=450"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7" Type="http://schemas.microsoft.com/office/2007/relationships/hdphoto" Target="../media/hdphoto2.wdp"/><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6.png"/><Relationship Id="rId1" Type="http://schemas.openxmlformats.org/officeDocument/2006/relationships/slideLayout" Target="../slideLayouts/slideLayout2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3E20FC2-19DF-4E6E-B2B2-2B2099625732}"/>
              </a:ext>
            </a:extLst>
          </p:cNvPr>
          <p:cNvPicPr>
            <a:picLocks noChangeAspect="1"/>
          </p:cNvPicPr>
          <p:nvPr/>
        </p:nvPicPr>
        <p:blipFill>
          <a:blip r:embed="rId3"/>
          <a:stretch>
            <a:fillRect/>
          </a:stretch>
        </p:blipFill>
        <p:spPr>
          <a:xfrm>
            <a:off x="35624" y="0"/>
            <a:ext cx="12192000" cy="3268337"/>
          </a:xfrm>
          <a:prstGeom prst="rect">
            <a:avLst/>
          </a:prstGeom>
        </p:spPr>
      </p:pic>
      <p:pic>
        <p:nvPicPr>
          <p:cNvPr id="3" name="image95.jpg" descr="Image result for kalahari desert&quot;">
            <a:extLst>
              <a:ext uri="{FF2B5EF4-FFF2-40B4-BE49-F238E27FC236}">
                <a16:creationId xmlns="" xmlns:a16="http://schemas.microsoft.com/office/drawing/2014/main" id="{69DB29DF-B3C7-41F6-A735-4D7A28F97FCF}"/>
              </a:ext>
            </a:extLst>
          </p:cNvPr>
          <p:cNvPicPr/>
          <p:nvPr/>
        </p:nvPicPr>
        <p:blipFill>
          <a:blip r:embed="rId4"/>
          <a:srcRect/>
          <a:stretch>
            <a:fillRect/>
          </a:stretch>
        </p:blipFill>
        <p:spPr>
          <a:xfrm>
            <a:off x="234406" y="3589662"/>
            <a:ext cx="5715000" cy="3085974"/>
          </a:xfrm>
          <a:prstGeom prst="rect">
            <a:avLst/>
          </a:prstGeom>
          <a:ln/>
        </p:spPr>
      </p:pic>
      <p:pic>
        <p:nvPicPr>
          <p:cNvPr id="4" name="image93.jpg" descr="Image result for south africa&quot;">
            <a:extLst>
              <a:ext uri="{FF2B5EF4-FFF2-40B4-BE49-F238E27FC236}">
                <a16:creationId xmlns="" xmlns:a16="http://schemas.microsoft.com/office/drawing/2014/main" id="{B80F3F04-DF36-474D-8058-4F055E0C35E4}"/>
              </a:ext>
            </a:extLst>
          </p:cNvPr>
          <p:cNvPicPr/>
          <p:nvPr/>
        </p:nvPicPr>
        <p:blipFill>
          <a:blip r:embed="rId5"/>
          <a:srcRect/>
          <a:stretch>
            <a:fillRect/>
          </a:stretch>
        </p:blipFill>
        <p:spPr>
          <a:xfrm>
            <a:off x="6242594" y="3589662"/>
            <a:ext cx="5715000" cy="3085975"/>
          </a:xfrm>
          <a:prstGeom prst="rect">
            <a:avLst/>
          </a:prstGeom>
          <a:ln/>
        </p:spPr>
      </p:pic>
    </p:spTree>
    <p:extLst>
      <p:ext uri="{BB962C8B-B14F-4D97-AF65-F5344CB8AC3E}">
        <p14:creationId xmlns:p14="http://schemas.microsoft.com/office/powerpoint/2010/main" val="2586607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7231858-9756-47B6-95E1-D41138C0F700}"/>
              </a:ext>
            </a:extLst>
          </p:cNvPr>
          <p:cNvPicPr>
            <a:picLocks noChangeAspect="1"/>
          </p:cNvPicPr>
          <p:nvPr/>
        </p:nvPicPr>
        <p:blipFill rotWithShape="1">
          <a:blip r:embed="rId3"/>
          <a:srcRect l="49250" t="16517" r="40417" b="67812"/>
          <a:stretch/>
        </p:blipFill>
        <p:spPr>
          <a:xfrm>
            <a:off x="10789658" y="56945"/>
            <a:ext cx="1259840" cy="1074695"/>
          </a:xfrm>
          <a:prstGeom prst="rect">
            <a:avLst/>
          </a:prstGeom>
        </p:spPr>
      </p:pic>
      <p:grpSp>
        <p:nvGrpSpPr>
          <p:cNvPr id="3" name="Group 2">
            <a:extLst>
              <a:ext uri="{FF2B5EF4-FFF2-40B4-BE49-F238E27FC236}">
                <a16:creationId xmlns="" xmlns:a16="http://schemas.microsoft.com/office/drawing/2014/main" id="{756F2957-1690-4867-B338-077DC9F695BB}"/>
              </a:ext>
            </a:extLst>
          </p:cNvPr>
          <p:cNvGrpSpPr/>
          <p:nvPr/>
        </p:nvGrpSpPr>
        <p:grpSpPr>
          <a:xfrm>
            <a:off x="142502" y="156355"/>
            <a:ext cx="9826019" cy="875873"/>
            <a:chOff x="1787659" y="2790781"/>
            <a:chExt cx="9826019" cy="875873"/>
          </a:xfrm>
        </p:grpSpPr>
        <p:grpSp>
          <p:nvGrpSpPr>
            <p:cNvPr id="4" name="Group 3">
              <a:extLst>
                <a:ext uri="{FF2B5EF4-FFF2-40B4-BE49-F238E27FC236}">
                  <a16:creationId xmlns="" xmlns:a16="http://schemas.microsoft.com/office/drawing/2014/main" id="{1C03447F-A63A-4AEA-91D1-C9F9471D061F}"/>
                </a:ext>
              </a:extLst>
            </p:cNvPr>
            <p:cNvGrpSpPr/>
            <p:nvPr/>
          </p:nvGrpSpPr>
          <p:grpSpPr>
            <a:xfrm>
              <a:off x="1848572" y="2793705"/>
              <a:ext cx="9765106" cy="872949"/>
              <a:chOff x="1133366" y="2220084"/>
              <a:chExt cx="6409250" cy="914400"/>
            </a:xfrm>
            <a:solidFill>
              <a:srgbClr val="FCFEB0"/>
            </a:solidFill>
          </p:grpSpPr>
          <p:sp>
            <p:nvSpPr>
              <p:cNvPr id="8" name="Arrow: Pentagon 7">
                <a:extLst>
                  <a:ext uri="{FF2B5EF4-FFF2-40B4-BE49-F238E27FC236}">
                    <a16:creationId xmlns="" xmlns:a16="http://schemas.microsoft.com/office/drawing/2014/main" id="{40E832FE-C7D5-406E-A9B0-A11F6F5D508C}"/>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 xmlns:a16="http://schemas.microsoft.com/office/drawing/2014/main" id="{B9868E45-452E-400A-B3F8-5617B339FCE1}"/>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 xmlns:a16="http://schemas.microsoft.com/office/drawing/2014/main" id="{10BB5683-ECE0-4D90-9B9E-7B8135D19356}"/>
                </a:ext>
              </a:extLst>
            </p:cNvPr>
            <p:cNvSpPr/>
            <p:nvPr/>
          </p:nvSpPr>
          <p:spPr>
            <a:xfrm>
              <a:off x="1787659" y="2790781"/>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 xmlns:a16="http://schemas.microsoft.com/office/drawing/2014/main" id="{5B0EF946-A1E6-47B2-99F5-97A14FC21A27}"/>
                </a:ext>
              </a:extLst>
            </p:cNvPr>
            <p:cNvSpPr/>
            <p:nvPr/>
          </p:nvSpPr>
          <p:spPr>
            <a:xfrm rot="5400000">
              <a:off x="2552269" y="3101020"/>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DFD3A419-5440-473A-8422-6647BF26CA76}"/>
                </a:ext>
              </a:extLst>
            </p:cNvPr>
            <p:cNvSpPr txBox="1"/>
            <p:nvPr/>
          </p:nvSpPr>
          <p:spPr>
            <a:xfrm>
              <a:off x="2963129" y="2963501"/>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nhiệt đới</a:t>
              </a:r>
            </a:p>
          </p:txBody>
        </p:sp>
      </p:grpSp>
      <p:grpSp>
        <p:nvGrpSpPr>
          <p:cNvPr id="10" name="Group 9">
            <a:extLst>
              <a:ext uri="{FF2B5EF4-FFF2-40B4-BE49-F238E27FC236}">
                <a16:creationId xmlns="" xmlns:a16="http://schemas.microsoft.com/office/drawing/2014/main" id="{328D2011-4926-450C-A219-84EB7D9B705E}"/>
              </a:ext>
            </a:extLst>
          </p:cNvPr>
          <p:cNvGrpSpPr/>
          <p:nvPr/>
        </p:nvGrpSpPr>
        <p:grpSpPr>
          <a:xfrm>
            <a:off x="6773161" y="1055433"/>
            <a:ext cx="5418839" cy="5802567"/>
            <a:chOff x="6773161" y="1055433"/>
            <a:chExt cx="5418839" cy="5802567"/>
          </a:xfrm>
        </p:grpSpPr>
        <p:pic>
          <p:nvPicPr>
            <p:cNvPr id="11" name="Picture 2">
              <a:extLst>
                <a:ext uri="{FF2B5EF4-FFF2-40B4-BE49-F238E27FC236}">
                  <a16:creationId xmlns="" xmlns:a16="http://schemas.microsoft.com/office/drawing/2014/main" id="{066F9A47-1C65-4BF7-BB07-E3FFA7C9C4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3915" y="1055433"/>
              <a:ext cx="4891886" cy="58025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170265C9-91AF-416E-A23D-F1908001DA1F}"/>
                </a:ext>
              </a:extLst>
            </p:cNvPr>
            <p:cNvSpPr txBox="1"/>
            <p:nvPr/>
          </p:nvSpPr>
          <p:spPr>
            <a:xfrm>
              <a:off x="6773161" y="6428799"/>
              <a:ext cx="5418839"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4. Bản đồ các môi tr</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ờng tự nhiên ở châu Phi</a:t>
              </a:r>
            </a:p>
          </p:txBody>
        </p:sp>
      </p:grpSp>
      <p:sp>
        <p:nvSpPr>
          <p:cNvPr id="14" name="Freeform 8">
            <a:extLst>
              <a:ext uri="{FF2B5EF4-FFF2-40B4-BE49-F238E27FC236}">
                <a16:creationId xmlns="" xmlns:a16="http://schemas.microsoft.com/office/drawing/2014/main" id="{3F9B25EF-1F30-4FE1-A79D-6D1A669D2EA5}"/>
              </a:ext>
            </a:extLst>
          </p:cNvPr>
          <p:cNvSpPr>
            <a:spLocks/>
          </p:cNvSpPr>
          <p:nvPr/>
        </p:nvSpPr>
        <p:spPr bwMode="auto">
          <a:xfrm>
            <a:off x="7540488" y="2445709"/>
            <a:ext cx="3562942" cy="2884934"/>
          </a:xfrm>
          <a:custGeom>
            <a:avLst/>
            <a:gdLst>
              <a:gd name="T0" fmla="*/ 2147483646 w 2193"/>
              <a:gd name="T1" fmla="*/ 2147483646 h 1917"/>
              <a:gd name="T2" fmla="*/ 2147483646 w 2193"/>
              <a:gd name="T3" fmla="*/ 2147483646 h 1917"/>
              <a:gd name="T4" fmla="*/ 2147483646 w 2193"/>
              <a:gd name="T5" fmla="*/ 2147483646 h 1917"/>
              <a:gd name="T6" fmla="*/ 2147483646 w 2193"/>
              <a:gd name="T7" fmla="*/ 2147483646 h 1917"/>
              <a:gd name="T8" fmla="*/ 2147483646 w 2193"/>
              <a:gd name="T9" fmla="*/ 2147483646 h 1917"/>
              <a:gd name="T10" fmla="*/ 2147483646 w 2193"/>
              <a:gd name="T11" fmla="*/ 2147483646 h 1917"/>
              <a:gd name="T12" fmla="*/ 2147483646 w 2193"/>
              <a:gd name="T13" fmla="*/ 2147483646 h 1917"/>
              <a:gd name="T14" fmla="*/ 2147483646 w 2193"/>
              <a:gd name="T15" fmla="*/ 2147483646 h 1917"/>
              <a:gd name="T16" fmla="*/ 2147483646 w 2193"/>
              <a:gd name="T17" fmla="*/ 2147483646 h 1917"/>
              <a:gd name="T18" fmla="*/ 2147483646 w 2193"/>
              <a:gd name="T19" fmla="*/ 2147483646 h 1917"/>
              <a:gd name="T20" fmla="*/ 2147483646 w 2193"/>
              <a:gd name="T21" fmla="*/ 2147483646 h 1917"/>
              <a:gd name="T22" fmla="*/ 2147483646 w 2193"/>
              <a:gd name="T23" fmla="*/ 2147483646 h 1917"/>
              <a:gd name="T24" fmla="*/ 2147483646 w 2193"/>
              <a:gd name="T25" fmla="*/ 2147483646 h 1917"/>
              <a:gd name="T26" fmla="*/ 2147483646 w 2193"/>
              <a:gd name="T27" fmla="*/ 2147483646 h 1917"/>
              <a:gd name="T28" fmla="*/ 2147483646 w 2193"/>
              <a:gd name="T29" fmla="*/ 2147483646 h 1917"/>
              <a:gd name="T30" fmla="*/ 2147483646 w 2193"/>
              <a:gd name="T31" fmla="*/ 2147483646 h 1917"/>
              <a:gd name="T32" fmla="*/ 2147483646 w 2193"/>
              <a:gd name="T33" fmla="*/ 2147483646 h 1917"/>
              <a:gd name="T34" fmla="*/ 2147483646 w 2193"/>
              <a:gd name="T35" fmla="*/ 2147483646 h 1917"/>
              <a:gd name="T36" fmla="*/ 2147483646 w 2193"/>
              <a:gd name="T37" fmla="*/ 2147483646 h 1917"/>
              <a:gd name="T38" fmla="*/ 2147483646 w 2193"/>
              <a:gd name="T39" fmla="*/ 2147483646 h 1917"/>
              <a:gd name="T40" fmla="*/ 2147483646 w 2193"/>
              <a:gd name="T41" fmla="*/ 2147483646 h 1917"/>
              <a:gd name="T42" fmla="*/ 2147483646 w 2193"/>
              <a:gd name="T43" fmla="*/ 2147483646 h 1917"/>
              <a:gd name="T44" fmla="*/ 2147483646 w 2193"/>
              <a:gd name="T45" fmla="*/ 2147483646 h 1917"/>
              <a:gd name="T46" fmla="*/ 2147483646 w 2193"/>
              <a:gd name="T47" fmla="*/ 2147483646 h 1917"/>
              <a:gd name="T48" fmla="*/ 2147483646 w 2193"/>
              <a:gd name="T49" fmla="*/ 2147483646 h 1917"/>
              <a:gd name="T50" fmla="*/ 2147483646 w 2193"/>
              <a:gd name="T51" fmla="*/ 2147483646 h 1917"/>
              <a:gd name="T52" fmla="*/ 2147483646 w 2193"/>
              <a:gd name="T53" fmla="*/ 2147483646 h 1917"/>
              <a:gd name="T54" fmla="*/ 2147483646 w 2193"/>
              <a:gd name="T55" fmla="*/ 2147483646 h 1917"/>
              <a:gd name="T56" fmla="*/ 2147483646 w 2193"/>
              <a:gd name="T57" fmla="*/ 2147483646 h 1917"/>
              <a:gd name="T58" fmla="*/ 2147483646 w 2193"/>
              <a:gd name="T59" fmla="*/ 2147483646 h 1917"/>
              <a:gd name="T60" fmla="*/ 2147483646 w 2193"/>
              <a:gd name="T61" fmla="*/ 2147483646 h 1917"/>
              <a:gd name="T62" fmla="*/ 2147483646 w 2193"/>
              <a:gd name="T63" fmla="*/ 2147483646 h 1917"/>
              <a:gd name="T64" fmla="*/ 2147483646 w 2193"/>
              <a:gd name="T65" fmla="*/ 2147483646 h 1917"/>
              <a:gd name="T66" fmla="*/ 2147483646 w 2193"/>
              <a:gd name="T67" fmla="*/ 2147483646 h 1917"/>
              <a:gd name="T68" fmla="*/ 2147483646 w 2193"/>
              <a:gd name="T69" fmla="*/ 2147483646 h 1917"/>
              <a:gd name="T70" fmla="*/ 2147483646 w 2193"/>
              <a:gd name="T71" fmla="*/ 2147483646 h 1917"/>
              <a:gd name="T72" fmla="*/ 2147483646 w 2193"/>
              <a:gd name="T73" fmla="*/ 2147483646 h 1917"/>
              <a:gd name="T74" fmla="*/ 2147483646 w 2193"/>
              <a:gd name="T75" fmla="*/ 2147483646 h 19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93" h="1917">
                <a:moveTo>
                  <a:pt x="128" y="467"/>
                </a:moveTo>
                <a:cubicBezTo>
                  <a:pt x="100" y="425"/>
                  <a:pt x="116" y="439"/>
                  <a:pt x="86" y="419"/>
                </a:cubicBezTo>
                <a:cubicBezTo>
                  <a:pt x="75" y="387"/>
                  <a:pt x="87" y="413"/>
                  <a:pt x="62" y="383"/>
                </a:cubicBezTo>
                <a:cubicBezTo>
                  <a:pt x="35" y="351"/>
                  <a:pt x="62" y="379"/>
                  <a:pt x="44" y="347"/>
                </a:cubicBezTo>
                <a:cubicBezTo>
                  <a:pt x="10" y="285"/>
                  <a:pt x="28" y="334"/>
                  <a:pt x="14" y="293"/>
                </a:cubicBezTo>
                <a:cubicBezTo>
                  <a:pt x="15" y="262"/>
                  <a:pt x="0" y="110"/>
                  <a:pt x="62" y="89"/>
                </a:cubicBezTo>
                <a:cubicBezTo>
                  <a:pt x="121" y="0"/>
                  <a:pt x="70" y="66"/>
                  <a:pt x="332" y="77"/>
                </a:cubicBezTo>
                <a:cubicBezTo>
                  <a:pt x="418" y="81"/>
                  <a:pt x="504" y="102"/>
                  <a:pt x="590" y="107"/>
                </a:cubicBezTo>
                <a:cubicBezTo>
                  <a:pt x="626" y="119"/>
                  <a:pt x="602" y="107"/>
                  <a:pt x="590" y="119"/>
                </a:cubicBezTo>
                <a:cubicBezTo>
                  <a:pt x="586" y="123"/>
                  <a:pt x="586" y="131"/>
                  <a:pt x="584" y="137"/>
                </a:cubicBezTo>
                <a:cubicBezTo>
                  <a:pt x="592" y="179"/>
                  <a:pt x="594" y="172"/>
                  <a:pt x="632" y="185"/>
                </a:cubicBezTo>
                <a:cubicBezTo>
                  <a:pt x="694" y="169"/>
                  <a:pt x="802" y="188"/>
                  <a:pt x="860" y="191"/>
                </a:cubicBezTo>
                <a:cubicBezTo>
                  <a:pt x="961" y="225"/>
                  <a:pt x="1080" y="222"/>
                  <a:pt x="1184" y="227"/>
                </a:cubicBezTo>
                <a:cubicBezTo>
                  <a:pt x="1306" y="242"/>
                  <a:pt x="1135" y="222"/>
                  <a:pt x="1370" y="239"/>
                </a:cubicBezTo>
                <a:cubicBezTo>
                  <a:pt x="1410" y="242"/>
                  <a:pt x="1451" y="268"/>
                  <a:pt x="1490" y="269"/>
                </a:cubicBezTo>
                <a:cubicBezTo>
                  <a:pt x="1554" y="271"/>
                  <a:pt x="1618" y="273"/>
                  <a:pt x="1682" y="275"/>
                </a:cubicBezTo>
                <a:cubicBezTo>
                  <a:pt x="1740" y="294"/>
                  <a:pt x="1633" y="260"/>
                  <a:pt x="1784" y="287"/>
                </a:cubicBezTo>
                <a:cubicBezTo>
                  <a:pt x="1791" y="288"/>
                  <a:pt x="1796" y="296"/>
                  <a:pt x="1802" y="299"/>
                </a:cubicBezTo>
                <a:cubicBezTo>
                  <a:pt x="1821" y="309"/>
                  <a:pt x="1881" y="341"/>
                  <a:pt x="1904" y="347"/>
                </a:cubicBezTo>
                <a:cubicBezTo>
                  <a:pt x="1922" y="351"/>
                  <a:pt x="1940" y="351"/>
                  <a:pt x="1958" y="353"/>
                </a:cubicBezTo>
                <a:cubicBezTo>
                  <a:pt x="2002" y="368"/>
                  <a:pt x="1982" y="362"/>
                  <a:pt x="2018" y="371"/>
                </a:cubicBezTo>
                <a:cubicBezTo>
                  <a:pt x="2046" y="389"/>
                  <a:pt x="2076" y="408"/>
                  <a:pt x="2108" y="419"/>
                </a:cubicBezTo>
                <a:cubicBezTo>
                  <a:pt x="2128" y="478"/>
                  <a:pt x="2096" y="395"/>
                  <a:pt x="2132" y="449"/>
                </a:cubicBezTo>
                <a:cubicBezTo>
                  <a:pt x="2137" y="456"/>
                  <a:pt x="2134" y="466"/>
                  <a:pt x="2138" y="473"/>
                </a:cubicBezTo>
                <a:cubicBezTo>
                  <a:pt x="2153" y="503"/>
                  <a:pt x="2181" y="518"/>
                  <a:pt x="2192" y="551"/>
                </a:cubicBezTo>
                <a:cubicBezTo>
                  <a:pt x="2190" y="577"/>
                  <a:pt x="2193" y="604"/>
                  <a:pt x="2186" y="629"/>
                </a:cubicBezTo>
                <a:cubicBezTo>
                  <a:pt x="2182" y="643"/>
                  <a:pt x="2170" y="653"/>
                  <a:pt x="2162" y="665"/>
                </a:cubicBezTo>
                <a:cubicBezTo>
                  <a:pt x="2147" y="688"/>
                  <a:pt x="2147" y="722"/>
                  <a:pt x="2138" y="749"/>
                </a:cubicBezTo>
                <a:cubicBezTo>
                  <a:pt x="2131" y="800"/>
                  <a:pt x="2118" y="887"/>
                  <a:pt x="2090" y="929"/>
                </a:cubicBezTo>
                <a:cubicBezTo>
                  <a:pt x="2084" y="974"/>
                  <a:pt x="2074" y="1022"/>
                  <a:pt x="2048" y="1061"/>
                </a:cubicBezTo>
                <a:cubicBezTo>
                  <a:pt x="2020" y="1171"/>
                  <a:pt x="2071" y="1234"/>
                  <a:pt x="2090" y="1331"/>
                </a:cubicBezTo>
                <a:cubicBezTo>
                  <a:pt x="2085" y="1457"/>
                  <a:pt x="2115" y="1506"/>
                  <a:pt x="2000" y="1535"/>
                </a:cubicBezTo>
                <a:cubicBezTo>
                  <a:pt x="1936" y="1577"/>
                  <a:pt x="1986" y="1539"/>
                  <a:pt x="1946" y="1583"/>
                </a:cubicBezTo>
                <a:cubicBezTo>
                  <a:pt x="1935" y="1596"/>
                  <a:pt x="1910" y="1619"/>
                  <a:pt x="1910" y="1619"/>
                </a:cubicBezTo>
                <a:cubicBezTo>
                  <a:pt x="1899" y="1652"/>
                  <a:pt x="1888" y="1630"/>
                  <a:pt x="1874" y="1661"/>
                </a:cubicBezTo>
                <a:cubicBezTo>
                  <a:pt x="1869" y="1673"/>
                  <a:pt x="1862" y="1697"/>
                  <a:pt x="1862" y="1697"/>
                </a:cubicBezTo>
                <a:cubicBezTo>
                  <a:pt x="1854" y="1917"/>
                  <a:pt x="1899" y="1861"/>
                  <a:pt x="1820" y="1835"/>
                </a:cubicBezTo>
                <a:cubicBezTo>
                  <a:pt x="1802" y="1837"/>
                  <a:pt x="1784" y="1837"/>
                  <a:pt x="1766" y="1841"/>
                </a:cubicBezTo>
                <a:cubicBezTo>
                  <a:pt x="1754" y="1843"/>
                  <a:pt x="1730" y="1853"/>
                  <a:pt x="1730" y="1853"/>
                </a:cubicBezTo>
                <a:cubicBezTo>
                  <a:pt x="1726" y="1823"/>
                  <a:pt x="1720" y="1782"/>
                  <a:pt x="1700" y="1757"/>
                </a:cubicBezTo>
                <a:cubicBezTo>
                  <a:pt x="1678" y="1730"/>
                  <a:pt x="1573" y="1723"/>
                  <a:pt x="1544" y="1721"/>
                </a:cubicBezTo>
                <a:cubicBezTo>
                  <a:pt x="1443" y="1696"/>
                  <a:pt x="1389" y="1695"/>
                  <a:pt x="1268" y="1691"/>
                </a:cubicBezTo>
                <a:cubicBezTo>
                  <a:pt x="1241" y="1673"/>
                  <a:pt x="1236" y="1649"/>
                  <a:pt x="1220" y="1625"/>
                </a:cubicBezTo>
                <a:cubicBezTo>
                  <a:pt x="1215" y="1618"/>
                  <a:pt x="1207" y="1614"/>
                  <a:pt x="1202" y="1607"/>
                </a:cubicBezTo>
                <a:cubicBezTo>
                  <a:pt x="1176" y="1573"/>
                  <a:pt x="1154" y="1535"/>
                  <a:pt x="1130" y="1499"/>
                </a:cubicBezTo>
                <a:cubicBezTo>
                  <a:pt x="1119" y="1482"/>
                  <a:pt x="1111" y="1462"/>
                  <a:pt x="1100" y="1445"/>
                </a:cubicBezTo>
                <a:cubicBezTo>
                  <a:pt x="1093" y="1434"/>
                  <a:pt x="1092" y="1421"/>
                  <a:pt x="1088" y="1409"/>
                </a:cubicBezTo>
                <a:cubicBezTo>
                  <a:pt x="1086" y="1403"/>
                  <a:pt x="1082" y="1391"/>
                  <a:pt x="1082" y="1391"/>
                </a:cubicBezTo>
                <a:cubicBezTo>
                  <a:pt x="1089" y="1303"/>
                  <a:pt x="1097" y="1285"/>
                  <a:pt x="1088" y="1187"/>
                </a:cubicBezTo>
                <a:cubicBezTo>
                  <a:pt x="1086" y="1162"/>
                  <a:pt x="1061" y="1133"/>
                  <a:pt x="1052" y="1109"/>
                </a:cubicBezTo>
                <a:cubicBezTo>
                  <a:pt x="1035" y="1063"/>
                  <a:pt x="1022" y="1025"/>
                  <a:pt x="986" y="989"/>
                </a:cubicBezTo>
                <a:cubicBezTo>
                  <a:pt x="971" y="944"/>
                  <a:pt x="993" y="998"/>
                  <a:pt x="962" y="959"/>
                </a:cubicBezTo>
                <a:cubicBezTo>
                  <a:pt x="958" y="954"/>
                  <a:pt x="960" y="946"/>
                  <a:pt x="956" y="941"/>
                </a:cubicBezTo>
                <a:cubicBezTo>
                  <a:pt x="951" y="935"/>
                  <a:pt x="931" y="929"/>
                  <a:pt x="938" y="929"/>
                </a:cubicBezTo>
                <a:cubicBezTo>
                  <a:pt x="959" y="929"/>
                  <a:pt x="978" y="942"/>
                  <a:pt x="998" y="947"/>
                </a:cubicBezTo>
                <a:cubicBezTo>
                  <a:pt x="1006" y="959"/>
                  <a:pt x="1014" y="971"/>
                  <a:pt x="1022" y="983"/>
                </a:cubicBezTo>
                <a:cubicBezTo>
                  <a:pt x="1027" y="990"/>
                  <a:pt x="1038" y="987"/>
                  <a:pt x="1046" y="989"/>
                </a:cubicBezTo>
                <a:cubicBezTo>
                  <a:pt x="1095" y="1003"/>
                  <a:pt x="1145" y="1003"/>
                  <a:pt x="1196" y="1007"/>
                </a:cubicBezTo>
                <a:cubicBezTo>
                  <a:pt x="1234" y="1020"/>
                  <a:pt x="1262" y="1021"/>
                  <a:pt x="1304" y="1025"/>
                </a:cubicBezTo>
                <a:cubicBezTo>
                  <a:pt x="1481" y="1018"/>
                  <a:pt x="1516" y="1006"/>
                  <a:pt x="1718" y="1001"/>
                </a:cubicBezTo>
                <a:cubicBezTo>
                  <a:pt x="1786" y="956"/>
                  <a:pt x="1791" y="907"/>
                  <a:pt x="1808" y="833"/>
                </a:cubicBezTo>
                <a:cubicBezTo>
                  <a:pt x="1813" y="809"/>
                  <a:pt x="1823" y="802"/>
                  <a:pt x="1838" y="779"/>
                </a:cubicBezTo>
                <a:cubicBezTo>
                  <a:pt x="1842" y="773"/>
                  <a:pt x="1850" y="761"/>
                  <a:pt x="1850" y="761"/>
                </a:cubicBezTo>
                <a:cubicBezTo>
                  <a:pt x="1846" y="711"/>
                  <a:pt x="1859" y="679"/>
                  <a:pt x="1820" y="653"/>
                </a:cubicBezTo>
                <a:cubicBezTo>
                  <a:pt x="1812" y="629"/>
                  <a:pt x="1771" y="588"/>
                  <a:pt x="1742" y="587"/>
                </a:cubicBezTo>
                <a:cubicBezTo>
                  <a:pt x="1524" y="583"/>
                  <a:pt x="1306" y="583"/>
                  <a:pt x="1088" y="581"/>
                </a:cubicBezTo>
                <a:cubicBezTo>
                  <a:pt x="1046" y="574"/>
                  <a:pt x="1008" y="564"/>
                  <a:pt x="968" y="551"/>
                </a:cubicBezTo>
                <a:cubicBezTo>
                  <a:pt x="924" y="536"/>
                  <a:pt x="876" y="547"/>
                  <a:pt x="830" y="545"/>
                </a:cubicBezTo>
                <a:cubicBezTo>
                  <a:pt x="808" y="538"/>
                  <a:pt x="793" y="527"/>
                  <a:pt x="770" y="521"/>
                </a:cubicBezTo>
                <a:cubicBezTo>
                  <a:pt x="714" y="523"/>
                  <a:pt x="658" y="520"/>
                  <a:pt x="602" y="527"/>
                </a:cubicBezTo>
                <a:cubicBezTo>
                  <a:pt x="592" y="528"/>
                  <a:pt x="587" y="557"/>
                  <a:pt x="584" y="563"/>
                </a:cubicBezTo>
                <a:cubicBezTo>
                  <a:pt x="562" y="602"/>
                  <a:pt x="571" y="595"/>
                  <a:pt x="542" y="605"/>
                </a:cubicBezTo>
                <a:cubicBezTo>
                  <a:pt x="519" y="597"/>
                  <a:pt x="514" y="582"/>
                  <a:pt x="494" y="569"/>
                </a:cubicBezTo>
                <a:cubicBezTo>
                  <a:pt x="479" y="547"/>
                  <a:pt x="456" y="524"/>
                  <a:pt x="434" y="509"/>
                </a:cubicBezTo>
                <a:cubicBezTo>
                  <a:pt x="387" y="438"/>
                  <a:pt x="239" y="469"/>
                  <a:pt x="188" y="467"/>
                </a:cubicBezTo>
                <a:cubicBezTo>
                  <a:pt x="144" y="452"/>
                  <a:pt x="163" y="449"/>
                  <a:pt x="128" y="467"/>
                </a:cubicBezTo>
                <a:close/>
              </a:path>
            </a:pathLst>
          </a:custGeom>
          <a:noFill/>
          <a:ln w="38100" cmpd="sng">
            <a:solidFill>
              <a:srgbClr val="000099"/>
            </a:solidFill>
            <a:round/>
            <a:headEnd/>
            <a:tailEnd/>
          </a:ln>
          <a:effectLst/>
        </p:spPr>
        <p:txBody>
          <a:bodyPr/>
          <a:lstStyle/>
          <a:p>
            <a:endParaRPr lang="en-US"/>
          </a:p>
        </p:txBody>
      </p:sp>
      <p:sp>
        <p:nvSpPr>
          <p:cNvPr id="15" name="Rectangle 1">
            <a:extLst>
              <a:ext uri="{FF2B5EF4-FFF2-40B4-BE49-F238E27FC236}">
                <a16:creationId xmlns="" xmlns:a16="http://schemas.microsoft.com/office/drawing/2014/main" id="{242B376E-0A6D-4AA4-83CC-2BEB5D301268}"/>
              </a:ext>
            </a:extLst>
          </p:cNvPr>
          <p:cNvSpPr>
            <a:spLocks noChangeArrowheads="1"/>
          </p:cNvSpPr>
          <p:nvPr/>
        </p:nvSpPr>
        <p:spPr bwMode="auto">
          <a:xfrm>
            <a:off x="468964" y="1199098"/>
            <a:ext cx="5428253"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114300" fontAlgn="base">
              <a:spcBef>
                <a:spcPct val="0"/>
              </a:spcBef>
              <a:spcAft>
                <a:spcPct val="0"/>
              </a:spcAft>
              <a:buFont typeface="Wingdings" pitchFamily="2" charset="2"/>
              <a:buChar char="ü"/>
              <a:tabLst>
                <a:tab pos="857250" algn="l"/>
              </a:tabLst>
            </a:pPr>
            <a:r>
              <a:rPr kumimoji="0" lang="en-US" sz="2400" b="0" i="0" u="none" strike="noStrike" cap="none" normalizeH="0" baseline="0" dirty="0" err="1">
                <a:ln>
                  <a:noFill/>
                </a:ln>
                <a:solidFill>
                  <a:srgbClr val="FF0066"/>
                </a:solidFill>
                <a:effectLst/>
                <a:latin typeface="Arial" pitchFamily="34" charset="0"/>
                <a:ea typeface="Cambria" pitchFamily="18" charset="0"/>
                <a:cs typeface="Cambria" pitchFamily="18" charset="0"/>
              </a:rPr>
              <a:t>Phân</a:t>
            </a:r>
            <a:r>
              <a:rPr kumimoji="0" lang="en-US" sz="2400" b="0" i="0" u="none" strike="noStrike" cap="none" normalizeH="0" dirty="0">
                <a:ln>
                  <a:noFill/>
                </a:ln>
                <a:solidFill>
                  <a:srgbClr val="FF0066"/>
                </a:solidFill>
                <a:effectLst/>
                <a:latin typeface="Arial" pitchFamily="34" charset="0"/>
                <a:ea typeface="Cambria" pitchFamily="18" charset="0"/>
                <a:cs typeface="Cambria" pitchFamily="18" charset="0"/>
              </a:rPr>
              <a:t> </a:t>
            </a:r>
            <a:r>
              <a:rPr kumimoji="0" lang="en-US" sz="2400" b="0" i="0" u="none" strike="noStrike" cap="none" normalizeH="0" dirty="0" err="1">
                <a:ln>
                  <a:noFill/>
                </a:ln>
                <a:solidFill>
                  <a:srgbClr val="FF0066"/>
                </a:solidFill>
                <a:effectLst/>
                <a:latin typeface="Arial" pitchFamily="34" charset="0"/>
                <a:ea typeface="Cambria" pitchFamily="18" charset="0"/>
                <a:cs typeface="Cambria" pitchFamily="18" charset="0"/>
              </a:rPr>
              <a:t>bố</a:t>
            </a:r>
            <a:r>
              <a:rPr kumimoji="0" lang="en-US" sz="2400" b="0" i="0" u="none" strike="noStrike" cap="none" normalizeH="0" dirty="0">
                <a:ln>
                  <a:noFill/>
                </a:ln>
                <a:solidFill>
                  <a:srgbClr val="FF0066"/>
                </a:solidFill>
                <a:effectLst/>
                <a:latin typeface="Arial" pitchFamily="34" charset="0"/>
                <a:ea typeface="Cambria" pitchFamily="18" charset="0"/>
                <a:cs typeface="Cambria" pitchFamily="18" charset="0"/>
              </a:rPr>
              <a:t>: </a:t>
            </a:r>
            <a:r>
              <a:rPr kumimoji="0" lang="en-US" sz="2800" b="0" i="0" u="none" strike="noStrike" cap="none" normalizeH="0" baseline="0" dirty="0" err="1">
                <a:ln>
                  <a:noFill/>
                </a:ln>
                <a:solidFill>
                  <a:srgbClr val="00B050"/>
                </a:solidFill>
                <a:effectLst/>
                <a:latin typeface="Arial" panose="020B0604020202020204" pitchFamily="34" charset="0"/>
                <a:ea typeface="Cambria" pitchFamily="18" charset="0"/>
                <a:cs typeface="Arial" panose="020B0604020202020204" pitchFamily="34" charset="0"/>
              </a:rPr>
              <a:t>Hai</a:t>
            </a:r>
            <a:r>
              <a:rPr kumimoji="0" lang="en-US" sz="2800" b="0" i="0" u="none" strike="noStrike" cap="none" normalizeH="0" baseline="0" dirty="0">
                <a:ln>
                  <a:noFill/>
                </a:ln>
                <a:solidFill>
                  <a:srgbClr val="00B050"/>
                </a:solidFill>
                <a:effectLst/>
                <a:latin typeface="Arial" panose="020B0604020202020204" pitchFamily="34" charset="0"/>
                <a:ea typeface="Cambria" pitchFamily="18" charset="0"/>
                <a:cs typeface="Arial" panose="020B0604020202020204" pitchFamily="34" charset="0"/>
              </a:rPr>
              <a:t> </a:t>
            </a:r>
            <a:r>
              <a:rPr kumimoji="0" lang="en-US" sz="2800" b="0" i="0" u="none" strike="noStrike" cap="none" normalizeH="0" baseline="0" dirty="0" err="1">
                <a:ln>
                  <a:noFill/>
                </a:ln>
                <a:solidFill>
                  <a:srgbClr val="00B050"/>
                </a:solidFill>
                <a:effectLst/>
                <a:latin typeface="Arial" panose="020B0604020202020204" pitchFamily="34" charset="0"/>
                <a:ea typeface="Cambria" pitchFamily="18" charset="0"/>
                <a:cs typeface="Arial" panose="020B0604020202020204" pitchFamily="34" charset="0"/>
              </a:rPr>
              <a:t>bên</a:t>
            </a:r>
            <a:r>
              <a:rPr kumimoji="0" lang="en-US" sz="2800" b="0" i="0" u="none" strike="noStrike" cap="none" normalizeH="0" dirty="0">
                <a:ln>
                  <a:noFill/>
                </a:ln>
                <a:solidFill>
                  <a:srgbClr val="00B050"/>
                </a:solidFill>
                <a:effectLst/>
                <a:latin typeface="Arial" panose="020B0604020202020204" pitchFamily="34" charset="0"/>
                <a:ea typeface="Cambria" pitchFamily="18" charset="0"/>
                <a:cs typeface="Arial" panose="020B0604020202020204" pitchFamily="34" charset="0"/>
              </a:rPr>
              <a:t> </a:t>
            </a:r>
            <a:r>
              <a:rPr kumimoji="0" lang="en-US" sz="2800" b="0" i="0" u="none" strike="noStrike" cap="none" normalizeH="0" err="1">
                <a:ln>
                  <a:noFill/>
                </a:ln>
                <a:solidFill>
                  <a:srgbClr val="00B050"/>
                </a:solidFill>
                <a:effectLst/>
                <a:latin typeface="Arial" panose="020B0604020202020204" pitchFamily="34" charset="0"/>
                <a:ea typeface="Cambria" pitchFamily="18" charset="0"/>
                <a:cs typeface="Arial" panose="020B0604020202020204" pitchFamily="34" charset="0"/>
              </a:rPr>
              <a:t>xích</a:t>
            </a:r>
            <a:r>
              <a:rPr kumimoji="0" lang="en-US" sz="2800" b="0" i="0" u="none" strike="noStrike" cap="none" normalizeH="0">
                <a:ln>
                  <a:noFill/>
                </a:ln>
                <a:solidFill>
                  <a:srgbClr val="00B050"/>
                </a:solidFill>
                <a:effectLst/>
                <a:latin typeface="Arial" panose="020B0604020202020204" pitchFamily="34" charset="0"/>
                <a:ea typeface="Cambria" pitchFamily="18" charset="0"/>
                <a:cs typeface="Arial" panose="020B0604020202020204" pitchFamily="34" charset="0"/>
              </a:rPr>
              <a:t> đạo (</a:t>
            </a:r>
            <a:r>
              <a:rPr lang="pt-BR" sz="2800">
                <a:solidFill>
                  <a:srgbClr val="00B050"/>
                </a:solidFill>
                <a:latin typeface="Arial" panose="020B0604020202020204" pitchFamily="34" charset="0"/>
                <a:cs typeface="Arial" panose="020B0604020202020204" pitchFamily="34" charset="0"/>
              </a:rPr>
              <a:t>khoảng 20°B - 20°N)</a:t>
            </a:r>
            <a:endParaRPr kumimoji="0" lang="en-US" sz="2800" b="0" i="0" u="none" strike="noStrike" cap="none" normalizeH="0" baseline="0" dirty="0">
              <a:ln>
                <a:noFill/>
              </a:ln>
              <a:solidFill>
                <a:srgbClr val="00B050"/>
              </a:solidFill>
              <a:effectLst/>
              <a:latin typeface="Arial" pitchFamily="34" charset="0"/>
              <a:cs typeface="Arial" pitchFamily="34" charset="0"/>
            </a:endParaRPr>
          </a:p>
        </p:txBody>
      </p:sp>
      <p:sp>
        <p:nvSpPr>
          <p:cNvPr id="16" name="Rectangle 15">
            <a:extLst>
              <a:ext uri="{FF2B5EF4-FFF2-40B4-BE49-F238E27FC236}">
                <a16:creationId xmlns="" xmlns:a16="http://schemas.microsoft.com/office/drawing/2014/main" id="{AA62DDE3-DEA4-465A-B27B-B38E16B5ED29}"/>
              </a:ext>
            </a:extLst>
          </p:cNvPr>
          <p:cNvSpPr/>
          <p:nvPr/>
        </p:nvSpPr>
        <p:spPr>
          <a:xfrm>
            <a:off x="263325" y="2252354"/>
            <a:ext cx="6645213" cy="1815882"/>
          </a:xfrm>
          <a:prstGeom prst="rect">
            <a:avLst/>
          </a:prstGeom>
        </p:spPr>
        <p:txBody>
          <a:bodyPr wrap="square">
            <a:spAutoFit/>
          </a:bodyPr>
          <a:lstStyle/>
          <a:p>
            <a:r>
              <a:rPr lang="vi-VN" sz="2800">
                <a:solidFill>
                  <a:srgbClr val="1B04FA"/>
                </a:solidFill>
                <a:latin typeface="Arial" panose="020B0604020202020204" pitchFamily="34" charset="0"/>
                <a:cs typeface="Arial" panose="020B0604020202020204" pitchFamily="34" charset="0"/>
              </a:rPr>
              <a:t>+ Những vùng khô hạn như xa van ở Nam Xa-ha-ra: canh tác phổ biến theo hình thức nương rẫy. </a:t>
            </a:r>
            <a:r>
              <a:rPr lang="vi-VN" sz="2800">
                <a:solidFill>
                  <a:srgbClr val="1B04FA"/>
                </a:solidFill>
                <a:cs typeface="Arial" panose="020B0604020202020204" pitchFamily="34" charset="0"/>
              </a:rPr>
              <a:t>Cây trồng chính lạc, bông, kê</a:t>
            </a:r>
            <a:endParaRPr lang="en-US" sz="2800">
              <a:solidFill>
                <a:srgbClr val="1B04FA"/>
              </a:solidFill>
              <a:latin typeface="Arial" panose="020B0604020202020204" pitchFamily="34" charset="0"/>
              <a:cs typeface="Arial" panose="020B0604020202020204" pitchFamily="34" charset="0"/>
            </a:endParaRPr>
          </a:p>
        </p:txBody>
      </p:sp>
      <p:pic>
        <p:nvPicPr>
          <p:cNvPr id="17" name="image509.jpg" descr="Image result for lÆ°á»£c Äá» kinh táº¿ chÃ¢u Phi">
            <a:extLst>
              <a:ext uri="{FF2B5EF4-FFF2-40B4-BE49-F238E27FC236}">
                <a16:creationId xmlns="" xmlns:a16="http://schemas.microsoft.com/office/drawing/2014/main" id="{C3A7A29B-31DF-49B3-B1E5-A4B1D1B92668}"/>
              </a:ext>
            </a:extLst>
          </p:cNvPr>
          <p:cNvPicPr/>
          <p:nvPr/>
        </p:nvPicPr>
        <p:blipFill>
          <a:blip r:embed="rId5"/>
          <a:srcRect/>
          <a:stretch>
            <a:fillRect/>
          </a:stretch>
        </p:blipFill>
        <p:spPr>
          <a:xfrm>
            <a:off x="7043915" y="1055432"/>
            <a:ext cx="5043719" cy="5802568"/>
          </a:xfrm>
          <a:prstGeom prst="rect">
            <a:avLst/>
          </a:prstGeom>
          <a:ln/>
        </p:spPr>
      </p:pic>
      <p:pic>
        <p:nvPicPr>
          <p:cNvPr id="2050" name="Picture 2">
            <a:extLst>
              <a:ext uri="{FF2B5EF4-FFF2-40B4-BE49-F238E27FC236}">
                <a16:creationId xmlns="" xmlns:a16="http://schemas.microsoft.com/office/drawing/2014/main" id="{40437FA2-B576-489C-AFAC-F92E944D8F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035" y="4184205"/>
            <a:ext cx="5228755" cy="242926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 xmlns:a16="http://schemas.microsoft.com/office/drawing/2014/main" id="{D9557B4F-C0E7-4C18-8A34-4FF7D9311BC4}"/>
              </a:ext>
            </a:extLst>
          </p:cNvPr>
          <p:cNvGrpSpPr/>
          <p:nvPr/>
        </p:nvGrpSpPr>
        <p:grpSpPr>
          <a:xfrm>
            <a:off x="1526296" y="4124385"/>
            <a:ext cx="4293730" cy="2709971"/>
            <a:chOff x="1265029" y="3957428"/>
            <a:chExt cx="4511875" cy="2881788"/>
          </a:xfrm>
        </p:grpSpPr>
        <p:pic>
          <p:nvPicPr>
            <p:cNvPr id="18" name="image495.jpg" descr="Image result for agriculture in africa">
              <a:extLst>
                <a:ext uri="{FF2B5EF4-FFF2-40B4-BE49-F238E27FC236}">
                  <a16:creationId xmlns="" xmlns:a16="http://schemas.microsoft.com/office/drawing/2014/main" id="{8F0BD7D6-2743-42FE-A943-9523F67D2992}"/>
                </a:ext>
              </a:extLst>
            </p:cNvPr>
            <p:cNvPicPr/>
            <p:nvPr/>
          </p:nvPicPr>
          <p:blipFill>
            <a:blip r:embed="rId7"/>
            <a:srcRect/>
            <a:stretch>
              <a:fillRect/>
            </a:stretch>
          </p:blipFill>
          <p:spPr>
            <a:xfrm>
              <a:off x="1265029" y="3957428"/>
              <a:ext cx="4511875" cy="2859981"/>
            </a:xfrm>
            <a:prstGeom prst="rect">
              <a:avLst/>
            </a:prstGeom>
            <a:ln/>
          </p:spPr>
        </p:pic>
        <p:sp>
          <p:nvSpPr>
            <p:cNvPr id="19" name="Hình Chữ nhật 6">
              <a:extLst>
                <a:ext uri="{FF2B5EF4-FFF2-40B4-BE49-F238E27FC236}">
                  <a16:creationId xmlns="" xmlns:a16="http://schemas.microsoft.com/office/drawing/2014/main" id="{A014C3E9-CE7A-45D8-922D-A43EC537618B}"/>
                </a:ext>
              </a:extLst>
            </p:cNvPr>
            <p:cNvSpPr/>
            <p:nvPr/>
          </p:nvSpPr>
          <p:spPr>
            <a:xfrm>
              <a:off x="2086951" y="6413738"/>
              <a:ext cx="2877665" cy="425478"/>
            </a:xfrm>
            <a:prstGeom prst="rect">
              <a:avLst/>
            </a:prstGeom>
            <a:solidFill>
              <a:schemeClr val="bg1"/>
            </a:solidFill>
          </p:spPr>
          <p:txBody>
            <a:bodyPr wrap="square">
              <a:spAutoFit/>
            </a:bodyPr>
            <a:lstStyle/>
            <a:p>
              <a:r>
                <a:rPr lang="vi-VN" sz="2000" dirty="0" err="1">
                  <a:solidFill>
                    <a:srgbClr val="0070C0"/>
                  </a:solidFill>
                </a:rPr>
                <a:t>Trồng</a:t>
              </a:r>
              <a:r>
                <a:rPr lang="vi-VN" sz="2000" dirty="0">
                  <a:solidFill>
                    <a:srgbClr val="0070C0"/>
                  </a:solidFill>
                </a:rPr>
                <a:t> ngô ở Trung Phi</a:t>
              </a:r>
              <a:endParaRPr lang="en-US" sz="2000" dirty="0">
                <a:solidFill>
                  <a:srgbClr val="0070C0"/>
                </a:solidFill>
              </a:endParaRPr>
            </a:p>
          </p:txBody>
        </p:sp>
      </p:grpSp>
    </p:spTree>
    <p:extLst>
      <p:ext uri="{BB962C8B-B14F-4D97-AF65-F5344CB8AC3E}">
        <p14:creationId xmlns:p14="http://schemas.microsoft.com/office/powerpoint/2010/main" val="295517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mph" presetSubtype="0" repeatCount="3000" fill="hold" grpId="1" nodeType="clickEffect">
                                  <p:stCondLst>
                                    <p:cond delay="0"/>
                                  </p:stCondLst>
                                  <p:childTnLst>
                                    <p:anim calcmode="discrete" valueType="str">
                                      <p:cBhvr>
                                        <p:cTn id="11"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barn(inVertical)">
                                      <p:cBhvr>
                                        <p:cTn id="31" dur="500"/>
                                        <p:tgtEl>
                                          <p:spTgt spid="205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050"/>
                                        </p:tgtEl>
                                      </p:cBhvr>
                                    </p:animEffect>
                                    <p:set>
                                      <p:cBhvr>
                                        <p:cTn id="36" dur="1" fill="hold">
                                          <p:stCondLst>
                                            <p:cond delay="499"/>
                                          </p:stCondLst>
                                        </p:cTn>
                                        <p:tgtEl>
                                          <p:spTgt spid="205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F72B960-987A-41C2-9B53-22831BF599B7}"/>
              </a:ext>
            </a:extLst>
          </p:cNvPr>
          <p:cNvSpPr/>
          <p:nvPr/>
        </p:nvSpPr>
        <p:spPr>
          <a:xfrm>
            <a:off x="119270" y="260403"/>
            <a:ext cx="11340935" cy="584775"/>
          </a:xfrm>
          <a:prstGeom prst="rect">
            <a:avLst/>
          </a:prstGeom>
        </p:spPr>
        <p:txBody>
          <a:bodyPr wrap="square">
            <a:spAutoFit/>
          </a:bodyPr>
          <a:lstStyle/>
          <a:p>
            <a:pPr marL="457200" indent="-457200">
              <a:buFont typeface="Wingdings" panose="05000000000000000000" pitchFamily="2" charset="2"/>
              <a:buChar char="ü"/>
            </a:pPr>
            <a:r>
              <a:rPr lang="en-US" sz="3200">
                <a:solidFill>
                  <a:srgbClr val="1B04FA"/>
                </a:solidFill>
                <a:latin typeface="Arial" panose="020B0604020202020204" pitchFamily="34" charset="0"/>
                <a:cs typeface="Arial" panose="020B0604020202020204" pitchFamily="34" charset="0"/>
              </a:rPr>
              <a:t>C</a:t>
            </a:r>
            <a:r>
              <a:rPr lang="vi-VN" sz="3200">
                <a:solidFill>
                  <a:srgbClr val="1B04FA"/>
                </a:solidFill>
                <a:latin typeface="Arial" panose="020B0604020202020204" pitchFamily="34" charset="0"/>
                <a:cs typeface="Arial" panose="020B0604020202020204" pitchFamily="34" charset="0"/>
              </a:rPr>
              <a:t>hăn nuôi dê, cừu,... theo hình thức chăn thả.</a:t>
            </a:r>
            <a:endParaRPr lang="en-US" sz="3200">
              <a:latin typeface="Arial" panose="020B0604020202020204" pitchFamily="34" charset="0"/>
              <a:cs typeface="Arial" panose="020B0604020202020204" pitchFamily="34" charset="0"/>
            </a:endParaRPr>
          </a:p>
        </p:txBody>
      </p:sp>
      <p:pic>
        <p:nvPicPr>
          <p:cNvPr id="1026" name="Picture 2" descr="Lives in Châu Phi">
            <a:extLst>
              <a:ext uri="{FF2B5EF4-FFF2-40B4-BE49-F238E27FC236}">
                <a16:creationId xmlns="" xmlns:a16="http://schemas.microsoft.com/office/drawing/2014/main" id="{42C4E065-D68E-4AAC-B59A-16F29B052B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132" y="1455126"/>
            <a:ext cx="4801590" cy="318505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416.jpg" descr="Image result for agriculture in africa">
            <a:extLst>
              <a:ext uri="{FF2B5EF4-FFF2-40B4-BE49-F238E27FC236}">
                <a16:creationId xmlns="" xmlns:a16="http://schemas.microsoft.com/office/drawing/2014/main" id="{DEF6B364-25E8-4D7C-B1D6-92803B851122}"/>
              </a:ext>
            </a:extLst>
          </p:cNvPr>
          <p:cNvPicPr/>
          <p:nvPr/>
        </p:nvPicPr>
        <p:blipFill>
          <a:blip r:embed="rId3"/>
          <a:srcRect/>
          <a:stretch>
            <a:fillRect/>
          </a:stretch>
        </p:blipFill>
        <p:spPr>
          <a:xfrm>
            <a:off x="6096000" y="1455126"/>
            <a:ext cx="4801590" cy="3185054"/>
          </a:xfrm>
          <a:prstGeom prst="rect">
            <a:avLst/>
          </a:prstGeom>
          <a:ln/>
        </p:spPr>
      </p:pic>
      <p:sp>
        <p:nvSpPr>
          <p:cNvPr id="5" name="Hình Chữ nhật 8">
            <a:extLst>
              <a:ext uri="{FF2B5EF4-FFF2-40B4-BE49-F238E27FC236}">
                <a16:creationId xmlns="" xmlns:a16="http://schemas.microsoft.com/office/drawing/2014/main" id="{8A45E730-341F-424C-A1F2-50FBC8B02110}"/>
              </a:ext>
            </a:extLst>
          </p:cNvPr>
          <p:cNvSpPr/>
          <p:nvPr/>
        </p:nvSpPr>
        <p:spPr>
          <a:xfrm>
            <a:off x="3859589" y="4957740"/>
            <a:ext cx="3528530" cy="584775"/>
          </a:xfrm>
          <a:prstGeom prst="rect">
            <a:avLst/>
          </a:prstGeom>
        </p:spPr>
        <p:txBody>
          <a:bodyPr wrap="none">
            <a:spAutoFit/>
          </a:bodyPr>
          <a:lstStyle/>
          <a:p>
            <a:r>
              <a:rPr lang="vi-VN" sz="3200" dirty="0">
                <a:solidFill>
                  <a:srgbClr val="FF0066"/>
                </a:solidFill>
              </a:rPr>
              <a:t>Chăn nuôi ở Chad</a:t>
            </a:r>
            <a:endParaRPr lang="en-US" sz="3200" dirty="0">
              <a:solidFill>
                <a:srgbClr val="FF0066"/>
              </a:solidFill>
            </a:endParaRPr>
          </a:p>
        </p:txBody>
      </p:sp>
    </p:spTree>
    <p:extLst>
      <p:ext uri="{BB962C8B-B14F-4D97-AF65-F5344CB8AC3E}">
        <p14:creationId xmlns:p14="http://schemas.microsoft.com/office/powerpoint/2010/main" val="235601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36F8D017-AFCC-45FA-955D-102917552D7B}"/>
              </a:ext>
            </a:extLst>
          </p:cNvPr>
          <p:cNvSpPr/>
          <p:nvPr/>
        </p:nvSpPr>
        <p:spPr>
          <a:xfrm>
            <a:off x="308758" y="889177"/>
            <a:ext cx="6630389" cy="1569660"/>
          </a:xfrm>
          <a:prstGeom prst="rect">
            <a:avLst/>
          </a:prstGeom>
        </p:spPr>
        <p:txBody>
          <a:bodyPr wrap="square">
            <a:spAutoFit/>
          </a:bodyPr>
          <a:lstStyle/>
          <a:p>
            <a:r>
              <a:rPr lang="en-US" sz="2400">
                <a:solidFill>
                  <a:srgbClr val="1B04FA"/>
                </a:solidFill>
                <a:latin typeface="Arial" panose="020B0604020202020204" pitchFamily="34" charset="0"/>
                <a:cs typeface="Arial" panose="020B0604020202020204" pitchFamily="34" charset="0"/>
              </a:rPr>
              <a:t>+ </a:t>
            </a:r>
            <a:r>
              <a:rPr lang="vi-VN" sz="2400">
                <a:solidFill>
                  <a:srgbClr val="1B04FA"/>
                </a:solidFill>
                <a:latin typeface="Arial" panose="020B0604020202020204" pitchFamily="34" charset="0"/>
                <a:cs typeface="Arial" panose="020B0604020202020204" pitchFamily="34" charset="0"/>
              </a:rPr>
              <a:t>Những vùng khí hậu nhiệt đới ẩm như Đông Nam Phi: hình thành các vùng trồng cây ăn quả (chuối,...) và cây công nghiệp (chè, thuốc lá, bông….) với mục đích xuất khẩu.</a:t>
            </a:r>
            <a:endParaRPr lang="en-US">
              <a:solidFill>
                <a:srgbClr val="1B04FA"/>
              </a:solidFill>
            </a:endParaRPr>
          </a:p>
        </p:txBody>
      </p:sp>
      <p:pic>
        <p:nvPicPr>
          <p:cNvPr id="3" name="image509.jpg" descr="Image result for lÆ°á»£c Äá» kinh táº¿ chÃ¢u Phi">
            <a:extLst>
              <a:ext uri="{FF2B5EF4-FFF2-40B4-BE49-F238E27FC236}">
                <a16:creationId xmlns="" xmlns:a16="http://schemas.microsoft.com/office/drawing/2014/main" id="{46C66C88-AE61-42D5-9E5A-C8659BA10B3D}"/>
              </a:ext>
            </a:extLst>
          </p:cNvPr>
          <p:cNvPicPr/>
          <p:nvPr/>
        </p:nvPicPr>
        <p:blipFill>
          <a:blip r:embed="rId2"/>
          <a:srcRect/>
          <a:stretch>
            <a:fillRect/>
          </a:stretch>
        </p:blipFill>
        <p:spPr>
          <a:xfrm>
            <a:off x="7148281" y="889177"/>
            <a:ext cx="5043719" cy="5802568"/>
          </a:xfrm>
          <a:prstGeom prst="rect">
            <a:avLst/>
          </a:prstGeom>
          <a:ln/>
        </p:spPr>
      </p:pic>
      <p:grpSp>
        <p:nvGrpSpPr>
          <p:cNvPr id="5" name="Group 4">
            <a:extLst>
              <a:ext uri="{FF2B5EF4-FFF2-40B4-BE49-F238E27FC236}">
                <a16:creationId xmlns="" xmlns:a16="http://schemas.microsoft.com/office/drawing/2014/main" id="{CD96249C-31CF-4531-B69E-6B1BCDFB60B6}"/>
              </a:ext>
            </a:extLst>
          </p:cNvPr>
          <p:cNvGrpSpPr/>
          <p:nvPr/>
        </p:nvGrpSpPr>
        <p:grpSpPr>
          <a:xfrm>
            <a:off x="3040027" y="2756452"/>
            <a:ext cx="3944156" cy="3721063"/>
            <a:chOff x="812600" y="2691395"/>
            <a:chExt cx="5821747" cy="3852382"/>
          </a:xfrm>
        </p:grpSpPr>
        <p:pic>
          <p:nvPicPr>
            <p:cNvPr id="2050" name="Picture 2">
              <a:extLst>
                <a:ext uri="{FF2B5EF4-FFF2-40B4-BE49-F238E27FC236}">
                  <a16:creationId xmlns="" xmlns:a16="http://schemas.microsoft.com/office/drawing/2014/main" id="{14DB4F96-9FA0-4F92-BD53-6FCF54DA5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600" y="2691395"/>
              <a:ext cx="5821747" cy="32774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624D6D54-86AC-4668-A6DE-055EA9E1CFB7}"/>
                </a:ext>
              </a:extLst>
            </p:cNvPr>
            <p:cNvSpPr/>
            <p:nvPr/>
          </p:nvSpPr>
          <p:spPr>
            <a:xfrm>
              <a:off x="2417680" y="6082112"/>
              <a:ext cx="2526654" cy="461665"/>
            </a:xfrm>
            <a:prstGeom prst="rect">
              <a:avLst/>
            </a:prstGeom>
            <a:solidFill>
              <a:schemeClr val="bg1"/>
            </a:solidFill>
          </p:spPr>
          <p:txBody>
            <a:bodyPr wrap="none">
              <a:spAutoFit/>
            </a:bodyPr>
            <a:lstStyle/>
            <a:p>
              <a:r>
                <a:rPr lang="vi-VN" sz="2400">
                  <a:solidFill>
                    <a:srgbClr val="FF0066"/>
                  </a:solidFill>
                  <a:latin typeface="Arial" panose="020B0604020202020204" pitchFamily="34" charset="0"/>
                  <a:ea typeface="Cambria" panose="02040503050406030204" pitchFamily="18" charset="0"/>
                  <a:cs typeface="Arial" panose="020B0604020202020204" pitchFamily="34" charset="0"/>
                </a:rPr>
                <a:t>Hái chè </a:t>
              </a:r>
              <a:r>
                <a:rPr lang="en-US" sz="2400">
                  <a:solidFill>
                    <a:srgbClr val="FF0066"/>
                  </a:solidFill>
                  <a:latin typeface="Arial" panose="020B0604020202020204" pitchFamily="34" charset="0"/>
                  <a:ea typeface="Cambria" panose="02040503050406030204" pitchFamily="18" charset="0"/>
                  <a:cs typeface="Arial" panose="020B0604020202020204" pitchFamily="34" charset="0"/>
                </a:rPr>
                <a:t>ở</a:t>
              </a:r>
              <a:r>
                <a:rPr lang="vi-VN" sz="2400">
                  <a:solidFill>
                    <a:srgbClr val="FF0066"/>
                  </a:solidFill>
                  <a:latin typeface="Arial" panose="020B0604020202020204" pitchFamily="34" charset="0"/>
                  <a:ea typeface="Cambria" panose="02040503050406030204" pitchFamily="18" charset="0"/>
                  <a:cs typeface="Arial" panose="020B0604020202020204" pitchFamily="34" charset="0"/>
                </a:rPr>
                <a:t> Ghana</a:t>
              </a:r>
              <a:endParaRPr lang="en-US" sz="2400">
                <a:solidFill>
                  <a:srgbClr val="FF0066"/>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 xmlns:a16="http://schemas.microsoft.com/office/drawing/2014/main" id="{5F348341-DD9B-436E-8592-4C4E9621DB7D}"/>
              </a:ext>
            </a:extLst>
          </p:cNvPr>
          <p:cNvGrpSpPr/>
          <p:nvPr/>
        </p:nvGrpSpPr>
        <p:grpSpPr>
          <a:xfrm>
            <a:off x="169087" y="2696937"/>
            <a:ext cx="2706842" cy="3911557"/>
            <a:chOff x="169087" y="2696937"/>
            <a:chExt cx="2706842" cy="3911557"/>
          </a:xfrm>
        </p:grpSpPr>
        <p:pic>
          <p:nvPicPr>
            <p:cNvPr id="6" name="Picture 5">
              <a:extLst>
                <a:ext uri="{FF2B5EF4-FFF2-40B4-BE49-F238E27FC236}">
                  <a16:creationId xmlns="" xmlns:a16="http://schemas.microsoft.com/office/drawing/2014/main" id="{2B156610-283A-4548-A99E-3E8C0C7F40F7}"/>
                </a:ext>
              </a:extLst>
            </p:cNvPr>
            <p:cNvPicPr>
              <a:picLocks noChangeAspect="1"/>
            </p:cNvPicPr>
            <p:nvPr/>
          </p:nvPicPr>
          <p:blipFill>
            <a:blip r:embed="rId4"/>
            <a:stretch>
              <a:fillRect/>
            </a:stretch>
          </p:blipFill>
          <p:spPr>
            <a:xfrm>
              <a:off x="169087" y="2696937"/>
              <a:ext cx="2649300" cy="3590736"/>
            </a:xfrm>
            <a:prstGeom prst="rect">
              <a:avLst/>
            </a:prstGeom>
          </p:spPr>
        </p:pic>
        <p:sp>
          <p:nvSpPr>
            <p:cNvPr id="9" name="Rectangle 8">
              <a:extLst>
                <a:ext uri="{FF2B5EF4-FFF2-40B4-BE49-F238E27FC236}">
                  <a16:creationId xmlns="" xmlns:a16="http://schemas.microsoft.com/office/drawing/2014/main" id="{52CDD6A6-9AF4-482D-A77A-044A4D4F9991}"/>
                </a:ext>
              </a:extLst>
            </p:cNvPr>
            <p:cNvSpPr/>
            <p:nvPr/>
          </p:nvSpPr>
          <p:spPr>
            <a:xfrm>
              <a:off x="330040" y="5900608"/>
              <a:ext cx="2545889" cy="707886"/>
            </a:xfrm>
            <a:prstGeom prst="rect">
              <a:avLst/>
            </a:prstGeom>
            <a:solidFill>
              <a:schemeClr val="bg1"/>
            </a:solidFill>
          </p:spPr>
          <p:txBody>
            <a:bodyPr wrap="none">
              <a:spAutoFit/>
            </a:bodyPr>
            <a:lstStyle/>
            <a:p>
              <a:pPr algn="ctr"/>
              <a:r>
                <a:rPr lang="en-US" sz="2000">
                  <a:solidFill>
                    <a:srgbClr val="FF0066"/>
                  </a:solidFill>
                  <a:latin typeface="Arial" panose="020B0604020202020204" pitchFamily="34" charset="0"/>
                  <a:ea typeface="Cambria" panose="02040503050406030204" pitchFamily="18" charset="0"/>
                  <a:cs typeface="Arial" panose="020B0604020202020204" pitchFamily="34" charset="0"/>
                </a:rPr>
                <a:t>Thu hoạch cà phê ở </a:t>
              </a:r>
            </a:p>
            <a:p>
              <a:pPr algn="ctr"/>
              <a:r>
                <a:rPr lang="en-US" sz="2000">
                  <a:solidFill>
                    <a:srgbClr val="FF0066"/>
                  </a:solidFill>
                  <a:latin typeface="Arial" panose="020B0604020202020204" pitchFamily="34" charset="0"/>
                  <a:ea typeface="Cambria" panose="02040503050406030204" pitchFamily="18" charset="0"/>
                  <a:cs typeface="Arial" panose="020B0604020202020204" pitchFamily="34" charset="0"/>
                </a:rPr>
                <a:t>Ê-ti-ô-pi-a</a:t>
              </a:r>
              <a:endParaRPr lang="en-US" sz="2000">
                <a:solidFill>
                  <a:srgbClr val="FF0066"/>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8703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69EE2B69-1D19-4B13-B32A-319B8DBA41B7}"/>
              </a:ext>
            </a:extLst>
          </p:cNvPr>
          <p:cNvSpPr/>
          <p:nvPr/>
        </p:nvSpPr>
        <p:spPr>
          <a:xfrm>
            <a:off x="225286" y="717059"/>
            <a:ext cx="6626087" cy="2062103"/>
          </a:xfrm>
          <a:prstGeom prst="rect">
            <a:avLst/>
          </a:prstGeom>
        </p:spPr>
        <p:txBody>
          <a:bodyPr wrap="square">
            <a:spAutoFit/>
          </a:bodyPr>
          <a:lstStyle/>
          <a:p>
            <a:r>
              <a:rPr lang="vi-VN" sz="3200">
                <a:solidFill>
                  <a:srgbClr val="1B04FA"/>
                </a:solidFill>
                <a:latin typeface="Arial" panose="020B0604020202020204" pitchFamily="34" charset="0"/>
                <a:cs typeface="Arial" panose="020B0604020202020204" pitchFamily="34" charset="0"/>
              </a:rPr>
              <a:t>+ Khai thác xuất khẩu khoáng sản (vàng, đồng, chì, dầu mỏ, khí tự nhiên,...), một số nước phát triển công nghiệp chế biến.</a:t>
            </a:r>
            <a:endParaRPr lang="en-US" sz="3200">
              <a:solidFill>
                <a:srgbClr val="1B04FA"/>
              </a:solidFill>
              <a:latin typeface="Arial" panose="020B0604020202020204" pitchFamily="34" charset="0"/>
              <a:cs typeface="Arial" panose="020B0604020202020204" pitchFamily="34" charset="0"/>
            </a:endParaRPr>
          </a:p>
        </p:txBody>
      </p:sp>
      <p:grpSp>
        <p:nvGrpSpPr>
          <p:cNvPr id="12" name="Nhóm 9">
            <a:extLst>
              <a:ext uri="{FF2B5EF4-FFF2-40B4-BE49-F238E27FC236}">
                <a16:creationId xmlns="" xmlns:a16="http://schemas.microsoft.com/office/drawing/2014/main" id="{BA6F71D6-5DB5-4095-8351-316C6D88B301}"/>
              </a:ext>
            </a:extLst>
          </p:cNvPr>
          <p:cNvGrpSpPr/>
          <p:nvPr/>
        </p:nvGrpSpPr>
        <p:grpSpPr>
          <a:xfrm>
            <a:off x="6638832" y="457198"/>
            <a:ext cx="5367636" cy="6194947"/>
            <a:chOff x="6519564" y="457198"/>
            <a:chExt cx="5367636" cy="6194947"/>
          </a:xfrm>
        </p:grpSpPr>
        <p:pic>
          <p:nvPicPr>
            <p:cNvPr id="13" name="Picture 3">
              <a:extLst>
                <a:ext uri="{FF2B5EF4-FFF2-40B4-BE49-F238E27FC236}">
                  <a16:creationId xmlns="" xmlns:a16="http://schemas.microsoft.com/office/drawing/2014/main" id="{8FE8BB1B-82FC-4339-95E3-6D53A354FCFF}"/>
                </a:ext>
              </a:extLst>
            </p:cNvPr>
            <p:cNvPicPr>
              <a:picLocks noChangeAspect="1" noChangeArrowheads="1"/>
            </p:cNvPicPr>
            <p:nvPr/>
          </p:nvPicPr>
          <p:blipFill>
            <a:blip r:embed="rId2"/>
            <a:srcRect l="55089" t="6452" r="10679" b="27218"/>
            <a:stretch>
              <a:fillRect/>
            </a:stretch>
          </p:blipFill>
          <p:spPr bwMode="auto">
            <a:xfrm>
              <a:off x="6519564" y="457198"/>
              <a:ext cx="5367636" cy="5847525"/>
            </a:xfrm>
            <a:prstGeom prst="rect">
              <a:avLst/>
            </a:prstGeom>
            <a:noFill/>
            <a:ln w="9525">
              <a:noFill/>
              <a:miter lim="800000"/>
              <a:headEnd/>
              <a:tailEnd/>
            </a:ln>
            <a:effectLst/>
          </p:spPr>
        </p:pic>
        <p:sp>
          <p:nvSpPr>
            <p:cNvPr id="14" name="Hộp_Văn_Bản 8">
              <a:extLst>
                <a:ext uri="{FF2B5EF4-FFF2-40B4-BE49-F238E27FC236}">
                  <a16:creationId xmlns="" xmlns:a16="http://schemas.microsoft.com/office/drawing/2014/main" id="{6AF86ABB-C636-47A0-AD5C-6DA6F986817C}"/>
                </a:ext>
              </a:extLst>
            </p:cNvPr>
            <p:cNvSpPr txBox="1"/>
            <p:nvPr/>
          </p:nvSpPr>
          <p:spPr>
            <a:xfrm>
              <a:off x="6872748" y="6282813"/>
              <a:ext cx="4970208" cy="369332"/>
            </a:xfrm>
            <a:prstGeom prst="rect">
              <a:avLst/>
            </a:prstGeom>
            <a:noFill/>
          </p:spPr>
          <p:txBody>
            <a:bodyPr wrap="square" rtlCol="0">
              <a:spAutoFit/>
            </a:bodyPr>
            <a:lstStyle/>
            <a:p>
              <a:r>
                <a:rPr lang="en-US" dirty="0" err="1">
                  <a:solidFill>
                    <a:srgbClr val="0070C0"/>
                  </a:solidFill>
                  <a:latin typeface="Arial" pitchFamily="34" charset="0"/>
                  <a:cs typeface="Arial" pitchFamily="34" charset="0"/>
                </a:rPr>
                <a:t>Hình</a:t>
              </a:r>
              <a:r>
                <a:rPr lang="en-US" dirty="0">
                  <a:solidFill>
                    <a:srgbClr val="0070C0"/>
                  </a:solidFill>
                  <a:latin typeface="Arial" pitchFamily="34" charset="0"/>
                  <a:cs typeface="Arial" pitchFamily="34" charset="0"/>
                </a:rPr>
                <a:t> 30.2. </a:t>
              </a:r>
              <a:r>
                <a:rPr lang="en-US" dirty="0" err="1">
                  <a:solidFill>
                    <a:srgbClr val="0070C0"/>
                  </a:solidFill>
                  <a:latin typeface="Arial" pitchFamily="34" charset="0"/>
                  <a:cs typeface="Arial" pitchFamily="34" charset="0"/>
                </a:rPr>
                <a:t>Lược</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đồ</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công</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nghiệp</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Châu</a:t>
              </a:r>
              <a:r>
                <a:rPr lang="en-US" dirty="0">
                  <a:solidFill>
                    <a:srgbClr val="0070C0"/>
                  </a:solidFill>
                  <a:latin typeface="Arial" pitchFamily="34" charset="0"/>
                  <a:cs typeface="Arial" pitchFamily="34" charset="0"/>
                </a:rPr>
                <a:t> Phi</a:t>
              </a:r>
            </a:p>
          </p:txBody>
        </p:sp>
      </p:grpSp>
      <p:grpSp>
        <p:nvGrpSpPr>
          <p:cNvPr id="3" name="Group 2">
            <a:extLst>
              <a:ext uri="{FF2B5EF4-FFF2-40B4-BE49-F238E27FC236}">
                <a16:creationId xmlns="" xmlns:a16="http://schemas.microsoft.com/office/drawing/2014/main" id="{5ACA289F-3A47-40D8-A451-5A8F1B8C5152}"/>
              </a:ext>
            </a:extLst>
          </p:cNvPr>
          <p:cNvGrpSpPr/>
          <p:nvPr/>
        </p:nvGrpSpPr>
        <p:grpSpPr>
          <a:xfrm>
            <a:off x="980536" y="3039023"/>
            <a:ext cx="4346837" cy="3386564"/>
            <a:chOff x="980536" y="3039023"/>
            <a:chExt cx="4346837" cy="3386564"/>
          </a:xfrm>
        </p:grpSpPr>
        <p:pic>
          <p:nvPicPr>
            <p:cNvPr id="15" name="image413.jpg" descr="Related image">
              <a:extLst>
                <a:ext uri="{FF2B5EF4-FFF2-40B4-BE49-F238E27FC236}">
                  <a16:creationId xmlns="" xmlns:a16="http://schemas.microsoft.com/office/drawing/2014/main" id="{FA4E2825-14C4-4113-8FD7-1C9796A6FB05}"/>
                </a:ext>
              </a:extLst>
            </p:cNvPr>
            <p:cNvPicPr/>
            <p:nvPr/>
          </p:nvPicPr>
          <p:blipFill>
            <a:blip r:embed="rId3"/>
            <a:srcRect/>
            <a:stretch>
              <a:fillRect/>
            </a:stretch>
          </p:blipFill>
          <p:spPr>
            <a:xfrm>
              <a:off x="980536" y="3039023"/>
              <a:ext cx="4346837" cy="2763294"/>
            </a:xfrm>
            <a:prstGeom prst="rect">
              <a:avLst/>
            </a:prstGeom>
            <a:ln/>
          </p:spPr>
        </p:pic>
        <p:sp>
          <p:nvSpPr>
            <p:cNvPr id="16" name="Hình Chữ nhật 8">
              <a:extLst>
                <a:ext uri="{FF2B5EF4-FFF2-40B4-BE49-F238E27FC236}">
                  <a16:creationId xmlns="" xmlns:a16="http://schemas.microsoft.com/office/drawing/2014/main" id="{29EF4566-B0A2-47A8-9483-4C5EE7A23116}"/>
                </a:ext>
              </a:extLst>
            </p:cNvPr>
            <p:cNvSpPr/>
            <p:nvPr/>
          </p:nvSpPr>
          <p:spPr>
            <a:xfrm>
              <a:off x="1162864" y="5963922"/>
              <a:ext cx="3982180" cy="461665"/>
            </a:xfrm>
            <a:prstGeom prst="rect">
              <a:avLst/>
            </a:prstGeom>
          </p:spPr>
          <p:txBody>
            <a:bodyPr wrap="none">
              <a:spAutoFit/>
            </a:bodyPr>
            <a:lstStyle/>
            <a:p>
              <a:r>
                <a:rPr lang="vi-VN" sz="2400" dirty="0">
                  <a:solidFill>
                    <a:srgbClr val="FF0066"/>
                  </a:solidFill>
                </a:rPr>
                <a:t>Khai </a:t>
              </a:r>
              <a:r>
                <a:rPr lang="vi-VN" sz="2400" dirty="0" err="1">
                  <a:solidFill>
                    <a:srgbClr val="FF0066"/>
                  </a:solidFill>
                </a:rPr>
                <a:t>thác</a:t>
              </a:r>
              <a:r>
                <a:rPr lang="vi-VN" sz="2400" dirty="0">
                  <a:solidFill>
                    <a:srgbClr val="FF0066"/>
                  </a:solidFill>
                </a:rPr>
                <a:t> </a:t>
              </a:r>
              <a:r>
                <a:rPr lang="vi-VN" sz="2400" dirty="0" err="1">
                  <a:solidFill>
                    <a:srgbClr val="FF0066"/>
                  </a:solidFill>
                </a:rPr>
                <a:t>dầu</a:t>
              </a:r>
              <a:r>
                <a:rPr lang="vi-VN" sz="2400" dirty="0">
                  <a:solidFill>
                    <a:srgbClr val="FF0066"/>
                  </a:solidFill>
                </a:rPr>
                <a:t> </a:t>
              </a:r>
              <a:r>
                <a:rPr lang="vi-VN" sz="2400" dirty="0" err="1">
                  <a:solidFill>
                    <a:srgbClr val="FF0066"/>
                  </a:solidFill>
                </a:rPr>
                <a:t>khí</a:t>
              </a:r>
              <a:r>
                <a:rPr lang="vi-VN" sz="2400" dirty="0">
                  <a:solidFill>
                    <a:srgbClr val="FF0066"/>
                  </a:solidFill>
                </a:rPr>
                <a:t> ở </a:t>
              </a:r>
              <a:r>
                <a:rPr lang="vi-VN" sz="2400" dirty="0" err="1">
                  <a:solidFill>
                    <a:srgbClr val="FF0066"/>
                  </a:solidFill>
                </a:rPr>
                <a:t>Nigieria</a:t>
              </a:r>
              <a:endParaRPr lang="en-US" sz="2400" dirty="0">
                <a:solidFill>
                  <a:srgbClr val="FF0066"/>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BC625EC-3CE3-41AC-91C7-8DA642130B9B}"/>
              </a:ext>
            </a:extLst>
          </p:cNvPr>
          <p:cNvSpPr/>
          <p:nvPr/>
        </p:nvSpPr>
        <p:spPr>
          <a:xfrm>
            <a:off x="424069" y="513596"/>
            <a:ext cx="11105322" cy="3170099"/>
          </a:xfrm>
          <a:prstGeom prst="rect">
            <a:avLst/>
          </a:prstGeom>
        </p:spPr>
        <p:txBody>
          <a:bodyPr wrap="square">
            <a:spAutoFit/>
          </a:bodyPr>
          <a:lstStyle/>
          <a:p>
            <a:pPr algn="just"/>
            <a:r>
              <a:rPr lang="vi-VN" sz="4000">
                <a:solidFill>
                  <a:srgbClr val="1B04FA"/>
                </a:solidFill>
                <a:latin typeface="Arial" panose="020B0604020202020204" pitchFamily="34" charset="0"/>
                <a:cs typeface="Arial" panose="020B0604020202020204" pitchFamily="34" charset="0"/>
              </a:rPr>
              <a:t>+ Xây dựng các công trình thủy lợi nhằm đảm bảo nguồn nước cho nông nghiệp và sinh hoạt.</a:t>
            </a:r>
          </a:p>
          <a:p>
            <a:pPr algn="just"/>
            <a:r>
              <a:rPr lang="vi-VN" sz="4000">
                <a:solidFill>
                  <a:srgbClr val="1B04FA"/>
                </a:solidFill>
                <a:latin typeface="Arial" panose="020B0604020202020204" pitchFamily="34" charset="0"/>
                <a:cs typeface="Arial" panose="020B0604020202020204" pitchFamily="34" charset="0"/>
              </a:rPr>
              <a:t>+ Một số quốc gia đã thành lập các khu bảo tồn thiên nhiên, để bảo vệ hệ sinh thái cũng như phát triển du lịch.</a:t>
            </a:r>
            <a:endParaRPr lang="en-US" sz="4000">
              <a:solidFill>
                <a:srgbClr val="1B04FA"/>
              </a:solidFill>
            </a:endParaRPr>
          </a:p>
        </p:txBody>
      </p:sp>
    </p:spTree>
    <p:extLst>
      <p:ext uri="{BB962C8B-B14F-4D97-AF65-F5344CB8AC3E}">
        <p14:creationId xmlns:p14="http://schemas.microsoft.com/office/powerpoint/2010/main" val="17393885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7231858-9756-47B6-95E1-D41138C0F700}"/>
              </a:ext>
            </a:extLst>
          </p:cNvPr>
          <p:cNvPicPr>
            <a:picLocks noChangeAspect="1"/>
          </p:cNvPicPr>
          <p:nvPr/>
        </p:nvPicPr>
        <p:blipFill rotWithShape="1">
          <a:blip r:embed="rId2"/>
          <a:srcRect l="49250" t="16517" r="40417" b="67812"/>
          <a:stretch/>
        </p:blipFill>
        <p:spPr>
          <a:xfrm>
            <a:off x="10789658" y="56945"/>
            <a:ext cx="1259840" cy="1074695"/>
          </a:xfrm>
          <a:prstGeom prst="rect">
            <a:avLst/>
          </a:prstGeom>
        </p:spPr>
      </p:pic>
      <p:grpSp>
        <p:nvGrpSpPr>
          <p:cNvPr id="3" name="Group 2">
            <a:extLst>
              <a:ext uri="{FF2B5EF4-FFF2-40B4-BE49-F238E27FC236}">
                <a16:creationId xmlns="" xmlns:a16="http://schemas.microsoft.com/office/drawing/2014/main" id="{7994A08C-9FD1-42BC-92DC-8A37A8244AD5}"/>
              </a:ext>
            </a:extLst>
          </p:cNvPr>
          <p:cNvGrpSpPr/>
          <p:nvPr/>
        </p:nvGrpSpPr>
        <p:grpSpPr>
          <a:xfrm>
            <a:off x="142502" y="50339"/>
            <a:ext cx="9826019" cy="875873"/>
            <a:chOff x="1787659" y="4083592"/>
            <a:chExt cx="9826019" cy="875873"/>
          </a:xfrm>
        </p:grpSpPr>
        <p:grpSp>
          <p:nvGrpSpPr>
            <p:cNvPr id="4" name="Group 3">
              <a:extLst>
                <a:ext uri="{FF2B5EF4-FFF2-40B4-BE49-F238E27FC236}">
                  <a16:creationId xmlns="" xmlns:a16="http://schemas.microsoft.com/office/drawing/2014/main" id="{2421CB45-3081-4271-B1EC-E157BB7C1CDF}"/>
                </a:ext>
              </a:extLst>
            </p:cNvPr>
            <p:cNvGrpSpPr/>
            <p:nvPr/>
          </p:nvGrpSpPr>
          <p:grpSpPr>
            <a:xfrm>
              <a:off x="1848572" y="4086516"/>
              <a:ext cx="9765106" cy="872949"/>
              <a:chOff x="1133366" y="2220084"/>
              <a:chExt cx="6409250" cy="914400"/>
            </a:xfrm>
            <a:solidFill>
              <a:schemeClr val="accent6">
                <a:lumMod val="20000"/>
                <a:lumOff val="80000"/>
              </a:schemeClr>
            </a:solidFill>
          </p:grpSpPr>
          <p:sp>
            <p:nvSpPr>
              <p:cNvPr id="8" name="Arrow: Pentagon 7">
                <a:extLst>
                  <a:ext uri="{FF2B5EF4-FFF2-40B4-BE49-F238E27FC236}">
                    <a16:creationId xmlns="" xmlns:a16="http://schemas.microsoft.com/office/drawing/2014/main" id="{9AA926EE-DAA0-4B44-976F-7B5FA59D0077}"/>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 xmlns:a16="http://schemas.microsoft.com/office/drawing/2014/main" id="{E8EAE1BD-1079-4031-991A-A2AAD32B07E6}"/>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 xmlns:a16="http://schemas.microsoft.com/office/drawing/2014/main" id="{E2374E8D-5C73-40BD-A290-9663067E10CD}"/>
                </a:ext>
              </a:extLst>
            </p:cNvPr>
            <p:cNvSpPr/>
            <p:nvPr/>
          </p:nvSpPr>
          <p:spPr>
            <a:xfrm>
              <a:off x="1787659" y="4083592"/>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Isosceles Triangle 5">
              <a:extLst>
                <a:ext uri="{FF2B5EF4-FFF2-40B4-BE49-F238E27FC236}">
                  <a16:creationId xmlns="" xmlns:a16="http://schemas.microsoft.com/office/drawing/2014/main" id="{C070C113-640F-4347-A515-294817B6CE1C}"/>
                </a:ext>
              </a:extLst>
            </p:cNvPr>
            <p:cNvSpPr/>
            <p:nvPr/>
          </p:nvSpPr>
          <p:spPr>
            <a:xfrm rot="5400000">
              <a:off x="2552269" y="4393831"/>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12272E2C-2760-46AE-8807-BBE4540A3A2C}"/>
                </a:ext>
              </a:extLst>
            </p:cNvPr>
            <p:cNvSpPr txBox="1"/>
            <p:nvPr/>
          </p:nvSpPr>
          <p:spPr>
            <a:xfrm>
              <a:off x="2963129" y="4256312"/>
              <a:ext cx="83807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hoang mạc</a:t>
              </a:r>
            </a:p>
          </p:txBody>
        </p:sp>
      </p:grpSp>
      <p:grpSp>
        <p:nvGrpSpPr>
          <p:cNvPr id="10" name="Group 9">
            <a:extLst>
              <a:ext uri="{FF2B5EF4-FFF2-40B4-BE49-F238E27FC236}">
                <a16:creationId xmlns="" xmlns:a16="http://schemas.microsoft.com/office/drawing/2014/main" id="{9018ECD6-70F2-461F-B474-3B21F87B7181}"/>
              </a:ext>
            </a:extLst>
          </p:cNvPr>
          <p:cNvGrpSpPr/>
          <p:nvPr/>
        </p:nvGrpSpPr>
        <p:grpSpPr>
          <a:xfrm>
            <a:off x="6773161" y="1055433"/>
            <a:ext cx="5418839" cy="5802567"/>
            <a:chOff x="6773161" y="1055433"/>
            <a:chExt cx="5418839" cy="5802567"/>
          </a:xfrm>
        </p:grpSpPr>
        <p:pic>
          <p:nvPicPr>
            <p:cNvPr id="11" name="Picture 2">
              <a:extLst>
                <a:ext uri="{FF2B5EF4-FFF2-40B4-BE49-F238E27FC236}">
                  <a16:creationId xmlns="" xmlns:a16="http://schemas.microsoft.com/office/drawing/2014/main" id="{AE4F0F3C-3351-4A57-B080-AD6AF5F3F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3915" y="1055433"/>
              <a:ext cx="4891886" cy="58025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E326A884-9097-48EC-AFB9-FAF9BA49F104}"/>
                </a:ext>
              </a:extLst>
            </p:cNvPr>
            <p:cNvSpPr txBox="1"/>
            <p:nvPr/>
          </p:nvSpPr>
          <p:spPr>
            <a:xfrm>
              <a:off x="6773161" y="6464424"/>
              <a:ext cx="5418839"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4. Bản đồ các môi tr</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ờng tự nhiên ở châu Phi</a:t>
              </a:r>
            </a:p>
          </p:txBody>
        </p:sp>
      </p:grpSp>
      <p:sp>
        <p:nvSpPr>
          <p:cNvPr id="13" name="Freeform 9">
            <a:extLst>
              <a:ext uri="{FF2B5EF4-FFF2-40B4-BE49-F238E27FC236}">
                <a16:creationId xmlns="" xmlns:a16="http://schemas.microsoft.com/office/drawing/2014/main" id="{50856797-339F-4879-BD5C-7F0DE9C3D89C}"/>
              </a:ext>
            </a:extLst>
          </p:cNvPr>
          <p:cNvSpPr>
            <a:spLocks/>
          </p:cNvSpPr>
          <p:nvPr/>
        </p:nvSpPr>
        <p:spPr bwMode="auto">
          <a:xfrm>
            <a:off x="7623958" y="1638795"/>
            <a:ext cx="3906982" cy="2268188"/>
          </a:xfrm>
          <a:custGeom>
            <a:avLst/>
            <a:gdLst>
              <a:gd name="T0" fmla="*/ 2147483646 w 2476"/>
              <a:gd name="T1" fmla="*/ 2147483646 h 1539"/>
              <a:gd name="T2" fmla="*/ 2147483646 w 2476"/>
              <a:gd name="T3" fmla="*/ 2147483646 h 1539"/>
              <a:gd name="T4" fmla="*/ 2147483646 w 2476"/>
              <a:gd name="T5" fmla="*/ 2147483646 h 1539"/>
              <a:gd name="T6" fmla="*/ 2147483646 w 2476"/>
              <a:gd name="T7" fmla="*/ 2147483646 h 1539"/>
              <a:gd name="T8" fmla="*/ 2147483646 w 2476"/>
              <a:gd name="T9" fmla="*/ 2147483646 h 1539"/>
              <a:gd name="T10" fmla="*/ 2147483646 w 2476"/>
              <a:gd name="T11" fmla="*/ 2147483646 h 1539"/>
              <a:gd name="T12" fmla="*/ 2147483646 w 2476"/>
              <a:gd name="T13" fmla="*/ 2147483646 h 1539"/>
              <a:gd name="T14" fmla="*/ 2147483646 w 2476"/>
              <a:gd name="T15" fmla="*/ 2147483646 h 1539"/>
              <a:gd name="T16" fmla="*/ 2147483646 w 2476"/>
              <a:gd name="T17" fmla="*/ 2147483646 h 1539"/>
              <a:gd name="T18" fmla="*/ 2147483646 w 2476"/>
              <a:gd name="T19" fmla="*/ 2147483646 h 1539"/>
              <a:gd name="T20" fmla="*/ 2147483646 w 2476"/>
              <a:gd name="T21" fmla="*/ 2147483646 h 1539"/>
              <a:gd name="T22" fmla="*/ 2147483646 w 2476"/>
              <a:gd name="T23" fmla="*/ 2147483646 h 1539"/>
              <a:gd name="T24" fmla="*/ 2147483646 w 2476"/>
              <a:gd name="T25" fmla="*/ 2147483646 h 1539"/>
              <a:gd name="T26" fmla="*/ 2147483646 w 2476"/>
              <a:gd name="T27" fmla="*/ 2147483646 h 1539"/>
              <a:gd name="T28" fmla="*/ 2147483646 w 2476"/>
              <a:gd name="T29" fmla="*/ 2147483646 h 1539"/>
              <a:gd name="T30" fmla="*/ 2147483646 w 2476"/>
              <a:gd name="T31" fmla="*/ 2147483646 h 1539"/>
              <a:gd name="T32" fmla="*/ 2147483646 w 2476"/>
              <a:gd name="T33" fmla="*/ 2147483646 h 1539"/>
              <a:gd name="T34" fmla="*/ 2147483646 w 2476"/>
              <a:gd name="T35" fmla="*/ 2147483646 h 1539"/>
              <a:gd name="T36" fmla="*/ 2147483646 w 2476"/>
              <a:gd name="T37" fmla="*/ 2147483646 h 1539"/>
              <a:gd name="T38" fmla="*/ 2147483646 w 2476"/>
              <a:gd name="T39" fmla="*/ 2147483646 h 1539"/>
              <a:gd name="T40" fmla="*/ 2147483646 w 2476"/>
              <a:gd name="T41" fmla="*/ 2147483646 h 1539"/>
              <a:gd name="T42" fmla="*/ 2147483646 w 2476"/>
              <a:gd name="T43" fmla="*/ 2147483646 h 1539"/>
              <a:gd name="T44" fmla="*/ 2147483646 w 2476"/>
              <a:gd name="T45" fmla="*/ 2147483646 h 1539"/>
              <a:gd name="T46" fmla="*/ 2147483646 w 2476"/>
              <a:gd name="T47" fmla="*/ 2147483646 h 1539"/>
              <a:gd name="T48" fmla="*/ 2147483646 w 2476"/>
              <a:gd name="T49" fmla="*/ 2147483646 h 1539"/>
              <a:gd name="T50" fmla="*/ 2147483646 w 2476"/>
              <a:gd name="T51" fmla="*/ 2147483646 h 1539"/>
              <a:gd name="T52" fmla="*/ 2147483646 w 2476"/>
              <a:gd name="T53" fmla="*/ 2147483646 h 1539"/>
              <a:gd name="T54" fmla="*/ 2147483646 w 2476"/>
              <a:gd name="T55" fmla="*/ 2147483646 h 1539"/>
              <a:gd name="T56" fmla="*/ 2147483646 w 2476"/>
              <a:gd name="T57" fmla="*/ 2147483646 h 1539"/>
              <a:gd name="T58" fmla="*/ 2147483646 w 2476"/>
              <a:gd name="T59" fmla="*/ 2147483646 h 1539"/>
              <a:gd name="T60" fmla="*/ 2147483646 w 2476"/>
              <a:gd name="T61" fmla="*/ 2147483646 h 1539"/>
              <a:gd name="T62" fmla="*/ 2147483646 w 2476"/>
              <a:gd name="T63" fmla="*/ 2147483646 h 1539"/>
              <a:gd name="T64" fmla="*/ 2147483646 w 2476"/>
              <a:gd name="T65" fmla="*/ 2147483646 h 1539"/>
              <a:gd name="T66" fmla="*/ 2147483646 w 2476"/>
              <a:gd name="T67" fmla="*/ 2147483646 h 1539"/>
              <a:gd name="T68" fmla="*/ 2147483646 w 2476"/>
              <a:gd name="T69" fmla="*/ 2147483646 h 1539"/>
              <a:gd name="T70" fmla="*/ 2147483646 w 2476"/>
              <a:gd name="T71" fmla="*/ 2147483646 h 1539"/>
              <a:gd name="T72" fmla="*/ 2147483646 w 2476"/>
              <a:gd name="T73" fmla="*/ 2147483646 h 1539"/>
              <a:gd name="T74" fmla="*/ 2147483646 w 2476"/>
              <a:gd name="T75" fmla="*/ 2147483646 h 15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476" h="1539">
                <a:moveTo>
                  <a:pt x="1003" y="42"/>
                </a:moveTo>
                <a:cubicBezTo>
                  <a:pt x="979" y="26"/>
                  <a:pt x="955" y="25"/>
                  <a:pt x="928" y="17"/>
                </a:cubicBezTo>
                <a:cubicBezTo>
                  <a:pt x="918" y="14"/>
                  <a:pt x="898" y="7"/>
                  <a:pt x="898" y="7"/>
                </a:cubicBezTo>
                <a:cubicBezTo>
                  <a:pt x="865" y="9"/>
                  <a:pt x="827" y="0"/>
                  <a:pt x="798" y="17"/>
                </a:cubicBezTo>
                <a:cubicBezTo>
                  <a:pt x="776" y="29"/>
                  <a:pt x="774" y="36"/>
                  <a:pt x="748" y="42"/>
                </a:cubicBezTo>
                <a:cubicBezTo>
                  <a:pt x="734" y="51"/>
                  <a:pt x="722" y="65"/>
                  <a:pt x="707" y="72"/>
                </a:cubicBezTo>
                <a:cubicBezTo>
                  <a:pt x="681" y="85"/>
                  <a:pt x="646" y="81"/>
                  <a:pt x="622" y="97"/>
                </a:cubicBezTo>
                <a:cubicBezTo>
                  <a:pt x="572" y="131"/>
                  <a:pt x="510" y="142"/>
                  <a:pt x="452" y="157"/>
                </a:cubicBezTo>
                <a:cubicBezTo>
                  <a:pt x="436" y="168"/>
                  <a:pt x="423" y="183"/>
                  <a:pt x="407" y="192"/>
                </a:cubicBezTo>
                <a:cubicBezTo>
                  <a:pt x="394" y="199"/>
                  <a:pt x="367" y="203"/>
                  <a:pt x="352" y="207"/>
                </a:cubicBezTo>
                <a:cubicBezTo>
                  <a:pt x="305" y="238"/>
                  <a:pt x="334" y="226"/>
                  <a:pt x="262" y="232"/>
                </a:cubicBezTo>
                <a:cubicBezTo>
                  <a:pt x="222" y="258"/>
                  <a:pt x="193" y="270"/>
                  <a:pt x="162" y="307"/>
                </a:cubicBezTo>
                <a:cubicBezTo>
                  <a:pt x="151" y="320"/>
                  <a:pt x="121" y="337"/>
                  <a:pt x="121" y="337"/>
                </a:cubicBezTo>
                <a:cubicBezTo>
                  <a:pt x="111" y="352"/>
                  <a:pt x="101" y="367"/>
                  <a:pt x="91" y="382"/>
                </a:cubicBezTo>
                <a:cubicBezTo>
                  <a:pt x="70" y="414"/>
                  <a:pt x="85" y="431"/>
                  <a:pt x="51" y="453"/>
                </a:cubicBezTo>
                <a:cubicBezTo>
                  <a:pt x="31" y="483"/>
                  <a:pt x="20" y="499"/>
                  <a:pt x="11" y="533"/>
                </a:cubicBezTo>
                <a:cubicBezTo>
                  <a:pt x="17" y="629"/>
                  <a:pt x="0" y="629"/>
                  <a:pt x="86" y="638"/>
                </a:cubicBezTo>
                <a:cubicBezTo>
                  <a:pt x="140" y="656"/>
                  <a:pt x="215" y="654"/>
                  <a:pt x="272" y="658"/>
                </a:cubicBezTo>
                <a:cubicBezTo>
                  <a:pt x="322" y="675"/>
                  <a:pt x="250" y="652"/>
                  <a:pt x="382" y="668"/>
                </a:cubicBezTo>
                <a:cubicBezTo>
                  <a:pt x="392" y="669"/>
                  <a:pt x="402" y="677"/>
                  <a:pt x="412" y="678"/>
                </a:cubicBezTo>
                <a:cubicBezTo>
                  <a:pt x="430" y="680"/>
                  <a:pt x="449" y="681"/>
                  <a:pt x="467" y="683"/>
                </a:cubicBezTo>
                <a:cubicBezTo>
                  <a:pt x="516" y="699"/>
                  <a:pt x="577" y="749"/>
                  <a:pt x="627" y="753"/>
                </a:cubicBezTo>
                <a:cubicBezTo>
                  <a:pt x="664" y="756"/>
                  <a:pt x="701" y="756"/>
                  <a:pt x="738" y="758"/>
                </a:cubicBezTo>
                <a:cubicBezTo>
                  <a:pt x="766" y="765"/>
                  <a:pt x="795" y="767"/>
                  <a:pt x="823" y="773"/>
                </a:cubicBezTo>
                <a:cubicBezTo>
                  <a:pt x="992" y="886"/>
                  <a:pt x="906" y="808"/>
                  <a:pt x="1339" y="813"/>
                </a:cubicBezTo>
                <a:cubicBezTo>
                  <a:pt x="1405" y="821"/>
                  <a:pt x="1461" y="834"/>
                  <a:pt x="1529" y="838"/>
                </a:cubicBezTo>
                <a:cubicBezTo>
                  <a:pt x="1584" y="846"/>
                  <a:pt x="1633" y="854"/>
                  <a:pt x="1689" y="858"/>
                </a:cubicBezTo>
                <a:cubicBezTo>
                  <a:pt x="1724" y="865"/>
                  <a:pt x="1755" y="880"/>
                  <a:pt x="1789" y="888"/>
                </a:cubicBezTo>
                <a:cubicBezTo>
                  <a:pt x="1829" y="898"/>
                  <a:pt x="1870" y="903"/>
                  <a:pt x="1910" y="913"/>
                </a:cubicBezTo>
                <a:cubicBezTo>
                  <a:pt x="1931" y="918"/>
                  <a:pt x="1949" y="931"/>
                  <a:pt x="1970" y="938"/>
                </a:cubicBezTo>
                <a:cubicBezTo>
                  <a:pt x="1996" y="947"/>
                  <a:pt x="2024" y="949"/>
                  <a:pt x="2050" y="958"/>
                </a:cubicBezTo>
                <a:cubicBezTo>
                  <a:pt x="2093" y="1001"/>
                  <a:pt x="2121" y="1057"/>
                  <a:pt x="2140" y="1114"/>
                </a:cubicBezTo>
                <a:cubicBezTo>
                  <a:pt x="2144" y="1127"/>
                  <a:pt x="2147" y="1141"/>
                  <a:pt x="2150" y="1154"/>
                </a:cubicBezTo>
                <a:cubicBezTo>
                  <a:pt x="2153" y="1164"/>
                  <a:pt x="2160" y="1184"/>
                  <a:pt x="2160" y="1184"/>
                </a:cubicBezTo>
                <a:cubicBezTo>
                  <a:pt x="2158" y="1216"/>
                  <a:pt x="2159" y="1248"/>
                  <a:pt x="2155" y="1279"/>
                </a:cubicBezTo>
                <a:cubicBezTo>
                  <a:pt x="2153" y="1297"/>
                  <a:pt x="2141" y="1321"/>
                  <a:pt x="2135" y="1339"/>
                </a:cubicBezTo>
                <a:cubicBezTo>
                  <a:pt x="2118" y="1390"/>
                  <a:pt x="2098" y="1441"/>
                  <a:pt x="2085" y="1494"/>
                </a:cubicBezTo>
                <a:cubicBezTo>
                  <a:pt x="2087" y="1507"/>
                  <a:pt x="2085" y="1522"/>
                  <a:pt x="2090" y="1534"/>
                </a:cubicBezTo>
                <a:cubicBezTo>
                  <a:pt x="2092" y="1539"/>
                  <a:pt x="2092" y="1523"/>
                  <a:pt x="2095" y="1519"/>
                </a:cubicBezTo>
                <a:cubicBezTo>
                  <a:pt x="2099" y="1513"/>
                  <a:pt x="2104" y="1508"/>
                  <a:pt x="2110" y="1504"/>
                </a:cubicBezTo>
                <a:cubicBezTo>
                  <a:pt x="2124" y="1494"/>
                  <a:pt x="2141" y="1489"/>
                  <a:pt x="2155" y="1479"/>
                </a:cubicBezTo>
                <a:cubicBezTo>
                  <a:pt x="2160" y="1476"/>
                  <a:pt x="2170" y="1469"/>
                  <a:pt x="2170" y="1469"/>
                </a:cubicBezTo>
                <a:cubicBezTo>
                  <a:pt x="2186" y="1420"/>
                  <a:pt x="2233" y="1392"/>
                  <a:pt x="2270" y="1359"/>
                </a:cubicBezTo>
                <a:cubicBezTo>
                  <a:pt x="2290" y="1342"/>
                  <a:pt x="2304" y="1318"/>
                  <a:pt x="2325" y="1304"/>
                </a:cubicBezTo>
                <a:cubicBezTo>
                  <a:pt x="2351" y="1227"/>
                  <a:pt x="2392" y="1152"/>
                  <a:pt x="2450" y="1094"/>
                </a:cubicBezTo>
                <a:cubicBezTo>
                  <a:pt x="2454" y="1066"/>
                  <a:pt x="2455" y="1037"/>
                  <a:pt x="2461" y="1009"/>
                </a:cubicBezTo>
                <a:cubicBezTo>
                  <a:pt x="2463" y="998"/>
                  <a:pt x="2468" y="988"/>
                  <a:pt x="2471" y="978"/>
                </a:cubicBezTo>
                <a:cubicBezTo>
                  <a:pt x="2473" y="973"/>
                  <a:pt x="2476" y="963"/>
                  <a:pt x="2476" y="963"/>
                </a:cubicBezTo>
                <a:cubicBezTo>
                  <a:pt x="2460" y="885"/>
                  <a:pt x="2342" y="939"/>
                  <a:pt x="2285" y="958"/>
                </a:cubicBezTo>
                <a:cubicBezTo>
                  <a:pt x="2269" y="963"/>
                  <a:pt x="2240" y="978"/>
                  <a:pt x="2240" y="978"/>
                </a:cubicBezTo>
                <a:cubicBezTo>
                  <a:pt x="2224" y="967"/>
                  <a:pt x="2211" y="954"/>
                  <a:pt x="2195" y="943"/>
                </a:cubicBezTo>
                <a:cubicBezTo>
                  <a:pt x="2177" y="916"/>
                  <a:pt x="2178" y="892"/>
                  <a:pt x="2150" y="873"/>
                </a:cubicBezTo>
                <a:cubicBezTo>
                  <a:pt x="2123" y="833"/>
                  <a:pt x="2158" y="881"/>
                  <a:pt x="2125" y="848"/>
                </a:cubicBezTo>
                <a:cubicBezTo>
                  <a:pt x="2107" y="830"/>
                  <a:pt x="2097" y="807"/>
                  <a:pt x="2075" y="793"/>
                </a:cubicBezTo>
                <a:cubicBezTo>
                  <a:pt x="2056" y="765"/>
                  <a:pt x="2030" y="745"/>
                  <a:pt x="2010" y="718"/>
                </a:cubicBezTo>
                <a:cubicBezTo>
                  <a:pt x="2000" y="705"/>
                  <a:pt x="1980" y="678"/>
                  <a:pt x="1980" y="678"/>
                </a:cubicBezTo>
                <a:cubicBezTo>
                  <a:pt x="1974" y="652"/>
                  <a:pt x="1976" y="627"/>
                  <a:pt x="1950" y="618"/>
                </a:cubicBezTo>
                <a:cubicBezTo>
                  <a:pt x="1927" y="583"/>
                  <a:pt x="1923" y="553"/>
                  <a:pt x="1910" y="513"/>
                </a:cubicBezTo>
                <a:cubicBezTo>
                  <a:pt x="1901" y="486"/>
                  <a:pt x="1879" y="481"/>
                  <a:pt x="1869" y="458"/>
                </a:cubicBezTo>
                <a:cubicBezTo>
                  <a:pt x="1845" y="404"/>
                  <a:pt x="1872" y="447"/>
                  <a:pt x="1849" y="413"/>
                </a:cubicBezTo>
                <a:cubicBezTo>
                  <a:pt x="1839" y="380"/>
                  <a:pt x="1840" y="353"/>
                  <a:pt x="1809" y="332"/>
                </a:cubicBezTo>
                <a:cubicBezTo>
                  <a:pt x="1802" y="322"/>
                  <a:pt x="1796" y="312"/>
                  <a:pt x="1789" y="302"/>
                </a:cubicBezTo>
                <a:cubicBezTo>
                  <a:pt x="1762" y="262"/>
                  <a:pt x="1782" y="209"/>
                  <a:pt x="1734" y="177"/>
                </a:cubicBezTo>
                <a:cubicBezTo>
                  <a:pt x="1722" y="159"/>
                  <a:pt x="1710" y="154"/>
                  <a:pt x="1689" y="147"/>
                </a:cubicBezTo>
                <a:cubicBezTo>
                  <a:pt x="1659" y="154"/>
                  <a:pt x="1629" y="157"/>
                  <a:pt x="1599" y="162"/>
                </a:cubicBezTo>
                <a:cubicBezTo>
                  <a:pt x="1576" y="160"/>
                  <a:pt x="1552" y="160"/>
                  <a:pt x="1529" y="157"/>
                </a:cubicBezTo>
                <a:cubicBezTo>
                  <a:pt x="1504" y="154"/>
                  <a:pt x="1478" y="128"/>
                  <a:pt x="1454" y="117"/>
                </a:cubicBezTo>
                <a:cubicBezTo>
                  <a:pt x="1430" y="106"/>
                  <a:pt x="1426" y="109"/>
                  <a:pt x="1404" y="102"/>
                </a:cubicBezTo>
                <a:cubicBezTo>
                  <a:pt x="1394" y="99"/>
                  <a:pt x="1374" y="92"/>
                  <a:pt x="1374" y="92"/>
                </a:cubicBezTo>
                <a:cubicBezTo>
                  <a:pt x="1359" y="94"/>
                  <a:pt x="1344" y="95"/>
                  <a:pt x="1329" y="97"/>
                </a:cubicBezTo>
                <a:cubicBezTo>
                  <a:pt x="1324" y="98"/>
                  <a:pt x="1315" y="97"/>
                  <a:pt x="1314" y="102"/>
                </a:cubicBezTo>
                <a:cubicBezTo>
                  <a:pt x="1298" y="156"/>
                  <a:pt x="1328" y="167"/>
                  <a:pt x="1283" y="182"/>
                </a:cubicBezTo>
                <a:cubicBezTo>
                  <a:pt x="1269" y="177"/>
                  <a:pt x="1237" y="171"/>
                  <a:pt x="1223" y="162"/>
                </a:cubicBezTo>
                <a:cubicBezTo>
                  <a:pt x="1207" y="151"/>
                  <a:pt x="1197" y="138"/>
                  <a:pt x="1178" y="132"/>
                </a:cubicBezTo>
                <a:cubicBezTo>
                  <a:pt x="1159" y="103"/>
                  <a:pt x="1122" y="86"/>
                  <a:pt x="1093" y="67"/>
                </a:cubicBezTo>
                <a:cubicBezTo>
                  <a:pt x="1079" y="57"/>
                  <a:pt x="1043" y="52"/>
                  <a:pt x="1043" y="52"/>
                </a:cubicBezTo>
                <a:cubicBezTo>
                  <a:pt x="1022" y="31"/>
                  <a:pt x="1035" y="36"/>
                  <a:pt x="1003" y="42"/>
                </a:cubicBezTo>
                <a:close/>
              </a:path>
            </a:pathLst>
          </a:custGeom>
          <a:noFill/>
          <a:ln w="28575" cmpd="sng">
            <a:solidFill>
              <a:srgbClr val="000099"/>
            </a:solidFill>
            <a:round/>
            <a:headEnd/>
            <a:tailEnd/>
          </a:ln>
          <a:effectLst/>
        </p:spPr>
        <p:txBody>
          <a:bodyPr/>
          <a:lstStyle/>
          <a:p>
            <a:endParaRPr lang="en-US"/>
          </a:p>
        </p:txBody>
      </p:sp>
      <p:sp>
        <p:nvSpPr>
          <p:cNvPr id="14" name="Freeform 7">
            <a:extLst>
              <a:ext uri="{FF2B5EF4-FFF2-40B4-BE49-F238E27FC236}">
                <a16:creationId xmlns="" xmlns:a16="http://schemas.microsoft.com/office/drawing/2014/main" id="{1AD3FA0A-F7E5-47DB-85F8-4FF6CDD9DCDA}"/>
              </a:ext>
            </a:extLst>
          </p:cNvPr>
          <p:cNvSpPr>
            <a:spLocks/>
          </p:cNvSpPr>
          <p:nvPr/>
        </p:nvSpPr>
        <p:spPr bwMode="auto">
          <a:xfrm>
            <a:off x="9215755" y="4521504"/>
            <a:ext cx="1187029" cy="1119275"/>
          </a:xfrm>
          <a:custGeom>
            <a:avLst/>
            <a:gdLst>
              <a:gd name="T0" fmla="*/ 2147483646 w 755"/>
              <a:gd name="T1" fmla="*/ 0 h 763"/>
              <a:gd name="T2" fmla="*/ 2147483646 w 755"/>
              <a:gd name="T3" fmla="*/ 2147483646 h 763"/>
              <a:gd name="T4" fmla="*/ 2147483646 w 755"/>
              <a:gd name="T5" fmla="*/ 2147483646 h 763"/>
              <a:gd name="T6" fmla="*/ 0 w 755"/>
              <a:gd name="T7" fmla="*/ 2147483646 h 763"/>
              <a:gd name="T8" fmla="*/ 2147483646 w 755"/>
              <a:gd name="T9" fmla="*/ 2147483646 h 763"/>
              <a:gd name="T10" fmla="*/ 2147483646 w 755"/>
              <a:gd name="T11" fmla="*/ 2147483646 h 763"/>
              <a:gd name="T12" fmla="*/ 2147483646 w 755"/>
              <a:gd name="T13" fmla="*/ 2147483646 h 763"/>
              <a:gd name="T14" fmla="*/ 2147483646 w 755"/>
              <a:gd name="T15" fmla="*/ 2147483646 h 763"/>
              <a:gd name="T16" fmla="*/ 2147483646 w 755"/>
              <a:gd name="T17" fmla="*/ 2147483646 h 763"/>
              <a:gd name="T18" fmla="*/ 2147483646 w 755"/>
              <a:gd name="T19" fmla="*/ 2147483646 h 763"/>
              <a:gd name="T20" fmla="*/ 2147483646 w 755"/>
              <a:gd name="T21" fmla="*/ 2147483646 h 763"/>
              <a:gd name="T22" fmla="*/ 2147483646 w 755"/>
              <a:gd name="T23" fmla="*/ 2147483646 h 763"/>
              <a:gd name="T24" fmla="*/ 2147483646 w 755"/>
              <a:gd name="T25" fmla="*/ 2147483646 h 763"/>
              <a:gd name="T26" fmla="*/ 2147483646 w 755"/>
              <a:gd name="T27" fmla="*/ 2147483646 h 763"/>
              <a:gd name="T28" fmla="*/ 2147483646 w 755"/>
              <a:gd name="T29" fmla="*/ 2147483646 h 763"/>
              <a:gd name="T30" fmla="*/ 2147483646 w 755"/>
              <a:gd name="T31" fmla="*/ 2147483646 h 763"/>
              <a:gd name="T32" fmla="*/ 2147483646 w 755"/>
              <a:gd name="T33" fmla="*/ 2147483646 h 763"/>
              <a:gd name="T34" fmla="*/ 2147483646 w 755"/>
              <a:gd name="T35" fmla="*/ 2147483646 h 763"/>
              <a:gd name="T36" fmla="*/ 2147483646 w 755"/>
              <a:gd name="T37" fmla="*/ 2147483646 h 763"/>
              <a:gd name="T38" fmla="*/ 2147483646 w 755"/>
              <a:gd name="T39" fmla="*/ 2147483646 h 763"/>
              <a:gd name="T40" fmla="*/ 2147483646 w 755"/>
              <a:gd name="T41" fmla="*/ 2147483646 h 763"/>
              <a:gd name="T42" fmla="*/ 2147483646 w 755"/>
              <a:gd name="T43" fmla="*/ 2147483646 h 763"/>
              <a:gd name="T44" fmla="*/ 2147483646 w 755"/>
              <a:gd name="T45" fmla="*/ 2147483646 h 763"/>
              <a:gd name="T46" fmla="*/ 2147483646 w 755"/>
              <a:gd name="T47" fmla="*/ 2147483646 h 763"/>
              <a:gd name="T48" fmla="*/ 2147483646 w 755"/>
              <a:gd name="T49" fmla="*/ 2147483646 h 763"/>
              <a:gd name="T50" fmla="*/ 2147483646 w 755"/>
              <a:gd name="T51" fmla="*/ 2147483646 h 763"/>
              <a:gd name="T52" fmla="*/ 2147483646 w 755"/>
              <a:gd name="T53" fmla="*/ 2147483646 h 763"/>
              <a:gd name="T54" fmla="*/ 2147483646 w 755"/>
              <a:gd name="T55" fmla="*/ 2147483646 h 763"/>
              <a:gd name="T56" fmla="*/ 2147483646 w 755"/>
              <a:gd name="T57" fmla="*/ 2147483646 h 763"/>
              <a:gd name="T58" fmla="*/ 2147483646 w 755"/>
              <a:gd name="T59" fmla="*/ 2147483646 h 763"/>
              <a:gd name="T60" fmla="*/ 2147483646 w 755"/>
              <a:gd name="T61" fmla="*/ 2147483646 h 763"/>
              <a:gd name="T62" fmla="*/ 2147483646 w 755"/>
              <a:gd name="T63" fmla="*/ 2147483646 h 763"/>
              <a:gd name="T64" fmla="*/ 2147483646 w 755"/>
              <a:gd name="T65" fmla="*/ 2147483646 h 763"/>
              <a:gd name="T66" fmla="*/ 2147483646 w 755"/>
              <a:gd name="T67" fmla="*/ 2147483646 h 763"/>
              <a:gd name="T68" fmla="*/ 2147483646 w 755"/>
              <a:gd name="T69" fmla="*/ 2147483646 h 763"/>
              <a:gd name="T70" fmla="*/ 2147483646 w 755"/>
              <a:gd name="T71" fmla="*/ 2147483646 h 763"/>
              <a:gd name="T72" fmla="*/ 2147483646 w 755"/>
              <a:gd name="T73" fmla="*/ 2147483646 h 763"/>
              <a:gd name="T74" fmla="*/ 2147483646 w 755"/>
              <a:gd name="T75" fmla="*/ 2147483646 h 763"/>
              <a:gd name="T76" fmla="*/ 2147483646 w 755"/>
              <a:gd name="T77" fmla="*/ 2147483646 h 763"/>
              <a:gd name="T78" fmla="*/ 2147483646 w 755"/>
              <a:gd name="T79" fmla="*/ 0 h 763"/>
              <a:gd name="T80" fmla="*/ 2147483646 w 755"/>
              <a:gd name="T81" fmla="*/ 2147483646 h 763"/>
              <a:gd name="T82" fmla="*/ 2147483646 w 755"/>
              <a:gd name="T83" fmla="*/ 2147483646 h 763"/>
              <a:gd name="T84" fmla="*/ 2147483646 w 755"/>
              <a:gd name="T85" fmla="*/ 2147483646 h 7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55" h="763">
                <a:moveTo>
                  <a:pt x="36" y="0"/>
                </a:moveTo>
                <a:cubicBezTo>
                  <a:pt x="35" y="4"/>
                  <a:pt x="21" y="48"/>
                  <a:pt x="21" y="48"/>
                </a:cubicBezTo>
                <a:cubicBezTo>
                  <a:pt x="8" y="56"/>
                  <a:pt x="15" y="51"/>
                  <a:pt x="3" y="63"/>
                </a:cubicBezTo>
                <a:cubicBezTo>
                  <a:pt x="2" y="66"/>
                  <a:pt x="0" y="69"/>
                  <a:pt x="0" y="72"/>
                </a:cubicBezTo>
                <a:cubicBezTo>
                  <a:pt x="0" y="108"/>
                  <a:pt x="1" y="144"/>
                  <a:pt x="3" y="180"/>
                </a:cubicBezTo>
                <a:cubicBezTo>
                  <a:pt x="4" y="192"/>
                  <a:pt x="34" y="203"/>
                  <a:pt x="42" y="216"/>
                </a:cubicBezTo>
                <a:cubicBezTo>
                  <a:pt x="47" y="237"/>
                  <a:pt x="53" y="257"/>
                  <a:pt x="63" y="276"/>
                </a:cubicBezTo>
                <a:cubicBezTo>
                  <a:pt x="67" y="282"/>
                  <a:pt x="71" y="288"/>
                  <a:pt x="75" y="294"/>
                </a:cubicBezTo>
                <a:cubicBezTo>
                  <a:pt x="77" y="297"/>
                  <a:pt x="81" y="303"/>
                  <a:pt x="81" y="303"/>
                </a:cubicBezTo>
                <a:cubicBezTo>
                  <a:pt x="87" y="326"/>
                  <a:pt x="97" y="374"/>
                  <a:pt x="117" y="387"/>
                </a:cubicBezTo>
                <a:cubicBezTo>
                  <a:pt x="118" y="390"/>
                  <a:pt x="118" y="394"/>
                  <a:pt x="120" y="396"/>
                </a:cubicBezTo>
                <a:cubicBezTo>
                  <a:pt x="122" y="399"/>
                  <a:pt x="129" y="398"/>
                  <a:pt x="129" y="402"/>
                </a:cubicBezTo>
                <a:cubicBezTo>
                  <a:pt x="130" y="408"/>
                  <a:pt x="123" y="420"/>
                  <a:pt x="123" y="420"/>
                </a:cubicBezTo>
                <a:cubicBezTo>
                  <a:pt x="123" y="422"/>
                  <a:pt x="122" y="475"/>
                  <a:pt x="132" y="489"/>
                </a:cubicBezTo>
                <a:cubicBezTo>
                  <a:pt x="138" y="497"/>
                  <a:pt x="144" y="505"/>
                  <a:pt x="150" y="513"/>
                </a:cubicBezTo>
                <a:cubicBezTo>
                  <a:pt x="154" y="519"/>
                  <a:pt x="162" y="531"/>
                  <a:pt x="162" y="531"/>
                </a:cubicBezTo>
                <a:cubicBezTo>
                  <a:pt x="164" y="542"/>
                  <a:pt x="171" y="564"/>
                  <a:pt x="171" y="564"/>
                </a:cubicBezTo>
                <a:cubicBezTo>
                  <a:pt x="173" y="581"/>
                  <a:pt x="176" y="612"/>
                  <a:pt x="186" y="627"/>
                </a:cubicBezTo>
                <a:cubicBezTo>
                  <a:pt x="190" y="633"/>
                  <a:pt x="198" y="645"/>
                  <a:pt x="198" y="645"/>
                </a:cubicBezTo>
                <a:cubicBezTo>
                  <a:pt x="200" y="653"/>
                  <a:pt x="200" y="660"/>
                  <a:pt x="207" y="666"/>
                </a:cubicBezTo>
                <a:cubicBezTo>
                  <a:pt x="212" y="671"/>
                  <a:pt x="225" y="678"/>
                  <a:pt x="225" y="678"/>
                </a:cubicBezTo>
                <a:cubicBezTo>
                  <a:pt x="229" y="684"/>
                  <a:pt x="236" y="690"/>
                  <a:pt x="240" y="696"/>
                </a:cubicBezTo>
                <a:cubicBezTo>
                  <a:pt x="249" y="710"/>
                  <a:pt x="247" y="731"/>
                  <a:pt x="252" y="747"/>
                </a:cubicBezTo>
                <a:cubicBezTo>
                  <a:pt x="253" y="750"/>
                  <a:pt x="252" y="754"/>
                  <a:pt x="255" y="756"/>
                </a:cubicBezTo>
                <a:cubicBezTo>
                  <a:pt x="260" y="760"/>
                  <a:pt x="273" y="762"/>
                  <a:pt x="273" y="762"/>
                </a:cubicBezTo>
                <a:cubicBezTo>
                  <a:pt x="365" y="761"/>
                  <a:pt x="457" y="763"/>
                  <a:pt x="549" y="759"/>
                </a:cubicBezTo>
                <a:cubicBezTo>
                  <a:pt x="564" y="758"/>
                  <a:pt x="589" y="732"/>
                  <a:pt x="606" y="726"/>
                </a:cubicBezTo>
                <a:cubicBezTo>
                  <a:pt x="620" y="712"/>
                  <a:pt x="635" y="704"/>
                  <a:pt x="642" y="684"/>
                </a:cubicBezTo>
                <a:cubicBezTo>
                  <a:pt x="646" y="652"/>
                  <a:pt x="647" y="634"/>
                  <a:pt x="675" y="615"/>
                </a:cubicBezTo>
                <a:cubicBezTo>
                  <a:pt x="686" y="599"/>
                  <a:pt x="691" y="585"/>
                  <a:pt x="699" y="567"/>
                </a:cubicBezTo>
                <a:cubicBezTo>
                  <a:pt x="703" y="557"/>
                  <a:pt x="711" y="537"/>
                  <a:pt x="711" y="537"/>
                </a:cubicBezTo>
                <a:cubicBezTo>
                  <a:pt x="708" y="365"/>
                  <a:pt x="755" y="345"/>
                  <a:pt x="627" y="336"/>
                </a:cubicBezTo>
                <a:cubicBezTo>
                  <a:pt x="549" y="317"/>
                  <a:pt x="474" y="318"/>
                  <a:pt x="393" y="315"/>
                </a:cubicBezTo>
                <a:cubicBezTo>
                  <a:pt x="348" y="309"/>
                  <a:pt x="307" y="295"/>
                  <a:pt x="261" y="291"/>
                </a:cubicBezTo>
                <a:cubicBezTo>
                  <a:pt x="248" y="287"/>
                  <a:pt x="253" y="280"/>
                  <a:pt x="240" y="276"/>
                </a:cubicBezTo>
                <a:cubicBezTo>
                  <a:pt x="225" y="253"/>
                  <a:pt x="211" y="219"/>
                  <a:pt x="183" y="210"/>
                </a:cubicBezTo>
                <a:cubicBezTo>
                  <a:pt x="149" y="176"/>
                  <a:pt x="123" y="138"/>
                  <a:pt x="108" y="93"/>
                </a:cubicBezTo>
                <a:cubicBezTo>
                  <a:pt x="106" y="87"/>
                  <a:pt x="84" y="79"/>
                  <a:pt x="78" y="75"/>
                </a:cubicBezTo>
                <a:cubicBezTo>
                  <a:pt x="71" y="65"/>
                  <a:pt x="64" y="59"/>
                  <a:pt x="60" y="48"/>
                </a:cubicBezTo>
                <a:cubicBezTo>
                  <a:pt x="56" y="4"/>
                  <a:pt x="58" y="25"/>
                  <a:pt x="42" y="0"/>
                </a:cubicBezTo>
                <a:cubicBezTo>
                  <a:pt x="30" y="2"/>
                  <a:pt x="24" y="1"/>
                  <a:pt x="18" y="12"/>
                </a:cubicBezTo>
                <a:cubicBezTo>
                  <a:pt x="15" y="18"/>
                  <a:pt x="12" y="30"/>
                  <a:pt x="12" y="30"/>
                </a:cubicBezTo>
                <a:cubicBezTo>
                  <a:pt x="9" y="53"/>
                  <a:pt x="12" y="45"/>
                  <a:pt x="6" y="57"/>
                </a:cubicBezTo>
              </a:path>
            </a:pathLst>
          </a:custGeom>
          <a:noFill/>
          <a:ln w="28575" cmpd="sng">
            <a:solidFill>
              <a:srgbClr val="000099"/>
            </a:solidFill>
            <a:round/>
            <a:headEnd/>
            <a:tailEnd/>
          </a:ln>
          <a:effectLst/>
        </p:spPr>
        <p:txBody>
          <a:bodyPr/>
          <a:lstStyle/>
          <a:p>
            <a:endParaRPr lang="en-US"/>
          </a:p>
        </p:txBody>
      </p:sp>
      <p:sp>
        <p:nvSpPr>
          <p:cNvPr id="15" name="Rectangle 1">
            <a:extLst>
              <a:ext uri="{FF2B5EF4-FFF2-40B4-BE49-F238E27FC236}">
                <a16:creationId xmlns="" xmlns:a16="http://schemas.microsoft.com/office/drawing/2014/main" id="{EA3D6E55-A644-4CC4-B266-2831625B1CDD}"/>
              </a:ext>
            </a:extLst>
          </p:cNvPr>
          <p:cNvSpPr>
            <a:spLocks noChangeArrowheads="1"/>
          </p:cNvSpPr>
          <p:nvPr/>
        </p:nvSpPr>
        <p:spPr bwMode="auto">
          <a:xfrm>
            <a:off x="380965" y="1398631"/>
            <a:ext cx="6258089"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14300" fontAlgn="base">
              <a:spcBef>
                <a:spcPct val="0"/>
              </a:spcBef>
              <a:spcAft>
                <a:spcPct val="0"/>
              </a:spcAft>
              <a:buFont typeface="Wingdings" pitchFamily="2" charset="2"/>
              <a:buChar char="ü"/>
              <a:tabLst>
                <a:tab pos="857250" algn="l"/>
              </a:tabLst>
            </a:pPr>
            <a:r>
              <a:rPr kumimoji="0" lang="en-US" sz="2800" b="0" i="0" u="none" strike="noStrike" cap="none" normalizeH="0" baseline="0" dirty="0">
                <a:ln>
                  <a:noFill/>
                </a:ln>
                <a:solidFill>
                  <a:srgbClr val="00B050"/>
                </a:solidFill>
                <a:effectLst/>
                <a:latin typeface="Arial" pitchFamily="34" charset="0"/>
                <a:ea typeface="Cambria" pitchFamily="18" charset="0"/>
                <a:cs typeface="Cambria" pitchFamily="18" charset="0"/>
              </a:rPr>
              <a:t> </a:t>
            </a:r>
            <a:r>
              <a:rPr kumimoji="0" lang="en-US" sz="2800" b="0" i="0" u="none" strike="noStrike" cap="none" normalizeH="0" baseline="0" dirty="0" err="1">
                <a:ln>
                  <a:noFill/>
                </a:ln>
                <a:solidFill>
                  <a:srgbClr val="00B050"/>
                </a:solidFill>
                <a:effectLst/>
                <a:latin typeface="Arial" pitchFamily="34" charset="0"/>
                <a:ea typeface="Cambria" pitchFamily="18" charset="0"/>
                <a:cs typeface="Cambria" pitchFamily="18" charset="0"/>
              </a:rPr>
              <a:t>Phân</a:t>
            </a:r>
            <a:r>
              <a:rPr kumimoji="0" lang="en-US" sz="2800" b="0" i="0" u="none" strike="noStrike" cap="none" normalizeH="0" dirty="0">
                <a:ln>
                  <a:noFill/>
                </a:ln>
                <a:solidFill>
                  <a:srgbClr val="00B050"/>
                </a:solidFill>
                <a:effectLst/>
                <a:latin typeface="Arial" pitchFamily="34" charset="0"/>
                <a:ea typeface="Cambria" pitchFamily="18" charset="0"/>
                <a:cs typeface="Cambria" pitchFamily="18" charset="0"/>
              </a:rPr>
              <a:t> </a:t>
            </a:r>
            <a:r>
              <a:rPr kumimoji="0" lang="en-US" sz="2800" b="0" i="0" u="none" strike="noStrike" cap="none" normalizeH="0" dirty="0" err="1">
                <a:ln>
                  <a:noFill/>
                </a:ln>
                <a:solidFill>
                  <a:srgbClr val="00B050"/>
                </a:solidFill>
                <a:effectLst/>
                <a:latin typeface="Arial" pitchFamily="34" charset="0"/>
                <a:ea typeface="Cambria" pitchFamily="18" charset="0"/>
                <a:cs typeface="Cambria" pitchFamily="18" charset="0"/>
              </a:rPr>
              <a:t>bố</a:t>
            </a:r>
            <a:r>
              <a:rPr kumimoji="0" lang="en-US" sz="2800" b="0" i="0" u="none" strike="noStrike" cap="none" normalizeH="0" dirty="0">
                <a:ln>
                  <a:noFill/>
                </a:ln>
                <a:solidFill>
                  <a:srgbClr val="00B050"/>
                </a:solidFill>
                <a:effectLst/>
                <a:latin typeface="Arial" pitchFamily="34" charset="0"/>
                <a:ea typeface="Cambria" pitchFamily="18" charset="0"/>
                <a:cs typeface="Cambria" pitchFamily="18" charset="0"/>
              </a:rPr>
              <a:t>: </a:t>
            </a:r>
            <a:r>
              <a:rPr lang="en-US" sz="2800" dirty="0">
                <a:solidFill>
                  <a:srgbClr val="00B050"/>
                </a:solidFill>
                <a:latin typeface="Arial" pitchFamily="34" charset="0"/>
                <a:cs typeface="Arial" pitchFamily="34" charset="0"/>
              </a:rPr>
              <a:t>H</a:t>
            </a:r>
            <a:r>
              <a:rPr lang="vi-VN" sz="2800" dirty="0">
                <a:solidFill>
                  <a:srgbClr val="00B050"/>
                </a:solidFill>
                <a:cs typeface="Arial" pitchFamily="34" charset="0"/>
              </a:rPr>
              <a:t>oang mạc Xa ha ra,</a:t>
            </a:r>
            <a:endParaRPr lang="en-US" sz="2800" dirty="0">
              <a:solidFill>
                <a:srgbClr val="00B050"/>
              </a:solidFill>
              <a:cs typeface="Arial" pitchFamily="34" charset="0"/>
            </a:endParaRPr>
          </a:p>
          <a:p>
            <a:pPr fontAlgn="base">
              <a:spcBef>
                <a:spcPct val="0"/>
              </a:spcBef>
              <a:spcAft>
                <a:spcPct val="0"/>
              </a:spcAft>
              <a:tabLst>
                <a:tab pos="857250" algn="l"/>
              </a:tabLst>
            </a:pPr>
            <a:r>
              <a:rPr lang="vi-VN" sz="2800" dirty="0">
                <a:solidFill>
                  <a:srgbClr val="00B050"/>
                </a:solidFill>
                <a:cs typeface="Arial" pitchFamily="34" charset="0"/>
              </a:rPr>
              <a:t>  </a:t>
            </a:r>
            <a:r>
              <a:rPr lang="vi-VN" sz="2800" dirty="0" smtClean="0">
                <a:solidFill>
                  <a:srgbClr val="00B050"/>
                </a:solidFill>
                <a:cs typeface="Arial" pitchFamily="34" charset="0"/>
              </a:rPr>
              <a:t>Ca-la-ha-ri</a:t>
            </a:r>
            <a:r>
              <a:rPr lang="en-US" sz="2800" dirty="0" smtClean="0">
                <a:solidFill>
                  <a:srgbClr val="00B050"/>
                </a:solidFill>
                <a:cs typeface="Arial" pitchFamily="34" charset="0"/>
              </a:rPr>
              <a:t>.</a:t>
            </a:r>
            <a:endParaRPr kumimoji="0" lang="en-US" sz="2800" b="0" i="0" u="none" strike="noStrike" cap="none" normalizeH="0" baseline="0" dirty="0">
              <a:ln>
                <a:noFill/>
              </a:ln>
              <a:solidFill>
                <a:srgbClr val="00B050"/>
              </a:solidFill>
              <a:effectLst/>
              <a:latin typeface="Arial" pitchFamily="34" charset="0"/>
              <a:cs typeface="Arial" pitchFamily="34" charset="0"/>
            </a:endParaRPr>
          </a:p>
        </p:txBody>
      </p:sp>
    </p:spTree>
    <p:extLst>
      <p:ext uri="{BB962C8B-B14F-4D97-AF65-F5344CB8AC3E}">
        <p14:creationId xmlns:p14="http://schemas.microsoft.com/office/powerpoint/2010/main" val="130047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par>
                          <p:cTn id="8" fill="hold">
                            <p:stCondLst>
                              <p:cond delay="500"/>
                            </p:stCondLst>
                            <p:childTnLst>
                              <p:par>
                                <p:cTn id="9" presetID="35" presetClass="emph" presetSubtype="0" repeatCount="4000" fill="hold" grpId="1" nodeType="afterEffect">
                                  <p:stCondLst>
                                    <p:cond delay="0"/>
                                  </p:stCondLst>
                                  <p:childTnLst>
                                    <p:anim calcmode="discrete" valueType="str">
                                      <p:cBhvr>
                                        <p:cTn id="10" dur="1000" fill="hold"/>
                                        <p:tgtEl>
                                          <p:spTgt spid="13"/>
                                        </p:tgtEl>
                                        <p:attrNameLst>
                                          <p:attrName>style.visibility</p:attrName>
                                        </p:attrNameLst>
                                      </p:cBhvr>
                                      <p:tavLst>
                                        <p:tav tm="0">
                                          <p:val>
                                            <p:strVal val="hidden"/>
                                          </p:val>
                                        </p:tav>
                                        <p:tav tm="50000">
                                          <p:val>
                                            <p:strVal val="visible"/>
                                          </p:val>
                                        </p:tav>
                                      </p:tavLst>
                                    </p:anim>
                                  </p:childTnLst>
                                </p:cTn>
                              </p:par>
                              <p:par>
                                <p:cTn id="11" presetID="4"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ox(in)">
                                      <p:cBhvr>
                                        <p:cTn id="13" dur="500"/>
                                        <p:tgtEl>
                                          <p:spTgt spid="14"/>
                                        </p:tgtEl>
                                      </p:cBhvr>
                                    </p:animEffect>
                                  </p:childTnLst>
                                </p:cTn>
                              </p:par>
                              <p:par>
                                <p:cTn id="14" presetID="35" presetClass="emph" presetSubtype="0" repeatCount="4000" fill="hold" grpId="1" nodeType="withEffect">
                                  <p:stCondLst>
                                    <p:cond delay="0"/>
                                  </p:stCondLst>
                                  <p:childTnLst>
                                    <p:anim calcmode="discrete" valueType="str">
                                      <p:cBhvr>
                                        <p:cTn id="15"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4" name="Picture 6" descr="oc dao">
            <a:extLst>
              <a:ext uri="{FF2B5EF4-FFF2-40B4-BE49-F238E27FC236}">
                <a16:creationId xmlns="" xmlns:a16="http://schemas.microsoft.com/office/drawing/2014/main" id="{7FC814A0-D0C8-4B85-8874-C7ADE62149AE}"/>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8000"/>
          <a:stretch>
            <a:fillRect/>
          </a:stretch>
        </p:blipFill>
        <p:spPr>
          <a:xfrm>
            <a:off x="1752600" y="1606138"/>
            <a:ext cx="4191000" cy="4267200"/>
          </a:xfrm>
        </p:spPr>
      </p:pic>
      <p:pic>
        <p:nvPicPr>
          <p:cNvPr id="68615" name="Picture 7" descr="ocdao2">
            <a:extLst>
              <a:ext uri="{FF2B5EF4-FFF2-40B4-BE49-F238E27FC236}">
                <a16:creationId xmlns="" xmlns:a16="http://schemas.microsoft.com/office/drawing/2014/main" id="{F2741521-F9D3-404F-A760-E534397087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606138"/>
            <a:ext cx="419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Text Box 8">
            <a:extLst>
              <a:ext uri="{FF2B5EF4-FFF2-40B4-BE49-F238E27FC236}">
                <a16:creationId xmlns="" xmlns:a16="http://schemas.microsoft.com/office/drawing/2014/main" id="{28AB42E6-BC35-4BFA-91AD-07014D1C8E04}"/>
              </a:ext>
            </a:extLst>
          </p:cNvPr>
          <p:cNvSpPr>
            <a:spLocks noGrp="1" noChangeArrowheads="1"/>
          </p:cNvSpPr>
          <p:nvPr>
            <p:ph type="title"/>
          </p:nvPr>
        </p:nvSpPr>
        <p:spPr>
          <a:xfrm>
            <a:off x="304800" y="0"/>
            <a:ext cx="11734800" cy="1496291"/>
          </a:xfrm>
        </p:spPr>
        <p:txBody>
          <a:bodyPr>
            <a:normAutofit fontScale="90000"/>
          </a:bodyPr>
          <a:lstStyle/>
          <a:p>
            <a:pPr algn="just"/>
            <a:r>
              <a:rPr lang="vi-VN" sz="3600">
                <a:solidFill>
                  <a:srgbClr val="1B04FA"/>
                </a:solidFill>
                <a:latin typeface="Arial" panose="020B0604020202020204" pitchFamily="34" charset="0"/>
                <a:cs typeface="Arial" panose="020B0604020202020204" pitchFamily="34" charset="0"/>
              </a:rPr>
              <a:t>+ Khu vực ốc đảo: trồng cây ăn quả (cam, chanh,...), chà là và 1 số cây lương thực (lúa mạch,...) trên những mảnh ruộng nhỏ.</a:t>
            </a:r>
          </a:p>
        </p:txBody>
      </p:sp>
      <p:sp>
        <p:nvSpPr>
          <p:cNvPr id="68617" name="Text Box 9">
            <a:extLst>
              <a:ext uri="{FF2B5EF4-FFF2-40B4-BE49-F238E27FC236}">
                <a16:creationId xmlns="" xmlns:a16="http://schemas.microsoft.com/office/drawing/2014/main" id="{5F91B45E-95F0-42CE-BF2A-B369B940F6AE}"/>
              </a:ext>
            </a:extLst>
          </p:cNvPr>
          <p:cNvSpPr txBox="1">
            <a:spLocks noChangeArrowheads="1"/>
          </p:cNvSpPr>
          <p:nvPr/>
        </p:nvSpPr>
        <p:spPr bwMode="auto">
          <a:xfrm>
            <a:off x="304800" y="5983184"/>
            <a:ext cx="11734800" cy="6461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en-US" sz="3600" b="1">
                <a:solidFill>
                  <a:srgbClr val="0EA215"/>
                </a:solidFill>
                <a:latin typeface="+mj-lt"/>
              </a:rPr>
              <a:t>“ ốc đảo”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68614"/>
                                        </p:tgtEl>
                                        <p:attrNameLst>
                                          <p:attrName>style.visibility</p:attrName>
                                        </p:attrNameLst>
                                      </p:cBhvr>
                                      <p:to>
                                        <p:strVal val="visible"/>
                                      </p:to>
                                    </p:set>
                                    <p:anim calcmode="lin" valueType="num">
                                      <p:cBhvr>
                                        <p:cTn id="7" dur="500" fill="hold"/>
                                        <p:tgtEl>
                                          <p:spTgt spid="68614"/>
                                        </p:tgtEl>
                                        <p:attrNameLst>
                                          <p:attrName>ppt_w</p:attrName>
                                        </p:attrNameLst>
                                      </p:cBhvr>
                                      <p:tavLst>
                                        <p:tav tm="0">
                                          <p:val>
                                            <p:fltVal val="0"/>
                                          </p:val>
                                        </p:tav>
                                        <p:tav tm="100000">
                                          <p:val>
                                            <p:strVal val="#ppt_w"/>
                                          </p:val>
                                        </p:tav>
                                      </p:tavLst>
                                    </p:anim>
                                    <p:anim calcmode="lin" valueType="num">
                                      <p:cBhvr>
                                        <p:cTn id="8" dur="500" fill="hold"/>
                                        <p:tgtEl>
                                          <p:spTgt spid="686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68615"/>
                                        </p:tgtEl>
                                        <p:attrNameLst>
                                          <p:attrName>style.visibility</p:attrName>
                                        </p:attrNameLst>
                                      </p:cBhvr>
                                      <p:to>
                                        <p:strVal val="visible"/>
                                      </p:to>
                                    </p:set>
                                    <p:anim calcmode="lin" valueType="num">
                                      <p:cBhvr>
                                        <p:cTn id="13" dur="500" fill="hold"/>
                                        <p:tgtEl>
                                          <p:spTgt spid="68615"/>
                                        </p:tgtEl>
                                        <p:attrNameLst>
                                          <p:attrName>ppt_w</p:attrName>
                                        </p:attrNameLst>
                                      </p:cBhvr>
                                      <p:tavLst>
                                        <p:tav tm="0">
                                          <p:val>
                                            <p:fltVal val="0"/>
                                          </p:val>
                                        </p:tav>
                                        <p:tav tm="100000">
                                          <p:val>
                                            <p:strVal val="#ppt_w"/>
                                          </p:val>
                                        </p:tav>
                                      </p:tavLst>
                                    </p:anim>
                                    <p:anim calcmode="lin" valueType="num">
                                      <p:cBhvr>
                                        <p:cTn id="14" dur="500" fill="hold"/>
                                        <p:tgtEl>
                                          <p:spTgt spid="6861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68616"/>
                                        </p:tgtEl>
                                        <p:attrNameLst>
                                          <p:attrName>style.visibility</p:attrName>
                                        </p:attrNameLst>
                                      </p:cBhvr>
                                      <p:to>
                                        <p:strVal val="visible"/>
                                      </p:to>
                                    </p:set>
                                    <p:anim calcmode="discrete" valueType="clr">
                                      <p:cBhvr override="childStyle">
                                        <p:cTn id="19" dur="80"/>
                                        <p:tgtEl>
                                          <p:spTgt spid="68616"/>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68616"/>
                                        </p:tgtEl>
                                        <p:attrNameLst>
                                          <p:attrName>fillcolor</p:attrName>
                                        </p:attrNameLst>
                                      </p:cBhvr>
                                      <p:tavLst>
                                        <p:tav tm="0">
                                          <p:val>
                                            <p:clrVal>
                                              <a:schemeClr val="accent2"/>
                                            </p:clrVal>
                                          </p:val>
                                        </p:tav>
                                        <p:tav tm="50000">
                                          <p:val>
                                            <p:clrVal>
                                              <a:schemeClr val="hlink"/>
                                            </p:clrVal>
                                          </p:val>
                                        </p:tav>
                                      </p:tavLst>
                                    </p:anim>
                                    <p:set>
                                      <p:cBhvr>
                                        <p:cTn id="21" dur="80"/>
                                        <p:tgtEl>
                                          <p:spTgt spid="68616"/>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68617"/>
                                        </p:tgtEl>
                                        <p:attrNameLst>
                                          <p:attrName>style.visibility</p:attrName>
                                        </p:attrNameLst>
                                      </p:cBhvr>
                                      <p:to>
                                        <p:strVal val="visible"/>
                                      </p:to>
                                    </p:set>
                                    <p:anim calcmode="lin" valueType="num">
                                      <p:cBhvr>
                                        <p:cTn id="26" dur="500" fill="hold"/>
                                        <p:tgtEl>
                                          <p:spTgt spid="68617"/>
                                        </p:tgtEl>
                                        <p:attrNameLst>
                                          <p:attrName>ppt_w</p:attrName>
                                        </p:attrNameLst>
                                      </p:cBhvr>
                                      <p:tavLst>
                                        <p:tav tm="0">
                                          <p:val>
                                            <p:fltVal val="0"/>
                                          </p:val>
                                        </p:tav>
                                        <p:tav tm="100000">
                                          <p:val>
                                            <p:strVal val="#ppt_w"/>
                                          </p:val>
                                        </p:tav>
                                      </p:tavLst>
                                    </p:anim>
                                    <p:anim calcmode="lin" valueType="num">
                                      <p:cBhvr>
                                        <p:cTn id="27" dur="500" fill="hold"/>
                                        <p:tgtEl>
                                          <p:spTgt spid="686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6" grpId="0"/>
      <p:bldP spid="686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191729" y="176981"/>
            <a:ext cx="5840361" cy="3517491"/>
            <a:chOff x="-1" y="-525283"/>
            <a:chExt cx="6356555" cy="4766687"/>
          </a:xfrm>
        </p:grpSpPr>
        <p:pic>
          <p:nvPicPr>
            <p:cNvPr id="10" name="Picture 11"/>
            <p:cNvPicPr>
              <a:picLocks noChangeAspect="1" noChangeArrowheads="1"/>
            </p:cNvPicPr>
            <p:nvPr/>
          </p:nvPicPr>
          <p:blipFill>
            <a:blip r:embed="rId3"/>
            <a:srcRect/>
            <a:stretch>
              <a:fillRect/>
            </a:stretch>
          </p:blipFill>
          <p:spPr bwMode="auto">
            <a:xfrm>
              <a:off x="0" y="-525283"/>
              <a:ext cx="6212417" cy="4759326"/>
            </a:xfrm>
            <a:prstGeom prst="rect">
              <a:avLst/>
            </a:prstGeom>
            <a:noFill/>
            <a:ln w="9525">
              <a:noFill/>
              <a:miter lim="800000"/>
              <a:headEnd/>
              <a:tailEnd/>
            </a:ln>
          </p:spPr>
        </p:pic>
        <p:sp>
          <p:nvSpPr>
            <p:cNvPr id="50180" name="Rectangle 4"/>
            <p:cNvSpPr>
              <a:spLocks noChangeArrowheads="1"/>
            </p:cNvSpPr>
            <p:nvPr/>
          </p:nvSpPr>
          <p:spPr bwMode="auto">
            <a:xfrm>
              <a:off x="-1" y="3791578"/>
              <a:ext cx="6356555" cy="449826"/>
            </a:xfrm>
            <a:prstGeom prst="rect">
              <a:avLst/>
            </a:prstGeom>
            <a:solidFill>
              <a:schemeClr val="bg1"/>
            </a:solidFill>
            <a:ln w="9525">
              <a:solidFill>
                <a:schemeClr val="bg1"/>
              </a:solidFill>
              <a:miter lim="800000"/>
              <a:headEnd/>
              <a:tailEnd/>
            </a:ln>
          </p:spPr>
          <p:txBody>
            <a:bodyPr wrap="none" anchor="ctr"/>
            <a:lstStyle/>
            <a:p>
              <a:pPr algn="ctr"/>
              <a:r>
                <a:rPr lang="en-US" sz="2400" dirty="0" err="1">
                  <a:solidFill>
                    <a:srgbClr val="0000FF"/>
                  </a:solidFill>
                  <a:latin typeface="Arial" pitchFamily="34" charset="0"/>
                  <a:cs typeface="Arial" pitchFamily="34" charset="0"/>
                </a:rPr>
                <a:t>Chăn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nuôi</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lạc</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đà</a:t>
              </a:r>
              <a:endParaRPr lang="en-US" sz="2400" dirty="0">
                <a:solidFill>
                  <a:srgbClr val="0000FF"/>
                </a:solidFill>
                <a:latin typeface="Arial" pitchFamily="34" charset="0"/>
                <a:cs typeface="Arial" pitchFamily="34" charset="0"/>
              </a:endParaRPr>
            </a:p>
          </p:txBody>
        </p:sp>
      </p:grpSp>
      <p:pic>
        <p:nvPicPr>
          <p:cNvPr id="5" name="Picture 10"/>
          <p:cNvPicPr>
            <a:picLocks noChangeAspect="1" noChangeArrowheads="1"/>
          </p:cNvPicPr>
          <p:nvPr/>
        </p:nvPicPr>
        <p:blipFill>
          <a:blip r:embed="rId4"/>
          <a:srcRect/>
          <a:stretch>
            <a:fillRect/>
          </a:stretch>
        </p:blipFill>
        <p:spPr bwMode="auto">
          <a:xfrm>
            <a:off x="6262580" y="206478"/>
            <a:ext cx="5560713" cy="3451122"/>
          </a:xfrm>
          <a:prstGeom prst="rect">
            <a:avLst/>
          </a:prstGeom>
          <a:noFill/>
          <a:ln w="9525">
            <a:noFill/>
            <a:miter lim="800000"/>
            <a:headEnd/>
            <a:tailEnd/>
          </a:ln>
        </p:spPr>
      </p:pic>
      <p:sp>
        <p:nvSpPr>
          <p:cNvPr id="50181" name="Rectangle 5"/>
          <p:cNvSpPr>
            <a:spLocks noChangeArrowheads="1"/>
          </p:cNvSpPr>
          <p:nvPr/>
        </p:nvSpPr>
        <p:spPr bwMode="auto">
          <a:xfrm>
            <a:off x="6253322" y="3267734"/>
            <a:ext cx="5658466" cy="419363"/>
          </a:xfrm>
          <a:prstGeom prst="rect">
            <a:avLst/>
          </a:prstGeom>
          <a:solidFill>
            <a:schemeClr val="bg1"/>
          </a:solidFill>
          <a:ln w="9525">
            <a:solidFill>
              <a:schemeClr val="bg1"/>
            </a:solidFill>
            <a:miter lim="800000"/>
            <a:headEnd/>
            <a:tailEnd/>
          </a:ln>
        </p:spPr>
        <p:txBody>
          <a:bodyPr wrap="none" anchor="ctr"/>
          <a:lstStyle/>
          <a:p>
            <a:pPr algn="ctr"/>
            <a:r>
              <a:rPr lang="en-US" sz="2400" dirty="0" err="1">
                <a:solidFill>
                  <a:srgbClr val="0000FF"/>
                </a:solidFill>
                <a:latin typeface="Arial" pitchFamily="34" charset="0"/>
                <a:cs typeface="Arial" pitchFamily="34" charset="0"/>
              </a:rPr>
              <a:t>Chăn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nuôi</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cừu</a:t>
            </a:r>
            <a:endParaRPr lang="en-US" sz="2400" dirty="0">
              <a:solidFill>
                <a:srgbClr val="0000FF"/>
              </a:solidFill>
              <a:latin typeface="Arial" pitchFamily="34" charset="0"/>
              <a:cs typeface="Arial" pitchFamily="34" charset="0"/>
            </a:endParaRPr>
          </a:p>
        </p:txBody>
      </p:sp>
      <p:pic>
        <p:nvPicPr>
          <p:cNvPr id="9" name="Picture 3" descr="t4d"/>
          <p:cNvPicPr>
            <a:picLocks noChangeAspect="1" noChangeArrowheads="1"/>
          </p:cNvPicPr>
          <p:nvPr/>
        </p:nvPicPr>
        <p:blipFill>
          <a:blip r:embed="rId5"/>
          <a:srcRect/>
          <a:stretch>
            <a:fillRect/>
          </a:stretch>
        </p:blipFill>
        <p:spPr bwMode="auto">
          <a:xfrm>
            <a:off x="6356553" y="3723904"/>
            <a:ext cx="5530645" cy="2706393"/>
          </a:xfrm>
          <a:prstGeom prst="rect">
            <a:avLst/>
          </a:prstGeom>
          <a:noFill/>
          <a:ln w="9525">
            <a:noFill/>
            <a:miter lim="800000"/>
            <a:headEnd/>
            <a:tailEnd/>
          </a:ln>
        </p:spPr>
      </p:pic>
      <p:pic>
        <p:nvPicPr>
          <p:cNvPr id="12" name="Picture 5" descr="chan nuoi chau phi"/>
          <p:cNvPicPr>
            <a:picLocks noChangeAspect="1" noChangeArrowheads="1"/>
          </p:cNvPicPr>
          <p:nvPr/>
        </p:nvPicPr>
        <p:blipFill>
          <a:blip r:embed="rId6"/>
          <a:srcRect/>
          <a:stretch>
            <a:fillRect/>
          </a:stretch>
        </p:blipFill>
        <p:spPr bwMode="auto">
          <a:xfrm>
            <a:off x="280220" y="3706403"/>
            <a:ext cx="5574889" cy="2709146"/>
          </a:xfrm>
          <a:prstGeom prst="rect">
            <a:avLst/>
          </a:prstGeom>
          <a:noFill/>
          <a:ln w="9525">
            <a:noFill/>
            <a:miter lim="800000"/>
            <a:headEnd/>
            <a:tailEnd/>
          </a:ln>
        </p:spPr>
      </p:pic>
      <p:sp>
        <p:nvSpPr>
          <p:cNvPr id="13" name="Rectangle 2">
            <a:extLst>
              <a:ext uri="{FF2B5EF4-FFF2-40B4-BE49-F238E27FC236}">
                <a16:creationId xmlns="" xmlns:a16="http://schemas.microsoft.com/office/drawing/2014/main" id="{8E2D39C7-27F9-49EA-BCCB-5D54B50F78F4}"/>
              </a:ext>
            </a:extLst>
          </p:cNvPr>
          <p:cNvSpPr>
            <a:spLocks noChangeArrowheads="1"/>
          </p:cNvSpPr>
          <p:nvPr/>
        </p:nvSpPr>
        <p:spPr bwMode="auto">
          <a:xfrm>
            <a:off x="1217127" y="6467104"/>
            <a:ext cx="3352800" cy="398604"/>
          </a:xfrm>
          <a:prstGeom prst="rect">
            <a:avLst/>
          </a:prstGeom>
          <a:solidFill>
            <a:schemeClr val="bg1"/>
          </a:solidFill>
          <a:ln w="9525">
            <a:solidFill>
              <a:schemeClr val="bg1"/>
            </a:solidFill>
            <a:miter lim="800000"/>
            <a:headEnd/>
            <a:tailEnd/>
          </a:ln>
        </p:spPr>
        <p:txBody>
          <a:bodyPr wrap="none" anchor="ctr"/>
          <a:lstStyle/>
          <a:p>
            <a:pPr algn="ctr"/>
            <a:r>
              <a:rPr lang="en-US" sz="2400" dirty="0" err="1">
                <a:solidFill>
                  <a:srgbClr val="0000FF"/>
                </a:solidFill>
                <a:latin typeface="Arial" pitchFamily="34" charset="0"/>
                <a:cs typeface="Arial" pitchFamily="34" charset="0"/>
              </a:rPr>
              <a:t>Chăn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nuôi</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bò</a:t>
            </a:r>
            <a:endParaRPr lang="en-US" sz="2400" dirty="0">
              <a:solidFill>
                <a:srgbClr val="0000FF"/>
              </a:solidFill>
              <a:latin typeface="Arial" pitchFamily="34" charset="0"/>
              <a:cs typeface="Arial" pitchFamily="34" charset="0"/>
            </a:endParaRPr>
          </a:p>
        </p:txBody>
      </p:sp>
      <p:sp>
        <p:nvSpPr>
          <p:cNvPr id="14" name="Rectangle 4">
            <a:extLst>
              <a:ext uri="{FF2B5EF4-FFF2-40B4-BE49-F238E27FC236}">
                <a16:creationId xmlns="" xmlns:a16="http://schemas.microsoft.com/office/drawing/2014/main" id="{0A0EEF7E-E579-4B1C-8C49-37B28D73F1A9}"/>
              </a:ext>
            </a:extLst>
          </p:cNvPr>
          <p:cNvSpPr>
            <a:spLocks noChangeArrowheads="1"/>
          </p:cNvSpPr>
          <p:nvPr/>
        </p:nvSpPr>
        <p:spPr bwMode="auto">
          <a:xfrm>
            <a:off x="8151894" y="6439419"/>
            <a:ext cx="3352800" cy="398604"/>
          </a:xfrm>
          <a:prstGeom prst="rect">
            <a:avLst/>
          </a:prstGeom>
          <a:noFill/>
          <a:ln w="9525">
            <a:solidFill>
              <a:schemeClr val="bg1"/>
            </a:solidFill>
            <a:miter lim="800000"/>
            <a:headEnd/>
            <a:tailEnd/>
          </a:ln>
        </p:spPr>
        <p:txBody>
          <a:bodyPr wrap="none" anchor="ctr"/>
          <a:lstStyle/>
          <a:p>
            <a:pPr algn="ctr"/>
            <a:r>
              <a:rPr lang="en-US" sz="2400" dirty="0" err="1">
                <a:solidFill>
                  <a:srgbClr val="0000FF"/>
                </a:solidFill>
                <a:latin typeface="Arial" pitchFamily="34" charset="0"/>
                <a:cs typeface="Arial" pitchFamily="34" charset="0"/>
              </a:rPr>
              <a:t>Chăn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nuôi</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dê</a:t>
            </a:r>
            <a:endParaRPr lang="en-US" sz="2400" dirty="0">
              <a:solidFill>
                <a:srgbClr val="0000FF"/>
              </a:solidFill>
              <a:latin typeface="Arial" pitchFamily="34" charset="0"/>
              <a:cs typeface="Arial" pitchFamily="34" charset="0"/>
            </a:endParaRPr>
          </a:p>
        </p:txBody>
      </p:sp>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0181"/>
                                        </p:tgtEl>
                                        <p:attrNameLst>
                                          <p:attrName>style.visibility</p:attrName>
                                        </p:attrNameLst>
                                      </p:cBhvr>
                                      <p:to>
                                        <p:strVal val="visible"/>
                                      </p:to>
                                    </p:set>
                                    <p:animEffect transition="in" filter="barn(inVertical)">
                                      <p:cBhvr>
                                        <p:cTn id="15" dur="500"/>
                                        <p:tgtEl>
                                          <p:spTgt spid="5018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barn(inVertical)">
                                      <p:cBhvr>
                                        <p:cTn id="28" dur="500"/>
                                        <p:tgtEl>
                                          <p:spTgt spid="13">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barn(inVertical)">
                                      <p:cBhvr>
                                        <p:cTn id="3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5BCBF35B-B311-4686-9099-3D8BD0050CCD}"/>
              </a:ext>
            </a:extLst>
          </p:cNvPr>
          <p:cNvSpPr/>
          <p:nvPr/>
        </p:nvSpPr>
        <p:spPr>
          <a:xfrm>
            <a:off x="371345" y="1178152"/>
            <a:ext cx="11397101" cy="1569660"/>
          </a:xfrm>
          <a:prstGeom prst="rect">
            <a:avLst/>
          </a:prstGeom>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Nhờ tiến bộ của kĩ thuật khoan sâu, nhiều mỏ dầu khí lớn, các mỏ khoáng sản và các túi nước ngầm được phát hiện </a:t>
            </a:r>
            <a:endParaRPr lang="en-US" sz="3200">
              <a:solidFill>
                <a:srgbClr val="1B04FA"/>
              </a:solidFill>
              <a:latin typeface="Arial" panose="020B0604020202020204" pitchFamily="34" charset="0"/>
              <a:cs typeface="Arial" panose="020B0604020202020204" pitchFamily="34" charset="0"/>
            </a:endParaRPr>
          </a:p>
          <a:p>
            <a:pPr algn="just"/>
            <a:r>
              <a:rPr lang="vi-VN" sz="3200">
                <a:solidFill>
                  <a:srgbClr val="1B04FA"/>
                </a:solidFill>
                <a:latin typeface="Arial" panose="020B0604020202020204" pitchFamily="34" charset="0"/>
                <a:cs typeface="Arial" panose="020B0604020202020204" pitchFamily="34" charset="0"/>
              </a:rPr>
              <a:t>=&gt; đem lại nguồn thu lớn.</a:t>
            </a:r>
            <a:endParaRPr lang="en-US" sz="3200">
              <a:solidFill>
                <a:srgbClr val="1B04FA"/>
              </a:solidFill>
            </a:endParaRPr>
          </a:p>
        </p:txBody>
      </p:sp>
      <p:grpSp>
        <p:nvGrpSpPr>
          <p:cNvPr id="3" name="Group 2">
            <a:extLst>
              <a:ext uri="{FF2B5EF4-FFF2-40B4-BE49-F238E27FC236}">
                <a16:creationId xmlns="" xmlns:a16="http://schemas.microsoft.com/office/drawing/2014/main" id="{B7A3C31E-1872-4F8D-B747-73CAB5CD2D88}"/>
              </a:ext>
            </a:extLst>
          </p:cNvPr>
          <p:cNvGrpSpPr/>
          <p:nvPr/>
        </p:nvGrpSpPr>
        <p:grpSpPr>
          <a:xfrm>
            <a:off x="142502" y="50339"/>
            <a:ext cx="9826019" cy="875873"/>
            <a:chOff x="1787659" y="4083592"/>
            <a:chExt cx="9826019" cy="875873"/>
          </a:xfrm>
        </p:grpSpPr>
        <p:grpSp>
          <p:nvGrpSpPr>
            <p:cNvPr id="4" name="Group 3">
              <a:extLst>
                <a:ext uri="{FF2B5EF4-FFF2-40B4-BE49-F238E27FC236}">
                  <a16:creationId xmlns="" xmlns:a16="http://schemas.microsoft.com/office/drawing/2014/main" id="{3C610E63-E77B-4DB7-AA47-4259853F0438}"/>
                </a:ext>
              </a:extLst>
            </p:cNvPr>
            <p:cNvGrpSpPr/>
            <p:nvPr/>
          </p:nvGrpSpPr>
          <p:grpSpPr>
            <a:xfrm>
              <a:off x="1848572" y="4086516"/>
              <a:ext cx="9765106" cy="872949"/>
              <a:chOff x="1133366" y="2220084"/>
              <a:chExt cx="6409250" cy="914400"/>
            </a:xfrm>
            <a:solidFill>
              <a:schemeClr val="accent6">
                <a:lumMod val="20000"/>
                <a:lumOff val="80000"/>
              </a:schemeClr>
            </a:solidFill>
          </p:grpSpPr>
          <p:sp>
            <p:nvSpPr>
              <p:cNvPr id="8" name="Arrow: Pentagon 7">
                <a:extLst>
                  <a:ext uri="{FF2B5EF4-FFF2-40B4-BE49-F238E27FC236}">
                    <a16:creationId xmlns="" xmlns:a16="http://schemas.microsoft.com/office/drawing/2014/main" id="{BF004106-A2A6-46D0-93DC-71634C8B2DF6}"/>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 xmlns:a16="http://schemas.microsoft.com/office/drawing/2014/main" id="{CB243FC9-E6A9-4A47-BCA7-2759789407D1}"/>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 xmlns:a16="http://schemas.microsoft.com/office/drawing/2014/main" id="{8C70D0AD-BBCD-4182-A212-01798AA702F3}"/>
                </a:ext>
              </a:extLst>
            </p:cNvPr>
            <p:cNvSpPr/>
            <p:nvPr/>
          </p:nvSpPr>
          <p:spPr>
            <a:xfrm>
              <a:off x="1787659" y="4083592"/>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Isosceles Triangle 5">
              <a:extLst>
                <a:ext uri="{FF2B5EF4-FFF2-40B4-BE49-F238E27FC236}">
                  <a16:creationId xmlns="" xmlns:a16="http://schemas.microsoft.com/office/drawing/2014/main" id="{BB9FCCDE-A47B-451B-9861-70667E9D0E52}"/>
                </a:ext>
              </a:extLst>
            </p:cNvPr>
            <p:cNvSpPr/>
            <p:nvPr/>
          </p:nvSpPr>
          <p:spPr>
            <a:xfrm rot="5400000">
              <a:off x="2552269" y="4393831"/>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581FB33-53C5-44CA-871C-30029074529B}"/>
                </a:ext>
              </a:extLst>
            </p:cNvPr>
            <p:cNvSpPr txBox="1"/>
            <p:nvPr/>
          </p:nvSpPr>
          <p:spPr>
            <a:xfrm>
              <a:off x="2963129" y="4256312"/>
              <a:ext cx="83807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hoang mạc</a:t>
              </a:r>
            </a:p>
          </p:txBody>
        </p:sp>
      </p:grpSp>
      <p:pic>
        <p:nvPicPr>
          <p:cNvPr id="10" name="Picture 9">
            <a:extLst>
              <a:ext uri="{FF2B5EF4-FFF2-40B4-BE49-F238E27FC236}">
                <a16:creationId xmlns="" xmlns:a16="http://schemas.microsoft.com/office/drawing/2014/main" id="{F5439A23-68EF-4EB4-BE28-1C828F39E311}"/>
              </a:ext>
            </a:extLst>
          </p:cNvPr>
          <p:cNvPicPr>
            <a:picLocks noChangeAspect="1"/>
          </p:cNvPicPr>
          <p:nvPr/>
        </p:nvPicPr>
        <p:blipFill rotWithShape="1">
          <a:blip r:embed="rId2"/>
          <a:srcRect l="49250" t="16517" r="40417" b="67812"/>
          <a:stretch/>
        </p:blipFill>
        <p:spPr>
          <a:xfrm>
            <a:off x="10789658" y="56945"/>
            <a:ext cx="1259840" cy="1074695"/>
          </a:xfrm>
          <a:prstGeom prst="rect">
            <a:avLst/>
          </a:prstGeom>
        </p:spPr>
      </p:pic>
      <p:grpSp>
        <p:nvGrpSpPr>
          <p:cNvPr id="15" name="Group 14">
            <a:extLst>
              <a:ext uri="{FF2B5EF4-FFF2-40B4-BE49-F238E27FC236}">
                <a16:creationId xmlns="" xmlns:a16="http://schemas.microsoft.com/office/drawing/2014/main" id="{487A6CCC-9DC5-46DF-B03E-90F03DC07320}"/>
              </a:ext>
            </a:extLst>
          </p:cNvPr>
          <p:cNvGrpSpPr/>
          <p:nvPr/>
        </p:nvGrpSpPr>
        <p:grpSpPr>
          <a:xfrm>
            <a:off x="468964" y="3005604"/>
            <a:ext cx="4684927" cy="3631178"/>
            <a:chOff x="468964" y="3005604"/>
            <a:chExt cx="4684927" cy="3631178"/>
          </a:xfrm>
        </p:grpSpPr>
        <p:pic>
          <p:nvPicPr>
            <p:cNvPr id="12" name="Picture 27" descr="scan0004">
              <a:extLst>
                <a:ext uri="{FF2B5EF4-FFF2-40B4-BE49-F238E27FC236}">
                  <a16:creationId xmlns="" xmlns:a16="http://schemas.microsoft.com/office/drawing/2014/main" id="{5AD16DFD-CB66-4949-8A8E-9D13FD04F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15" t="2409" r="2115"/>
            <a:stretch>
              <a:fillRect/>
            </a:stretch>
          </p:blipFill>
          <p:spPr bwMode="auto">
            <a:xfrm>
              <a:off x="468964" y="3005604"/>
              <a:ext cx="4684927"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pic>
        <p:sp>
          <p:nvSpPr>
            <p:cNvPr id="13" name="Text Box 28">
              <a:extLst>
                <a:ext uri="{FF2B5EF4-FFF2-40B4-BE49-F238E27FC236}">
                  <a16:creationId xmlns="" xmlns:a16="http://schemas.microsoft.com/office/drawing/2014/main" id="{EC28FA61-D2BE-4EAA-BC19-A7658B709A0C}"/>
                </a:ext>
              </a:extLst>
            </p:cNvPr>
            <p:cNvSpPr txBox="1">
              <a:spLocks noChangeArrowheads="1"/>
            </p:cNvSpPr>
            <p:nvPr/>
          </p:nvSpPr>
          <p:spPr bwMode="auto">
            <a:xfrm>
              <a:off x="468964" y="6082744"/>
              <a:ext cx="4265613"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b="1">
                  <a:solidFill>
                    <a:srgbClr val="0000FF"/>
                  </a:solidFill>
                  <a:latin typeface=".VnTime" panose="020B7200000000000000" pitchFamily="34" charset="0"/>
                </a:defRPr>
              </a:lvl1pPr>
              <a:lvl2pPr marL="742950" indent="-285750">
                <a:defRPr sz="1300" b="1">
                  <a:solidFill>
                    <a:srgbClr val="0000FF"/>
                  </a:solidFill>
                  <a:latin typeface=".VnTime" panose="020B7200000000000000" pitchFamily="34" charset="0"/>
                </a:defRPr>
              </a:lvl2pPr>
              <a:lvl3pPr marL="1143000" indent="-228600">
                <a:defRPr sz="1300" b="1">
                  <a:solidFill>
                    <a:srgbClr val="0000FF"/>
                  </a:solidFill>
                  <a:latin typeface=".VnTime" panose="020B7200000000000000" pitchFamily="34" charset="0"/>
                </a:defRPr>
              </a:lvl3pPr>
              <a:lvl4pPr marL="1600200" indent="-228600">
                <a:defRPr sz="1300" b="1">
                  <a:solidFill>
                    <a:srgbClr val="0000FF"/>
                  </a:solidFill>
                  <a:latin typeface=".VnTime" panose="020B7200000000000000" pitchFamily="34" charset="0"/>
                </a:defRPr>
              </a:lvl4pPr>
              <a:lvl5pPr marL="2057400" indent="-228600">
                <a:defRPr sz="1300" b="1">
                  <a:solidFill>
                    <a:srgbClr val="0000FF"/>
                  </a:solidFill>
                  <a:latin typeface=".VnTime" panose="020B7200000000000000" pitchFamily="34" charset="0"/>
                </a:defRPr>
              </a:lvl5pPr>
              <a:lvl6pPr marL="2514600" indent="-228600" algn="ctr" eaLnBrk="0" fontAlgn="base" hangingPunct="0">
                <a:spcBef>
                  <a:spcPct val="0"/>
                </a:spcBef>
                <a:spcAft>
                  <a:spcPct val="0"/>
                </a:spcAft>
                <a:defRPr sz="1300" b="1">
                  <a:solidFill>
                    <a:srgbClr val="0000FF"/>
                  </a:solidFill>
                  <a:latin typeface=".VnTime" panose="020B7200000000000000" pitchFamily="34" charset="0"/>
                </a:defRPr>
              </a:lvl6pPr>
              <a:lvl7pPr marL="2971800" indent="-228600" algn="ctr" eaLnBrk="0" fontAlgn="base" hangingPunct="0">
                <a:spcBef>
                  <a:spcPct val="0"/>
                </a:spcBef>
                <a:spcAft>
                  <a:spcPct val="0"/>
                </a:spcAft>
                <a:defRPr sz="1300" b="1">
                  <a:solidFill>
                    <a:srgbClr val="0000FF"/>
                  </a:solidFill>
                  <a:latin typeface=".VnTime" panose="020B7200000000000000" pitchFamily="34" charset="0"/>
                </a:defRPr>
              </a:lvl7pPr>
              <a:lvl8pPr marL="3429000" indent="-228600" algn="ctr" eaLnBrk="0" fontAlgn="base" hangingPunct="0">
                <a:spcBef>
                  <a:spcPct val="0"/>
                </a:spcBef>
                <a:spcAft>
                  <a:spcPct val="0"/>
                </a:spcAft>
                <a:defRPr sz="1300" b="1">
                  <a:solidFill>
                    <a:srgbClr val="0000FF"/>
                  </a:solidFill>
                  <a:latin typeface=".VnTime" panose="020B7200000000000000" pitchFamily="34" charset="0"/>
                </a:defRPr>
              </a:lvl8pPr>
              <a:lvl9pPr marL="3886200" indent="-228600" algn="ctr" eaLnBrk="0" fontAlgn="base" hangingPunct="0">
                <a:spcBef>
                  <a:spcPct val="0"/>
                </a:spcBef>
                <a:spcAft>
                  <a:spcPct val="0"/>
                </a:spcAft>
                <a:defRPr sz="1300" b="1">
                  <a:solidFill>
                    <a:srgbClr val="0000FF"/>
                  </a:solidFill>
                  <a:latin typeface=".VnTime" panose="020B7200000000000000" pitchFamily="34" charset="0"/>
                </a:defRPr>
              </a:lvl9pPr>
            </a:lstStyle>
            <a:p>
              <a:pPr algn="ctr">
                <a:spcBef>
                  <a:spcPct val="50000"/>
                </a:spcBef>
              </a:pPr>
              <a:r>
                <a:rPr lang="en-US" altLang="en-US" sz="1500">
                  <a:solidFill>
                    <a:srgbClr val="FF0066"/>
                  </a:solidFill>
                  <a:latin typeface="Arial" panose="020B0604020202020204" pitchFamily="34" charset="0"/>
                </a:rPr>
                <a:t>Một khu khai thác dầu mỏ trong hoang mạc Xa- ha- ra (An- giê- ri)</a:t>
              </a:r>
            </a:p>
          </p:txBody>
        </p:sp>
      </p:grpSp>
      <p:grpSp>
        <p:nvGrpSpPr>
          <p:cNvPr id="14" name="Group 13">
            <a:extLst>
              <a:ext uri="{FF2B5EF4-FFF2-40B4-BE49-F238E27FC236}">
                <a16:creationId xmlns="" xmlns:a16="http://schemas.microsoft.com/office/drawing/2014/main" id="{03A37602-8CEA-4E07-A2A6-C6D8FF19A3BB}"/>
              </a:ext>
            </a:extLst>
          </p:cNvPr>
          <p:cNvGrpSpPr/>
          <p:nvPr/>
        </p:nvGrpSpPr>
        <p:grpSpPr>
          <a:xfrm>
            <a:off x="5977311" y="3005604"/>
            <a:ext cx="4812347" cy="3446472"/>
            <a:chOff x="5977311" y="3005604"/>
            <a:chExt cx="4812347" cy="3446472"/>
          </a:xfrm>
        </p:grpSpPr>
        <p:pic>
          <p:nvPicPr>
            <p:cNvPr id="1026" name="Picture 2" descr="tim dau o sa mac lua">
              <a:extLst>
                <a:ext uri="{FF2B5EF4-FFF2-40B4-BE49-F238E27FC236}">
                  <a16:creationId xmlns="" xmlns:a16="http://schemas.microsoft.com/office/drawing/2014/main" id="{182277D7-6AFD-4E39-B400-9F9DDFD03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7311" y="3005604"/>
              <a:ext cx="4812347" cy="295751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 xmlns:a16="http://schemas.microsoft.com/office/drawing/2014/main" id="{655FFF54-5FDB-4D49-BD87-CC2043AEFFFD}"/>
                </a:ext>
              </a:extLst>
            </p:cNvPr>
            <p:cNvSpPr/>
            <p:nvPr/>
          </p:nvSpPr>
          <p:spPr>
            <a:xfrm>
              <a:off x="6096000" y="6082744"/>
              <a:ext cx="4682692" cy="369332"/>
            </a:xfrm>
            <a:prstGeom prst="rect">
              <a:avLst/>
            </a:prstGeom>
          </p:spPr>
          <p:txBody>
            <a:bodyPr wrap="none">
              <a:spAutoFit/>
            </a:bodyPr>
            <a:lstStyle/>
            <a:p>
              <a:r>
                <a:rPr lang="en-US">
                  <a:solidFill>
                    <a:srgbClr val="FF0066"/>
                  </a:solidFill>
                  <a:latin typeface="Arial" panose="020B0604020202020204" pitchFamily="34" charset="0"/>
                  <a:cs typeface="Arial" panose="020B0604020202020204" pitchFamily="34" charset="0"/>
                </a:rPr>
                <a:t>Một giếng khoan thăm dò nhìn từ trực thăng</a:t>
              </a:r>
            </a:p>
          </p:txBody>
        </p:sp>
      </p:grpSp>
    </p:spTree>
    <p:extLst>
      <p:ext uri="{BB962C8B-B14F-4D97-AF65-F5344CB8AC3E}">
        <p14:creationId xmlns:p14="http://schemas.microsoft.com/office/powerpoint/2010/main" val="294646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7231858-9756-47B6-95E1-D41138C0F700}"/>
              </a:ext>
            </a:extLst>
          </p:cNvPr>
          <p:cNvPicPr>
            <a:picLocks noChangeAspect="1"/>
          </p:cNvPicPr>
          <p:nvPr/>
        </p:nvPicPr>
        <p:blipFill rotWithShape="1">
          <a:blip r:embed="rId3"/>
          <a:srcRect l="49250" t="16517" r="40417" b="67812"/>
          <a:stretch/>
        </p:blipFill>
        <p:spPr>
          <a:xfrm>
            <a:off x="10789658" y="56945"/>
            <a:ext cx="1259840" cy="1074695"/>
          </a:xfrm>
          <a:prstGeom prst="rect">
            <a:avLst/>
          </a:prstGeom>
        </p:spPr>
      </p:pic>
      <p:sp>
        <p:nvSpPr>
          <p:cNvPr id="16" name="Rectangle 15">
            <a:extLst>
              <a:ext uri="{FF2B5EF4-FFF2-40B4-BE49-F238E27FC236}">
                <a16:creationId xmlns="" xmlns:a16="http://schemas.microsoft.com/office/drawing/2014/main" id="{E58CD920-D799-4C58-B99E-9465804DB97F}"/>
              </a:ext>
            </a:extLst>
          </p:cNvPr>
          <p:cNvSpPr/>
          <p:nvPr/>
        </p:nvSpPr>
        <p:spPr>
          <a:xfrm>
            <a:off x="496874" y="737308"/>
            <a:ext cx="11198251" cy="1077218"/>
          </a:xfrm>
          <a:prstGeom prst="rect">
            <a:avLst/>
          </a:prstGeom>
          <a:solidFill>
            <a:schemeClr val="bg1"/>
          </a:solidFill>
        </p:spPr>
        <p:txBody>
          <a:bodyPr wrap="square">
            <a:spAutoFit/>
          </a:bodyPr>
          <a:lstStyle/>
          <a:p>
            <a:r>
              <a:rPr lang="vi-VN" sz="3200">
                <a:solidFill>
                  <a:srgbClr val="1B04FA"/>
                </a:solidFill>
                <a:latin typeface="Arial" panose="020B0604020202020204" pitchFamily="34" charset="0"/>
                <a:cs typeface="Arial" panose="020B0604020202020204" pitchFamily="34" charset="0"/>
              </a:rPr>
              <a:t>Các nước trong khu vực đã có nhiều biện pháp như hợp tác để thành lập “vành đai xanh” chống hoang mạc hóa,...</a:t>
            </a:r>
            <a:endParaRPr lang="en-US" sz="3200">
              <a:solidFill>
                <a:srgbClr val="1B04FA"/>
              </a:solidFill>
              <a:latin typeface="Arial" panose="020B0604020202020204" pitchFamily="34" charset="0"/>
              <a:cs typeface="Arial" panose="020B0604020202020204" pitchFamily="34" charset="0"/>
            </a:endParaRPr>
          </a:p>
        </p:txBody>
      </p:sp>
      <p:pic>
        <p:nvPicPr>
          <p:cNvPr id="4098" name="Picture 2">
            <a:extLst>
              <a:ext uri="{FF2B5EF4-FFF2-40B4-BE49-F238E27FC236}">
                <a16:creationId xmlns="" xmlns:a16="http://schemas.microsoft.com/office/drawing/2014/main" id="{2F0B24D7-9997-43EA-A911-1235200549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3448" y="1948815"/>
            <a:ext cx="5423067" cy="36475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ức tường sống' chặn sa mạc hóa -4">
            <a:extLst>
              <a:ext uri="{FF2B5EF4-FFF2-40B4-BE49-F238E27FC236}">
                <a16:creationId xmlns="" xmlns:a16="http://schemas.microsoft.com/office/drawing/2014/main" id="{8E769EDA-FDA1-43C5-9A1F-7962389125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110" y="1948815"/>
            <a:ext cx="6107812" cy="364754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 xmlns:a16="http://schemas.microsoft.com/office/drawing/2014/main" id="{C6405348-12CC-4252-AFD4-C87EAD827564}"/>
              </a:ext>
            </a:extLst>
          </p:cNvPr>
          <p:cNvSpPr/>
          <p:nvPr/>
        </p:nvSpPr>
        <p:spPr>
          <a:xfrm>
            <a:off x="251541" y="5797526"/>
            <a:ext cx="11694974" cy="830997"/>
          </a:xfrm>
          <a:prstGeom prst="rect">
            <a:avLst/>
          </a:prstGeom>
        </p:spPr>
        <p:txBody>
          <a:bodyPr wrap="square">
            <a:spAutoFit/>
          </a:bodyPr>
          <a:lstStyle/>
          <a:p>
            <a:pPr algn="ctr"/>
            <a:r>
              <a:rPr lang="en-US" sz="2400">
                <a:solidFill>
                  <a:srgbClr val="FF0066"/>
                </a:solidFill>
                <a:latin typeface="Arial" panose="020B0604020202020204" pitchFamily="34" charset="0"/>
                <a:cs typeface="Arial" panose="020B0604020202020204" pitchFamily="34" charset="0"/>
              </a:rPr>
              <a:t>Great Green Wall đặt mục tiêu lập một vành đai rừng dài 8.000km cắt ngang châu Phi </a:t>
            </a:r>
            <a:r>
              <a:rPr lang="vi-VN" sz="2400">
                <a:solidFill>
                  <a:srgbClr val="FF0066"/>
                </a:solidFill>
                <a:latin typeface="Arial" panose="020B0604020202020204" pitchFamily="34" charset="0"/>
                <a:cs typeface="Arial" panose="020B0604020202020204" pitchFamily="34" charset="0"/>
              </a:rPr>
              <a:t>bao gồm các loại cây chịu hạn như keo, gụ, sầu đâu, đặc biệt là cây baobab.</a:t>
            </a:r>
            <a:endParaRPr lang="en-US" sz="2400">
              <a:solidFill>
                <a:srgbClr val="FF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797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barn(inVertical)">
                                      <p:cBhvr>
                                        <p:cTn id="12" dur="500"/>
                                        <p:tgtEl>
                                          <p:spTgt spid="4100"/>
                                        </p:tgtEl>
                                      </p:cBhvr>
                                    </p:animEffect>
                                  </p:childTnLst>
                                </p:cTn>
                              </p:par>
                              <p:par>
                                <p:cTn id="13" presetID="16" presetClass="entr" presetSubtype="21"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barn(inVertical)">
                                      <p:cBhvr>
                                        <p:cTn id="15" dur="500"/>
                                        <p:tgtEl>
                                          <p:spTgt spid="4098"/>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80.jpg" descr="Image result for agriculture in africa"/>
          <p:cNvPicPr/>
          <p:nvPr/>
        </p:nvPicPr>
        <p:blipFill>
          <a:blip r:embed="rId2"/>
          <a:srcRect/>
          <a:stretch>
            <a:fillRect/>
          </a:stretch>
        </p:blipFill>
        <p:spPr>
          <a:xfrm>
            <a:off x="6017342" y="339213"/>
            <a:ext cx="5855110" cy="5663380"/>
          </a:xfrm>
          <a:prstGeom prst="rect">
            <a:avLst/>
          </a:prstGeom>
          <a:ln/>
        </p:spPr>
      </p:pic>
      <p:sp>
        <p:nvSpPr>
          <p:cNvPr id="4097" name="Rectangle 1"/>
          <p:cNvSpPr>
            <a:spLocks noChangeArrowheads="1"/>
          </p:cNvSpPr>
          <p:nvPr/>
        </p:nvSpPr>
        <p:spPr bwMode="auto">
          <a:xfrm>
            <a:off x="265471" y="781664"/>
            <a:ext cx="578136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4300" algn="just" defTabSz="914400" rtl="0" eaLnBrk="1" fontAlgn="base" latinLnBrk="0" hangingPunct="1">
              <a:lnSpc>
                <a:spcPct val="100000"/>
              </a:lnSpc>
              <a:spcBef>
                <a:spcPct val="0"/>
              </a:spcBef>
              <a:spcAft>
                <a:spcPct val="0"/>
              </a:spcAft>
              <a:buClrTx/>
              <a:buSzTx/>
              <a:buFont typeface="Wingdings" pitchFamily="2" charset="2"/>
              <a:buChar char="ü"/>
              <a:tabLst>
                <a:tab pos="857250" algn="l"/>
              </a:tabLst>
            </a:pP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Hãy</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viết</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ra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note</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tên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các</a:t>
            </a:r>
            <a:endParaRPr kumimoji="0" lang="en-US" sz="3600" b="0" i="0" u="none" strike="noStrike" cap="none" normalizeH="0" baseline="0" dirty="0">
              <a:ln>
                <a:noFill/>
              </a:ln>
              <a:solidFill>
                <a:srgbClr val="0070C0"/>
              </a:solidFill>
              <a:effectLst/>
              <a:latin typeface="Arial" pitchFamily="34" charset="0"/>
              <a:ea typeface="Cambria" pitchFamily="18" charset="0"/>
              <a:cs typeface="Cambria" pitchFamily="18" charset="0"/>
            </a:endParaRPr>
          </a:p>
          <a:p>
            <a:pPr marL="0" marR="0" lvl="0" indent="114300" algn="just" defTabSz="914400" rtl="0" eaLnBrk="1" fontAlgn="base" latinLnBrk="0" hangingPunct="1">
              <a:lnSpc>
                <a:spcPct val="100000"/>
              </a:lnSpc>
              <a:spcBef>
                <a:spcPct val="0"/>
              </a:spcBef>
              <a:spcAft>
                <a:spcPct val="0"/>
              </a:spcAft>
              <a:buClrTx/>
              <a:buSzTx/>
              <a:tabLst>
                <a:tab pos="857250" algn="l"/>
              </a:tabLst>
            </a:pP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nông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sản</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châu Phi</a:t>
            </a:r>
            <a:endParaRPr kumimoji="0" lang="en-US" sz="3600" b="0" i="0" u="none" strike="noStrike" cap="none" normalizeH="0" baseline="0" dirty="0">
              <a:ln>
                <a:noFill/>
              </a:ln>
              <a:solidFill>
                <a:srgbClr val="0070C0"/>
              </a:solidFill>
              <a:effectLst/>
              <a:latin typeface="Arial" pitchFamily="34" charset="0"/>
              <a:cs typeface="Arial" pitchFamily="34" charset="0"/>
            </a:endParaRPr>
          </a:p>
        </p:txBody>
      </p:sp>
      <p:sp>
        <p:nvSpPr>
          <p:cNvPr id="10" name="Rectangle 1"/>
          <p:cNvSpPr>
            <a:spLocks noChangeArrowheads="1"/>
          </p:cNvSpPr>
          <p:nvPr/>
        </p:nvSpPr>
        <p:spPr bwMode="auto">
          <a:xfrm>
            <a:off x="206477" y="2276169"/>
            <a:ext cx="6061587"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4300" algn="just" defTabSz="914400" rtl="0" eaLnBrk="1" fontAlgn="base" latinLnBrk="0" hangingPunct="1">
              <a:lnSpc>
                <a:spcPct val="100000"/>
              </a:lnSpc>
              <a:spcBef>
                <a:spcPct val="0"/>
              </a:spcBef>
              <a:spcAft>
                <a:spcPct val="0"/>
              </a:spcAft>
              <a:buClrTx/>
              <a:buSzTx/>
              <a:buFont typeface="Wingdings" pitchFamily="2" charset="2"/>
              <a:buChar char="ü"/>
              <a:tabLst>
                <a:tab pos="857250" algn="l"/>
              </a:tabLst>
            </a:pPr>
            <a:r>
              <a:rPr kumimoji="0" lang="en-US"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Nguyên nhân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nào</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khiến</a:t>
            </a:r>
            <a:endParaRPr kumimoji="0" lang="en-US" sz="3600" b="0" i="0" u="none" strike="noStrike" cap="none" normalizeH="0" baseline="0" dirty="0">
              <a:ln>
                <a:noFill/>
              </a:ln>
              <a:solidFill>
                <a:srgbClr val="0070C0"/>
              </a:solidFill>
              <a:effectLst/>
              <a:latin typeface="Arial" pitchFamily="34" charset="0"/>
              <a:ea typeface="Cambria" pitchFamily="18" charset="0"/>
              <a:cs typeface="Cambria" pitchFamily="18" charset="0"/>
            </a:endParaRPr>
          </a:p>
          <a:p>
            <a:pPr marL="0" marR="0" lvl="0" indent="114300" algn="just" defTabSz="914400" rtl="0" eaLnBrk="1" fontAlgn="base" latinLnBrk="0" hangingPunct="1">
              <a:lnSpc>
                <a:spcPct val="100000"/>
              </a:lnSpc>
              <a:spcBef>
                <a:spcPct val="0"/>
              </a:spcBef>
              <a:spcAft>
                <a:spcPct val="0"/>
              </a:spcAft>
              <a:buClrTx/>
              <a:buSzTx/>
              <a:tabLst>
                <a:tab pos="857250" algn="l"/>
              </a:tabLst>
            </a:pP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nông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sản</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khác</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nhau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giữa</a:t>
            </a:r>
            <a:endParaRPr kumimoji="0" lang="en-US" sz="3600" b="0" i="0" u="none" strike="noStrike" cap="none" normalizeH="0" baseline="0" dirty="0">
              <a:ln>
                <a:noFill/>
              </a:ln>
              <a:solidFill>
                <a:srgbClr val="0070C0"/>
              </a:solidFill>
              <a:effectLst/>
              <a:latin typeface="Arial" pitchFamily="34" charset="0"/>
              <a:ea typeface="Cambria" pitchFamily="18" charset="0"/>
              <a:cs typeface="Cambria" pitchFamily="18" charset="0"/>
            </a:endParaRPr>
          </a:p>
          <a:p>
            <a:pPr marL="0" marR="0" lvl="0" indent="114300" algn="just" defTabSz="914400" rtl="0" eaLnBrk="1" fontAlgn="base" latinLnBrk="0" hangingPunct="1">
              <a:lnSpc>
                <a:spcPct val="100000"/>
              </a:lnSpc>
              <a:spcBef>
                <a:spcPct val="0"/>
              </a:spcBef>
              <a:spcAft>
                <a:spcPct val="0"/>
              </a:spcAft>
              <a:buClrTx/>
              <a:buSzTx/>
              <a:tabLst>
                <a:tab pos="857250" algn="l"/>
              </a:tabLst>
            </a:pP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các</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khu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vực</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a:t>
            </a:r>
            <a:endParaRPr kumimoji="0" lang="vi-VN" sz="3600" b="0" i="0" u="none" strike="noStrike" cap="none" normalizeH="0" baseline="0" dirty="0">
              <a:ln>
                <a:noFill/>
              </a:ln>
              <a:solidFill>
                <a:srgbClr val="0070C0"/>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p:cTn id="7" dur="500" fill="hold"/>
                                        <p:tgtEl>
                                          <p:spTgt spid="4097"/>
                                        </p:tgtEl>
                                        <p:attrNameLst>
                                          <p:attrName>ppt_w</p:attrName>
                                        </p:attrNameLst>
                                      </p:cBhvr>
                                      <p:tavLst>
                                        <p:tav tm="0">
                                          <p:val>
                                            <p:fltVal val="0"/>
                                          </p:val>
                                        </p:tav>
                                        <p:tav tm="100000">
                                          <p:val>
                                            <p:strVal val="#ppt_w"/>
                                          </p:val>
                                        </p:tav>
                                      </p:tavLst>
                                    </p:anim>
                                    <p:anim calcmode="lin" valueType="num">
                                      <p:cBhvr>
                                        <p:cTn id="8" dur="500" fill="hold"/>
                                        <p:tgtEl>
                                          <p:spTgt spid="4097"/>
                                        </p:tgtEl>
                                        <p:attrNameLst>
                                          <p:attrName>ppt_h</p:attrName>
                                        </p:attrNameLst>
                                      </p:cBhvr>
                                      <p:tavLst>
                                        <p:tav tm="0">
                                          <p:val>
                                            <p:fltVal val="0"/>
                                          </p:val>
                                        </p:tav>
                                        <p:tav tm="100000">
                                          <p:val>
                                            <p:strVal val="#ppt_h"/>
                                          </p:val>
                                        </p:tav>
                                      </p:tavLst>
                                    </p:anim>
                                    <p:animEffect transition="in" filter="fade">
                                      <p:cBhvr>
                                        <p:cTn id="9" dur="500"/>
                                        <p:tgtEl>
                                          <p:spTgt spid="409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352BEC0E-22F8-46D0-9632-375DB541B06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ketch line">
            <a:extLst>
              <a:ext uri="{FF2B5EF4-FFF2-40B4-BE49-F238E27FC236}">
                <a16:creationId xmlns="" xmlns:a16="http://schemas.microsoft.com/office/drawing/2014/main" id="{3FCFB1DE-0B7E-48CC-BA90-B2AB0889F9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 xmlns:a16="http://schemas.microsoft.com/office/drawing/2014/main" id="{0349FF68-906B-4195-AD48-728A8D99B34D}"/>
              </a:ext>
            </a:extLst>
          </p:cNvPr>
          <p:cNvSpPr/>
          <p:nvPr/>
        </p:nvSpPr>
        <p:spPr>
          <a:xfrm>
            <a:off x="-175484" y="2702053"/>
            <a:ext cx="7873340" cy="3483864"/>
          </a:xfrm>
          <a:prstGeom prst="rect">
            <a:avLst/>
          </a:prstGeom>
        </p:spPr>
        <p:txBody>
          <a:bodyPr vert="horz" lIns="91440" tIns="45720" rIns="91440" bIns="45720" rtlCol="0">
            <a:normAutofit/>
          </a:bodyPr>
          <a:lstStyle/>
          <a:p>
            <a:pPr marL="457200" indent="-228600" algn="just">
              <a:lnSpc>
                <a:spcPct val="90000"/>
              </a:lnSpc>
              <a:spcAft>
                <a:spcPts val="600"/>
              </a:spcAft>
              <a:buFont typeface="Arial" panose="020B0604020202020204" pitchFamily="34" charset="0"/>
              <a:buChar char="•"/>
            </a:pPr>
            <a:r>
              <a:rPr lang="en-US" sz="3600">
                <a:solidFill>
                  <a:srgbClr val="FF0066"/>
                </a:solidFill>
                <a:latin typeface="Arial" panose="020B0604020202020204" pitchFamily="34" charset="0"/>
                <a:cs typeface="Arial" panose="020B0604020202020204" pitchFamily="34" charset="0"/>
              </a:rPr>
              <a:t>Quan sát các đoạn video sau về việc khai thác các tài nguyên ở hoang mạc Xahara. Em hãy nêu suy nghĩ của mình về vấn đề này?</a:t>
            </a:r>
            <a:endParaRPr lang="en-US" sz="3600">
              <a:solidFill>
                <a:srgbClr val="FF0066"/>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43F5F0CC-573F-479A-97E5-3E59F4E67656}"/>
              </a:ext>
            </a:extLst>
          </p:cNvPr>
          <p:cNvPicPr>
            <a:picLocks noChangeAspect="1"/>
          </p:cNvPicPr>
          <p:nvPr/>
        </p:nvPicPr>
        <p:blipFill rotWithShape="1">
          <a:blip r:embed="rId2"/>
          <a:srcRect t="6306" r="-2" b="4290"/>
          <a:stretch/>
        </p:blipFill>
        <p:spPr>
          <a:xfrm>
            <a:off x="7864380" y="329183"/>
            <a:ext cx="4013135" cy="3429969"/>
          </a:xfrm>
          <a:prstGeom prst="rect">
            <a:avLst/>
          </a:prstGeom>
        </p:spPr>
      </p:pic>
      <p:pic>
        <p:nvPicPr>
          <p:cNvPr id="3" name="Picture 2">
            <a:extLst>
              <a:ext uri="{FF2B5EF4-FFF2-40B4-BE49-F238E27FC236}">
                <a16:creationId xmlns="" xmlns:a16="http://schemas.microsoft.com/office/drawing/2014/main" id="{7A61981D-AC39-4D02-B8FB-4B4E2240DB33}"/>
              </a:ext>
            </a:extLst>
          </p:cNvPr>
          <p:cNvPicPr>
            <a:picLocks noChangeAspect="1"/>
          </p:cNvPicPr>
          <p:nvPr/>
        </p:nvPicPr>
        <p:blipFill>
          <a:blip r:embed="rId3"/>
          <a:stretch>
            <a:fillRect/>
          </a:stretch>
        </p:blipFill>
        <p:spPr>
          <a:xfrm>
            <a:off x="8643508" y="4079193"/>
            <a:ext cx="2436591" cy="2176272"/>
          </a:xfrm>
          <a:prstGeom prst="rect">
            <a:avLst/>
          </a:prstGeom>
        </p:spPr>
      </p:pic>
    </p:spTree>
    <p:extLst>
      <p:ext uri="{BB962C8B-B14F-4D97-AF65-F5344CB8AC3E}">
        <p14:creationId xmlns:p14="http://schemas.microsoft.com/office/powerpoint/2010/main" val="17678795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ến sa mạc Sahara thành nhà máy điện khổng lồ">
            <a:hlinkClick r:id="" action="ppaction://media"/>
            <a:extLst>
              <a:ext uri="{FF2B5EF4-FFF2-40B4-BE49-F238E27FC236}">
                <a16:creationId xmlns="" xmlns:a16="http://schemas.microsoft.com/office/drawing/2014/main" id="{746564C5-C3FE-404E-9C54-3B2B049C8A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4233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 mạc Sahara có thể phát triển nông nghiệp - VTC1">
            <a:hlinkClick r:id="" action="ppaction://media"/>
            <a:extLst>
              <a:ext uri="{FF2B5EF4-FFF2-40B4-BE49-F238E27FC236}">
                <a16:creationId xmlns="" xmlns:a16="http://schemas.microsoft.com/office/drawing/2014/main" id="{84A8F7D0-2B11-41B5-95F4-BB62AC9DF5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1268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7231858-9756-47B6-95E1-D41138C0F700}"/>
              </a:ext>
            </a:extLst>
          </p:cNvPr>
          <p:cNvPicPr>
            <a:picLocks noChangeAspect="1"/>
          </p:cNvPicPr>
          <p:nvPr/>
        </p:nvPicPr>
        <p:blipFill rotWithShape="1">
          <a:blip r:embed="rId2"/>
          <a:srcRect l="49250" t="16517" r="40417" b="67812"/>
          <a:stretch/>
        </p:blipFill>
        <p:spPr>
          <a:xfrm>
            <a:off x="10789658" y="56945"/>
            <a:ext cx="1259840" cy="1074695"/>
          </a:xfrm>
          <a:prstGeom prst="rect">
            <a:avLst/>
          </a:prstGeom>
        </p:spPr>
      </p:pic>
      <p:grpSp>
        <p:nvGrpSpPr>
          <p:cNvPr id="3" name="Group 2">
            <a:extLst>
              <a:ext uri="{FF2B5EF4-FFF2-40B4-BE49-F238E27FC236}">
                <a16:creationId xmlns="" xmlns:a16="http://schemas.microsoft.com/office/drawing/2014/main" id="{BE16CF01-4247-4740-9D12-F416329C189D}"/>
              </a:ext>
            </a:extLst>
          </p:cNvPr>
          <p:cNvGrpSpPr/>
          <p:nvPr/>
        </p:nvGrpSpPr>
        <p:grpSpPr>
          <a:xfrm>
            <a:off x="142502" y="50339"/>
            <a:ext cx="9826019" cy="875873"/>
            <a:chOff x="1726746" y="5370553"/>
            <a:chExt cx="9826019" cy="875873"/>
          </a:xfrm>
        </p:grpSpPr>
        <p:grpSp>
          <p:nvGrpSpPr>
            <p:cNvPr id="4" name="Group 3">
              <a:extLst>
                <a:ext uri="{FF2B5EF4-FFF2-40B4-BE49-F238E27FC236}">
                  <a16:creationId xmlns="" xmlns:a16="http://schemas.microsoft.com/office/drawing/2014/main" id="{8D85DA9B-E0CC-4F59-BDC8-2D5E10BA2E94}"/>
                </a:ext>
              </a:extLst>
            </p:cNvPr>
            <p:cNvGrpSpPr/>
            <p:nvPr/>
          </p:nvGrpSpPr>
          <p:grpSpPr>
            <a:xfrm>
              <a:off x="1787659" y="5373477"/>
              <a:ext cx="9765106" cy="872949"/>
              <a:chOff x="1133366" y="2220084"/>
              <a:chExt cx="6409250" cy="914400"/>
            </a:xfrm>
            <a:solidFill>
              <a:srgbClr val="FCFEB0"/>
            </a:solidFill>
          </p:grpSpPr>
          <p:sp>
            <p:nvSpPr>
              <p:cNvPr id="8" name="Arrow: Pentagon 7">
                <a:extLst>
                  <a:ext uri="{FF2B5EF4-FFF2-40B4-BE49-F238E27FC236}">
                    <a16:creationId xmlns="" xmlns:a16="http://schemas.microsoft.com/office/drawing/2014/main" id="{2F6C32E3-4B89-4708-9C18-669EDD1811C0}"/>
                  </a:ext>
                </a:extLst>
              </p:cNvPr>
              <p:cNvSpPr/>
              <p:nvPr/>
            </p:nvSpPr>
            <p:spPr>
              <a:xfrm>
                <a:off x="1133366" y="2220084"/>
                <a:ext cx="6409250"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 xmlns:a16="http://schemas.microsoft.com/office/drawing/2014/main" id="{A5AAA5A1-0C67-4CC2-B999-48498AACCC36}"/>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 xmlns:a16="http://schemas.microsoft.com/office/drawing/2014/main" id="{774B197D-F4D6-41AA-8D4A-93435F661038}"/>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6" name="Isosceles Triangle 5">
              <a:extLst>
                <a:ext uri="{FF2B5EF4-FFF2-40B4-BE49-F238E27FC236}">
                  <a16:creationId xmlns="" xmlns:a16="http://schemas.microsoft.com/office/drawing/2014/main" id="{9080604A-1982-4044-A5F0-985858168199}"/>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E4E6771-6244-4F58-93D9-73B892A89C3F}"/>
                </a:ext>
              </a:extLst>
            </p:cNvPr>
            <p:cNvSpPr txBox="1"/>
            <p:nvPr/>
          </p:nvSpPr>
          <p:spPr>
            <a:xfrm>
              <a:off x="2902216" y="55432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cận nhiệt</a:t>
              </a:r>
            </a:p>
          </p:txBody>
        </p:sp>
      </p:grpSp>
      <p:grpSp>
        <p:nvGrpSpPr>
          <p:cNvPr id="10" name="Group 9">
            <a:extLst>
              <a:ext uri="{FF2B5EF4-FFF2-40B4-BE49-F238E27FC236}">
                <a16:creationId xmlns="" xmlns:a16="http://schemas.microsoft.com/office/drawing/2014/main" id="{CDD7D018-4483-4A97-8F58-82B183B72664}"/>
              </a:ext>
            </a:extLst>
          </p:cNvPr>
          <p:cNvGrpSpPr/>
          <p:nvPr/>
        </p:nvGrpSpPr>
        <p:grpSpPr>
          <a:xfrm>
            <a:off x="6773161" y="1055433"/>
            <a:ext cx="5418839" cy="5802567"/>
            <a:chOff x="6773161" y="1055433"/>
            <a:chExt cx="5418839" cy="5802567"/>
          </a:xfrm>
        </p:grpSpPr>
        <p:pic>
          <p:nvPicPr>
            <p:cNvPr id="11" name="Picture 2">
              <a:extLst>
                <a:ext uri="{FF2B5EF4-FFF2-40B4-BE49-F238E27FC236}">
                  <a16:creationId xmlns="" xmlns:a16="http://schemas.microsoft.com/office/drawing/2014/main" id="{A64EFBB8-34C6-40A2-8071-7A1DB9DB7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3915" y="1055433"/>
              <a:ext cx="4891886" cy="58025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169FDAD5-BFCD-4550-9AEA-C0CC698F37B5}"/>
                </a:ext>
              </a:extLst>
            </p:cNvPr>
            <p:cNvSpPr txBox="1"/>
            <p:nvPr/>
          </p:nvSpPr>
          <p:spPr>
            <a:xfrm>
              <a:off x="6773161" y="6464424"/>
              <a:ext cx="5418839"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4. Bản đồ các môi tr</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ờng tự nhiên ở châu Phi</a:t>
              </a:r>
            </a:p>
          </p:txBody>
        </p:sp>
      </p:grpSp>
      <p:sp>
        <p:nvSpPr>
          <p:cNvPr id="13" name="Freeform 8">
            <a:extLst>
              <a:ext uri="{FF2B5EF4-FFF2-40B4-BE49-F238E27FC236}">
                <a16:creationId xmlns="" xmlns:a16="http://schemas.microsoft.com/office/drawing/2014/main" id="{772D1EA0-9BDF-468A-9673-A2FA14C12FD7}"/>
              </a:ext>
            </a:extLst>
          </p:cNvPr>
          <p:cNvSpPr>
            <a:spLocks/>
          </p:cNvSpPr>
          <p:nvPr/>
        </p:nvSpPr>
        <p:spPr bwMode="auto">
          <a:xfrm>
            <a:off x="7999098" y="1501086"/>
            <a:ext cx="1263655" cy="487362"/>
          </a:xfrm>
          <a:custGeom>
            <a:avLst/>
            <a:gdLst>
              <a:gd name="T0" fmla="*/ 2147483646 w 775"/>
              <a:gd name="T1" fmla="*/ 2147483646 h 307"/>
              <a:gd name="T2" fmla="*/ 2147483646 w 775"/>
              <a:gd name="T3" fmla="*/ 2147483646 h 307"/>
              <a:gd name="T4" fmla="*/ 2147483646 w 775"/>
              <a:gd name="T5" fmla="*/ 2147483646 h 307"/>
              <a:gd name="T6" fmla="*/ 2147483646 w 775"/>
              <a:gd name="T7" fmla="*/ 2147483646 h 307"/>
              <a:gd name="T8" fmla="*/ 2147483646 w 775"/>
              <a:gd name="T9" fmla="*/ 2147483646 h 307"/>
              <a:gd name="T10" fmla="*/ 2147483646 w 775"/>
              <a:gd name="T11" fmla="*/ 2147483646 h 307"/>
              <a:gd name="T12" fmla="*/ 2147483646 w 775"/>
              <a:gd name="T13" fmla="*/ 2147483646 h 307"/>
              <a:gd name="T14" fmla="*/ 2147483646 w 775"/>
              <a:gd name="T15" fmla="*/ 2147483646 h 307"/>
              <a:gd name="T16" fmla="*/ 2147483646 w 775"/>
              <a:gd name="T17" fmla="*/ 2147483646 h 307"/>
              <a:gd name="T18" fmla="*/ 2147483646 w 775"/>
              <a:gd name="T19" fmla="*/ 2147483646 h 307"/>
              <a:gd name="T20" fmla="*/ 2147483646 w 775"/>
              <a:gd name="T21" fmla="*/ 2147483646 h 307"/>
              <a:gd name="T22" fmla="*/ 2147483646 w 775"/>
              <a:gd name="T23" fmla="*/ 2147483646 h 307"/>
              <a:gd name="T24" fmla="*/ 2147483646 w 775"/>
              <a:gd name="T25" fmla="*/ 2147483646 h 307"/>
              <a:gd name="T26" fmla="*/ 2147483646 w 775"/>
              <a:gd name="T27" fmla="*/ 2147483646 h 307"/>
              <a:gd name="T28" fmla="*/ 2147483646 w 775"/>
              <a:gd name="T29" fmla="*/ 2147483646 h 307"/>
              <a:gd name="T30" fmla="*/ 2147483646 w 775"/>
              <a:gd name="T31" fmla="*/ 2147483646 h 307"/>
              <a:gd name="T32" fmla="*/ 2147483646 w 775"/>
              <a:gd name="T33" fmla="*/ 2147483646 h 307"/>
              <a:gd name="T34" fmla="*/ 2147483646 w 775"/>
              <a:gd name="T35" fmla="*/ 2147483646 h 307"/>
              <a:gd name="T36" fmla="*/ 2147483646 w 775"/>
              <a:gd name="T37" fmla="*/ 2147483646 h 307"/>
              <a:gd name="T38" fmla="*/ 2147483646 w 775"/>
              <a:gd name="T39" fmla="*/ 2147483646 h 307"/>
              <a:gd name="T40" fmla="*/ 2147483646 w 775"/>
              <a:gd name="T41" fmla="*/ 2147483646 h 307"/>
              <a:gd name="T42" fmla="*/ 2147483646 w 775"/>
              <a:gd name="T43" fmla="*/ 2147483646 h 307"/>
              <a:gd name="T44" fmla="*/ 2147483646 w 775"/>
              <a:gd name="T45" fmla="*/ 2147483646 h 307"/>
              <a:gd name="T46" fmla="*/ 2147483646 w 775"/>
              <a:gd name="T47" fmla="*/ 2147483646 h 307"/>
              <a:gd name="T48" fmla="*/ 2147483646 w 775"/>
              <a:gd name="T49" fmla="*/ 2147483646 h 307"/>
              <a:gd name="T50" fmla="*/ 2147483646 w 775"/>
              <a:gd name="T51" fmla="*/ 2147483646 h 307"/>
              <a:gd name="T52" fmla="*/ 2147483646 w 775"/>
              <a:gd name="T53" fmla="*/ 2147483646 h 307"/>
              <a:gd name="T54" fmla="*/ 2147483646 w 775"/>
              <a:gd name="T55" fmla="*/ 2147483646 h 30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75" h="307">
                <a:moveTo>
                  <a:pt x="728" y="121"/>
                </a:moveTo>
                <a:cubicBezTo>
                  <a:pt x="717" y="120"/>
                  <a:pt x="706" y="121"/>
                  <a:pt x="696" y="117"/>
                </a:cubicBezTo>
                <a:cubicBezTo>
                  <a:pt x="687" y="114"/>
                  <a:pt x="682" y="102"/>
                  <a:pt x="672" y="101"/>
                </a:cubicBezTo>
                <a:cubicBezTo>
                  <a:pt x="652" y="100"/>
                  <a:pt x="632" y="98"/>
                  <a:pt x="612" y="97"/>
                </a:cubicBezTo>
                <a:cubicBezTo>
                  <a:pt x="583" y="87"/>
                  <a:pt x="565" y="101"/>
                  <a:pt x="540" y="109"/>
                </a:cubicBezTo>
                <a:cubicBezTo>
                  <a:pt x="498" y="172"/>
                  <a:pt x="455" y="166"/>
                  <a:pt x="380" y="169"/>
                </a:cubicBezTo>
                <a:cubicBezTo>
                  <a:pt x="358" y="176"/>
                  <a:pt x="324" y="182"/>
                  <a:pt x="304" y="193"/>
                </a:cubicBezTo>
                <a:cubicBezTo>
                  <a:pt x="285" y="204"/>
                  <a:pt x="265" y="218"/>
                  <a:pt x="244" y="225"/>
                </a:cubicBezTo>
                <a:cubicBezTo>
                  <a:pt x="214" y="235"/>
                  <a:pt x="198" y="235"/>
                  <a:pt x="172" y="253"/>
                </a:cubicBezTo>
                <a:cubicBezTo>
                  <a:pt x="150" y="268"/>
                  <a:pt x="122" y="271"/>
                  <a:pt x="100" y="285"/>
                </a:cubicBezTo>
                <a:cubicBezTo>
                  <a:pt x="92" y="290"/>
                  <a:pt x="76" y="301"/>
                  <a:pt x="76" y="301"/>
                </a:cubicBezTo>
                <a:cubicBezTo>
                  <a:pt x="53" y="300"/>
                  <a:pt x="29" y="307"/>
                  <a:pt x="8" y="297"/>
                </a:cubicBezTo>
                <a:cubicBezTo>
                  <a:pt x="0" y="293"/>
                  <a:pt x="13" y="281"/>
                  <a:pt x="16" y="273"/>
                </a:cubicBezTo>
                <a:cubicBezTo>
                  <a:pt x="19" y="265"/>
                  <a:pt x="40" y="265"/>
                  <a:pt x="40" y="265"/>
                </a:cubicBezTo>
                <a:cubicBezTo>
                  <a:pt x="60" y="245"/>
                  <a:pt x="58" y="224"/>
                  <a:pt x="64" y="197"/>
                </a:cubicBezTo>
                <a:cubicBezTo>
                  <a:pt x="65" y="193"/>
                  <a:pt x="66" y="165"/>
                  <a:pt x="76" y="161"/>
                </a:cubicBezTo>
                <a:cubicBezTo>
                  <a:pt x="86" y="157"/>
                  <a:pt x="97" y="158"/>
                  <a:pt x="108" y="157"/>
                </a:cubicBezTo>
                <a:cubicBezTo>
                  <a:pt x="121" y="148"/>
                  <a:pt x="129" y="138"/>
                  <a:pt x="144" y="133"/>
                </a:cubicBezTo>
                <a:cubicBezTo>
                  <a:pt x="147" y="129"/>
                  <a:pt x="149" y="124"/>
                  <a:pt x="152" y="121"/>
                </a:cubicBezTo>
                <a:cubicBezTo>
                  <a:pt x="155" y="118"/>
                  <a:pt x="161" y="117"/>
                  <a:pt x="164" y="113"/>
                </a:cubicBezTo>
                <a:cubicBezTo>
                  <a:pt x="167" y="110"/>
                  <a:pt x="166" y="105"/>
                  <a:pt x="168" y="101"/>
                </a:cubicBezTo>
                <a:cubicBezTo>
                  <a:pt x="174" y="92"/>
                  <a:pt x="183" y="87"/>
                  <a:pt x="192" y="81"/>
                </a:cubicBezTo>
                <a:cubicBezTo>
                  <a:pt x="213" y="19"/>
                  <a:pt x="191" y="73"/>
                  <a:pt x="352" y="65"/>
                </a:cubicBezTo>
                <a:cubicBezTo>
                  <a:pt x="385" y="63"/>
                  <a:pt x="420" y="38"/>
                  <a:pt x="452" y="29"/>
                </a:cubicBezTo>
                <a:cubicBezTo>
                  <a:pt x="499" y="16"/>
                  <a:pt x="519" y="23"/>
                  <a:pt x="588" y="21"/>
                </a:cubicBezTo>
                <a:cubicBezTo>
                  <a:pt x="650" y="0"/>
                  <a:pt x="604" y="13"/>
                  <a:pt x="732" y="17"/>
                </a:cubicBezTo>
                <a:cubicBezTo>
                  <a:pt x="775" y="26"/>
                  <a:pt x="755" y="15"/>
                  <a:pt x="748" y="93"/>
                </a:cubicBezTo>
                <a:cubicBezTo>
                  <a:pt x="746" y="110"/>
                  <a:pt x="703" y="121"/>
                  <a:pt x="728" y="121"/>
                </a:cubicBezTo>
                <a:close/>
              </a:path>
            </a:pathLst>
          </a:custGeom>
          <a:noFill/>
          <a:ln w="28575" cmpd="sng">
            <a:solidFill>
              <a:srgbClr val="000099"/>
            </a:solidFill>
            <a:round/>
            <a:headEnd/>
            <a:tailEnd/>
          </a:ln>
          <a:effectLst/>
        </p:spPr>
        <p:txBody>
          <a:bodyPr/>
          <a:lstStyle/>
          <a:p>
            <a:endParaRPr lang="en-US"/>
          </a:p>
        </p:txBody>
      </p:sp>
      <p:sp>
        <p:nvSpPr>
          <p:cNvPr id="14" name="Freeform 9">
            <a:extLst>
              <a:ext uri="{FF2B5EF4-FFF2-40B4-BE49-F238E27FC236}">
                <a16:creationId xmlns="" xmlns:a16="http://schemas.microsoft.com/office/drawing/2014/main" id="{BF152B7F-0EA2-4A52-A5DB-2871B02674DA}"/>
              </a:ext>
            </a:extLst>
          </p:cNvPr>
          <p:cNvSpPr>
            <a:spLocks/>
          </p:cNvSpPr>
          <p:nvPr/>
        </p:nvSpPr>
        <p:spPr bwMode="auto">
          <a:xfrm rot="20767745">
            <a:off x="9601762" y="5626016"/>
            <a:ext cx="391253" cy="156748"/>
          </a:xfrm>
          <a:custGeom>
            <a:avLst/>
            <a:gdLst>
              <a:gd name="T0" fmla="*/ 2147483646 w 308"/>
              <a:gd name="T1" fmla="*/ 2147483646 h 106"/>
              <a:gd name="T2" fmla="*/ 2147483646 w 308"/>
              <a:gd name="T3" fmla="*/ 2147483646 h 106"/>
              <a:gd name="T4" fmla="*/ 2147483646 w 308"/>
              <a:gd name="T5" fmla="*/ 2147483646 h 106"/>
              <a:gd name="T6" fmla="*/ 2147483646 w 308"/>
              <a:gd name="T7" fmla="*/ 2147483646 h 106"/>
              <a:gd name="T8" fmla="*/ 2147483646 w 308"/>
              <a:gd name="T9" fmla="*/ 2147483646 h 106"/>
              <a:gd name="T10" fmla="*/ 2147483646 w 308"/>
              <a:gd name="T11" fmla="*/ 2147483646 h 106"/>
              <a:gd name="T12" fmla="*/ 2147483646 w 308"/>
              <a:gd name="T13" fmla="*/ 2147483646 h 106"/>
              <a:gd name="T14" fmla="*/ 2147483646 w 308"/>
              <a:gd name="T15" fmla="*/ 2147483646 h 106"/>
              <a:gd name="T16" fmla="*/ 2147483646 w 308"/>
              <a:gd name="T17" fmla="*/ 2147483646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8" h="106">
                <a:moveTo>
                  <a:pt x="254" y="7"/>
                </a:moveTo>
                <a:cubicBezTo>
                  <a:pt x="171" y="2"/>
                  <a:pt x="114" y="0"/>
                  <a:pt x="26" y="3"/>
                </a:cubicBezTo>
                <a:cubicBezTo>
                  <a:pt x="7" y="31"/>
                  <a:pt x="0" y="30"/>
                  <a:pt x="14" y="71"/>
                </a:cubicBezTo>
                <a:cubicBezTo>
                  <a:pt x="17" y="81"/>
                  <a:pt x="35" y="77"/>
                  <a:pt x="46" y="79"/>
                </a:cubicBezTo>
                <a:cubicBezTo>
                  <a:pt x="86" y="106"/>
                  <a:pt x="56" y="89"/>
                  <a:pt x="162" y="83"/>
                </a:cubicBezTo>
                <a:cubicBezTo>
                  <a:pt x="210" y="80"/>
                  <a:pt x="254" y="66"/>
                  <a:pt x="302" y="63"/>
                </a:cubicBezTo>
                <a:cubicBezTo>
                  <a:pt x="303" y="59"/>
                  <a:pt x="308" y="54"/>
                  <a:pt x="306" y="51"/>
                </a:cubicBezTo>
                <a:cubicBezTo>
                  <a:pt x="300" y="43"/>
                  <a:pt x="282" y="35"/>
                  <a:pt x="282" y="35"/>
                </a:cubicBezTo>
                <a:cubicBezTo>
                  <a:pt x="276" y="16"/>
                  <a:pt x="274" y="12"/>
                  <a:pt x="254" y="7"/>
                </a:cubicBezTo>
                <a:close/>
              </a:path>
            </a:pathLst>
          </a:custGeom>
          <a:noFill/>
          <a:ln w="28575" cmpd="sng">
            <a:solidFill>
              <a:srgbClr val="000099"/>
            </a:solidFill>
            <a:round/>
            <a:headEnd/>
            <a:tailEnd/>
          </a:ln>
          <a:effectLst/>
        </p:spPr>
        <p:txBody>
          <a:bodyPr/>
          <a:lstStyle/>
          <a:p>
            <a:endParaRPr lang="en-US"/>
          </a:p>
        </p:txBody>
      </p:sp>
      <p:sp>
        <p:nvSpPr>
          <p:cNvPr id="15" name="Rectangle 1">
            <a:extLst>
              <a:ext uri="{FF2B5EF4-FFF2-40B4-BE49-F238E27FC236}">
                <a16:creationId xmlns="" xmlns:a16="http://schemas.microsoft.com/office/drawing/2014/main" id="{3540C9A0-6E50-428C-8B7F-77377EDEF846}"/>
              </a:ext>
            </a:extLst>
          </p:cNvPr>
          <p:cNvSpPr>
            <a:spLocks noChangeArrowheads="1"/>
          </p:cNvSpPr>
          <p:nvPr/>
        </p:nvSpPr>
        <p:spPr bwMode="auto">
          <a:xfrm>
            <a:off x="7125" y="1252955"/>
            <a:ext cx="6901413"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algn="just">
              <a:buFont typeface="Wingdings" panose="05000000000000000000" pitchFamily="2" charset="2"/>
              <a:buChar char="ü"/>
            </a:pPr>
            <a:r>
              <a:rPr kumimoji="0" lang="en-US" sz="3200" b="0" i="0" u="none" strike="noStrike" cap="none" normalizeH="0" baseline="0" dirty="0" err="1">
                <a:ln>
                  <a:noFill/>
                </a:ln>
                <a:solidFill>
                  <a:srgbClr val="00B050"/>
                </a:solidFill>
                <a:effectLst/>
                <a:latin typeface="Arial" panose="020B0604020202020204" pitchFamily="34" charset="0"/>
                <a:ea typeface="Cambria" pitchFamily="18" charset="0"/>
                <a:cs typeface="Arial" panose="020B0604020202020204" pitchFamily="34" charset="0"/>
              </a:rPr>
              <a:t>Phân</a:t>
            </a:r>
            <a:r>
              <a:rPr kumimoji="0" lang="en-US" sz="3200" b="0" i="0" u="none" strike="noStrike" cap="none" normalizeH="0" dirty="0">
                <a:ln>
                  <a:noFill/>
                </a:ln>
                <a:solidFill>
                  <a:srgbClr val="00B050"/>
                </a:solidFill>
                <a:effectLst/>
                <a:latin typeface="Arial" panose="020B0604020202020204" pitchFamily="34" charset="0"/>
                <a:ea typeface="Cambria" pitchFamily="18" charset="0"/>
                <a:cs typeface="Arial" panose="020B0604020202020204" pitchFamily="34" charset="0"/>
              </a:rPr>
              <a:t> </a:t>
            </a:r>
            <a:r>
              <a:rPr kumimoji="0" lang="en-US" sz="3200" b="0" i="0" u="none" strike="noStrike" cap="none" normalizeH="0" dirty="0" err="1">
                <a:ln>
                  <a:noFill/>
                </a:ln>
                <a:solidFill>
                  <a:srgbClr val="00B050"/>
                </a:solidFill>
                <a:effectLst/>
                <a:latin typeface="Arial" panose="020B0604020202020204" pitchFamily="34" charset="0"/>
                <a:ea typeface="Cambria" pitchFamily="18" charset="0"/>
                <a:cs typeface="Arial" panose="020B0604020202020204" pitchFamily="34" charset="0"/>
              </a:rPr>
              <a:t>bố</a:t>
            </a:r>
            <a:r>
              <a:rPr kumimoji="0" lang="en-US" sz="3200" b="0" i="0" u="none" strike="noStrike" cap="none" normalizeH="0">
                <a:ln>
                  <a:noFill/>
                </a:ln>
                <a:solidFill>
                  <a:srgbClr val="00B050"/>
                </a:solidFill>
                <a:effectLst/>
                <a:latin typeface="Arial" panose="020B0604020202020204" pitchFamily="34" charset="0"/>
                <a:ea typeface="Cambria" pitchFamily="18" charset="0"/>
                <a:cs typeface="Arial" panose="020B0604020202020204" pitchFamily="34" charset="0"/>
              </a:rPr>
              <a:t>: </a:t>
            </a:r>
            <a:r>
              <a:rPr lang="vi-VN" sz="3200">
                <a:solidFill>
                  <a:srgbClr val="00B050"/>
                </a:solidFill>
                <a:latin typeface="Arial" panose="020B0604020202020204" pitchFamily="34" charset="0"/>
                <a:cs typeface="Arial" panose="020B0604020202020204" pitchFamily="34" charset="0"/>
              </a:rPr>
              <a:t>gồm dãy At-lat và vùng đồng bằng ven biển Bắc Phi, vùng cực nam châu Phi.</a:t>
            </a:r>
            <a:endParaRPr lang="en-US" sz="2800" dirty="0">
              <a:solidFill>
                <a:srgbClr val="1B04FA"/>
              </a:solidFill>
              <a:latin typeface="Arial" pitchFamily="34" charset="0"/>
              <a:cs typeface="Arial" pitchFamily="34" charset="0"/>
            </a:endParaRPr>
          </a:p>
        </p:txBody>
      </p:sp>
    </p:spTree>
    <p:extLst>
      <p:ext uri="{BB962C8B-B14F-4D97-AF65-F5344CB8AC3E}">
        <p14:creationId xmlns:p14="http://schemas.microsoft.com/office/powerpoint/2010/main" val="170816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ox(in)">
                                      <p:cBhvr>
                                        <p:cTn id="10" dur="500"/>
                                        <p:tgtEl>
                                          <p:spTgt spid="14"/>
                                        </p:tgtEl>
                                      </p:cBhvr>
                                    </p:animEffect>
                                  </p:childTnLst>
                                </p:cTn>
                              </p:par>
                            </p:childTnLst>
                          </p:cTn>
                        </p:par>
                        <p:par>
                          <p:cTn id="11" fill="hold">
                            <p:stCondLst>
                              <p:cond delay="500"/>
                            </p:stCondLst>
                            <p:childTnLst>
                              <p:par>
                                <p:cTn id="12" presetID="35" presetClass="emph" presetSubtype="0" repeatCount="4000" fill="hold" grpId="1" nodeType="afterEffect">
                                  <p:stCondLst>
                                    <p:cond delay="0"/>
                                  </p:stCondLst>
                                  <p:childTnLst>
                                    <p:anim calcmode="discrete" valueType="str">
                                      <p:cBhvr>
                                        <p:cTn id="13" dur="1000" fill="hold"/>
                                        <p:tgtEl>
                                          <p:spTgt spid="13"/>
                                        </p:tgtEl>
                                        <p:attrNameLst>
                                          <p:attrName>style.visibility</p:attrName>
                                        </p:attrNameLst>
                                      </p:cBhvr>
                                      <p:tavLst>
                                        <p:tav tm="0">
                                          <p:val>
                                            <p:strVal val="hidden"/>
                                          </p:val>
                                        </p:tav>
                                        <p:tav tm="50000">
                                          <p:val>
                                            <p:strVal val="visible"/>
                                          </p:val>
                                        </p:tav>
                                      </p:tavLst>
                                    </p:anim>
                                  </p:childTnLst>
                                </p:cTn>
                              </p:par>
                              <p:par>
                                <p:cTn id="14" presetID="35" presetClass="emph" presetSubtype="0" repeatCount="4000" fill="hold" grpId="1" nodeType="withEffect">
                                  <p:stCondLst>
                                    <p:cond delay="0"/>
                                  </p:stCondLst>
                                  <p:childTnLst>
                                    <p:anim calcmode="discrete" valueType="str">
                                      <p:cBhvr>
                                        <p:cTn id="15"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7231858-9756-47B6-95E1-D41138C0F700}"/>
              </a:ext>
            </a:extLst>
          </p:cNvPr>
          <p:cNvPicPr>
            <a:picLocks noChangeAspect="1"/>
          </p:cNvPicPr>
          <p:nvPr/>
        </p:nvPicPr>
        <p:blipFill rotWithShape="1">
          <a:blip r:embed="rId2"/>
          <a:srcRect l="49250" t="16517" r="40417" b="67812"/>
          <a:stretch/>
        </p:blipFill>
        <p:spPr>
          <a:xfrm>
            <a:off x="10789658" y="56945"/>
            <a:ext cx="1259840" cy="1074695"/>
          </a:xfrm>
          <a:prstGeom prst="rect">
            <a:avLst/>
          </a:prstGeom>
        </p:spPr>
      </p:pic>
      <p:grpSp>
        <p:nvGrpSpPr>
          <p:cNvPr id="3" name="Group 2">
            <a:extLst>
              <a:ext uri="{FF2B5EF4-FFF2-40B4-BE49-F238E27FC236}">
                <a16:creationId xmlns="" xmlns:a16="http://schemas.microsoft.com/office/drawing/2014/main" id="{BE16CF01-4247-4740-9D12-F416329C189D}"/>
              </a:ext>
            </a:extLst>
          </p:cNvPr>
          <p:cNvGrpSpPr/>
          <p:nvPr/>
        </p:nvGrpSpPr>
        <p:grpSpPr>
          <a:xfrm>
            <a:off x="142502" y="50339"/>
            <a:ext cx="9826019" cy="875873"/>
            <a:chOff x="1726746" y="5370553"/>
            <a:chExt cx="9826019" cy="875873"/>
          </a:xfrm>
        </p:grpSpPr>
        <p:grpSp>
          <p:nvGrpSpPr>
            <p:cNvPr id="4" name="Group 3">
              <a:extLst>
                <a:ext uri="{FF2B5EF4-FFF2-40B4-BE49-F238E27FC236}">
                  <a16:creationId xmlns="" xmlns:a16="http://schemas.microsoft.com/office/drawing/2014/main" id="{8D85DA9B-E0CC-4F59-BDC8-2D5E10BA2E94}"/>
                </a:ext>
              </a:extLst>
            </p:cNvPr>
            <p:cNvGrpSpPr/>
            <p:nvPr/>
          </p:nvGrpSpPr>
          <p:grpSpPr>
            <a:xfrm>
              <a:off x="1787659" y="5373477"/>
              <a:ext cx="9765106" cy="872949"/>
              <a:chOff x="1133366" y="2220084"/>
              <a:chExt cx="6409250" cy="914400"/>
            </a:xfrm>
            <a:solidFill>
              <a:srgbClr val="FCFEB0"/>
            </a:solidFill>
          </p:grpSpPr>
          <p:sp>
            <p:nvSpPr>
              <p:cNvPr id="8" name="Arrow: Pentagon 7">
                <a:extLst>
                  <a:ext uri="{FF2B5EF4-FFF2-40B4-BE49-F238E27FC236}">
                    <a16:creationId xmlns="" xmlns:a16="http://schemas.microsoft.com/office/drawing/2014/main" id="{2F6C32E3-4B89-4708-9C18-669EDD1811C0}"/>
                  </a:ext>
                </a:extLst>
              </p:cNvPr>
              <p:cNvSpPr/>
              <p:nvPr/>
            </p:nvSpPr>
            <p:spPr>
              <a:xfrm>
                <a:off x="1133366" y="2220084"/>
                <a:ext cx="6409250"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 xmlns:a16="http://schemas.microsoft.com/office/drawing/2014/main" id="{A5AAA5A1-0C67-4CC2-B999-48498AACCC36}"/>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 xmlns:a16="http://schemas.microsoft.com/office/drawing/2014/main" id="{774B197D-F4D6-41AA-8D4A-93435F661038}"/>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6" name="Isosceles Triangle 5">
              <a:extLst>
                <a:ext uri="{FF2B5EF4-FFF2-40B4-BE49-F238E27FC236}">
                  <a16:creationId xmlns="" xmlns:a16="http://schemas.microsoft.com/office/drawing/2014/main" id="{9080604A-1982-4044-A5F0-985858168199}"/>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E4E6771-6244-4F58-93D9-73B892A89C3F}"/>
                </a:ext>
              </a:extLst>
            </p:cNvPr>
            <p:cNvSpPr txBox="1"/>
            <p:nvPr/>
          </p:nvSpPr>
          <p:spPr>
            <a:xfrm>
              <a:off x="2902216" y="55432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cận nhiệt</a:t>
              </a:r>
            </a:p>
          </p:txBody>
        </p:sp>
      </p:grpSp>
      <p:sp>
        <p:nvSpPr>
          <p:cNvPr id="16" name="Rectangle 15">
            <a:extLst>
              <a:ext uri="{FF2B5EF4-FFF2-40B4-BE49-F238E27FC236}">
                <a16:creationId xmlns="" xmlns:a16="http://schemas.microsoft.com/office/drawing/2014/main" id="{8D67A99A-ED17-4F61-959C-293FA80EED0D}"/>
              </a:ext>
            </a:extLst>
          </p:cNvPr>
          <p:cNvSpPr/>
          <p:nvPr/>
        </p:nvSpPr>
        <p:spPr>
          <a:xfrm>
            <a:off x="252593" y="1596543"/>
            <a:ext cx="11575230" cy="954107"/>
          </a:xfrm>
          <a:prstGeom prst="rect">
            <a:avLst/>
          </a:prstGeom>
        </p:spPr>
        <p:txBody>
          <a:bodyPr wrap="square">
            <a:spAutoFit/>
          </a:bodyPr>
          <a:lstStyle/>
          <a:p>
            <a:pPr algn="just"/>
            <a:r>
              <a:rPr lang="vi-VN" sz="2800">
                <a:solidFill>
                  <a:srgbClr val="1503BD"/>
                </a:solidFill>
                <a:latin typeface="Arial" panose="020B0604020202020204" pitchFamily="34" charset="0"/>
                <a:cs typeface="Arial" panose="020B0604020202020204" pitchFamily="34" charset="0"/>
              </a:rPr>
              <a:t>+ Trồng các loại cây ăn quả (nho, cam, chanh, ô liu,...) và một số cây lương thực (lúa mì, ngô).</a:t>
            </a:r>
          </a:p>
        </p:txBody>
      </p:sp>
      <p:pic>
        <p:nvPicPr>
          <p:cNvPr id="17" name="Picture 28" descr="thu hoach lua cam">
            <a:extLst>
              <a:ext uri="{FF2B5EF4-FFF2-40B4-BE49-F238E27FC236}">
                <a16:creationId xmlns="" xmlns:a16="http://schemas.microsoft.com/office/drawing/2014/main" id="{633D7AD6-E618-41C0-B755-E9F51F025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266" y="2884924"/>
            <a:ext cx="4419600" cy="3200400"/>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7" descr="canh dong lua mi">
            <a:extLst>
              <a:ext uri="{FF2B5EF4-FFF2-40B4-BE49-F238E27FC236}">
                <a16:creationId xmlns="" xmlns:a16="http://schemas.microsoft.com/office/drawing/2014/main" id="{E0903D1C-A034-4F05-9746-0CD1E61483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223" y="2884924"/>
            <a:ext cx="4419600" cy="3200400"/>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82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2000"/>
                                  </p:stCondLst>
                                  <p:childTnLst>
                                    <p:set>
                                      <p:cBhvr>
                                        <p:cTn id="6" dur="1" fill="hold">
                                          <p:stCondLst>
                                            <p:cond delay="0"/>
                                          </p:stCondLst>
                                        </p:cTn>
                                        <p:tgtEl>
                                          <p:spTgt spid="17"/>
                                        </p:tgtEl>
                                        <p:attrNameLst>
                                          <p:attrName>style.visibility</p:attrName>
                                        </p:attrNameLst>
                                      </p:cBhvr>
                                      <p:to>
                                        <p:strVal val="visible"/>
                                      </p:to>
                                    </p:set>
                                    <p:animEffect transition="in" filter="wheel(4)">
                                      <p:cBhvr>
                                        <p:cTn id="7" dur="2000"/>
                                        <p:tgtEl>
                                          <p:spTgt spid="17"/>
                                        </p:tgtEl>
                                      </p:cBhvr>
                                    </p:animEffect>
                                  </p:childTnLst>
                                </p:cTn>
                              </p:par>
                            </p:childTnLst>
                          </p:cTn>
                        </p:par>
                        <p:par>
                          <p:cTn id="8" fill="hold">
                            <p:stCondLst>
                              <p:cond delay="4000"/>
                            </p:stCondLst>
                            <p:childTnLst>
                              <p:par>
                                <p:cTn id="9" presetID="21" presetClass="entr" presetSubtype="4"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4)">
                                      <p:cBhvr>
                                        <p:cTn id="1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7231858-9756-47B6-95E1-D41138C0F700}"/>
              </a:ext>
            </a:extLst>
          </p:cNvPr>
          <p:cNvPicPr>
            <a:picLocks noChangeAspect="1"/>
          </p:cNvPicPr>
          <p:nvPr/>
        </p:nvPicPr>
        <p:blipFill rotWithShape="1">
          <a:blip r:embed="rId2"/>
          <a:srcRect l="49250" t="16517" r="40417" b="67812"/>
          <a:stretch/>
        </p:blipFill>
        <p:spPr>
          <a:xfrm>
            <a:off x="10789658" y="56945"/>
            <a:ext cx="1259840" cy="1074695"/>
          </a:xfrm>
          <a:prstGeom prst="rect">
            <a:avLst/>
          </a:prstGeom>
        </p:spPr>
      </p:pic>
      <p:grpSp>
        <p:nvGrpSpPr>
          <p:cNvPr id="3" name="Group 2">
            <a:extLst>
              <a:ext uri="{FF2B5EF4-FFF2-40B4-BE49-F238E27FC236}">
                <a16:creationId xmlns="" xmlns:a16="http://schemas.microsoft.com/office/drawing/2014/main" id="{BE16CF01-4247-4740-9D12-F416329C189D}"/>
              </a:ext>
            </a:extLst>
          </p:cNvPr>
          <p:cNvGrpSpPr/>
          <p:nvPr/>
        </p:nvGrpSpPr>
        <p:grpSpPr>
          <a:xfrm>
            <a:off x="142502" y="50339"/>
            <a:ext cx="9826019" cy="875873"/>
            <a:chOff x="1726746" y="5370553"/>
            <a:chExt cx="9826019" cy="875873"/>
          </a:xfrm>
        </p:grpSpPr>
        <p:grpSp>
          <p:nvGrpSpPr>
            <p:cNvPr id="4" name="Group 3">
              <a:extLst>
                <a:ext uri="{FF2B5EF4-FFF2-40B4-BE49-F238E27FC236}">
                  <a16:creationId xmlns="" xmlns:a16="http://schemas.microsoft.com/office/drawing/2014/main" id="{8D85DA9B-E0CC-4F59-BDC8-2D5E10BA2E94}"/>
                </a:ext>
              </a:extLst>
            </p:cNvPr>
            <p:cNvGrpSpPr/>
            <p:nvPr/>
          </p:nvGrpSpPr>
          <p:grpSpPr>
            <a:xfrm>
              <a:off x="1787659" y="5373477"/>
              <a:ext cx="9765106" cy="872949"/>
              <a:chOff x="1133366" y="2220084"/>
              <a:chExt cx="6409250" cy="914400"/>
            </a:xfrm>
            <a:solidFill>
              <a:srgbClr val="FCFEB0"/>
            </a:solidFill>
          </p:grpSpPr>
          <p:sp>
            <p:nvSpPr>
              <p:cNvPr id="8" name="Arrow: Pentagon 7">
                <a:extLst>
                  <a:ext uri="{FF2B5EF4-FFF2-40B4-BE49-F238E27FC236}">
                    <a16:creationId xmlns="" xmlns:a16="http://schemas.microsoft.com/office/drawing/2014/main" id="{2F6C32E3-4B89-4708-9C18-669EDD1811C0}"/>
                  </a:ext>
                </a:extLst>
              </p:cNvPr>
              <p:cNvSpPr/>
              <p:nvPr/>
            </p:nvSpPr>
            <p:spPr>
              <a:xfrm>
                <a:off x="1133366" y="2220084"/>
                <a:ext cx="6409250"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 xmlns:a16="http://schemas.microsoft.com/office/drawing/2014/main" id="{A5AAA5A1-0C67-4CC2-B999-48498AACCC36}"/>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 xmlns:a16="http://schemas.microsoft.com/office/drawing/2014/main" id="{774B197D-F4D6-41AA-8D4A-93435F661038}"/>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6" name="Isosceles Triangle 5">
              <a:extLst>
                <a:ext uri="{FF2B5EF4-FFF2-40B4-BE49-F238E27FC236}">
                  <a16:creationId xmlns="" xmlns:a16="http://schemas.microsoft.com/office/drawing/2014/main" id="{9080604A-1982-4044-A5F0-985858168199}"/>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E4E6771-6244-4F58-93D9-73B892A89C3F}"/>
                </a:ext>
              </a:extLst>
            </p:cNvPr>
            <p:cNvSpPr txBox="1"/>
            <p:nvPr/>
          </p:nvSpPr>
          <p:spPr>
            <a:xfrm>
              <a:off x="2902216" y="55432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cận nhiệt</a:t>
              </a:r>
            </a:p>
          </p:txBody>
        </p:sp>
      </p:grpSp>
      <p:grpSp>
        <p:nvGrpSpPr>
          <p:cNvPr id="13" name="Group 12">
            <a:extLst>
              <a:ext uri="{FF2B5EF4-FFF2-40B4-BE49-F238E27FC236}">
                <a16:creationId xmlns="" xmlns:a16="http://schemas.microsoft.com/office/drawing/2014/main" id="{4B141F28-6794-4380-8A8E-4D961D791174}"/>
              </a:ext>
            </a:extLst>
          </p:cNvPr>
          <p:cNvGrpSpPr/>
          <p:nvPr/>
        </p:nvGrpSpPr>
        <p:grpSpPr>
          <a:xfrm>
            <a:off x="2681583" y="1669570"/>
            <a:ext cx="6706590" cy="4531939"/>
            <a:chOff x="6296891" y="1301436"/>
            <a:chExt cx="5031926" cy="4531939"/>
          </a:xfrm>
        </p:grpSpPr>
        <p:pic>
          <p:nvPicPr>
            <p:cNvPr id="11" name="Picture 20" descr="cừu">
              <a:extLst>
                <a:ext uri="{FF2B5EF4-FFF2-40B4-BE49-F238E27FC236}">
                  <a16:creationId xmlns="" xmlns:a16="http://schemas.microsoft.com/office/drawing/2014/main" id="{2A6480F3-AE53-4562-861D-3D1B1B8D5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349" r="7317"/>
            <a:stretch>
              <a:fillRect/>
            </a:stretch>
          </p:blipFill>
          <p:spPr>
            <a:xfrm>
              <a:off x="6296891" y="1301436"/>
              <a:ext cx="5031926" cy="3953656"/>
            </a:xfrm>
            <a:prstGeom prst="rect">
              <a:avLst/>
            </a:prstGeom>
            <a:noFill/>
          </p:spPr>
        </p:pic>
        <p:sp>
          <p:nvSpPr>
            <p:cNvPr id="10" name="Rectangle 9">
              <a:extLst>
                <a:ext uri="{FF2B5EF4-FFF2-40B4-BE49-F238E27FC236}">
                  <a16:creationId xmlns="" xmlns:a16="http://schemas.microsoft.com/office/drawing/2014/main" id="{7691CB4F-D0C3-4215-9202-56890CA8261F}"/>
                </a:ext>
              </a:extLst>
            </p:cNvPr>
            <p:cNvSpPr/>
            <p:nvPr/>
          </p:nvSpPr>
          <p:spPr>
            <a:xfrm>
              <a:off x="7118093" y="5371710"/>
              <a:ext cx="3389523" cy="461665"/>
            </a:xfrm>
            <a:prstGeom prst="rect">
              <a:avLst/>
            </a:prstGeom>
          </p:spPr>
          <p:txBody>
            <a:bodyPr wrap="none">
              <a:spAutoFit/>
            </a:bodyPr>
            <a:lstStyle/>
            <a:p>
              <a:pPr algn="ctr"/>
              <a:r>
                <a:rPr lang="vi-VN" sz="2400">
                  <a:solidFill>
                    <a:srgbClr val="FF0066"/>
                  </a:solidFill>
                  <a:latin typeface="Arial" panose="020B0604020202020204" pitchFamily="34" charset="0"/>
                  <a:cs typeface="Arial" panose="020B0604020202020204" pitchFamily="34" charset="0"/>
                </a:rPr>
                <a:t>Chăn nuôi gia súc chính là cừu.</a:t>
              </a:r>
            </a:p>
          </p:txBody>
        </p:sp>
      </p:grpSp>
    </p:spTree>
    <p:extLst>
      <p:ext uri="{BB962C8B-B14F-4D97-AF65-F5344CB8AC3E}">
        <p14:creationId xmlns:p14="http://schemas.microsoft.com/office/powerpoint/2010/main" val="104539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7231858-9756-47B6-95E1-D41138C0F700}"/>
              </a:ext>
            </a:extLst>
          </p:cNvPr>
          <p:cNvPicPr>
            <a:picLocks noChangeAspect="1"/>
          </p:cNvPicPr>
          <p:nvPr/>
        </p:nvPicPr>
        <p:blipFill rotWithShape="1">
          <a:blip r:embed="rId2"/>
          <a:srcRect l="49250" t="16517" r="40417" b="67812"/>
          <a:stretch/>
        </p:blipFill>
        <p:spPr>
          <a:xfrm>
            <a:off x="10789658" y="56945"/>
            <a:ext cx="1259840" cy="1074695"/>
          </a:xfrm>
          <a:prstGeom prst="rect">
            <a:avLst/>
          </a:prstGeom>
        </p:spPr>
      </p:pic>
      <p:grpSp>
        <p:nvGrpSpPr>
          <p:cNvPr id="3" name="Group 2">
            <a:extLst>
              <a:ext uri="{FF2B5EF4-FFF2-40B4-BE49-F238E27FC236}">
                <a16:creationId xmlns="" xmlns:a16="http://schemas.microsoft.com/office/drawing/2014/main" id="{BE16CF01-4247-4740-9D12-F416329C189D}"/>
              </a:ext>
            </a:extLst>
          </p:cNvPr>
          <p:cNvGrpSpPr/>
          <p:nvPr/>
        </p:nvGrpSpPr>
        <p:grpSpPr>
          <a:xfrm>
            <a:off x="142502" y="50339"/>
            <a:ext cx="9826019" cy="875873"/>
            <a:chOff x="1726746" y="5370553"/>
            <a:chExt cx="9826019" cy="875873"/>
          </a:xfrm>
        </p:grpSpPr>
        <p:grpSp>
          <p:nvGrpSpPr>
            <p:cNvPr id="4" name="Group 3">
              <a:extLst>
                <a:ext uri="{FF2B5EF4-FFF2-40B4-BE49-F238E27FC236}">
                  <a16:creationId xmlns="" xmlns:a16="http://schemas.microsoft.com/office/drawing/2014/main" id="{8D85DA9B-E0CC-4F59-BDC8-2D5E10BA2E94}"/>
                </a:ext>
              </a:extLst>
            </p:cNvPr>
            <p:cNvGrpSpPr/>
            <p:nvPr/>
          </p:nvGrpSpPr>
          <p:grpSpPr>
            <a:xfrm>
              <a:off x="1787659" y="5373477"/>
              <a:ext cx="9765106" cy="872949"/>
              <a:chOff x="1133366" y="2220084"/>
              <a:chExt cx="6409250" cy="914400"/>
            </a:xfrm>
            <a:solidFill>
              <a:srgbClr val="FCFEB0"/>
            </a:solidFill>
          </p:grpSpPr>
          <p:sp>
            <p:nvSpPr>
              <p:cNvPr id="8" name="Arrow: Pentagon 7">
                <a:extLst>
                  <a:ext uri="{FF2B5EF4-FFF2-40B4-BE49-F238E27FC236}">
                    <a16:creationId xmlns="" xmlns:a16="http://schemas.microsoft.com/office/drawing/2014/main" id="{2F6C32E3-4B89-4708-9C18-669EDD1811C0}"/>
                  </a:ext>
                </a:extLst>
              </p:cNvPr>
              <p:cNvSpPr/>
              <p:nvPr/>
            </p:nvSpPr>
            <p:spPr>
              <a:xfrm>
                <a:off x="1133366" y="2220084"/>
                <a:ext cx="6409250"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 xmlns:a16="http://schemas.microsoft.com/office/drawing/2014/main" id="{A5AAA5A1-0C67-4CC2-B999-48498AACCC36}"/>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 xmlns:a16="http://schemas.microsoft.com/office/drawing/2014/main" id="{774B197D-F4D6-41AA-8D4A-93435F661038}"/>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6" name="Isosceles Triangle 5">
              <a:extLst>
                <a:ext uri="{FF2B5EF4-FFF2-40B4-BE49-F238E27FC236}">
                  <a16:creationId xmlns="" xmlns:a16="http://schemas.microsoft.com/office/drawing/2014/main" id="{9080604A-1982-4044-A5F0-985858168199}"/>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E4E6771-6244-4F58-93D9-73B892A89C3F}"/>
                </a:ext>
              </a:extLst>
            </p:cNvPr>
            <p:cNvSpPr txBox="1"/>
            <p:nvPr/>
          </p:nvSpPr>
          <p:spPr>
            <a:xfrm>
              <a:off x="2902216" y="55432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cận nhiệt</a:t>
              </a:r>
            </a:p>
          </p:txBody>
        </p:sp>
      </p:grpSp>
      <p:sp>
        <p:nvSpPr>
          <p:cNvPr id="16" name="Rectangle 15">
            <a:extLst>
              <a:ext uri="{FF2B5EF4-FFF2-40B4-BE49-F238E27FC236}">
                <a16:creationId xmlns="" xmlns:a16="http://schemas.microsoft.com/office/drawing/2014/main" id="{8D67A99A-ED17-4F61-959C-293FA80EED0D}"/>
              </a:ext>
            </a:extLst>
          </p:cNvPr>
          <p:cNvSpPr/>
          <p:nvPr/>
        </p:nvSpPr>
        <p:spPr>
          <a:xfrm>
            <a:off x="273920" y="1254369"/>
            <a:ext cx="11337725" cy="523220"/>
          </a:xfrm>
          <a:prstGeom prst="rect">
            <a:avLst/>
          </a:prstGeom>
        </p:spPr>
        <p:txBody>
          <a:bodyPr wrap="square">
            <a:spAutoFit/>
          </a:bodyPr>
          <a:lstStyle/>
          <a:p>
            <a:pPr algn="just"/>
            <a:r>
              <a:rPr lang="vi-VN" sz="2800">
                <a:solidFill>
                  <a:srgbClr val="1503BD"/>
                </a:solidFill>
                <a:latin typeface="Arial" panose="020B0604020202020204" pitchFamily="34" charset="0"/>
                <a:cs typeface="Arial" panose="020B0604020202020204" pitchFamily="34" charset="0"/>
              </a:rPr>
              <a:t>+ Phát triển hoạt động khai thác khoáng sản</a:t>
            </a:r>
          </a:p>
        </p:txBody>
      </p:sp>
      <p:pic>
        <p:nvPicPr>
          <p:cNvPr id="14" name="Picture 23">
            <a:extLst>
              <a:ext uri="{FF2B5EF4-FFF2-40B4-BE49-F238E27FC236}">
                <a16:creationId xmlns="" xmlns:a16="http://schemas.microsoft.com/office/drawing/2014/main" id="{1F16ED93-C5CB-4750-A3DC-5182A5A0A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02" y="1990786"/>
            <a:ext cx="5139230" cy="3365914"/>
          </a:xfrm>
          <a:prstGeom prst="rect">
            <a:avLst/>
          </a:prstGeom>
          <a:noFill/>
          <a:ln w="9525">
            <a:solidFill>
              <a:srgbClr val="FFFF66"/>
            </a:solidFill>
            <a:miter lim="800000"/>
            <a:headEnd/>
            <a:tailEnd/>
          </a:ln>
          <a:effectLst/>
          <a:extLst>
            <a:ext uri="{909E8E84-426E-40DD-AFC4-6F175D3DCCD1}">
              <a14:hiddenFill xmlns:a14="http://schemas.microsoft.com/office/drawing/2010/main">
                <a:solidFill>
                  <a:srgbClr val="33CCCC"/>
                </a:solidFill>
              </a14:hiddenFill>
            </a:ext>
            <a:ext uri="{AF507438-7753-43E0-B8FC-AC1667EBCBE1}">
              <a14:hiddenEffects xmlns:a14="http://schemas.microsoft.com/office/drawing/2010/main">
                <a:effectLst>
                  <a:outerShdw dist="35921" dir="2700000" algn="ctr" rotWithShape="0">
                    <a:srgbClr val="003B76"/>
                  </a:outerShdw>
                </a:effectLst>
              </a14:hiddenEffects>
            </a:ext>
          </a:extLst>
        </p:spPr>
      </p:pic>
      <p:pic>
        <p:nvPicPr>
          <p:cNvPr id="7170" name="Picture 2" descr="Tại sao châu Phi có nhiều kim cương">
            <a:extLst>
              <a:ext uri="{FF2B5EF4-FFF2-40B4-BE49-F238E27FC236}">
                <a16:creationId xmlns="" xmlns:a16="http://schemas.microsoft.com/office/drawing/2014/main" id="{2CD37C58-FCCD-476C-B075-FD8F1C51BB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7447" y="2003323"/>
            <a:ext cx="6235589" cy="336591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 xmlns:a16="http://schemas.microsoft.com/office/drawing/2014/main" id="{574511E1-9035-4099-812A-113A80B8B81D}"/>
              </a:ext>
            </a:extLst>
          </p:cNvPr>
          <p:cNvSpPr/>
          <p:nvPr/>
        </p:nvSpPr>
        <p:spPr>
          <a:xfrm>
            <a:off x="673295" y="5603631"/>
            <a:ext cx="3523722" cy="461665"/>
          </a:xfrm>
          <a:prstGeom prst="rect">
            <a:avLst/>
          </a:prstGeom>
        </p:spPr>
        <p:txBody>
          <a:bodyPr wrap="none">
            <a:spAutoFit/>
          </a:bodyPr>
          <a:lstStyle/>
          <a:p>
            <a:pPr algn="ctr"/>
            <a:r>
              <a:rPr lang="en-US" sz="2400">
                <a:solidFill>
                  <a:srgbClr val="FF0066"/>
                </a:solidFill>
                <a:latin typeface="Arial" panose="020B0604020202020204" pitchFamily="34" charset="0"/>
                <a:cs typeface="Arial" panose="020B0604020202020204" pitchFamily="34" charset="0"/>
              </a:rPr>
              <a:t>K</a:t>
            </a:r>
            <a:r>
              <a:rPr lang="vi-VN" sz="2400">
                <a:solidFill>
                  <a:srgbClr val="FF0066"/>
                </a:solidFill>
                <a:latin typeface="Arial" panose="020B0604020202020204" pitchFamily="34" charset="0"/>
                <a:cs typeface="Arial" panose="020B0604020202020204" pitchFamily="34" charset="0"/>
              </a:rPr>
              <a:t>hai thác dầu (An-giê-ri)</a:t>
            </a:r>
            <a:endParaRPr lang="en-US" sz="2400">
              <a:solidFill>
                <a:srgbClr val="FF0066"/>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 xmlns:a16="http://schemas.microsoft.com/office/drawing/2014/main" id="{E6783E62-3878-470C-AE47-E23BBFC26B06}"/>
              </a:ext>
            </a:extLst>
          </p:cNvPr>
          <p:cNvSpPr/>
          <p:nvPr/>
        </p:nvSpPr>
        <p:spPr>
          <a:xfrm>
            <a:off x="5487447" y="5569897"/>
            <a:ext cx="6096000" cy="830997"/>
          </a:xfrm>
          <a:prstGeom prst="rect">
            <a:avLst/>
          </a:prstGeom>
        </p:spPr>
        <p:txBody>
          <a:bodyPr>
            <a:spAutoFit/>
          </a:bodyPr>
          <a:lstStyle/>
          <a:p>
            <a:pPr algn="ctr"/>
            <a:r>
              <a:rPr lang="en-US" sz="2400">
                <a:solidFill>
                  <a:srgbClr val="FF0066"/>
                </a:solidFill>
                <a:latin typeface="Arial" panose="020B0604020202020204" pitchFamily="34" charset="0"/>
                <a:cs typeface="Arial" panose="020B0604020202020204" pitchFamily="34" charset="0"/>
              </a:rPr>
              <a:t>Dẫn </a:t>
            </a:r>
            <a:r>
              <a:rPr lang="vi-VN" sz="2400">
                <a:solidFill>
                  <a:srgbClr val="FF0066"/>
                </a:solidFill>
                <a:latin typeface="Arial" panose="020B0604020202020204" pitchFamily="34" charset="0"/>
                <a:cs typeface="Arial" panose="020B0604020202020204" pitchFamily="34" charset="0"/>
              </a:rPr>
              <a:t>đầu thế giới về khai thác vàng, kim cương (Cộng hòa Nam Phi).</a:t>
            </a:r>
            <a:endParaRPr lang="en-US" sz="2400">
              <a:solidFill>
                <a:srgbClr val="FF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9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4)">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airo huyền bí">
            <a:hlinkClick r:id="rId3" tooltip="Cairo huyền bí"/>
            <a:extLst>
              <a:ext uri="{FF2B5EF4-FFF2-40B4-BE49-F238E27FC236}">
                <a16:creationId xmlns="" xmlns:a16="http://schemas.microsoft.com/office/drawing/2014/main" id="{AA9EF46D-2FEF-4C75-B2D6-3F88D354F4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96" r="2" b="2"/>
          <a:stretch/>
        </p:blipFill>
        <p:spPr bwMode="auto">
          <a:xfrm>
            <a:off x="-2" y="10"/>
            <a:ext cx="7995504"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A picture containing text, sky, outdoor, clouds&#10;&#10;Description automatically generated">
            <a:extLst>
              <a:ext uri="{FF2B5EF4-FFF2-40B4-BE49-F238E27FC236}">
                <a16:creationId xmlns="" xmlns:a16="http://schemas.microsoft.com/office/drawing/2014/main" id="{B6C59236-91A8-438C-A6C6-E7830141F91F}"/>
              </a:ext>
            </a:extLst>
          </p:cNvPr>
          <p:cNvPicPr>
            <a:picLocks noChangeAspect="1"/>
          </p:cNvPicPr>
          <p:nvPr/>
        </p:nvPicPr>
        <p:blipFill rotWithShape="1">
          <a:blip r:embed="rId5">
            <a:extLst>
              <a:ext uri="{28A0092B-C50C-407E-A947-70E740481C1C}">
                <a14:useLocalDpi xmlns:a14="http://schemas.microsoft.com/office/drawing/2010/main" val="0"/>
              </a:ext>
            </a:extLst>
          </a:blip>
          <a:srcRect t="17412" r="3" b="3"/>
          <a:stretch/>
        </p:blipFill>
        <p:spPr bwMode="auto">
          <a:xfrm>
            <a:off x="8188032" y="10"/>
            <a:ext cx="4003968" cy="22287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Chiem nguong xac uop pharaong Tut noi tieng hon 3.000 nam tuoi">
            <a:extLst>
              <a:ext uri="{FF2B5EF4-FFF2-40B4-BE49-F238E27FC236}">
                <a16:creationId xmlns="" xmlns:a16="http://schemas.microsoft.com/office/drawing/2014/main" id="{C2DCE7CE-B156-4362-8569-584206437A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 b="22745"/>
          <a:stretch/>
        </p:blipFill>
        <p:spPr bwMode="auto">
          <a:xfrm>
            <a:off x="8188029" y="2400472"/>
            <a:ext cx="4003969" cy="20570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Viện bảo tàng Greco Romano">
            <a:hlinkClick r:id="rId7" tooltip="Viện bảo tàng Greco Romano"/>
            <a:extLst>
              <a:ext uri="{FF2B5EF4-FFF2-40B4-BE49-F238E27FC236}">
                <a16:creationId xmlns="" xmlns:a16="http://schemas.microsoft.com/office/drawing/2014/main" id="{138D5E8D-29B0-4283-A0BD-FA933F4CD25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8141" r="1" b="1"/>
          <a:stretch/>
        </p:blipFill>
        <p:spPr bwMode="auto">
          <a:xfrm>
            <a:off x="8188029" y="4629229"/>
            <a:ext cx="4003969" cy="22287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9">
            <a:extLst>
              <a:ext uri="{FF2B5EF4-FFF2-40B4-BE49-F238E27FC236}">
                <a16:creationId xmlns="" xmlns:a16="http://schemas.microsoft.com/office/drawing/2014/main" id="{B52C8C33-65B6-4219-B224-AA1ADC32DA95}"/>
              </a:ext>
            </a:extLst>
          </p:cNvPr>
          <p:cNvSpPr txBox="1">
            <a:spLocks noChangeArrowheads="1"/>
          </p:cNvSpPr>
          <p:nvPr/>
        </p:nvSpPr>
        <p:spPr bwMode="auto">
          <a:xfrm>
            <a:off x="8252619" y="1760615"/>
            <a:ext cx="2173643" cy="369332"/>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1C11AF"/>
                </a:solidFill>
                <a:latin typeface=".VnTime" panose="020B7200000000000000" pitchFamily="34" charset="0"/>
              </a:rPr>
              <a:t>Kim t</a:t>
            </a:r>
            <a:r>
              <a:rPr lang="en-US" altLang="en-US" b="1">
                <a:solidFill>
                  <a:srgbClr val="1C11AF"/>
                </a:solidFill>
                <a:latin typeface="Calibri" panose="020F0502020204030204" pitchFamily="34" charset="0"/>
              </a:rPr>
              <a:t>ự tháp Ai Cập</a:t>
            </a:r>
          </a:p>
        </p:txBody>
      </p:sp>
      <p:sp>
        <p:nvSpPr>
          <p:cNvPr id="17" name="Text Box 10">
            <a:extLst>
              <a:ext uri="{FF2B5EF4-FFF2-40B4-BE49-F238E27FC236}">
                <a16:creationId xmlns="" xmlns:a16="http://schemas.microsoft.com/office/drawing/2014/main" id="{627724AC-C8EC-4E1E-BFEE-5921E436797C}"/>
              </a:ext>
            </a:extLst>
          </p:cNvPr>
          <p:cNvSpPr txBox="1">
            <a:spLocks noChangeArrowheads="1"/>
          </p:cNvSpPr>
          <p:nvPr/>
        </p:nvSpPr>
        <p:spPr bwMode="auto">
          <a:xfrm>
            <a:off x="8188029" y="6491287"/>
            <a:ext cx="313531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1C11AF"/>
                </a:solidFill>
                <a:latin typeface="Calibri" panose="020F0502020204030204" pitchFamily="34" charset="0"/>
              </a:rPr>
              <a:t>Viện bảo tàng Greco Rômana</a:t>
            </a:r>
          </a:p>
        </p:txBody>
      </p:sp>
      <p:sp>
        <p:nvSpPr>
          <p:cNvPr id="19" name="Text Box 11">
            <a:extLst>
              <a:ext uri="{FF2B5EF4-FFF2-40B4-BE49-F238E27FC236}">
                <a16:creationId xmlns="" xmlns:a16="http://schemas.microsoft.com/office/drawing/2014/main" id="{E5ABE004-9C7D-4653-9510-3BF3FBD62209}"/>
              </a:ext>
            </a:extLst>
          </p:cNvPr>
          <p:cNvSpPr txBox="1">
            <a:spLocks noChangeArrowheads="1"/>
          </p:cNvSpPr>
          <p:nvPr/>
        </p:nvSpPr>
        <p:spPr bwMode="auto">
          <a:xfrm>
            <a:off x="8252619" y="4058116"/>
            <a:ext cx="1735137"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1C11AF"/>
                </a:solidFill>
                <a:latin typeface="Calibri" panose="020F0502020204030204" pitchFamily="34" charset="0"/>
              </a:rPr>
              <a:t>Xác ướp Ai Cập</a:t>
            </a:r>
          </a:p>
        </p:txBody>
      </p:sp>
      <p:sp>
        <p:nvSpPr>
          <p:cNvPr id="21" name="Text Box 8">
            <a:extLst>
              <a:ext uri="{FF2B5EF4-FFF2-40B4-BE49-F238E27FC236}">
                <a16:creationId xmlns="" xmlns:a16="http://schemas.microsoft.com/office/drawing/2014/main" id="{E3385E8F-658E-4D72-9811-A948299CC047}"/>
              </a:ext>
            </a:extLst>
          </p:cNvPr>
          <p:cNvSpPr txBox="1">
            <a:spLocks noChangeArrowheads="1"/>
          </p:cNvSpPr>
          <p:nvPr/>
        </p:nvSpPr>
        <p:spPr bwMode="auto">
          <a:xfrm>
            <a:off x="430926" y="21021"/>
            <a:ext cx="3017519"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chemeClr val="bg1"/>
                </a:solidFill>
              </a:rPr>
              <a:t>Cai rô huyền bí</a:t>
            </a:r>
          </a:p>
          <a:p>
            <a:pPr eaLnBrk="1" hangingPunct="1">
              <a:spcBef>
                <a:spcPct val="50000"/>
              </a:spcBef>
            </a:pPr>
            <a:endParaRPr lang="en-US" altLang="en-US">
              <a:solidFill>
                <a:schemeClr val="bg1"/>
              </a:solidFill>
            </a:endParaRPr>
          </a:p>
        </p:txBody>
      </p:sp>
    </p:spTree>
    <p:extLst>
      <p:ext uri="{BB962C8B-B14F-4D97-AF65-F5344CB8AC3E}">
        <p14:creationId xmlns:p14="http://schemas.microsoft.com/office/powerpoint/2010/main" val="4439706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6 địa điểm du lịch Cộng hòa Nam Phi và kinh nghiệm du lịch Cộng hòa Nam Phi">
            <a:extLst>
              <a:ext uri="{FF2B5EF4-FFF2-40B4-BE49-F238E27FC236}">
                <a16:creationId xmlns="" xmlns:a16="http://schemas.microsoft.com/office/drawing/2014/main" id="{FA8E440B-1912-4F8B-9702-F78CF7A3B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40" y="170213"/>
            <a:ext cx="5715000" cy="40439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35F7EE6C-126B-482D-B71D-70F3EE0C35B3}"/>
              </a:ext>
            </a:extLst>
          </p:cNvPr>
          <p:cNvSpPr/>
          <p:nvPr/>
        </p:nvSpPr>
        <p:spPr>
          <a:xfrm>
            <a:off x="139040" y="4527604"/>
            <a:ext cx="5715000" cy="830997"/>
          </a:xfrm>
          <a:prstGeom prst="rect">
            <a:avLst/>
          </a:prstGeom>
        </p:spPr>
        <p:txBody>
          <a:bodyPr wrap="square">
            <a:spAutoFit/>
          </a:bodyPr>
          <a:lstStyle/>
          <a:p>
            <a:pPr algn="ctr"/>
            <a:r>
              <a:rPr lang="en-US" sz="2400">
                <a:solidFill>
                  <a:srgbClr val="FF0066"/>
                </a:solidFill>
                <a:latin typeface="Arial" panose="020B0604020202020204" pitchFamily="34" charset="0"/>
                <a:cs typeface="Arial" panose="020B0604020202020204" pitchFamily="34" charset="0"/>
              </a:rPr>
              <a:t>Địa điểm du lịch Thành phố Cape Town ở Cộng hòa Nam Phi</a:t>
            </a:r>
          </a:p>
        </p:txBody>
      </p:sp>
      <p:pic>
        <p:nvPicPr>
          <p:cNvPr id="5124" name="Picture 4" descr="6 địa điểm du lịch Cộng hòa Nam Phi và kinh nghiệm du lịch Cộng hòa Nam Phi">
            <a:extLst>
              <a:ext uri="{FF2B5EF4-FFF2-40B4-BE49-F238E27FC236}">
                <a16:creationId xmlns="" xmlns:a16="http://schemas.microsoft.com/office/drawing/2014/main" id="{13A9879F-4221-4401-9515-AAC5E6BF21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70213"/>
            <a:ext cx="5610087" cy="40439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035E66C5-9073-4642-960D-3EFDC4979EED}"/>
              </a:ext>
            </a:extLst>
          </p:cNvPr>
          <p:cNvSpPr/>
          <p:nvPr/>
        </p:nvSpPr>
        <p:spPr>
          <a:xfrm>
            <a:off x="6096000" y="4481437"/>
            <a:ext cx="5351145" cy="830997"/>
          </a:xfrm>
          <a:prstGeom prst="rect">
            <a:avLst/>
          </a:prstGeom>
        </p:spPr>
        <p:txBody>
          <a:bodyPr wrap="none">
            <a:spAutoFit/>
          </a:bodyPr>
          <a:lstStyle/>
          <a:p>
            <a:pPr algn="ctr"/>
            <a:r>
              <a:rPr lang="en-US" sz="2400">
                <a:solidFill>
                  <a:srgbClr val="FF0066"/>
                </a:solidFill>
                <a:latin typeface="Arial" panose="020B0604020202020204" pitchFamily="34" charset="0"/>
                <a:cs typeface="Arial" panose="020B0604020202020204" pitchFamily="34" charset="0"/>
              </a:rPr>
              <a:t>Địa điểm du lịch Sun city ở Cộng hòa </a:t>
            </a:r>
          </a:p>
          <a:p>
            <a:pPr algn="ctr"/>
            <a:r>
              <a:rPr lang="en-US" sz="2400">
                <a:solidFill>
                  <a:srgbClr val="FF0066"/>
                </a:solidFill>
                <a:latin typeface="Arial" panose="020B0604020202020204" pitchFamily="34" charset="0"/>
                <a:cs typeface="Arial" panose="020B0604020202020204" pitchFamily="34" charset="0"/>
              </a:rPr>
              <a:t>Nam Phi</a:t>
            </a:r>
          </a:p>
        </p:txBody>
      </p:sp>
    </p:spTree>
    <p:extLst>
      <p:ext uri="{BB962C8B-B14F-4D97-AF65-F5344CB8AC3E}">
        <p14:creationId xmlns:p14="http://schemas.microsoft.com/office/powerpoint/2010/main" val="273289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barn(inVertical)">
                                      <p:cBhvr>
                                        <p:cTn id="15" dur="500"/>
                                        <p:tgtEl>
                                          <p:spTgt spid="51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 xmlns:a16="http://schemas.microsoft.com/office/drawing/2014/main" id="{C4DF786F-4BB4-4EDC-8D17-EBCDEDED5A82}"/>
              </a:ext>
            </a:extLst>
          </p:cNvPr>
          <p:cNvPicPr>
            <a:picLocks noChangeAspect="1"/>
          </p:cNvPicPr>
          <p:nvPr/>
        </p:nvPicPr>
        <p:blipFill rotWithShape="1">
          <a:blip r:embed="rId3">
            <a:extLst>
              <a:ext uri="{28A0092B-C50C-407E-A947-70E740481C1C}">
                <a14:useLocalDpi xmlns:a14="http://schemas.microsoft.com/office/drawing/2010/main" val="0"/>
              </a:ext>
            </a:extLst>
          </a:blip>
          <a:srcRect b="28629"/>
          <a:stretch/>
        </p:blipFill>
        <p:spPr>
          <a:xfrm>
            <a:off x="0" y="150152"/>
            <a:ext cx="12049495" cy="6707848"/>
          </a:xfrm>
          <a:prstGeom prst="rect">
            <a:avLst/>
          </a:prstGeom>
        </p:spPr>
      </p:pic>
      <p:sp>
        <p:nvSpPr>
          <p:cNvPr id="12" name="Flowchart: Delay 11">
            <a:extLst>
              <a:ext uri="{FF2B5EF4-FFF2-40B4-BE49-F238E27FC236}">
                <a16:creationId xmlns="" xmlns:a16="http://schemas.microsoft.com/office/drawing/2014/main" id="{34F8A02D-C813-4212-911D-50DBF82449F3}"/>
              </a:ext>
            </a:extLst>
          </p:cNvPr>
          <p:cNvSpPr/>
          <p:nvPr/>
        </p:nvSpPr>
        <p:spPr>
          <a:xfrm>
            <a:off x="142505" y="89066"/>
            <a:ext cx="2505692" cy="1200622"/>
          </a:xfrm>
          <a:prstGeom prst="flowChartDelay">
            <a:avLst/>
          </a:prstGeom>
          <a:solidFill>
            <a:srgbClr val="0070C0">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51BE7F38-FFD5-4EC0-8268-E6F56849EDD2}"/>
              </a:ext>
            </a:extLst>
          </p:cNvPr>
          <p:cNvSpPr txBox="1"/>
          <p:nvPr/>
        </p:nvSpPr>
        <p:spPr>
          <a:xfrm>
            <a:off x="294770" y="314504"/>
            <a:ext cx="321774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BÀI 11</a:t>
            </a:r>
          </a:p>
        </p:txBody>
      </p:sp>
      <p:sp>
        <p:nvSpPr>
          <p:cNvPr id="14" name="TextBox 13">
            <a:extLst>
              <a:ext uri="{FF2B5EF4-FFF2-40B4-BE49-F238E27FC236}">
                <a16:creationId xmlns="" xmlns:a16="http://schemas.microsoft.com/office/drawing/2014/main" id="{569CDE12-625D-4FF3-89A4-DEACDC1E8305}"/>
              </a:ext>
            </a:extLst>
          </p:cNvPr>
          <p:cNvSpPr txBox="1"/>
          <p:nvPr/>
        </p:nvSpPr>
        <p:spPr>
          <a:xfrm>
            <a:off x="2095809" y="150445"/>
            <a:ext cx="10506075" cy="1200329"/>
          </a:xfrm>
          <a:prstGeom prst="rect">
            <a:avLst/>
          </a:prstGeom>
          <a:noFill/>
        </p:spPr>
        <p:txBody>
          <a:bodyPr wrap="square" rtlCol="0">
            <a:spAutoFit/>
          </a:bodyPr>
          <a:lstStyle/>
          <a:p>
            <a:pPr algn="ctr"/>
            <a:r>
              <a:rPr lang="en-US" sz="3600" b="1">
                <a:solidFill>
                  <a:srgbClr val="FF0066"/>
                </a:solidFill>
                <a:latin typeface="Arial" panose="020B0604020202020204" pitchFamily="34" charset="0"/>
                <a:cs typeface="Arial" panose="020B0604020202020204" pitchFamily="34" charset="0"/>
              </a:rPr>
              <a:t>PH</a:t>
            </a:r>
            <a:r>
              <a:rPr lang="vi-VN" sz="3600" b="1">
                <a:solidFill>
                  <a:srgbClr val="FF0066"/>
                </a:solidFill>
                <a:latin typeface="Arial" panose="020B0604020202020204" pitchFamily="34" charset="0"/>
                <a:cs typeface="Arial" panose="020B0604020202020204" pitchFamily="34" charset="0"/>
              </a:rPr>
              <a:t>Ư</a:t>
            </a:r>
            <a:r>
              <a:rPr lang="en-US" sz="3600" b="1">
                <a:solidFill>
                  <a:srgbClr val="FF0066"/>
                </a:solidFill>
                <a:latin typeface="Arial" panose="020B0604020202020204" pitchFamily="34" charset="0"/>
                <a:cs typeface="Arial" panose="020B0604020202020204" pitchFamily="34" charset="0"/>
              </a:rPr>
              <a:t>ƠNG THỨC CON NG</a:t>
            </a:r>
            <a:r>
              <a:rPr lang="vi-VN" sz="3600" b="1">
                <a:solidFill>
                  <a:srgbClr val="FF0066"/>
                </a:solidFill>
                <a:latin typeface="Arial" panose="020B0604020202020204" pitchFamily="34" charset="0"/>
                <a:cs typeface="Arial" panose="020B0604020202020204" pitchFamily="34" charset="0"/>
              </a:rPr>
              <a:t>Ư</a:t>
            </a:r>
            <a:r>
              <a:rPr lang="en-US" sz="3600" b="1">
                <a:solidFill>
                  <a:srgbClr val="FF0066"/>
                </a:solidFill>
                <a:latin typeface="Arial" panose="020B0604020202020204" pitchFamily="34" charset="0"/>
                <a:cs typeface="Arial" panose="020B0604020202020204" pitchFamily="34" charset="0"/>
              </a:rPr>
              <a:t>ỜI KHAI THÁC</a:t>
            </a:r>
          </a:p>
          <a:p>
            <a:pPr algn="ctr"/>
            <a:r>
              <a:rPr lang="en-US" sz="3600" b="1">
                <a:solidFill>
                  <a:srgbClr val="FF0066"/>
                </a:solidFill>
                <a:latin typeface="Arial" panose="020B0604020202020204" pitchFamily="34" charset="0"/>
                <a:cs typeface="Arial" panose="020B0604020202020204" pitchFamily="34" charset="0"/>
              </a:rPr>
              <a:t>SỬ DỤNG VÀ BẢO VỆ THIÊN NHIÊN</a:t>
            </a:r>
          </a:p>
        </p:txBody>
      </p:sp>
    </p:spTree>
    <p:extLst>
      <p:ext uri="{BB962C8B-B14F-4D97-AF65-F5344CB8AC3E}">
        <p14:creationId xmlns:p14="http://schemas.microsoft.com/office/powerpoint/2010/main" val="2094407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EAAF909-09B6-4F77-A107-4E80ACD6B788}"/>
              </a:ext>
            </a:extLst>
          </p:cNvPr>
          <p:cNvSpPr txBox="1"/>
          <p:nvPr/>
        </p:nvSpPr>
        <p:spPr>
          <a:xfrm>
            <a:off x="155056" y="1518736"/>
            <a:ext cx="12152243" cy="1077218"/>
          </a:xfrm>
          <a:prstGeom prst="rect">
            <a:avLst/>
          </a:prstGeom>
          <a:noFill/>
          <a:ln>
            <a:solidFill>
              <a:srgbClr val="0070C0"/>
            </a:solidFill>
            <a:prstDash val="sysDash"/>
          </a:ln>
        </p:spPr>
        <p:txBody>
          <a:bodyPr wrap="square" rtlCol="0">
            <a:spAutoFit/>
          </a:bodyPr>
          <a:lstStyle/>
          <a:p>
            <a:pPr algn="just"/>
            <a:r>
              <a:rPr lang="en-US" sz="3200">
                <a:solidFill>
                  <a:srgbClr val="FF0066"/>
                </a:solidFill>
                <a:latin typeface="Arial" panose="020B0604020202020204" pitchFamily="34" charset="0"/>
                <a:cs typeface="Arial" panose="020B0604020202020204" pitchFamily="34" charset="0"/>
              </a:rPr>
              <a:t>So </a:t>
            </a:r>
            <a:r>
              <a:rPr lang="vi-VN" sz="3200">
                <a:solidFill>
                  <a:srgbClr val="FF0066"/>
                </a:solidFill>
                <a:latin typeface="Arial" panose="020B0604020202020204" pitchFamily="34" charset="0"/>
                <a:cs typeface="Arial" panose="020B0604020202020204" pitchFamily="34" charset="0"/>
              </a:rPr>
              <a:t>sánh cách thức con người khai thác thiên nhiên ở môi trường xích đạo và môi trường nhiệt đới châu Phi.</a:t>
            </a:r>
            <a:endParaRPr lang="en-US" sz="3200" dirty="0">
              <a:solidFill>
                <a:srgbClr val="FF0066"/>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 xmlns:a16="http://schemas.microsoft.com/office/drawing/2014/main" id="{4230B021-2B94-48E6-A7EA-0D9C0115F5E3}"/>
              </a:ext>
            </a:extLst>
          </p:cNvPr>
          <p:cNvSpPr/>
          <p:nvPr/>
        </p:nvSpPr>
        <p:spPr>
          <a:xfrm>
            <a:off x="3331608" y="268761"/>
            <a:ext cx="5799140" cy="10829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F041EB5C-3C41-4809-BC11-88DC0043499C}"/>
              </a:ext>
            </a:extLst>
          </p:cNvPr>
          <p:cNvSpPr txBox="1"/>
          <p:nvPr/>
        </p:nvSpPr>
        <p:spPr>
          <a:xfrm>
            <a:off x="3490193" y="460986"/>
            <a:ext cx="7589520" cy="707886"/>
          </a:xfrm>
          <a:prstGeom prst="rect">
            <a:avLst/>
          </a:prstGeom>
          <a:noFill/>
        </p:spPr>
        <p:txBody>
          <a:bodyPr wrap="square" rtlCol="0">
            <a:spAutoFit/>
          </a:bodyPr>
          <a:lstStyle/>
          <a:p>
            <a:r>
              <a:rPr lang="en-US" sz="4000" b="1">
                <a:solidFill>
                  <a:srgbClr val="FFFF00"/>
                </a:solidFill>
                <a:latin typeface="Arial" panose="020B0604020202020204" pitchFamily="34" charset="0"/>
                <a:cs typeface="Arial" panose="020B0604020202020204" pitchFamily="34" charset="0"/>
              </a:rPr>
              <a:t>THỬ THÁCH CHO EM</a:t>
            </a:r>
          </a:p>
        </p:txBody>
      </p:sp>
      <p:graphicFrame>
        <p:nvGraphicFramePr>
          <p:cNvPr id="2" name="Table 2">
            <a:extLst>
              <a:ext uri="{FF2B5EF4-FFF2-40B4-BE49-F238E27FC236}">
                <a16:creationId xmlns="" xmlns:a16="http://schemas.microsoft.com/office/drawing/2014/main" id="{3CA6E1D7-D8F9-477D-A253-6B5CD27B2C57}"/>
              </a:ext>
            </a:extLst>
          </p:cNvPr>
          <p:cNvGraphicFramePr>
            <a:graphicFrameLocks noGrp="1"/>
          </p:cNvGraphicFramePr>
          <p:nvPr>
            <p:extLst>
              <p:ext uri="{D42A27DB-BD31-4B8C-83A1-F6EECF244321}">
                <p14:modId xmlns:p14="http://schemas.microsoft.com/office/powerpoint/2010/main" val="1820193581"/>
              </p:ext>
            </p:extLst>
          </p:nvPr>
        </p:nvGraphicFramePr>
        <p:xfrm>
          <a:off x="277090" y="3059591"/>
          <a:ext cx="11637819" cy="3529648"/>
        </p:xfrm>
        <a:graphic>
          <a:graphicData uri="http://schemas.openxmlformats.org/drawingml/2006/table">
            <a:tbl>
              <a:tblPr firstRow="1" bandRow="1">
                <a:tableStyleId>{5C22544A-7EE6-4342-B048-85BDC9FD1C3A}</a:tableStyleId>
              </a:tblPr>
              <a:tblGrid>
                <a:gridCol w="4457894">
                  <a:extLst>
                    <a:ext uri="{9D8B030D-6E8A-4147-A177-3AD203B41FA5}">
                      <a16:colId xmlns="" xmlns:a16="http://schemas.microsoft.com/office/drawing/2014/main" val="692106191"/>
                    </a:ext>
                  </a:extLst>
                </a:gridCol>
                <a:gridCol w="3300652">
                  <a:extLst>
                    <a:ext uri="{9D8B030D-6E8A-4147-A177-3AD203B41FA5}">
                      <a16:colId xmlns="" xmlns:a16="http://schemas.microsoft.com/office/drawing/2014/main" val="2509902104"/>
                    </a:ext>
                  </a:extLst>
                </a:gridCol>
                <a:gridCol w="3879273">
                  <a:extLst>
                    <a:ext uri="{9D8B030D-6E8A-4147-A177-3AD203B41FA5}">
                      <a16:colId xmlns="" xmlns:a16="http://schemas.microsoft.com/office/drawing/2014/main" val="320320744"/>
                    </a:ext>
                  </a:extLst>
                </a:gridCol>
              </a:tblGrid>
              <a:tr h="888215">
                <a:tc>
                  <a:txBody>
                    <a:bodyPr/>
                    <a:lstStyle/>
                    <a:p>
                      <a:endParaRPr lang="en-US" sz="2800">
                        <a:latin typeface="Arial" panose="020B0604020202020204" pitchFamily="34" charset="0"/>
                        <a:cs typeface="Arial" panose="020B0604020202020204" pitchFamily="34" charset="0"/>
                      </a:endParaRPr>
                    </a:p>
                  </a:txBody>
                  <a:tcPr/>
                </a:tc>
                <a:tc>
                  <a:txBody>
                    <a:bodyPr/>
                    <a:lstStyle/>
                    <a:p>
                      <a:pPr algn="ctr"/>
                      <a:r>
                        <a:rPr lang="en-US" sz="2800">
                          <a:latin typeface="Arial" panose="020B0604020202020204" pitchFamily="34" charset="0"/>
                          <a:cs typeface="Arial" panose="020B0604020202020204" pitchFamily="34" charset="0"/>
                        </a:rPr>
                        <a:t>Môi tr</a:t>
                      </a:r>
                      <a:r>
                        <a:rPr lang="vi-VN" sz="2800">
                          <a:latin typeface="Arial" panose="020B0604020202020204" pitchFamily="34" charset="0"/>
                          <a:cs typeface="Arial" panose="020B0604020202020204" pitchFamily="34" charset="0"/>
                        </a:rPr>
                        <a:t>ư</a:t>
                      </a:r>
                      <a:r>
                        <a:rPr lang="en-US" sz="2800">
                          <a:latin typeface="Arial" panose="020B0604020202020204" pitchFamily="34" charset="0"/>
                          <a:cs typeface="Arial" panose="020B0604020202020204" pitchFamily="34" charset="0"/>
                        </a:rPr>
                        <a:t>ờng </a:t>
                      </a:r>
                    </a:p>
                    <a:p>
                      <a:pPr algn="ctr"/>
                      <a:r>
                        <a:rPr lang="en-US" sz="2800">
                          <a:latin typeface="Arial" panose="020B0604020202020204" pitchFamily="34" charset="0"/>
                          <a:cs typeface="Arial" panose="020B0604020202020204" pitchFamily="34" charset="0"/>
                        </a:rPr>
                        <a:t>xích đạo</a:t>
                      </a:r>
                    </a:p>
                  </a:txBody>
                  <a:tcPr/>
                </a:tc>
                <a:tc>
                  <a:txBody>
                    <a:bodyPr/>
                    <a:lstStyle/>
                    <a:p>
                      <a:pPr algn="ctr"/>
                      <a:r>
                        <a:rPr lang="en-US" sz="2800">
                          <a:latin typeface="Arial" panose="020B0604020202020204" pitchFamily="34" charset="0"/>
                          <a:cs typeface="Arial" panose="020B0604020202020204" pitchFamily="34" charset="0"/>
                        </a:rPr>
                        <a:t>Môi tr</a:t>
                      </a:r>
                      <a:r>
                        <a:rPr lang="vi-VN" sz="2800">
                          <a:latin typeface="Arial" panose="020B0604020202020204" pitchFamily="34" charset="0"/>
                          <a:cs typeface="Arial" panose="020B0604020202020204" pitchFamily="34" charset="0"/>
                        </a:rPr>
                        <a:t>ư</a:t>
                      </a:r>
                      <a:r>
                        <a:rPr lang="en-US" sz="2800">
                          <a:latin typeface="Arial" panose="020B0604020202020204" pitchFamily="34" charset="0"/>
                          <a:cs typeface="Arial" panose="020B0604020202020204" pitchFamily="34" charset="0"/>
                        </a:rPr>
                        <a:t>ờng </a:t>
                      </a:r>
                    </a:p>
                    <a:p>
                      <a:pPr algn="ctr"/>
                      <a:r>
                        <a:rPr lang="en-US" sz="2800">
                          <a:latin typeface="Arial" panose="020B0604020202020204" pitchFamily="34" charset="0"/>
                          <a:cs typeface="Arial" panose="020B0604020202020204" pitchFamily="34" charset="0"/>
                        </a:rPr>
                        <a:t>nhiệt đới</a:t>
                      </a:r>
                    </a:p>
                  </a:txBody>
                  <a:tcPr/>
                </a:tc>
                <a:extLst>
                  <a:ext uri="{0D108BD9-81ED-4DB2-BD59-A6C34878D82A}">
                    <a16:rowId xmlns="" xmlns:a16="http://schemas.microsoft.com/office/drawing/2014/main" val="1138931916"/>
                  </a:ext>
                </a:extLst>
              </a:tr>
              <a:tr h="1213168">
                <a:tc>
                  <a:txBody>
                    <a:bodyPr/>
                    <a:lstStyle/>
                    <a:p>
                      <a:r>
                        <a:rPr lang="en-US" sz="2800">
                          <a:solidFill>
                            <a:srgbClr val="1B04FA"/>
                          </a:solidFill>
                          <a:latin typeface="Arial" panose="020B0604020202020204" pitchFamily="34" charset="0"/>
                          <a:cs typeface="Arial" panose="020B0604020202020204" pitchFamily="34" charset="0"/>
                        </a:rPr>
                        <a:t>Ph</a:t>
                      </a:r>
                      <a:r>
                        <a:rPr lang="vi-VN" sz="2800">
                          <a:solidFill>
                            <a:srgbClr val="1B04FA"/>
                          </a:solidFill>
                          <a:latin typeface="Arial" panose="020B0604020202020204" pitchFamily="34" charset="0"/>
                          <a:cs typeface="Arial" panose="020B0604020202020204" pitchFamily="34" charset="0"/>
                        </a:rPr>
                        <a:t>ư</a:t>
                      </a:r>
                      <a:r>
                        <a:rPr lang="en-US" sz="2800">
                          <a:solidFill>
                            <a:srgbClr val="1B04FA"/>
                          </a:solidFill>
                          <a:latin typeface="Arial" panose="020B0604020202020204" pitchFamily="34" charset="0"/>
                          <a:cs typeface="Arial" panose="020B0604020202020204" pitchFamily="34" charset="0"/>
                        </a:rPr>
                        <a:t>ơng thức khai thác sử dụng và bảo vệ tự nhiên</a:t>
                      </a:r>
                    </a:p>
                  </a:txBody>
                  <a:tcPr>
                    <a:solidFill>
                      <a:srgbClr val="FCFEB0"/>
                    </a:solidFill>
                  </a:tcPr>
                </a:tc>
                <a:tc>
                  <a:txBody>
                    <a:bodyPr/>
                    <a:lstStyle/>
                    <a:p>
                      <a:endParaRPr lang="en-US"/>
                    </a:p>
                  </a:txBody>
                  <a:tcPr>
                    <a:solidFill>
                      <a:srgbClr val="FCFEB0"/>
                    </a:solidFill>
                  </a:tcPr>
                </a:tc>
                <a:tc>
                  <a:txBody>
                    <a:bodyPr/>
                    <a:lstStyle/>
                    <a:p>
                      <a:endParaRPr lang="en-US"/>
                    </a:p>
                  </a:txBody>
                  <a:tcPr>
                    <a:solidFill>
                      <a:srgbClr val="FCFEB0"/>
                    </a:solidFill>
                  </a:tcPr>
                </a:tc>
                <a:extLst>
                  <a:ext uri="{0D108BD9-81ED-4DB2-BD59-A6C34878D82A}">
                    <a16:rowId xmlns="" xmlns:a16="http://schemas.microsoft.com/office/drawing/2014/main" val="1748902597"/>
                  </a:ext>
                </a:extLst>
              </a:tr>
              <a:tr h="1213168">
                <a:tc>
                  <a:txBody>
                    <a:bodyPr/>
                    <a:lstStyle/>
                    <a:p>
                      <a:r>
                        <a:rPr lang="en-US" sz="2800">
                          <a:solidFill>
                            <a:srgbClr val="1B04FA"/>
                          </a:solidFill>
                          <a:latin typeface="Arial" panose="020B0604020202020204" pitchFamily="34" charset="0"/>
                          <a:cs typeface="Arial" panose="020B0604020202020204" pitchFamily="34" charset="0"/>
                        </a:rPr>
                        <a:t>Những vấn đề cần chú ý trong khai thác và sử dụng, bảo vệ thiên nhiên</a:t>
                      </a:r>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 xmlns:a16="http://schemas.microsoft.com/office/drawing/2014/main" val="1396493868"/>
                  </a:ext>
                </a:extLst>
              </a:tr>
            </a:tbl>
          </a:graphicData>
        </a:graphic>
      </p:graphicFrame>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17FD781-E026-4842-9A08-6B8F287C2960}"/>
              </a:ext>
            </a:extLst>
          </p:cNvPr>
          <p:cNvSpPr txBox="1"/>
          <p:nvPr/>
        </p:nvSpPr>
        <p:spPr>
          <a:xfrm>
            <a:off x="1520278" y="1467066"/>
            <a:ext cx="9151443" cy="830997"/>
          </a:xfrm>
          <a:prstGeom prst="rect">
            <a:avLst/>
          </a:prstGeom>
          <a:noFill/>
          <a:ln>
            <a:solidFill>
              <a:srgbClr val="00B050"/>
            </a:solidFill>
            <a:prstDash val="sysDash"/>
          </a:ln>
        </p:spPr>
        <p:txBody>
          <a:bodyPr wrap="square" rtlCol="0">
            <a:spAutoFit/>
          </a:bodyPr>
          <a:lstStyle/>
          <a:p>
            <a:pPr algn="ctr"/>
            <a:r>
              <a:rPr lang="en-US" sz="4800">
                <a:solidFill>
                  <a:srgbClr val="1B04FA"/>
                </a:solidFill>
                <a:latin typeface="Arial" panose="020B0604020202020204" pitchFamily="34" charset="0"/>
                <a:cs typeface="Arial" panose="020B0604020202020204" pitchFamily="34" charset="0"/>
              </a:rPr>
              <a:t>Tìm hiể</a:t>
            </a:r>
            <a:r>
              <a:rPr lang="vi-VN" sz="4800">
                <a:solidFill>
                  <a:srgbClr val="1B04FA"/>
                </a:solidFill>
                <a:latin typeface="Arial" panose="020B0604020202020204" pitchFamily="34" charset="0"/>
                <a:cs typeface="Arial" panose="020B0604020202020204" pitchFamily="34" charset="0"/>
              </a:rPr>
              <a:t>u</a:t>
            </a:r>
            <a:r>
              <a:rPr lang="en-US" sz="4800">
                <a:solidFill>
                  <a:srgbClr val="1B04FA"/>
                </a:solidFill>
                <a:latin typeface="Arial" panose="020B0604020202020204" pitchFamily="34" charset="0"/>
                <a:cs typeface="Arial" panose="020B0604020202020204" pitchFamily="34" charset="0"/>
              </a:rPr>
              <a:t> </a:t>
            </a:r>
            <a:r>
              <a:rPr lang="vi-VN" sz="4800">
                <a:solidFill>
                  <a:srgbClr val="1B04FA"/>
                </a:solidFill>
                <a:latin typeface="Arial" panose="020B0604020202020204" pitchFamily="34" charset="0"/>
                <a:cs typeface="Arial" panose="020B0604020202020204" pitchFamily="34" charset="0"/>
              </a:rPr>
              <a:t>về </a:t>
            </a:r>
            <a:r>
              <a:rPr lang="en-US" sz="4800">
                <a:solidFill>
                  <a:srgbClr val="1B04FA"/>
                </a:solidFill>
                <a:latin typeface="Arial" panose="020B0604020202020204" pitchFamily="34" charset="0"/>
                <a:cs typeface="Arial" panose="020B0604020202020204" pitchFamily="34" charset="0"/>
              </a:rPr>
              <a:t>hoang mạc Xahara</a:t>
            </a:r>
          </a:p>
        </p:txBody>
      </p:sp>
      <p:pic>
        <p:nvPicPr>
          <p:cNvPr id="8" name="Picture 7" descr="A picture containing text&#10;&#10;Description automatically generated">
            <a:extLst>
              <a:ext uri="{FF2B5EF4-FFF2-40B4-BE49-F238E27FC236}">
                <a16:creationId xmlns="" xmlns:a16="http://schemas.microsoft.com/office/drawing/2014/main" id="{1C0E14F9-A934-40C9-A966-234C3A14C8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600" t="8748" r="11440" b="18501"/>
          <a:stretch/>
        </p:blipFill>
        <p:spPr>
          <a:xfrm>
            <a:off x="814192" y="363897"/>
            <a:ext cx="805716" cy="943537"/>
          </a:xfrm>
          <a:prstGeom prst="rect">
            <a:avLst/>
          </a:prstGeom>
        </p:spPr>
      </p:pic>
      <p:sp>
        <p:nvSpPr>
          <p:cNvPr id="9" name="Rectangle 8">
            <a:extLst>
              <a:ext uri="{FF2B5EF4-FFF2-40B4-BE49-F238E27FC236}">
                <a16:creationId xmlns="" xmlns:a16="http://schemas.microsoft.com/office/drawing/2014/main" id="{9165D76C-FE58-4B06-82CD-13E9265A4312}"/>
              </a:ext>
            </a:extLst>
          </p:cNvPr>
          <p:cNvSpPr/>
          <p:nvPr/>
        </p:nvSpPr>
        <p:spPr>
          <a:xfrm>
            <a:off x="6402261" y="2963545"/>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Viết đoạn văn ngắn</a:t>
            </a:r>
          </a:p>
        </p:txBody>
      </p:sp>
      <p:sp>
        <p:nvSpPr>
          <p:cNvPr id="10" name="Rectangle 9">
            <a:extLst>
              <a:ext uri="{FF2B5EF4-FFF2-40B4-BE49-F238E27FC236}">
                <a16:creationId xmlns="" xmlns:a16="http://schemas.microsoft.com/office/drawing/2014/main" id="{E5DDC94A-B737-438F-B1AD-2E47631CAF6F}"/>
              </a:ext>
            </a:extLst>
          </p:cNvPr>
          <p:cNvSpPr/>
          <p:nvPr/>
        </p:nvSpPr>
        <p:spPr>
          <a:xfrm>
            <a:off x="6402261" y="3548320"/>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Làm Video</a:t>
            </a:r>
          </a:p>
        </p:txBody>
      </p:sp>
      <p:sp>
        <p:nvSpPr>
          <p:cNvPr id="14" name="Rectangle 13">
            <a:extLst>
              <a:ext uri="{FF2B5EF4-FFF2-40B4-BE49-F238E27FC236}">
                <a16:creationId xmlns="" xmlns:a16="http://schemas.microsoft.com/office/drawing/2014/main" id="{6EEB0EDF-AE49-4207-92F0-783C2C8F24D8}"/>
              </a:ext>
            </a:extLst>
          </p:cNvPr>
          <p:cNvSpPr/>
          <p:nvPr/>
        </p:nvSpPr>
        <p:spPr>
          <a:xfrm>
            <a:off x="6402261" y="4178054"/>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Infographic</a:t>
            </a:r>
          </a:p>
        </p:txBody>
      </p:sp>
      <p:pic>
        <p:nvPicPr>
          <p:cNvPr id="15" name="Picture 14">
            <a:extLst>
              <a:ext uri="{FF2B5EF4-FFF2-40B4-BE49-F238E27FC236}">
                <a16:creationId xmlns="" xmlns:a16="http://schemas.microsoft.com/office/drawing/2014/main" id="{B377B3F6-15D5-4615-ADB0-81A63A8A2EA6}"/>
              </a:ext>
            </a:extLst>
          </p:cNvPr>
          <p:cNvPicPr>
            <a:picLocks noChangeAspect="1"/>
          </p:cNvPicPr>
          <p:nvPr/>
        </p:nvPicPr>
        <p:blipFill rotWithShape="1">
          <a:blip r:embed="rId3"/>
          <a:srcRect l="12833" t="48222" r="77167" b="28445"/>
          <a:stretch/>
        </p:blipFill>
        <p:spPr>
          <a:xfrm>
            <a:off x="470675" y="2774111"/>
            <a:ext cx="1219200" cy="1600200"/>
          </a:xfrm>
          <a:prstGeom prst="rect">
            <a:avLst/>
          </a:prstGeom>
        </p:spPr>
      </p:pic>
      <p:sp>
        <p:nvSpPr>
          <p:cNvPr id="16" name="TextBox 15">
            <a:extLst>
              <a:ext uri="{FF2B5EF4-FFF2-40B4-BE49-F238E27FC236}">
                <a16:creationId xmlns="" xmlns:a16="http://schemas.microsoft.com/office/drawing/2014/main" id="{43691258-C049-4ABF-B964-DCE751DE70C3}"/>
              </a:ext>
            </a:extLst>
          </p:cNvPr>
          <p:cNvSpPr txBox="1"/>
          <p:nvPr/>
        </p:nvSpPr>
        <p:spPr>
          <a:xfrm>
            <a:off x="1689875" y="3295363"/>
            <a:ext cx="3627120" cy="523220"/>
          </a:xfrm>
          <a:prstGeom prst="rect">
            <a:avLst/>
          </a:prstGeom>
          <a:noFill/>
        </p:spPr>
        <p:txBody>
          <a:bodyPr wrap="square" rtlCol="0">
            <a:spAutoFit/>
          </a:bodyPr>
          <a:lstStyle/>
          <a:p>
            <a:r>
              <a:rPr lang="en-US" sz="2800" b="1">
                <a:solidFill>
                  <a:srgbClr val="0ABA27"/>
                </a:solidFill>
                <a:latin typeface="Arial" panose="020B0604020202020204" pitchFamily="34" charset="0"/>
                <a:cs typeface="Arial" panose="020B0604020202020204" pitchFamily="34" charset="0"/>
              </a:rPr>
              <a:t> </a:t>
            </a:r>
            <a:r>
              <a:rPr lang="en-US" sz="2800" b="1" i="1">
                <a:solidFill>
                  <a:srgbClr val="26529A"/>
                </a:solidFill>
                <a:latin typeface="Arial" panose="020B0604020202020204" pitchFamily="34" charset="0"/>
                <a:cs typeface="Arial" panose="020B0604020202020204" pitchFamily="34" charset="0"/>
              </a:rPr>
              <a:t>Gợi ý cách làm</a:t>
            </a:r>
          </a:p>
        </p:txBody>
      </p:sp>
      <p:sp>
        <p:nvSpPr>
          <p:cNvPr id="17" name="TextBox 16">
            <a:extLst>
              <a:ext uri="{FF2B5EF4-FFF2-40B4-BE49-F238E27FC236}">
                <a16:creationId xmlns="" xmlns:a16="http://schemas.microsoft.com/office/drawing/2014/main"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sp>
        <p:nvSpPr>
          <p:cNvPr id="19" name="TextBox 18">
            <a:extLst>
              <a:ext uri="{FF2B5EF4-FFF2-40B4-BE49-F238E27FC236}">
                <a16:creationId xmlns="" xmlns:a16="http://schemas.microsoft.com/office/drawing/2014/main" id="{2C9CC0DA-D317-4E9D-9579-7F06379DB0F3}"/>
              </a:ext>
            </a:extLst>
          </p:cNvPr>
          <p:cNvSpPr txBox="1"/>
          <p:nvPr/>
        </p:nvSpPr>
        <p:spPr>
          <a:xfrm>
            <a:off x="1244856" y="5085190"/>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Thời gian nộp bài: </a:t>
            </a:r>
            <a:r>
              <a:rPr lang="en-US" sz="2800" b="1" i="1">
                <a:solidFill>
                  <a:srgbClr val="FF0066"/>
                </a:solidFill>
                <a:latin typeface="Arial" panose="020B0604020202020204" pitchFamily="34" charset="0"/>
                <a:cs typeface="Arial" panose="020B0604020202020204" pitchFamily="34" charset="0"/>
              </a:rPr>
              <a:t>1 tuần</a:t>
            </a:r>
          </a:p>
        </p:txBody>
      </p:sp>
      <p:sp>
        <p:nvSpPr>
          <p:cNvPr id="21" name="TextBox 20">
            <a:extLst>
              <a:ext uri="{FF2B5EF4-FFF2-40B4-BE49-F238E27FC236}">
                <a16:creationId xmlns="" xmlns:a16="http://schemas.microsoft.com/office/drawing/2014/main" id="{A01B2151-0D4B-45CA-BB24-832534EB4304}"/>
              </a:ext>
            </a:extLst>
          </p:cNvPr>
          <p:cNvSpPr txBox="1"/>
          <p:nvPr/>
        </p:nvSpPr>
        <p:spPr>
          <a:xfrm>
            <a:off x="6402261" y="6069654"/>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 hoặc nhóm</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 xmlns:a16="http://schemas.microsoft.com/office/drawing/2014/main" id="{9096D3B2-96C8-4F4F-86E8-A9BE87747D4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67" t="13295" r="14207" b="13729"/>
          <a:stretch/>
        </p:blipFill>
        <p:spPr bwMode="auto">
          <a:xfrm>
            <a:off x="5630894" y="5815244"/>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eople Logo Team Welcome. Vector Icon Design Stock Vector #business  #communication #concept #design #group #icon #i… | People logo, Vector icon  design, Icon design">
            <a:extLst>
              <a:ext uri="{FF2B5EF4-FFF2-40B4-BE49-F238E27FC236}">
                <a16:creationId xmlns="" xmlns:a16="http://schemas.microsoft.com/office/drawing/2014/main" id="{D6765460-BCF6-40F8-9CE7-A3BE184546D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17" t="33855" r="19901" b="41111"/>
          <a:stretch/>
        </p:blipFill>
        <p:spPr bwMode="auto">
          <a:xfrm>
            <a:off x="10646868" y="5954896"/>
            <a:ext cx="1284382" cy="7883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iểu tượng máy tính Đồng hồ báo thức Đồng hồ bấm giờ &amp; chấm công, thời  gian, Đồng hồ báo thức, đồng hồ png | PNGEgg">
            <a:extLst>
              <a:ext uri="{FF2B5EF4-FFF2-40B4-BE49-F238E27FC236}">
                <a16:creationId xmlns="" xmlns:a16="http://schemas.microsoft.com/office/drawing/2014/main" id="{581D5B66-0E78-41A0-A8BA-64577470897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8247" t="13005" r="31350" b="15971"/>
          <a:stretch/>
        </p:blipFill>
        <p:spPr bwMode="auto">
          <a:xfrm>
            <a:off x="261657" y="4882801"/>
            <a:ext cx="927998" cy="92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6" grpId="0"/>
      <p:bldP spid="19"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a:solidFill>
                  <a:srgbClr val="3399FF"/>
                </a:solidFill>
                <a:latin typeface="Arial" pitchFamily="34" charset="0"/>
                <a:cs typeface="Arial" pitchFamily="34" charset="0"/>
              </a:rPr>
              <a:t>Chuẩn bị bài 30: Kinh tế Châu Phi.</a:t>
            </a:r>
            <a:endParaRPr lang="en-US" sz="40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146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 xmlns:a16="http://schemas.microsoft.com/office/drawing/2014/main" id="{CE2EBAAB-1F47-408A-8323-22CE33D42B7E}"/>
              </a:ext>
            </a:extLst>
          </p:cNvPr>
          <p:cNvSpPr txBox="1"/>
          <p:nvPr/>
        </p:nvSpPr>
        <p:spPr>
          <a:xfrm>
            <a:off x="3551402" y="227837"/>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32" name="Picture 31">
            <a:extLst>
              <a:ext uri="{FF2B5EF4-FFF2-40B4-BE49-F238E27FC236}">
                <a16:creationId xmlns=""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3" name="Group 2">
            <a:extLst>
              <a:ext uri="{FF2B5EF4-FFF2-40B4-BE49-F238E27FC236}">
                <a16:creationId xmlns="" xmlns:a16="http://schemas.microsoft.com/office/drawing/2014/main" id="{FFFE1168-8B32-4E48-8449-02C4D92C722B}"/>
              </a:ext>
            </a:extLst>
          </p:cNvPr>
          <p:cNvGrpSpPr/>
          <p:nvPr/>
        </p:nvGrpSpPr>
        <p:grpSpPr>
          <a:xfrm>
            <a:off x="1836080" y="1623667"/>
            <a:ext cx="9813603" cy="875873"/>
            <a:chOff x="1836080" y="1623667"/>
            <a:chExt cx="9813603" cy="875873"/>
          </a:xfrm>
        </p:grpSpPr>
        <p:grpSp>
          <p:nvGrpSpPr>
            <p:cNvPr id="17" name="Group 16">
              <a:extLst>
                <a:ext uri="{FF2B5EF4-FFF2-40B4-BE49-F238E27FC236}">
                  <a16:creationId xmlns="" xmlns:a16="http://schemas.microsoft.com/office/drawing/2014/main" id="{5C91F31A-EDEB-4352-AEB9-72156EF377B5}"/>
                </a:ext>
              </a:extLst>
            </p:cNvPr>
            <p:cNvGrpSpPr/>
            <p:nvPr/>
          </p:nvGrpSpPr>
          <p:grpSpPr>
            <a:xfrm>
              <a:off x="1884576" y="1626591"/>
              <a:ext cx="9765107" cy="872949"/>
              <a:chOff x="1133366" y="2220084"/>
              <a:chExt cx="6093180" cy="914400"/>
            </a:xfrm>
            <a:solidFill>
              <a:srgbClr val="FCFEB0"/>
            </a:solidFill>
          </p:grpSpPr>
          <p:sp>
            <p:nvSpPr>
              <p:cNvPr id="18" name="Arrow: Pentagon 17">
                <a:extLst>
                  <a:ext uri="{FF2B5EF4-FFF2-40B4-BE49-F238E27FC236}">
                    <a16:creationId xmlns="" xmlns:a16="http://schemas.microsoft.com/office/drawing/2014/main" id="{148B1972-7196-4B87-B004-3584BD66441C}"/>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 xmlns:a16="http://schemas.microsoft.com/office/drawing/2014/main" id="{7C98953B-7D65-4C5B-A162-EF58AA078540}"/>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 xmlns:a16="http://schemas.microsoft.com/office/drawing/2014/main" id="{04670728-1741-4833-9A20-59430923F615}"/>
                </a:ext>
              </a:extLst>
            </p:cNvPr>
            <p:cNvSpPr txBox="1"/>
            <p:nvPr/>
          </p:nvSpPr>
          <p:spPr>
            <a:xfrm>
              <a:off x="2849244" y="1796430"/>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xích đạo</a:t>
              </a:r>
            </a:p>
          </p:txBody>
        </p:sp>
        <p:sp>
          <p:nvSpPr>
            <p:cNvPr id="21" name="Arrow: Pentagon 20">
              <a:extLst>
                <a:ext uri="{FF2B5EF4-FFF2-40B4-BE49-F238E27FC236}">
                  <a16:creationId xmlns="" xmlns:a16="http://schemas.microsoft.com/office/drawing/2014/main" id="{CA02300E-50B7-4EDA-86E8-B9B08F711473}"/>
                </a:ext>
              </a:extLst>
            </p:cNvPr>
            <p:cNvSpPr/>
            <p:nvPr/>
          </p:nvSpPr>
          <p:spPr>
            <a:xfrm>
              <a:off x="1836080" y="1623667"/>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2" name="Isosceles Triangle 21">
              <a:extLst>
                <a:ext uri="{FF2B5EF4-FFF2-40B4-BE49-F238E27FC236}">
                  <a16:creationId xmlns="" xmlns:a16="http://schemas.microsoft.com/office/drawing/2014/main" id="{33BEFBF2-C0F4-4F92-82DE-EA58FF6EF957}"/>
                </a:ext>
              </a:extLst>
            </p:cNvPr>
            <p:cNvSpPr/>
            <p:nvPr/>
          </p:nvSpPr>
          <p:spPr>
            <a:xfrm rot="5400000">
              <a:off x="2540992" y="1959210"/>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Hình ảnh 13">
            <a:extLst>
              <a:ext uri="{FF2B5EF4-FFF2-40B4-BE49-F238E27FC236}">
                <a16:creationId xmlns="" xmlns:a16="http://schemas.microsoft.com/office/drawing/2014/main" id="{139B1CBB-E2A5-457C-B92D-4A2E187590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391629" y="234284"/>
            <a:ext cx="1143000" cy="1088589"/>
          </a:xfrm>
          <a:prstGeom prst="rect">
            <a:avLst/>
          </a:prstGeom>
        </p:spPr>
      </p:pic>
      <p:grpSp>
        <p:nvGrpSpPr>
          <p:cNvPr id="4" name="Group 3">
            <a:extLst>
              <a:ext uri="{FF2B5EF4-FFF2-40B4-BE49-F238E27FC236}">
                <a16:creationId xmlns="" xmlns:a16="http://schemas.microsoft.com/office/drawing/2014/main" id="{F923B66A-51BC-49DB-8AD2-EE59AF6F4E33}"/>
              </a:ext>
            </a:extLst>
          </p:cNvPr>
          <p:cNvGrpSpPr/>
          <p:nvPr/>
        </p:nvGrpSpPr>
        <p:grpSpPr>
          <a:xfrm>
            <a:off x="1787659" y="2790781"/>
            <a:ext cx="9826019" cy="875873"/>
            <a:chOff x="1787659" y="2790781"/>
            <a:chExt cx="9826019" cy="875873"/>
          </a:xfrm>
        </p:grpSpPr>
        <p:grpSp>
          <p:nvGrpSpPr>
            <p:cNvPr id="24" name="Group 23">
              <a:extLst>
                <a:ext uri="{FF2B5EF4-FFF2-40B4-BE49-F238E27FC236}">
                  <a16:creationId xmlns="" xmlns:a16="http://schemas.microsoft.com/office/drawing/2014/main" id="{2E7FFE3E-74EA-4B7F-8177-ADE48FBB3362}"/>
                </a:ext>
              </a:extLst>
            </p:cNvPr>
            <p:cNvGrpSpPr/>
            <p:nvPr/>
          </p:nvGrpSpPr>
          <p:grpSpPr>
            <a:xfrm>
              <a:off x="1848572" y="2793705"/>
              <a:ext cx="9765106" cy="872949"/>
              <a:chOff x="1133366" y="2220084"/>
              <a:chExt cx="6409250" cy="914400"/>
            </a:xfrm>
            <a:solidFill>
              <a:srgbClr val="FCFEB0"/>
            </a:solidFill>
          </p:grpSpPr>
          <p:sp>
            <p:nvSpPr>
              <p:cNvPr id="33" name="Arrow: Pentagon 32">
                <a:extLst>
                  <a:ext uri="{FF2B5EF4-FFF2-40B4-BE49-F238E27FC236}">
                    <a16:creationId xmlns="" xmlns:a16="http://schemas.microsoft.com/office/drawing/2014/main" id="{1077D75B-89C0-44CD-936F-25D8151F1E1A}"/>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4" name="TextBox 33">
                <a:extLst>
                  <a:ext uri="{FF2B5EF4-FFF2-40B4-BE49-F238E27FC236}">
                    <a16:creationId xmlns="" xmlns:a16="http://schemas.microsoft.com/office/drawing/2014/main" id="{C49E3E0D-EDD0-4EED-8343-84CE4B3389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0" name="Arrow: Pentagon 29">
              <a:extLst>
                <a:ext uri="{FF2B5EF4-FFF2-40B4-BE49-F238E27FC236}">
                  <a16:creationId xmlns="" xmlns:a16="http://schemas.microsoft.com/office/drawing/2014/main" id="{D1148A92-A3DA-4E76-B6A4-D7DA5271949D}"/>
                </a:ext>
              </a:extLst>
            </p:cNvPr>
            <p:cNvSpPr/>
            <p:nvPr/>
          </p:nvSpPr>
          <p:spPr>
            <a:xfrm>
              <a:off x="1787659" y="2790781"/>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 xmlns:a16="http://schemas.microsoft.com/office/drawing/2014/main" id="{DD736294-8B01-4A66-90A2-4EA9C6C674E1}"/>
                </a:ext>
              </a:extLst>
            </p:cNvPr>
            <p:cNvSpPr/>
            <p:nvPr/>
          </p:nvSpPr>
          <p:spPr>
            <a:xfrm rot="5400000">
              <a:off x="2552269" y="3101020"/>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 xmlns:a16="http://schemas.microsoft.com/office/drawing/2014/main" id="{7BF7C870-BBB9-4BBC-A19C-CEF9ACB06063}"/>
                </a:ext>
              </a:extLst>
            </p:cNvPr>
            <p:cNvSpPr txBox="1"/>
            <p:nvPr/>
          </p:nvSpPr>
          <p:spPr>
            <a:xfrm>
              <a:off x="2963129" y="2963501"/>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nhiệt đới</a:t>
              </a:r>
            </a:p>
          </p:txBody>
        </p:sp>
      </p:grpSp>
      <p:grpSp>
        <p:nvGrpSpPr>
          <p:cNvPr id="6" name="Group 5">
            <a:extLst>
              <a:ext uri="{FF2B5EF4-FFF2-40B4-BE49-F238E27FC236}">
                <a16:creationId xmlns="" xmlns:a16="http://schemas.microsoft.com/office/drawing/2014/main" id="{48549127-9F38-4126-B19E-2149AFD50941}"/>
              </a:ext>
            </a:extLst>
          </p:cNvPr>
          <p:cNvGrpSpPr/>
          <p:nvPr/>
        </p:nvGrpSpPr>
        <p:grpSpPr>
          <a:xfrm>
            <a:off x="1787659" y="4083592"/>
            <a:ext cx="9826019" cy="875873"/>
            <a:chOff x="1787659" y="4083592"/>
            <a:chExt cx="9826019" cy="875873"/>
          </a:xfrm>
        </p:grpSpPr>
        <p:grpSp>
          <p:nvGrpSpPr>
            <p:cNvPr id="28" name="Group 27">
              <a:extLst>
                <a:ext uri="{FF2B5EF4-FFF2-40B4-BE49-F238E27FC236}">
                  <a16:creationId xmlns="" xmlns:a16="http://schemas.microsoft.com/office/drawing/2014/main" id="{6E088950-6E75-406A-99D4-C712F6D4AA47}"/>
                </a:ext>
              </a:extLst>
            </p:cNvPr>
            <p:cNvGrpSpPr/>
            <p:nvPr/>
          </p:nvGrpSpPr>
          <p:grpSpPr>
            <a:xfrm>
              <a:off x="1848572" y="4086516"/>
              <a:ext cx="9765106" cy="872949"/>
              <a:chOff x="1133366" y="2220084"/>
              <a:chExt cx="6409250" cy="914400"/>
            </a:xfrm>
            <a:solidFill>
              <a:schemeClr val="accent6">
                <a:lumMod val="20000"/>
                <a:lumOff val="80000"/>
              </a:schemeClr>
            </a:solidFill>
          </p:grpSpPr>
          <p:sp>
            <p:nvSpPr>
              <p:cNvPr id="29" name="Arrow: Pentagon 28">
                <a:extLst>
                  <a:ext uri="{FF2B5EF4-FFF2-40B4-BE49-F238E27FC236}">
                    <a16:creationId xmlns="" xmlns:a16="http://schemas.microsoft.com/office/drawing/2014/main" id="{A341C60C-6348-430E-8355-6BC6886ACF4A}"/>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5" name="TextBox 34">
                <a:extLst>
                  <a:ext uri="{FF2B5EF4-FFF2-40B4-BE49-F238E27FC236}">
                    <a16:creationId xmlns="" xmlns:a16="http://schemas.microsoft.com/office/drawing/2014/main" id="{0D7BF0AF-93FB-4F94-811F-E31DDC98501E}"/>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6" name="Arrow: Pentagon 35">
              <a:extLst>
                <a:ext uri="{FF2B5EF4-FFF2-40B4-BE49-F238E27FC236}">
                  <a16:creationId xmlns="" xmlns:a16="http://schemas.microsoft.com/office/drawing/2014/main" id="{532B8B92-68EB-444D-AD29-7C9B6B5C238A}"/>
                </a:ext>
              </a:extLst>
            </p:cNvPr>
            <p:cNvSpPr/>
            <p:nvPr/>
          </p:nvSpPr>
          <p:spPr>
            <a:xfrm>
              <a:off x="1787659" y="4083592"/>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37" name="Isosceles Triangle 36">
              <a:extLst>
                <a:ext uri="{FF2B5EF4-FFF2-40B4-BE49-F238E27FC236}">
                  <a16:creationId xmlns="" xmlns:a16="http://schemas.microsoft.com/office/drawing/2014/main" id="{59BE688D-7DCC-4FD2-923E-6E78DB8ED6E7}"/>
                </a:ext>
              </a:extLst>
            </p:cNvPr>
            <p:cNvSpPr/>
            <p:nvPr/>
          </p:nvSpPr>
          <p:spPr>
            <a:xfrm rot="5400000">
              <a:off x="2552269" y="4393831"/>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 xmlns:a16="http://schemas.microsoft.com/office/drawing/2014/main" id="{DB753B45-114A-4793-9601-0C3181A710DB}"/>
                </a:ext>
              </a:extLst>
            </p:cNvPr>
            <p:cNvSpPr txBox="1"/>
            <p:nvPr/>
          </p:nvSpPr>
          <p:spPr>
            <a:xfrm>
              <a:off x="2963129" y="4256312"/>
              <a:ext cx="83807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hoang mạc</a:t>
              </a:r>
            </a:p>
          </p:txBody>
        </p:sp>
      </p:grpSp>
      <p:grpSp>
        <p:nvGrpSpPr>
          <p:cNvPr id="7" name="Group 6">
            <a:extLst>
              <a:ext uri="{FF2B5EF4-FFF2-40B4-BE49-F238E27FC236}">
                <a16:creationId xmlns="" xmlns:a16="http://schemas.microsoft.com/office/drawing/2014/main" id="{BFDB9575-2244-4860-9AB0-AA4D96463D69}"/>
              </a:ext>
            </a:extLst>
          </p:cNvPr>
          <p:cNvGrpSpPr/>
          <p:nvPr/>
        </p:nvGrpSpPr>
        <p:grpSpPr>
          <a:xfrm>
            <a:off x="1726746" y="5370553"/>
            <a:ext cx="9826019" cy="875873"/>
            <a:chOff x="1726746" y="5370553"/>
            <a:chExt cx="9826019" cy="875873"/>
          </a:xfrm>
        </p:grpSpPr>
        <p:grpSp>
          <p:nvGrpSpPr>
            <p:cNvPr id="39" name="Group 38">
              <a:extLst>
                <a:ext uri="{FF2B5EF4-FFF2-40B4-BE49-F238E27FC236}">
                  <a16:creationId xmlns="" xmlns:a16="http://schemas.microsoft.com/office/drawing/2014/main" id="{C64963F3-4CBB-4F5B-B0CA-FE69D3C230CA}"/>
                </a:ext>
              </a:extLst>
            </p:cNvPr>
            <p:cNvGrpSpPr/>
            <p:nvPr/>
          </p:nvGrpSpPr>
          <p:grpSpPr>
            <a:xfrm>
              <a:off x="1787659" y="5373477"/>
              <a:ext cx="9765106" cy="872949"/>
              <a:chOff x="1133366" y="2220084"/>
              <a:chExt cx="6409250" cy="914400"/>
            </a:xfrm>
            <a:solidFill>
              <a:srgbClr val="FCFEB0"/>
            </a:solidFill>
          </p:grpSpPr>
          <p:sp>
            <p:nvSpPr>
              <p:cNvPr id="40" name="Arrow: Pentagon 39">
                <a:extLst>
                  <a:ext uri="{FF2B5EF4-FFF2-40B4-BE49-F238E27FC236}">
                    <a16:creationId xmlns="" xmlns:a16="http://schemas.microsoft.com/office/drawing/2014/main" id="{D704437B-83BF-4B8B-A1FD-41E423C241F2}"/>
                  </a:ext>
                </a:extLst>
              </p:cNvPr>
              <p:cNvSpPr/>
              <p:nvPr/>
            </p:nvSpPr>
            <p:spPr>
              <a:xfrm>
                <a:off x="1133366" y="2220084"/>
                <a:ext cx="6409250"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1" name="TextBox 40">
                <a:extLst>
                  <a:ext uri="{FF2B5EF4-FFF2-40B4-BE49-F238E27FC236}">
                    <a16:creationId xmlns="" xmlns:a16="http://schemas.microsoft.com/office/drawing/2014/main" id="{C7317980-0F4E-4320-81EE-CB5686DA5707}"/>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2" name="Arrow: Pentagon 41">
              <a:extLst>
                <a:ext uri="{FF2B5EF4-FFF2-40B4-BE49-F238E27FC236}">
                  <a16:creationId xmlns="" xmlns:a16="http://schemas.microsoft.com/office/drawing/2014/main" id="{BD1B7BF2-0953-41F2-BA34-B7DBA5E37CE6}"/>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43" name="Isosceles Triangle 42">
              <a:extLst>
                <a:ext uri="{FF2B5EF4-FFF2-40B4-BE49-F238E27FC236}">
                  <a16:creationId xmlns="" xmlns:a16="http://schemas.microsoft.com/office/drawing/2014/main" id="{AFAF03C8-40ED-4AD4-B7D1-01F9FFBC4360}"/>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 xmlns:a16="http://schemas.microsoft.com/office/drawing/2014/main" id="{7F1999E9-A6D4-4F60-A2A5-15E82ADF655B}"/>
                </a:ext>
              </a:extLst>
            </p:cNvPr>
            <p:cNvSpPr txBox="1"/>
            <p:nvPr/>
          </p:nvSpPr>
          <p:spPr>
            <a:xfrm>
              <a:off x="2902216" y="55432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cận nhiệt</a:t>
              </a:r>
            </a:p>
          </p:txBody>
        </p:sp>
      </p:grpSp>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7231858-9756-47B6-95E1-D41138C0F700}"/>
              </a:ext>
            </a:extLst>
          </p:cNvPr>
          <p:cNvPicPr>
            <a:picLocks noChangeAspect="1"/>
          </p:cNvPicPr>
          <p:nvPr/>
        </p:nvPicPr>
        <p:blipFill rotWithShape="1">
          <a:blip r:embed="rId3"/>
          <a:srcRect l="49250" t="16517" r="40417" b="67812"/>
          <a:stretch/>
        </p:blipFill>
        <p:spPr>
          <a:xfrm>
            <a:off x="10789658" y="56945"/>
            <a:ext cx="1259840" cy="1074695"/>
          </a:xfrm>
          <a:prstGeom prst="rect">
            <a:avLst/>
          </a:prstGeom>
        </p:spPr>
      </p:pic>
      <p:grpSp>
        <p:nvGrpSpPr>
          <p:cNvPr id="24" name="Group 23">
            <a:extLst>
              <a:ext uri="{FF2B5EF4-FFF2-40B4-BE49-F238E27FC236}">
                <a16:creationId xmlns="" xmlns:a16="http://schemas.microsoft.com/office/drawing/2014/main" id="{4F55A9F7-5782-45F9-97C2-EA853B7E8A01}"/>
              </a:ext>
            </a:extLst>
          </p:cNvPr>
          <p:cNvGrpSpPr/>
          <p:nvPr/>
        </p:nvGrpSpPr>
        <p:grpSpPr>
          <a:xfrm>
            <a:off x="455488" y="774684"/>
            <a:ext cx="10904713" cy="5859682"/>
            <a:chOff x="514865" y="537177"/>
            <a:chExt cx="10904713" cy="5859682"/>
          </a:xfrm>
        </p:grpSpPr>
        <p:pic>
          <p:nvPicPr>
            <p:cNvPr id="11" name="Picture 2">
              <a:extLst>
                <a:ext uri="{FF2B5EF4-FFF2-40B4-BE49-F238E27FC236}">
                  <a16:creationId xmlns="" xmlns:a16="http://schemas.microsoft.com/office/drawing/2014/main" id="{A64EFBB8-34C6-40A2-8071-7A1DB9DB7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619" y="594292"/>
              <a:ext cx="4891886" cy="58025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169FDAD5-BFCD-4550-9AEA-C0CC698F37B5}"/>
                </a:ext>
              </a:extLst>
            </p:cNvPr>
            <p:cNvSpPr txBox="1"/>
            <p:nvPr/>
          </p:nvSpPr>
          <p:spPr>
            <a:xfrm>
              <a:off x="514865" y="6003283"/>
              <a:ext cx="5418839"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4. Bản đồ các môi tr</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ờng tự nhiên ở châu Phi</a:t>
              </a:r>
            </a:p>
          </p:txBody>
        </p:sp>
        <p:pic>
          <p:nvPicPr>
            <p:cNvPr id="21" name="image509.jpg" descr="Image result for lÆ°á»£c Äá» kinh táº¿ chÃ¢u Phi">
              <a:extLst>
                <a:ext uri="{FF2B5EF4-FFF2-40B4-BE49-F238E27FC236}">
                  <a16:creationId xmlns="" xmlns:a16="http://schemas.microsoft.com/office/drawing/2014/main" id="{78082E78-D0B2-4245-A02D-32A6BE01650E}"/>
                </a:ext>
              </a:extLst>
            </p:cNvPr>
            <p:cNvPicPr/>
            <p:nvPr/>
          </p:nvPicPr>
          <p:blipFill>
            <a:blip r:embed="rId5"/>
            <a:srcRect/>
            <a:stretch>
              <a:fillRect/>
            </a:stretch>
          </p:blipFill>
          <p:spPr>
            <a:xfrm>
              <a:off x="6190823" y="537177"/>
              <a:ext cx="5228755" cy="5835438"/>
            </a:xfrm>
            <a:prstGeom prst="rect">
              <a:avLst/>
            </a:prstGeom>
            <a:ln/>
          </p:spPr>
        </p:pic>
        <p:sp>
          <p:nvSpPr>
            <p:cNvPr id="23" name="TextBox 22">
              <a:extLst>
                <a:ext uri="{FF2B5EF4-FFF2-40B4-BE49-F238E27FC236}">
                  <a16:creationId xmlns="" xmlns:a16="http://schemas.microsoft.com/office/drawing/2014/main" id="{2BD92BB8-B645-4620-993A-E776CDB3C4B5}"/>
                </a:ext>
              </a:extLst>
            </p:cNvPr>
            <p:cNvSpPr txBox="1"/>
            <p:nvPr/>
          </p:nvSpPr>
          <p:spPr>
            <a:xfrm>
              <a:off x="7058172" y="5951491"/>
              <a:ext cx="4140260" cy="369332"/>
            </a:xfrm>
            <a:prstGeom prst="rect">
              <a:avLst/>
            </a:prstGeom>
            <a:solidFill>
              <a:schemeClr val="bg1"/>
            </a:solidFill>
          </p:spPr>
          <p:txBody>
            <a:bodyPr wrap="square" rtlCol="0">
              <a:spAutoFit/>
            </a:bodyPr>
            <a:lstStyle/>
            <a:p>
              <a:r>
                <a:rPr lang="vi-VN">
                  <a:solidFill>
                    <a:srgbClr val="1B04FA"/>
                  </a:solidFill>
                  <a:latin typeface="Arial" panose="020B0604020202020204" pitchFamily="34" charset="0"/>
                  <a:cs typeface="Arial" panose="020B0604020202020204" pitchFamily="34" charset="0"/>
                </a:rPr>
                <a:t>Lược đồ nông nghiệp</a:t>
              </a:r>
              <a:r>
                <a:rPr lang="en-US">
                  <a:solidFill>
                    <a:srgbClr val="1B04FA"/>
                  </a:solidFill>
                  <a:latin typeface="Arial" panose="020B0604020202020204" pitchFamily="34" charset="0"/>
                  <a:cs typeface="Arial" panose="020B0604020202020204" pitchFamily="34" charset="0"/>
                </a:rPr>
                <a:t> châu Phi</a:t>
              </a:r>
            </a:p>
          </p:txBody>
        </p:sp>
      </p:grpSp>
    </p:spTree>
    <p:extLst>
      <p:ext uri="{BB962C8B-B14F-4D97-AF65-F5344CB8AC3E}">
        <p14:creationId xmlns:p14="http://schemas.microsoft.com/office/powerpoint/2010/main" val="2153714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7AFC7ADB-0401-4648-9CDA-53DA45CF2A4F}"/>
              </a:ext>
            </a:extLst>
          </p:cNvPr>
          <p:cNvPicPr>
            <a:picLocks noChangeAspect="1"/>
          </p:cNvPicPr>
          <p:nvPr/>
        </p:nvPicPr>
        <p:blipFill rotWithShape="1">
          <a:blip r:embed="rId3"/>
          <a:srcRect l="49250" t="16517" r="40417" b="67812"/>
          <a:stretch/>
        </p:blipFill>
        <p:spPr>
          <a:xfrm>
            <a:off x="10789658" y="56945"/>
            <a:ext cx="1259840" cy="1074695"/>
          </a:xfrm>
          <a:prstGeom prst="rect">
            <a:avLst/>
          </a:prstGeom>
        </p:spPr>
      </p:pic>
      <p:grpSp>
        <p:nvGrpSpPr>
          <p:cNvPr id="8" name="Group 7">
            <a:extLst>
              <a:ext uri="{FF2B5EF4-FFF2-40B4-BE49-F238E27FC236}">
                <a16:creationId xmlns="" xmlns:a16="http://schemas.microsoft.com/office/drawing/2014/main" id="{6494A355-B4E4-42AE-8B32-A7347414A560}"/>
              </a:ext>
            </a:extLst>
          </p:cNvPr>
          <p:cNvGrpSpPr/>
          <p:nvPr/>
        </p:nvGrpSpPr>
        <p:grpSpPr>
          <a:xfrm>
            <a:off x="100048" y="46661"/>
            <a:ext cx="9813603" cy="875873"/>
            <a:chOff x="1836080" y="1623667"/>
            <a:chExt cx="9813603" cy="875873"/>
          </a:xfrm>
        </p:grpSpPr>
        <p:grpSp>
          <p:nvGrpSpPr>
            <p:cNvPr id="9" name="Group 8">
              <a:extLst>
                <a:ext uri="{FF2B5EF4-FFF2-40B4-BE49-F238E27FC236}">
                  <a16:creationId xmlns="" xmlns:a16="http://schemas.microsoft.com/office/drawing/2014/main" id="{D944119F-E2A1-4D92-8911-5D0461700A27}"/>
                </a:ext>
              </a:extLst>
            </p:cNvPr>
            <p:cNvGrpSpPr/>
            <p:nvPr/>
          </p:nvGrpSpPr>
          <p:grpSpPr>
            <a:xfrm>
              <a:off x="1884576" y="1626591"/>
              <a:ext cx="9765107" cy="872949"/>
              <a:chOff x="1133366" y="2220084"/>
              <a:chExt cx="6093180" cy="914400"/>
            </a:xfrm>
            <a:solidFill>
              <a:srgbClr val="FCFEB0"/>
            </a:solidFill>
          </p:grpSpPr>
          <p:sp>
            <p:nvSpPr>
              <p:cNvPr id="13" name="Arrow: Pentagon 12">
                <a:extLst>
                  <a:ext uri="{FF2B5EF4-FFF2-40B4-BE49-F238E27FC236}">
                    <a16:creationId xmlns="" xmlns:a16="http://schemas.microsoft.com/office/drawing/2014/main" id="{3BC27303-34B0-46E6-9EFD-89D2A11495D6}"/>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 xmlns:a16="http://schemas.microsoft.com/office/drawing/2014/main" id="{EAD6E524-00FE-41E2-B0C1-B45CF48C0D0A}"/>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0" name="TextBox 9">
              <a:extLst>
                <a:ext uri="{FF2B5EF4-FFF2-40B4-BE49-F238E27FC236}">
                  <a16:creationId xmlns="" xmlns:a16="http://schemas.microsoft.com/office/drawing/2014/main" id="{4BF44CC9-44A8-4E64-A3BE-3E930533FA7E}"/>
                </a:ext>
              </a:extLst>
            </p:cNvPr>
            <p:cNvSpPr txBox="1"/>
            <p:nvPr/>
          </p:nvSpPr>
          <p:spPr>
            <a:xfrm>
              <a:off x="2849244" y="1796430"/>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xích đạo</a:t>
              </a:r>
            </a:p>
          </p:txBody>
        </p:sp>
        <p:sp>
          <p:nvSpPr>
            <p:cNvPr id="11" name="Arrow: Pentagon 10">
              <a:extLst>
                <a:ext uri="{FF2B5EF4-FFF2-40B4-BE49-F238E27FC236}">
                  <a16:creationId xmlns="" xmlns:a16="http://schemas.microsoft.com/office/drawing/2014/main" id="{51CC01BA-9D46-466A-94FA-D44692129BA3}"/>
                </a:ext>
              </a:extLst>
            </p:cNvPr>
            <p:cNvSpPr/>
            <p:nvPr/>
          </p:nvSpPr>
          <p:spPr>
            <a:xfrm>
              <a:off x="1836080" y="1623667"/>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2" name="Isosceles Triangle 11">
              <a:extLst>
                <a:ext uri="{FF2B5EF4-FFF2-40B4-BE49-F238E27FC236}">
                  <a16:creationId xmlns="" xmlns:a16="http://schemas.microsoft.com/office/drawing/2014/main" id="{A51C699F-C4AC-405E-9E13-2785EADA3702}"/>
                </a:ext>
              </a:extLst>
            </p:cNvPr>
            <p:cNvSpPr/>
            <p:nvPr/>
          </p:nvSpPr>
          <p:spPr>
            <a:xfrm rot="5400000">
              <a:off x="2540992" y="1959210"/>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 xmlns:a16="http://schemas.microsoft.com/office/drawing/2014/main" id="{EEB84F83-3B99-4D7B-8787-91AD61765A89}"/>
              </a:ext>
            </a:extLst>
          </p:cNvPr>
          <p:cNvGrpSpPr/>
          <p:nvPr/>
        </p:nvGrpSpPr>
        <p:grpSpPr>
          <a:xfrm>
            <a:off x="6773161" y="1055433"/>
            <a:ext cx="5418839" cy="5802567"/>
            <a:chOff x="6773161" y="1055433"/>
            <a:chExt cx="5418839" cy="5802567"/>
          </a:xfrm>
        </p:grpSpPr>
        <p:pic>
          <p:nvPicPr>
            <p:cNvPr id="16" name="Picture 2">
              <a:extLst>
                <a:ext uri="{FF2B5EF4-FFF2-40B4-BE49-F238E27FC236}">
                  <a16:creationId xmlns="" xmlns:a16="http://schemas.microsoft.com/office/drawing/2014/main" id="{A1FD3079-DE79-4D29-A703-99E18208AC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3915" y="1055433"/>
              <a:ext cx="4891886" cy="580256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B1BB2171-EDCF-4F39-A33B-C0141E9833B7}"/>
                </a:ext>
              </a:extLst>
            </p:cNvPr>
            <p:cNvSpPr txBox="1"/>
            <p:nvPr/>
          </p:nvSpPr>
          <p:spPr>
            <a:xfrm>
              <a:off x="6773161" y="6428799"/>
              <a:ext cx="5418839"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4. Bản đồ các môi tr</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ờng tự nhiên ở châu Phi</a:t>
              </a:r>
            </a:p>
          </p:txBody>
        </p:sp>
      </p:grpSp>
      <p:sp>
        <p:nvSpPr>
          <p:cNvPr id="18" name="Freeform 7">
            <a:extLst>
              <a:ext uri="{FF2B5EF4-FFF2-40B4-BE49-F238E27FC236}">
                <a16:creationId xmlns="" xmlns:a16="http://schemas.microsoft.com/office/drawing/2014/main" id="{FB14172F-8777-42F5-81A6-46DE83E1E39A}"/>
              </a:ext>
            </a:extLst>
          </p:cNvPr>
          <p:cNvSpPr>
            <a:spLocks/>
          </p:cNvSpPr>
          <p:nvPr/>
        </p:nvSpPr>
        <p:spPr bwMode="auto">
          <a:xfrm>
            <a:off x="7730836" y="3135086"/>
            <a:ext cx="2743200" cy="881943"/>
          </a:xfrm>
          <a:custGeom>
            <a:avLst/>
            <a:gdLst>
              <a:gd name="T0" fmla="*/ 2147483646 w 1740"/>
              <a:gd name="T1" fmla="*/ 2147483646 h 579"/>
              <a:gd name="T2" fmla="*/ 2147483646 w 1740"/>
              <a:gd name="T3" fmla="*/ 2147483646 h 579"/>
              <a:gd name="T4" fmla="*/ 2147483646 w 1740"/>
              <a:gd name="T5" fmla="*/ 2147483646 h 579"/>
              <a:gd name="T6" fmla="*/ 2147483646 w 1740"/>
              <a:gd name="T7" fmla="*/ 2147483646 h 579"/>
              <a:gd name="T8" fmla="*/ 2147483646 w 1740"/>
              <a:gd name="T9" fmla="*/ 2147483646 h 579"/>
              <a:gd name="T10" fmla="*/ 2147483646 w 1740"/>
              <a:gd name="T11" fmla="*/ 2147483646 h 579"/>
              <a:gd name="T12" fmla="*/ 2147483646 w 1740"/>
              <a:gd name="T13" fmla="*/ 2147483646 h 579"/>
              <a:gd name="T14" fmla="*/ 2147483646 w 1740"/>
              <a:gd name="T15" fmla="*/ 2147483646 h 579"/>
              <a:gd name="T16" fmla="*/ 2147483646 w 1740"/>
              <a:gd name="T17" fmla="*/ 2147483646 h 579"/>
              <a:gd name="T18" fmla="*/ 2147483646 w 1740"/>
              <a:gd name="T19" fmla="*/ 2147483646 h 579"/>
              <a:gd name="T20" fmla="*/ 2147483646 w 1740"/>
              <a:gd name="T21" fmla="*/ 2147483646 h 579"/>
              <a:gd name="T22" fmla="*/ 2147483646 w 1740"/>
              <a:gd name="T23" fmla="*/ 2147483646 h 579"/>
              <a:gd name="T24" fmla="*/ 2147483646 w 1740"/>
              <a:gd name="T25" fmla="*/ 2147483646 h 579"/>
              <a:gd name="T26" fmla="*/ 2147483646 w 1740"/>
              <a:gd name="T27" fmla="*/ 2147483646 h 579"/>
              <a:gd name="T28" fmla="*/ 2147483646 w 1740"/>
              <a:gd name="T29" fmla="*/ 2147483646 h 579"/>
              <a:gd name="T30" fmla="*/ 2147483646 w 1740"/>
              <a:gd name="T31" fmla="*/ 2147483646 h 579"/>
              <a:gd name="T32" fmla="*/ 2147483646 w 1740"/>
              <a:gd name="T33" fmla="*/ 2147483646 h 579"/>
              <a:gd name="T34" fmla="*/ 2147483646 w 1740"/>
              <a:gd name="T35" fmla="*/ 2147483646 h 579"/>
              <a:gd name="T36" fmla="*/ 2147483646 w 1740"/>
              <a:gd name="T37" fmla="*/ 2147483646 h 579"/>
              <a:gd name="T38" fmla="*/ 2147483646 w 1740"/>
              <a:gd name="T39" fmla="*/ 2147483646 h 579"/>
              <a:gd name="T40" fmla="*/ 2147483646 w 1740"/>
              <a:gd name="T41" fmla="*/ 2147483646 h 579"/>
              <a:gd name="T42" fmla="*/ 2147483646 w 1740"/>
              <a:gd name="T43" fmla="*/ 2147483646 h 579"/>
              <a:gd name="T44" fmla="*/ 2147483646 w 1740"/>
              <a:gd name="T45" fmla="*/ 2147483646 h 579"/>
              <a:gd name="T46" fmla="*/ 2147483646 w 1740"/>
              <a:gd name="T47" fmla="*/ 2147483646 h 579"/>
              <a:gd name="T48" fmla="*/ 2147483646 w 1740"/>
              <a:gd name="T49" fmla="*/ 2147483646 h 579"/>
              <a:gd name="T50" fmla="*/ 2147483646 w 1740"/>
              <a:gd name="T51" fmla="*/ 2147483646 h 579"/>
              <a:gd name="T52" fmla="*/ 2147483646 w 1740"/>
              <a:gd name="T53" fmla="*/ 2147483646 h 579"/>
              <a:gd name="T54" fmla="*/ 2147483646 w 1740"/>
              <a:gd name="T55" fmla="*/ 2147483646 h 579"/>
              <a:gd name="T56" fmla="*/ 2147483646 w 1740"/>
              <a:gd name="T57" fmla="*/ 2147483646 h 579"/>
              <a:gd name="T58" fmla="*/ 2147483646 w 1740"/>
              <a:gd name="T59" fmla="*/ 2147483646 h 579"/>
              <a:gd name="T60" fmla="*/ 2147483646 w 1740"/>
              <a:gd name="T61" fmla="*/ 2147483646 h 579"/>
              <a:gd name="T62" fmla="*/ 2147483646 w 1740"/>
              <a:gd name="T63" fmla="*/ 2147483646 h 579"/>
              <a:gd name="T64" fmla="*/ 2147483646 w 1740"/>
              <a:gd name="T65" fmla="*/ 2147483646 h 579"/>
              <a:gd name="T66" fmla="*/ 2147483646 w 1740"/>
              <a:gd name="T67" fmla="*/ 2147483646 h 5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40" h="579">
                <a:moveTo>
                  <a:pt x="840" y="425"/>
                </a:moveTo>
                <a:cubicBezTo>
                  <a:pt x="848" y="428"/>
                  <a:pt x="857" y="427"/>
                  <a:pt x="864" y="431"/>
                </a:cubicBezTo>
                <a:cubicBezTo>
                  <a:pt x="870" y="435"/>
                  <a:pt x="873" y="442"/>
                  <a:pt x="879" y="446"/>
                </a:cubicBezTo>
                <a:cubicBezTo>
                  <a:pt x="897" y="500"/>
                  <a:pt x="919" y="503"/>
                  <a:pt x="975" y="506"/>
                </a:cubicBezTo>
                <a:cubicBezTo>
                  <a:pt x="992" y="512"/>
                  <a:pt x="1003" y="524"/>
                  <a:pt x="1020" y="530"/>
                </a:cubicBezTo>
                <a:cubicBezTo>
                  <a:pt x="1060" y="527"/>
                  <a:pt x="1059" y="525"/>
                  <a:pt x="1089" y="515"/>
                </a:cubicBezTo>
                <a:cubicBezTo>
                  <a:pt x="1109" y="516"/>
                  <a:pt x="1129" y="516"/>
                  <a:pt x="1149" y="518"/>
                </a:cubicBezTo>
                <a:cubicBezTo>
                  <a:pt x="1161" y="519"/>
                  <a:pt x="1164" y="529"/>
                  <a:pt x="1176" y="533"/>
                </a:cubicBezTo>
                <a:cubicBezTo>
                  <a:pt x="1189" y="537"/>
                  <a:pt x="1202" y="542"/>
                  <a:pt x="1215" y="545"/>
                </a:cubicBezTo>
                <a:cubicBezTo>
                  <a:pt x="1266" y="579"/>
                  <a:pt x="1311" y="536"/>
                  <a:pt x="1359" y="530"/>
                </a:cubicBezTo>
                <a:cubicBezTo>
                  <a:pt x="1433" y="521"/>
                  <a:pt x="1509" y="525"/>
                  <a:pt x="1584" y="524"/>
                </a:cubicBezTo>
                <a:cubicBezTo>
                  <a:pt x="1616" y="503"/>
                  <a:pt x="1567" y="536"/>
                  <a:pt x="1602" y="509"/>
                </a:cubicBezTo>
                <a:cubicBezTo>
                  <a:pt x="1608" y="505"/>
                  <a:pt x="1620" y="497"/>
                  <a:pt x="1620" y="497"/>
                </a:cubicBezTo>
                <a:cubicBezTo>
                  <a:pt x="1631" y="481"/>
                  <a:pt x="1642" y="466"/>
                  <a:pt x="1656" y="452"/>
                </a:cubicBezTo>
                <a:cubicBezTo>
                  <a:pt x="1665" y="424"/>
                  <a:pt x="1678" y="397"/>
                  <a:pt x="1692" y="371"/>
                </a:cubicBezTo>
                <a:cubicBezTo>
                  <a:pt x="1697" y="362"/>
                  <a:pt x="1704" y="353"/>
                  <a:pt x="1710" y="344"/>
                </a:cubicBezTo>
                <a:cubicBezTo>
                  <a:pt x="1714" y="339"/>
                  <a:pt x="1716" y="326"/>
                  <a:pt x="1716" y="326"/>
                </a:cubicBezTo>
                <a:cubicBezTo>
                  <a:pt x="1721" y="272"/>
                  <a:pt x="1740" y="173"/>
                  <a:pt x="1668" y="155"/>
                </a:cubicBezTo>
                <a:cubicBezTo>
                  <a:pt x="1658" y="140"/>
                  <a:pt x="1665" y="148"/>
                  <a:pt x="1644" y="134"/>
                </a:cubicBezTo>
                <a:cubicBezTo>
                  <a:pt x="1641" y="132"/>
                  <a:pt x="1635" y="128"/>
                  <a:pt x="1635" y="128"/>
                </a:cubicBezTo>
                <a:cubicBezTo>
                  <a:pt x="1618" y="102"/>
                  <a:pt x="1630" y="115"/>
                  <a:pt x="1566" y="122"/>
                </a:cubicBezTo>
                <a:cubicBezTo>
                  <a:pt x="1548" y="124"/>
                  <a:pt x="1537" y="138"/>
                  <a:pt x="1521" y="143"/>
                </a:cubicBezTo>
                <a:cubicBezTo>
                  <a:pt x="1490" y="141"/>
                  <a:pt x="1475" y="141"/>
                  <a:pt x="1449" y="134"/>
                </a:cubicBezTo>
                <a:cubicBezTo>
                  <a:pt x="1436" y="131"/>
                  <a:pt x="1410" y="125"/>
                  <a:pt x="1410" y="125"/>
                </a:cubicBezTo>
                <a:cubicBezTo>
                  <a:pt x="1343" y="127"/>
                  <a:pt x="1281" y="130"/>
                  <a:pt x="1215" y="137"/>
                </a:cubicBezTo>
                <a:cubicBezTo>
                  <a:pt x="1204" y="141"/>
                  <a:pt x="1199" y="148"/>
                  <a:pt x="1188" y="152"/>
                </a:cubicBezTo>
                <a:cubicBezTo>
                  <a:pt x="1122" y="150"/>
                  <a:pt x="1102" y="147"/>
                  <a:pt x="1050" y="140"/>
                </a:cubicBezTo>
                <a:cubicBezTo>
                  <a:pt x="1040" y="133"/>
                  <a:pt x="1032" y="131"/>
                  <a:pt x="1020" y="128"/>
                </a:cubicBezTo>
                <a:cubicBezTo>
                  <a:pt x="1002" y="116"/>
                  <a:pt x="980" y="114"/>
                  <a:pt x="960" y="107"/>
                </a:cubicBezTo>
                <a:cubicBezTo>
                  <a:pt x="875" y="109"/>
                  <a:pt x="885" y="104"/>
                  <a:pt x="837" y="116"/>
                </a:cubicBezTo>
                <a:cubicBezTo>
                  <a:pt x="821" y="115"/>
                  <a:pt x="805" y="117"/>
                  <a:pt x="789" y="113"/>
                </a:cubicBezTo>
                <a:cubicBezTo>
                  <a:pt x="781" y="111"/>
                  <a:pt x="762" y="96"/>
                  <a:pt x="753" y="92"/>
                </a:cubicBezTo>
                <a:cubicBezTo>
                  <a:pt x="737" y="85"/>
                  <a:pt x="719" y="83"/>
                  <a:pt x="702" y="77"/>
                </a:cubicBezTo>
                <a:cubicBezTo>
                  <a:pt x="683" y="71"/>
                  <a:pt x="642" y="65"/>
                  <a:pt x="642" y="65"/>
                </a:cubicBezTo>
                <a:cubicBezTo>
                  <a:pt x="605" y="66"/>
                  <a:pt x="568" y="68"/>
                  <a:pt x="531" y="68"/>
                </a:cubicBezTo>
                <a:cubicBezTo>
                  <a:pt x="525" y="68"/>
                  <a:pt x="544" y="62"/>
                  <a:pt x="549" y="65"/>
                </a:cubicBezTo>
                <a:cubicBezTo>
                  <a:pt x="561" y="72"/>
                  <a:pt x="519" y="95"/>
                  <a:pt x="519" y="95"/>
                </a:cubicBezTo>
                <a:cubicBezTo>
                  <a:pt x="512" y="105"/>
                  <a:pt x="507" y="109"/>
                  <a:pt x="495" y="113"/>
                </a:cubicBezTo>
                <a:cubicBezTo>
                  <a:pt x="484" y="124"/>
                  <a:pt x="470" y="132"/>
                  <a:pt x="459" y="143"/>
                </a:cubicBezTo>
                <a:cubicBezTo>
                  <a:pt x="441" y="142"/>
                  <a:pt x="423" y="144"/>
                  <a:pt x="405" y="140"/>
                </a:cubicBezTo>
                <a:cubicBezTo>
                  <a:pt x="394" y="138"/>
                  <a:pt x="387" y="128"/>
                  <a:pt x="378" y="122"/>
                </a:cubicBezTo>
                <a:cubicBezTo>
                  <a:pt x="375" y="120"/>
                  <a:pt x="369" y="116"/>
                  <a:pt x="369" y="116"/>
                </a:cubicBezTo>
                <a:cubicBezTo>
                  <a:pt x="355" y="96"/>
                  <a:pt x="333" y="76"/>
                  <a:pt x="312" y="62"/>
                </a:cubicBezTo>
                <a:cubicBezTo>
                  <a:pt x="303" y="36"/>
                  <a:pt x="273" y="31"/>
                  <a:pt x="249" y="23"/>
                </a:cubicBezTo>
                <a:cubicBezTo>
                  <a:pt x="240" y="20"/>
                  <a:pt x="231" y="14"/>
                  <a:pt x="222" y="11"/>
                </a:cubicBezTo>
                <a:cubicBezTo>
                  <a:pt x="219" y="10"/>
                  <a:pt x="213" y="8"/>
                  <a:pt x="213" y="8"/>
                </a:cubicBezTo>
                <a:cubicBezTo>
                  <a:pt x="165" y="9"/>
                  <a:pt x="98" y="22"/>
                  <a:pt x="48" y="5"/>
                </a:cubicBezTo>
                <a:cubicBezTo>
                  <a:pt x="38" y="6"/>
                  <a:pt x="23" y="0"/>
                  <a:pt x="18" y="8"/>
                </a:cubicBezTo>
                <a:cubicBezTo>
                  <a:pt x="0" y="37"/>
                  <a:pt x="23" y="55"/>
                  <a:pt x="42" y="59"/>
                </a:cubicBezTo>
                <a:cubicBezTo>
                  <a:pt x="48" y="104"/>
                  <a:pt x="38" y="66"/>
                  <a:pt x="54" y="86"/>
                </a:cubicBezTo>
                <a:cubicBezTo>
                  <a:pt x="56" y="88"/>
                  <a:pt x="54" y="93"/>
                  <a:pt x="57" y="95"/>
                </a:cubicBezTo>
                <a:cubicBezTo>
                  <a:pt x="62" y="99"/>
                  <a:pt x="75" y="101"/>
                  <a:pt x="75" y="101"/>
                </a:cubicBezTo>
                <a:cubicBezTo>
                  <a:pt x="89" y="122"/>
                  <a:pt x="86" y="119"/>
                  <a:pt x="108" y="125"/>
                </a:cubicBezTo>
                <a:cubicBezTo>
                  <a:pt x="117" y="162"/>
                  <a:pt x="142" y="170"/>
                  <a:pt x="177" y="179"/>
                </a:cubicBezTo>
                <a:cubicBezTo>
                  <a:pt x="229" y="214"/>
                  <a:pt x="188" y="191"/>
                  <a:pt x="318" y="188"/>
                </a:cubicBezTo>
                <a:cubicBezTo>
                  <a:pt x="360" y="160"/>
                  <a:pt x="411" y="177"/>
                  <a:pt x="462" y="176"/>
                </a:cubicBezTo>
                <a:cubicBezTo>
                  <a:pt x="485" y="168"/>
                  <a:pt x="508" y="166"/>
                  <a:pt x="531" y="158"/>
                </a:cubicBezTo>
                <a:cubicBezTo>
                  <a:pt x="538" y="156"/>
                  <a:pt x="542" y="148"/>
                  <a:pt x="549" y="146"/>
                </a:cubicBezTo>
                <a:cubicBezTo>
                  <a:pt x="552" y="145"/>
                  <a:pt x="555" y="144"/>
                  <a:pt x="558" y="143"/>
                </a:cubicBezTo>
                <a:cubicBezTo>
                  <a:pt x="576" y="138"/>
                  <a:pt x="593" y="136"/>
                  <a:pt x="609" y="125"/>
                </a:cubicBezTo>
                <a:cubicBezTo>
                  <a:pt x="629" y="127"/>
                  <a:pt x="652" y="120"/>
                  <a:pt x="669" y="131"/>
                </a:cubicBezTo>
                <a:cubicBezTo>
                  <a:pt x="679" y="137"/>
                  <a:pt x="676" y="167"/>
                  <a:pt x="681" y="176"/>
                </a:cubicBezTo>
                <a:cubicBezTo>
                  <a:pt x="684" y="182"/>
                  <a:pt x="693" y="181"/>
                  <a:pt x="699" y="185"/>
                </a:cubicBezTo>
                <a:cubicBezTo>
                  <a:pt x="710" y="218"/>
                  <a:pt x="795" y="200"/>
                  <a:pt x="801" y="200"/>
                </a:cubicBezTo>
                <a:cubicBezTo>
                  <a:pt x="821" y="207"/>
                  <a:pt x="810" y="221"/>
                  <a:pt x="822" y="233"/>
                </a:cubicBezTo>
                <a:cubicBezTo>
                  <a:pt x="829" y="240"/>
                  <a:pt x="842" y="238"/>
                  <a:pt x="852" y="239"/>
                </a:cubicBezTo>
                <a:cubicBezTo>
                  <a:pt x="850" y="297"/>
                  <a:pt x="860" y="318"/>
                  <a:pt x="834" y="356"/>
                </a:cubicBezTo>
                <a:cubicBezTo>
                  <a:pt x="830" y="381"/>
                  <a:pt x="820" y="422"/>
                  <a:pt x="831" y="446"/>
                </a:cubicBezTo>
                <a:cubicBezTo>
                  <a:pt x="832" y="448"/>
                  <a:pt x="875" y="461"/>
                  <a:pt x="882" y="461"/>
                </a:cubicBezTo>
              </a:path>
            </a:pathLst>
          </a:custGeom>
          <a:noFill/>
          <a:ln w="28575" cmpd="sng">
            <a:solidFill>
              <a:srgbClr val="000099"/>
            </a:solidFill>
            <a:round/>
            <a:headEnd/>
            <a:tailEnd/>
          </a:ln>
          <a:effectLst/>
        </p:spPr>
        <p:txBody>
          <a:bodyPr/>
          <a:lstStyle/>
          <a:p>
            <a:endParaRPr lang="en-US"/>
          </a:p>
        </p:txBody>
      </p:sp>
      <p:sp>
        <p:nvSpPr>
          <p:cNvPr id="19" name="Rectangle 1">
            <a:extLst>
              <a:ext uri="{FF2B5EF4-FFF2-40B4-BE49-F238E27FC236}">
                <a16:creationId xmlns="" xmlns:a16="http://schemas.microsoft.com/office/drawing/2014/main" id="{0D94D377-CDB1-4141-BA0B-298891E203E5}"/>
              </a:ext>
            </a:extLst>
          </p:cNvPr>
          <p:cNvSpPr>
            <a:spLocks noChangeArrowheads="1"/>
          </p:cNvSpPr>
          <p:nvPr/>
        </p:nvSpPr>
        <p:spPr bwMode="auto">
          <a:xfrm>
            <a:off x="133251" y="1241810"/>
            <a:ext cx="6758831"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4300" algn="l" defTabSz="914400" rtl="0" eaLnBrk="1" fontAlgn="base" latinLnBrk="0" hangingPunct="1">
              <a:lnSpc>
                <a:spcPct val="100000"/>
              </a:lnSpc>
              <a:spcBef>
                <a:spcPct val="0"/>
              </a:spcBef>
              <a:spcAft>
                <a:spcPct val="0"/>
              </a:spcAft>
              <a:buClrTx/>
              <a:buSzTx/>
              <a:buFont typeface="Wingdings" pitchFamily="2" charset="2"/>
              <a:buChar char="ü"/>
              <a:tabLst>
                <a:tab pos="857250" algn="l"/>
              </a:tabLst>
            </a:pPr>
            <a:r>
              <a:rPr kumimoji="0" lang="en-US" sz="2600" b="1" i="0" u="none" strike="noStrike" cap="none" normalizeH="0" baseline="0" dirty="0">
                <a:ln>
                  <a:noFill/>
                </a:ln>
                <a:solidFill>
                  <a:srgbClr val="FF0066"/>
                </a:solidFill>
                <a:effectLst/>
                <a:latin typeface="Arial" pitchFamily="34" charset="0"/>
                <a:ea typeface="Cambria" pitchFamily="18" charset="0"/>
                <a:cs typeface="Cambria" pitchFamily="18" charset="0"/>
              </a:rPr>
              <a:t> </a:t>
            </a:r>
            <a:r>
              <a:rPr kumimoji="0" lang="en-US" sz="2600" b="1" i="0" u="none" strike="noStrike" cap="none" normalizeH="0" baseline="0" dirty="0" err="1">
                <a:ln>
                  <a:noFill/>
                </a:ln>
                <a:solidFill>
                  <a:srgbClr val="FF0066"/>
                </a:solidFill>
                <a:effectLst/>
                <a:latin typeface="Arial" pitchFamily="34" charset="0"/>
                <a:ea typeface="Cambria" pitchFamily="18" charset="0"/>
                <a:cs typeface="Cambria" pitchFamily="18" charset="0"/>
              </a:rPr>
              <a:t>Phân</a:t>
            </a:r>
            <a:r>
              <a:rPr kumimoji="0" lang="en-US" sz="2600" b="1" i="0" u="none" strike="noStrike" cap="none" normalizeH="0" dirty="0">
                <a:ln>
                  <a:noFill/>
                </a:ln>
                <a:solidFill>
                  <a:srgbClr val="FF0066"/>
                </a:solidFill>
                <a:effectLst/>
                <a:latin typeface="Arial" pitchFamily="34" charset="0"/>
                <a:ea typeface="Cambria" pitchFamily="18" charset="0"/>
                <a:cs typeface="Cambria" pitchFamily="18" charset="0"/>
              </a:rPr>
              <a:t> </a:t>
            </a:r>
            <a:r>
              <a:rPr kumimoji="0" lang="en-US" sz="2600" b="1" i="0" u="none" strike="noStrike" cap="none" normalizeH="0" dirty="0" err="1">
                <a:ln>
                  <a:noFill/>
                </a:ln>
                <a:solidFill>
                  <a:srgbClr val="FF0066"/>
                </a:solidFill>
                <a:effectLst/>
                <a:latin typeface="Arial" pitchFamily="34" charset="0"/>
                <a:ea typeface="Cambria" pitchFamily="18" charset="0"/>
                <a:cs typeface="Cambria" pitchFamily="18" charset="0"/>
              </a:rPr>
              <a:t>bố</a:t>
            </a:r>
            <a:r>
              <a:rPr kumimoji="0" lang="en-US" sz="2600" b="1" i="0" u="none" strike="noStrike" cap="none" normalizeH="0" dirty="0">
                <a:ln>
                  <a:noFill/>
                </a:ln>
                <a:solidFill>
                  <a:srgbClr val="FF0066"/>
                </a:solidFill>
                <a:effectLst/>
                <a:latin typeface="Arial" pitchFamily="34" charset="0"/>
                <a:ea typeface="Cambria" pitchFamily="18" charset="0"/>
                <a:cs typeface="Cambria" pitchFamily="18" charset="0"/>
              </a:rPr>
              <a:t>: </a:t>
            </a:r>
            <a:r>
              <a:rPr kumimoji="0" lang="vi-VN" sz="2600" b="0" i="0" u="none" strike="noStrike" cap="none" normalizeH="0" baseline="0" dirty="0" err="1">
                <a:ln>
                  <a:noFill/>
                </a:ln>
                <a:solidFill>
                  <a:srgbClr val="00B050"/>
                </a:solidFill>
                <a:effectLst/>
                <a:latin typeface="Arial" pitchFamily="34" charset="0"/>
                <a:ea typeface="Cambria" pitchFamily="18" charset="0"/>
                <a:cs typeface="Cambria" pitchFamily="18" charset="0"/>
              </a:rPr>
              <a:t>Bồn</a:t>
            </a:r>
            <a:r>
              <a:rPr kumimoji="0" lang="vi-VN" sz="2600" b="0" i="0" u="none" strike="noStrike" cap="none" normalizeH="0" baseline="0" dirty="0">
                <a:ln>
                  <a:noFill/>
                </a:ln>
                <a:solidFill>
                  <a:srgbClr val="00B050"/>
                </a:solidFill>
                <a:effectLst/>
                <a:latin typeface="Arial" pitchFamily="34" charset="0"/>
                <a:ea typeface="Cambria" pitchFamily="18" charset="0"/>
                <a:cs typeface="Cambria" pitchFamily="18" charset="0"/>
              </a:rPr>
              <a:t> </a:t>
            </a:r>
            <a:r>
              <a:rPr kumimoji="0" lang="vi-VN" sz="2600" b="0" i="0" u="none" strike="noStrike" cap="none" normalizeH="0" baseline="0" dirty="0" err="1">
                <a:ln>
                  <a:noFill/>
                </a:ln>
                <a:solidFill>
                  <a:srgbClr val="00B050"/>
                </a:solidFill>
                <a:effectLst/>
                <a:latin typeface="Arial" pitchFamily="34" charset="0"/>
                <a:ea typeface="Cambria" pitchFamily="18" charset="0"/>
                <a:cs typeface="Cambria" pitchFamily="18" charset="0"/>
              </a:rPr>
              <a:t>Địa</a:t>
            </a:r>
            <a:r>
              <a:rPr kumimoji="0" lang="vi-VN" sz="2600" b="0" i="0" u="none" strike="noStrike" cap="none" normalizeH="0" baseline="0" dirty="0">
                <a:ln>
                  <a:noFill/>
                </a:ln>
                <a:solidFill>
                  <a:srgbClr val="00B050"/>
                </a:solidFill>
                <a:effectLst/>
                <a:latin typeface="Arial" pitchFamily="34" charset="0"/>
                <a:ea typeface="Cambria" pitchFamily="18" charset="0"/>
                <a:cs typeface="Cambria" pitchFamily="18" charset="0"/>
              </a:rPr>
              <a:t> Công Gô, </a:t>
            </a:r>
            <a:r>
              <a:rPr kumimoji="0" lang="vi-VN" sz="2600" b="0" i="0" u="none" strike="noStrike" cap="none" normalizeH="0" baseline="0">
                <a:ln>
                  <a:noFill/>
                </a:ln>
                <a:solidFill>
                  <a:srgbClr val="00B050"/>
                </a:solidFill>
                <a:effectLst/>
                <a:latin typeface="Arial" pitchFamily="34" charset="0"/>
                <a:ea typeface="Cambria" pitchFamily="18" charset="0"/>
                <a:cs typeface="Cambria" pitchFamily="18" charset="0"/>
              </a:rPr>
              <a:t> </a:t>
            </a:r>
            <a:r>
              <a:rPr kumimoji="0" lang="en-US" sz="2600" b="0" i="0" u="none" strike="noStrike" cap="none" normalizeH="0" baseline="0">
                <a:ln>
                  <a:noFill/>
                </a:ln>
                <a:solidFill>
                  <a:srgbClr val="00B050"/>
                </a:solidFill>
                <a:effectLst/>
                <a:latin typeface="Arial" pitchFamily="34" charset="0"/>
                <a:ea typeface="Cambria" pitchFamily="18" charset="0"/>
                <a:cs typeface="Cambria" pitchFamily="18" charset="0"/>
              </a:rPr>
              <a:t>duyên</a:t>
            </a:r>
            <a:r>
              <a:rPr kumimoji="0" lang="en-US" sz="2600" b="0" i="0" u="none" strike="noStrike" cap="none" normalizeH="0">
                <a:ln>
                  <a:noFill/>
                </a:ln>
                <a:solidFill>
                  <a:srgbClr val="00B050"/>
                </a:solidFill>
                <a:effectLst/>
                <a:latin typeface="Arial" pitchFamily="34" charset="0"/>
                <a:ea typeface="Cambria" pitchFamily="18" charset="0"/>
                <a:cs typeface="Cambria" pitchFamily="18" charset="0"/>
              </a:rPr>
              <a:t> hải phía bắc ven v</a:t>
            </a:r>
            <a:r>
              <a:rPr kumimoji="0" lang="vi-VN" sz="2600" b="0" i="0" u="none" strike="noStrike" cap="none" normalizeH="0" baseline="0">
                <a:ln>
                  <a:noFill/>
                </a:ln>
                <a:solidFill>
                  <a:srgbClr val="00B050"/>
                </a:solidFill>
                <a:effectLst/>
                <a:latin typeface="Arial" pitchFamily="34" charset="0"/>
                <a:ea typeface="Cambria" pitchFamily="18" charset="0"/>
                <a:cs typeface="Cambria" pitchFamily="18" charset="0"/>
              </a:rPr>
              <a:t>ịnh </a:t>
            </a:r>
            <a:r>
              <a:rPr kumimoji="0" lang="vi-VN" sz="2600" b="0" i="0" u="none" strike="noStrike" cap="none" normalizeH="0" baseline="0" dirty="0" err="1">
                <a:ln>
                  <a:noFill/>
                </a:ln>
                <a:solidFill>
                  <a:srgbClr val="00B050"/>
                </a:solidFill>
                <a:effectLst/>
                <a:latin typeface="Arial" pitchFamily="34" charset="0"/>
                <a:ea typeface="Cambria" pitchFamily="18" charset="0"/>
                <a:cs typeface="Cambria" pitchFamily="18" charset="0"/>
              </a:rPr>
              <a:t>Ghinê</a:t>
            </a:r>
            <a:r>
              <a:rPr kumimoji="0" lang="en-US" sz="2600" b="0" i="0" u="none" strike="noStrike" cap="none" normalizeH="0" baseline="0" dirty="0">
                <a:ln>
                  <a:noFill/>
                </a:ln>
                <a:solidFill>
                  <a:srgbClr val="00B050"/>
                </a:solidFill>
                <a:effectLst/>
                <a:latin typeface="Arial" pitchFamily="34" charset="0"/>
                <a:cs typeface="Arial" pitchFamily="34" charset="0"/>
              </a:rPr>
              <a:t> </a:t>
            </a:r>
          </a:p>
        </p:txBody>
      </p:sp>
      <p:pic>
        <p:nvPicPr>
          <p:cNvPr id="20" name="image509.jpg" descr="Image result for lÆ°á»£c Äá» kinh táº¿ chÃ¢u Phi">
            <a:extLst>
              <a:ext uri="{FF2B5EF4-FFF2-40B4-BE49-F238E27FC236}">
                <a16:creationId xmlns="" xmlns:a16="http://schemas.microsoft.com/office/drawing/2014/main" id="{9A67B4C6-A5B5-473C-A0C6-9466F911032C}"/>
              </a:ext>
            </a:extLst>
          </p:cNvPr>
          <p:cNvPicPr/>
          <p:nvPr/>
        </p:nvPicPr>
        <p:blipFill>
          <a:blip r:embed="rId5"/>
          <a:srcRect/>
          <a:stretch>
            <a:fillRect/>
          </a:stretch>
        </p:blipFill>
        <p:spPr>
          <a:xfrm>
            <a:off x="6858879" y="1022562"/>
            <a:ext cx="5228755" cy="5835438"/>
          </a:xfrm>
          <a:prstGeom prst="rect">
            <a:avLst/>
          </a:prstGeom>
          <a:ln/>
        </p:spPr>
      </p:pic>
      <p:sp>
        <p:nvSpPr>
          <p:cNvPr id="3" name="Rectangle 2">
            <a:extLst>
              <a:ext uri="{FF2B5EF4-FFF2-40B4-BE49-F238E27FC236}">
                <a16:creationId xmlns="" xmlns:a16="http://schemas.microsoft.com/office/drawing/2014/main" id="{4476F718-0F35-41AA-9635-CA24CC0D03CB}"/>
              </a:ext>
            </a:extLst>
          </p:cNvPr>
          <p:cNvSpPr/>
          <p:nvPr/>
        </p:nvSpPr>
        <p:spPr>
          <a:xfrm>
            <a:off x="19801" y="2711180"/>
            <a:ext cx="6773161" cy="2246769"/>
          </a:xfrm>
          <a:prstGeom prst="rect">
            <a:avLst/>
          </a:prstGeom>
        </p:spPr>
        <p:txBody>
          <a:bodyPr wrap="square">
            <a:spAutoFit/>
          </a:bodyPr>
          <a:lstStyle/>
          <a:p>
            <a:pPr marL="285750" indent="-285750" algn="just">
              <a:buFont typeface="Wingdings" panose="05000000000000000000" pitchFamily="2" charset="2"/>
              <a:buChar char="ü"/>
            </a:pPr>
            <a:r>
              <a:rPr lang="en-US" sz="2800">
                <a:solidFill>
                  <a:srgbClr val="3333CC"/>
                </a:solidFill>
                <a:latin typeface="Arial" panose="020B0604020202020204" pitchFamily="34" charset="0"/>
                <a:cs typeface="Arial" panose="020B0604020202020204" pitchFamily="34" charset="0"/>
              </a:rPr>
              <a:t> Hình thành các khu vực chuyên canh cây công nghiệp (cọ dầu, ca cao,...) theo quy mô lớn để xuất khẩu hoặc cung cấp nguyên liệu cho các nhà máy chế biến.</a:t>
            </a:r>
          </a:p>
        </p:txBody>
      </p:sp>
    </p:spTree>
    <p:extLst>
      <p:ext uri="{BB962C8B-B14F-4D97-AF65-F5344CB8AC3E}">
        <p14:creationId xmlns:p14="http://schemas.microsoft.com/office/powerpoint/2010/main" val="4139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out)">
                                      <p:cBhvr>
                                        <p:cTn id="7" dur="500"/>
                                        <p:tgtEl>
                                          <p:spTgt spid="18"/>
                                        </p:tgtEl>
                                      </p:cBhvr>
                                    </p:animEffect>
                                  </p:childTnLst>
                                </p:cTn>
                              </p:par>
                              <p:par>
                                <p:cTn id="8" presetID="35" presetClass="emph" presetSubtype="0" repeatCount="4000" fill="hold" grpId="1" nodeType="withEffect">
                                  <p:stCondLst>
                                    <p:cond delay="0"/>
                                  </p:stCondLst>
                                  <p:childTnLst>
                                    <p:anim calcmode="discrete" valueType="str">
                                      <p:cBhvr>
                                        <p:cTn id="9"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87.jpg" descr="Image result for agriculture in africa"/>
          <p:cNvPicPr/>
          <p:nvPr/>
        </p:nvPicPr>
        <p:blipFill>
          <a:blip r:embed="rId2"/>
          <a:srcRect/>
          <a:stretch>
            <a:fillRect/>
          </a:stretch>
        </p:blipFill>
        <p:spPr>
          <a:xfrm>
            <a:off x="6760008" y="361158"/>
            <a:ext cx="4610998" cy="2839242"/>
          </a:xfrm>
          <a:prstGeom prst="rect">
            <a:avLst/>
          </a:prstGeom>
          <a:ln/>
        </p:spPr>
      </p:pic>
      <p:sp>
        <p:nvSpPr>
          <p:cNvPr id="6" name="Hình Chữ nhật 5"/>
          <p:cNvSpPr/>
          <p:nvPr/>
        </p:nvSpPr>
        <p:spPr>
          <a:xfrm>
            <a:off x="7920043" y="3214837"/>
            <a:ext cx="2133918" cy="400110"/>
          </a:xfrm>
          <a:prstGeom prst="rect">
            <a:avLst/>
          </a:prstGeom>
        </p:spPr>
        <p:txBody>
          <a:bodyPr wrap="none">
            <a:spAutoFit/>
          </a:bodyPr>
          <a:lstStyle/>
          <a:p>
            <a:r>
              <a:rPr lang="vi-VN" sz="2000" dirty="0" err="1">
                <a:solidFill>
                  <a:srgbClr val="0070C0"/>
                </a:solidFill>
              </a:rPr>
              <a:t>Hái</a:t>
            </a:r>
            <a:r>
              <a:rPr lang="vi-VN" sz="2000" dirty="0">
                <a:solidFill>
                  <a:srgbClr val="0070C0"/>
                </a:solidFill>
              </a:rPr>
              <a:t> </a:t>
            </a:r>
            <a:r>
              <a:rPr lang="vi-VN" sz="2000" dirty="0" err="1">
                <a:solidFill>
                  <a:srgbClr val="0070C0"/>
                </a:solidFill>
              </a:rPr>
              <a:t>chè</a:t>
            </a:r>
            <a:r>
              <a:rPr lang="vi-VN" sz="2000" dirty="0">
                <a:solidFill>
                  <a:srgbClr val="0070C0"/>
                </a:solidFill>
              </a:rPr>
              <a:t> ơ Ghana</a:t>
            </a:r>
            <a:endParaRPr lang="en-US" sz="2000" dirty="0">
              <a:solidFill>
                <a:srgbClr val="0070C0"/>
              </a:solidFill>
            </a:endParaRPr>
          </a:p>
        </p:txBody>
      </p:sp>
      <p:pic>
        <p:nvPicPr>
          <p:cNvPr id="8" name="image421.jpg"/>
          <p:cNvPicPr/>
          <p:nvPr/>
        </p:nvPicPr>
        <p:blipFill>
          <a:blip r:embed="rId3"/>
          <a:srcRect/>
          <a:stretch>
            <a:fillRect/>
          </a:stretch>
        </p:blipFill>
        <p:spPr>
          <a:xfrm>
            <a:off x="840658" y="781664"/>
            <a:ext cx="5648632" cy="4940711"/>
          </a:xfrm>
          <a:prstGeom prst="rect">
            <a:avLst/>
          </a:prstGeom>
          <a:ln/>
        </p:spPr>
      </p:pic>
      <p:sp>
        <p:nvSpPr>
          <p:cNvPr id="9" name="Hình Chữ nhật 8"/>
          <p:cNvSpPr/>
          <p:nvPr/>
        </p:nvSpPr>
        <p:spPr>
          <a:xfrm>
            <a:off x="1759432" y="5840051"/>
            <a:ext cx="3956532" cy="400110"/>
          </a:xfrm>
          <a:prstGeom prst="rect">
            <a:avLst/>
          </a:prstGeom>
        </p:spPr>
        <p:txBody>
          <a:bodyPr wrap="none">
            <a:spAutoFit/>
          </a:bodyPr>
          <a:lstStyle/>
          <a:p>
            <a:r>
              <a:rPr lang="vi-VN" sz="2000" dirty="0">
                <a:solidFill>
                  <a:srgbClr val="0070C0"/>
                </a:solidFill>
              </a:rPr>
              <a:t>Thu </a:t>
            </a:r>
            <a:r>
              <a:rPr lang="vi-VN" sz="2000" dirty="0" err="1">
                <a:solidFill>
                  <a:srgbClr val="0070C0"/>
                </a:solidFill>
              </a:rPr>
              <a:t>hoạch</a:t>
            </a:r>
            <a:r>
              <a:rPr lang="vi-VN" sz="2000" dirty="0">
                <a:solidFill>
                  <a:srgbClr val="0070C0"/>
                </a:solidFill>
              </a:rPr>
              <a:t> cao su trong trang </a:t>
            </a:r>
            <a:r>
              <a:rPr lang="vi-VN" sz="2000" dirty="0" err="1">
                <a:solidFill>
                  <a:srgbClr val="0070C0"/>
                </a:solidFill>
              </a:rPr>
              <a:t>trại</a:t>
            </a:r>
            <a:endParaRPr lang="en-US" sz="2000" dirty="0">
              <a:solidFill>
                <a:srgbClr val="0070C0"/>
              </a:solidFill>
            </a:endParaRPr>
          </a:p>
        </p:txBody>
      </p:sp>
      <p:pic>
        <p:nvPicPr>
          <p:cNvPr id="10" name="image417.jpg" descr="Image result for coffee tree in africa"/>
          <p:cNvPicPr/>
          <p:nvPr/>
        </p:nvPicPr>
        <p:blipFill>
          <a:blip r:embed="rId4" cstate="print"/>
          <a:srcRect/>
          <a:stretch>
            <a:fillRect/>
          </a:stretch>
        </p:blipFill>
        <p:spPr>
          <a:xfrm>
            <a:off x="6714853" y="3629273"/>
            <a:ext cx="4670902" cy="2697785"/>
          </a:xfrm>
          <a:prstGeom prst="rect">
            <a:avLst/>
          </a:prstGeom>
          <a:ln/>
        </p:spPr>
      </p:pic>
      <p:sp>
        <p:nvSpPr>
          <p:cNvPr id="11" name="Hình Chữ nhật 10"/>
          <p:cNvSpPr/>
          <p:nvPr/>
        </p:nvSpPr>
        <p:spPr>
          <a:xfrm>
            <a:off x="7083600" y="6341493"/>
            <a:ext cx="3970959" cy="400110"/>
          </a:xfrm>
          <a:prstGeom prst="rect">
            <a:avLst/>
          </a:prstGeom>
        </p:spPr>
        <p:txBody>
          <a:bodyPr wrap="none">
            <a:spAutoFit/>
          </a:bodyPr>
          <a:lstStyle/>
          <a:p>
            <a:r>
              <a:rPr lang="vi-VN" sz="2000" dirty="0">
                <a:solidFill>
                  <a:srgbClr val="0070C0"/>
                </a:solidFill>
              </a:rPr>
              <a:t>Thu </a:t>
            </a:r>
            <a:r>
              <a:rPr lang="vi-VN" sz="2000" dirty="0" err="1">
                <a:solidFill>
                  <a:srgbClr val="0070C0"/>
                </a:solidFill>
              </a:rPr>
              <a:t>hoạch</a:t>
            </a:r>
            <a:r>
              <a:rPr lang="vi-VN" sz="2000" dirty="0">
                <a:solidFill>
                  <a:srgbClr val="0070C0"/>
                </a:solidFill>
              </a:rPr>
              <a:t> </a:t>
            </a:r>
            <a:r>
              <a:rPr lang="vi-VN" sz="2000" dirty="0" err="1">
                <a:solidFill>
                  <a:srgbClr val="0070C0"/>
                </a:solidFill>
              </a:rPr>
              <a:t>cà</a:t>
            </a:r>
            <a:r>
              <a:rPr lang="vi-VN" sz="2000" dirty="0">
                <a:solidFill>
                  <a:srgbClr val="0070C0"/>
                </a:solidFill>
              </a:rPr>
              <a:t> phê trong trang </a:t>
            </a:r>
            <a:r>
              <a:rPr lang="vi-VN" sz="2000" dirty="0" err="1">
                <a:solidFill>
                  <a:srgbClr val="0070C0"/>
                </a:solidFill>
              </a:rPr>
              <a:t>trại</a:t>
            </a:r>
            <a:endParaRPr lang="en-US" sz="20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7AFC7ADB-0401-4648-9CDA-53DA45CF2A4F}"/>
              </a:ext>
            </a:extLst>
          </p:cNvPr>
          <p:cNvPicPr>
            <a:picLocks noChangeAspect="1"/>
          </p:cNvPicPr>
          <p:nvPr/>
        </p:nvPicPr>
        <p:blipFill rotWithShape="1">
          <a:blip r:embed="rId2"/>
          <a:srcRect l="49250" t="16517" r="40417" b="67812"/>
          <a:stretch/>
        </p:blipFill>
        <p:spPr>
          <a:xfrm>
            <a:off x="10789658" y="56945"/>
            <a:ext cx="1259840" cy="1074695"/>
          </a:xfrm>
          <a:prstGeom prst="rect">
            <a:avLst/>
          </a:prstGeom>
        </p:spPr>
      </p:pic>
      <p:grpSp>
        <p:nvGrpSpPr>
          <p:cNvPr id="8" name="Group 7">
            <a:extLst>
              <a:ext uri="{FF2B5EF4-FFF2-40B4-BE49-F238E27FC236}">
                <a16:creationId xmlns="" xmlns:a16="http://schemas.microsoft.com/office/drawing/2014/main" id="{6494A355-B4E4-42AE-8B32-A7347414A560}"/>
              </a:ext>
            </a:extLst>
          </p:cNvPr>
          <p:cNvGrpSpPr/>
          <p:nvPr/>
        </p:nvGrpSpPr>
        <p:grpSpPr>
          <a:xfrm>
            <a:off x="100048" y="46661"/>
            <a:ext cx="9813603" cy="875873"/>
            <a:chOff x="1836080" y="1623667"/>
            <a:chExt cx="9813603" cy="875873"/>
          </a:xfrm>
        </p:grpSpPr>
        <p:grpSp>
          <p:nvGrpSpPr>
            <p:cNvPr id="9" name="Group 8">
              <a:extLst>
                <a:ext uri="{FF2B5EF4-FFF2-40B4-BE49-F238E27FC236}">
                  <a16:creationId xmlns="" xmlns:a16="http://schemas.microsoft.com/office/drawing/2014/main" id="{D944119F-E2A1-4D92-8911-5D0461700A27}"/>
                </a:ext>
              </a:extLst>
            </p:cNvPr>
            <p:cNvGrpSpPr/>
            <p:nvPr/>
          </p:nvGrpSpPr>
          <p:grpSpPr>
            <a:xfrm>
              <a:off x="1884576" y="1626591"/>
              <a:ext cx="9765107" cy="872949"/>
              <a:chOff x="1133366" y="2220084"/>
              <a:chExt cx="6093180" cy="914400"/>
            </a:xfrm>
            <a:solidFill>
              <a:srgbClr val="FCFEB0"/>
            </a:solidFill>
          </p:grpSpPr>
          <p:sp>
            <p:nvSpPr>
              <p:cNvPr id="13" name="Arrow: Pentagon 12">
                <a:extLst>
                  <a:ext uri="{FF2B5EF4-FFF2-40B4-BE49-F238E27FC236}">
                    <a16:creationId xmlns="" xmlns:a16="http://schemas.microsoft.com/office/drawing/2014/main" id="{3BC27303-34B0-46E6-9EFD-89D2A11495D6}"/>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 xmlns:a16="http://schemas.microsoft.com/office/drawing/2014/main" id="{EAD6E524-00FE-41E2-B0C1-B45CF48C0D0A}"/>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0" name="TextBox 9">
              <a:extLst>
                <a:ext uri="{FF2B5EF4-FFF2-40B4-BE49-F238E27FC236}">
                  <a16:creationId xmlns="" xmlns:a16="http://schemas.microsoft.com/office/drawing/2014/main" id="{4BF44CC9-44A8-4E64-A3BE-3E930533FA7E}"/>
                </a:ext>
              </a:extLst>
            </p:cNvPr>
            <p:cNvSpPr txBox="1"/>
            <p:nvPr/>
          </p:nvSpPr>
          <p:spPr>
            <a:xfrm>
              <a:off x="2849244" y="1796430"/>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xích đạo</a:t>
              </a:r>
            </a:p>
          </p:txBody>
        </p:sp>
        <p:sp>
          <p:nvSpPr>
            <p:cNvPr id="11" name="Arrow: Pentagon 10">
              <a:extLst>
                <a:ext uri="{FF2B5EF4-FFF2-40B4-BE49-F238E27FC236}">
                  <a16:creationId xmlns="" xmlns:a16="http://schemas.microsoft.com/office/drawing/2014/main" id="{51CC01BA-9D46-466A-94FA-D44692129BA3}"/>
                </a:ext>
              </a:extLst>
            </p:cNvPr>
            <p:cNvSpPr/>
            <p:nvPr/>
          </p:nvSpPr>
          <p:spPr>
            <a:xfrm>
              <a:off x="1836080" y="1623667"/>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2" name="Isosceles Triangle 11">
              <a:extLst>
                <a:ext uri="{FF2B5EF4-FFF2-40B4-BE49-F238E27FC236}">
                  <a16:creationId xmlns="" xmlns:a16="http://schemas.microsoft.com/office/drawing/2014/main" id="{A51C699F-C4AC-405E-9E13-2785EADA3702}"/>
                </a:ext>
              </a:extLst>
            </p:cNvPr>
            <p:cNvSpPr/>
            <p:nvPr/>
          </p:nvSpPr>
          <p:spPr>
            <a:xfrm rot="5400000">
              <a:off x="2540992" y="1959210"/>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 xmlns:a16="http://schemas.microsoft.com/office/drawing/2014/main" id="{9063F04A-C580-4D0D-991A-5AEAD0C0EB69}"/>
              </a:ext>
            </a:extLst>
          </p:cNvPr>
          <p:cNvSpPr/>
          <p:nvPr/>
        </p:nvSpPr>
        <p:spPr>
          <a:xfrm>
            <a:off x="148543" y="1600753"/>
            <a:ext cx="10784499" cy="1754326"/>
          </a:xfrm>
          <a:prstGeom prst="rect">
            <a:avLst/>
          </a:prstGeom>
        </p:spPr>
        <p:txBody>
          <a:bodyPr wrap="square">
            <a:spAutoFit/>
          </a:bodyPr>
          <a:lstStyle/>
          <a:p>
            <a:pPr algn="just"/>
            <a:r>
              <a:rPr lang="en-US" sz="3600">
                <a:solidFill>
                  <a:srgbClr val="3333CC"/>
                </a:solidFill>
                <a:latin typeface="Arial" panose="020B0604020202020204" pitchFamily="34" charset="0"/>
                <a:cs typeface="Arial" panose="020B0604020202020204" pitchFamily="34" charset="0"/>
              </a:rPr>
              <a:t>+ Tích cực trồng và bảo vệ rừng (do tầng mùn trong đất không dày, lớp phủ thực vật bị tàn phá nhiều nên dễ bị rửa trôi).</a:t>
            </a:r>
          </a:p>
        </p:txBody>
      </p:sp>
      <p:pic>
        <p:nvPicPr>
          <p:cNvPr id="5" name="Picture 4" descr="Diagram&#10;&#10;Description automatically generated">
            <a:extLst>
              <a:ext uri="{FF2B5EF4-FFF2-40B4-BE49-F238E27FC236}">
                <a16:creationId xmlns="" xmlns:a16="http://schemas.microsoft.com/office/drawing/2014/main" id="{D54AD4B0-146B-41A7-A546-5EE06411EB50}"/>
              </a:ext>
            </a:extLst>
          </p:cNvPr>
          <p:cNvPicPr>
            <a:picLocks noChangeAspect="1"/>
          </p:cNvPicPr>
          <p:nvPr/>
        </p:nvPicPr>
        <p:blipFill rotWithShape="1">
          <a:blip r:embed="rId3">
            <a:extLst>
              <a:ext uri="{28A0092B-C50C-407E-A947-70E740481C1C}">
                <a14:useLocalDpi xmlns:a14="http://schemas.microsoft.com/office/drawing/2010/main" val="0"/>
              </a:ext>
            </a:extLst>
          </a:blip>
          <a:srcRect b="10145"/>
          <a:stretch/>
        </p:blipFill>
        <p:spPr>
          <a:xfrm>
            <a:off x="837327" y="3502922"/>
            <a:ext cx="4307789" cy="3081131"/>
          </a:xfrm>
          <a:prstGeom prst="rect">
            <a:avLst/>
          </a:prstGeom>
        </p:spPr>
      </p:pic>
      <p:pic>
        <p:nvPicPr>
          <p:cNvPr id="21" name="Picture 20" descr="A picture containing graphical user interface&#10;&#10;Description automatically generated">
            <a:extLst>
              <a:ext uri="{FF2B5EF4-FFF2-40B4-BE49-F238E27FC236}">
                <a16:creationId xmlns="" xmlns:a16="http://schemas.microsoft.com/office/drawing/2014/main" id="{DC661AA8-04CF-436D-9890-5B8DB89F4C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111"/>
          <a:stretch/>
        </p:blipFill>
        <p:spPr>
          <a:xfrm>
            <a:off x="7362933" y="3618879"/>
            <a:ext cx="3991740" cy="2849216"/>
          </a:xfrm>
          <a:prstGeom prst="rect">
            <a:avLst/>
          </a:prstGeom>
        </p:spPr>
      </p:pic>
    </p:spTree>
    <p:extLst>
      <p:ext uri="{BB962C8B-B14F-4D97-AF65-F5344CB8AC3E}">
        <p14:creationId xmlns:p14="http://schemas.microsoft.com/office/powerpoint/2010/main" val="426305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7AFC7ADB-0401-4648-9CDA-53DA45CF2A4F}"/>
              </a:ext>
            </a:extLst>
          </p:cNvPr>
          <p:cNvPicPr>
            <a:picLocks noChangeAspect="1"/>
          </p:cNvPicPr>
          <p:nvPr/>
        </p:nvPicPr>
        <p:blipFill rotWithShape="1">
          <a:blip r:embed="rId2"/>
          <a:srcRect l="49250" t="16517" r="40417" b="67812"/>
          <a:stretch/>
        </p:blipFill>
        <p:spPr>
          <a:xfrm>
            <a:off x="10789658" y="56945"/>
            <a:ext cx="1259840" cy="1074695"/>
          </a:xfrm>
          <a:prstGeom prst="rect">
            <a:avLst/>
          </a:prstGeom>
        </p:spPr>
      </p:pic>
      <p:grpSp>
        <p:nvGrpSpPr>
          <p:cNvPr id="8" name="Group 7">
            <a:extLst>
              <a:ext uri="{FF2B5EF4-FFF2-40B4-BE49-F238E27FC236}">
                <a16:creationId xmlns="" xmlns:a16="http://schemas.microsoft.com/office/drawing/2014/main" id="{6494A355-B4E4-42AE-8B32-A7347414A560}"/>
              </a:ext>
            </a:extLst>
          </p:cNvPr>
          <p:cNvGrpSpPr/>
          <p:nvPr/>
        </p:nvGrpSpPr>
        <p:grpSpPr>
          <a:xfrm>
            <a:off x="100048" y="46661"/>
            <a:ext cx="9813603" cy="875873"/>
            <a:chOff x="1836080" y="1623667"/>
            <a:chExt cx="9813603" cy="875873"/>
          </a:xfrm>
        </p:grpSpPr>
        <p:grpSp>
          <p:nvGrpSpPr>
            <p:cNvPr id="9" name="Group 8">
              <a:extLst>
                <a:ext uri="{FF2B5EF4-FFF2-40B4-BE49-F238E27FC236}">
                  <a16:creationId xmlns="" xmlns:a16="http://schemas.microsoft.com/office/drawing/2014/main" id="{D944119F-E2A1-4D92-8911-5D0461700A27}"/>
                </a:ext>
              </a:extLst>
            </p:cNvPr>
            <p:cNvGrpSpPr/>
            <p:nvPr/>
          </p:nvGrpSpPr>
          <p:grpSpPr>
            <a:xfrm>
              <a:off x="1884576" y="1626591"/>
              <a:ext cx="9765107" cy="872949"/>
              <a:chOff x="1133366" y="2220084"/>
              <a:chExt cx="6093180" cy="914400"/>
            </a:xfrm>
            <a:solidFill>
              <a:srgbClr val="FCFEB0"/>
            </a:solidFill>
          </p:grpSpPr>
          <p:sp>
            <p:nvSpPr>
              <p:cNvPr id="13" name="Arrow: Pentagon 12">
                <a:extLst>
                  <a:ext uri="{FF2B5EF4-FFF2-40B4-BE49-F238E27FC236}">
                    <a16:creationId xmlns="" xmlns:a16="http://schemas.microsoft.com/office/drawing/2014/main" id="{3BC27303-34B0-46E6-9EFD-89D2A11495D6}"/>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 xmlns:a16="http://schemas.microsoft.com/office/drawing/2014/main" id="{EAD6E524-00FE-41E2-B0C1-B45CF48C0D0A}"/>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0" name="TextBox 9">
              <a:extLst>
                <a:ext uri="{FF2B5EF4-FFF2-40B4-BE49-F238E27FC236}">
                  <a16:creationId xmlns="" xmlns:a16="http://schemas.microsoft.com/office/drawing/2014/main" id="{4BF44CC9-44A8-4E64-A3BE-3E930533FA7E}"/>
                </a:ext>
              </a:extLst>
            </p:cNvPr>
            <p:cNvSpPr txBox="1"/>
            <p:nvPr/>
          </p:nvSpPr>
          <p:spPr>
            <a:xfrm>
              <a:off x="2849244" y="1796430"/>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xích đạo</a:t>
              </a:r>
            </a:p>
          </p:txBody>
        </p:sp>
        <p:sp>
          <p:nvSpPr>
            <p:cNvPr id="11" name="Arrow: Pentagon 10">
              <a:extLst>
                <a:ext uri="{FF2B5EF4-FFF2-40B4-BE49-F238E27FC236}">
                  <a16:creationId xmlns="" xmlns:a16="http://schemas.microsoft.com/office/drawing/2014/main" id="{51CC01BA-9D46-466A-94FA-D44692129BA3}"/>
                </a:ext>
              </a:extLst>
            </p:cNvPr>
            <p:cNvSpPr/>
            <p:nvPr/>
          </p:nvSpPr>
          <p:spPr>
            <a:xfrm>
              <a:off x="1836080" y="1623667"/>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2" name="Isosceles Triangle 11">
              <a:extLst>
                <a:ext uri="{FF2B5EF4-FFF2-40B4-BE49-F238E27FC236}">
                  <a16:creationId xmlns="" xmlns:a16="http://schemas.microsoft.com/office/drawing/2014/main" id="{A51C699F-C4AC-405E-9E13-2785EADA3702}"/>
                </a:ext>
              </a:extLst>
            </p:cNvPr>
            <p:cNvSpPr/>
            <p:nvPr/>
          </p:nvSpPr>
          <p:spPr>
            <a:xfrm rot="5400000">
              <a:off x="2540992" y="1959210"/>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 xmlns:a16="http://schemas.microsoft.com/office/drawing/2014/main" id="{404B4471-0C1D-4EC2-B332-2629297F087B}"/>
              </a:ext>
            </a:extLst>
          </p:cNvPr>
          <p:cNvGrpSpPr/>
          <p:nvPr/>
        </p:nvGrpSpPr>
        <p:grpSpPr>
          <a:xfrm>
            <a:off x="142502" y="1131640"/>
            <a:ext cx="8747063" cy="5092735"/>
            <a:chOff x="335103" y="1415428"/>
            <a:chExt cx="8747063" cy="5092735"/>
          </a:xfrm>
        </p:grpSpPr>
        <p:sp>
          <p:nvSpPr>
            <p:cNvPr id="2" name="Rectangle: Rounded Corners 1">
              <a:extLst>
                <a:ext uri="{FF2B5EF4-FFF2-40B4-BE49-F238E27FC236}">
                  <a16:creationId xmlns="" xmlns:a16="http://schemas.microsoft.com/office/drawing/2014/main" id="{B3137074-EB14-49D0-8611-6635B0768259}"/>
                </a:ext>
              </a:extLst>
            </p:cNvPr>
            <p:cNvSpPr/>
            <p:nvPr/>
          </p:nvSpPr>
          <p:spPr>
            <a:xfrm>
              <a:off x="335103" y="1763971"/>
              <a:ext cx="8747063" cy="474419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947B0237-E87D-413D-A5B1-35B1F72FDEE3}"/>
                </a:ext>
              </a:extLst>
            </p:cNvPr>
            <p:cNvSpPr txBox="1"/>
            <p:nvPr/>
          </p:nvSpPr>
          <p:spPr>
            <a:xfrm>
              <a:off x="870469" y="1975328"/>
              <a:ext cx="7818449" cy="4524315"/>
            </a:xfrm>
            <a:prstGeom prst="rect">
              <a:avLst/>
            </a:prstGeom>
            <a:noFill/>
          </p:spPr>
          <p:txBody>
            <a:bodyPr wrap="square" rtlCol="0">
              <a:spAutoFit/>
            </a:bodyPr>
            <a:lstStyle/>
            <a:p>
              <a:pPr algn="just"/>
              <a:r>
                <a:rPr lang="en-US" sz="3200">
                  <a:solidFill>
                    <a:srgbClr val="1B04FA"/>
                  </a:solidFill>
                  <a:latin typeface="Arial" panose="020B0604020202020204" pitchFamily="34" charset="0"/>
                  <a:cs typeface="Arial" panose="020B0604020202020204" pitchFamily="34" charset="0"/>
                </a:rPr>
                <a:t>Rừng m</a:t>
              </a:r>
              <a:r>
                <a:rPr lang="vi-VN" sz="3200">
                  <a:solidFill>
                    <a:srgbClr val="1B04FA"/>
                  </a:solidFill>
                  <a:latin typeface="Arial" panose="020B0604020202020204" pitchFamily="34" charset="0"/>
                  <a:cs typeface="Arial" panose="020B0604020202020204" pitchFamily="34" charset="0"/>
                </a:rPr>
                <a:t>ư</a:t>
              </a:r>
              <a:r>
                <a:rPr lang="en-US" sz="3200">
                  <a:solidFill>
                    <a:srgbClr val="1B04FA"/>
                  </a:solidFill>
                  <a:latin typeface="Arial" panose="020B0604020202020204" pitchFamily="34" charset="0"/>
                  <a:cs typeface="Arial" panose="020B0604020202020204" pitchFamily="34" charset="0"/>
                </a:rPr>
                <a:t>a nhiệt đới ở Trung Phi cung cấp các loại gỗ chất l</a:t>
              </a:r>
              <a:r>
                <a:rPr lang="vi-VN" sz="3200">
                  <a:solidFill>
                    <a:srgbClr val="1B04FA"/>
                  </a:solidFill>
                  <a:latin typeface="Arial" panose="020B0604020202020204" pitchFamily="34" charset="0"/>
                  <a:cs typeface="Arial" panose="020B0604020202020204" pitchFamily="34" charset="0"/>
                </a:rPr>
                <a:t>ư</a:t>
              </a:r>
              <a:r>
                <a:rPr lang="en-US" sz="3200">
                  <a:solidFill>
                    <a:srgbClr val="1B04FA"/>
                  </a:solidFill>
                  <a:latin typeface="Arial" panose="020B0604020202020204" pitchFamily="34" charset="0"/>
                  <a:cs typeface="Arial" panose="020B0604020202020204" pitchFamily="34" charset="0"/>
                </a:rPr>
                <a:t>ợng tốt (gụ,mun, tếch,…),là sản phẩm xuất khẩu có giá trị. Tuy nhiên, ngành công nghiệp khai thác gỗ lại tàn phá các khu rừng trong khi phải mất rất nhiều năm chúng mới có thể tái sinh. Hầu hết các công ty khai thác và chế biến gỗ lại thuộc sở hữu và mang lại lợi nhuận cho n</a:t>
              </a:r>
              <a:r>
                <a:rPr lang="vi-VN" sz="3200">
                  <a:solidFill>
                    <a:srgbClr val="1B04FA"/>
                  </a:solidFill>
                  <a:latin typeface="Arial" panose="020B0604020202020204" pitchFamily="34" charset="0"/>
                  <a:cs typeface="Arial" panose="020B0604020202020204" pitchFamily="34" charset="0"/>
                </a:rPr>
                <a:t>ư</a:t>
              </a:r>
              <a:r>
                <a:rPr lang="en-US" sz="3200">
                  <a:solidFill>
                    <a:srgbClr val="1B04FA"/>
                  </a:solidFill>
                  <a:latin typeface="Arial" panose="020B0604020202020204" pitchFamily="34" charset="0"/>
                  <a:cs typeface="Arial" panose="020B0604020202020204" pitchFamily="34" charset="0"/>
                </a:rPr>
                <a:t>ớc ngoài.</a:t>
              </a:r>
            </a:p>
          </p:txBody>
        </p:sp>
        <p:sp>
          <p:nvSpPr>
            <p:cNvPr id="20" name="Rectangle: Rounded Corners 19">
              <a:extLst>
                <a:ext uri="{FF2B5EF4-FFF2-40B4-BE49-F238E27FC236}">
                  <a16:creationId xmlns="" xmlns:a16="http://schemas.microsoft.com/office/drawing/2014/main" id="{708DEA1A-555D-47CB-BEBB-2D806912AAF4}"/>
                </a:ext>
              </a:extLst>
            </p:cNvPr>
            <p:cNvSpPr/>
            <p:nvPr/>
          </p:nvSpPr>
          <p:spPr>
            <a:xfrm>
              <a:off x="1232338" y="1415428"/>
              <a:ext cx="2485731" cy="551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Em có biết?</a:t>
              </a:r>
            </a:p>
          </p:txBody>
        </p:sp>
      </p:grpSp>
    </p:spTree>
    <p:extLst>
      <p:ext uri="{BB962C8B-B14F-4D97-AF65-F5344CB8AC3E}">
        <p14:creationId xmlns:p14="http://schemas.microsoft.com/office/powerpoint/2010/main" val="12872776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1405</Words>
  <Application>Microsoft Office PowerPoint</Application>
  <PresentationFormat>Custom</PresentationFormat>
  <Paragraphs>137</Paragraphs>
  <Slides>32</Slides>
  <Notes>12</Notes>
  <HiddenSlides>0</HiddenSlides>
  <MMClips>2</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Khu vực ốc đảo: trồng cây ăn quả (cam, chanh,...), chà là và 1 số cây lương thực (lúa mạch,...) trên những mảnh ruộng nhỏ.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Nguyen Truong</cp:lastModifiedBy>
  <cp:revision>5</cp:revision>
  <dcterms:created xsi:type="dcterms:W3CDTF">2022-07-08T14:30:03Z</dcterms:created>
  <dcterms:modified xsi:type="dcterms:W3CDTF">2024-05-21T04:08:32Z</dcterms:modified>
</cp:coreProperties>
</file>