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368" r:id="rId2"/>
    <p:sldId id="1525" r:id="rId3"/>
    <p:sldId id="270" r:id="rId4"/>
    <p:sldId id="271" r:id="rId5"/>
    <p:sldId id="388" r:id="rId6"/>
    <p:sldId id="273" r:id="rId7"/>
    <p:sldId id="390" r:id="rId8"/>
    <p:sldId id="395" r:id="rId9"/>
    <p:sldId id="1376" r:id="rId10"/>
    <p:sldId id="1400" r:id="rId11"/>
    <p:sldId id="1507" r:id="rId12"/>
    <p:sldId id="1508" r:id="rId13"/>
    <p:sldId id="1503" r:id="rId14"/>
    <p:sldId id="407" r:id="rId15"/>
    <p:sldId id="401" r:id="rId16"/>
    <p:sldId id="1505" r:id="rId17"/>
    <p:sldId id="1523" r:id="rId18"/>
    <p:sldId id="1509" r:id="rId19"/>
    <p:sldId id="417" r:id="rId20"/>
    <p:sldId id="1511" r:id="rId21"/>
    <p:sldId id="413" r:id="rId22"/>
    <p:sldId id="1513" r:id="rId23"/>
    <p:sldId id="1504" r:id="rId24"/>
    <p:sldId id="1516" r:id="rId25"/>
    <p:sldId id="1517" r:id="rId26"/>
    <p:sldId id="1518" r:id="rId27"/>
    <p:sldId id="1519" r:id="rId28"/>
    <p:sldId id="1506" r:id="rId29"/>
    <p:sldId id="279" r:id="rId30"/>
    <p:sldId id="1524" r:id="rId31"/>
    <p:sldId id="1471" r:id="rId32"/>
    <p:sldId id="1022" r:id="rId33"/>
    <p:sldId id="1521" r:id="rId34"/>
    <p:sldId id="1472"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3BD"/>
    <a:srgbClr val="1B04FA"/>
    <a:srgbClr val="FF0066"/>
    <a:srgbClr val="F9FECE"/>
    <a:srgbClr val="FCFEB0"/>
    <a:srgbClr val="3333CC"/>
    <a:srgbClr val="1C11AF"/>
    <a:srgbClr val="FF0000"/>
    <a:srgbClr val="F7F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64" d="100"/>
          <a:sy n="64" d="100"/>
        </p:scale>
        <p:origin x="-48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Tất cả các điều kiện thiên nhiên ưu đãi đã góp phần hình thành nền văn minh Ai Cập sớm nhất. Các ngành nghề như đánh bắt cá, nông nghiệp, thủ công nghiệp và thương nghiệp đều phát triển ngay từ 3.000 năm TCN. Đặc biệt, các di sản kiến trúc đồ sộ và đạt đến một trình độ vươn lên tầm kỳ quan của thế giới như: các kim tự tháp, các kiệt tác về hội họa, điêu khắc và nghệ thuật ướp xác,…</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387182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41751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227345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Thầy cô chọn 1 trong 2 khởi động ạ!</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279504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t>14</a:t>
            </a:fld>
            <a:endParaRPr lang="en-US"/>
          </a:p>
        </p:txBody>
      </p:sp>
    </p:spTree>
    <p:extLst>
      <p:ext uri="{BB962C8B-B14F-4D97-AF65-F5344CB8AC3E}">
        <p14:creationId xmlns:p14="http://schemas.microsoft.com/office/powerpoint/2010/main" val="143806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423593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872234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 video</a:t>
            </a:r>
          </a:p>
        </p:txBody>
      </p:sp>
      <p:sp>
        <p:nvSpPr>
          <p:cNvPr id="4" name="Slide Number Placeholder 3"/>
          <p:cNvSpPr>
            <a:spLocks noGrp="1"/>
          </p:cNvSpPr>
          <p:nvPr>
            <p:ph type="sldNum" sz="quarter" idx="5"/>
          </p:nvPr>
        </p:nvSpPr>
        <p:spPr/>
        <p:txBody>
          <a:bodyPr/>
          <a:lstStyle/>
          <a:p>
            <a:fld id="{849C52CD-A8C5-484B-B00E-2101948BB170}" type="slidenum">
              <a:rPr lang="en-US" smtClean="0"/>
              <a:t>19</a:t>
            </a:fld>
            <a:endParaRPr lang="en-US"/>
          </a:p>
        </p:txBody>
      </p:sp>
    </p:spTree>
    <p:extLst>
      <p:ext uri="{BB962C8B-B14F-4D97-AF65-F5344CB8AC3E}">
        <p14:creationId xmlns:p14="http://schemas.microsoft.com/office/powerpoint/2010/main" val="288451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Đây là một vấn đề rất nghiêm trọng ở châu Phi.</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83131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5/21/2024</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microsoft.com/office/2007/relationships/hdphoto" Target="../media/hdphoto5.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0.gi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31.jpe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6.wdp"/><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3E20FC2-19DF-4E6E-B2B2-2B2099625732}"/>
              </a:ext>
            </a:extLst>
          </p:cNvPr>
          <p:cNvPicPr>
            <a:picLocks noChangeAspect="1"/>
          </p:cNvPicPr>
          <p:nvPr/>
        </p:nvPicPr>
        <p:blipFill>
          <a:blip r:embed="rId3"/>
          <a:stretch>
            <a:fillRect/>
          </a:stretch>
        </p:blipFill>
        <p:spPr>
          <a:xfrm>
            <a:off x="35624" y="0"/>
            <a:ext cx="12192000" cy="3268337"/>
          </a:xfrm>
          <a:prstGeom prst="rect">
            <a:avLst/>
          </a:prstGeom>
        </p:spPr>
      </p:pic>
    </p:spTree>
    <p:extLst>
      <p:ext uri="{BB962C8B-B14F-4D97-AF65-F5344CB8AC3E}">
        <p14:creationId xmlns:p14="http://schemas.microsoft.com/office/powerpoint/2010/main" val="258660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 xmlns:a16="http://schemas.microsoft.com/office/drawing/2014/main" id="{86848CE1-ADE4-435C-B8A7-C5DB7390126B}"/>
              </a:ext>
            </a:extLst>
          </p:cNvPr>
          <p:cNvGrpSpPr/>
          <p:nvPr/>
        </p:nvGrpSpPr>
        <p:grpSpPr>
          <a:xfrm>
            <a:off x="1836080" y="2253253"/>
            <a:ext cx="7294663" cy="875873"/>
            <a:chOff x="1836080" y="2253253"/>
            <a:chExt cx="7294663" cy="875873"/>
          </a:xfrm>
        </p:grpSpPr>
        <p:grpSp>
          <p:nvGrpSpPr>
            <p:cNvPr id="17" name="Group 16">
              <a:extLst>
                <a:ext uri="{FF2B5EF4-FFF2-40B4-BE49-F238E27FC236}">
                  <a16:creationId xmlns="" xmlns:a16="http://schemas.microsoft.com/office/drawing/2014/main" id="{5C91F31A-EDEB-4352-AEB9-72156EF377B5}"/>
                </a:ext>
              </a:extLst>
            </p:cNvPr>
            <p:cNvGrpSpPr/>
            <p:nvPr/>
          </p:nvGrpSpPr>
          <p:grpSpPr>
            <a:xfrm>
              <a:off x="1884577" y="2256177"/>
              <a:ext cx="7246166" cy="872949"/>
              <a:chOff x="1133366" y="2220084"/>
              <a:chExt cx="6093180" cy="914400"/>
            </a:xfrm>
            <a:solidFill>
              <a:srgbClr val="FCFEB0"/>
            </a:solidFill>
          </p:grpSpPr>
          <p:sp>
            <p:nvSpPr>
              <p:cNvPr id="18" name="Arrow: Pentagon 17">
                <a:extLst>
                  <a:ext uri="{FF2B5EF4-FFF2-40B4-BE49-F238E27FC236}">
                    <a16:creationId xmlns=""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 xmlns:a16="http://schemas.microsoft.com/office/drawing/2014/main"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 xmlns:a16="http://schemas.microsoft.com/office/drawing/2014/main" id="{04670728-1741-4833-9A20-59430923F615}"/>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21" name="Arrow: Pentagon 20">
              <a:extLst>
                <a:ext uri="{FF2B5EF4-FFF2-40B4-BE49-F238E27FC236}">
                  <a16:creationId xmlns="" xmlns:a16="http://schemas.microsoft.com/office/drawing/2014/main" id="{CA02300E-50B7-4EDA-86E8-B9B08F711473}"/>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 xmlns:a16="http://schemas.microsoft.com/office/drawing/2014/main" id="{33BEFBF2-C0F4-4F92-82DE-EA58FF6EF957}"/>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a:extLst>
              <a:ext uri="{FF2B5EF4-FFF2-40B4-BE49-F238E27FC236}">
                <a16:creationId xmlns=""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213347" y="453545"/>
            <a:ext cx="1143000" cy="1088589"/>
          </a:xfrm>
          <a:prstGeom prst="rect">
            <a:avLst/>
          </a:prstGeom>
        </p:spPr>
      </p:pic>
      <p:grpSp>
        <p:nvGrpSpPr>
          <p:cNvPr id="5" name="Group 4">
            <a:extLst>
              <a:ext uri="{FF2B5EF4-FFF2-40B4-BE49-F238E27FC236}">
                <a16:creationId xmlns="" xmlns:a16="http://schemas.microsoft.com/office/drawing/2014/main" id="{C9E819B3-E8AF-4B4B-AB35-352E53624199}"/>
              </a:ext>
            </a:extLst>
          </p:cNvPr>
          <p:cNvGrpSpPr/>
          <p:nvPr/>
        </p:nvGrpSpPr>
        <p:grpSpPr>
          <a:xfrm>
            <a:off x="1549847" y="3834395"/>
            <a:ext cx="8367537" cy="875873"/>
            <a:chOff x="1549847" y="3834395"/>
            <a:chExt cx="8367537" cy="875873"/>
          </a:xfrm>
        </p:grpSpPr>
        <p:grpSp>
          <p:nvGrpSpPr>
            <p:cNvPr id="24" name="Group 23">
              <a:extLst>
                <a:ext uri="{FF2B5EF4-FFF2-40B4-BE49-F238E27FC236}">
                  <a16:creationId xmlns="" xmlns:a16="http://schemas.microsoft.com/office/drawing/2014/main" id="{2E7FFE3E-74EA-4B7F-8177-ADE48FBB3362}"/>
                </a:ext>
              </a:extLst>
            </p:cNvPr>
            <p:cNvGrpSpPr/>
            <p:nvPr/>
          </p:nvGrpSpPr>
          <p:grpSpPr>
            <a:xfrm>
              <a:off x="1896994" y="3837319"/>
              <a:ext cx="7113329" cy="872949"/>
              <a:chOff x="1133366" y="2220084"/>
              <a:chExt cx="6409250" cy="914400"/>
            </a:xfrm>
            <a:solidFill>
              <a:srgbClr val="FCFEB0"/>
            </a:solidFill>
          </p:grpSpPr>
          <p:sp>
            <p:nvSpPr>
              <p:cNvPr id="33" name="Arrow: Pentagon 32">
                <a:extLst>
                  <a:ext uri="{FF2B5EF4-FFF2-40B4-BE49-F238E27FC236}">
                    <a16:creationId xmlns=""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5" name="TextBox 24">
              <a:extLst>
                <a:ext uri="{FF2B5EF4-FFF2-40B4-BE49-F238E27FC236}">
                  <a16:creationId xmlns="" xmlns:a16="http://schemas.microsoft.com/office/drawing/2014/main" id="{C2681761-2B44-40C3-94F4-2B57AA82CD23}"/>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30" name="Arrow: Pentagon 29">
              <a:extLst>
                <a:ext uri="{FF2B5EF4-FFF2-40B4-BE49-F238E27FC236}">
                  <a16:creationId xmlns="" xmlns:a16="http://schemas.microsoft.com/office/drawing/2014/main" id="{D1148A92-A3DA-4E76-B6A4-D7DA5271949D}"/>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 xmlns:a16="http://schemas.microsoft.com/office/drawing/2014/main" id="{DD736294-8B01-4A66-90A2-4EA9C6C674E1}"/>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53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B4D25B27-68D3-464A-9FB1-DA9A4A4C38E2}"/>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grpSp>
        <p:nvGrpSpPr>
          <p:cNvPr id="12" name="Group 11">
            <a:extLst>
              <a:ext uri="{FF2B5EF4-FFF2-40B4-BE49-F238E27FC236}">
                <a16:creationId xmlns="" xmlns:a16="http://schemas.microsoft.com/office/drawing/2014/main" id="{281BBC49-B535-4960-9226-E3A845B46E9D}"/>
              </a:ext>
            </a:extLst>
          </p:cNvPr>
          <p:cNvGrpSpPr/>
          <p:nvPr/>
        </p:nvGrpSpPr>
        <p:grpSpPr>
          <a:xfrm>
            <a:off x="2813631" y="1701186"/>
            <a:ext cx="7761604" cy="1863650"/>
            <a:chOff x="2813631" y="1701186"/>
            <a:chExt cx="7761604" cy="1863650"/>
          </a:xfrm>
        </p:grpSpPr>
        <p:sp>
          <p:nvSpPr>
            <p:cNvPr id="11" name="Speech Bubble: Rectangle with Corners Rounded 10">
              <a:extLst>
                <a:ext uri="{FF2B5EF4-FFF2-40B4-BE49-F238E27FC236}">
                  <a16:creationId xmlns="" xmlns:a16="http://schemas.microsoft.com/office/drawing/2014/main" id="{89801123-1354-49E7-9F39-FF0456CBCAB9}"/>
                </a:ext>
              </a:extLst>
            </p:cNvPr>
            <p:cNvSpPr/>
            <p:nvPr/>
          </p:nvSpPr>
          <p:spPr>
            <a:xfrm>
              <a:off x="2813631" y="1701186"/>
              <a:ext cx="7761604" cy="1863650"/>
            </a:xfrm>
            <a:prstGeom prst="wedgeRoundRectCallout">
              <a:avLst>
                <a:gd name="adj1" fmla="val -58169"/>
                <a:gd name="adj2" fmla="val 146374"/>
                <a:gd name="adj3" fmla="val 16667"/>
              </a:avLst>
            </a:prstGeom>
            <a:solidFill>
              <a:schemeClr val="accent5">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1BC98168-6F8B-4D50-A410-D6058F31285E}"/>
                </a:ext>
              </a:extLst>
            </p:cNvPr>
            <p:cNvSpPr/>
            <p:nvPr/>
          </p:nvSpPr>
          <p:spPr>
            <a:xfrm>
              <a:off x="3047999" y="2016285"/>
              <a:ext cx="7354958" cy="1077218"/>
            </a:xfrm>
            <a:prstGeom prst="rect">
              <a:avLst/>
            </a:prstGeom>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Dân số Châu Phi hiện nay là bao nhiêu, chiếm bao nhiêu % dân số thế giới.</a:t>
              </a:r>
            </a:p>
          </p:txBody>
        </p:sp>
      </p:grpSp>
      <p:pic>
        <p:nvPicPr>
          <p:cNvPr id="19" name="Picture 18">
            <a:extLst>
              <a:ext uri="{FF2B5EF4-FFF2-40B4-BE49-F238E27FC236}">
                <a16:creationId xmlns="" xmlns:a16="http://schemas.microsoft.com/office/drawing/2014/main" id="{4E491685-6DB9-4D9C-B2CF-068F9AE5F6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49842" y="4999756"/>
            <a:ext cx="1396789" cy="1735667"/>
          </a:xfrm>
          <a:prstGeom prst="rect">
            <a:avLst/>
          </a:prstGeom>
        </p:spPr>
      </p:pic>
    </p:spTree>
    <p:extLst>
      <p:ext uri="{BB962C8B-B14F-4D97-AF65-F5344CB8AC3E}">
        <p14:creationId xmlns:p14="http://schemas.microsoft.com/office/powerpoint/2010/main" val="28102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CBAF6B6-56D9-4028-AFA8-17AC546DA394}"/>
              </a:ext>
            </a:extLst>
          </p:cNvPr>
          <p:cNvSpPr/>
          <p:nvPr/>
        </p:nvSpPr>
        <p:spPr>
          <a:xfrm>
            <a:off x="200747" y="1032290"/>
            <a:ext cx="11790506" cy="1078950"/>
          </a:xfrm>
          <a:prstGeom prst="rect">
            <a:avLst/>
          </a:prstGeom>
        </p:spPr>
        <p:txBody>
          <a:bodyPr wrap="square">
            <a:spAutoFit/>
          </a:bodyPr>
          <a:lstStyle/>
          <a:p>
            <a:pPr marL="57150" indent="114300" algn="just">
              <a:lnSpc>
                <a:spcPct val="120000"/>
              </a:lnSpc>
              <a:spcAft>
                <a:spcPts val="0"/>
              </a:spcAft>
              <a:tabLst>
                <a:tab pos="857250" algn="l"/>
              </a:tabLst>
            </a:pP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Dân số châu Phi năm 20</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i="1">
                <a:solidFill>
                  <a:srgbClr val="1B04FA"/>
                </a:solidFill>
                <a:latin typeface="Arial" panose="020B0604020202020204" pitchFamily="34" charset="0"/>
                <a:ea typeface="Cambria" panose="02040503050406030204" pitchFamily="18" charset="0"/>
                <a:cs typeface="Arial" panose="020B0604020202020204" pitchFamily="34" charset="0"/>
              </a:rPr>
              <a:t>n 17 </a:t>
            </a:r>
            <a:r>
              <a:rPr lang="vi-VN" sz="2800" i="1">
                <a:solidFill>
                  <a:srgbClr val="1B04FA"/>
                </a:solidFill>
                <a:latin typeface="Arial" panose="020B0604020202020204" pitchFamily="34" charset="0"/>
                <a:ea typeface="Cambria" panose="02040503050406030204" pitchFamily="18" charset="0"/>
                <a:cs typeface="Arial" panose="020B0604020202020204" pitchFamily="34" charset="0"/>
              </a:rPr>
              <a:t>% dân số thế giới, Là châu lục đứng thứ hai thế giới về dân số sau châu Á. </a:t>
            </a:r>
            <a:endParaRPr lang="en-US" sz="280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DC42CD1C-9FD8-4B1F-953B-0F93A8908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39" y="2254590"/>
            <a:ext cx="9782000" cy="44579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7C06DBE6-5BB7-4387-8EA1-BD673D8687D9}"/>
              </a:ext>
            </a:extLst>
          </p:cNvPr>
          <p:cNvGrpSpPr/>
          <p:nvPr/>
        </p:nvGrpSpPr>
        <p:grpSpPr>
          <a:xfrm>
            <a:off x="0" y="0"/>
            <a:ext cx="7294663" cy="875873"/>
            <a:chOff x="1836080" y="2253253"/>
            <a:chExt cx="7294663" cy="875873"/>
          </a:xfrm>
        </p:grpSpPr>
        <p:grpSp>
          <p:nvGrpSpPr>
            <p:cNvPr id="6" name="Group 5">
              <a:extLst>
                <a:ext uri="{FF2B5EF4-FFF2-40B4-BE49-F238E27FC236}">
                  <a16:creationId xmlns="" xmlns:a16="http://schemas.microsoft.com/office/drawing/2014/main" id="{FE5922B2-BA03-4604-A8B3-CA42E16C175B}"/>
                </a:ext>
              </a:extLst>
            </p:cNvPr>
            <p:cNvGrpSpPr/>
            <p:nvPr/>
          </p:nvGrpSpPr>
          <p:grpSpPr>
            <a:xfrm>
              <a:off x="1884577" y="2256177"/>
              <a:ext cx="7246166" cy="872949"/>
              <a:chOff x="1133366" y="2220084"/>
              <a:chExt cx="6093180" cy="914400"/>
            </a:xfrm>
            <a:solidFill>
              <a:srgbClr val="FCFEB0"/>
            </a:solidFill>
          </p:grpSpPr>
          <p:sp>
            <p:nvSpPr>
              <p:cNvPr id="10" name="Arrow: Pentagon 9">
                <a:extLst>
                  <a:ext uri="{FF2B5EF4-FFF2-40B4-BE49-F238E27FC236}">
                    <a16:creationId xmlns="" xmlns:a16="http://schemas.microsoft.com/office/drawing/2014/main" id="{C1199B65-DF11-461E-883B-4F58F86F6CD9}"/>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 xmlns:a16="http://schemas.microsoft.com/office/drawing/2014/main" id="{F87181C7-2CD7-4848-B59C-BAF35E3F03C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76188425-A792-40EC-A2FE-22A882FAEC90}"/>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8" name="Arrow: Pentagon 7">
              <a:extLst>
                <a:ext uri="{FF2B5EF4-FFF2-40B4-BE49-F238E27FC236}">
                  <a16:creationId xmlns="" xmlns:a16="http://schemas.microsoft.com/office/drawing/2014/main" id="{2B1C59E2-E83A-4995-9520-4EEE5FF6ABE0}"/>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 xmlns:a16="http://schemas.microsoft.com/office/drawing/2014/main" id="{2095C331-9ECD-4416-8AA0-105E8373E10B}"/>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8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B4D25B27-68D3-464A-9FB1-DA9A4A4C38E2}"/>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
        <p:nvSpPr>
          <p:cNvPr id="10" name="Rectangle 9">
            <a:extLst>
              <a:ext uri="{FF2B5EF4-FFF2-40B4-BE49-F238E27FC236}">
                <a16:creationId xmlns="" xmlns:a16="http://schemas.microsoft.com/office/drawing/2014/main" id="{9FCFBA3A-19CD-4E53-A24B-582463C611F2}"/>
              </a:ext>
            </a:extLst>
          </p:cNvPr>
          <p:cNvSpPr/>
          <p:nvPr/>
        </p:nvSpPr>
        <p:spPr>
          <a:xfrm>
            <a:off x="3784878" y="4519857"/>
            <a:ext cx="7974450" cy="2092881"/>
          </a:xfrm>
          <a:prstGeom prst="rect">
            <a:avLst/>
          </a:prstGeom>
          <a:ln>
            <a:solidFill>
              <a:srgbClr val="00B0F0"/>
            </a:solidFill>
            <a:prstDash val="sysDash"/>
          </a:ln>
        </p:spPr>
        <p:txBody>
          <a:bodyPr wrap="square">
            <a:spAutoFit/>
          </a:bodyPr>
          <a:lstStyle/>
          <a:p>
            <a:pPr algn="ctr"/>
            <a:r>
              <a:rPr lang="en-US" sz="2600">
                <a:solidFill>
                  <a:srgbClr val="FF0000"/>
                </a:solidFill>
                <a:latin typeface="Arial" panose="020B0604020202020204" pitchFamily="34" charset="0"/>
                <a:cs typeface="Arial" panose="020B0604020202020204" pitchFamily="34" charset="0"/>
              </a:rPr>
              <a:t>Dựa vào thông tin mục a và bảng trên, em hãy:</a:t>
            </a:r>
          </a:p>
          <a:p>
            <a:pPr marL="457200" indent="-457200">
              <a:buFontTx/>
              <a:buChar char="-"/>
            </a:pPr>
            <a:r>
              <a:rPr lang="en-US" sz="2600">
                <a:solidFill>
                  <a:srgbClr val="FF0000"/>
                </a:solidFill>
                <a:latin typeface="Arial" panose="020B0604020202020204" pitchFamily="34" charset="0"/>
                <a:cs typeface="Arial" panose="020B0604020202020204" pitchFamily="34" charset="0"/>
              </a:rPr>
              <a:t>Nhận xét tỉ lệ gia tăng dân số tự nhiên của Châu Phi từ giai đoạn 1950-1995 đến 2015-2020</a:t>
            </a:r>
          </a:p>
          <a:p>
            <a:pPr marL="457200" indent="-457200">
              <a:buFontTx/>
              <a:buChar char="-"/>
            </a:pPr>
            <a:r>
              <a:rPr lang="en-US" sz="2600">
                <a:solidFill>
                  <a:srgbClr val="FF0000"/>
                </a:solidFill>
                <a:latin typeface="Arial" panose="020B0604020202020204" pitchFamily="34" charset="0"/>
                <a:ea typeface="Cambria" panose="02040503050406030204" pitchFamily="18" charset="0"/>
                <a:cs typeface="Arial" panose="020B0604020202020204" pitchFamily="34" charset="0"/>
              </a:rPr>
              <a:t>Dân số tăng nhanh ảnh hưởng như thế nào đến sự phát triển KT- XH Châu Phi?</a:t>
            </a:r>
            <a:endParaRPr lang="en-US" sz="260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390BA1FA-91E2-4B1D-B2F5-1149518DF985}"/>
              </a:ext>
            </a:extLst>
          </p:cNvPr>
          <p:cNvSpPr txBox="1"/>
          <p:nvPr/>
        </p:nvSpPr>
        <p:spPr>
          <a:xfrm>
            <a:off x="1848086" y="1098114"/>
            <a:ext cx="8054576" cy="707886"/>
          </a:xfrm>
          <a:prstGeom prst="rect">
            <a:avLst/>
          </a:prstGeom>
          <a:no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TỈ LỆ GIA TĂNG DÂN SỐ TỰ NHIÊN CỦA THẾ GIỚI VÀ CHÂU PHI</a:t>
            </a:r>
          </a:p>
          <a:p>
            <a:pPr algn="ctr"/>
            <a:r>
              <a:rPr lang="en-US" sz="2000">
                <a:solidFill>
                  <a:srgbClr val="1B04FA"/>
                </a:solidFill>
                <a:latin typeface="Arial" panose="020B0604020202020204" pitchFamily="34" charset="0"/>
                <a:cs typeface="Arial" panose="020B0604020202020204" pitchFamily="34" charset="0"/>
              </a:rPr>
              <a:t>GIAI ĐOẠN 1950- 2020 (%)</a:t>
            </a:r>
          </a:p>
        </p:txBody>
      </p:sp>
      <p:graphicFrame>
        <p:nvGraphicFramePr>
          <p:cNvPr id="14" name="Table 14">
            <a:extLst>
              <a:ext uri="{FF2B5EF4-FFF2-40B4-BE49-F238E27FC236}">
                <a16:creationId xmlns="" xmlns:a16="http://schemas.microsoft.com/office/drawing/2014/main" id="{7B8ED833-7D76-4706-978F-8FF9F42303EF}"/>
              </a:ext>
            </a:extLst>
          </p:cNvPr>
          <p:cNvGraphicFramePr>
            <a:graphicFrameLocks noGrp="1"/>
          </p:cNvGraphicFramePr>
          <p:nvPr>
            <p:extLst>
              <p:ext uri="{D42A27DB-BD31-4B8C-83A1-F6EECF244321}">
                <p14:modId xmlns:p14="http://schemas.microsoft.com/office/powerpoint/2010/main" val="405011113"/>
              </p:ext>
            </p:extLst>
          </p:nvPr>
        </p:nvGraphicFramePr>
        <p:xfrm>
          <a:off x="945265" y="1903966"/>
          <a:ext cx="10117195" cy="1371600"/>
        </p:xfrm>
        <a:graphic>
          <a:graphicData uri="http://schemas.openxmlformats.org/drawingml/2006/table">
            <a:tbl>
              <a:tblPr firstRow="1" bandRow="1">
                <a:tableStyleId>{5C22544A-7EE6-4342-B048-85BDC9FD1C3A}</a:tableStyleId>
              </a:tblPr>
              <a:tblGrid>
                <a:gridCol w="2023439">
                  <a:extLst>
                    <a:ext uri="{9D8B030D-6E8A-4147-A177-3AD203B41FA5}">
                      <a16:colId xmlns="" xmlns:a16="http://schemas.microsoft.com/office/drawing/2014/main" val="3037025119"/>
                    </a:ext>
                  </a:extLst>
                </a:gridCol>
                <a:gridCol w="2023439">
                  <a:extLst>
                    <a:ext uri="{9D8B030D-6E8A-4147-A177-3AD203B41FA5}">
                      <a16:colId xmlns="" xmlns:a16="http://schemas.microsoft.com/office/drawing/2014/main" val="221625405"/>
                    </a:ext>
                  </a:extLst>
                </a:gridCol>
                <a:gridCol w="2023439">
                  <a:extLst>
                    <a:ext uri="{9D8B030D-6E8A-4147-A177-3AD203B41FA5}">
                      <a16:colId xmlns="" xmlns:a16="http://schemas.microsoft.com/office/drawing/2014/main" val="1905161377"/>
                    </a:ext>
                  </a:extLst>
                </a:gridCol>
                <a:gridCol w="2023439">
                  <a:extLst>
                    <a:ext uri="{9D8B030D-6E8A-4147-A177-3AD203B41FA5}">
                      <a16:colId xmlns="" xmlns:a16="http://schemas.microsoft.com/office/drawing/2014/main" val="3585084520"/>
                    </a:ext>
                  </a:extLst>
                </a:gridCol>
                <a:gridCol w="2023439">
                  <a:extLst>
                    <a:ext uri="{9D8B030D-6E8A-4147-A177-3AD203B41FA5}">
                      <a16:colId xmlns="" xmlns:a16="http://schemas.microsoft.com/office/drawing/2014/main" val="4095500488"/>
                    </a:ext>
                  </a:extLst>
                </a:gridCol>
              </a:tblGrid>
              <a:tr h="370840">
                <a:tc>
                  <a:txBody>
                    <a:bodyPr/>
                    <a:lstStyle/>
                    <a:p>
                      <a:r>
                        <a:rPr lang="en-US" sz="2400" b="1">
                          <a:solidFill>
                            <a:srgbClr val="1B04FA"/>
                          </a:solidFill>
                          <a:latin typeface="Arial" panose="020B0604020202020204" pitchFamily="34" charset="0"/>
                          <a:cs typeface="Arial" panose="020B0604020202020204" pitchFamily="34" charset="0"/>
                        </a:rPr>
                        <a:t>Khu vực</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1950-1955</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1970-1975</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1990-1995</a:t>
                      </a:r>
                    </a:p>
                  </a:txBody>
                  <a:tcPr>
                    <a:solidFill>
                      <a:schemeClr val="accent5">
                        <a:lumMod val="40000"/>
                        <a:lumOff val="60000"/>
                      </a:schemeClr>
                    </a:solidFill>
                  </a:tcPr>
                </a:tc>
                <a:tc>
                  <a:txBody>
                    <a:bodyPr/>
                    <a:lstStyle/>
                    <a:p>
                      <a:r>
                        <a:rPr lang="en-US" sz="2400" b="1">
                          <a:solidFill>
                            <a:srgbClr val="1B04FA"/>
                          </a:solidFill>
                          <a:latin typeface="Arial" panose="020B0604020202020204" pitchFamily="34" charset="0"/>
                          <a:cs typeface="Arial" panose="020B0604020202020204" pitchFamily="34" charset="0"/>
                        </a:rPr>
                        <a:t>2015-2020</a:t>
                      </a:r>
                    </a:p>
                  </a:txBody>
                  <a:tcPr>
                    <a:solidFill>
                      <a:schemeClr val="accent5">
                        <a:lumMod val="40000"/>
                        <a:lumOff val="60000"/>
                      </a:schemeClr>
                    </a:solidFill>
                  </a:tcPr>
                </a:tc>
                <a:extLst>
                  <a:ext uri="{0D108BD9-81ED-4DB2-BD59-A6C34878D82A}">
                    <a16:rowId xmlns="" xmlns:a16="http://schemas.microsoft.com/office/drawing/2014/main" val="1875380052"/>
                  </a:ext>
                </a:extLst>
              </a:tr>
              <a:tr h="370840">
                <a:tc>
                  <a:txBody>
                    <a:bodyPr/>
                    <a:lstStyle/>
                    <a:p>
                      <a:r>
                        <a:rPr lang="en-US" sz="2400" b="0">
                          <a:solidFill>
                            <a:srgbClr val="1B04FA"/>
                          </a:solidFill>
                          <a:latin typeface="Arial" panose="020B0604020202020204" pitchFamily="34" charset="0"/>
                          <a:cs typeface="Arial" panose="020B0604020202020204" pitchFamily="34" charset="0"/>
                        </a:rPr>
                        <a:t>Thế giới</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1,78</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1,95</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1,51</a:t>
                      </a:r>
                    </a:p>
                  </a:txBody>
                  <a:tcPr>
                    <a:solidFill>
                      <a:srgbClr val="FCFEB0"/>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1,09</a:t>
                      </a:r>
                    </a:p>
                  </a:txBody>
                  <a:tcPr>
                    <a:solidFill>
                      <a:srgbClr val="FCFEB0"/>
                    </a:solidFill>
                  </a:tcPr>
                </a:tc>
                <a:extLst>
                  <a:ext uri="{0D108BD9-81ED-4DB2-BD59-A6C34878D82A}">
                    <a16:rowId xmlns="" xmlns:a16="http://schemas.microsoft.com/office/drawing/2014/main" val="1954435614"/>
                  </a:ext>
                </a:extLst>
              </a:tr>
              <a:tr h="0">
                <a:tc>
                  <a:txBody>
                    <a:bodyPr/>
                    <a:lstStyle/>
                    <a:p>
                      <a:r>
                        <a:rPr lang="en-US" sz="2400" b="0">
                          <a:solidFill>
                            <a:srgbClr val="1B04FA"/>
                          </a:solidFill>
                          <a:latin typeface="Arial" panose="020B0604020202020204" pitchFamily="34" charset="0"/>
                          <a:cs typeface="Arial" panose="020B0604020202020204" pitchFamily="34" charset="0"/>
                        </a:rPr>
                        <a:t>Châu Phi</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2,13</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2,73</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2,62</a:t>
                      </a:r>
                    </a:p>
                  </a:txBody>
                  <a:tcPr>
                    <a:solidFill>
                      <a:schemeClr val="accent4">
                        <a:lumMod val="40000"/>
                        <a:lumOff val="60000"/>
                      </a:schemeClr>
                    </a:solidFill>
                  </a:tcPr>
                </a:tc>
                <a:tc>
                  <a:txBody>
                    <a:bodyPr/>
                    <a:lstStyle/>
                    <a:p>
                      <a:pPr algn="ctr"/>
                      <a:r>
                        <a:rPr lang="en-US" sz="2400" b="0">
                          <a:solidFill>
                            <a:srgbClr val="1B04FA"/>
                          </a:solidFill>
                          <a:latin typeface="Arial" panose="020B0604020202020204" pitchFamily="34" charset="0"/>
                          <a:cs typeface="Arial" panose="020B0604020202020204" pitchFamily="34" charset="0"/>
                        </a:rPr>
                        <a:t>2,54</a:t>
                      </a:r>
                    </a:p>
                  </a:txBody>
                  <a:tcPr>
                    <a:solidFill>
                      <a:schemeClr val="accent4">
                        <a:lumMod val="40000"/>
                        <a:lumOff val="60000"/>
                      </a:schemeClr>
                    </a:solidFill>
                  </a:tcPr>
                </a:tc>
                <a:extLst>
                  <a:ext uri="{0D108BD9-81ED-4DB2-BD59-A6C34878D82A}">
                    <a16:rowId xmlns="" xmlns:a16="http://schemas.microsoft.com/office/drawing/2014/main" val="2122305287"/>
                  </a:ext>
                </a:extLst>
              </a:tr>
            </a:tbl>
          </a:graphicData>
        </a:graphic>
      </p:graphicFrame>
      <p:sp>
        <p:nvSpPr>
          <p:cNvPr id="16" name="Rectangle: Rounded Corners 15">
            <a:extLst>
              <a:ext uri="{FF2B5EF4-FFF2-40B4-BE49-F238E27FC236}">
                <a16:creationId xmlns="" xmlns:a16="http://schemas.microsoft.com/office/drawing/2014/main" id="{B5A5939B-C543-43D6-82C4-02A3D3194A33}"/>
              </a:ext>
            </a:extLst>
          </p:cNvPr>
          <p:cNvSpPr/>
          <p:nvPr/>
        </p:nvSpPr>
        <p:spPr>
          <a:xfrm>
            <a:off x="9197009" y="2801593"/>
            <a:ext cx="1865451" cy="460430"/>
          </a:xfrm>
          <a:prstGeom prst="roundRect">
            <a:avLst/>
          </a:prstGeom>
          <a:solidFill>
            <a:srgbClr val="FF0066">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 xmlns:a16="http://schemas.microsoft.com/office/drawing/2014/main" id="{1BA745B5-AA14-490E-9A2D-84F8D8A8122D}"/>
              </a:ext>
            </a:extLst>
          </p:cNvPr>
          <p:cNvGrpSpPr/>
          <p:nvPr/>
        </p:nvGrpSpPr>
        <p:grpSpPr>
          <a:xfrm>
            <a:off x="3721338" y="3429000"/>
            <a:ext cx="5276201" cy="827835"/>
            <a:chOff x="2739812" y="730913"/>
            <a:chExt cx="3779376" cy="682233"/>
          </a:xfrm>
        </p:grpSpPr>
        <p:sp>
          <p:nvSpPr>
            <p:cNvPr id="19" name="Rectangle: Rounded Corners 18">
              <a:extLst>
                <a:ext uri="{FF2B5EF4-FFF2-40B4-BE49-F238E27FC236}">
                  <a16:creationId xmlns="" xmlns:a16="http://schemas.microsoft.com/office/drawing/2014/main" id="{E83FDEB2-901A-4F88-82B7-471DA7DA1445}"/>
                </a:ext>
              </a:extLst>
            </p:cNvPr>
            <p:cNvSpPr/>
            <p:nvPr/>
          </p:nvSpPr>
          <p:spPr>
            <a:xfrm>
              <a:off x="2739812" y="730913"/>
              <a:ext cx="3779376"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 xmlns:a16="http://schemas.microsoft.com/office/drawing/2014/main" id="{5FBD5B00-D0A9-4EEA-9D40-C81D5EE2C700}"/>
                </a:ext>
              </a:extLst>
            </p:cNvPr>
            <p:cNvSpPr txBox="1"/>
            <p:nvPr/>
          </p:nvSpPr>
          <p:spPr>
            <a:xfrm>
              <a:off x="2739812" y="887397"/>
              <a:ext cx="3779376" cy="431195"/>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TỚ LÀ CHUYÊN GIA DÂN SỐ</a:t>
              </a:r>
            </a:p>
          </p:txBody>
        </p:sp>
      </p:grpSp>
      <p:sp>
        <p:nvSpPr>
          <p:cNvPr id="21" name="Rectangle 20">
            <a:extLst>
              <a:ext uri="{FF2B5EF4-FFF2-40B4-BE49-F238E27FC236}">
                <a16:creationId xmlns="" xmlns:a16="http://schemas.microsoft.com/office/drawing/2014/main" id="{11D02B38-EA1D-4E97-8609-EBC069F4D8A4}"/>
              </a:ext>
            </a:extLst>
          </p:cNvPr>
          <p:cNvSpPr/>
          <p:nvPr/>
        </p:nvSpPr>
        <p:spPr>
          <a:xfrm>
            <a:off x="36544" y="4919539"/>
            <a:ext cx="3623083" cy="1014893"/>
          </a:xfrm>
          <a:prstGeom prst="rect">
            <a:avLst/>
          </a:prstGeom>
          <a:ln w="3175">
            <a:solidFill>
              <a:srgbClr val="0070C0"/>
            </a:solidFill>
            <a:prstDash val="dash"/>
          </a:ln>
        </p:spPr>
        <p:txBody>
          <a:bodyPr wrap="square">
            <a:spAutoFit/>
          </a:bodyPr>
          <a:lstStyle/>
          <a:p>
            <a:pPr marL="457200" indent="-457200">
              <a:lnSpc>
                <a:spcPct val="120000"/>
              </a:lnSpc>
              <a:spcAft>
                <a:spcPts val="600"/>
              </a:spcAft>
              <a:buFont typeface="Wingdings" panose="05000000000000000000" pitchFamily="2" charset="2"/>
              <a:buChar char="ü"/>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Làm việc </a:t>
            </a:r>
            <a:r>
              <a:rPr lang="en-US" sz="2400">
                <a:solidFill>
                  <a:srgbClr val="FF0066"/>
                </a:solidFill>
                <a:latin typeface="Arial" panose="020B0604020202020204" pitchFamily="34" charset="0"/>
                <a:ea typeface="Times New Roman" panose="02020603050405020304" pitchFamily="18" charset="0"/>
                <a:cs typeface="Arial" panose="020B0604020202020204" pitchFamily="34" charset="0"/>
              </a:rPr>
              <a:t>theo cặp</a:t>
            </a:r>
          </a:p>
          <a:p>
            <a:pPr marL="457200" indent="-457200">
              <a:lnSpc>
                <a:spcPct val="120000"/>
              </a:lnSpc>
              <a:spcAft>
                <a:spcPts val="600"/>
              </a:spcAft>
              <a:buFont typeface="Wingdings" panose="05000000000000000000" pitchFamily="2" charset="2"/>
              <a:buChar char="ü"/>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Thời gian: </a:t>
            </a:r>
            <a:r>
              <a:rPr lang="en-US" sz="2400">
                <a:solidFill>
                  <a:srgbClr val="FF0066"/>
                </a:solidFill>
                <a:latin typeface="Arial" panose="020B0604020202020204" pitchFamily="34" charset="0"/>
                <a:ea typeface="Times New Roman" panose="02020603050405020304" pitchFamily="18" charset="0"/>
                <a:cs typeface="Arial" panose="020B0604020202020204" pitchFamily="34" charset="0"/>
              </a:rPr>
              <a:t>3 phút</a:t>
            </a:r>
            <a:endParaRPr lang="en-US" sz="2400" dirty="0">
              <a:solidFill>
                <a:srgbClr val="FF0066"/>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a:extLst>
              <a:ext uri="{FF2B5EF4-FFF2-40B4-BE49-F238E27FC236}">
                <a16:creationId xmlns="" xmlns:a16="http://schemas.microsoft.com/office/drawing/2014/main" id="{5B30585A-AC47-4389-85AA-E98822267D47}"/>
              </a:ext>
            </a:extLst>
          </p:cNvPr>
          <p:cNvGrpSpPr/>
          <p:nvPr/>
        </p:nvGrpSpPr>
        <p:grpSpPr>
          <a:xfrm>
            <a:off x="1848086" y="3952184"/>
            <a:ext cx="1181214" cy="892766"/>
            <a:chOff x="3634055" y="3302115"/>
            <a:chExt cx="848449" cy="796469"/>
          </a:xfrm>
        </p:grpSpPr>
        <p:pic>
          <p:nvPicPr>
            <p:cNvPr id="23" name="Picture 22">
              <a:extLst>
                <a:ext uri="{FF2B5EF4-FFF2-40B4-BE49-F238E27FC236}">
                  <a16:creationId xmlns="" xmlns:a16="http://schemas.microsoft.com/office/drawing/2014/main" id="{D480E3F5-EA7A-4B1B-9CC6-48F11FE62A3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 xmlns:a16="http://schemas.microsoft.com/office/drawing/2014/main" id="{A3F53C30-9348-4E2C-B149-B3A38D151F2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5" name="3 Minute Timer (Nho)">
            <a:hlinkClick r:id="" action="ppaction://media"/>
            <a:extLst>
              <a:ext uri="{FF2B5EF4-FFF2-40B4-BE49-F238E27FC236}">
                <a16:creationId xmlns="" xmlns:a16="http://schemas.microsoft.com/office/drawing/2014/main" id="{162F784F-3C95-4733-95AF-32FA688F130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890615" y="6009021"/>
            <a:ext cx="1281724" cy="827835"/>
          </a:xfrm>
          <a:prstGeom prst="rect">
            <a:avLst/>
          </a:prstGeom>
        </p:spPr>
      </p:pic>
    </p:spTree>
    <p:extLst>
      <p:ext uri="{BB962C8B-B14F-4D97-AF65-F5344CB8AC3E}">
        <p14:creationId xmlns:p14="http://schemas.microsoft.com/office/powerpoint/2010/main" val="402923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5"/>
                </p:tgtEl>
              </p:cMediaNode>
            </p:video>
          </p:childTnLst>
        </p:cTn>
      </p:par>
    </p:tnLst>
    <p:bldLst>
      <p:bldP spid="10" grpId="0" animBg="1"/>
      <p:bldP spid="13" grpId="0"/>
      <p:bldP spid="16"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descr="Copy%20of%20i41_084955">
            <a:extLst>
              <a:ext uri="{FF2B5EF4-FFF2-40B4-BE49-F238E27FC236}">
                <a16:creationId xmlns="" xmlns:a16="http://schemas.microsoft.com/office/drawing/2014/main" id="{A524F52A-138B-418F-8281-2514AB6FF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8" r="17689" b="-3"/>
          <a:stretch/>
        </p:blipFill>
        <p:spPr bwMode="auto">
          <a:xfrm>
            <a:off x="321734" y="321733"/>
            <a:ext cx="3084025" cy="3021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A picture containing text, person, outdoor, person&#10;&#10;Description automatically generated">
            <a:extLst>
              <a:ext uri="{FF2B5EF4-FFF2-40B4-BE49-F238E27FC236}">
                <a16:creationId xmlns="" xmlns:a16="http://schemas.microsoft.com/office/drawing/2014/main" id="{6B619A4E-AF46-43D7-9068-1B93E32770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76" r="17847" b="-4"/>
          <a:stretch/>
        </p:blipFill>
        <p:spPr bwMode="auto">
          <a:xfrm>
            <a:off x="321734" y="3514854"/>
            <a:ext cx="3084025" cy="27859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t790925a">
            <a:extLst>
              <a:ext uri="{FF2B5EF4-FFF2-40B4-BE49-F238E27FC236}">
                <a16:creationId xmlns="" xmlns:a16="http://schemas.microsoft.com/office/drawing/2014/main" id="{65FC2C4F-DCFD-443A-AE29-73532869B3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70" r="1535" b="2"/>
          <a:stretch/>
        </p:blipFill>
        <p:spPr bwMode="auto">
          <a:xfrm>
            <a:off x="3598286" y="321733"/>
            <a:ext cx="4043250"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13171-Domorodci,_holcicka_s_chlapeckem,_Sudan,_1931">
            <a:extLst>
              <a:ext uri="{FF2B5EF4-FFF2-40B4-BE49-F238E27FC236}">
                <a16:creationId xmlns="" xmlns:a16="http://schemas.microsoft.com/office/drawing/2014/main" id="{3FB3A0C6-6731-4FD7-AE1A-B26FFB486F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391" b="2"/>
          <a:stretch/>
        </p:blipFill>
        <p:spPr bwMode="auto">
          <a:xfrm>
            <a:off x="7834063" y="321733"/>
            <a:ext cx="4036201"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392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gTinChiTiet" descr="00(10)">
            <a:extLst>
              <a:ext uri="{FF2B5EF4-FFF2-40B4-BE49-F238E27FC236}">
                <a16:creationId xmlns="" xmlns:a16="http://schemas.microsoft.com/office/drawing/2014/main" id="{0AD586B4-AAD1-4D5A-8C18-0CF16A5875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08" r="-2" b="370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8">
            <a:extLst>
              <a:ext uri="{FF2B5EF4-FFF2-40B4-BE49-F238E27FC236}">
                <a16:creationId xmlns="" xmlns:a16="http://schemas.microsoft.com/office/drawing/2014/main" id="{86D0643E-A833-4243-A4A0-C5E5BF18F1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375"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b5">
            <a:extLst>
              <a:ext uri="{FF2B5EF4-FFF2-40B4-BE49-F238E27FC236}">
                <a16:creationId xmlns="" xmlns:a16="http://schemas.microsoft.com/office/drawing/2014/main" id="{6E564780-C14D-430B-A1FD-D6CC60A118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80" r="-4" b="-4"/>
          <a:stretch/>
        </p:blipFill>
        <p:spPr bwMode="auto">
          <a:xfrm>
            <a:off x="3159553" y="3514855"/>
            <a:ext cx="2837076" cy="27859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b2">
            <a:extLst>
              <a:ext uri="{FF2B5EF4-FFF2-40B4-BE49-F238E27FC236}">
                <a16:creationId xmlns="" xmlns:a16="http://schemas.microsoft.com/office/drawing/2014/main" id="{505AB2A6-45D5-4EF9-A7C7-4F879921E4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35" r="7675"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8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B4D25B27-68D3-464A-9FB1-DA9A4A4C38E2}"/>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TextBox 9">
            <a:extLst>
              <a:ext uri="{FF2B5EF4-FFF2-40B4-BE49-F238E27FC236}">
                <a16:creationId xmlns="" xmlns:a16="http://schemas.microsoft.com/office/drawing/2014/main" id="{12531D84-0F95-4FED-8451-8FC764D3FAB1}"/>
              </a:ext>
            </a:extLst>
          </p:cNvPr>
          <p:cNvSpPr txBox="1"/>
          <p:nvPr/>
        </p:nvSpPr>
        <p:spPr>
          <a:xfrm>
            <a:off x="161795" y="1135144"/>
            <a:ext cx="5995955"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a.Tỉ lệ tăng tự nhiên dân số cao</a:t>
            </a:r>
          </a:p>
        </p:txBody>
      </p:sp>
      <p:sp>
        <p:nvSpPr>
          <p:cNvPr id="11" name="Rectangle 10">
            <a:extLst>
              <a:ext uri="{FF2B5EF4-FFF2-40B4-BE49-F238E27FC236}">
                <a16:creationId xmlns="" xmlns:a16="http://schemas.microsoft.com/office/drawing/2014/main" id="{EF62E3BE-B5F4-40C9-A5CC-98BFD90DB8C2}"/>
              </a:ext>
            </a:extLst>
          </p:cNvPr>
          <p:cNvSpPr/>
          <p:nvPr/>
        </p:nvSpPr>
        <p:spPr>
          <a:xfrm>
            <a:off x="369066" y="2104727"/>
            <a:ext cx="11126247" cy="4247317"/>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Năm 2020, số dân châu Phi khoảng 1 340 triệu người, chiếm khoảng 17% số dân thế giới.</a:t>
            </a:r>
          </a:p>
          <a:p>
            <a:pPr algn="just"/>
            <a:r>
              <a:rPr lang="vi-VN" sz="3600">
                <a:solidFill>
                  <a:srgbClr val="1B04FA"/>
                </a:solidFill>
                <a:latin typeface="Arial" panose="020B0604020202020204" pitchFamily="34" charset="0"/>
                <a:cs typeface="Arial" panose="020B0604020202020204" pitchFamily="34" charset="0"/>
              </a:rPr>
              <a:t>- Tỉ lệ tăng dân số tự nhiên cao nhất thế giới với 2,54% (giai đoạn 2015 - 2020).</a:t>
            </a:r>
          </a:p>
          <a:p>
            <a:r>
              <a:rPr lang="vi-VN" sz="3600">
                <a:solidFill>
                  <a:srgbClr val="1B04FA"/>
                </a:solidFill>
                <a:latin typeface="Arial" panose="020B0604020202020204" pitchFamily="34" charset="0"/>
                <a:cs typeface="Arial" panose="020B0604020202020204" pitchFamily="34" charset="0"/>
              </a:rPr>
              <a:t>- Gia tăng dân số quá nhanh là nguyên nhân kìm hãm sự phát triển, dẫn đến đói nghèo, tài nguyên bị khai thác kiệt quệ, suy thoái và ô nhiễm môi trường,...</a:t>
            </a:r>
            <a:r>
              <a:rPr lang="vi-VN">
                <a:solidFill>
                  <a:srgbClr val="000000"/>
                </a:solidFill>
                <a:latin typeface="OpenSans"/>
              </a:rPr>
              <a:t/>
            </a:r>
            <a:br>
              <a:rPr lang="vi-VN">
                <a:solidFill>
                  <a:srgbClr val="000000"/>
                </a:solidFill>
                <a:latin typeface="OpenSans"/>
              </a:rPr>
            </a:br>
            <a:endParaRPr lang="en-US"/>
          </a:p>
        </p:txBody>
      </p:sp>
      <p:pic>
        <p:nvPicPr>
          <p:cNvPr id="12" name="Picture 5" descr="book9">
            <a:extLst>
              <a:ext uri="{FF2B5EF4-FFF2-40B4-BE49-F238E27FC236}">
                <a16:creationId xmlns="" xmlns:a16="http://schemas.microsoft.com/office/drawing/2014/main" id="{E1FAAAF1-CFCF-4596-A3C3-6887202B35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63077" y="1074346"/>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92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A9FF1480-E395-4356-B072-35CBBE0AA0FF}"/>
              </a:ext>
            </a:extLst>
          </p:cNvPr>
          <p:cNvGrpSpPr/>
          <p:nvPr/>
        </p:nvGrpSpPr>
        <p:grpSpPr>
          <a:xfrm>
            <a:off x="3988443" y="267488"/>
            <a:ext cx="3810866" cy="827835"/>
            <a:chOff x="3199789" y="1093088"/>
            <a:chExt cx="3514971" cy="682233"/>
          </a:xfrm>
        </p:grpSpPr>
        <p:sp>
          <p:nvSpPr>
            <p:cNvPr id="3" name="Rectangle: Rounded Corners 2">
              <a:extLst>
                <a:ext uri="{FF2B5EF4-FFF2-40B4-BE49-F238E27FC236}">
                  <a16:creationId xmlns="" xmlns:a16="http://schemas.microsoft.com/office/drawing/2014/main" id="{EB4F5F66-791B-4641-9650-5B185B807AF4}"/>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4" name="TextBox 3">
              <a:extLst>
                <a:ext uri="{FF2B5EF4-FFF2-40B4-BE49-F238E27FC236}">
                  <a16:creationId xmlns="" xmlns:a16="http://schemas.microsoft.com/office/drawing/2014/main" id="{27DAC294-9B93-4B81-A775-0D675449AD39}"/>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5" name="3 Minute Timer (Nho)">
            <a:hlinkClick r:id="" action="ppaction://media"/>
            <a:extLst>
              <a:ext uri="{FF2B5EF4-FFF2-40B4-BE49-F238E27FC236}">
                <a16:creationId xmlns="" xmlns:a16="http://schemas.microsoft.com/office/drawing/2014/main" id="{EF2E035A-F601-4435-B416-94E549F6B7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18393" y="267488"/>
            <a:ext cx="1472856" cy="827835"/>
          </a:xfrm>
          <a:prstGeom prst="rect">
            <a:avLst/>
          </a:prstGeom>
        </p:spPr>
      </p:pic>
      <p:pic>
        <p:nvPicPr>
          <p:cNvPr id="6" name="Hình ảnh 4">
            <a:extLst>
              <a:ext uri="{FF2B5EF4-FFF2-40B4-BE49-F238E27FC236}">
                <a16:creationId xmlns="" xmlns:a16="http://schemas.microsoft.com/office/drawing/2014/main" id="{7E00D8AF-828E-401A-BECC-5E5A49A55FC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517724" y="-22439"/>
            <a:ext cx="819062" cy="1308147"/>
          </a:xfrm>
          <a:prstGeom prst="rect">
            <a:avLst/>
          </a:prstGeom>
        </p:spPr>
      </p:pic>
      <p:sp>
        <p:nvSpPr>
          <p:cNvPr id="7" name="Rectangle 6">
            <a:extLst>
              <a:ext uri="{FF2B5EF4-FFF2-40B4-BE49-F238E27FC236}">
                <a16:creationId xmlns="" xmlns:a16="http://schemas.microsoft.com/office/drawing/2014/main" id="{FD385C7A-7E01-4204-B13A-4F23C8A46042}"/>
              </a:ext>
            </a:extLst>
          </p:cNvPr>
          <p:cNvSpPr/>
          <p:nvPr/>
        </p:nvSpPr>
        <p:spPr>
          <a:xfrm>
            <a:off x="807108" y="1185741"/>
            <a:ext cx="10770780" cy="1219886"/>
          </a:xfrm>
          <a:prstGeom prst="rect">
            <a:avLst/>
          </a:prstGeom>
          <a:noFill/>
          <a:ln>
            <a:solidFill>
              <a:srgbClr val="00B0F0"/>
            </a:solidFill>
            <a:prstDash val="sysDash"/>
          </a:ln>
        </p:spPr>
        <p:txBody>
          <a:bodyPr wrap="square">
            <a:spAutoFit/>
          </a:bodyPr>
          <a:lstStyle/>
          <a:p>
            <a:pPr marL="57150" algn="just">
              <a:lnSpc>
                <a:spcPct val="120000"/>
              </a:lnSpc>
              <a:tabLst>
                <a:tab pos="857250" algn="l"/>
              </a:tabLst>
            </a:pPr>
            <a:r>
              <a:rPr lang="vi-VN" sz="3200">
                <a:solidFill>
                  <a:srgbClr val="FF0066"/>
                </a:solidFill>
              </a:rPr>
              <a:t>Dựa vào thông tin mục b,c SGK và Video, các em hãy trao đổi và hoàn thiện thông tin phiếu học tập sau</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le 9">
            <a:extLst>
              <a:ext uri="{FF2B5EF4-FFF2-40B4-BE49-F238E27FC236}">
                <a16:creationId xmlns="" xmlns:a16="http://schemas.microsoft.com/office/drawing/2014/main" id="{0922226B-0D41-406E-A3D2-CED08DF0CD3B}"/>
              </a:ext>
            </a:extLst>
          </p:cNvPr>
          <p:cNvGraphicFramePr>
            <a:graphicFrameLocks noGrp="1"/>
          </p:cNvGraphicFramePr>
          <p:nvPr>
            <p:extLst>
              <p:ext uri="{D42A27DB-BD31-4B8C-83A1-F6EECF244321}">
                <p14:modId xmlns:p14="http://schemas.microsoft.com/office/powerpoint/2010/main" val="1632170669"/>
              </p:ext>
            </p:extLst>
          </p:nvPr>
        </p:nvGraphicFramePr>
        <p:xfrm>
          <a:off x="198783" y="2604576"/>
          <a:ext cx="11860695" cy="3985936"/>
        </p:xfrm>
        <a:graphic>
          <a:graphicData uri="http://schemas.openxmlformats.org/drawingml/2006/table">
            <a:tbl>
              <a:tblPr firstRow="1" bandRow="1">
                <a:tableStyleId>{5C22544A-7EE6-4342-B048-85BDC9FD1C3A}</a:tableStyleId>
              </a:tblPr>
              <a:tblGrid>
                <a:gridCol w="3670852">
                  <a:extLst>
                    <a:ext uri="{9D8B030D-6E8A-4147-A177-3AD203B41FA5}">
                      <a16:colId xmlns="" xmlns:a16="http://schemas.microsoft.com/office/drawing/2014/main" val="4254088390"/>
                    </a:ext>
                  </a:extLst>
                </a:gridCol>
                <a:gridCol w="3869635">
                  <a:extLst>
                    <a:ext uri="{9D8B030D-6E8A-4147-A177-3AD203B41FA5}">
                      <a16:colId xmlns="" xmlns:a16="http://schemas.microsoft.com/office/drawing/2014/main" val="3512023613"/>
                    </a:ext>
                  </a:extLst>
                </a:gridCol>
                <a:gridCol w="4320208">
                  <a:extLst>
                    <a:ext uri="{9D8B030D-6E8A-4147-A177-3AD203B41FA5}">
                      <a16:colId xmlns="" xmlns:a16="http://schemas.microsoft.com/office/drawing/2014/main" val="3083299321"/>
                    </a:ext>
                  </a:extLst>
                </a:gridCol>
              </a:tblGrid>
              <a:tr h="996484">
                <a:tc rowSpan="2">
                  <a:txBody>
                    <a:bodyPr/>
                    <a:lstStyle/>
                    <a:p>
                      <a:pPr marL="457200" algn="just">
                        <a:lnSpc>
                          <a:spcPct val="115000"/>
                        </a:lnSpc>
                        <a:spcAft>
                          <a:spcPts val="0"/>
                        </a:spcAft>
                      </a:pPr>
                      <a:endParaRPr lang="vi-VN" sz="2800">
                        <a:solidFill>
                          <a:srgbClr val="FFFF00"/>
                        </a:solidFill>
                        <a:effectLst/>
                      </a:endParaRPr>
                    </a:p>
                    <a:p>
                      <a:pPr marL="457200" algn="ctr">
                        <a:lnSpc>
                          <a:spcPct val="115000"/>
                        </a:lnSpc>
                        <a:spcAft>
                          <a:spcPts val="0"/>
                        </a:spcAft>
                      </a:pPr>
                      <a:r>
                        <a:rPr lang="vi-VN" sz="2800">
                          <a:solidFill>
                            <a:srgbClr val="FFFF00"/>
                          </a:solidFill>
                          <a:effectLst/>
                        </a:rPr>
                        <a:t>Nạn đói</a:t>
                      </a:r>
                      <a:endParaRPr lang="en-US" sz="2800">
                        <a:solidFill>
                          <a:srgbClr val="FFFF00"/>
                        </a:solidFill>
                        <a:effectLst/>
                      </a:endParaRPr>
                    </a:p>
                    <a:p>
                      <a:pPr marL="457200" algn="ctr">
                        <a:lnSpc>
                          <a:spcPct val="115000"/>
                        </a:lnSpc>
                        <a:spcAft>
                          <a:spcPts val="0"/>
                        </a:spcAft>
                      </a:pPr>
                      <a:r>
                        <a:rPr lang="vi-VN" sz="2800">
                          <a:solidFill>
                            <a:srgbClr val="FFFF00"/>
                          </a:solidFill>
                          <a:effectLst/>
                        </a:rPr>
                        <a:t>(nhóm 1,3)</a:t>
                      </a:r>
                      <a:endParaRPr lang="en-US" sz="28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800" b="0">
                          <a:solidFill>
                            <a:srgbClr val="1B04FA"/>
                          </a:solidFill>
                          <a:effectLst/>
                        </a:rPr>
                        <a:t>Thực trạng</a:t>
                      </a:r>
                      <a:endParaRPr lang="en-US" sz="2800" b="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 xmlns:a16="http://schemas.microsoft.com/office/drawing/2014/main" val="1222101098"/>
                  </a:ext>
                </a:extLst>
              </a:tr>
              <a:tr h="996484">
                <a:tc vMerge="1">
                  <a:txBody>
                    <a:bodyPr/>
                    <a:lstStyle/>
                    <a:p>
                      <a:endParaRPr lang="en-US"/>
                    </a:p>
                  </a:txBody>
                  <a:tcPr/>
                </a:tc>
                <a:tc>
                  <a:txBody>
                    <a:bodyPr/>
                    <a:lstStyle/>
                    <a:p>
                      <a:pPr marL="457200" algn="just">
                        <a:lnSpc>
                          <a:spcPct val="115000"/>
                        </a:lnSpc>
                        <a:spcAft>
                          <a:spcPts val="0"/>
                        </a:spcAft>
                      </a:pPr>
                      <a:r>
                        <a:rPr lang="vi-VN" sz="2800">
                          <a:solidFill>
                            <a:srgbClr val="1B04FA"/>
                          </a:solidFill>
                          <a:effectLst/>
                        </a:rPr>
                        <a:t>Nguyên nhân</a:t>
                      </a:r>
                      <a:endParaRPr lang="en-US" sz="280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endParaRPr lang="en-US"/>
                    </a:p>
                  </a:txBody>
                  <a:tcPr>
                    <a:solidFill>
                      <a:schemeClr val="accent5">
                        <a:lumMod val="20000"/>
                        <a:lumOff val="80000"/>
                      </a:schemeClr>
                    </a:solidFill>
                  </a:tcPr>
                </a:tc>
                <a:extLst>
                  <a:ext uri="{0D108BD9-81ED-4DB2-BD59-A6C34878D82A}">
                    <a16:rowId xmlns="" xmlns:a16="http://schemas.microsoft.com/office/drawing/2014/main" val="3980788366"/>
                  </a:ext>
                </a:extLst>
              </a:tr>
              <a:tr h="996484">
                <a:tc rowSpan="2">
                  <a:txBody>
                    <a:bodyPr/>
                    <a:lstStyle/>
                    <a:p>
                      <a:pPr marL="457200" algn="ctr">
                        <a:lnSpc>
                          <a:spcPct val="115000"/>
                        </a:lnSpc>
                        <a:spcAft>
                          <a:spcPts val="0"/>
                        </a:spcAft>
                      </a:pPr>
                      <a:endParaRPr lang="vi-VN" sz="2800" b="1">
                        <a:solidFill>
                          <a:srgbClr val="FFFF00"/>
                        </a:solidFill>
                        <a:effectLst/>
                      </a:endParaRPr>
                    </a:p>
                    <a:p>
                      <a:pPr marL="457200" algn="ctr">
                        <a:lnSpc>
                          <a:spcPct val="115000"/>
                        </a:lnSpc>
                        <a:spcAft>
                          <a:spcPts val="0"/>
                        </a:spcAft>
                      </a:pPr>
                      <a:r>
                        <a:rPr lang="vi-VN" sz="2800" b="1">
                          <a:solidFill>
                            <a:srgbClr val="FFFF00"/>
                          </a:solidFill>
                          <a:effectLst/>
                        </a:rPr>
                        <a:t>Xung đột quân sự</a:t>
                      </a:r>
                      <a:endParaRPr lang="en-US" sz="2800" b="1">
                        <a:solidFill>
                          <a:srgbClr val="FFFF00"/>
                        </a:solidFill>
                        <a:effectLst/>
                      </a:endParaRPr>
                    </a:p>
                    <a:p>
                      <a:pPr marL="457200" algn="ctr">
                        <a:lnSpc>
                          <a:spcPct val="115000"/>
                        </a:lnSpc>
                        <a:spcAft>
                          <a:spcPts val="0"/>
                        </a:spcAft>
                      </a:pPr>
                      <a:r>
                        <a:rPr lang="vi-VN" sz="2800" b="1">
                          <a:solidFill>
                            <a:srgbClr val="FFFF00"/>
                          </a:solidFill>
                          <a:effectLst/>
                        </a:rPr>
                        <a:t>(nhóm 2,4)</a:t>
                      </a:r>
                      <a:endParaRPr lang="en-US" sz="28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800">
                          <a:solidFill>
                            <a:srgbClr val="1B04FA"/>
                          </a:solidFill>
                          <a:effectLst/>
                        </a:rPr>
                        <a:t>Nguyên nhân</a:t>
                      </a:r>
                    </a:p>
                  </a:txBody>
                  <a:tcPr marL="68580" marR="68580" marT="0" marB="0">
                    <a:solidFill>
                      <a:schemeClr val="accent4">
                        <a:lumMod val="20000"/>
                        <a:lumOff val="80000"/>
                      </a:schemeClr>
                    </a:solidFill>
                  </a:tcPr>
                </a:tc>
                <a:tc>
                  <a:txBody>
                    <a:bodyPr/>
                    <a:lstStyle/>
                    <a:p>
                      <a:endParaRPr lang="en-US"/>
                    </a:p>
                  </a:txBody>
                  <a:tcPr>
                    <a:solidFill>
                      <a:schemeClr val="accent4">
                        <a:lumMod val="20000"/>
                        <a:lumOff val="80000"/>
                      </a:schemeClr>
                    </a:solidFill>
                  </a:tcPr>
                </a:tc>
                <a:extLst>
                  <a:ext uri="{0D108BD9-81ED-4DB2-BD59-A6C34878D82A}">
                    <a16:rowId xmlns="" xmlns:a16="http://schemas.microsoft.com/office/drawing/2014/main" val="854224675"/>
                  </a:ext>
                </a:extLst>
              </a:tr>
              <a:tr h="996484">
                <a:tc vMerge="1">
                  <a:txBody>
                    <a:bodyPr/>
                    <a:lstStyle/>
                    <a:p>
                      <a:endParaRPr lang="en-US"/>
                    </a:p>
                  </a:txBody>
                  <a:tcPr/>
                </a:tc>
                <a:tc>
                  <a:txBody>
                    <a:bodyPr/>
                    <a:lstStyle/>
                    <a:p>
                      <a:pPr marL="457200" algn="just">
                        <a:lnSpc>
                          <a:spcPct val="115000"/>
                        </a:lnSpc>
                        <a:spcAft>
                          <a:spcPts val="0"/>
                        </a:spcAft>
                      </a:pPr>
                      <a:r>
                        <a:rPr lang="vi-VN" sz="2800">
                          <a:solidFill>
                            <a:srgbClr val="1B04FA"/>
                          </a:solidFill>
                          <a:effectLst/>
                        </a:rPr>
                        <a:t>Hậu quả</a:t>
                      </a:r>
                      <a:endParaRPr lang="en-US" sz="2800">
                        <a:solidFill>
                          <a:srgbClr val="1B04F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endParaRPr lang="en-US"/>
                    </a:p>
                  </a:txBody>
                  <a:tcPr>
                    <a:solidFill>
                      <a:schemeClr val="accent5">
                        <a:lumMod val="20000"/>
                        <a:lumOff val="80000"/>
                      </a:schemeClr>
                    </a:solidFill>
                  </a:tcPr>
                </a:tc>
                <a:extLst>
                  <a:ext uri="{0D108BD9-81ED-4DB2-BD59-A6C34878D82A}">
                    <a16:rowId xmlns="" xmlns:a16="http://schemas.microsoft.com/office/drawing/2014/main" val="2039749247"/>
                  </a:ext>
                </a:extLst>
              </a:tr>
            </a:tbl>
          </a:graphicData>
        </a:graphic>
      </p:graphicFrame>
    </p:spTree>
    <p:extLst>
      <p:ext uri="{BB962C8B-B14F-4D97-AF65-F5344CB8AC3E}">
        <p14:creationId xmlns:p14="http://schemas.microsoft.com/office/powerpoint/2010/main" val="4668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DAN- FAMINE SITUATION SHOWING SIGNS OF IMPROVING">
            <a:hlinkClick r:id="" action="ppaction://media"/>
            <a:extLst>
              <a:ext uri="{FF2B5EF4-FFF2-40B4-BE49-F238E27FC236}">
                <a16:creationId xmlns="" xmlns:a16="http://schemas.microsoft.com/office/drawing/2014/main" id="{0355EFF6-D8B8-4493-B724-0395AC5999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06788"/>
          </a:xfrm>
          <a:prstGeom prst="rect">
            <a:avLst/>
          </a:prstGeom>
        </p:spPr>
      </p:pic>
    </p:spTree>
    <p:extLst>
      <p:ext uri="{BB962C8B-B14F-4D97-AF65-F5344CB8AC3E}">
        <p14:creationId xmlns:p14="http://schemas.microsoft.com/office/powerpoint/2010/main" val="32649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VTC14Xung đột bùng phát tại CHDC Conggo_360p">
            <a:hlinkClick r:id="" action="ppaction://media"/>
            <a:extLst>
              <a:ext uri="{FF2B5EF4-FFF2-40B4-BE49-F238E27FC236}">
                <a16:creationId xmlns="" xmlns:a16="http://schemas.microsoft.com/office/drawing/2014/main" id="{1536B672-FFA0-4960-8589-4EDFF37D82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907" y="170121"/>
            <a:ext cx="11962944" cy="6542235"/>
          </a:xfrm>
          <a:prstGeom prst="rect">
            <a:avLst/>
          </a:prstGeom>
        </p:spPr>
      </p:pic>
    </p:spTree>
    <p:extLst>
      <p:ext uri="{BB962C8B-B14F-4D97-AF65-F5344CB8AC3E}">
        <p14:creationId xmlns:p14="http://schemas.microsoft.com/office/powerpoint/2010/main" val="40703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4 triệu trẻ em có nguy cơ chết đói">
            <a:hlinkClick r:id="" action="ppaction://media"/>
            <a:extLst>
              <a:ext uri="{FF2B5EF4-FFF2-40B4-BE49-F238E27FC236}">
                <a16:creationId xmlns="" xmlns:a16="http://schemas.microsoft.com/office/drawing/2014/main" id="{039076A0-DAFE-4807-BE0E-0B59392C7F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6" name="Rectangle 5">
            <a:extLst>
              <a:ext uri="{FF2B5EF4-FFF2-40B4-BE49-F238E27FC236}">
                <a16:creationId xmlns="" xmlns:a16="http://schemas.microsoft.com/office/drawing/2014/main" id="{B4B5A62C-FBE8-4D22-9A41-BBB5B3901F75}"/>
              </a:ext>
            </a:extLst>
          </p:cNvPr>
          <p:cNvSpPr/>
          <p:nvPr/>
        </p:nvSpPr>
        <p:spPr>
          <a:xfrm>
            <a:off x="87086" y="6302014"/>
            <a:ext cx="12017828" cy="555986"/>
          </a:xfrm>
          <a:prstGeom prst="rect">
            <a:avLst/>
          </a:prstGeom>
          <a:solidFill>
            <a:schemeClr val="bg1"/>
          </a:solidFill>
        </p:spPr>
        <p:txBody>
          <a:bodyPr wrap="square">
            <a:spAutoFit/>
          </a:bodyPr>
          <a:lstStyle/>
          <a:p>
            <a:pPr algn="ctr">
              <a:lnSpc>
                <a:spcPct val="115000"/>
              </a:lnSpc>
              <a:spcAft>
                <a:spcPts val="800"/>
              </a:spcAft>
            </a:pPr>
            <a:r>
              <a:rPr lang="vi-VN" sz="2800">
                <a:solidFill>
                  <a:srgbClr val="1503BD"/>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Nêu lên suy nghĩ của em về vấn đề được nói đến trong đoạn video.</a:t>
            </a:r>
            <a:endParaRPr lang="en-US" sz="2800">
              <a:solidFill>
                <a:srgbClr val="1503BD"/>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37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E2C0767-434F-4A43-A16A-38568C183219}"/>
              </a:ext>
            </a:extLst>
          </p:cNvPr>
          <p:cNvSpPr txBox="1"/>
          <p:nvPr/>
        </p:nvSpPr>
        <p:spPr>
          <a:xfrm>
            <a:off x="152360" y="115754"/>
            <a:ext cx="2155068"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b.Nạn đói</a:t>
            </a:r>
          </a:p>
        </p:txBody>
      </p:sp>
      <p:sp>
        <p:nvSpPr>
          <p:cNvPr id="5" name="Rectangle 4">
            <a:extLst>
              <a:ext uri="{FF2B5EF4-FFF2-40B4-BE49-F238E27FC236}">
                <a16:creationId xmlns="" xmlns:a16="http://schemas.microsoft.com/office/drawing/2014/main" id="{E02802C9-5744-4522-8136-1BB9D6244F24}"/>
              </a:ext>
            </a:extLst>
          </p:cNvPr>
          <p:cNvSpPr/>
          <p:nvPr/>
        </p:nvSpPr>
        <p:spPr>
          <a:xfrm>
            <a:off x="450575" y="1361734"/>
            <a:ext cx="11476382" cy="2862322"/>
          </a:xfrm>
          <a:prstGeom prst="rect">
            <a:avLst/>
          </a:prstGeom>
        </p:spPr>
        <p:txBody>
          <a:bodyPr wrap="square">
            <a:spAutoFit/>
          </a:bodyPr>
          <a:lstStyle/>
          <a:p>
            <a:pPr algn="just"/>
            <a:r>
              <a:rPr lang="vi-VN" sz="3600">
                <a:solidFill>
                  <a:srgbClr val="3333CC"/>
                </a:solidFill>
                <a:latin typeface="Arial" panose="020B0604020202020204" pitchFamily="34" charset="0"/>
                <a:cs typeface="Arial" panose="020B0604020202020204" pitchFamily="34" charset="0"/>
              </a:rPr>
              <a:t>- Mỗi năm, có hàng chục triệu người bị nạn đói đe dọa; trong đó, vùng nam hoang mạc Xa-ha-ra là nơi chịu chịu ảnh hưởng nặng nề nhất.</a:t>
            </a:r>
          </a:p>
          <a:p>
            <a:pPr algn="just"/>
            <a:r>
              <a:rPr lang="vi-VN" sz="3600">
                <a:solidFill>
                  <a:srgbClr val="3333CC"/>
                </a:solidFill>
                <a:latin typeface="Arial" panose="020B0604020202020204" pitchFamily="34" charset="0"/>
                <a:cs typeface="Arial" panose="020B0604020202020204" pitchFamily="34" charset="0"/>
              </a:rPr>
              <a:t>- Hằng năm, rất nhiều quốc gia châu Phi phải phụ thuộc vào viện trợ lương thực của thế giới.</a:t>
            </a:r>
            <a:endParaRPr lang="en-US" sz="3600">
              <a:solidFill>
                <a:srgbClr val="3333CC"/>
              </a:solidFill>
            </a:endParaRPr>
          </a:p>
        </p:txBody>
      </p:sp>
      <p:pic>
        <p:nvPicPr>
          <p:cNvPr id="6" name="Picture 5" descr="book9">
            <a:extLst>
              <a:ext uri="{FF2B5EF4-FFF2-40B4-BE49-F238E27FC236}">
                <a16:creationId xmlns="" xmlns:a16="http://schemas.microsoft.com/office/drawing/2014/main" id="{1480B0AF-52A7-4B5F-A51B-ACCC9C35C2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30764" y="0"/>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5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8" descr="images1452153_image002">
            <a:extLst>
              <a:ext uri="{FF2B5EF4-FFF2-40B4-BE49-F238E27FC236}">
                <a16:creationId xmlns="" xmlns:a16="http://schemas.microsoft.com/office/drawing/2014/main" id="{3940B266-6368-4F47-B6F2-A5A7BD826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785" y="736831"/>
            <a:ext cx="3873500"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0">
            <a:extLst>
              <a:ext uri="{FF2B5EF4-FFF2-40B4-BE49-F238E27FC236}">
                <a16:creationId xmlns="" xmlns:a16="http://schemas.microsoft.com/office/drawing/2014/main" id="{96D00DC7-356C-4574-B7B6-EFE136C13FBB}"/>
              </a:ext>
            </a:extLst>
          </p:cNvPr>
          <p:cNvSpPr>
            <a:spLocks noChangeArrowheads="1"/>
          </p:cNvSpPr>
          <p:nvPr/>
        </p:nvSpPr>
        <p:spPr bwMode="auto">
          <a:xfrm>
            <a:off x="819785" y="2822806"/>
            <a:ext cx="3873499"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2000">
                <a:solidFill>
                  <a:srgbClr val="FFFFFF"/>
                </a:solidFill>
                <a:latin typeface="Arial" panose="020B0604020202020204" pitchFamily="34" charset="0"/>
                <a:cs typeface="Arial" panose="020B0604020202020204" pitchFamily="34" charset="0"/>
              </a:rPr>
              <a:t>Trẻ em bị bắt đi lính</a:t>
            </a:r>
          </a:p>
        </p:txBody>
      </p:sp>
      <p:pic>
        <p:nvPicPr>
          <p:cNvPr id="8" name="Picture 47" descr="CP2">
            <a:extLst>
              <a:ext uri="{FF2B5EF4-FFF2-40B4-BE49-F238E27FC236}">
                <a16:creationId xmlns="" xmlns:a16="http://schemas.microsoft.com/office/drawing/2014/main" id="{63586563-B20E-401C-81DE-BA19586E6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66" y="3441876"/>
            <a:ext cx="3935919" cy="28127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9">
            <a:extLst>
              <a:ext uri="{FF2B5EF4-FFF2-40B4-BE49-F238E27FC236}">
                <a16:creationId xmlns="" xmlns:a16="http://schemas.microsoft.com/office/drawing/2014/main" id="{A79C5944-2AA6-4C0C-A278-CAABCA622F3E}"/>
              </a:ext>
            </a:extLst>
          </p:cNvPr>
          <p:cNvSpPr>
            <a:spLocks noChangeArrowheads="1"/>
          </p:cNvSpPr>
          <p:nvPr/>
        </p:nvSpPr>
        <p:spPr bwMode="auto">
          <a:xfrm>
            <a:off x="757365" y="6054553"/>
            <a:ext cx="3935919"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Phân biệt chủng tộc</a:t>
            </a:r>
          </a:p>
        </p:txBody>
      </p:sp>
      <p:pic>
        <p:nvPicPr>
          <p:cNvPr id="10" name="Picture 13" descr="Copy%20of%20images172790_phunuethiophi">
            <a:extLst>
              <a:ext uri="{FF2B5EF4-FFF2-40B4-BE49-F238E27FC236}">
                <a16:creationId xmlns="" xmlns:a16="http://schemas.microsoft.com/office/drawing/2014/main" id="{5D6998B2-E2FF-49F2-83A4-873ADF66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520" y="736831"/>
            <a:ext cx="6634480" cy="297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9">
            <a:extLst>
              <a:ext uri="{FF2B5EF4-FFF2-40B4-BE49-F238E27FC236}">
                <a16:creationId xmlns="" xmlns:a16="http://schemas.microsoft.com/office/drawing/2014/main" id="{E3EC2116-A826-44EB-9ADB-B8DAB42EABF0}"/>
              </a:ext>
            </a:extLst>
          </p:cNvPr>
          <p:cNvSpPr>
            <a:spLocks noChangeArrowheads="1"/>
          </p:cNvSpPr>
          <p:nvPr/>
        </p:nvSpPr>
        <p:spPr bwMode="auto">
          <a:xfrm>
            <a:off x="9925878" y="3298825"/>
            <a:ext cx="1758122" cy="453634"/>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Ng</a:t>
            </a:r>
            <a:r>
              <a:rPr lang="vi-VN" altLang="en-US" sz="2000">
                <a:solidFill>
                  <a:srgbClr val="FFFFFF"/>
                </a:solidFill>
                <a:latin typeface="Arial" panose="020B0604020202020204" pitchFamily="34" charset="0"/>
                <a:cs typeface="Arial" panose="020B0604020202020204" pitchFamily="34" charset="0"/>
              </a:rPr>
              <a:t>ư</a:t>
            </a:r>
            <a:r>
              <a:rPr lang="en-US" altLang="en-US" sz="2000">
                <a:solidFill>
                  <a:srgbClr val="FFFFFF"/>
                </a:solidFill>
                <a:latin typeface="Arial" panose="020B0604020202020204" pitchFamily="34" charset="0"/>
                <a:cs typeface="Arial" panose="020B0604020202020204" pitchFamily="34" charset="0"/>
              </a:rPr>
              <a:t>ời tị nạn</a:t>
            </a:r>
          </a:p>
        </p:txBody>
      </p:sp>
      <p:pic>
        <p:nvPicPr>
          <p:cNvPr id="12" name="Picture 12" descr="IMG_6190">
            <a:extLst>
              <a:ext uri="{FF2B5EF4-FFF2-40B4-BE49-F238E27FC236}">
                <a16:creationId xmlns="" xmlns:a16="http://schemas.microsoft.com/office/drawing/2014/main" id="{EF6311EA-D806-497A-B06D-E111E88F23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522" t="32608" r="18478" b="25000"/>
          <a:stretch>
            <a:fillRect/>
          </a:stretch>
        </p:blipFill>
        <p:spPr bwMode="auto">
          <a:xfrm>
            <a:off x="5049520" y="3752459"/>
            <a:ext cx="6634480" cy="271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9">
            <a:extLst>
              <a:ext uri="{FF2B5EF4-FFF2-40B4-BE49-F238E27FC236}">
                <a16:creationId xmlns="" xmlns:a16="http://schemas.microsoft.com/office/drawing/2014/main" id="{A190894A-3697-4C87-B528-831151F020BD}"/>
              </a:ext>
            </a:extLst>
          </p:cNvPr>
          <p:cNvSpPr>
            <a:spLocks noChangeArrowheads="1"/>
          </p:cNvSpPr>
          <p:nvPr/>
        </p:nvSpPr>
        <p:spPr bwMode="auto">
          <a:xfrm>
            <a:off x="5764695" y="6093329"/>
            <a:ext cx="5669939" cy="387018"/>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a:solidFill>
                  <a:srgbClr val="FFFFFF"/>
                </a:solidFill>
                <a:latin typeface="Arial" panose="020B0604020202020204" pitchFamily="34" charset="0"/>
                <a:cs typeface="Arial" panose="020B0604020202020204" pitchFamily="34" charset="0"/>
              </a:rPr>
              <a:t>Dòng g</a:t>
            </a:r>
            <a:r>
              <a:rPr lang="vi-VN" altLang="en-US" sz="2000">
                <a:solidFill>
                  <a:srgbClr val="FFFFFF"/>
                </a:solidFill>
                <a:latin typeface="Arial" panose="020B0604020202020204" pitchFamily="34" charset="0"/>
                <a:cs typeface="Arial" panose="020B0604020202020204" pitchFamily="34" charset="0"/>
              </a:rPr>
              <a:t>ư</a:t>
            </a:r>
            <a:r>
              <a:rPr lang="en-US" altLang="en-US" sz="2000">
                <a:solidFill>
                  <a:srgbClr val="FFFFFF"/>
                </a:solidFill>
                <a:latin typeface="Arial" panose="020B0604020202020204" pitchFamily="34" charset="0"/>
                <a:cs typeface="Arial" panose="020B0604020202020204" pitchFamily="34" charset="0"/>
              </a:rPr>
              <a:t>ời tị nạn chiến tranh ở Ru-an-da (1994)</a:t>
            </a:r>
          </a:p>
        </p:txBody>
      </p:sp>
      <p:sp>
        <p:nvSpPr>
          <p:cNvPr id="14" name="TextBox 13">
            <a:extLst>
              <a:ext uri="{FF2B5EF4-FFF2-40B4-BE49-F238E27FC236}">
                <a16:creationId xmlns="" xmlns:a16="http://schemas.microsoft.com/office/drawing/2014/main" id="{3793D9E9-4D69-4D38-87DE-3CD78F083084}"/>
              </a:ext>
            </a:extLst>
          </p:cNvPr>
          <p:cNvSpPr txBox="1"/>
          <p:nvPr/>
        </p:nvSpPr>
        <p:spPr>
          <a:xfrm>
            <a:off x="108787" y="18592"/>
            <a:ext cx="3840362"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c. Xung đột quân sự</a:t>
            </a:r>
          </a:p>
        </p:txBody>
      </p:sp>
    </p:spTree>
    <p:extLst>
      <p:ext uri="{BB962C8B-B14F-4D97-AF65-F5344CB8AC3E}">
        <p14:creationId xmlns:p14="http://schemas.microsoft.com/office/powerpoint/2010/main" val="13980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0CBEA87-71DD-4476-AF1C-C7C8CCF3ECE8}"/>
              </a:ext>
            </a:extLst>
          </p:cNvPr>
          <p:cNvGrpSpPr/>
          <p:nvPr/>
        </p:nvGrpSpPr>
        <p:grpSpPr>
          <a:xfrm>
            <a:off x="113298" y="119653"/>
            <a:ext cx="7294663" cy="875873"/>
            <a:chOff x="1836080" y="2253253"/>
            <a:chExt cx="7294663" cy="875873"/>
          </a:xfrm>
        </p:grpSpPr>
        <p:grpSp>
          <p:nvGrpSpPr>
            <p:cNvPr id="3" name="Group 2">
              <a:extLst>
                <a:ext uri="{FF2B5EF4-FFF2-40B4-BE49-F238E27FC236}">
                  <a16:creationId xmlns="" xmlns:a16="http://schemas.microsoft.com/office/drawing/2014/main" id="{8D6ECF34-4989-4E18-878A-12D905FE030B}"/>
                </a:ext>
              </a:extLst>
            </p:cNvPr>
            <p:cNvGrpSpPr/>
            <p:nvPr/>
          </p:nvGrpSpPr>
          <p:grpSpPr>
            <a:xfrm>
              <a:off x="1884577" y="2256177"/>
              <a:ext cx="7246166" cy="872949"/>
              <a:chOff x="1133366" y="2220084"/>
              <a:chExt cx="6093180" cy="914400"/>
            </a:xfrm>
            <a:solidFill>
              <a:srgbClr val="FCFEB0"/>
            </a:solidFill>
          </p:grpSpPr>
          <p:sp>
            <p:nvSpPr>
              <p:cNvPr id="7" name="Arrow: Pentagon 6">
                <a:extLst>
                  <a:ext uri="{FF2B5EF4-FFF2-40B4-BE49-F238E27FC236}">
                    <a16:creationId xmlns="" xmlns:a16="http://schemas.microsoft.com/office/drawing/2014/main" id="{7202D75A-80A9-44CE-99DB-C1D67BEF76A1}"/>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9DCEE105-BA08-48B5-A2BE-88B90ED86949}"/>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2A3EA8E8-C1A0-470B-9A52-F20A8BD3F22F}"/>
                </a:ext>
              </a:extLst>
            </p:cNvPr>
            <p:cNvSpPr txBox="1"/>
            <p:nvPr/>
          </p:nvSpPr>
          <p:spPr>
            <a:xfrm>
              <a:off x="2849244" y="2398721"/>
              <a:ext cx="5671901"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Một số vấn đề dân c</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 xã hội</a:t>
              </a:r>
            </a:p>
          </p:txBody>
        </p:sp>
        <p:sp>
          <p:nvSpPr>
            <p:cNvPr id="5" name="Arrow: Pentagon 4">
              <a:extLst>
                <a:ext uri="{FF2B5EF4-FFF2-40B4-BE49-F238E27FC236}">
                  <a16:creationId xmlns="" xmlns:a16="http://schemas.microsoft.com/office/drawing/2014/main" id="{88F9C1AF-6104-4E59-8A77-EF59748DECDF}"/>
                </a:ext>
              </a:extLst>
            </p:cNvPr>
            <p:cNvSpPr/>
            <p:nvPr/>
          </p:nvSpPr>
          <p:spPr>
            <a:xfrm>
              <a:off x="1836080" y="2253253"/>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6" name="Isosceles Triangle 5">
              <a:extLst>
                <a:ext uri="{FF2B5EF4-FFF2-40B4-BE49-F238E27FC236}">
                  <a16:creationId xmlns="" xmlns:a16="http://schemas.microsoft.com/office/drawing/2014/main" id="{1492B5C0-7AF1-47D5-9FA3-FBBBC23D01F2}"/>
                </a:ext>
              </a:extLst>
            </p:cNvPr>
            <p:cNvSpPr/>
            <p:nvPr/>
          </p:nvSpPr>
          <p:spPr>
            <a:xfrm rot="5400000">
              <a:off x="2540992" y="2588796"/>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B4D25B27-68D3-464A-9FB1-DA9A4A4C38E2}"/>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0" name="TextBox 9">
            <a:extLst>
              <a:ext uri="{FF2B5EF4-FFF2-40B4-BE49-F238E27FC236}">
                <a16:creationId xmlns="" xmlns:a16="http://schemas.microsoft.com/office/drawing/2014/main" id="{12531D84-0F95-4FED-8451-8FC764D3FAB1}"/>
              </a:ext>
            </a:extLst>
          </p:cNvPr>
          <p:cNvSpPr txBox="1"/>
          <p:nvPr/>
        </p:nvSpPr>
        <p:spPr>
          <a:xfrm>
            <a:off x="161796" y="1135144"/>
            <a:ext cx="3840362" cy="584775"/>
          </a:xfrm>
          <a:prstGeom prst="rect">
            <a:avLst/>
          </a:prstGeom>
          <a:solidFill>
            <a:schemeClr val="accent4">
              <a:lumMod val="20000"/>
              <a:lumOff val="80000"/>
            </a:schemeClr>
          </a:solidFill>
          <a:ln w="6350">
            <a:solidFill>
              <a:schemeClr val="accent1"/>
            </a:solidFill>
            <a:prstDash val="sysDot"/>
          </a:ln>
        </p:spPr>
        <p:txBody>
          <a:bodyPr wrap="square" rtlCol="0">
            <a:spAutoFit/>
          </a:bodyPr>
          <a:lstStyle/>
          <a:p>
            <a:r>
              <a:rPr lang="en-US" sz="3200">
                <a:solidFill>
                  <a:srgbClr val="3333CC"/>
                </a:solidFill>
                <a:latin typeface="Arial" panose="020B0604020202020204" pitchFamily="34" charset="0"/>
                <a:cs typeface="Arial" panose="020B0604020202020204" pitchFamily="34" charset="0"/>
              </a:rPr>
              <a:t>c. Xung đột quân sự</a:t>
            </a:r>
          </a:p>
        </p:txBody>
      </p:sp>
      <p:sp>
        <p:nvSpPr>
          <p:cNvPr id="11" name="Rectangle 10">
            <a:extLst>
              <a:ext uri="{FF2B5EF4-FFF2-40B4-BE49-F238E27FC236}">
                <a16:creationId xmlns="" xmlns:a16="http://schemas.microsoft.com/office/drawing/2014/main" id="{EF62E3BE-B5F4-40C9-A5CC-98BFD90DB8C2}"/>
              </a:ext>
            </a:extLst>
          </p:cNvPr>
          <p:cNvSpPr/>
          <p:nvPr/>
        </p:nvSpPr>
        <p:spPr>
          <a:xfrm>
            <a:off x="369066" y="2104727"/>
            <a:ext cx="11398864" cy="3416320"/>
          </a:xfrm>
          <a:prstGeom prst="rect">
            <a:avLst/>
          </a:prstGeom>
        </p:spPr>
        <p:txBody>
          <a:bodyPr wrap="square">
            <a:spAutoFit/>
          </a:bodyPr>
          <a:lstStyle/>
          <a:p>
            <a:r>
              <a:rPr lang="vi-VN" sz="3600" dirty="0">
                <a:solidFill>
                  <a:srgbClr val="1B04FA"/>
                </a:solidFill>
                <a:latin typeface="Arial" panose="020B0604020202020204" pitchFamily="34" charset="0"/>
                <a:cs typeface="Arial" panose="020B0604020202020204" pitchFamily="34" charset="0"/>
              </a:rPr>
              <a:t>- Nguyên nhân: mâu thuẫn giữa các bộ </a:t>
            </a:r>
            <a:r>
              <a:rPr lang="vi-VN" sz="3600" dirty="0" smtClean="0">
                <a:solidFill>
                  <a:srgbClr val="1B04FA"/>
                </a:solidFill>
                <a:latin typeface="Arial" panose="020B0604020202020204" pitchFamily="34" charset="0"/>
                <a:cs typeface="Arial" panose="020B0604020202020204" pitchFamily="34" charset="0"/>
              </a:rPr>
              <a:t>tộ</a:t>
            </a:r>
            <a:r>
              <a:rPr lang="en-US" sz="3600" smtClean="0">
                <a:solidFill>
                  <a:srgbClr val="1B04FA"/>
                </a:solidFill>
                <a:latin typeface="Arial" panose="020B0604020202020204" pitchFamily="34" charset="0"/>
                <a:cs typeface="Arial" panose="020B0604020202020204" pitchFamily="34" charset="0"/>
              </a:rPr>
              <a:t>c</a:t>
            </a:r>
            <a:r>
              <a:rPr lang="vi-VN" sz="3600" smtClean="0">
                <a:solidFill>
                  <a:srgbClr val="1B04FA"/>
                </a:solidFill>
                <a:latin typeface="Arial" panose="020B0604020202020204" pitchFamily="34" charset="0"/>
                <a:cs typeface="Arial" panose="020B0604020202020204" pitchFamily="34" charset="0"/>
              </a:rPr>
              <a:t>, </a:t>
            </a:r>
            <a:r>
              <a:rPr lang="vi-VN" sz="3600">
                <a:solidFill>
                  <a:srgbClr val="1B04FA"/>
                </a:solidFill>
                <a:latin typeface="Arial" panose="020B0604020202020204" pitchFamily="34" charset="0"/>
                <a:cs typeface="Arial" panose="020B0604020202020204" pitchFamily="34" charset="0"/>
              </a:rPr>
              <a:t>cạnh tranh về tài nguyên thiên nhiên… </a:t>
            </a:r>
          </a:p>
          <a:p>
            <a:r>
              <a:rPr lang="vi-VN" sz="3600" dirty="0">
                <a:solidFill>
                  <a:srgbClr val="1B04FA"/>
                </a:solidFill>
                <a:latin typeface="Arial" panose="020B0604020202020204" pitchFamily="34" charset="0"/>
                <a:cs typeface="Arial" panose="020B0604020202020204" pitchFamily="34" charset="0"/>
              </a:rPr>
              <a:t>- Hậu quả: thương vong về người, gia tăng nạn đói, bệnh tật, di dân, chính trị bất ổn, ảnh hưởng đến môi trường và tài nguyên thiên nhiên,... tạo cơ hội để nước ngoài can thiệp.</a:t>
            </a:r>
            <a:endParaRPr lang="en-US" sz="3600" dirty="0">
              <a:latin typeface="Arial" panose="020B0604020202020204" pitchFamily="34" charset="0"/>
              <a:cs typeface="Arial" panose="020B0604020202020204" pitchFamily="34" charset="0"/>
            </a:endParaRPr>
          </a:p>
        </p:txBody>
      </p:sp>
      <p:pic>
        <p:nvPicPr>
          <p:cNvPr id="12" name="Picture 5" descr="book9">
            <a:extLst>
              <a:ext uri="{FF2B5EF4-FFF2-40B4-BE49-F238E27FC236}">
                <a16:creationId xmlns="" xmlns:a16="http://schemas.microsoft.com/office/drawing/2014/main" id="{E1FAAAF1-CFCF-4596-A3C3-6887202B35D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63077" y="1074346"/>
            <a:ext cx="1383622"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9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35F5D82-AD01-4A39-A6E9-F0FC5744F5C0}"/>
              </a:ext>
            </a:extLst>
          </p:cNvPr>
          <p:cNvGrpSpPr/>
          <p:nvPr/>
        </p:nvGrpSpPr>
        <p:grpSpPr>
          <a:xfrm>
            <a:off x="-239196" y="123787"/>
            <a:ext cx="8367537" cy="875873"/>
            <a:chOff x="1549847" y="3834395"/>
            <a:chExt cx="8367537" cy="875873"/>
          </a:xfrm>
        </p:grpSpPr>
        <p:grpSp>
          <p:nvGrpSpPr>
            <p:cNvPr id="3" name="Group 2">
              <a:extLst>
                <a:ext uri="{FF2B5EF4-FFF2-40B4-BE49-F238E27FC236}">
                  <a16:creationId xmlns="" xmlns:a16="http://schemas.microsoft.com/office/drawing/2014/main" id="{99B97AC1-2BF9-417F-96D5-CC59FA66C0F5}"/>
                </a:ext>
              </a:extLst>
            </p:cNvPr>
            <p:cNvGrpSpPr/>
            <p:nvPr/>
          </p:nvGrpSpPr>
          <p:grpSpPr>
            <a:xfrm>
              <a:off x="1896994" y="3837319"/>
              <a:ext cx="7113329" cy="872949"/>
              <a:chOff x="1133366" y="2220084"/>
              <a:chExt cx="6409250" cy="914400"/>
            </a:xfrm>
            <a:solidFill>
              <a:srgbClr val="FCFEB0"/>
            </a:solidFill>
          </p:grpSpPr>
          <p:sp>
            <p:nvSpPr>
              <p:cNvPr id="7" name="Arrow: Pentagon 6">
                <a:extLst>
                  <a:ext uri="{FF2B5EF4-FFF2-40B4-BE49-F238E27FC236}">
                    <a16:creationId xmlns="" xmlns:a16="http://schemas.microsoft.com/office/drawing/2014/main" id="{A0B1FE7E-4050-4A8A-A8C0-012A8184EB1D}"/>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1FEB1D62-9550-4310-98B0-67286E344C05}"/>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5" name="Arrow: Pentagon 4">
              <a:extLst>
                <a:ext uri="{FF2B5EF4-FFF2-40B4-BE49-F238E27FC236}">
                  <a16:creationId xmlns="" xmlns:a16="http://schemas.microsoft.com/office/drawing/2014/main"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 xmlns:a16="http://schemas.microsoft.com/office/drawing/2014/main"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F0793EB6-AE76-4F5D-882F-F4A81FB079E5}"/>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 xmlns:a16="http://schemas.microsoft.com/office/drawing/2014/main" id="{2DFF379A-9DFC-48E7-8594-EC704E0E1781}"/>
              </a:ext>
            </a:extLst>
          </p:cNvPr>
          <p:cNvSpPr/>
          <p:nvPr/>
        </p:nvSpPr>
        <p:spPr>
          <a:xfrm>
            <a:off x="928754" y="1455344"/>
            <a:ext cx="10666898" cy="1077218"/>
          </a:xfrm>
          <a:prstGeom prst="rect">
            <a:avLst/>
          </a:prstGeom>
          <a:ln>
            <a:solidFill>
              <a:schemeClr val="accent1"/>
            </a:solidFill>
            <a:prstDash val="sysDash"/>
          </a:ln>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Dựa vào thông tin trong mục 2 và hiểu biết của bản thân, hãy kể tên một số di sản lịch sử của châu Phi.</a:t>
            </a:r>
            <a:endParaRPr lang="en-US">
              <a:solidFill>
                <a:srgbClr val="FF0000"/>
              </a:solidFill>
            </a:endParaRPr>
          </a:p>
        </p:txBody>
      </p:sp>
      <p:pic>
        <p:nvPicPr>
          <p:cNvPr id="12" name="Picture 11">
            <a:extLst>
              <a:ext uri="{FF2B5EF4-FFF2-40B4-BE49-F238E27FC236}">
                <a16:creationId xmlns="" xmlns:a16="http://schemas.microsoft.com/office/drawing/2014/main" id="{D41E249A-32F0-46D9-9BF2-3774189D9C76}"/>
              </a:ext>
            </a:extLst>
          </p:cNvPr>
          <p:cNvPicPr>
            <a:picLocks noChangeAspect="1"/>
          </p:cNvPicPr>
          <p:nvPr/>
        </p:nvPicPr>
        <p:blipFill>
          <a:blip r:embed="rId3"/>
          <a:stretch>
            <a:fillRect/>
          </a:stretch>
        </p:blipFill>
        <p:spPr>
          <a:xfrm>
            <a:off x="6394673" y="2988246"/>
            <a:ext cx="5565455" cy="3260572"/>
          </a:xfrm>
          <a:prstGeom prst="rect">
            <a:avLst/>
          </a:prstGeom>
        </p:spPr>
      </p:pic>
      <p:grpSp>
        <p:nvGrpSpPr>
          <p:cNvPr id="17" name="Group 16">
            <a:extLst>
              <a:ext uri="{FF2B5EF4-FFF2-40B4-BE49-F238E27FC236}">
                <a16:creationId xmlns="" xmlns:a16="http://schemas.microsoft.com/office/drawing/2014/main" id="{B3432836-0A95-456C-BD43-9B2CF71C5A93}"/>
              </a:ext>
            </a:extLst>
          </p:cNvPr>
          <p:cNvGrpSpPr/>
          <p:nvPr/>
        </p:nvGrpSpPr>
        <p:grpSpPr>
          <a:xfrm>
            <a:off x="683322" y="2988246"/>
            <a:ext cx="5147971" cy="2949027"/>
            <a:chOff x="649357" y="3299791"/>
            <a:chExt cx="5147971" cy="2949027"/>
          </a:xfrm>
        </p:grpSpPr>
        <p:sp>
          <p:nvSpPr>
            <p:cNvPr id="14" name="Rectangle: Rounded Corners 13">
              <a:extLst>
                <a:ext uri="{FF2B5EF4-FFF2-40B4-BE49-F238E27FC236}">
                  <a16:creationId xmlns="" xmlns:a16="http://schemas.microsoft.com/office/drawing/2014/main" id="{E32F9D5C-56A6-4C8A-A7DD-BC1C2B2121F5}"/>
                </a:ext>
              </a:extLst>
            </p:cNvPr>
            <p:cNvSpPr/>
            <p:nvPr/>
          </p:nvSpPr>
          <p:spPr>
            <a:xfrm>
              <a:off x="649357" y="3716977"/>
              <a:ext cx="5147971" cy="253184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DB7E74F6-088B-4759-8966-C217304B86E4}"/>
                </a:ext>
              </a:extLst>
            </p:cNvPr>
            <p:cNvSpPr txBox="1"/>
            <p:nvPr/>
          </p:nvSpPr>
          <p:spPr>
            <a:xfrm>
              <a:off x="782155" y="4066090"/>
              <a:ext cx="5015173" cy="1938992"/>
            </a:xfrm>
            <a:prstGeom prst="rect">
              <a:avLst/>
            </a:prstGeom>
            <a:noFill/>
          </p:spPr>
          <p:txBody>
            <a:bodyPr wrap="square" rtlCol="0">
              <a:spAutoFit/>
            </a:bodyPr>
            <a:lstStyle/>
            <a:p>
              <a:r>
                <a:rPr lang="en-US" sz="2400">
                  <a:solidFill>
                    <a:srgbClr val="1503BD"/>
                  </a:solidFill>
                  <a:latin typeface="Arial" panose="020B0604020202020204" pitchFamily="34" charset="0"/>
                  <a:cs typeface="Arial" panose="020B0604020202020204" pitchFamily="34" charset="0"/>
                </a:rPr>
                <a:t>Giấy Pa-pi-rút là một phát minh của ng</a:t>
              </a:r>
              <a:r>
                <a:rPr lang="vi-VN" sz="2400">
                  <a:solidFill>
                    <a:srgbClr val="1503BD"/>
                  </a:solidFill>
                  <a:latin typeface="Arial" panose="020B0604020202020204" pitchFamily="34" charset="0"/>
                  <a:cs typeface="Arial" panose="020B0604020202020204" pitchFamily="34" charset="0"/>
                </a:rPr>
                <a:t>ư</a:t>
              </a:r>
              <a:r>
                <a:rPr lang="en-US" sz="2400">
                  <a:solidFill>
                    <a:srgbClr val="1503BD"/>
                  </a:solidFill>
                  <a:latin typeface="Arial" panose="020B0604020202020204" pitchFamily="34" charset="0"/>
                  <a:cs typeface="Arial" panose="020B0604020202020204" pitchFamily="34" charset="0"/>
                </a:rPr>
                <a:t>ời Ai cập cổ đại.Pa-pi-rút là tên của một loại lau sậy đặc biệt mọc ở lưu vực sông Nin, có độ dai thích h</a:t>
              </a:r>
              <a:r>
                <a:rPr lang="vi-VN" sz="2400">
                  <a:solidFill>
                    <a:srgbClr val="1503BD"/>
                  </a:solidFill>
                  <a:latin typeface="Arial" panose="020B0604020202020204" pitchFamily="34" charset="0"/>
                  <a:cs typeface="Arial" panose="020B0604020202020204" pitchFamily="34" charset="0"/>
                </a:rPr>
                <a:t>ơ</a:t>
              </a:r>
              <a:r>
                <a:rPr lang="en-US" sz="2400">
                  <a:solidFill>
                    <a:srgbClr val="1503BD"/>
                  </a:solidFill>
                  <a:latin typeface="Arial" panose="020B0604020202020204" pitchFamily="34" charset="0"/>
                  <a:cs typeface="Arial" panose="020B0604020202020204" pitchFamily="34" charset="0"/>
                </a:rPr>
                <a:t>p để dùng làm giấy</a:t>
              </a:r>
            </a:p>
          </p:txBody>
        </p:sp>
        <p:sp>
          <p:nvSpPr>
            <p:cNvPr id="16" name="Rectangle: Rounded Corners 15">
              <a:extLst>
                <a:ext uri="{FF2B5EF4-FFF2-40B4-BE49-F238E27FC236}">
                  <a16:creationId xmlns="" xmlns:a16="http://schemas.microsoft.com/office/drawing/2014/main" id="{0A8C2E51-13C1-4EB4-8E26-429E6A521CF4}"/>
                </a:ext>
              </a:extLst>
            </p:cNvPr>
            <p:cNvSpPr/>
            <p:nvPr/>
          </p:nvSpPr>
          <p:spPr>
            <a:xfrm>
              <a:off x="973086" y="3299791"/>
              <a:ext cx="2485731"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pic>
        <p:nvPicPr>
          <p:cNvPr id="18" name="Picture 17" descr="A picture containing text&#10;&#10;Description automatically generated">
            <a:extLst>
              <a:ext uri="{FF2B5EF4-FFF2-40B4-BE49-F238E27FC236}">
                <a16:creationId xmlns="" xmlns:a16="http://schemas.microsoft.com/office/drawing/2014/main" id="{81945A5F-9A70-40EE-9D88-3BAE856098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4673" y="2988246"/>
            <a:ext cx="5565454" cy="3260572"/>
          </a:xfrm>
          <a:prstGeom prst="rect">
            <a:avLst/>
          </a:prstGeom>
          <a:noFill/>
        </p:spPr>
      </p:pic>
    </p:spTree>
    <p:extLst>
      <p:ext uri="{BB962C8B-B14F-4D97-AF65-F5344CB8AC3E}">
        <p14:creationId xmlns:p14="http://schemas.microsoft.com/office/powerpoint/2010/main" val="12942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35F5D82-AD01-4A39-A6E9-F0FC5744F5C0}"/>
              </a:ext>
            </a:extLst>
          </p:cNvPr>
          <p:cNvGrpSpPr/>
          <p:nvPr/>
        </p:nvGrpSpPr>
        <p:grpSpPr>
          <a:xfrm>
            <a:off x="-239196" y="123787"/>
            <a:ext cx="8367537" cy="875873"/>
            <a:chOff x="1549847" y="3834395"/>
            <a:chExt cx="8367537" cy="875873"/>
          </a:xfrm>
        </p:grpSpPr>
        <p:grpSp>
          <p:nvGrpSpPr>
            <p:cNvPr id="3" name="Group 2">
              <a:extLst>
                <a:ext uri="{FF2B5EF4-FFF2-40B4-BE49-F238E27FC236}">
                  <a16:creationId xmlns="" xmlns:a16="http://schemas.microsoft.com/office/drawing/2014/main" id="{99B97AC1-2BF9-417F-96D5-CC59FA66C0F5}"/>
                </a:ext>
              </a:extLst>
            </p:cNvPr>
            <p:cNvGrpSpPr/>
            <p:nvPr/>
          </p:nvGrpSpPr>
          <p:grpSpPr>
            <a:xfrm>
              <a:off x="1896994" y="3837319"/>
              <a:ext cx="7113329" cy="872949"/>
              <a:chOff x="1133366" y="2220084"/>
              <a:chExt cx="6409250" cy="914400"/>
            </a:xfrm>
            <a:solidFill>
              <a:srgbClr val="FCFEB0"/>
            </a:solidFill>
          </p:grpSpPr>
          <p:sp>
            <p:nvSpPr>
              <p:cNvPr id="7" name="Arrow: Pentagon 6">
                <a:extLst>
                  <a:ext uri="{FF2B5EF4-FFF2-40B4-BE49-F238E27FC236}">
                    <a16:creationId xmlns="" xmlns:a16="http://schemas.microsoft.com/office/drawing/2014/main" id="{A0B1FE7E-4050-4A8A-A8C0-012A8184EB1D}"/>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1FEB1D62-9550-4310-98B0-67286E344C05}"/>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5" name="Arrow: Pentagon 4">
              <a:extLst>
                <a:ext uri="{FF2B5EF4-FFF2-40B4-BE49-F238E27FC236}">
                  <a16:creationId xmlns="" xmlns:a16="http://schemas.microsoft.com/office/drawing/2014/main"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 xmlns:a16="http://schemas.microsoft.com/office/drawing/2014/main"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F0793EB6-AE76-4F5D-882F-F4A81FB079E5}"/>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pic>
        <p:nvPicPr>
          <p:cNvPr id="14" name="Picture 13" descr="A picture containing water, outdoor, sky, sailing vessel&#10;&#10;Description automatically generated">
            <a:extLst>
              <a:ext uri="{FF2B5EF4-FFF2-40B4-BE49-F238E27FC236}">
                <a16:creationId xmlns="" xmlns:a16="http://schemas.microsoft.com/office/drawing/2014/main" id="{B4621884-C3DF-479C-ACCF-106D2E779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754" y="2760558"/>
            <a:ext cx="4591878" cy="3443909"/>
          </a:xfrm>
          <a:prstGeom prst="rect">
            <a:avLst/>
          </a:prstGeom>
        </p:spPr>
      </p:pic>
      <p:pic>
        <p:nvPicPr>
          <p:cNvPr id="2050" name="Picture 2" descr="Bức tranh toàn cảnh về Ai Cập cổ đại: Cái nôi nền văn minh nhân loại -  Redsvn.net">
            <a:extLst>
              <a:ext uri="{FF2B5EF4-FFF2-40B4-BE49-F238E27FC236}">
                <a16:creationId xmlns="" xmlns:a16="http://schemas.microsoft.com/office/drawing/2014/main" id="{08C1C587-B656-41FA-9D88-17886D3EF8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8684" y="2760558"/>
            <a:ext cx="5164268" cy="34439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79495D09-0E94-4BEF-9D51-AF86376F076E}"/>
              </a:ext>
            </a:extLst>
          </p:cNvPr>
          <p:cNvSpPr/>
          <p:nvPr/>
        </p:nvSpPr>
        <p:spPr>
          <a:xfrm>
            <a:off x="2997619" y="6275607"/>
            <a:ext cx="6995761" cy="523220"/>
          </a:xfrm>
          <a:prstGeom prst="rect">
            <a:avLst/>
          </a:prstGeom>
        </p:spPr>
        <p:txBody>
          <a:bodyPr wrap="none">
            <a:spAutoFit/>
          </a:bodyPr>
          <a:lstStyle/>
          <a:p>
            <a:r>
              <a:rPr lang="vi-VN" sz="2800">
                <a:solidFill>
                  <a:srgbClr val="00B050"/>
                </a:solidFill>
                <a:cs typeface="Arial" panose="020B0604020202020204" pitchFamily="34" charset="0"/>
              </a:rPr>
              <a:t>Nền văn minh sông Nin (3 000 năm TCN): </a:t>
            </a:r>
            <a:endParaRPr lang="en-US" sz="2800"/>
          </a:p>
        </p:txBody>
      </p:sp>
      <p:sp>
        <p:nvSpPr>
          <p:cNvPr id="17" name="Rectangle 16">
            <a:extLst>
              <a:ext uri="{FF2B5EF4-FFF2-40B4-BE49-F238E27FC236}">
                <a16:creationId xmlns="" xmlns:a16="http://schemas.microsoft.com/office/drawing/2014/main" id="{144E1E8C-1892-4654-AD7A-FE759D20D384}"/>
              </a:ext>
            </a:extLst>
          </p:cNvPr>
          <p:cNvSpPr/>
          <p:nvPr/>
        </p:nvSpPr>
        <p:spPr>
          <a:xfrm>
            <a:off x="973086" y="1264604"/>
            <a:ext cx="10823379" cy="1384995"/>
          </a:xfrm>
          <a:prstGeom prst="rect">
            <a:avLst/>
          </a:prstGeom>
        </p:spPr>
        <p:txBody>
          <a:bodyPr wrap="square">
            <a:spAutoFit/>
          </a:bodyPr>
          <a:lstStyle/>
          <a:p>
            <a:pPr algn="ctr"/>
            <a:r>
              <a:rPr lang="vi-VN" sz="2800">
                <a:solidFill>
                  <a:srgbClr val="1B04FA"/>
                </a:solidFill>
                <a:latin typeface="Arial" panose="020B0604020202020204" pitchFamily="34" charset="0"/>
                <a:cs typeface="Arial" panose="020B0604020202020204" pitchFamily="34" charset="0"/>
              </a:rPr>
              <a:t>Ra đời ở lưu vực sông Nin vùng Đông Bắc châu Phi, nền văn minh Ai Cập cổ đại là một trong những nền văn minh cổ xưa nhất và rực rỡ nhất của nhân loại.</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28F32442-3D49-4AD7-BD5A-826A14E14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46" y="223869"/>
            <a:ext cx="6667500" cy="3752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EC4801EE-AC25-4B0D-984E-BF21768F62F3}"/>
              </a:ext>
            </a:extLst>
          </p:cNvPr>
          <p:cNvSpPr/>
          <p:nvPr/>
        </p:nvSpPr>
        <p:spPr>
          <a:xfrm>
            <a:off x="408646" y="4084441"/>
            <a:ext cx="6885332" cy="2677656"/>
          </a:xfrm>
          <a:prstGeom prst="rect">
            <a:avLst/>
          </a:prstGeom>
          <a:ln>
            <a:solidFill>
              <a:schemeClr val="accent1"/>
            </a:solidFill>
            <a:prstDash val="sysDash"/>
          </a:ln>
        </p:spPr>
        <p:txBody>
          <a:bodyPr wrap="square">
            <a:spAutoFit/>
          </a:bodyPr>
          <a:lstStyle/>
          <a:p>
            <a:r>
              <a:rPr lang="vi-VN" sz="2800">
                <a:solidFill>
                  <a:srgbClr val="00B050"/>
                </a:solidFill>
                <a:latin typeface="Arial" panose="020B0604020202020204" pitchFamily="34" charset="0"/>
                <a:cs typeface="Arial" panose="020B0604020202020204" pitchFamily="34" charset="0"/>
              </a:rPr>
              <a:t>Chữ viết tượng hình</a:t>
            </a:r>
            <a:r>
              <a:rPr lang="vi-VN" sz="2800">
                <a:solidFill>
                  <a:srgbClr val="1B04FA"/>
                </a:solidFill>
                <a:latin typeface="Arial" panose="020B0604020202020204" pitchFamily="34" charset="0"/>
                <a:cs typeface="Arial" panose="020B0604020202020204" pitchFamily="34" charset="0"/>
              </a:rPr>
              <a:t>, có tên bắt nguồn từ chữ tượng hình, từ tiếng Hy Lạp có nghĩa là “chạm khắc thiêng liêng”, đã được tìm thấy trên các bức tường đá cách đây hơn 5.000 năm và được sử dụng cho đến thế kỷ thứ 4 sau Công nguyên.</a:t>
            </a:r>
            <a:endParaRPr lang="en-US" sz="2800">
              <a:solidFill>
                <a:srgbClr val="1B04FA"/>
              </a:solidFill>
              <a:latin typeface="Arial" panose="020B0604020202020204" pitchFamily="34" charset="0"/>
              <a:cs typeface="Arial" panose="020B0604020202020204" pitchFamily="34" charset="0"/>
            </a:endParaRPr>
          </a:p>
        </p:txBody>
      </p:sp>
      <p:pic>
        <p:nvPicPr>
          <p:cNvPr id="3076" name="Picture 4" descr="Người Ai Cập viết trên giấy Pa pi rút : - Lịch sử 6 - Đoàn Thị Hồng Điệp -  Chào mừng bạn đến với website của Đoàn Thị Hồng Điệp">
            <a:extLst>
              <a:ext uri="{FF2B5EF4-FFF2-40B4-BE49-F238E27FC236}">
                <a16:creationId xmlns="" xmlns:a16="http://schemas.microsoft.com/office/drawing/2014/main" id="{20465C34-6A30-4B8E-BC04-4668AA33E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978" y="223869"/>
            <a:ext cx="4716946" cy="3603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EA580096-C2FA-4882-A934-8F3D7CEAD2DB}"/>
              </a:ext>
            </a:extLst>
          </p:cNvPr>
          <p:cNvSpPr/>
          <p:nvPr/>
        </p:nvSpPr>
        <p:spPr>
          <a:xfrm>
            <a:off x="7425672" y="3870064"/>
            <a:ext cx="4585252" cy="2893100"/>
          </a:xfrm>
          <a:prstGeom prst="rect">
            <a:avLst/>
          </a:prstGeom>
          <a:ln>
            <a:solidFill>
              <a:schemeClr val="accent1"/>
            </a:solidFill>
            <a:prstDash val="sysDash"/>
          </a:ln>
        </p:spPr>
        <p:txBody>
          <a:bodyPr wrap="square">
            <a:spAutoFit/>
          </a:bodyPr>
          <a:lstStyle/>
          <a:p>
            <a:pPr algn="just"/>
            <a:r>
              <a:rPr lang="vi-VN" sz="2600">
                <a:solidFill>
                  <a:srgbClr val="00B050"/>
                </a:solidFill>
                <a:latin typeface="Arial" panose="020B0604020202020204" pitchFamily="34" charset="0"/>
                <a:cs typeface="Arial" panose="020B0604020202020204" pitchFamily="34" charset="0"/>
              </a:rPr>
              <a:t>Giấy papyrus </a:t>
            </a:r>
            <a:r>
              <a:rPr lang="vi-VN" sz="2600">
                <a:solidFill>
                  <a:srgbClr val="3333CC"/>
                </a:solidFill>
                <a:latin typeface="Arial" panose="020B0604020202020204" pitchFamily="34" charset="0"/>
                <a:cs typeface="Arial" panose="020B0604020202020204" pitchFamily="34" charset="0"/>
              </a:rPr>
              <a:t>có màu ngà, nâu vàng, cứng nhưng có thể uốn cong, và đặc biệt rất bền, được làm từ lõi của một loại cói có tên papyrus, cao khoảng 2-3m mọc hai bên bờ sông Nile.</a:t>
            </a:r>
            <a:endParaRPr lang="en-US" sz="260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8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ông nghệ tính toán thời cổ - Phần 5">
            <a:extLst>
              <a:ext uri="{FF2B5EF4-FFF2-40B4-BE49-F238E27FC236}">
                <a16:creationId xmlns="" xmlns:a16="http://schemas.microsoft.com/office/drawing/2014/main" id="{CE2F18F0-73FD-4D40-8078-EF1C30147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5" y="746458"/>
            <a:ext cx="5404402" cy="3518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D6DC4619-EFD3-4ECD-9F9E-124C1067F79C}"/>
              </a:ext>
            </a:extLst>
          </p:cNvPr>
          <p:cNvSpPr/>
          <p:nvPr/>
        </p:nvSpPr>
        <p:spPr>
          <a:xfrm>
            <a:off x="4122785" y="4543049"/>
            <a:ext cx="4264309" cy="461665"/>
          </a:xfrm>
          <a:prstGeom prst="rect">
            <a:avLst/>
          </a:prstGeom>
        </p:spPr>
        <p:txBody>
          <a:bodyPr wrap="none">
            <a:spAutoFit/>
          </a:bodyPr>
          <a:lstStyle/>
          <a:p>
            <a:r>
              <a:rPr lang="vi-VN" sz="2400" b="1">
                <a:solidFill>
                  <a:srgbClr val="00B050"/>
                </a:solidFill>
                <a:latin typeface="Arial" panose="020B0604020202020204" pitchFamily="34" charset="0"/>
                <a:cs typeface="Arial" panose="020B0604020202020204" pitchFamily="34" charset="0"/>
              </a:rPr>
              <a:t>Phép tính diện tích các hình</a:t>
            </a:r>
            <a:endParaRPr lang="en-US" sz="2400" b="1">
              <a:latin typeface="Arial" panose="020B0604020202020204" pitchFamily="34" charset="0"/>
              <a:cs typeface="Arial" panose="020B0604020202020204" pitchFamily="34" charset="0"/>
            </a:endParaRPr>
          </a:p>
        </p:txBody>
      </p:sp>
      <p:pic>
        <p:nvPicPr>
          <p:cNvPr id="4100" name="Picture 4" descr="Những thành tựu khoa học của người Ai Cập cổ đại">
            <a:extLst>
              <a:ext uri="{FF2B5EF4-FFF2-40B4-BE49-F238E27FC236}">
                <a16:creationId xmlns="" xmlns:a16="http://schemas.microsoft.com/office/drawing/2014/main" id="{C96DE1BD-F0A6-41E0-8305-7CBF6BBB1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327" y="746458"/>
            <a:ext cx="6249898" cy="351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5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72">
            <a:extLst>
              <a:ext uri="{FF2B5EF4-FFF2-40B4-BE49-F238E27FC236}">
                <a16:creationId xmlns=""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Kim tự tháp Ai Cập và tượng Nhân sư từng bị chìm dưới mực nước biển - DKN  News">
            <a:extLst>
              <a:ext uri="{FF2B5EF4-FFF2-40B4-BE49-F238E27FC236}">
                <a16:creationId xmlns="" xmlns:a16="http://schemas.microsoft.com/office/drawing/2014/main" id="{791818CF-0FDB-4D49-BAD2-C5E06527A9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57" r="24412"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ác kim tự tháp của Ai Cập được tạo ra từ công nghệ… bê tông cổ đại? | Báo  Dân trí">
            <a:extLst>
              <a:ext uri="{FF2B5EF4-FFF2-40B4-BE49-F238E27FC236}">
                <a16:creationId xmlns="" xmlns:a16="http://schemas.microsoft.com/office/drawing/2014/main" id="{11F3629B-1FDE-46A8-BE78-7A8A20F41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3" r="37276"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0E73735C-B873-41AD-85C6-E68730E15259}"/>
              </a:ext>
            </a:extLst>
          </p:cNvPr>
          <p:cNvSpPr/>
          <p:nvPr/>
        </p:nvSpPr>
        <p:spPr>
          <a:xfrm>
            <a:off x="2772202" y="6396335"/>
            <a:ext cx="7220198" cy="461665"/>
          </a:xfrm>
          <a:prstGeom prst="rect">
            <a:avLst/>
          </a:prstGeom>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K</a:t>
            </a:r>
            <a:r>
              <a:rPr lang="vi-VN" sz="2400">
                <a:solidFill>
                  <a:srgbClr val="00B050"/>
                </a:solidFill>
                <a:latin typeface="Arial" panose="020B0604020202020204" pitchFamily="34" charset="0"/>
                <a:cs typeface="Arial" panose="020B0604020202020204" pitchFamily="34" charset="0"/>
              </a:rPr>
              <a:t>im tự tháp, tượng nhân sư ở Ai Cập)</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0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inVertical)">
                                      <p:cBhvr>
                                        <p:cTn id="7" dur="500"/>
                                        <p:tgtEl>
                                          <p:spTgt spid="51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35F5D82-AD01-4A39-A6E9-F0FC5744F5C0}"/>
              </a:ext>
            </a:extLst>
          </p:cNvPr>
          <p:cNvGrpSpPr/>
          <p:nvPr/>
        </p:nvGrpSpPr>
        <p:grpSpPr>
          <a:xfrm>
            <a:off x="-239196" y="123787"/>
            <a:ext cx="8367537" cy="875873"/>
            <a:chOff x="1549847" y="3834395"/>
            <a:chExt cx="8367537" cy="875873"/>
          </a:xfrm>
        </p:grpSpPr>
        <p:grpSp>
          <p:nvGrpSpPr>
            <p:cNvPr id="3" name="Group 2">
              <a:extLst>
                <a:ext uri="{FF2B5EF4-FFF2-40B4-BE49-F238E27FC236}">
                  <a16:creationId xmlns="" xmlns:a16="http://schemas.microsoft.com/office/drawing/2014/main" id="{99B97AC1-2BF9-417F-96D5-CC59FA66C0F5}"/>
                </a:ext>
              </a:extLst>
            </p:cNvPr>
            <p:cNvGrpSpPr/>
            <p:nvPr/>
          </p:nvGrpSpPr>
          <p:grpSpPr>
            <a:xfrm>
              <a:off x="1896994" y="3837319"/>
              <a:ext cx="7113329" cy="872949"/>
              <a:chOff x="1133366" y="2220084"/>
              <a:chExt cx="6409250" cy="914400"/>
            </a:xfrm>
            <a:solidFill>
              <a:srgbClr val="FCFEB0"/>
            </a:solidFill>
          </p:grpSpPr>
          <p:sp>
            <p:nvSpPr>
              <p:cNvPr id="7" name="Arrow: Pentagon 6">
                <a:extLst>
                  <a:ext uri="{FF2B5EF4-FFF2-40B4-BE49-F238E27FC236}">
                    <a16:creationId xmlns="" xmlns:a16="http://schemas.microsoft.com/office/drawing/2014/main" id="{A0B1FE7E-4050-4A8A-A8C0-012A8184EB1D}"/>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 xmlns:a16="http://schemas.microsoft.com/office/drawing/2014/main" id="{A17A2183-9392-476F-BFCF-EAFBAF64D2AA}"/>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 xmlns:a16="http://schemas.microsoft.com/office/drawing/2014/main" id="{1FEB1D62-9550-4310-98B0-67286E344C05}"/>
                </a:ext>
              </a:extLst>
            </p:cNvPr>
            <p:cNvSpPr txBox="1"/>
            <p:nvPr/>
          </p:nvSpPr>
          <p:spPr>
            <a:xfrm>
              <a:off x="1549847" y="4031391"/>
              <a:ext cx="836753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sản lịch sử Châu Phi</a:t>
              </a:r>
            </a:p>
          </p:txBody>
        </p:sp>
        <p:sp>
          <p:nvSpPr>
            <p:cNvPr id="5" name="Arrow: Pentagon 4">
              <a:extLst>
                <a:ext uri="{FF2B5EF4-FFF2-40B4-BE49-F238E27FC236}">
                  <a16:creationId xmlns="" xmlns:a16="http://schemas.microsoft.com/office/drawing/2014/main" id="{FB986639-1714-499E-AA93-339FBD44EB65}"/>
                </a:ext>
              </a:extLst>
            </p:cNvPr>
            <p:cNvSpPr/>
            <p:nvPr/>
          </p:nvSpPr>
          <p:spPr>
            <a:xfrm>
              <a:off x="1836080" y="3834395"/>
              <a:ext cx="1272571"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 xmlns:a16="http://schemas.microsoft.com/office/drawing/2014/main" id="{9E10A755-670C-4306-8850-16FD7CA16ABD}"/>
                </a:ext>
              </a:extLst>
            </p:cNvPr>
            <p:cNvSpPr/>
            <p:nvPr/>
          </p:nvSpPr>
          <p:spPr>
            <a:xfrm rot="5400000">
              <a:off x="2755066" y="414463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F0793EB6-AE76-4F5D-882F-F4A81FB079E5}"/>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 xmlns:a16="http://schemas.microsoft.com/office/drawing/2014/main" id="{B2EEFE53-1897-4E6A-B4B2-AC063B09F75C}"/>
              </a:ext>
            </a:extLst>
          </p:cNvPr>
          <p:cNvSpPr/>
          <p:nvPr/>
        </p:nvSpPr>
        <p:spPr>
          <a:xfrm>
            <a:off x="341661" y="2274838"/>
            <a:ext cx="11508678" cy="2308324"/>
          </a:xfrm>
          <a:prstGeom prst="rect">
            <a:avLst/>
          </a:prstGeom>
        </p:spPr>
        <p:txBody>
          <a:bodyPr wrap="square">
            <a:spAutoFit/>
          </a:bodyPr>
          <a:lstStyle/>
          <a:p>
            <a:r>
              <a:rPr lang="en-US" sz="3600">
                <a:solidFill>
                  <a:srgbClr val="3333CC"/>
                </a:solidFill>
                <a:latin typeface="Arial" panose="020B0604020202020204" pitchFamily="34" charset="0"/>
                <a:cs typeface="Arial" panose="020B0604020202020204" pitchFamily="34" charset="0"/>
              </a:rPr>
              <a:t>- </a:t>
            </a:r>
            <a:r>
              <a:rPr lang="vi-VN" sz="3600">
                <a:solidFill>
                  <a:srgbClr val="3333CC"/>
                </a:solidFill>
                <a:latin typeface="Arial" panose="020B0604020202020204" pitchFamily="34" charset="0"/>
                <a:cs typeface="Arial" panose="020B0604020202020204" pitchFamily="34" charset="0"/>
              </a:rPr>
              <a:t>Nền văn minh sông Nin (3 000 năm TCN): chữ viết tượng hình, phép tính diện tích các hình, giấy pa-pi-rút, nhiều công trình kiến trúc nổi tiếng (kim tự tháp, tượng nhân sư ở Ai Cập).</a:t>
            </a:r>
            <a:endParaRPr lang="en-US" sz="3600">
              <a:solidFill>
                <a:srgbClr val="3333CC"/>
              </a:solidFill>
              <a:latin typeface="Arial" panose="020B0604020202020204" pitchFamily="34" charset="0"/>
              <a:cs typeface="Arial" panose="020B0604020202020204" pitchFamily="34" charset="0"/>
            </a:endParaRPr>
          </a:p>
        </p:txBody>
      </p:sp>
      <p:pic>
        <p:nvPicPr>
          <p:cNvPr id="11" name="Picture 5" descr="book9">
            <a:extLst>
              <a:ext uri="{FF2B5EF4-FFF2-40B4-BE49-F238E27FC236}">
                <a16:creationId xmlns="" xmlns:a16="http://schemas.microsoft.com/office/drawing/2014/main" id="{0D8772F8-6223-444E-AB65-6953DF5F87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2791" y="1155113"/>
            <a:ext cx="1374217" cy="86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5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1995" y="403497"/>
            <a:ext cx="11465959"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endParaRPr>
          </a:p>
          <a:p>
            <a:pPr algn="ctr">
              <a:defRPr/>
            </a:pPr>
            <a:r>
              <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Câu</a:t>
            </a:r>
            <a:r>
              <a:rPr kumimoji="0" lang="en-US" sz="4800" b="1" i="0" u="none" strike="noStrike" kern="1200" cap="none" spc="0" normalizeH="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 </a:t>
            </a:r>
            <a:r>
              <a:rPr lang="en-US" sz="4800" b="1" noProof="0">
                <a:solidFill>
                  <a:srgbClr val="FFFF00"/>
                </a:solidFill>
                <a:latin typeface="Arial" panose="020B0604020202020204" pitchFamily="34" charset="0"/>
                <a:ea typeface="Tahoma" panose="020B0604030504040204" pitchFamily="34" charset="0"/>
                <a:cs typeface="Arial" panose="020B0604020202020204" pitchFamily="34" charset="0"/>
              </a:rPr>
              <a:t>1</a:t>
            </a:r>
            <a:r>
              <a:rPr kumimoji="0" lang="en-US" sz="4800" b="1" i="0" u="none" strike="noStrike" kern="1200" cap="none" spc="0" normalizeH="0" baseline="0" noProof="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a:t>
            </a:r>
            <a:r>
              <a:rPr lang="vi-VN" i="1"/>
              <a:t> </a:t>
            </a:r>
            <a:r>
              <a:rPr lang="vi-VN" sz="4400" b="1">
                <a:solidFill>
                  <a:srgbClr val="FFFF00"/>
                </a:solidFill>
              </a:rPr>
              <a:t>Châu Phi có 1 nền văn minh </a:t>
            </a:r>
            <a:endParaRPr lang="en-US" sz="4400" b="1">
              <a:solidFill>
                <a:srgbClr val="FFFF00"/>
              </a:solidFill>
            </a:endParaRPr>
          </a:p>
          <a:p>
            <a:pPr algn="ctr">
              <a:defRPr/>
            </a:pPr>
            <a:r>
              <a:rPr lang="vi-VN" sz="4400" b="1">
                <a:solidFill>
                  <a:srgbClr val="FFFF00"/>
                </a:solidFill>
              </a:rPr>
              <a:t>cổ đại rực rỡ -? </a:t>
            </a:r>
            <a:endParaRPr lang="en-US" sz="4400" b="1">
              <a:solidFill>
                <a:srgbClr val="FFFF00"/>
              </a:solidFill>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3508161" y="3198346"/>
            <a:ext cx="5717119" cy="160238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a:t>     </a:t>
            </a:r>
            <a:r>
              <a:rPr lang="vi-VN" sz="4000" b="1" i="1"/>
              <a:t>Sông Nin – Ai Cập</a:t>
            </a:r>
            <a:endParaRPr lang="en-US" sz="4000" b="1"/>
          </a:p>
        </p:txBody>
      </p:sp>
      <p:sp>
        <p:nvSpPr>
          <p:cNvPr id="19" name="Pentagon 18"/>
          <p:cNvSpPr/>
          <p:nvPr/>
        </p:nvSpPr>
        <p:spPr>
          <a:xfrm>
            <a:off x="2281892" y="3198346"/>
            <a:ext cx="1696720" cy="160238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B82B0A09-8936-4770-AF49-D36035776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24594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chart&#10;&#10;Description automatically generated">
            <a:extLst>
              <a:ext uri="{FF2B5EF4-FFF2-40B4-BE49-F238E27FC236}">
                <a16:creationId xmlns="" xmlns:a16="http://schemas.microsoft.com/office/drawing/2014/main" id="{66152816-AF2F-403C-8227-BC0BC11F83A5}"/>
              </a:ext>
            </a:extLst>
          </p:cNvPr>
          <p:cNvPicPr/>
          <p:nvPr/>
        </p:nvPicPr>
        <p:blipFill rotWithShape="1">
          <a:blip r:embed="rId3"/>
          <a:srcRect b="461"/>
          <a:stretch/>
        </p:blipFill>
        <p:spPr>
          <a:xfrm>
            <a:off x="20" y="1282"/>
            <a:ext cx="12191980" cy="6856718"/>
          </a:xfrm>
          <a:prstGeom prst="rect">
            <a:avLst/>
          </a:prstGeom>
        </p:spPr>
      </p:pic>
      <p:sp>
        <p:nvSpPr>
          <p:cNvPr id="5" name="Rectangle: Rounded Corners 4">
            <a:extLst>
              <a:ext uri="{FF2B5EF4-FFF2-40B4-BE49-F238E27FC236}">
                <a16:creationId xmlns="" xmlns:a16="http://schemas.microsoft.com/office/drawing/2014/main" id="{D1DF9551-B344-4207-A668-DAB1DF912AFE}"/>
              </a:ext>
            </a:extLst>
          </p:cNvPr>
          <p:cNvSpPr/>
          <p:nvPr/>
        </p:nvSpPr>
        <p:spPr>
          <a:xfrm>
            <a:off x="8388626" y="212035"/>
            <a:ext cx="2676939" cy="543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 xmlns:a16="http://schemas.microsoft.com/office/drawing/2014/main" id="{B5EC2B54-C68C-4EA0-A525-7438DF0A477C}"/>
              </a:ext>
            </a:extLst>
          </p:cNvPr>
          <p:cNvSpPr/>
          <p:nvPr/>
        </p:nvSpPr>
        <p:spPr>
          <a:xfrm>
            <a:off x="8388626" y="846857"/>
            <a:ext cx="2676939" cy="54333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4204D352-56E5-419C-8865-5E9D04963E64}"/>
              </a:ext>
            </a:extLst>
          </p:cNvPr>
          <p:cNvSpPr/>
          <p:nvPr/>
        </p:nvSpPr>
        <p:spPr>
          <a:xfrm>
            <a:off x="8388626" y="1481679"/>
            <a:ext cx="2676939" cy="543339"/>
          </a:xfrm>
          <a:prstGeom prst="roundRect">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 xmlns:a16="http://schemas.microsoft.com/office/drawing/2014/main" id="{4D3D7C4F-9817-41FB-814C-F26256D54E3D}"/>
              </a:ext>
            </a:extLst>
          </p:cNvPr>
          <p:cNvSpPr/>
          <p:nvPr/>
        </p:nvSpPr>
        <p:spPr>
          <a:xfrm>
            <a:off x="8388626" y="2103249"/>
            <a:ext cx="2676939" cy="54333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D22363E2-01A0-452C-99AA-EB0AC5D78884}"/>
              </a:ext>
            </a:extLst>
          </p:cNvPr>
          <p:cNvSpPr/>
          <p:nvPr/>
        </p:nvSpPr>
        <p:spPr>
          <a:xfrm>
            <a:off x="8388626" y="2724819"/>
            <a:ext cx="2676939" cy="5433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3DA4D7F1-7DE3-4325-B13C-B75D928337F5}"/>
              </a:ext>
            </a:extLst>
          </p:cNvPr>
          <p:cNvSpPr/>
          <p:nvPr/>
        </p:nvSpPr>
        <p:spPr>
          <a:xfrm>
            <a:off x="8388626" y="3346389"/>
            <a:ext cx="2676939" cy="543339"/>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9CEC0456-EE92-4F77-B527-6B4CCE6E112D}"/>
              </a:ext>
            </a:extLst>
          </p:cNvPr>
          <p:cNvSpPr/>
          <p:nvPr/>
        </p:nvSpPr>
        <p:spPr>
          <a:xfrm>
            <a:off x="8388626" y="3937285"/>
            <a:ext cx="2676939" cy="54333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 xmlns:a16="http://schemas.microsoft.com/office/drawing/2014/main" id="{53796541-99FE-4F9F-9910-D86523AB275B}"/>
              </a:ext>
            </a:extLst>
          </p:cNvPr>
          <p:cNvSpPr/>
          <p:nvPr/>
        </p:nvSpPr>
        <p:spPr>
          <a:xfrm>
            <a:off x="8388626" y="4528181"/>
            <a:ext cx="2676939" cy="543339"/>
          </a:xfrm>
          <a:prstGeom prst="roundRect">
            <a:avLst/>
          </a:prstGeom>
          <a:solidFill>
            <a:srgbClr val="1B0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 xmlns:a16="http://schemas.microsoft.com/office/drawing/2014/main" id="{EA1F434D-92C3-4B10-ABD3-56B892F089F2}"/>
              </a:ext>
            </a:extLst>
          </p:cNvPr>
          <p:cNvSpPr/>
          <p:nvPr/>
        </p:nvSpPr>
        <p:spPr>
          <a:xfrm>
            <a:off x="8388626" y="5119077"/>
            <a:ext cx="2676939" cy="54333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 xmlns:a16="http://schemas.microsoft.com/office/drawing/2014/main" id="{2AE26568-FB21-4D40-9858-A9337CC0B6A5}"/>
              </a:ext>
            </a:extLst>
          </p:cNvPr>
          <p:cNvSpPr/>
          <p:nvPr/>
        </p:nvSpPr>
        <p:spPr>
          <a:xfrm>
            <a:off x="8388626" y="5709973"/>
            <a:ext cx="2676939" cy="93599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03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2000"/>
                                        <p:tgtEl>
                                          <p:spTgt spid="21"/>
                                        </p:tgtEl>
                                      </p:cBhvr>
                                    </p:animEffect>
                                    <p:set>
                                      <p:cBhvr>
                                        <p:cTn id="42" dur="1" fill="hold">
                                          <p:stCondLst>
                                            <p:cond delay="19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0" nodeType="clickEffect">
                                  <p:stCondLst>
                                    <p:cond delay="0"/>
                                  </p:stCondLst>
                                  <p:childTnLst>
                                    <p:animEffect transition="out" filter="box(out)">
                                      <p:cBhvr>
                                        <p:cTn id="46" dur="2000"/>
                                        <p:tgtEl>
                                          <p:spTgt spid="22"/>
                                        </p:tgtEl>
                                      </p:cBhvr>
                                    </p:animEffect>
                                    <p:set>
                                      <p:cBhvr>
                                        <p:cTn id="47" dur="1" fill="hold">
                                          <p:stCondLst>
                                            <p:cond delay="19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32" fill="hold" grpId="0" nodeType="clickEffect">
                                  <p:stCondLst>
                                    <p:cond delay="0"/>
                                  </p:stCondLst>
                                  <p:childTnLst>
                                    <p:animEffect transition="out" filter="box(out)">
                                      <p:cBhvr>
                                        <p:cTn id="51" dur="2000"/>
                                        <p:tgtEl>
                                          <p:spTgt spid="23"/>
                                        </p:tgtEl>
                                      </p:cBhvr>
                                    </p:animEffect>
                                    <p:set>
                                      <p:cBhvr>
                                        <p:cTn id="52"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6" grpId="0" animBg="1"/>
      <p:bldP spid="18" grpId="0" animBg="1"/>
      <p:bldP spid="19" grpId="0" animBg="1"/>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AAF909-09B6-4F77-A107-4E80ACD6B788}"/>
              </a:ext>
            </a:extLst>
          </p:cNvPr>
          <p:cNvSpPr txBox="1"/>
          <p:nvPr/>
        </p:nvSpPr>
        <p:spPr>
          <a:xfrm>
            <a:off x="231913" y="1657328"/>
            <a:ext cx="11728173" cy="1077218"/>
          </a:xfrm>
          <a:prstGeom prst="rect">
            <a:avLst/>
          </a:prstGeom>
          <a:noFill/>
          <a:ln>
            <a:solidFill>
              <a:srgbClr val="0070C0"/>
            </a:solidFill>
            <a:prstDash val="sysDash"/>
          </a:ln>
        </p:spPr>
        <p:txBody>
          <a:bodyPr wrap="square" rtlCol="0">
            <a:spAutoFit/>
          </a:bodyPr>
          <a:lstStyle/>
          <a:p>
            <a:pPr algn="ctr"/>
            <a:r>
              <a:rPr lang="vi-VN" sz="3200">
                <a:solidFill>
                  <a:srgbClr val="FF0066"/>
                </a:solidFill>
                <a:latin typeface="Arial" panose="020B0604020202020204" pitchFamily="34" charset="0"/>
                <a:cs typeface="Arial" panose="020B0604020202020204" pitchFamily="34" charset="0"/>
              </a:rPr>
              <a:t>Hãy nêu hậu quả của một trong các vấn đề nổi cộm về dân cư, xã hội đối với sự phát triển của các nước châu Phi.</a:t>
            </a:r>
            <a:endParaRPr lang="en-US" sz="32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sp>
        <p:nvSpPr>
          <p:cNvPr id="6" name="Rectangle 5">
            <a:extLst>
              <a:ext uri="{FF2B5EF4-FFF2-40B4-BE49-F238E27FC236}">
                <a16:creationId xmlns="" xmlns:a16="http://schemas.microsoft.com/office/drawing/2014/main" id="{D4FA573D-D105-46EA-8C00-335A6F04C505}"/>
              </a:ext>
            </a:extLst>
          </p:cNvPr>
          <p:cNvSpPr/>
          <p:nvPr/>
        </p:nvSpPr>
        <p:spPr>
          <a:xfrm>
            <a:off x="2511286" y="2917433"/>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Tỉ lệ gia tăng tự nhiên cao</a:t>
            </a:r>
          </a:p>
        </p:txBody>
      </p:sp>
      <p:sp>
        <p:nvSpPr>
          <p:cNvPr id="13" name="Rectangle 12">
            <a:extLst>
              <a:ext uri="{FF2B5EF4-FFF2-40B4-BE49-F238E27FC236}">
                <a16:creationId xmlns="" xmlns:a16="http://schemas.microsoft.com/office/drawing/2014/main" id="{CBFAD06C-0434-4D8E-88BB-8E7E8FDC8B1B}"/>
              </a:ext>
            </a:extLst>
          </p:cNvPr>
          <p:cNvSpPr/>
          <p:nvPr/>
        </p:nvSpPr>
        <p:spPr>
          <a:xfrm>
            <a:off x="2511286" y="3547167"/>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Nạn đói</a:t>
            </a:r>
          </a:p>
        </p:txBody>
      </p:sp>
      <p:sp>
        <p:nvSpPr>
          <p:cNvPr id="14" name="Rectangle 13">
            <a:extLst>
              <a:ext uri="{FF2B5EF4-FFF2-40B4-BE49-F238E27FC236}">
                <a16:creationId xmlns="" xmlns:a16="http://schemas.microsoft.com/office/drawing/2014/main" id="{A237BC24-C1A2-4AC0-AF0C-4EFF8DD3CBD6}"/>
              </a:ext>
            </a:extLst>
          </p:cNvPr>
          <p:cNvSpPr/>
          <p:nvPr/>
        </p:nvSpPr>
        <p:spPr>
          <a:xfrm>
            <a:off x="2511285" y="418481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Xung đột quân sự</a:t>
            </a: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265471" y="943897"/>
            <a:ext cx="5914103" cy="2862322"/>
          </a:xfrm>
          <a:prstGeom prst="rect">
            <a:avLst/>
          </a:prstGeom>
          <a:solidFill>
            <a:schemeClr val="accent4">
              <a:lumMod val="20000"/>
              <a:lumOff val="80000"/>
            </a:schemeClr>
          </a:solidFill>
          <a:ln w="9525">
            <a:solidFill>
              <a:schemeClr val="accent1"/>
            </a:solidFill>
            <a:prstDash val="dash"/>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Nếu</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em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là</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lãnh</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đạo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em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sẽ</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làm</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gì</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đế</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giúp</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người</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dân châu Phi/1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quốc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gia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nào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đó</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0" fontAlgn="base" latinLnBrk="0" hangingPunct="0">
              <a:lnSpc>
                <a:spcPct val="100000"/>
              </a:lnSpc>
              <a:spcBef>
                <a:spcPct val="0"/>
              </a:spcBef>
              <a:spcAft>
                <a:spcPct val="0"/>
              </a:spcAft>
              <a:buClrTx/>
              <a:buSzTx/>
              <a:buFontTx/>
              <a:buNone/>
              <a:tabLst>
                <a:tab pos="857250" algn="l"/>
              </a:tabLst>
            </a:pP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thoát</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khỏi</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tình</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err="1">
                <a:ln>
                  <a:noFill/>
                </a:ln>
                <a:solidFill>
                  <a:srgbClr val="0070C0"/>
                </a:solidFill>
                <a:effectLst/>
                <a:latin typeface="Arial" pitchFamily="34" charset="0"/>
                <a:ea typeface="Cambria" pitchFamily="18" charset="0"/>
                <a:cs typeface="Cambria" pitchFamily="18" charset="0"/>
              </a:rPr>
              <a:t>trạng</a:t>
            </a:r>
            <a:r>
              <a:rPr kumimoji="0" lang="vi-VN" sz="3600" b="0" i="0" u="none" strike="noStrike" cap="none" normalizeH="0" baseline="0">
                <a:ln>
                  <a:noFill/>
                </a:ln>
                <a:solidFill>
                  <a:srgbClr val="0070C0"/>
                </a:solidFill>
                <a:effectLst/>
                <a:latin typeface="Arial" pitchFamily="34" charset="0"/>
                <a:ea typeface="Cambria" pitchFamily="18" charset="0"/>
                <a:cs typeface="Cambria" pitchFamily="18" charset="0"/>
              </a:rPr>
              <a:t> </a:t>
            </a:r>
            <a:r>
              <a:rPr kumimoji="0" lang="en-US" sz="3600" b="0" i="0" u="none" strike="noStrike" cap="none" normalizeH="0" baseline="0">
                <a:ln>
                  <a:noFill/>
                </a:ln>
                <a:solidFill>
                  <a:srgbClr val="0070C0"/>
                </a:solidFill>
                <a:effectLst/>
                <a:latin typeface="Arial" pitchFamily="34" charset="0"/>
                <a:ea typeface="Cambria" pitchFamily="18" charset="0"/>
                <a:cs typeface="Cambria" pitchFamily="18" charset="0"/>
              </a:rPr>
              <a:t>nghèo</a:t>
            </a:r>
            <a:r>
              <a:rPr kumimoji="0" lang="en-US" sz="3600" b="0" i="0" u="none" strike="noStrike" cap="none" normalizeH="0">
                <a:ln>
                  <a:noFill/>
                </a:ln>
                <a:solidFill>
                  <a:srgbClr val="0070C0"/>
                </a:solidFill>
                <a:effectLst/>
                <a:latin typeface="Arial" pitchFamily="34" charset="0"/>
                <a:ea typeface="Cambria" pitchFamily="18" charset="0"/>
                <a:cs typeface="Cambria" pitchFamily="18" charset="0"/>
              </a:rPr>
              <a:t> đói</a:t>
            </a:r>
            <a:r>
              <a:rPr kumimoji="0" lang="vi-VN" sz="3600" b="0" i="0" u="none" strike="noStrike" cap="none" normalizeH="0" baseline="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như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hiện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nay?</a:t>
            </a:r>
            <a:endParaRPr kumimoji="0" lang="vi-VN" sz="3600" b="0" i="0" u="none" strike="noStrike" cap="none" normalizeH="0" baseline="0" dirty="0">
              <a:ln>
                <a:noFill/>
              </a:ln>
              <a:solidFill>
                <a:srgbClr val="0070C0"/>
              </a:solidFill>
              <a:effectLst/>
              <a:latin typeface="Arial" pitchFamily="34" charset="0"/>
              <a:cs typeface="Arial" pitchFamily="34" charset="0"/>
            </a:endParaRPr>
          </a:p>
        </p:txBody>
      </p:sp>
      <p:sp>
        <p:nvSpPr>
          <p:cNvPr id="5"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2280930" y="223683"/>
            <a:ext cx="8087185" cy="64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square"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3600" b="1" dirty="0">
                <a:solidFill>
                  <a:srgbClr val="FF0066"/>
                </a:solidFill>
                <a:latin typeface="Arial" panose="020B0604020202020204" pitchFamily="34" charset="0"/>
                <a:ea typeface="Kids"/>
                <a:cs typeface="Arial" panose="020B0604020202020204" pitchFamily="34" charset="0"/>
              </a:rPr>
              <a:t>TÔI LÀ THỦ TƯỚNG CHÍNH PHỦ</a:t>
            </a:r>
          </a:p>
        </p:txBody>
      </p:sp>
      <p:sp>
        <p:nvSpPr>
          <p:cNvPr id="6" name="Hình Chữ nhật 5"/>
          <p:cNvSpPr/>
          <p:nvPr/>
        </p:nvSpPr>
        <p:spPr>
          <a:xfrm>
            <a:off x="6476868" y="1589516"/>
            <a:ext cx="5506065" cy="1384995"/>
          </a:xfrm>
          <a:prstGeom prst="rect">
            <a:avLst/>
          </a:prstGeom>
          <a:ln w="9525">
            <a:solidFill>
              <a:srgbClr val="0070C0"/>
            </a:solidFill>
            <a:prstDash val="dash"/>
          </a:ln>
        </p:spPr>
        <p:txBody>
          <a:bodyPr wrap="square">
            <a:spAutoFit/>
          </a:bodyPr>
          <a:lstStyle/>
          <a:p>
            <a:pPr>
              <a:buFont typeface="Wingdings" pitchFamily="2" charset="2"/>
              <a:buChar char="ü"/>
            </a:pPr>
            <a:r>
              <a:rPr lang="en-US" dirty="0"/>
              <a:t> </a:t>
            </a:r>
            <a:r>
              <a:rPr lang="en-US" sz="2800" dirty="0" err="1">
                <a:solidFill>
                  <a:srgbClr val="7030A0"/>
                </a:solidFill>
                <a:latin typeface="Arial" pitchFamily="34" charset="0"/>
                <a:cs typeface="Arial" pitchFamily="34" charset="0"/>
              </a:rPr>
              <a:t>Gh</a:t>
            </a:r>
            <a:r>
              <a:rPr lang="vi-VN" sz="2800" dirty="0">
                <a:solidFill>
                  <a:srgbClr val="7030A0"/>
                </a:solidFill>
                <a:latin typeface="Arial" pitchFamily="34" charset="0"/>
                <a:cs typeface="Arial" pitchFamily="34" charset="0"/>
              </a:rPr>
              <a:t>i ý </a:t>
            </a:r>
            <a:r>
              <a:rPr lang="vi-VN" sz="2800" dirty="0" err="1">
                <a:solidFill>
                  <a:srgbClr val="7030A0"/>
                </a:solidFill>
                <a:latin typeface="Arial" pitchFamily="34" charset="0"/>
                <a:cs typeface="Arial" pitchFamily="34" charset="0"/>
              </a:rPr>
              <a:t>kiến</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cá</a:t>
            </a:r>
            <a:r>
              <a:rPr lang="vi-VN" sz="2800" dirty="0">
                <a:solidFill>
                  <a:srgbClr val="7030A0"/>
                </a:solidFill>
                <a:latin typeface="Arial" pitchFamily="34" charset="0"/>
                <a:cs typeface="Arial" pitchFamily="34" charset="0"/>
              </a:rPr>
              <a:t> nhân ra </a:t>
            </a:r>
            <a:r>
              <a:rPr lang="vi-VN" sz="2800" dirty="0" err="1">
                <a:solidFill>
                  <a:srgbClr val="7030A0"/>
                </a:solidFill>
                <a:latin typeface="Arial" pitchFamily="34" charset="0"/>
                <a:cs typeface="Arial" pitchFamily="34" charset="0"/>
              </a:rPr>
              <a:t>giấy</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note</a:t>
            </a:r>
            <a:r>
              <a:rPr lang="vi-VN" sz="2800" dirty="0">
                <a:solidFill>
                  <a:srgbClr val="7030A0"/>
                </a:solidFill>
                <a:latin typeface="Arial" pitchFamily="34" charset="0"/>
                <a:cs typeface="Arial" pitchFamily="34" charset="0"/>
              </a:rPr>
              <a:t> </a:t>
            </a:r>
            <a:endParaRPr lang="en-US" sz="2800" dirty="0">
              <a:solidFill>
                <a:srgbClr val="7030A0"/>
              </a:solidFill>
              <a:latin typeface="Arial" pitchFamily="34" charset="0"/>
              <a:cs typeface="Arial" pitchFamily="34" charset="0"/>
            </a:endParaRPr>
          </a:p>
          <a:p>
            <a:pPr>
              <a:buFont typeface="Wingdings" pitchFamily="2" charset="2"/>
              <a:buChar char="ü"/>
            </a:pPr>
            <a:r>
              <a:rPr lang="vi-VN" sz="2800">
                <a:solidFill>
                  <a:srgbClr val="7030A0"/>
                </a:solidFill>
                <a:latin typeface="Arial" pitchFamily="34" charset="0"/>
                <a:cs typeface="Arial" pitchFamily="34" charset="0"/>
              </a:rPr>
              <a:t>Thời gian </a:t>
            </a:r>
            <a:r>
              <a:rPr lang="en-US" sz="2800">
                <a:solidFill>
                  <a:srgbClr val="7030A0"/>
                </a:solidFill>
                <a:latin typeface="Arial" pitchFamily="34" charset="0"/>
                <a:cs typeface="Arial" pitchFamily="34" charset="0"/>
              </a:rPr>
              <a:t>3</a:t>
            </a:r>
            <a:r>
              <a:rPr lang="vi-VN" sz="280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phút</a:t>
            </a:r>
            <a:endParaRPr lang="en-US" sz="2800" dirty="0">
              <a:solidFill>
                <a:srgbClr val="7030A0"/>
              </a:solidFill>
              <a:latin typeface="Arial" pitchFamily="34" charset="0"/>
              <a:cs typeface="Arial" pitchFamily="34" charset="0"/>
            </a:endParaRPr>
          </a:p>
          <a:p>
            <a:pPr>
              <a:buFont typeface="Wingdings" pitchFamily="2" charset="2"/>
              <a:buChar char="ü"/>
            </a:pP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Trình</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bày</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theo</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vòng</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tròn</a:t>
            </a:r>
            <a:endParaRPr lang="en-US" sz="2800" dirty="0">
              <a:solidFill>
                <a:srgbClr val="7030A0"/>
              </a:solidFill>
              <a:latin typeface="Arial" pitchFamily="34" charset="0"/>
              <a:cs typeface="Arial" pitchFamily="34" charset="0"/>
            </a:endParaRPr>
          </a:p>
        </p:txBody>
      </p:sp>
      <p:pic>
        <p:nvPicPr>
          <p:cNvPr id="8194" name="Picture 2" descr="C:\Users\tuankhanh\Desktop\CHINH\CÁC ICON HỖ TRỢ SOẠN GIẢNG PPT\hạ tầng.png"/>
          <p:cNvPicPr>
            <a:picLocks noChangeAspect="1" noChangeArrowheads="1"/>
          </p:cNvPicPr>
          <p:nvPr/>
        </p:nvPicPr>
        <p:blipFill>
          <a:blip r:embed="rId3"/>
          <a:srcRect/>
          <a:stretch>
            <a:fillRect/>
          </a:stretch>
        </p:blipFill>
        <p:spPr bwMode="auto">
          <a:xfrm>
            <a:off x="9229901" y="4129545"/>
            <a:ext cx="2962099" cy="2123769"/>
          </a:xfrm>
          <a:prstGeom prst="rect">
            <a:avLst/>
          </a:prstGeom>
          <a:noFill/>
        </p:spPr>
      </p:pic>
      <p:pic>
        <p:nvPicPr>
          <p:cNvPr id="8195" name="Picture 3" descr="C:\Users\tuankhanh\Desktop\CHINH\CÁC ICON HỖ TRỢ SOẠN GIẢNG PPT\30.jpg"/>
          <p:cNvPicPr>
            <a:picLocks noChangeAspect="1" noChangeArrowheads="1"/>
          </p:cNvPicPr>
          <p:nvPr/>
        </p:nvPicPr>
        <p:blipFill>
          <a:blip r:embed="rId4"/>
          <a:srcRect l="6376" t="9472" r="10619" b="17434"/>
          <a:stretch>
            <a:fillRect/>
          </a:stretch>
        </p:blipFill>
        <p:spPr bwMode="auto">
          <a:xfrm>
            <a:off x="6105196" y="4055801"/>
            <a:ext cx="3356841" cy="2227007"/>
          </a:xfrm>
          <a:prstGeom prst="rect">
            <a:avLst/>
          </a:prstGeom>
          <a:noFill/>
        </p:spPr>
      </p:pic>
      <p:sp>
        <p:nvSpPr>
          <p:cNvPr id="8197" name="AutoShape 5" descr="Education costs measure on scales value vec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8" name="Picture 6"/>
          <p:cNvPicPr>
            <a:picLocks noChangeAspect="1" noChangeArrowheads="1"/>
          </p:cNvPicPr>
          <p:nvPr/>
        </p:nvPicPr>
        <p:blipFill>
          <a:blip r:embed="rId5"/>
          <a:srcRect l="83767" t="39516" r="2404" b="38105"/>
          <a:stretch>
            <a:fillRect/>
          </a:stretch>
        </p:blipFill>
        <p:spPr bwMode="auto">
          <a:xfrm>
            <a:off x="3310079" y="4144293"/>
            <a:ext cx="2668177" cy="2138515"/>
          </a:xfrm>
          <a:prstGeom prst="rect">
            <a:avLst/>
          </a:prstGeom>
          <a:noFill/>
          <a:ln w="9525">
            <a:noFill/>
            <a:miter lim="800000"/>
            <a:headEnd/>
            <a:tailEnd/>
          </a:ln>
          <a:effectLst/>
        </p:spPr>
      </p:pic>
      <p:pic>
        <p:nvPicPr>
          <p:cNvPr id="11" name="Ảnh 10" descr="21824259.jpg"/>
          <p:cNvPicPr>
            <a:picLocks noChangeAspect="1"/>
          </p:cNvPicPr>
          <p:nvPr/>
        </p:nvPicPr>
        <p:blipFill>
          <a:blip r:embed="rId6" cstate="print"/>
          <a:srcRect b="10968"/>
          <a:stretch>
            <a:fillRect/>
          </a:stretch>
        </p:blipFill>
        <p:spPr>
          <a:xfrm>
            <a:off x="327036" y="4173789"/>
            <a:ext cx="2737557" cy="2109019"/>
          </a:xfrm>
          <a:prstGeom prst="rect">
            <a:avLst/>
          </a:prstGeom>
        </p:spPr>
      </p:pic>
    </p:spTree>
    <p:extLst>
      <p:ext uri="{BB962C8B-B14F-4D97-AF65-F5344CB8AC3E}">
        <p14:creationId xmlns:p14="http://schemas.microsoft.com/office/powerpoint/2010/main" val="30906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193"/>
                                        </p:tgtEl>
                                        <p:attrNameLst>
                                          <p:attrName>style.visibility</p:attrName>
                                        </p:attrNameLst>
                                      </p:cBhvr>
                                      <p:to>
                                        <p:strVal val="visible"/>
                                      </p:to>
                                    </p:set>
                                    <p:animEffect transition="in" filter="barn(inVertical)">
                                      <p:cBhvr>
                                        <p:cTn id="16" dur="500"/>
                                        <p:tgtEl>
                                          <p:spTgt spid="819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barn(inVertical)">
                                      <p:cBhvr>
                                        <p:cTn id="26" dur="500"/>
                                        <p:tgtEl>
                                          <p:spTgt spid="819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195"/>
                                        </p:tgtEl>
                                        <p:attrNameLst>
                                          <p:attrName>style.visibility</p:attrName>
                                        </p:attrNameLst>
                                      </p:cBhvr>
                                      <p:to>
                                        <p:strVal val="visible"/>
                                      </p:to>
                                    </p:set>
                                    <p:animEffect transition="in" filter="barn(inVertical)">
                                      <p:cBhvr>
                                        <p:cTn id="31" dur="500"/>
                                        <p:tgtEl>
                                          <p:spTgt spid="819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198"/>
                                        </p:tgtEl>
                                        <p:attrNameLst>
                                          <p:attrName>style.visibility</p:attrName>
                                        </p:attrNameLst>
                                      </p:cBhvr>
                                      <p:to>
                                        <p:strVal val="visible"/>
                                      </p:to>
                                    </p:set>
                                    <p:animEffect transition="in" filter="barn(inVertical)">
                                      <p:cBhvr>
                                        <p:cTn id="36" dur="500"/>
                                        <p:tgtEl>
                                          <p:spTgt spid="819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animBg="1"/>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470675" y="1454068"/>
            <a:ext cx="10320438" cy="1200329"/>
          </a:xfrm>
          <a:prstGeom prst="rect">
            <a:avLst/>
          </a:prstGeom>
          <a:noFill/>
          <a:ln>
            <a:solidFill>
              <a:srgbClr val="00B050"/>
            </a:solidFill>
            <a:prstDash val="sysDash"/>
          </a:ln>
        </p:spPr>
        <p:txBody>
          <a:bodyPr wrap="square" rtlCol="0">
            <a:spAutoFit/>
          </a:bodyPr>
          <a:lstStyle/>
          <a:p>
            <a:pPr algn="ctr"/>
            <a:r>
              <a:rPr lang="vi-VN" sz="3600">
                <a:solidFill>
                  <a:srgbClr val="1B04FA"/>
                </a:solidFill>
                <a:cs typeface="Arial" panose="020B0604020202020204" pitchFamily="34" charset="0"/>
              </a:rPr>
              <a:t>Sưu tầm thông tin về một di sản lịch sử nổi tiếng của châu Phi.</a:t>
            </a:r>
            <a:endParaRPr lang="en-US" sz="36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 xmlns:a16="http://schemas.microsoft.com/office/drawing/2014/main"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sp>
        <p:nvSpPr>
          <p:cNvPr id="9" name="Rectangle 8">
            <a:extLst>
              <a:ext uri="{FF2B5EF4-FFF2-40B4-BE49-F238E27FC236}">
                <a16:creationId xmlns=""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noProof="0">
                <a:solidFill>
                  <a:srgbClr val="FFFF00"/>
                </a:solidFill>
                <a:latin typeface="Arial" panose="020B0604020202020204" pitchFamily="34" charset="0"/>
                <a:ea typeface="Tahoma" panose="020B0604030504040204" pitchFamily="34" charset="0"/>
                <a:cs typeface="Arial" panose="020B0604020202020204" pitchFamily="34" charset="0"/>
              </a:rPr>
              <a:t>Câu 2.</a:t>
            </a:r>
            <a:r>
              <a:rPr lang="vi-VN" sz="4400" b="1">
                <a:solidFill>
                  <a:srgbClr val="FFFF00"/>
                </a:solidFill>
                <a:latin typeface="Arial" panose="020B0604020202020204" pitchFamily="34" charset="0"/>
                <a:cs typeface="Arial" panose="020B0604020202020204" pitchFamily="34" charset="0"/>
              </a:rPr>
              <a:t> </a:t>
            </a:r>
            <a:r>
              <a:rPr lang="en-US" sz="4400" b="1">
                <a:solidFill>
                  <a:srgbClr val="FFFF00"/>
                </a:solidFill>
                <a:latin typeface="Arial" panose="020B0604020202020204" pitchFamily="34" charset="0"/>
                <a:cs typeface="Arial" panose="020B0604020202020204" pitchFamily="34" charset="0"/>
              </a:rPr>
              <a:t>Châu Phi</a:t>
            </a:r>
            <a:r>
              <a:rPr lang="vi-VN" sz="4400" b="1">
                <a:solidFill>
                  <a:srgbClr val="FFFF00"/>
                </a:solidFill>
                <a:latin typeface="Arial" panose="020B0604020202020204" pitchFamily="34" charset="0"/>
                <a:cs typeface="Arial" panose="020B0604020202020204" pitchFamily="34" charset="0"/>
              </a:rPr>
              <a:t> là châu lục lớn thứ mấy thế giơi, diện tích bao nhiêu ? </a:t>
            </a:r>
            <a:endParaRPr lang="en-US" sz="4400" b="1">
              <a:solidFill>
                <a:srgbClr val="FFFF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3563420" y="3598815"/>
            <a:ext cx="6228080" cy="15211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a:t>   T</a:t>
            </a:r>
            <a:r>
              <a:rPr lang="vi-VN" sz="4000" b="1" i="1"/>
              <a:t>hứ 3 thế giới, </a:t>
            </a:r>
            <a:endParaRPr lang="en-US" sz="4000" b="1" i="1"/>
          </a:p>
          <a:p>
            <a:pPr algn="ctr"/>
            <a:r>
              <a:rPr lang="vi-VN" sz="4000" b="1" i="1"/>
              <a:t>30,3 triệu km</a:t>
            </a:r>
            <a:r>
              <a:rPr lang="vi-VN" sz="4000" b="1" i="1" baseline="30000"/>
              <a:t>2</a:t>
            </a:r>
            <a:endParaRPr lang="en-US" sz="4000" b="1"/>
          </a:p>
        </p:txBody>
      </p:sp>
      <p:sp>
        <p:nvSpPr>
          <p:cNvPr id="19" name="Pentagon 18"/>
          <p:cNvSpPr/>
          <p:nvPr/>
        </p:nvSpPr>
        <p:spPr>
          <a:xfrm>
            <a:off x="1876860" y="3598813"/>
            <a:ext cx="2004417" cy="1521100"/>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0D44CBD0-DC78-4A78-8AC6-DEE52847E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20137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272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3.</a:t>
            </a:r>
            <a:r>
              <a:rPr lang="vi-VN" sz="4800" b="1">
                <a:solidFill>
                  <a:srgbClr val="FFFF00"/>
                </a:solidFill>
                <a:latin typeface="Arial" panose="020B0604020202020204" pitchFamily="34" charset="0"/>
                <a:cs typeface="Arial" panose="020B0604020202020204" pitchFamily="34" charset="0"/>
              </a:rPr>
              <a:t> Hoang mạc lớn nhất thế giới nằm ở châu lục này tên gì</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pic>
        <p:nvPicPr>
          <p:cNvPr id="3" name="Picture 2" descr="A picture containing text, building, window&#10;&#10;Description automatically generated">
            <a:hlinkClick r:id="rId3" action="ppaction://hlinksldjump"/>
            <a:extLst>
              <a:ext uri="{FF2B5EF4-FFF2-40B4-BE49-F238E27FC236}">
                <a16:creationId xmlns="" xmlns:a16="http://schemas.microsoft.com/office/drawing/2014/main" id="{BB50C60D-B9E0-4781-A9EB-F013A3A2A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
        <p:nvSpPr>
          <p:cNvPr id="6" name="Rectangle 5">
            <a:extLst>
              <a:ext uri="{FF2B5EF4-FFF2-40B4-BE49-F238E27FC236}">
                <a16:creationId xmlns="" xmlns:a16="http://schemas.microsoft.com/office/drawing/2014/main" id="{3BF94FB1-BE6C-4F38-83FC-754DC1E928CA}"/>
              </a:ext>
            </a:extLst>
          </p:cNvPr>
          <p:cNvSpPr/>
          <p:nvPr/>
        </p:nvSpPr>
        <p:spPr>
          <a:xfrm>
            <a:off x="3097650" y="3232332"/>
            <a:ext cx="8312075"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Tahoma" panose="020B0604030504040204" pitchFamily="34" charset="0"/>
                <a:cs typeface="Arial" panose="020B0604020202020204" pitchFamily="34" charset="0"/>
              </a:rPr>
              <a:t>   </a:t>
            </a:r>
            <a:r>
              <a:rPr lang="en-US" sz="4400" b="1">
                <a:latin typeface="Arial" panose="020B0604020202020204" pitchFamily="34" charset="0"/>
                <a:ea typeface="Tahoma" panose="020B0604030504040204" pitchFamily="34" charset="0"/>
                <a:cs typeface="Arial" panose="020B0604020202020204" pitchFamily="34" charset="0"/>
              </a:rPr>
              <a:t>Xa ha ra</a:t>
            </a:r>
          </a:p>
        </p:txBody>
      </p:sp>
      <p:sp>
        <p:nvSpPr>
          <p:cNvPr id="7" name="Pentagon 15">
            <a:extLst>
              <a:ext uri="{FF2B5EF4-FFF2-40B4-BE49-F238E27FC236}">
                <a16:creationId xmlns="" xmlns:a16="http://schemas.microsoft.com/office/drawing/2014/main" id="{84817F96-1FCD-49BE-8CFF-E973004C9D25}"/>
              </a:ext>
            </a:extLst>
          </p:cNvPr>
          <p:cNvSpPr/>
          <p:nvPr/>
        </p:nvSpPr>
        <p:spPr>
          <a:xfrm>
            <a:off x="1506699" y="3232331"/>
            <a:ext cx="2028982"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6"/>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4.</a:t>
            </a:r>
            <a:r>
              <a:rPr lang="vi-VN" sz="4800" b="1">
                <a:solidFill>
                  <a:srgbClr val="FFFF00"/>
                </a:solidFill>
                <a:latin typeface="Arial" panose="020B0604020202020204" pitchFamily="34" charset="0"/>
                <a:cs typeface="Arial" panose="020B0604020202020204" pitchFamily="34" charset="0"/>
              </a:rPr>
              <a:t> Đây là 1 trong 3 kênh đào nhân tạo lớn của thế giới</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                                </a:t>
            </a:r>
            <a:r>
              <a:rPr lang="en-US" sz="4800" b="1"/>
              <a:t>K</a:t>
            </a:r>
            <a:r>
              <a:rPr lang="vi-VN" sz="4800" b="1"/>
              <a:t>ênh Xuy</a:t>
            </a:r>
            <a:r>
              <a:rPr lang="en-US" sz="4800" b="1"/>
              <a:t>-</a:t>
            </a:r>
            <a:r>
              <a:rPr lang="vi-VN" sz="4800" b="1"/>
              <a:t>ê</a:t>
            </a:r>
            <a:endParaRPr lang="en-US" sz="4800" b="1"/>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30292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5.</a:t>
            </a:r>
            <a:r>
              <a:rPr lang="vi-VN" sz="4800" b="1" i="1">
                <a:solidFill>
                  <a:srgbClr val="FFFF00"/>
                </a:solidFill>
                <a:latin typeface="Arial" panose="020B0604020202020204" pitchFamily="34" charset="0"/>
                <a:cs typeface="Arial" panose="020B0604020202020204" pitchFamily="34" charset="0"/>
              </a:rPr>
              <a:t> Dòng biển lạnh lớn nằm về phía Tây nam của châu phi tên gì</a:t>
            </a: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Ben-ghe-la</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11866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2275" y="352697"/>
            <a:ext cx="10627451" cy="2259875"/>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Arial" panose="020B0604020202020204" pitchFamily="34" charset="0"/>
                <a:ea typeface="Tahoma" panose="020B0604030504040204" pitchFamily="34" charset="0"/>
                <a:cs typeface="Arial" panose="020B0604020202020204" pitchFamily="34" charset="0"/>
              </a:rPr>
              <a:t>Câu 6.</a:t>
            </a:r>
            <a:r>
              <a:rPr lang="vi-VN" sz="4800" b="1" i="1">
                <a:solidFill>
                  <a:srgbClr val="FFFF00"/>
                </a:solidFill>
                <a:latin typeface="Arial" panose="020B0604020202020204" pitchFamily="34" charset="0"/>
                <a:cs typeface="Arial" panose="020B0604020202020204" pitchFamily="34" charset="0"/>
              </a:rPr>
              <a:t> </a:t>
            </a:r>
            <a:r>
              <a:rPr lang="vi-VN" sz="4800" b="1" i="1">
                <a:solidFill>
                  <a:srgbClr val="FFFF00"/>
                </a:solidFill>
              </a:rPr>
              <a:t>Con sông dài nhất thế giới nằm ở châu lục này tên gì? </a:t>
            </a:r>
            <a:endParaRPr lang="vi-VN" sz="48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3097651" y="3232332"/>
            <a:ext cx="7638844" cy="20261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ea typeface="Tahoma" panose="020B0604030504040204" pitchFamily="34" charset="0"/>
                <a:cs typeface="Arial" panose="020B0604020202020204" pitchFamily="34" charset="0"/>
              </a:rPr>
              <a:t>Sông Nin</a:t>
            </a:r>
            <a:endParaRPr lang="vi-VN" sz="4400" b="1" dirty="0">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506698" y="3232331"/>
            <a:ext cx="2147477" cy="2026193"/>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ahoma" panose="020B0604030504040204" pitchFamily="34" charset="0"/>
                <a:ea typeface="Tahoma" panose="020B0604030504040204" pitchFamily="34" charset="0"/>
                <a:cs typeface="Tahoma" panose="020B0604030504040204" pitchFamily="34" charset="0"/>
              </a:rPr>
              <a:t>Đáp án</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6CCA0C16-234A-44E2-B8EB-58F26FCC1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436" y="6106160"/>
            <a:ext cx="875058" cy="751840"/>
          </a:xfrm>
          <a:prstGeom prst="rect">
            <a:avLst/>
          </a:prstGeom>
        </p:spPr>
      </p:pic>
    </p:spTree>
    <p:extLst>
      <p:ext uri="{BB962C8B-B14F-4D97-AF65-F5344CB8AC3E}">
        <p14:creationId xmlns:p14="http://schemas.microsoft.com/office/powerpoint/2010/main" val="19171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C4DF786F-4BB4-4EDC-8D17-EBCDEDED5A82}"/>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150152"/>
            <a:ext cx="12049495" cy="6707848"/>
          </a:xfrm>
          <a:prstGeom prst="rect">
            <a:avLst/>
          </a:prstGeom>
        </p:spPr>
      </p:pic>
      <p:sp>
        <p:nvSpPr>
          <p:cNvPr id="12" name="Flowchart: Delay 11">
            <a:extLst>
              <a:ext uri="{FF2B5EF4-FFF2-40B4-BE49-F238E27FC236}">
                <a16:creationId xmlns="" xmlns:a16="http://schemas.microsoft.com/office/drawing/2014/main"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10</a:t>
            </a:r>
          </a:p>
        </p:txBody>
      </p:sp>
      <p:sp>
        <p:nvSpPr>
          <p:cNvPr id="14" name="TextBox 13">
            <a:extLst>
              <a:ext uri="{FF2B5EF4-FFF2-40B4-BE49-F238E27FC236}">
                <a16:creationId xmlns="" xmlns:a16="http://schemas.microsoft.com/office/drawing/2014/main" id="{569CDE12-625D-4FF3-89A4-DEACDC1E8305}"/>
              </a:ext>
            </a:extLst>
          </p:cNvPr>
          <p:cNvSpPr txBox="1"/>
          <p:nvPr/>
        </p:nvSpPr>
        <p:spPr>
          <a:xfrm>
            <a:off x="1470561" y="192022"/>
            <a:ext cx="10506075" cy="1323439"/>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 XÃ HỘI</a:t>
            </a:r>
          </a:p>
          <a:p>
            <a:pPr algn="ctr"/>
            <a:r>
              <a:rPr lang="en-US" sz="4000" b="1">
                <a:solidFill>
                  <a:srgbClr val="FF0066"/>
                </a:solidFill>
                <a:latin typeface="Arial" panose="020B0604020202020204" pitchFamily="34" charset="0"/>
                <a:cs typeface="Arial" panose="020B0604020202020204" pitchFamily="34" charset="0"/>
              </a:rPr>
              <a:t>CHÂU PHI</a:t>
            </a:r>
          </a:p>
        </p:txBody>
      </p:sp>
    </p:spTree>
    <p:extLst>
      <p:ext uri="{BB962C8B-B14F-4D97-AF65-F5344CB8AC3E}">
        <p14:creationId xmlns:p14="http://schemas.microsoft.com/office/powerpoint/2010/main" val="20944070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1446</Words>
  <Application>Microsoft Office PowerPoint</Application>
  <PresentationFormat>Custom</PresentationFormat>
  <Paragraphs>156</Paragraphs>
  <Slides>34</Slides>
  <Notes>13</Notes>
  <HiddenSlides>0</HiddenSlides>
  <MMClips>5</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Truong</cp:lastModifiedBy>
  <cp:revision>4</cp:revision>
  <dcterms:created xsi:type="dcterms:W3CDTF">2022-07-08T13:45:23Z</dcterms:created>
  <dcterms:modified xsi:type="dcterms:W3CDTF">2024-05-21T03:53:17Z</dcterms:modified>
</cp:coreProperties>
</file>