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48" r:id="rId4"/>
    <p:sldId id="326" r:id="rId5"/>
    <p:sldId id="327" r:id="rId6"/>
    <p:sldId id="328" r:id="rId7"/>
    <p:sldId id="360" r:id="rId8"/>
    <p:sldId id="361" r:id="rId9"/>
    <p:sldId id="362" r:id="rId10"/>
    <p:sldId id="332" r:id="rId11"/>
    <p:sldId id="292" r:id="rId12"/>
    <p:sldId id="333" r:id="rId13"/>
    <p:sldId id="306" r:id="rId14"/>
    <p:sldId id="363" r:id="rId15"/>
    <p:sldId id="364" r:id="rId16"/>
    <p:sldId id="365" r:id="rId17"/>
    <p:sldId id="334" r:id="rId18"/>
    <p:sldId id="307" r:id="rId19"/>
    <p:sldId id="271" r:id="rId20"/>
    <p:sldId id="276" r:id="rId21"/>
    <p:sldId id="347" r:id="rId22"/>
    <p:sldId id="3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49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332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37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26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55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851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74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9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68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00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06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2715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2. BÀI </a:t>
            </a:r>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là thiết bị dùng để đóng cắt cho toàn bộ hoặc một phần mạng điện trong nhà, có chức năng tự đóng, cắt mạch điện khi gặp sự cố ngắn mạch hoặc quá tải.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gồm các bộ phận chính: Vỏ,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531566" y="2827176"/>
            <a:ext cx="7660433" cy="2862322"/>
          </a:xfrm>
          <a:prstGeom prst="rect">
            <a:avLst/>
          </a:prstGeom>
        </p:spPr>
        <p:txBody>
          <a:bodyPr wrap="square">
            <a:spAutoFit/>
          </a:bodyPr>
          <a:lstStyle/>
          <a:p>
            <a:pPr>
              <a:spcAft>
                <a:spcPts val="0"/>
              </a:spcAft>
            </a:pP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Đèn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đèn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trong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bàn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việc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đèn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ngủ</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đèn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chùm</a:t>
            </a:r>
            <a:r>
              <a:rPr lang="en-US" sz="2000" dirty="0">
                <a:solidFill>
                  <a:srgbClr val="FF0000"/>
                </a:solidFill>
                <a:latin typeface="Times New Roman" panose="02020603050405020304" pitchFamily="18" charset="0"/>
                <a:ea typeface="Times New Roman" panose="02020603050405020304" pitchFamily="18" charset="0"/>
              </a:rPr>
              <a:t>, vv.</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Tivi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giải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trí</a:t>
            </a:r>
            <a:r>
              <a:rPr lang="en-US" sz="2000" dirty="0">
                <a:solidFill>
                  <a:srgbClr val="FF0000"/>
                </a:solidFill>
                <a:latin typeface="Times New Roman" panose="02020603050405020304" pitchFamily="18" charset="0"/>
                <a:ea typeface="Times New Roman" panose="02020603050405020304" pitchFamily="18" charset="0"/>
              </a:rPr>
              <a:t>: TV, </a:t>
            </a:r>
            <a:r>
              <a:rPr lang="en-US" sz="2000" dirty="0" err="1">
                <a:solidFill>
                  <a:srgbClr val="FF0000"/>
                </a:solidFill>
                <a:latin typeface="Times New Roman" panose="02020603050405020304" pitchFamily="18" charset="0"/>
                <a:ea typeface="Times New Roman" panose="02020603050405020304" pitchFamily="18" charset="0"/>
              </a:rPr>
              <a:t>loa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nghe</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nhạc</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như</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tủ</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lạnh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Tủ</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lạnh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giặt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sấy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hút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bụi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quạt</a:t>
            </a:r>
            <a:r>
              <a:rPr lang="en-US" sz="2000" dirty="0">
                <a:solidFill>
                  <a:srgbClr val="FF0000"/>
                </a:solidFill>
                <a:latin typeface="Times New Roman" panose="02020603050405020304" pitchFamily="18" charset="0"/>
                <a:ea typeface="Times New Roman" panose="02020603050405020304" pitchFamily="18" charset="0"/>
              </a:rPr>
              <a:t>, vv.</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bếp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Bếp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lò</a:t>
            </a:r>
            <a:r>
              <a:rPr lang="en-US" sz="2000" dirty="0">
                <a:solidFill>
                  <a:srgbClr val="FF0000"/>
                </a:solidFill>
                <a:latin typeface="Times New Roman" panose="02020603050405020304" pitchFamily="18" charset="0"/>
                <a:ea typeface="Times New Roman" panose="02020603050405020304" pitchFamily="18" charset="0"/>
              </a:rPr>
              <a:t> vi </a:t>
            </a:r>
            <a:r>
              <a:rPr lang="en-US" sz="2000" dirty="0" err="1">
                <a:solidFill>
                  <a:srgbClr val="FF0000"/>
                </a:solidFill>
                <a:latin typeface="Times New Roman" panose="02020603050405020304" pitchFamily="18" charset="0"/>
                <a:ea typeface="Times New Roman" panose="02020603050405020304" pitchFamily="18" charset="0"/>
              </a:rPr>
              <a:t>sóng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nướng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ấm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đun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nước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xay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sinh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tố</a:t>
            </a:r>
            <a:r>
              <a:rPr lang="en-US" sz="2000" dirty="0">
                <a:solidFill>
                  <a:srgbClr val="FF0000"/>
                </a:solidFill>
                <a:latin typeface="Times New Roman" panose="02020603050405020304" pitchFamily="18" charset="0"/>
                <a:ea typeface="Times New Roman" panose="02020603050405020304" pitchFamily="18" charset="0"/>
              </a:rPr>
              <a:t>, vv.</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nấu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ăn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Nồi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ấm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đun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nước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lò</a:t>
            </a:r>
            <a:r>
              <a:rPr lang="en-US" sz="2000" dirty="0">
                <a:solidFill>
                  <a:srgbClr val="FF0000"/>
                </a:solidFill>
                <a:latin typeface="Times New Roman" panose="02020603050405020304" pitchFamily="18" charset="0"/>
                <a:ea typeface="Times New Roman" panose="02020603050405020304" pitchFamily="18" charset="0"/>
              </a:rPr>
              <a:t> vi </a:t>
            </a:r>
            <a:r>
              <a:rPr lang="en-US" sz="2000" dirty="0" err="1">
                <a:solidFill>
                  <a:srgbClr val="FF0000"/>
                </a:solidFill>
                <a:latin typeface="Times New Roman" panose="02020603050405020304" pitchFamily="18" charset="0"/>
                <a:ea typeface="Times New Roman" panose="02020603050405020304" pitchFamily="18" charset="0"/>
              </a:rPr>
              <a:t>sóng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nướng</a:t>
            </a:r>
            <a:r>
              <a:rPr lang="en-US" sz="2000" dirty="0">
                <a:solidFill>
                  <a:srgbClr val="FF0000"/>
                </a:solidFill>
                <a:latin typeface="Times New Roman" panose="02020603050405020304" pitchFamily="18" charset="0"/>
                <a:ea typeface="Times New Roman" panose="02020603050405020304" pitchFamily="18" charset="0"/>
              </a:rPr>
              <a:t>, vv.</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việc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từ</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xa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tính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in,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quét</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nhân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Sấy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tóc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ủi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cạo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râu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tóc</a:t>
            </a:r>
            <a:r>
              <a:rPr lang="en-US" sz="2000" dirty="0">
                <a:solidFill>
                  <a:srgbClr val="FF0000"/>
                </a:solidFill>
                <a:latin typeface="Times New Roman" panose="02020603050405020304" pitchFamily="18" charset="0"/>
                <a:ea typeface="Times New Roman" panose="02020603050405020304" pitchFamily="18" charset="0"/>
              </a:rPr>
              <a:t>, vv.</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Tree>
    <p:extLst>
      <p:ext uri="{BB962C8B-B14F-4D97-AF65-F5344CB8AC3E}">
        <p14:creationId xmlns:p14="http://schemas.microsoft.com/office/powerpoint/2010/main" val="26163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
        <p:nvSpPr>
          <p:cNvPr id="3" name="Rectangle 2"/>
          <p:cNvSpPr/>
          <p:nvPr/>
        </p:nvSpPr>
        <p:spPr>
          <a:xfrm>
            <a:off x="7532914" y="951922"/>
            <a:ext cx="4037045"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Ổ cắm điện cấu tạo gồm các bộ phận: vỏ, các cực tiếp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Vỏ: bằng nhựa, sứ</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Cực tiếp điện: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Tree>
    <p:extLst>
      <p:ext uri="{BB962C8B-B14F-4D97-AF65-F5344CB8AC3E}">
        <p14:creationId xmlns:p14="http://schemas.microsoft.com/office/powerpoint/2010/main" val="232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
        <p:nvSpPr>
          <p:cNvPr id="3" name="Rectangle 2"/>
          <p:cNvSpPr/>
          <p:nvPr/>
        </p:nvSpPr>
        <p:spPr>
          <a:xfrm>
            <a:off x="7834604" y="951036"/>
            <a:ext cx="3651380"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a:t>
            </a:r>
            <a:r>
              <a:rPr lang="en-US" sz="2400" smtClean="0">
                <a:solidFill>
                  <a:srgbClr val="FF0000"/>
                </a:solidFill>
                <a:latin typeface="Times New Roman" panose="02020603050405020304" pitchFamily="18" charset="0"/>
                <a:ea typeface="Times New Roman" panose="02020603050405020304" pitchFamily="18" charset="0"/>
              </a:rPr>
              <a:t>15A</a:t>
            </a:r>
            <a:r>
              <a:rPr lang="en-US" sz="2400">
                <a:solidFill>
                  <a:srgbClr val="FF0000"/>
                </a:solidFill>
                <a:latin typeface="Times New Roman" panose="02020603050405020304" pitchFamily="18" charset="0"/>
                <a:ea typeface="Times New Roman" panose="02020603050405020304" pitchFamily="18" charset="0"/>
              </a:rPr>
              <a:t>: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411" y="811392"/>
            <a:ext cx="10686661" cy="3416320"/>
          </a:xfrm>
          <a:prstGeom prst="rect">
            <a:avLst/>
          </a:prstGeom>
        </p:spPr>
        <p:txBody>
          <a:bodyPr wrap="square">
            <a:spAutoFit/>
          </a:bodyPr>
          <a:lstStyle/>
          <a:p>
            <a:endParaRPr lang="en-US" sz="2400" b="1" dirty="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Ổ </a:t>
            </a:r>
            <a:r>
              <a:rPr lang="vi-VN" sz="2400" b="1" dirty="0">
                <a:latin typeface="Times New Roman" panose="02020603050405020304" pitchFamily="18" charset="0"/>
                <a:cs typeface="Times New Roman" panose="02020603050405020304" pitchFamily="18" charset="0"/>
              </a:rPr>
              <a:t>cắm điện</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a:t>
            </a:r>
            <a:r>
              <a:rPr lang="vi-VN" sz="2400" dirty="0" smtClean="0">
                <a:latin typeface="Times New Roman" panose="02020603050405020304" pitchFamily="18" charset="0"/>
                <a:cs typeface="Times New Roman" panose="02020603050405020304" pitchFamily="18" charset="0"/>
              </a:rPr>
              <a:t>. Chức </a:t>
            </a:r>
            <a:r>
              <a:rPr lang="vi-VN" sz="2400" dirty="0">
                <a:latin typeface="Times New Roman" panose="02020603050405020304" pitchFamily="18" charset="0"/>
                <a:cs typeface="Times New Roman" panose="02020603050405020304" pitchFamily="18" charset="0"/>
              </a:rPr>
              <a:t>năng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Ổ cắm điện dùng để lấy điện cho các đồ dùng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Cấu tạo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Ổ cắm điện gồm các bộ phận chính: vỏ và các cực tiếp điện.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Thông số kĩ thuật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Dòng điện định mức(A)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Điện áp định mức(V)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1.</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một Aptomat, một ổ cắm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điện</a:t>
            </a:r>
            <a:r>
              <a:rPr lang="en-US" sz="2400" b="1" dirty="0"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499066" y="1137944"/>
            <a:ext cx="4367726" cy="415502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b="1" dirty="0">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a:t>
            </a:r>
            <a:r>
              <a:rPr lang="vi-VN" sz="2400" b="1" dirty="0" smtClean="0">
                <a:solidFill>
                  <a:srgbClr val="0000FF"/>
                </a:solidFill>
                <a:latin typeface="Times New Roman" panose="02020603050405020304" pitchFamily="18" charset="0"/>
                <a:cs typeface="Times New Roman" panose="02020603050405020304" pitchFamily="18" charset="0"/>
              </a:rPr>
              <a:t>rò</a:t>
            </a:r>
            <a:r>
              <a:rPr lang="en-US" sz="2400" b="1" dirty="0" smtClean="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a:t>
            </a:r>
            <a:r>
              <a:rPr lang="vi-VN" sz="2400" b="1" dirty="0">
                <a:solidFill>
                  <a:srgbClr val="0000FF"/>
                </a:solidFill>
                <a:latin typeface="Times New Roman" panose="02020603050405020304" pitchFamily="18" charset="0"/>
                <a:cs typeface="Times New Roman" panose="02020603050405020304" pitchFamily="18" charset="0"/>
              </a:rPr>
              <a:t>giật) trong gia đình </a:t>
            </a:r>
            <a:r>
              <a:rPr lang="vi-VN" sz="2400" b="1" dirty="0" smtClean="0">
                <a:solidFill>
                  <a:srgbClr val="0000FF"/>
                </a:solidFill>
                <a:latin typeface="Times New Roman" panose="02020603050405020304" pitchFamily="18" charset="0"/>
                <a:cs typeface="Times New Roman" panose="02020603050405020304" pitchFamily="18" charset="0"/>
              </a:rPr>
              <a:t>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3155906" y="1965461"/>
            <a:ext cx="4010004" cy="3558261"/>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78361" y="1649867"/>
            <a:ext cx="3103378" cy="3558261"/>
          </a:xfrm>
          <a:prstGeom prst="rect">
            <a:avLst/>
          </a:prstGeom>
          <a:noFill/>
          <a:ln>
            <a:noFill/>
          </a:ln>
        </p:spPr>
      </p:pic>
      <p:sp>
        <p:nvSpPr>
          <p:cNvPr id="2" name="Rectangle 1"/>
          <p:cNvSpPr/>
          <p:nvPr/>
        </p:nvSpPr>
        <p:spPr>
          <a:xfrm>
            <a:off x="3276911" y="-71930"/>
            <a:ext cx="8725460" cy="6863417"/>
          </a:xfrm>
          <a:prstGeom prst="rect">
            <a:avLst/>
          </a:prstGeom>
        </p:spPr>
        <p:txBody>
          <a:bodyPr wrap="square">
            <a:spAutoFit/>
          </a:bodyPr>
          <a:lstStyle/>
          <a:p>
            <a:pPr>
              <a:spcAft>
                <a:spcPts val="0"/>
              </a:spcAft>
            </a:pPr>
            <a:r>
              <a:rPr lang="vi-VN" sz="2000" dirty="0" smtClean="0">
                <a:solidFill>
                  <a:srgbClr val="FF0000"/>
                </a:solidFill>
                <a:latin typeface="Times New Roman" panose="02020603050405020304" pitchFamily="18" charset="0"/>
                <a:ea typeface="Times New Roman" panose="02020603050405020304" pitchFamily="18" charset="0"/>
              </a:rPr>
              <a:t>2</a:t>
            </a:r>
            <a:r>
              <a:rPr lang="vi-VN" sz="2000" dirty="0">
                <a:solidFill>
                  <a:srgbClr val="FF0000"/>
                </a:solidFill>
                <a:latin typeface="Times New Roman" panose="02020603050405020304" pitchFamily="18" charset="0"/>
                <a:ea typeface="Times New Roman" panose="02020603050405020304" pitchFamily="18" charset="0"/>
              </a:rPr>
              <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(hay </a:t>
            </a:r>
            <a:r>
              <a:rPr lang="en-US" sz="2000" dirty="0" err="1">
                <a:solidFill>
                  <a:srgbClr val="FF0000"/>
                </a:solidFill>
                <a:latin typeface="Times New Roman" panose="02020603050405020304" pitchFamily="18" charset="0"/>
                <a:ea typeface="Times New Roman" panose="02020603050405020304" pitchFamily="18" charset="0"/>
              </a:rPr>
              <a:t>còn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gọi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một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loại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quan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trọng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được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sử</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trong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đình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để</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bảo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người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dùng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khỏi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giúp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thiểu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a:t>
            </a:r>
            <a:r>
              <a:rPr lang="en-US" sz="2000" dirty="0">
                <a:solidFill>
                  <a:srgbClr val="FF0000"/>
                </a:solidFill>
                <a:latin typeface="Times New Roman" panose="02020603050405020304" pitchFamily="18" charset="0"/>
                <a:ea typeface="Times New Roman" panose="02020603050405020304" pitchFamily="18" charset="0"/>
              </a:rPr>
              <a:t> tai </a:t>
            </a:r>
            <a:r>
              <a:rPr lang="en-US" sz="2000" dirty="0" err="1">
                <a:solidFill>
                  <a:srgbClr val="FF0000"/>
                </a:solidFill>
                <a:latin typeface="Times New Roman" panose="02020603050405020304" pitchFamily="18" charset="0"/>
                <a:ea typeface="Times New Roman" panose="02020603050405020304" pitchFamily="18" charset="0"/>
              </a:rPr>
              <a:t>nạn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bảo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khỏi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hỏng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hóc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Dưới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đây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thông</a:t>
            </a:r>
            <a:r>
              <a:rPr lang="en-US" sz="2000" dirty="0">
                <a:solidFill>
                  <a:srgbClr val="FF0000"/>
                </a:solidFill>
                <a:latin typeface="Times New Roman" panose="02020603050405020304" pitchFamily="18" charset="0"/>
                <a:ea typeface="Times New Roman" panose="02020603050405020304" pitchFamily="18" charset="0"/>
              </a:rPr>
              <a:t> tin </a:t>
            </a:r>
            <a:r>
              <a:rPr lang="en-US" sz="2000" dirty="0" err="1">
                <a:solidFill>
                  <a:srgbClr val="FF0000"/>
                </a:solidFill>
                <a:latin typeface="Times New Roman" panose="02020603050405020304" pitchFamily="18" charset="0"/>
                <a:ea typeface="Times New Roman" panose="02020603050405020304" pitchFamily="18" charset="0"/>
              </a:rPr>
              <a:t>về</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chức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năng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cấu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tạo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số</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kỹ</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thuật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của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err="1">
                <a:solidFill>
                  <a:srgbClr val="FF0000"/>
                </a:solidFill>
                <a:latin typeface="Times New Roman" panose="02020603050405020304" pitchFamily="18" charset="0"/>
                <a:ea typeface="Times New Roman" panose="02020603050405020304" pitchFamily="18" charset="0"/>
              </a:rPr>
              <a:t>Chức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năng</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hoạt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động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như</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một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bộ</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biến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phát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cố</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giật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trong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phát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vượt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mức</a:t>
            </a:r>
            <a:r>
              <a:rPr lang="en-US" sz="2000" dirty="0">
                <a:solidFill>
                  <a:srgbClr val="FF0000"/>
                </a:solidFill>
                <a:latin typeface="Times New Roman" panose="02020603050405020304" pitchFamily="18" charset="0"/>
                <a:ea typeface="Times New Roman" panose="02020603050405020304" pitchFamily="18" charset="0"/>
              </a:rPr>
              <a:t> an </a:t>
            </a:r>
            <a:r>
              <a:rPr lang="en-US" sz="2000" dirty="0" err="1">
                <a:solidFill>
                  <a:srgbClr val="FF0000"/>
                </a:solidFill>
                <a:latin typeface="Times New Roman" panose="02020603050405020304" pitchFamily="18" charset="0"/>
                <a:ea typeface="Times New Roman" panose="02020603050405020304" pitchFamily="18" charset="0"/>
              </a:rPr>
              <a:t>toàn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sẽ</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động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nguồn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để</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ngăn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chặn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giật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người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sử</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err="1">
                <a:solidFill>
                  <a:srgbClr val="FF0000"/>
                </a:solidFill>
                <a:latin typeface="Times New Roman" panose="02020603050405020304" pitchFamily="18" charset="0"/>
                <a:ea typeface="Times New Roman" panose="02020603050405020304" pitchFamily="18" charset="0"/>
              </a:rPr>
              <a:t>Cấu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tạo</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thường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bao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gồm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hai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phần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chính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biến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bộ</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biến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được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kế</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để</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nhận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biệt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giữa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có</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cố</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này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sẽ</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trùng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khớp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biến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sẽ</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kích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hoạt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bộ</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Bộ</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sẽ</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ngăn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chặn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dòng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tiếp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tục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lưu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thông</a:t>
            </a:r>
            <a:r>
              <a:rPr lang="en-US" sz="2000" dirty="0">
                <a:solidFill>
                  <a:srgbClr val="FF0000"/>
                </a:solidFill>
                <a:latin typeface="Times New Roman" panose="02020603050405020304" pitchFamily="18" charset="0"/>
                <a:ea typeface="Times New Roman" panose="02020603050405020304" pitchFamily="18" charset="0"/>
              </a:rPr>
              <a:t> qua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bảo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người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sử</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khỏi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giật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err="1">
                <a:solidFill>
                  <a:srgbClr val="FF0000"/>
                </a:solidFill>
                <a:latin typeface="Times New Roman" panose="02020603050405020304" pitchFamily="18" charset="0"/>
                <a:ea typeface="Times New Roman" panose="02020603050405020304" pitchFamily="18" charset="0"/>
              </a:rPr>
              <a:t>Thông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số</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kỹ</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thuật</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suất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chịu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tải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Thường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từ</a:t>
            </a:r>
            <a:r>
              <a:rPr lang="en-US" sz="2000" dirty="0">
                <a:solidFill>
                  <a:srgbClr val="FF0000"/>
                </a:solidFill>
                <a:latin typeface="Times New Roman" panose="02020603050405020304" pitchFamily="18" charset="0"/>
                <a:ea typeface="Times New Roman" panose="02020603050405020304" pitchFamily="18" charset="0"/>
              </a:rPr>
              <a:t> 6A </a:t>
            </a:r>
            <a:r>
              <a:rPr lang="en-US" sz="2000" dirty="0" err="1">
                <a:solidFill>
                  <a:srgbClr val="FF0000"/>
                </a:solidFill>
                <a:latin typeface="Times New Roman" panose="02020603050405020304" pitchFamily="18" charset="0"/>
                <a:ea typeface="Times New Roman" panose="02020603050405020304" pitchFamily="18" charset="0"/>
              </a:rPr>
              <a:t>đến</a:t>
            </a:r>
            <a:r>
              <a:rPr lang="en-US" sz="2000" dirty="0">
                <a:solidFill>
                  <a:srgbClr val="FF0000"/>
                </a:solidFill>
                <a:latin typeface="Times New Roman" panose="02020603050405020304" pitchFamily="18" charset="0"/>
                <a:ea typeface="Times New Roman" panose="02020603050405020304" pitchFamily="18" charset="0"/>
              </a:rPr>
              <a:t> 63A, </a:t>
            </a:r>
            <a:r>
              <a:rPr lang="en-US" sz="2000" dirty="0" err="1">
                <a:solidFill>
                  <a:srgbClr val="FF0000"/>
                </a:solidFill>
                <a:latin typeface="Times New Roman" panose="02020603050405020304" pitchFamily="18" charset="0"/>
                <a:ea typeface="Times New Roman" panose="02020603050405020304" pitchFamily="18" charset="0"/>
              </a:rPr>
              <a:t>tùy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thuộc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cầu</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sử</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của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đình</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áp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định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mức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Thường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là</a:t>
            </a:r>
            <a:r>
              <a:rPr lang="en-US" sz="2000" dirty="0">
                <a:solidFill>
                  <a:srgbClr val="FF0000"/>
                </a:solidFill>
                <a:latin typeface="Times New Roman" panose="02020603050405020304" pitchFamily="18" charset="0"/>
                <a:ea typeface="Times New Roman" panose="02020603050405020304" pitchFamily="18" charset="0"/>
              </a:rPr>
              <a:t> 250V, </a:t>
            </a:r>
            <a:r>
              <a:rPr lang="en-US" sz="2000" dirty="0" err="1">
                <a:solidFill>
                  <a:srgbClr val="FF0000"/>
                </a:solidFill>
                <a:latin typeface="Times New Roman" panose="02020603050405020304" pitchFamily="18" charset="0"/>
                <a:ea typeface="Times New Roman" panose="02020603050405020304" pitchFamily="18" charset="0"/>
              </a:rPr>
              <a:t>phù</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hợp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với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trong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đình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thường</a:t>
            </a:r>
            <a:r>
              <a:rPr lang="en-US" sz="2000" dirty="0" smtClean="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99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5615" y="422031"/>
            <a:ext cx="6435970"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46385" y="1749669"/>
            <a:ext cx="851974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aptomat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ổ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II.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58150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323439"/>
          </a:xfrm>
          <a:prstGeom prst="rect">
            <a:avLst/>
          </a:prstGeom>
        </p:spPr>
        <p:txBody>
          <a:bodyPr wrap="square">
            <a:spAutoFit/>
          </a:bodyPr>
          <a:lstStyle/>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Aptomat:bảo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khỏi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như</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quá</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tải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ngắn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mạch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rò</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đảm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bảo</a:t>
            </a:r>
            <a:r>
              <a:rPr lang="en-US" sz="2000" dirty="0">
                <a:solidFill>
                  <a:srgbClr val="FF0000"/>
                </a:solidFill>
                <a:latin typeface="Times New Roman" panose="02020603050405020304" pitchFamily="18" charset="0"/>
                <a:ea typeface="Times New Roman" panose="02020603050405020304" pitchFamily="18" charset="0"/>
              </a:rPr>
              <a:t> an </a:t>
            </a:r>
            <a:r>
              <a:rPr lang="en-US" sz="2000" dirty="0" err="1">
                <a:solidFill>
                  <a:srgbClr val="FF0000"/>
                </a:solidFill>
                <a:latin typeface="Times New Roman" panose="02020603050405020304" pitchFamily="18" charset="0"/>
                <a:ea typeface="Times New Roman" panose="02020603050405020304" pitchFamily="18" charset="0"/>
              </a:rPr>
              <a:t>toàn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hệ</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thống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người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sử</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dụng</a:t>
            </a:r>
            <a:r>
              <a:rPr lang="en-US" sz="20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000" dirty="0">
                <a:solidFill>
                  <a:srgbClr val="FF0000"/>
                </a:solidFill>
                <a:latin typeface="Times New Roman" panose="02020603050405020304" pitchFamily="18" charset="0"/>
                <a:ea typeface="Times New Roman" panose="02020603050405020304" pitchFamily="18" charset="0"/>
              </a:rPr>
              <a:t>- Ổ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cung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cấp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nguồn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cho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gia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đình</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như</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đèn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máy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móc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công</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cụ</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và</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các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thiết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bị</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điện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khác</a:t>
            </a:r>
            <a:r>
              <a:rPr lang="en-US" sz="2000" dirty="0" smtClean="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2280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933361"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5008008" cy="2780221"/>
          </a:xfrm>
          <a:prstGeom prst="rect">
            <a:avLst/>
          </a:prstGeom>
          <a:noFill/>
          <a:ln>
            <a:noFill/>
          </a:ln>
        </p:spPr>
      </p:pic>
      <p:sp>
        <p:nvSpPr>
          <p:cNvPr id="2" name="Rectangle 1"/>
          <p:cNvSpPr/>
          <p:nvPr/>
        </p:nvSpPr>
        <p:spPr>
          <a:xfrm>
            <a:off x="5402425" y="781485"/>
            <a:ext cx="6438122" cy="5262979"/>
          </a:xfrm>
          <a:prstGeom prst="rect">
            <a:avLst/>
          </a:prstGeom>
        </p:spPr>
        <p:txBody>
          <a:bodyPr wrap="square">
            <a:spAutoFit/>
          </a:bodyPr>
          <a:lstStyle/>
          <a:p>
            <a:pPr>
              <a:spcAft>
                <a:spcPts val="0"/>
              </a:spcAft>
            </a:pPr>
            <a:r>
              <a:rPr lang="en-US" sz="2400" dirty="0" err="1">
                <a:solidFill>
                  <a:srgbClr val="FF0000"/>
                </a:solidFill>
                <a:latin typeface="Times New Roman" panose="02020603050405020304" pitchFamily="18" charset="0"/>
                <a:ea typeface="Times New Roman" panose="02020603050405020304" pitchFamily="18" charset="0"/>
              </a:rPr>
              <a:t>Cầu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cắt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bằng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tay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ngắt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hoặc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gặp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ngắn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mạch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nhiệm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vụ</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chủ</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yếu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phát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lỗi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ngắt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ngay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tìm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dấu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lỗi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đó</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err="1">
                <a:solidFill>
                  <a:srgbClr val="0070C0"/>
                </a:solidFill>
                <a:latin typeface="Times New Roman" panose="02020603050405020304" pitchFamily="18" charset="0"/>
                <a:ea typeface="Times New Roman" panose="02020603050405020304" pitchFamily="18" charset="0"/>
              </a:rPr>
              <a:t>Aptomat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cũng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loại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sản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phẩm</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cầu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dao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Tuy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nhiên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aptomat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thiết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bị</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đóng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cắt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cố</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xảy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hệ</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thống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quản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rPr>
              <a:t>Đó</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động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đóng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ngắt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không</a:t>
            </a:r>
            <a:r>
              <a:rPr lang="en-US" sz="2400" dirty="0">
                <a:solidFill>
                  <a:srgbClr val="0070C0"/>
                </a:solidFill>
                <a:latin typeface="Times New Roman" panose="02020603050405020304" pitchFamily="18" charset="0"/>
                <a:ea typeface="Times New Roman" panose="02020603050405020304" pitchFamily="18" charset="0"/>
              </a:rPr>
              <a:t> may </a:t>
            </a:r>
            <a:r>
              <a:rPr lang="en-US" sz="2400" dirty="0" err="1">
                <a:solidFill>
                  <a:srgbClr val="0070C0"/>
                </a:solidFill>
                <a:latin typeface="Times New Roman" panose="02020603050405020304" pitchFamily="18" charset="0"/>
                <a:ea typeface="Times New Roman" panose="02020603050405020304" pitchFamily="18" charset="0"/>
              </a:rPr>
              <a:t>xảy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cố</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về</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mạch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Không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như</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cầu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dao</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aptomat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còn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khả</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năng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khắc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phục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tượng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cháy</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nổ</a:t>
            </a:r>
            <a:r>
              <a:rPr lang="en-US" sz="2400" dirty="0">
                <a:solidFill>
                  <a:srgbClr val="0070C0"/>
                </a:solidFill>
                <a:latin typeface="Times New Roman" panose="02020603050405020304" pitchFamily="18" charset="0"/>
                <a:ea typeface="Times New Roman" panose="02020603050405020304" pitchFamily="18" charset="0"/>
              </a:rPr>
              <a:t> ở </a:t>
            </a:r>
            <a:r>
              <a:rPr lang="en-US" sz="2400" dirty="0" err="1">
                <a:solidFill>
                  <a:srgbClr val="0070C0"/>
                </a:solidFill>
                <a:latin typeface="Times New Roman" panose="02020603050405020304" pitchFamily="18" charset="0"/>
                <a:ea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thiết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bị</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điện</a:t>
            </a:r>
            <a:r>
              <a:rPr lang="en-US" sz="2400"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9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7405239" cy="4447353"/>
          </a:xfrm>
          <a:prstGeom prst="rect">
            <a:avLst/>
          </a:prstGeom>
          <a:noFill/>
          <a:ln>
            <a:noFill/>
          </a:ln>
        </p:spPr>
      </p:pic>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2472613" y="5767917"/>
            <a:ext cx="9004040" cy="461665"/>
          </a:xfrm>
          <a:prstGeom prst="rect">
            <a:avLst/>
          </a:prstGeom>
        </p:spPr>
        <p:txBody>
          <a:bodyPr wrap="square">
            <a:spAutoFit/>
          </a:bodyPr>
          <a:lstStyle/>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2. </a:t>
            </a:r>
            <a:r>
              <a:rPr lang="en-US" sz="2400" dirty="0" err="1" smtClean="0">
                <a:solidFill>
                  <a:srgbClr val="FF0000"/>
                </a:solidFill>
                <a:latin typeface="Times New Roman" panose="02020603050405020304" pitchFamily="18" charset="0"/>
                <a:ea typeface="Times New Roman" panose="02020603050405020304" pitchFamily="18" charset="0"/>
              </a:rPr>
              <a:t>Aptomat</a:t>
            </a:r>
            <a:r>
              <a:rPr lang="vi-VN" sz="24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Times New Roman" panose="02020603050405020304" pitchFamily="18" charset="0"/>
                <a:ea typeface="Times New Roman" panose="02020603050405020304" pitchFamily="18" charset="0"/>
              </a:rPr>
              <a:t>cấu tạo gồm các bộ phận: vỏ, cần đóng cắt, các cực nối điện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8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6863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7918579" y="899086"/>
            <a:ext cx="4005943"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Dòng điện định mức là 10 A, khi dòng điện vượt quá dòng điện định mức thì aptomat tự động cắt dòng điện để bảo vệ mạch điện, thiết bị và đồ dùng điện không bị hỏng.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là 240 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TotalTime>
  <Words>1271</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KBC</cp:lastModifiedBy>
  <cp:revision>87</cp:revision>
  <dcterms:created xsi:type="dcterms:W3CDTF">2023-06-21T22:05:51Z</dcterms:created>
  <dcterms:modified xsi:type="dcterms:W3CDTF">2024-08-04T17:00:24Z</dcterms:modified>
</cp:coreProperties>
</file>