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gtFQCj/Gi4EcvibBXYBmvUwYT6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1B6ABB-B108-4FA6-A9CD-40644EE6083E}">
  <a:tblStyle styleId="{7B1B6ABB-B108-4FA6-A9CD-40644EE6083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5"/>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2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5"/>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4" name="Shape 104"/>
        <p:cNvGrpSpPr/>
        <p:nvPr/>
      </p:nvGrpSpPr>
      <p:grpSpPr>
        <a:xfrm>
          <a:off x="0" y="0"/>
          <a:ext cx="0" cy="0"/>
          <a:chOff x="0" y="0"/>
          <a:chExt cx="0" cy="0"/>
        </a:xfrm>
      </p:grpSpPr>
      <p:sp>
        <p:nvSpPr>
          <p:cNvPr id="105" name="Google Shape;105;p34"/>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4"/>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4"/>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4"/>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1" name="Shape 111"/>
        <p:cNvGrpSpPr/>
        <p:nvPr/>
      </p:nvGrpSpPr>
      <p:grpSpPr>
        <a:xfrm>
          <a:off x="0" y="0"/>
          <a:ext cx="0" cy="0"/>
          <a:chOff x="0" y="0"/>
          <a:chExt cx="0" cy="0"/>
        </a:xfrm>
      </p:grpSpPr>
      <p:sp>
        <p:nvSpPr>
          <p:cNvPr id="112" name="Google Shape;112;p35"/>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5"/>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35"/>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5"/>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35"/>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20" name="Google Shape;120;p35"/>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1" name="Shape 121"/>
        <p:cNvGrpSpPr/>
        <p:nvPr/>
      </p:nvGrpSpPr>
      <p:grpSpPr>
        <a:xfrm>
          <a:off x="0" y="0"/>
          <a:ext cx="0" cy="0"/>
          <a:chOff x="0" y="0"/>
          <a:chExt cx="0" cy="0"/>
        </a:xfrm>
      </p:grpSpPr>
      <p:sp>
        <p:nvSpPr>
          <p:cNvPr id="122" name="Google Shape;122;p36"/>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6"/>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6"/>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6"/>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8" name="Shape 128"/>
        <p:cNvGrpSpPr/>
        <p:nvPr/>
      </p:nvGrpSpPr>
      <p:grpSpPr>
        <a:xfrm>
          <a:off x="0" y="0"/>
          <a:ext cx="0" cy="0"/>
          <a:chOff x="0" y="0"/>
          <a:chExt cx="0" cy="0"/>
        </a:xfrm>
      </p:grpSpPr>
      <p:sp>
        <p:nvSpPr>
          <p:cNvPr id="129" name="Google Shape;129;p37"/>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7"/>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37"/>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7"/>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7"/>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37"/>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37" name="Google Shape;137;p37"/>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8" name="Shape 138"/>
        <p:cNvGrpSpPr/>
        <p:nvPr/>
      </p:nvGrpSpPr>
      <p:grpSpPr>
        <a:xfrm>
          <a:off x="0" y="0"/>
          <a:ext cx="0" cy="0"/>
          <a:chOff x="0" y="0"/>
          <a:chExt cx="0" cy="0"/>
        </a:xfrm>
      </p:grpSpPr>
      <p:sp>
        <p:nvSpPr>
          <p:cNvPr id="139" name="Google Shape;139;p38"/>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8"/>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38"/>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8"/>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8"/>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3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9"/>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3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0"/>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0"/>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2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27"/>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5" name="Google Shape;55;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7"/>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2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8"/>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2" name="Google Shape;62;p28"/>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3" name="Google Shape;63;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29"/>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9"/>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0" name="Google Shape;70;p29"/>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29"/>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2" name="Google Shape;72;p29"/>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3" name="Google Shape;73;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3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32"/>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2"/>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32"/>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33"/>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3"/>
          <p:cNvSpPr/>
          <p:nvPr>
            <p:ph idx="2" type="pic"/>
          </p:nvPr>
        </p:nvSpPr>
        <p:spPr>
          <a:xfrm>
            <a:off x="2589212" y="634965"/>
            <a:ext cx="8915400" cy="3854970"/>
          </a:xfrm>
          <a:prstGeom prst="rect">
            <a:avLst/>
          </a:prstGeom>
          <a:noFill/>
          <a:ln>
            <a:noFill/>
          </a:ln>
        </p:spPr>
      </p:sp>
      <p:sp>
        <p:nvSpPr>
          <p:cNvPr id="99" name="Google Shape;99;p33"/>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24"/>
          <p:cNvGrpSpPr/>
          <p:nvPr/>
        </p:nvGrpSpPr>
        <p:grpSpPr>
          <a:xfrm>
            <a:off x="1" y="228600"/>
            <a:ext cx="2851516" cy="6638628"/>
            <a:chOff x="2487613" y="285750"/>
            <a:chExt cx="2428875" cy="5654676"/>
          </a:xfrm>
        </p:grpSpPr>
        <p:sp>
          <p:nvSpPr>
            <p:cNvPr id="7" name="Google Shape;7;p24"/>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24"/>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24"/>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4"/>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4"/>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4"/>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4"/>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4"/>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4"/>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4"/>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4"/>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4"/>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4"/>
          <p:cNvGrpSpPr/>
          <p:nvPr/>
        </p:nvGrpSpPr>
        <p:grpSpPr>
          <a:xfrm>
            <a:off x="27221" y="-786"/>
            <a:ext cx="2356674" cy="6854039"/>
            <a:chOff x="6627813" y="194833"/>
            <a:chExt cx="1952625" cy="5678918"/>
          </a:xfrm>
        </p:grpSpPr>
        <p:sp>
          <p:nvSpPr>
            <p:cNvPr id="20" name="Google Shape;20;p24"/>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4"/>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4"/>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4"/>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4"/>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4"/>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4"/>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4"/>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4"/>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4"/>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4"/>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4"/>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24"/>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24"/>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p:nvPr/>
        </p:nvSpPr>
        <p:spPr>
          <a:xfrm>
            <a:off x="2845120" y="94900"/>
            <a:ext cx="780110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BÀI 9. NGÀNH NGHỀ TRONG LĨNH VỰC CƠ KHÍ</a:t>
            </a:r>
            <a:endParaRPr sz="2400">
              <a:solidFill>
                <a:srgbClr val="FF0000"/>
              </a:solidFill>
              <a:latin typeface="Times New Roman"/>
              <a:ea typeface="Times New Roman"/>
              <a:cs typeface="Times New Roman"/>
              <a:sym typeface="Times New Roman"/>
            </a:endParaRPr>
          </a:p>
        </p:txBody>
      </p:sp>
      <p:pic>
        <p:nvPicPr>
          <p:cNvPr id="165" name="Google Shape;165;p1"/>
          <p:cNvPicPr preferRelativeResize="0"/>
          <p:nvPr/>
        </p:nvPicPr>
        <p:blipFill rotWithShape="1">
          <a:blip r:embed="rId3">
            <a:alphaModFix/>
          </a:blip>
          <a:srcRect b="0" l="0" r="0" t="0"/>
          <a:stretch/>
        </p:blipFill>
        <p:spPr>
          <a:xfrm>
            <a:off x="6095995" y="3428997"/>
            <a:ext cx="9" cy="6"/>
          </a:xfrm>
          <a:prstGeom prst="rect">
            <a:avLst/>
          </a:prstGeom>
          <a:noFill/>
          <a:ln>
            <a:noFill/>
          </a:ln>
        </p:spPr>
      </p:pic>
      <p:pic>
        <p:nvPicPr>
          <p:cNvPr id="166" name="Google Shape;166;p1"/>
          <p:cNvPicPr preferRelativeResize="0"/>
          <p:nvPr/>
        </p:nvPicPr>
        <p:blipFill rotWithShape="1">
          <a:blip r:embed="rId4">
            <a:alphaModFix/>
          </a:blip>
          <a:srcRect b="0" l="0" r="0" t="0"/>
          <a:stretch/>
        </p:blipFill>
        <p:spPr>
          <a:xfrm>
            <a:off x="274026" y="619487"/>
            <a:ext cx="6188319" cy="2904216"/>
          </a:xfrm>
          <a:prstGeom prst="rect">
            <a:avLst/>
          </a:prstGeom>
          <a:noFill/>
          <a:ln>
            <a:noFill/>
          </a:ln>
        </p:spPr>
      </p:pic>
      <p:pic>
        <p:nvPicPr>
          <p:cNvPr id="167" name="Google Shape;167;p1"/>
          <p:cNvPicPr preferRelativeResize="0"/>
          <p:nvPr/>
        </p:nvPicPr>
        <p:blipFill rotWithShape="1">
          <a:blip r:embed="rId5">
            <a:alphaModFix/>
          </a:blip>
          <a:srcRect b="0" l="0" r="0" t="0"/>
          <a:stretch/>
        </p:blipFill>
        <p:spPr>
          <a:xfrm>
            <a:off x="6576647" y="619486"/>
            <a:ext cx="5495192" cy="2904215"/>
          </a:xfrm>
          <a:prstGeom prst="rect">
            <a:avLst/>
          </a:prstGeom>
          <a:noFill/>
          <a:ln>
            <a:noFill/>
          </a:ln>
        </p:spPr>
      </p:pic>
      <p:pic>
        <p:nvPicPr>
          <p:cNvPr id="168" name="Google Shape;168;p1"/>
          <p:cNvPicPr preferRelativeResize="0"/>
          <p:nvPr/>
        </p:nvPicPr>
        <p:blipFill rotWithShape="1">
          <a:blip r:embed="rId6">
            <a:alphaModFix/>
          </a:blip>
          <a:srcRect b="0" l="0" r="0" t="0"/>
          <a:stretch/>
        </p:blipFill>
        <p:spPr>
          <a:xfrm>
            <a:off x="274027" y="3649543"/>
            <a:ext cx="6188319" cy="3134092"/>
          </a:xfrm>
          <a:prstGeom prst="rect">
            <a:avLst/>
          </a:prstGeom>
          <a:noFill/>
          <a:ln>
            <a:noFill/>
          </a:ln>
        </p:spPr>
      </p:pic>
      <p:pic>
        <p:nvPicPr>
          <p:cNvPr id="169" name="Google Shape;169;p1"/>
          <p:cNvPicPr preferRelativeResize="0"/>
          <p:nvPr/>
        </p:nvPicPr>
        <p:blipFill rotWithShape="1">
          <a:blip r:embed="rId7">
            <a:alphaModFix/>
          </a:blip>
          <a:srcRect b="0" l="0" r="0" t="0"/>
          <a:stretch/>
        </p:blipFill>
        <p:spPr>
          <a:xfrm>
            <a:off x="6576647" y="3649542"/>
            <a:ext cx="5495191" cy="30677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0"/>
          <p:cNvSpPr/>
          <p:nvPr/>
        </p:nvSpPr>
        <p:spPr>
          <a:xfrm>
            <a:off x="74645" y="131254"/>
            <a:ext cx="1201782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Người lao động trong lĩnh vực cơ khí cần có những phẩm chất như thế nào để thực hiện được các công việc như trong hình?</a:t>
            </a:r>
            <a:endParaRPr/>
          </a:p>
        </p:txBody>
      </p:sp>
      <p:pic>
        <p:nvPicPr>
          <p:cNvPr id="260" name="Google Shape;260;p10"/>
          <p:cNvPicPr preferRelativeResize="0"/>
          <p:nvPr/>
        </p:nvPicPr>
        <p:blipFill rotWithShape="1">
          <a:blip r:embed="rId3">
            <a:alphaModFix/>
          </a:blip>
          <a:srcRect b="0" l="0" r="0" t="0"/>
          <a:stretch/>
        </p:blipFill>
        <p:spPr>
          <a:xfrm>
            <a:off x="360195" y="1118499"/>
            <a:ext cx="3922556" cy="2240521"/>
          </a:xfrm>
          <a:prstGeom prst="rect">
            <a:avLst/>
          </a:prstGeom>
          <a:noFill/>
          <a:ln>
            <a:noFill/>
          </a:ln>
        </p:spPr>
      </p:pic>
      <p:pic>
        <p:nvPicPr>
          <p:cNvPr id="261" name="Google Shape;261;p10"/>
          <p:cNvPicPr preferRelativeResize="0"/>
          <p:nvPr/>
        </p:nvPicPr>
        <p:blipFill rotWithShape="1">
          <a:blip r:embed="rId4">
            <a:alphaModFix/>
          </a:blip>
          <a:srcRect b="0" l="0" r="0" t="0"/>
          <a:stretch/>
        </p:blipFill>
        <p:spPr>
          <a:xfrm>
            <a:off x="4416489" y="1160645"/>
            <a:ext cx="3486540" cy="2246618"/>
          </a:xfrm>
          <a:prstGeom prst="rect">
            <a:avLst/>
          </a:prstGeom>
          <a:noFill/>
          <a:ln>
            <a:noFill/>
          </a:ln>
        </p:spPr>
      </p:pic>
      <p:pic>
        <p:nvPicPr>
          <p:cNvPr id="262" name="Google Shape;262;p10"/>
          <p:cNvPicPr preferRelativeResize="0"/>
          <p:nvPr/>
        </p:nvPicPr>
        <p:blipFill rotWithShape="1">
          <a:blip r:embed="rId5">
            <a:alphaModFix/>
          </a:blip>
          <a:srcRect b="0" l="0" r="0" t="0"/>
          <a:stretch/>
        </p:blipFill>
        <p:spPr>
          <a:xfrm>
            <a:off x="269938" y="3779468"/>
            <a:ext cx="4012813" cy="2220115"/>
          </a:xfrm>
          <a:prstGeom prst="rect">
            <a:avLst/>
          </a:prstGeom>
          <a:noFill/>
          <a:ln>
            <a:noFill/>
          </a:ln>
        </p:spPr>
      </p:pic>
      <p:pic>
        <p:nvPicPr>
          <p:cNvPr id="263" name="Google Shape;263;p10"/>
          <p:cNvPicPr preferRelativeResize="0"/>
          <p:nvPr/>
        </p:nvPicPr>
        <p:blipFill rotWithShape="1">
          <a:blip r:embed="rId6">
            <a:alphaModFix/>
          </a:blip>
          <a:srcRect b="0" l="0" r="0" t="0"/>
          <a:stretch/>
        </p:blipFill>
        <p:spPr>
          <a:xfrm>
            <a:off x="4416489" y="3745861"/>
            <a:ext cx="3486540" cy="2277733"/>
          </a:xfrm>
          <a:prstGeom prst="rect">
            <a:avLst/>
          </a:prstGeom>
          <a:noFill/>
          <a:ln>
            <a:noFill/>
          </a:ln>
        </p:spPr>
      </p:pic>
      <p:sp>
        <p:nvSpPr>
          <p:cNvPr id="264" name="Google Shape;264;p10"/>
          <p:cNvSpPr txBox="1"/>
          <p:nvPr/>
        </p:nvSpPr>
        <p:spPr>
          <a:xfrm>
            <a:off x="1698171" y="3399967"/>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a) Thiết kế chi tiết máy</a:t>
            </a:r>
            <a:endParaRPr i="1" sz="1600">
              <a:solidFill>
                <a:schemeClr val="dk1"/>
              </a:solidFill>
              <a:latin typeface="Times New Roman"/>
              <a:ea typeface="Times New Roman"/>
              <a:cs typeface="Times New Roman"/>
              <a:sym typeface="Times New Roman"/>
            </a:endParaRPr>
          </a:p>
        </p:txBody>
      </p:sp>
      <p:sp>
        <p:nvSpPr>
          <p:cNvPr id="265" name="Google Shape;265;p10"/>
          <p:cNvSpPr txBox="1"/>
          <p:nvPr/>
        </p:nvSpPr>
        <p:spPr>
          <a:xfrm>
            <a:off x="4683968" y="3359020"/>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b) Kiểm tra hoạt động của rô bốt</a:t>
            </a:r>
            <a:endParaRPr i="1" sz="1600">
              <a:solidFill>
                <a:schemeClr val="dk1"/>
              </a:solidFill>
              <a:latin typeface="Times New Roman"/>
              <a:ea typeface="Times New Roman"/>
              <a:cs typeface="Times New Roman"/>
              <a:sym typeface="Times New Roman"/>
            </a:endParaRPr>
          </a:p>
        </p:txBody>
      </p:sp>
      <p:sp>
        <p:nvSpPr>
          <p:cNvPr id="266" name="Google Shape;266;p10"/>
          <p:cNvSpPr txBox="1"/>
          <p:nvPr/>
        </p:nvSpPr>
        <p:spPr>
          <a:xfrm>
            <a:off x="592168" y="6050256"/>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c) Đo mức dầu của động cơ xe máy</a:t>
            </a:r>
            <a:endParaRPr i="1" sz="1600">
              <a:solidFill>
                <a:schemeClr val="dk1"/>
              </a:solidFill>
              <a:latin typeface="Times New Roman"/>
              <a:ea typeface="Times New Roman"/>
              <a:cs typeface="Times New Roman"/>
              <a:sym typeface="Times New Roman"/>
            </a:endParaRPr>
          </a:p>
        </p:txBody>
      </p:sp>
      <p:sp>
        <p:nvSpPr>
          <p:cNvPr id="267" name="Google Shape;267;p10"/>
          <p:cNvSpPr txBox="1"/>
          <p:nvPr/>
        </p:nvSpPr>
        <p:spPr>
          <a:xfrm>
            <a:off x="4416489" y="6071881"/>
            <a:ext cx="35518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d) Kiểm tra tình trạng các bộ phận của</a:t>
            </a:r>
            <a:endParaRPr/>
          </a:p>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 động cơ</a:t>
            </a:r>
            <a:endParaRPr i="1" sz="1600">
              <a:solidFill>
                <a:schemeClr val="dk1"/>
              </a:solidFill>
              <a:latin typeface="Times New Roman"/>
              <a:ea typeface="Times New Roman"/>
              <a:cs typeface="Times New Roman"/>
              <a:sym typeface="Times New Roman"/>
            </a:endParaRPr>
          </a:p>
        </p:txBody>
      </p:sp>
      <p:sp>
        <p:nvSpPr>
          <p:cNvPr id="268" name="Google Shape;268;p10"/>
          <p:cNvSpPr/>
          <p:nvPr/>
        </p:nvSpPr>
        <p:spPr>
          <a:xfrm>
            <a:off x="8052319" y="1160645"/>
            <a:ext cx="4012163"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Biết sử dụng, vận hành các loại dụng cụ, thiết bị</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Biết đọc bản vẽ và phân tích kĩ thuật</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Biết giải quyết các vấn đề chuyên môn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Biết sử dụng phần mềm phục vụ lĩnh vực này</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Có sức khoẻ, đam mê với công việc; cẩn thận, kiên trì; có tinh thần hợp tác tốt, khả năng làm việc theo nhóm và chịu được áp lực công việc cao; có phản ứng nhanh nhẹn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5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5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500"/>
                                        <p:tgtEl>
                                          <p:spTgt spid="2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3" st="3"/>
                                            </p:txEl>
                                          </p:spTgt>
                                        </p:tgtEl>
                                        <p:attrNameLst>
                                          <p:attrName>style.visibility</p:attrName>
                                        </p:attrNameLst>
                                      </p:cBhvr>
                                      <p:to>
                                        <p:strVal val="visible"/>
                                      </p:to>
                                    </p:set>
                                    <p:animEffect filter="fade" transition="in">
                                      <p:cBhvr>
                                        <p:cTn dur="500"/>
                                        <p:tgtEl>
                                          <p:spTgt spid="2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4" st="4"/>
                                            </p:txEl>
                                          </p:spTgt>
                                        </p:tgtEl>
                                        <p:attrNameLst>
                                          <p:attrName>style.visibility</p:attrName>
                                        </p:attrNameLst>
                                      </p:cBhvr>
                                      <p:to>
                                        <p:strVal val="visible"/>
                                      </p:to>
                                    </p:set>
                                    <p:animEffect filter="fade" transition="in">
                                      <p:cBhvr>
                                        <p:cTn dur="500"/>
                                        <p:tgtEl>
                                          <p:spTgt spid="26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1"/>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74" name="Google Shape;274;p11"/>
          <p:cNvSpPr/>
          <p:nvPr/>
        </p:nvSpPr>
        <p:spPr>
          <a:xfrm>
            <a:off x="304789" y="766320"/>
            <a:ext cx="115824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Các yêu cầu của người làm nghề trong lĩnh vực cơ khí</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Biết sử dụng, vận hành các loại dụng cụ, thiết bị</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Biết đọc bản vẽ và phân tích kĩ thuật</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Biết giải quyết các vấn đề chuyên môn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Biết sử dụng phần mềm phục vụ lĩnh vực này</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Có sức khoẻ, đam mê với công việc; cẩn thận, kiên trì; có tinh thần hợp tác tốt, khả năng làm việc theo nhóm và chịu được áp lực công việc cao; có phản ứng nhanh nhẹn</a:t>
            </a:r>
            <a:endParaRPr/>
          </a:p>
        </p:txBody>
      </p:sp>
      <p:pic>
        <p:nvPicPr>
          <p:cNvPr id="275" name="Google Shape;275;p11"/>
          <p:cNvPicPr preferRelativeResize="0"/>
          <p:nvPr/>
        </p:nvPicPr>
        <p:blipFill rotWithShape="1">
          <a:blip r:embed="rId4">
            <a:alphaModFix/>
          </a:blip>
          <a:srcRect b="0" l="0" r="0" t="0"/>
          <a:stretch/>
        </p:blipFill>
        <p:spPr>
          <a:xfrm>
            <a:off x="2344441" y="120088"/>
            <a:ext cx="7895004"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2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2"/>
          <p:cNvSpPr/>
          <p:nvPr/>
        </p:nvSpPr>
        <p:spPr>
          <a:xfrm>
            <a:off x="323461" y="93506"/>
            <a:ext cx="1178767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Dựa vào Bảng 9.3, khi xem xét về sự phù hợp của bản thân với những ngành nghề trong lĩnh vực cơ khí cần tìm hiểu những sở thích và khả năng gì?</a:t>
            </a:r>
            <a:endParaRPr b="1" sz="2800">
              <a:solidFill>
                <a:schemeClr val="dk1"/>
              </a:solidFill>
              <a:latin typeface="Times New Roman"/>
              <a:ea typeface="Times New Roman"/>
              <a:cs typeface="Times New Roman"/>
              <a:sym typeface="Times New Roman"/>
            </a:endParaRPr>
          </a:p>
        </p:txBody>
      </p:sp>
      <p:graphicFrame>
        <p:nvGraphicFramePr>
          <p:cNvPr id="281" name="Google Shape;281;p12"/>
          <p:cNvGraphicFramePr/>
          <p:nvPr/>
        </p:nvGraphicFramePr>
        <p:xfrm>
          <a:off x="323461" y="1047613"/>
          <a:ext cx="3000000" cy="3000000"/>
        </p:xfrm>
        <a:graphic>
          <a:graphicData uri="http://schemas.openxmlformats.org/drawingml/2006/table">
            <a:tbl>
              <a:tblPr>
                <a:noFill/>
                <a:tableStyleId>{7B1B6ABB-B108-4FA6-A9CD-40644EE6083E}</a:tableStyleId>
              </a:tblPr>
              <a:tblGrid>
                <a:gridCol w="3991000"/>
                <a:gridCol w="7460775"/>
              </a:tblGrid>
              <a:tr h="620725">
                <a:tc>
                  <a:txBody>
                    <a:bodyPr/>
                    <a:lstStyle/>
                    <a:p>
                      <a:pPr indent="0" lvl="0" marL="0" marR="0" rtl="0" algn="ctr">
                        <a:spcBef>
                          <a:spcPts val="0"/>
                        </a:spcBef>
                        <a:spcAft>
                          <a:spcPts val="0"/>
                        </a:spcAft>
                        <a:buNone/>
                      </a:pPr>
                      <a:r>
                        <a:rPr b="1" lang="en-US" sz="2400" u="none" cap="none" strike="noStrike">
                          <a:solidFill>
                            <a:srgbClr val="333333"/>
                          </a:solidFill>
                          <a:latin typeface="Times New Roman"/>
                          <a:ea typeface="Times New Roman"/>
                          <a:cs typeface="Times New Roman"/>
                          <a:sym typeface="Times New Roman"/>
                        </a:rPr>
                        <a:t>Sở thích</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400" u="none" cap="none" strike="noStrike">
                          <a:solidFill>
                            <a:srgbClr val="333333"/>
                          </a:solidFill>
                          <a:latin typeface="Times New Roman"/>
                          <a:ea typeface="Times New Roman"/>
                          <a:cs typeface="Times New Roman"/>
                          <a:sym typeface="Times New Roman"/>
                        </a:rPr>
                        <a:t>Khả năng</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65725">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-Về ngành nghề thuộc lĩnh vực cơ khí:</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+Có quan tâm và muốn tìm hiểu về nghề nào không</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 Có muốn theo đuổi nghề nào không?</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-Về những nhiệm vụ của những nghề thuộc lĩnh vực cơ khí:</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 Có thấy hoạt động cơ khí nào mong muốn làm không?</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 Có thích tự minh làm các sản phẩm cơ khí không?</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-Về khả năng đáp ứng yêu cầu chuyên môn với nghề thuộc lĩnh vực cơ khí:</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+Có thể thực hiện tốt hoạt động liên quan đến cơ khí?</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+Có dễ dàng trình bày về các vấn đề liên quan đến cơ khí không?</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 Có năng khiếu học tập, tìm hiểu các nội dung liên quan đế cơ khí không?</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-Vễ những kĩ năng cần thiết đối với nghề thuộc lĩnh vực cơ khí:</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 Có kĩ năng phân tích, tổng hợp bản vẽ kỹ thuật không?</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 Có kỹ năng tư duy sáng tạo, giải quyết vấn đề về kỹ thuật, cơ khí không?</a:t>
                      </a:r>
                      <a:endParaRPr sz="24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 Có kĩ năng tổ chức, quản lý công việc trong ngành cơ khí không?</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3"/>
          <p:cNvSpPr/>
          <p:nvPr/>
        </p:nvSpPr>
        <p:spPr>
          <a:xfrm>
            <a:off x="323461" y="93506"/>
            <a:ext cx="1178767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Dựa vào Bảng 9.3, khi xem xét về sự phù hợp của bản thân với những ngành nghề trong lĩnh vực cơ khí cần tìm hiểu những sở thích và khả năng gì?</a:t>
            </a:r>
            <a:endParaRPr b="1" sz="2800">
              <a:solidFill>
                <a:schemeClr val="dk1"/>
              </a:solidFill>
              <a:latin typeface="Times New Roman"/>
              <a:ea typeface="Times New Roman"/>
              <a:cs typeface="Times New Roman"/>
              <a:sym typeface="Times New Roman"/>
            </a:endParaRPr>
          </a:p>
        </p:txBody>
      </p:sp>
      <p:graphicFrame>
        <p:nvGraphicFramePr>
          <p:cNvPr id="287" name="Google Shape;287;p13"/>
          <p:cNvGraphicFramePr/>
          <p:nvPr/>
        </p:nvGraphicFramePr>
        <p:xfrm>
          <a:off x="323461" y="1047613"/>
          <a:ext cx="3000000" cy="3000000"/>
        </p:xfrm>
        <a:graphic>
          <a:graphicData uri="http://schemas.openxmlformats.org/drawingml/2006/table">
            <a:tbl>
              <a:tblPr>
                <a:noFill/>
                <a:tableStyleId>{7B1B6ABB-B108-4FA6-A9CD-40644EE6083E}</a:tableStyleId>
              </a:tblPr>
              <a:tblGrid>
                <a:gridCol w="4267200"/>
                <a:gridCol w="7184575"/>
              </a:tblGrid>
              <a:tr h="359450">
                <a:tc>
                  <a:txBody>
                    <a:bodyPr/>
                    <a:lstStyle/>
                    <a:p>
                      <a:pPr indent="0" lvl="0" marL="0" marR="0" rtl="0" algn="ctr">
                        <a:spcBef>
                          <a:spcPts val="0"/>
                        </a:spcBef>
                        <a:spcAft>
                          <a:spcPts val="0"/>
                        </a:spcAft>
                        <a:buNone/>
                      </a:pPr>
                      <a:r>
                        <a:rPr b="1" lang="en-US" sz="1800" u="none" cap="none" strike="noStrike">
                          <a:solidFill>
                            <a:srgbClr val="333333"/>
                          </a:solidFill>
                          <a:latin typeface="Times New Roman"/>
                          <a:ea typeface="Times New Roman"/>
                          <a:cs typeface="Times New Roman"/>
                          <a:sym typeface="Times New Roman"/>
                        </a:rPr>
                        <a:t>Sở thích</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1800" u="none" cap="none" strike="noStrike">
                          <a:solidFill>
                            <a:srgbClr val="333333"/>
                          </a:solidFill>
                          <a:latin typeface="Times New Roman"/>
                          <a:ea typeface="Times New Roman"/>
                          <a:cs typeface="Times New Roman"/>
                          <a:sym typeface="Times New Roman"/>
                        </a:rPr>
                        <a:t>Khả năng</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75675">
                <a:tc>
                  <a:txBody>
                    <a:bodyPr/>
                    <a:lstStyle/>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-Về ngành nghề thuộc lĩnh vực cơ khí:</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+Có quan tâm và muốn tìm hiểu về nghề nào không</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 Có muốn theo đuổi nghề nào không?</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-Về những nhiệm vụ của những nghề thuộc lĩnh vực cơ khí:</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 Có thấy hoạt động cơ khí nào mong muốn làm không?</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 Có thích tự minh làm các sản phẩm cơ khí không?</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-Về khả năng đáp ứng yêu cầu chuyên môn với nghề thuộc lĩnh vực cơ khí:</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+Có thể thực hiện tốt hoạt động liên quan đến cơ khí?</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+Có dễ dàng trình bày về các vấn đề liên quan đến cơ khí không?</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 Có năng khiếu học tập, tìm hiểu các nội dung liên quan đế cơ khí không?</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-Vễ những kĩ năng cần thiết đối với nghề thuộc lĩnh vực cơ khí:</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 Có kĩ năng phân tích, tổng hợp bản vẽ kỹ thuật không?</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 Có kỹ năng tư duy sáng tạo, giải quyết vấn đề về kỹ thuật, cơ khí không?</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solidFill>
                            <a:srgbClr val="333333"/>
                          </a:solidFill>
                          <a:latin typeface="Times New Roman"/>
                          <a:ea typeface="Times New Roman"/>
                          <a:cs typeface="Times New Roman"/>
                          <a:sym typeface="Times New Roman"/>
                        </a:rPr>
                        <a:t>+ Có kĩ năng tổ chức, quản lý công việc trong ngành cơ khí không?</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88" name="Google Shape;288;p13"/>
          <p:cNvSpPr/>
          <p:nvPr/>
        </p:nvSpPr>
        <p:spPr>
          <a:xfrm>
            <a:off x="1247190" y="4636693"/>
            <a:ext cx="10332099"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Sở thích: có niềm đam mê với máy móc và lắp ráp tạo ra sản phẩm, sự quyết tâm theo đuổi nghề</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Khả năng: Có năng lực về những nội dung liên quan đến cơ khí, có khả năng trình bày, sáng tạo/giải quyết vấn đề</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2000"/>
                                        <p:tgtEl>
                                          <p:spTgt spid="2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2000"/>
                                        <p:tgtEl>
                                          <p:spTgt spid="28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14"/>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94" name="Google Shape;294;p14"/>
          <p:cNvSpPr/>
          <p:nvPr/>
        </p:nvSpPr>
        <p:spPr>
          <a:xfrm>
            <a:off x="304789" y="766320"/>
            <a:ext cx="1158240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3.Tìm hiểu về sự phù hợp của bản thân với ngành nghề trong lĩnh vực cơ khí</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Sở thích: có niềm đam mê với máy móc và lắp ráp tạo ra sản phẩm, sự quyết tâm theo đuổi nghề</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Khả năng: Có năng lực về những nội dung liên quan đến cơ khí, có khả năng trình bày, sáng tạo/giải quyết vấn đề</a:t>
            </a:r>
            <a:endParaRPr/>
          </a:p>
        </p:txBody>
      </p:sp>
      <p:pic>
        <p:nvPicPr>
          <p:cNvPr id="295" name="Google Shape;295;p14"/>
          <p:cNvPicPr preferRelativeResize="0"/>
          <p:nvPr/>
        </p:nvPicPr>
        <p:blipFill rotWithShape="1">
          <a:blip r:embed="rId4">
            <a:alphaModFix/>
          </a:blip>
          <a:srcRect b="0" l="0" r="0" t="0"/>
          <a:stretch/>
        </p:blipFill>
        <p:spPr>
          <a:xfrm>
            <a:off x="2344441" y="120088"/>
            <a:ext cx="7895004"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15"/>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01" name="Google Shape;301;p15"/>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02" name="Google Shape;302;p15"/>
          <p:cNvSpPr/>
          <p:nvPr/>
        </p:nvSpPr>
        <p:spPr>
          <a:xfrm>
            <a:off x="249033" y="572391"/>
            <a:ext cx="1169391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1. Dựa vào các yêu cầu về phẩm chất và năng lực của một số ngành nghề cơ khí, em hãy tự đánh giá sự phù hợp của bản thân với một nghề cơ khí cụ thể mà em mong muốn.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6"/>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08" name="Google Shape;308;p16"/>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09" name="Google Shape;309;p16"/>
          <p:cNvSpPr/>
          <p:nvPr/>
        </p:nvSpPr>
        <p:spPr>
          <a:xfrm>
            <a:off x="249033" y="407841"/>
            <a:ext cx="11693912"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2. Với mỗi ngành nghề ở cột bên trái, hãy xác định những yêu cầu của ngành nghề đó ở cột bên phải trong Bảng 9.2.</a:t>
            </a:r>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                          Bảng 9.2. Một số yêu cầu đối với người làm việc trong lĩnh vực cơ khí</a:t>
            </a:r>
            <a:endParaRPr i="1" sz="2400">
              <a:solidFill>
                <a:schemeClr val="dk1"/>
              </a:solidFill>
              <a:latin typeface="Times New Roman"/>
              <a:ea typeface="Times New Roman"/>
              <a:cs typeface="Times New Roman"/>
              <a:sym typeface="Times New Roman"/>
            </a:endParaRPr>
          </a:p>
        </p:txBody>
      </p:sp>
      <p:graphicFrame>
        <p:nvGraphicFramePr>
          <p:cNvPr id="310" name="Google Shape;310;p16"/>
          <p:cNvGraphicFramePr/>
          <p:nvPr/>
        </p:nvGraphicFramePr>
        <p:xfrm>
          <a:off x="503854" y="2464997"/>
          <a:ext cx="3000000" cy="3000000"/>
        </p:xfrm>
        <a:graphic>
          <a:graphicData uri="http://schemas.openxmlformats.org/drawingml/2006/table">
            <a:tbl>
              <a:tblPr>
                <a:noFill/>
                <a:tableStyleId>{7B1B6ABB-B108-4FA6-A9CD-40644EE6083E}</a:tableStyleId>
              </a:tblPr>
              <a:tblGrid>
                <a:gridCol w="4368450"/>
                <a:gridCol w="6949575"/>
              </a:tblGrid>
              <a:tr h="194300">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Tên ngành nghề</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Yêu cầu</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66500">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Kỹ sư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1.Có kiến thức chuyên môn liên quan đến ngành nghề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2.Có kỹ năng sửa chữa, lắp ráp máy móc thiết bị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3.Có thể tham gia nghiên cứu, thiết kế sản phẩm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4. Có kỹ năng đọc bản vẽ và phân tích yêu cầu kỹ thuật của bản vẽ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5. Có kỹ năng tổ chức, quản lý, phân công công việc trong phân xưởng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6. Có kĩ năng lập quy trình công nghệ để gia công chi tiết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7. Có kỹ năng cập nhập kiến thức chuyên môn liên quan để đáp ứng yêu cầu công việc</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8. Có thể trực tiếp gia công sản phẩm cơ khí</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07200">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Kỹ thuật viên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r h="1360175">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Thợ cơ khí và thợ sửa chữa máy móc</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17"/>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16" name="Google Shape;316;p17"/>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17" name="Google Shape;317;p17"/>
          <p:cNvSpPr/>
          <p:nvPr/>
        </p:nvSpPr>
        <p:spPr>
          <a:xfrm>
            <a:off x="249033" y="407841"/>
            <a:ext cx="1169391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2. Với mỗi ngành nghề ở cột bên trái, hãy xác định những yêu cầu của ngành nghề đó ở cột bên phải trong Bảng 9.2.</a:t>
            </a:r>
            <a:endParaRPr i="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                          Bảng 9.2. Một số yêu cầu đối với người làm việc trong lĩnh vực cơ khí</a:t>
            </a:r>
            <a:endParaRPr i="1" sz="2400">
              <a:solidFill>
                <a:schemeClr val="dk1"/>
              </a:solidFill>
              <a:latin typeface="Times New Roman"/>
              <a:ea typeface="Times New Roman"/>
              <a:cs typeface="Times New Roman"/>
              <a:sym typeface="Times New Roman"/>
            </a:endParaRPr>
          </a:p>
        </p:txBody>
      </p:sp>
      <p:graphicFrame>
        <p:nvGraphicFramePr>
          <p:cNvPr id="318" name="Google Shape;318;p17"/>
          <p:cNvGraphicFramePr/>
          <p:nvPr/>
        </p:nvGraphicFramePr>
        <p:xfrm>
          <a:off x="334764" y="1731280"/>
          <a:ext cx="3000000" cy="3000000"/>
        </p:xfrm>
        <a:graphic>
          <a:graphicData uri="http://schemas.openxmlformats.org/drawingml/2006/table">
            <a:tbl>
              <a:tblPr>
                <a:noFill/>
                <a:tableStyleId>{7B1B6ABB-B108-4FA6-A9CD-40644EE6083E}</a:tableStyleId>
              </a:tblPr>
              <a:tblGrid>
                <a:gridCol w="4368450"/>
                <a:gridCol w="6949575"/>
              </a:tblGrid>
              <a:tr h="194300">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Tên ngành nghề</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Yêu cầu</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66500">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Kỹ sư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1.Có kiến thức chuyên môn liên quan đến ngành nghề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2.Có kỹ năng sửa chữa, lắp ráp máy móc thiết bị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3.Có thể tham gia nghiên cứu, thiết kế sản phẩm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4. Có kỹ năng đọc bản vẽ và phân tích yêu cầu kỹ thuật của bản vẽ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5. Có kỹ năng tổ chức, quản lý, phân công công việc trong phân xưởng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6. Có kĩ năng lập quy trình công nghệ để gia công chi tiết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7. Có kỹ năng cập nhập kiến thức chuyên môn liên quan để đáp ứng yêu cầu công việc</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8. Có thể trực tiếp gia công sản phẩm cơ khí</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07200">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Kỹ thuật viên cơ khí</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r h="1360175">
                <a:tc>
                  <a:txBody>
                    <a:bodyPr/>
                    <a:lstStyle/>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000" u="none" cap="none" strike="noStrike">
                          <a:solidFill>
                            <a:srgbClr val="000000"/>
                          </a:solidFill>
                          <a:latin typeface="Times New Roman"/>
                          <a:ea typeface="Times New Roman"/>
                          <a:cs typeface="Times New Roman"/>
                          <a:sym typeface="Times New Roman"/>
                        </a:rPr>
                        <a:t>Thợ cơ khí và thợ sửa chữa máy móc</a:t>
                      </a:r>
                      <a:endParaRPr sz="2000" u="none" cap="none" strike="noStrike">
                        <a:latin typeface="Times New Roman"/>
                        <a:ea typeface="Times New Roman"/>
                        <a:cs typeface="Times New Roman"/>
                        <a:sym typeface="Times New Roman"/>
                      </a:endParaRPr>
                    </a:p>
                  </a:txBody>
                  <a:tcPr marT="0" marB="0" marR="62450" marL="62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bl>
          </a:graphicData>
        </a:graphic>
      </p:graphicFrame>
      <p:sp>
        <p:nvSpPr>
          <p:cNvPr id="319" name="Google Shape;319;p17"/>
          <p:cNvSpPr/>
          <p:nvPr/>
        </p:nvSpPr>
        <p:spPr>
          <a:xfrm>
            <a:off x="407436" y="5934670"/>
            <a:ext cx="1166637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Bài 2. - Kĩ sư cơ khí: 1, 2, 3, 4, 7, 8</a:t>
            </a:r>
            <a:endParaRPr/>
          </a:p>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 Kĩ thuật viên kĩ thuật cơ khí: 1, 3, 6, 7</a:t>
            </a:r>
            <a:endParaRPr/>
          </a:p>
          <a:p>
            <a:pPr indent="0" lvl="0" marL="0" marR="0" rtl="0" algn="l">
              <a:spcBef>
                <a:spcPts val="0"/>
              </a:spcBef>
              <a:spcAft>
                <a:spcPts val="0"/>
              </a:spcAft>
              <a:buNone/>
            </a:pPr>
            <a:r>
              <a:rPr lang="en-US" sz="1800">
                <a:solidFill>
                  <a:srgbClr val="FF0000"/>
                </a:solidFill>
                <a:latin typeface="Times New Roman"/>
                <a:ea typeface="Times New Roman"/>
                <a:cs typeface="Times New Roman"/>
                <a:sym typeface="Times New Roman"/>
              </a:rPr>
              <a:t>- Thợ cơ khí và thợ sửa chữa máy móc: 1, 2, 5, 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2000"/>
                                        <p:tgtEl>
                                          <p:spTgt spid="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2000"/>
                                        <p:tgtEl>
                                          <p:spTgt spid="3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animEffect filter="fade" transition="in">
                                      <p:cBhvr>
                                        <p:cTn dur="2000"/>
                                        <p:tgtEl>
                                          <p:spTgt spid="31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18"/>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25" name="Google Shape;325;p18"/>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26" name="Google Shape;326;p18"/>
          <p:cNvSpPr/>
          <p:nvPr/>
        </p:nvSpPr>
        <p:spPr>
          <a:xfrm>
            <a:off x="249033" y="572391"/>
            <a:ext cx="1169391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Bài 3. Dựa vào một số gợi ý ở Bảng 9.4, hãy lập bảng liệt kê những sở thích và khả năng của bản thân có thể phù hợp đối với ngành nghề trong lĩnh vực cơ khí.</a:t>
            </a:r>
            <a:endParaRPr/>
          </a:p>
        </p:txBody>
      </p:sp>
      <p:pic>
        <p:nvPicPr>
          <p:cNvPr id="327" name="Google Shape;327;p18"/>
          <p:cNvPicPr preferRelativeResize="0"/>
          <p:nvPr/>
        </p:nvPicPr>
        <p:blipFill rotWithShape="1">
          <a:blip r:embed="rId4">
            <a:alphaModFix/>
          </a:blip>
          <a:srcRect b="0" l="0" r="0" t="0"/>
          <a:stretch/>
        </p:blipFill>
        <p:spPr>
          <a:xfrm>
            <a:off x="653143" y="1371600"/>
            <a:ext cx="10972799" cy="548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19"/>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33" name="Google Shape;333;p19"/>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34" name="Google Shape;334;p19"/>
          <p:cNvSpPr/>
          <p:nvPr/>
        </p:nvSpPr>
        <p:spPr>
          <a:xfrm>
            <a:off x="249033" y="572391"/>
            <a:ext cx="1169391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tập 1. Nêu tên và mô tả đặc điểm cơ bản của các ngành nghề được minh họa trong hình dưới đây</a:t>
            </a:r>
            <a:endParaRPr b="1" sz="2800">
              <a:solidFill>
                <a:schemeClr val="dk1"/>
              </a:solidFill>
              <a:latin typeface="Times New Roman"/>
              <a:ea typeface="Times New Roman"/>
              <a:cs typeface="Times New Roman"/>
              <a:sym typeface="Times New Roman"/>
            </a:endParaRPr>
          </a:p>
        </p:txBody>
      </p:sp>
      <p:pic>
        <p:nvPicPr>
          <p:cNvPr id="335" name="Google Shape;335;p19"/>
          <p:cNvPicPr preferRelativeResize="0"/>
          <p:nvPr/>
        </p:nvPicPr>
        <p:blipFill rotWithShape="1">
          <a:blip r:embed="rId4">
            <a:alphaModFix/>
          </a:blip>
          <a:srcRect b="0" l="0" r="0" t="0"/>
          <a:stretch/>
        </p:blipFill>
        <p:spPr>
          <a:xfrm>
            <a:off x="249033" y="1526498"/>
            <a:ext cx="4223737" cy="3099007"/>
          </a:xfrm>
          <a:prstGeom prst="rect">
            <a:avLst/>
          </a:prstGeom>
          <a:noFill/>
          <a:ln>
            <a:noFill/>
          </a:ln>
        </p:spPr>
      </p:pic>
      <p:pic>
        <p:nvPicPr>
          <p:cNvPr id="336" name="Google Shape;336;p19"/>
          <p:cNvPicPr preferRelativeResize="0"/>
          <p:nvPr/>
        </p:nvPicPr>
        <p:blipFill rotWithShape="1">
          <a:blip r:embed="rId5">
            <a:alphaModFix/>
          </a:blip>
          <a:srcRect b="0" l="0" r="0" t="0"/>
          <a:stretch/>
        </p:blipFill>
        <p:spPr>
          <a:xfrm>
            <a:off x="4627756" y="1606366"/>
            <a:ext cx="3751134" cy="2928312"/>
          </a:xfrm>
          <a:prstGeom prst="rect">
            <a:avLst/>
          </a:prstGeom>
          <a:noFill/>
          <a:ln>
            <a:noFill/>
          </a:ln>
        </p:spPr>
      </p:pic>
      <p:pic>
        <p:nvPicPr>
          <p:cNvPr id="337" name="Google Shape;337;p19"/>
          <p:cNvPicPr preferRelativeResize="0"/>
          <p:nvPr/>
        </p:nvPicPr>
        <p:blipFill rotWithShape="1">
          <a:blip r:embed="rId6">
            <a:alphaModFix/>
          </a:blip>
          <a:srcRect b="0" l="0" r="0" t="0"/>
          <a:stretch/>
        </p:blipFill>
        <p:spPr>
          <a:xfrm>
            <a:off x="8533877" y="1606366"/>
            <a:ext cx="3409068" cy="2928312"/>
          </a:xfrm>
          <a:prstGeom prst="rect">
            <a:avLst/>
          </a:prstGeom>
          <a:noFill/>
          <a:ln>
            <a:noFill/>
          </a:ln>
        </p:spPr>
      </p:pic>
      <p:sp>
        <p:nvSpPr>
          <p:cNvPr id="338" name="Google Shape;338;p19"/>
          <p:cNvSpPr txBox="1"/>
          <p:nvPr/>
        </p:nvSpPr>
        <p:spPr>
          <a:xfrm>
            <a:off x="1231641" y="4702629"/>
            <a:ext cx="10571583"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                                                            b)                                                             c)</a:t>
            </a:r>
            <a:endParaRPr/>
          </a:p>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                                            Một số ngành nghề trong lĩnh vực cơ khí</a:t>
            </a:r>
            <a:endParaRPr b="1" i="1" sz="20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p:nvPr/>
        </p:nvSpPr>
        <p:spPr>
          <a:xfrm>
            <a:off x="7367954" y="71562"/>
            <a:ext cx="4696825" cy="5939622"/>
          </a:xfrm>
          <a:prstGeom prst="cloudCallout">
            <a:avLst>
              <a:gd fmla="val -84528" name="adj1"/>
              <a:gd fmla="val 58805" name="adj2"/>
            </a:avLst>
          </a:prstGeom>
          <a:solidFill>
            <a:srgbClr val="FFFF00"/>
          </a:solidFill>
          <a:ln cap="rnd"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Quan sát Hình 9.1 và cho biết: Người công nhân đang làm công việc gì trong nghề cơ khí? Em có nhận xét gì về đặc điểm của nghề đó?</a:t>
            </a:r>
            <a:endParaRPr/>
          </a:p>
        </p:txBody>
      </p:sp>
      <p:sp>
        <p:nvSpPr>
          <p:cNvPr id="175" name="Google Shape;175;p2"/>
          <p:cNvSpPr txBox="1"/>
          <p:nvPr/>
        </p:nvSpPr>
        <p:spPr>
          <a:xfrm>
            <a:off x="1295341" y="4898572"/>
            <a:ext cx="55890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9.1. Một công việc trong nghề cơ khí</a:t>
            </a:r>
            <a:endParaRPr b="1" i="1" sz="2000">
              <a:solidFill>
                <a:schemeClr val="dk1"/>
              </a:solidFill>
              <a:latin typeface="Times New Roman"/>
              <a:ea typeface="Times New Roman"/>
              <a:cs typeface="Times New Roman"/>
              <a:sym typeface="Times New Roman"/>
            </a:endParaRPr>
          </a:p>
        </p:txBody>
      </p:sp>
      <p:pic>
        <p:nvPicPr>
          <p:cNvPr id="176" name="Google Shape;176;p2"/>
          <p:cNvPicPr preferRelativeResize="0"/>
          <p:nvPr/>
        </p:nvPicPr>
        <p:blipFill rotWithShape="1">
          <a:blip r:embed="rId3">
            <a:alphaModFix/>
          </a:blip>
          <a:srcRect b="0" l="0" r="0" t="0"/>
          <a:stretch/>
        </p:blipFill>
        <p:spPr>
          <a:xfrm>
            <a:off x="1192793" y="861647"/>
            <a:ext cx="5794131" cy="39381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20"/>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44" name="Google Shape;344;p20"/>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45" name="Google Shape;345;p20"/>
          <p:cNvSpPr/>
          <p:nvPr/>
        </p:nvSpPr>
        <p:spPr>
          <a:xfrm>
            <a:off x="249033" y="572391"/>
            <a:ext cx="1169391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tập 4. Nêu tên và mô tả đặc điểm cơ bản của các ngành nghề được minh họa trong hình dưới đây</a:t>
            </a:r>
            <a:endParaRPr b="1" sz="2800">
              <a:solidFill>
                <a:schemeClr val="dk1"/>
              </a:solidFill>
              <a:latin typeface="Times New Roman"/>
              <a:ea typeface="Times New Roman"/>
              <a:cs typeface="Times New Roman"/>
              <a:sym typeface="Times New Roman"/>
            </a:endParaRPr>
          </a:p>
        </p:txBody>
      </p:sp>
      <p:pic>
        <p:nvPicPr>
          <p:cNvPr id="346" name="Google Shape;346;p20"/>
          <p:cNvPicPr preferRelativeResize="0"/>
          <p:nvPr/>
        </p:nvPicPr>
        <p:blipFill rotWithShape="1">
          <a:blip r:embed="rId4">
            <a:alphaModFix/>
          </a:blip>
          <a:srcRect b="0" l="0" r="0" t="0"/>
          <a:stretch/>
        </p:blipFill>
        <p:spPr>
          <a:xfrm>
            <a:off x="249033" y="1526498"/>
            <a:ext cx="4223737" cy="3099007"/>
          </a:xfrm>
          <a:prstGeom prst="rect">
            <a:avLst/>
          </a:prstGeom>
          <a:noFill/>
          <a:ln>
            <a:noFill/>
          </a:ln>
        </p:spPr>
      </p:pic>
      <p:pic>
        <p:nvPicPr>
          <p:cNvPr id="347" name="Google Shape;347;p20"/>
          <p:cNvPicPr preferRelativeResize="0"/>
          <p:nvPr/>
        </p:nvPicPr>
        <p:blipFill rotWithShape="1">
          <a:blip r:embed="rId5">
            <a:alphaModFix/>
          </a:blip>
          <a:srcRect b="0" l="0" r="0" t="0"/>
          <a:stretch/>
        </p:blipFill>
        <p:spPr>
          <a:xfrm>
            <a:off x="4627756" y="1606366"/>
            <a:ext cx="3751134" cy="2928312"/>
          </a:xfrm>
          <a:prstGeom prst="rect">
            <a:avLst/>
          </a:prstGeom>
          <a:noFill/>
          <a:ln>
            <a:noFill/>
          </a:ln>
        </p:spPr>
      </p:pic>
      <p:pic>
        <p:nvPicPr>
          <p:cNvPr id="348" name="Google Shape;348;p20"/>
          <p:cNvPicPr preferRelativeResize="0"/>
          <p:nvPr/>
        </p:nvPicPr>
        <p:blipFill rotWithShape="1">
          <a:blip r:embed="rId6">
            <a:alphaModFix/>
          </a:blip>
          <a:srcRect b="0" l="0" r="0" t="0"/>
          <a:stretch/>
        </p:blipFill>
        <p:spPr>
          <a:xfrm>
            <a:off x="8533877" y="1606366"/>
            <a:ext cx="3409068" cy="2928312"/>
          </a:xfrm>
          <a:prstGeom prst="rect">
            <a:avLst/>
          </a:prstGeom>
          <a:noFill/>
          <a:ln>
            <a:noFill/>
          </a:ln>
        </p:spPr>
      </p:pic>
      <p:sp>
        <p:nvSpPr>
          <p:cNvPr id="349" name="Google Shape;349;p20"/>
          <p:cNvSpPr txBox="1"/>
          <p:nvPr/>
        </p:nvSpPr>
        <p:spPr>
          <a:xfrm>
            <a:off x="1231641" y="4702629"/>
            <a:ext cx="10571583"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                                                            b)                                                             c)</a:t>
            </a:r>
            <a:endParaRPr/>
          </a:p>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                                            Một số ngành nghề trong lĩnh vực cơ khí</a:t>
            </a:r>
            <a:endParaRPr b="1" i="1" sz="2000">
              <a:solidFill>
                <a:schemeClr val="dk1"/>
              </a:solidFill>
              <a:latin typeface="Times New Roman"/>
              <a:ea typeface="Times New Roman"/>
              <a:cs typeface="Times New Roman"/>
              <a:sym typeface="Times New Roman"/>
            </a:endParaRPr>
          </a:p>
        </p:txBody>
      </p:sp>
      <p:sp>
        <p:nvSpPr>
          <p:cNvPr id="350" name="Google Shape;350;p20"/>
          <p:cNvSpPr/>
          <p:nvPr/>
        </p:nvSpPr>
        <p:spPr>
          <a:xfrm>
            <a:off x="195705" y="5579612"/>
            <a:ext cx="11625942"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0000FF"/>
                </a:solidFill>
                <a:latin typeface="Times New Roman"/>
                <a:ea typeface="Times New Roman"/>
                <a:cs typeface="Times New Roman"/>
                <a:sym typeface="Times New Roman"/>
              </a:rPr>
              <a:t>Bài 1. a) Thợ cơ khí: trực tiếp lắp ráp, sửa chữa, động cơ và các thiết bị cơ khí của các loại xe cơ giới.</a:t>
            </a:r>
            <a:endParaRPr/>
          </a:p>
          <a:p>
            <a:pPr indent="0" lvl="0" marL="0" marR="0" rtl="0" algn="l">
              <a:spcBef>
                <a:spcPts val="0"/>
              </a:spcBef>
              <a:spcAft>
                <a:spcPts val="0"/>
              </a:spcAft>
              <a:buNone/>
            </a:pPr>
            <a:r>
              <a:rPr lang="en-US" sz="2200">
                <a:solidFill>
                  <a:srgbClr val="0000FF"/>
                </a:solidFill>
                <a:latin typeface="Times New Roman"/>
                <a:ea typeface="Times New Roman"/>
                <a:cs typeface="Times New Roman"/>
                <a:sym typeface="Times New Roman"/>
              </a:rPr>
              <a:t>b) Kĩ thuật viên cơ khí: hỗ trợ kĩ thuật, lắp ráp, sửa chữa, gia công cơ khí.</a:t>
            </a:r>
            <a:endParaRPr/>
          </a:p>
          <a:p>
            <a:pPr indent="0" lvl="0" marL="0" marR="0" rtl="0" algn="l">
              <a:spcBef>
                <a:spcPts val="0"/>
              </a:spcBef>
              <a:spcAft>
                <a:spcPts val="0"/>
              </a:spcAft>
              <a:buNone/>
            </a:pPr>
            <a:r>
              <a:rPr lang="en-US" sz="2200">
                <a:solidFill>
                  <a:srgbClr val="0000FF"/>
                </a:solidFill>
                <a:latin typeface="Times New Roman"/>
                <a:ea typeface="Times New Roman"/>
                <a:cs typeface="Times New Roman"/>
                <a:sym typeface="Times New Roman"/>
              </a:rPr>
              <a:t>c) Kĩ sư cơ khí: thiết kế, giám sát, tham gia vận hành, sửa chữa máy móc, thiết bị cơ khí.</a:t>
            </a:r>
            <a:endParaRPr sz="22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2000"/>
                                        <p:tgtEl>
                                          <p:spTgt spid="3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animEffect filter="fade" transition="in">
                                      <p:cBhvr>
                                        <p:cTn dur="2000"/>
                                        <p:tgtEl>
                                          <p:spTgt spid="3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xEl>
                                              <p:pRg end="2" st="2"/>
                                            </p:txEl>
                                          </p:spTgt>
                                        </p:tgtEl>
                                        <p:attrNameLst>
                                          <p:attrName>style.visibility</p:attrName>
                                        </p:attrNameLst>
                                      </p:cBhvr>
                                      <p:to>
                                        <p:strVal val="visible"/>
                                      </p:to>
                                    </p:set>
                                    <p:animEffect filter="fade" transition="in">
                                      <p:cBhvr>
                                        <p:cTn dur="2000"/>
                                        <p:tgtEl>
                                          <p:spTgt spid="35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21"/>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56" name="Google Shape;356;p21"/>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357" name="Google Shape;357;p21"/>
          <p:cNvSpPr/>
          <p:nvPr/>
        </p:nvSpPr>
        <p:spPr>
          <a:xfrm>
            <a:off x="289250" y="584775"/>
            <a:ext cx="11625942"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0000FF"/>
                </a:solidFill>
                <a:latin typeface="Times New Roman"/>
                <a:ea typeface="Times New Roman"/>
                <a:cs typeface="Times New Roman"/>
                <a:sym typeface="Times New Roman"/>
              </a:rPr>
              <a:t>Bài 1. a) Thợ cơ khí: trực tiếp lắp ráp, sửa chữa, động cơ và các thiết bị cơ khí của các loại xe cơ giới.</a:t>
            </a:r>
            <a:endParaRPr/>
          </a:p>
          <a:p>
            <a:pPr indent="0" lvl="0" marL="0" marR="0" rtl="0" algn="l">
              <a:spcBef>
                <a:spcPts val="0"/>
              </a:spcBef>
              <a:spcAft>
                <a:spcPts val="0"/>
              </a:spcAft>
              <a:buNone/>
            </a:pPr>
            <a:r>
              <a:rPr lang="en-US" sz="2200">
                <a:solidFill>
                  <a:srgbClr val="0000FF"/>
                </a:solidFill>
                <a:latin typeface="Times New Roman"/>
                <a:ea typeface="Times New Roman"/>
                <a:cs typeface="Times New Roman"/>
                <a:sym typeface="Times New Roman"/>
              </a:rPr>
              <a:t>b) Kĩ thuật viên cơ khí: hỗ trợ kĩ thuật, lắp ráp, sửa chữa, gia công cơ khí.</a:t>
            </a:r>
            <a:endParaRPr/>
          </a:p>
          <a:p>
            <a:pPr indent="0" lvl="0" marL="0" marR="0" rtl="0" algn="l">
              <a:spcBef>
                <a:spcPts val="0"/>
              </a:spcBef>
              <a:spcAft>
                <a:spcPts val="0"/>
              </a:spcAft>
              <a:buNone/>
            </a:pPr>
            <a:r>
              <a:rPr lang="en-US" sz="2200">
                <a:solidFill>
                  <a:srgbClr val="0000FF"/>
                </a:solidFill>
                <a:latin typeface="Times New Roman"/>
                <a:ea typeface="Times New Roman"/>
                <a:cs typeface="Times New Roman"/>
                <a:sym typeface="Times New Roman"/>
              </a:rPr>
              <a:t>c) Kĩ sư cơ khí: thiết kế, giám sát, tham gia vận hành, sửa chữa máy móc, thiết bị cơ khí.</a:t>
            </a:r>
            <a:endParaRPr sz="22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animEffect filter="fade" transition="in">
                                      <p:cBhvr>
                                        <p:cTn dur="2000"/>
                                        <p:tgtEl>
                                          <p:spTgt spid="3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1" st="1"/>
                                            </p:txEl>
                                          </p:spTgt>
                                        </p:tgtEl>
                                        <p:attrNameLst>
                                          <p:attrName>style.visibility</p:attrName>
                                        </p:attrNameLst>
                                      </p:cBhvr>
                                      <p:to>
                                        <p:strVal val="visible"/>
                                      </p:to>
                                    </p:set>
                                    <p:animEffect filter="fade" transition="in">
                                      <p:cBhvr>
                                        <p:cTn dur="2000"/>
                                        <p:tgtEl>
                                          <p:spTgt spid="3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2" st="2"/>
                                            </p:txEl>
                                          </p:spTgt>
                                        </p:tgtEl>
                                        <p:attrNameLst>
                                          <p:attrName>style.visibility</p:attrName>
                                        </p:attrNameLst>
                                      </p:cBhvr>
                                      <p:to>
                                        <p:strVal val="visible"/>
                                      </p:to>
                                    </p:set>
                                    <p:animEffect filter="fade" transition="in">
                                      <p:cBhvr>
                                        <p:cTn dur="2000"/>
                                        <p:tgtEl>
                                          <p:spTgt spid="3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22"/>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63" name="Google Shape;363;p22"/>
          <p:cNvSpPr txBox="1"/>
          <p:nvPr/>
        </p:nvSpPr>
        <p:spPr>
          <a:xfrm>
            <a:off x="5096107"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VẬN DỤNG</a:t>
            </a:r>
            <a:endParaRPr b="1" sz="3200">
              <a:solidFill>
                <a:srgbClr val="FF0000"/>
              </a:solidFill>
              <a:latin typeface="Times New Roman"/>
              <a:ea typeface="Times New Roman"/>
              <a:cs typeface="Times New Roman"/>
              <a:sym typeface="Times New Roman"/>
            </a:endParaRPr>
          </a:p>
        </p:txBody>
      </p:sp>
      <p:sp>
        <p:nvSpPr>
          <p:cNvPr id="364" name="Google Shape;364;p22"/>
          <p:cNvSpPr/>
          <p:nvPr/>
        </p:nvSpPr>
        <p:spPr>
          <a:xfrm>
            <a:off x="460916" y="584775"/>
            <a:ext cx="11537795"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r>
              <a:rPr b="1" lang="en-US" sz="2800">
                <a:solidFill>
                  <a:schemeClr val="dk1"/>
                </a:solidFill>
                <a:latin typeface="Times New Roman"/>
                <a:ea typeface="Times New Roman"/>
                <a:cs typeface="Times New Roman"/>
                <a:sym typeface="Times New Roman"/>
              </a:rPr>
              <a:t>1. Kể tên một số công ty, xí nghiệp hoạt động trong lĩnh vực cơ khí.</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2. Em hãy kể tên một số trường đại học, cao đẳng và trung cấp tại địa phương em ở có đào tạo các ngành nghề thuộc lĩnh vực cơ khí.</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3. Em hãy lựa chọn và tìm hiểu các yêu cầu của một ngành nghề cụ thể thuộc lĩnh vực cơ khí. Sau đó tự đánh giá sự phù hợp của bản thân với ngành nghề đó.</a:t>
            </a:r>
            <a:endParaRPr/>
          </a:p>
          <a:p>
            <a:pPr indent="0" lvl="0" marL="0" marR="0" rtl="0" algn="l">
              <a:spcBef>
                <a:spcPts val="0"/>
              </a:spcBef>
              <a:spcAft>
                <a:spcPts val="0"/>
              </a:spcAft>
              <a:buNone/>
            </a:pPr>
            <a:r>
              <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23"/>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370" name="Google Shape;370;p23"/>
          <p:cNvSpPr txBox="1"/>
          <p:nvPr/>
        </p:nvSpPr>
        <p:spPr>
          <a:xfrm>
            <a:off x="5096107"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VẬN DỤNG</a:t>
            </a:r>
            <a:endParaRPr b="1" sz="3200">
              <a:solidFill>
                <a:srgbClr val="FF0000"/>
              </a:solidFill>
              <a:latin typeface="Times New Roman"/>
              <a:ea typeface="Times New Roman"/>
              <a:cs typeface="Times New Roman"/>
              <a:sym typeface="Times New Roman"/>
            </a:endParaRPr>
          </a:p>
        </p:txBody>
      </p:sp>
      <p:sp>
        <p:nvSpPr>
          <p:cNvPr id="371" name="Google Shape;371;p23"/>
          <p:cNvSpPr/>
          <p:nvPr/>
        </p:nvSpPr>
        <p:spPr>
          <a:xfrm>
            <a:off x="460916" y="584775"/>
            <a:ext cx="11537795"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r>
              <a:rPr b="1" lang="en-US" sz="2800">
                <a:solidFill>
                  <a:schemeClr val="dk1"/>
                </a:solidFill>
                <a:latin typeface="Times New Roman"/>
                <a:ea typeface="Times New Roman"/>
                <a:cs typeface="Times New Roman"/>
                <a:sym typeface="Times New Roman"/>
              </a:rPr>
              <a:t>1. Kể tên một số công ty, xí nghiệp hoạt động trong lĩnh vực cơ khí.</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2. Em hãy kể tên một số trường đại học, cao đẳng và trung cấp tại địa phương em ở có đào tạo các ngành nghề thuộc lĩnh vực cơ khí.</a:t>
            </a:r>
            <a:endParaRPr/>
          </a:p>
        </p:txBody>
      </p:sp>
      <p:sp>
        <p:nvSpPr>
          <p:cNvPr id="372" name="Google Shape;372;p23"/>
          <p:cNvSpPr/>
          <p:nvPr/>
        </p:nvSpPr>
        <p:spPr>
          <a:xfrm>
            <a:off x="2740089" y="2053252"/>
            <a:ext cx="8979160"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1.PROSTEEL TECHNO Việt Nam – Công Ty TNHH PROSTEEL TECHNO Việt Nam</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Cơ Khí Thông Phát – Công Ty TNHH Cơ Khí Thông Phát</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Cơ Khí Công Nghiệp Long Thành – Công Ty Cổ Phần Cơ Khí Công Nghiệp Long Thành</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Cơ Khí Quang Khôi – Công Ty TNHH Thương Mại Kĩ Thuật Quang Khôi</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Cơ Khí Vạn Kim Bảo – Công Ty TNHH Vạn Kim Bảo</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2. ĐH Bách Khoa Hà Nội.</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 ĐH Hàng Hải Việt Nam.</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 ĐH Sư phạm Kỹ thuật TPHCM.</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 ĐH Công nghiệp TPHCM.</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 ĐH Giao thông Vận tải.</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 CĐ Kinh tế - Kĩ thuật Vinatex TP. HCM.</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 CĐ Kĩ thuật cao Thắng.</a:t>
            </a:r>
            <a:endParaRPr/>
          </a:p>
          <a:p>
            <a:pPr indent="0" lvl="0" marL="0" marR="0" rtl="0" algn="l">
              <a:spcBef>
                <a:spcPts val="0"/>
              </a:spcBef>
              <a:spcAft>
                <a:spcPts val="0"/>
              </a:spcAft>
              <a:buNone/>
            </a:pPr>
            <a:r>
              <a:rPr lang="en-US" sz="2000">
                <a:solidFill>
                  <a:srgbClr val="0000FF"/>
                </a:solidFill>
                <a:latin typeface="Times New Roman"/>
                <a:ea typeface="Times New Roman"/>
                <a:cs typeface="Times New Roman"/>
                <a:sym typeface="Times New Roman"/>
              </a:rPr>
              <a:t>- CĐ Công nghệ Hà Nội.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Effect filter="fade" transition="in">
                                      <p:cBhvr>
                                        <p:cTn dur="500"/>
                                        <p:tgtEl>
                                          <p:spTgt spid="3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Effect filter="fade" transition="in">
                                      <p:cBhvr>
                                        <p:cTn dur="500"/>
                                        <p:tgtEl>
                                          <p:spTgt spid="3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Effect filter="fade" transition="in">
                                      <p:cBhvr>
                                        <p:cTn dur="500"/>
                                        <p:tgtEl>
                                          <p:spTgt spid="3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animEffect filter="fade" transition="in">
                                      <p:cBhvr>
                                        <p:cTn dur="500"/>
                                        <p:tgtEl>
                                          <p:spTgt spid="3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4" st="4"/>
                                            </p:txEl>
                                          </p:spTgt>
                                        </p:tgtEl>
                                        <p:attrNameLst>
                                          <p:attrName>style.visibility</p:attrName>
                                        </p:attrNameLst>
                                      </p:cBhvr>
                                      <p:to>
                                        <p:strVal val="visible"/>
                                      </p:to>
                                    </p:set>
                                    <p:animEffect filter="fade" transition="in">
                                      <p:cBhvr>
                                        <p:cTn dur="500"/>
                                        <p:tgtEl>
                                          <p:spTgt spid="37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5" st="5"/>
                                            </p:txEl>
                                          </p:spTgt>
                                        </p:tgtEl>
                                        <p:attrNameLst>
                                          <p:attrName>style.visibility</p:attrName>
                                        </p:attrNameLst>
                                      </p:cBhvr>
                                      <p:to>
                                        <p:strVal val="visible"/>
                                      </p:to>
                                    </p:set>
                                    <p:animEffect filter="fade" transition="in">
                                      <p:cBhvr>
                                        <p:cTn dur="500"/>
                                        <p:tgtEl>
                                          <p:spTgt spid="37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6" st="6"/>
                                            </p:txEl>
                                          </p:spTgt>
                                        </p:tgtEl>
                                        <p:attrNameLst>
                                          <p:attrName>style.visibility</p:attrName>
                                        </p:attrNameLst>
                                      </p:cBhvr>
                                      <p:to>
                                        <p:strVal val="visible"/>
                                      </p:to>
                                    </p:set>
                                    <p:animEffect filter="fade" transition="in">
                                      <p:cBhvr>
                                        <p:cTn dur="500"/>
                                        <p:tgtEl>
                                          <p:spTgt spid="37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7" st="7"/>
                                            </p:txEl>
                                          </p:spTgt>
                                        </p:tgtEl>
                                        <p:attrNameLst>
                                          <p:attrName>style.visibility</p:attrName>
                                        </p:attrNameLst>
                                      </p:cBhvr>
                                      <p:to>
                                        <p:strVal val="visible"/>
                                      </p:to>
                                    </p:set>
                                    <p:animEffect filter="fade" transition="in">
                                      <p:cBhvr>
                                        <p:cTn dur="500"/>
                                        <p:tgtEl>
                                          <p:spTgt spid="37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8" st="8"/>
                                            </p:txEl>
                                          </p:spTgt>
                                        </p:tgtEl>
                                        <p:attrNameLst>
                                          <p:attrName>style.visibility</p:attrName>
                                        </p:attrNameLst>
                                      </p:cBhvr>
                                      <p:to>
                                        <p:strVal val="visible"/>
                                      </p:to>
                                    </p:set>
                                    <p:animEffect filter="fade" transition="in">
                                      <p:cBhvr>
                                        <p:cTn dur="500"/>
                                        <p:tgtEl>
                                          <p:spTgt spid="37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9" st="9"/>
                                            </p:txEl>
                                          </p:spTgt>
                                        </p:tgtEl>
                                        <p:attrNameLst>
                                          <p:attrName>style.visibility</p:attrName>
                                        </p:attrNameLst>
                                      </p:cBhvr>
                                      <p:to>
                                        <p:strVal val="visible"/>
                                      </p:to>
                                    </p:set>
                                    <p:animEffect filter="fade" transition="in">
                                      <p:cBhvr>
                                        <p:cTn dur="500"/>
                                        <p:tgtEl>
                                          <p:spTgt spid="37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10" st="10"/>
                                            </p:txEl>
                                          </p:spTgt>
                                        </p:tgtEl>
                                        <p:attrNameLst>
                                          <p:attrName>style.visibility</p:attrName>
                                        </p:attrNameLst>
                                      </p:cBhvr>
                                      <p:to>
                                        <p:strVal val="visible"/>
                                      </p:to>
                                    </p:set>
                                    <p:animEffect filter="fade" transition="in">
                                      <p:cBhvr>
                                        <p:cTn dur="500"/>
                                        <p:tgtEl>
                                          <p:spTgt spid="37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11" st="11"/>
                                            </p:txEl>
                                          </p:spTgt>
                                        </p:tgtEl>
                                        <p:attrNameLst>
                                          <p:attrName>style.visibility</p:attrName>
                                        </p:attrNameLst>
                                      </p:cBhvr>
                                      <p:to>
                                        <p:strVal val="visible"/>
                                      </p:to>
                                    </p:set>
                                    <p:animEffect filter="fade" transition="in">
                                      <p:cBhvr>
                                        <p:cTn dur="500"/>
                                        <p:tgtEl>
                                          <p:spTgt spid="37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xEl>
                                              <p:pRg end="12" st="12"/>
                                            </p:txEl>
                                          </p:spTgt>
                                        </p:tgtEl>
                                        <p:attrNameLst>
                                          <p:attrName>style.visibility</p:attrName>
                                        </p:attrNameLst>
                                      </p:cBhvr>
                                      <p:to>
                                        <p:strVal val="visible"/>
                                      </p:to>
                                    </p:set>
                                    <p:animEffect filter="fade" transition="in">
                                      <p:cBhvr>
                                        <p:cTn dur="500"/>
                                        <p:tgtEl>
                                          <p:spTgt spid="372">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
          <p:cNvSpPr txBox="1"/>
          <p:nvPr/>
        </p:nvSpPr>
        <p:spPr>
          <a:xfrm>
            <a:off x="1397888" y="4933966"/>
            <a:ext cx="55890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Times New Roman"/>
                <a:ea typeface="Times New Roman"/>
                <a:cs typeface="Times New Roman"/>
                <a:sym typeface="Times New Roman"/>
              </a:rPr>
              <a:t>Hình 9.1. Một công việc trong nghề cơ khí</a:t>
            </a:r>
            <a:endParaRPr b="1" i="1" sz="2000">
              <a:solidFill>
                <a:schemeClr val="dk1"/>
              </a:solidFill>
              <a:latin typeface="Times New Roman"/>
              <a:ea typeface="Times New Roman"/>
              <a:cs typeface="Times New Roman"/>
              <a:sym typeface="Times New Roman"/>
            </a:endParaRPr>
          </a:p>
        </p:txBody>
      </p:sp>
      <p:pic>
        <p:nvPicPr>
          <p:cNvPr id="182" name="Google Shape;182;p3"/>
          <p:cNvPicPr preferRelativeResize="0"/>
          <p:nvPr/>
        </p:nvPicPr>
        <p:blipFill rotWithShape="1">
          <a:blip r:embed="rId3">
            <a:alphaModFix/>
          </a:blip>
          <a:srcRect b="0" l="0" r="0" t="0"/>
          <a:stretch/>
        </p:blipFill>
        <p:spPr>
          <a:xfrm>
            <a:off x="1192793" y="861647"/>
            <a:ext cx="5794131" cy="3938188"/>
          </a:xfrm>
          <a:prstGeom prst="rect">
            <a:avLst/>
          </a:prstGeom>
          <a:noFill/>
          <a:ln>
            <a:noFill/>
          </a:ln>
        </p:spPr>
      </p:pic>
      <p:sp>
        <p:nvSpPr>
          <p:cNvPr id="183" name="Google Shape;183;p3"/>
          <p:cNvSpPr/>
          <p:nvPr/>
        </p:nvSpPr>
        <p:spPr>
          <a:xfrm>
            <a:off x="7306407" y="1075616"/>
            <a:ext cx="4325816"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Người công nhân đang làm công việc giám sát máy móc hoạt động và theo dõi các bộ phận máy móc qua máy tính</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Đặc điểm của nghề này: cần có kiến thức công nghệ để hỗ trợ nghiên cứu kĩ thuật cơ khí và biết thiết kế, lắp ráp, ... để giám sát giai đoạn sản xuất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5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500"/>
                                        <p:tgtEl>
                                          <p:spTgt spid="18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
          <p:cNvSpPr/>
          <p:nvPr/>
        </p:nvSpPr>
        <p:spPr>
          <a:xfrm>
            <a:off x="378070" y="204374"/>
            <a:ext cx="1163222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1.Hãy chỉ ra trong những nghề dưới đây, nghề nào thuộc lĩnh vực cơ khí?</a:t>
            </a:r>
            <a:endParaRPr b="1" sz="2800">
              <a:solidFill>
                <a:schemeClr val="dk1"/>
              </a:solidFill>
              <a:latin typeface="Times New Roman"/>
              <a:ea typeface="Times New Roman"/>
              <a:cs typeface="Times New Roman"/>
              <a:sym typeface="Times New Roman"/>
            </a:endParaRPr>
          </a:p>
        </p:txBody>
      </p:sp>
      <p:sp>
        <p:nvSpPr>
          <p:cNvPr id="189" name="Google Shape;189;p4"/>
          <p:cNvSpPr/>
          <p:nvPr/>
        </p:nvSpPr>
        <p:spPr>
          <a:xfrm>
            <a:off x="905606" y="1270901"/>
            <a:ext cx="3235569" cy="606670"/>
          </a:xfrm>
          <a:prstGeom prst="rect">
            <a:avLst/>
          </a:prstGeom>
          <a:solidFill>
            <a:schemeClr val="accent6"/>
          </a:solidFill>
          <a:ln cap="rnd"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Kĩ sư cơ khí</a:t>
            </a:r>
            <a:endParaRPr b="1" sz="2800">
              <a:solidFill>
                <a:schemeClr val="dk1"/>
              </a:solidFill>
              <a:latin typeface="Times New Roman"/>
              <a:ea typeface="Times New Roman"/>
              <a:cs typeface="Times New Roman"/>
              <a:sym typeface="Times New Roman"/>
            </a:endParaRPr>
          </a:p>
        </p:txBody>
      </p:sp>
      <p:sp>
        <p:nvSpPr>
          <p:cNvPr id="190" name="Google Shape;190;p4"/>
          <p:cNvSpPr/>
          <p:nvPr/>
        </p:nvSpPr>
        <p:spPr>
          <a:xfrm>
            <a:off x="553915" y="2089111"/>
            <a:ext cx="4378569" cy="606670"/>
          </a:xfrm>
          <a:prstGeom prst="rect">
            <a:avLst/>
          </a:prstGeom>
          <a:solidFill>
            <a:schemeClr val="accent6"/>
          </a:solidFill>
          <a:ln cap="rnd"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Kĩ thuật viên máy tự động</a:t>
            </a:r>
            <a:endParaRPr b="1" sz="2800">
              <a:solidFill>
                <a:schemeClr val="dk1"/>
              </a:solidFill>
              <a:latin typeface="Times New Roman"/>
              <a:ea typeface="Times New Roman"/>
              <a:cs typeface="Times New Roman"/>
              <a:sym typeface="Times New Roman"/>
            </a:endParaRPr>
          </a:p>
        </p:txBody>
      </p:sp>
      <p:sp>
        <p:nvSpPr>
          <p:cNvPr id="191" name="Google Shape;191;p4"/>
          <p:cNvSpPr/>
          <p:nvPr/>
        </p:nvSpPr>
        <p:spPr>
          <a:xfrm>
            <a:off x="378070" y="3019741"/>
            <a:ext cx="5237287" cy="606670"/>
          </a:xfrm>
          <a:prstGeom prst="rect">
            <a:avLst/>
          </a:prstGeom>
          <a:solidFill>
            <a:schemeClr val="accent6"/>
          </a:solidFill>
          <a:ln cap="rnd"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Kĩ thuật viên máy của tàu thủy</a:t>
            </a:r>
            <a:endParaRPr b="1" sz="2800">
              <a:solidFill>
                <a:schemeClr val="dk1"/>
              </a:solidFill>
              <a:latin typeface="Times New Roman"/>
              <a:ea typeface="Times New Roman"/>
              <a:cs typeface="Times New Roman"/>
              <a:sym typeface="Times New Roman"/>
            </a:endParaRPr>
          </a:p>
        </p:txBody>
      </p:sp>
      <p:sp>
        <p:nvSpPr>
          <p:cNvPr id="192" name="Google Shape;192;p4"/>
          <p:cNvSpPr/>
          <p:nvPr/>
        </p:nvSpPr>
        <p:spPr>
          <a:xfrm>
            <a:off x="905606" y="3950371"/>
            <a:ext cx="3235569" cy="606670"/>
          </a:xfrm>
          <a:prstGeom prst="rect">
            <a:avLst/>
          </a:prstGeom>
          <a:solidFill>
            <a:schemeClr val="accent6"/>
          </a:solidFill>
          <a:ln cap="rnd" cmpd="sng" w="15875">
            <a:solidFill>
              <a:srgbClr val="A4CD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Kĩ</a:t>
            </a:r>
            <a:r>
              <a:rPr b="1" lang="en-US" sz="2800">
                <a:solidFill>
                  <a:schemeClr val="dk1"/>
                </a:solidFill>
                <a:latin typeface="Times New Roman"/>
                <a:ea typeface="Times New Roman"/>
                <a:cs typeface="Times New Roman"/>
                <a:sym typeface="Times New Roman"/>
              </a:rPr>
              <a:t> sư luyện kim</a:t>
            </a:r>
            <a:endParaRPr b="1" sz="2800">
              <a:solidFill>
                <a:schemeClr val="dk1"/>
              </a:solidFill>
              <a:latin typeface="Times New Roman"/>
              <a:ea typeface="Times New Roman"/>
              <a:cs typeface="Times New Roman"/>
              <a:sym typeface="Times New Roman"/>
            </a:endParaRPr>
          </a:p>
        </p:txBody>
      </p:sp>
      <p:sp>
        <p:nvSpPr>
          <p:cNvPr id="193" name="Google Shape;193;p4"/>
          <p:cNvSpPr/>
          <p:nvPr/>
        </p:nvSpPr>
        <p:spPr>
          <a:xfrm>
            <a:off x="677000" y="4881000"/>
            <a:ext cx="3877500" cy="727800"/>
          </a:xfrm>
          <a:prstGeom prst="rect">
            <a:avLst/>
          </a:prstGeom>
          <a:solidFill>
            <a:schemeClr val="accent6"/>
          </a:solidFill>
          <a:ln cap="rnd" cmpd="sng" w="15875">
            <a:solidFill>
              <a:srgbClr val="F9CD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Kĩ thuật viên kĩ thuật cơ khí </a:t>
            </a:r>
            <a:endParaRPr b="1" sz="2800">
              <a:solidFill>
                <a:schemeClr val="dk1"/>
              </a:solidFill>
              <a:latin typeface="Times New Roman"/>
              <a:ea typeface="Times New Roman"/>
              <a:cs typeface="Times New Roman"/>
              <a:sym typeface="Times New Roman"/>
            </a:endParaRPr>
          </a:p>
        </p:txBody>
      </p:sp>
      <p:sp>
        <p:nvSpPr>
          <p:cNvPr id="194" name="Google Shape;194;p4"/>
          <p:cNvSpPr/>
          <p:nvPr/>
        </p:nvSpPr>
        <p:spPr>
          <a:xfrm>
            <a:off x="756138" y="5811631"/>
            <a:ext cx="3604845" cy="606670"/>
          </a:xfrm>
          <a:prstGeom prst="rect">
            <a:avLst/>
          </a:prstGeom>
          <a:solidFill>
            <a:schemeClr val="accent6"/>
          </a:solidFill>
          <a:ln cap="rnd" cmpd="sng" w="15875">
            <a:solidFill>
              <a:srgbClr val="A4CD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Kĩ thuật viên siêu âm</a:t>
            </a:r>
            <a:endParaRPr b="1" sz="2800">
              <a:solidFill>
                <a:schemeClr val="dk1"/>
              </a:solidFill>
              <a:latin typeface="Times New Roman"/>
              <a:ea typeface="Times New Roman"/>
              <a:cs typeface="Times New Roman"/>
              <a:sym typeface="Times New Roman"/>
            </a:endParaRPr>
          </a:p>
        </p:txBody>
      </p:sp>
      <p:sp>
        <p:nvSpPr>
          <p:cNvPr id="195" name="Google Shape;195;p4"/>
          <p:cNvSpPr/>
          <p:nvPr/>
        </p:nvSpPr>
        <p:spPr>
          <a:xfrm>
            <a:off x="7179475" y="905600"/>
            <a:ext cx="4602300" cy="487500"/>
          </a:xfrm>
          <a:prstGeom prst="rect">
            <a:avLst/>
          </a:prstGeom>
          <a:solidFill>
            <a:schemeClr val="accent6"/>
          </a:solidFill>
          <a:ln cap="rnd" cmpd="sng" w="15875">
            <a:solidFill>
              <a:srgbClr val="F9CD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Thợ hàn</a:t>
            </a:r>
            <a:endParaRPr b="1" sz="2800">
              <a:solidFill>
                <a:schemeClr val="dk1"/>
              </a:solidFill>
              <a:latin typeface="Times New Roman"/>
              <a:ea typeface="Times New Roman"/>
              <a:cs typeface="Times New Roman"/>
              <a:sym typeface="Times New Roman"/>
            </a:endParaRPr>
          </a:p>
        </p:txBody>
      </p:sp>
      <p:sp>
        <p:nvSpPr>
          <p:cNvPr id="196" name="Google Shape;196;p4"/>
          <p:cNvSpPr/>
          <p:nvPr/>
        </p:nvSpPr>
        <p:spPr>
          <a:xfrm>
            <a:off x="6008275" y="1626050"/>
            <a:ext cx="6104700" cy="606600"/>
          </a:xfrm>
          <a:prstGeom prst="rect">
            <a:avLst/>
          </a:prstGeom>
          <a:solidFill>
            <a:schemeClr val="accent6"/>
          </a:solidFill>
          <a:ln cap="rnd" cmpd="sng" w="15875">
            <a:solidFill>
              <a:srgbClr val="A4CD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Thợ cơ khí và sửa chữa máy móc</a:t>
            </a:r>
            <a:endParaRPr b="1" sz="2800">
              <a:solidFill>
                <a:schemeClr val="dk1"/>
              </a:solidFill>
              <a:latin typeface="Times New Roman"/>
              <a:ea typeface="Times New Roman"/>
              <a:cs typeface="Times New Roman"/>
              <a:sym typeface="Times New Roman"/>
            </a:endParaRPr>
          </a:p>
        </p:txBody>
      </p:sp>
      <p:sp>
        <p:nvSpPr>
          <p:cNvPr id="197" name="Google Shape;197;p4"/>
          <p:cNvSpPr/>
          <p:nvPr/>
        </p:nvSpPr>
        <p:spPr>
          <a:xfrm>
            <a:off x="6812888" y="2465591"/>
            <a:ext cx="3596100" cy="606600"/>
          </a:xfrm>
          <a:prstGeom prst="rect">
            <a:avLst/>
          </a:prstGeom>
          <a:solidFill>
            <a:schemeClr val="accent6"/>
          </a:solidFill>
          <a:ln cap="rnd" cmpd="sng" w="15875">
            <a:solidFill>
              <a:srgbClr val="A4CD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Kĩ sư cơ học</a:t>
            </a:r>
            <a:endParaRPr b="1" sz="2800">
              <a:solidFill>
                <a:schemeClr val="dk1"/>
              </a:solidFill>
              <a:latin typeface="Times New Roman"/>
              <a:ea typeface="Times New Roman"/>
              <a:cs typeface="Times New Roman"/>
              <a:sym typeface="Times New Roman"/>
            </a:endParaRPr>
          </a:p>
        </p:txBody>
      </p:sp>
      <p:sp>
        <p:nvSpPr>
          <p:cNvPr id="198" name="Google Shape;198;p4"/>
          <p:cNvSpPr/>
          <p:nvPr/>
        </p:nvSpPr>
        <p:spPr>
          <a:xfrm>
            <a:off x="6690938" y="3231959"/>
            <a:ext cx="4431300" cy="606600"/>
          </a:xfrm>
          <a:prstGeom prst="rect">
            <a:avLst/>
          </a:prstGeom>
          <a:solidFill>
            <a:schemeClr val="accent6"/>
          </a:solidFill>
          <a:ln cap="rnd" cmpd="sng" w="15875">
            <a:solidFill>
              <a:srgbClr val="A4CD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Thợ luyện kim loại</a:t>
            </a:r>
            <a:endParaRPr b="1" sz="2800">
              <a:solidFill>
                <a:schemeClr val="dk1"/>
              </a:solidFill>
              <a:latin typeface="Times New Roman"/>
              <a:ea typeface="Times New Roman"/>
              <a:cs typeface="Times New Roman"/>
              <a:sym typeface="Times New Roman"/>
            </a:endParaRPr>
          </a:p>
        </p:txBody>
      </p:sp>
      <p:sp>
        <p:nvSpPr>
          <p:cNvPr id="199" name="Google Shape;199;p4"/>
          <p:cNvSpPr/>
          <p:nvPr/>
        </p:nvSpPr>
        <p:spPr>
          <a:xfrm>
            <a:off x="6251331" y="3998294"/>
            <a:ext cx="5226900" cy="606600"/>
          </a:xfrm>
          <a:prstGeom prst="rect">
            <a:avLst/>
          </a:prstGeom>
          <a:solidFill>
            <a:schemeClr val="accent6"/>
          </a:solidFill>
          <a:ln cap="rnd" cmpd="sng" w="15875">
            <a:solidFill>
              <a:srgbClr val="F9CD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Kĩ thuật viên nông nghiệp</a:t>
            </a:r>
            <a:endParaRPr b="1" sz="2800">
              <a:solidFill>
                <a:schemeClr val="dk1"/>
              </a:solidFill>
              <a:latin typeface="Times New Roman"/>
              <a:ea typeface="Times New Roman"/>
              <a:cs typeface="Times New Roman"/>
              <a:sym typeface="Times New Roman"/>
            </a:endParaRPr>
          </a:p>
        </p:txBody>
      </p:sp>
      <p:sp>
        <p:nvSpPr>
          <p:cNvPr id="200" name="Google Shape;200;p4"/>
          <p:cNvSpPr/>
          <p:nvPr/>
        </p:nvSpPr>
        <p:spPr>
          <a:xfrm>
            <a:off x="6209503" y="4764649"/>
            <a:ext cx="5310600" cy="606600"/>
          </a:xfrm>
          <a:prstGeom prst="rect">
            <a:avLst/>
          </a:prstGeom>
          <a:solidFill>
            <a:schemeClr val="accent6"/>
          </a:solidFill>
          <a:ln cap="rnd" cmpd="sng" w="15875">
            <a:solidFill>
              <a:srgbClr val="F9CD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Thơ lắp đặt máy móc, thiết bị</a:t>
            </a:r>
            <a:endParaRPr b="1" sz="2800">
              <a:solidFill>
                <a:schemeClr val="dk1"/>
              </a:solidFill>
              <a:latin typeface="Times New Roman"/>
              <a:ea typeface="Times New Roman"/>
              <a:cs typeface="Times New Roman"/>
              <a:sym typeface="Times New Roman"/>
            </a:endParaRPr>
          </a:p>
        </p:txBody>
      </p:sp>
      <p:sp>
        <p:nvSpPr>
          <p:cNvPr id="201" name="Google Shape;201;p4"/>
          <p:cNvSpPr/>
          <p:nvPr/>
        </p:nvSpPr>
        <p:spPr>
          <a:xfrm>
            <a:off x="6562850" y="5677400"/>
            <a:ext cx="5310600" cy="606600"/>
          </a:xfrm>
          <a:prstGeom prst="rect">
            <a:avLst/>
          </a:prstGeom>
          <a:solidFill>
            <a:schemeClr val="accent6"/>
          </a:solidFill>
          <a:ln cap="rnd" cmpd="sng" w="15875">
            <a:solidFill>
              <a:srgbClr val="A4CDB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Kĩ thuật viên cơ khí hàng không</a:t>
            </a:r>
            <a:endParaRPr b="1"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p:nvPr/>
        </p:nvSpPr>
        <p:spPr>
          <a:xfrm>
            <a:off x="243254" y="0"/>
            <a:ext cx="1157360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Từ bảng 9.1, em hãy tóm tắt các đặc điểm một số ngành nghề phổ biến thuộc lĩnh vực cơ khí. </a:t>
            </a:r>
            <a:endParaRPr b="1" sz="2800">
              <a:solidFill>
                <a:schemeClr val="dk1"/>
              </a:solidFill>
              <a:latin typeface="Times New Roman"/>
              <a:ea typeface="Times New Roman"/>
              <a:cs typeface="Times New Roman"/>
              <a:sym typeface="Times New Roman"/>
            </a:endParaRPr>
          </a:p>
        </p:txBody>
      </p:sp>
      <p:graphicFrame>
        <p:nvGraphicFramePr>
          <p:cNvPr id="207" name="Google Shape;207;p5"/>
          <p:cNvGraphicFramePr/>
          <p:nvPr/>
        </p:nvGraphicFramePr>
        <p:xfrm>
          <a:off x="327513" y="954107"/>
          <a:ext cx="3000000" cy="3000000"/>
        </p:xfrm>
        <a:graphic>
          <a:graphicData uri="http://schemas.openxmlformats.org/drawingml/2006/table">
            <a:tbl>
              <a:tblPr>
                <a:noFill/>
                <a:tableStyleId>{7B1B6ABB-B108-4FA6-A9CD-40644EE6083E}</a:tableStyleId>
              </a:tblPr>
              <a:tblGrid>
                <a:gridCol w="1187450"/>
                <a:gridCol w="3604750"/>
                <a:gridCol w="6829025"/>
              </a:tblGrid>
              <a:tr h="592500">
                <a:tc>
                  <a:txBody>
                    <a:bodyPr/>
                    <a:lstStyle/>
                    <a:p>
                      <a:pPr indent="0" lvl="0" marL="0" marR="0" rtl="0" algn="ctr">
                        <a:spcBef>
                          <a:spcPts val="0"/>
                        </a:spcBef>
                        <a:spcAft>
                          <a:spcPts val="0"/>
                        </a:spcAft>
                        <a:buNone/>
                      </a:pPr>
                      <a:r>
                        <a:rPr b="1" lang="en-US" sz="2400" u="none" cap="none" strike="noStrike">
                          <a:solidFill>
                            <a:srgbClr val="333333"/>
                          </a:solidFill>
                          <a:latin typeface="Times New Roman"/>
                          <a:ea typeface="Times New Roman"/>
                          <a:cs typeface="Times New Roman"/>
                          <a:sym typeface="Times New Roman"/>
                        </a:rPr>
                        <a:t>STT</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400" u="none" cap="none" strike="noStrike">
                          <a:solidFill>
                            <a:srgbClr val="333333"/>
                          </a:solidFill>
                          <a:latin typeface="Times New Roman"/>
                          <a:ea typeface="Times New Roman"/>
                          <a:cs typeface="Times New Roman"/>
                          <a:sym typeface="Times New Roman"/>
                        </a:rPr>
                        <a:t>Tên ngành</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US" sz="2400" u="none" cap="none" strike="noStrike">
                          <a:solidFill>
                            <a:srgbClr val="333333"/>
                          </a:solidFill>
                          <a:latin typeface="Times New Roman"/>
                          <a:ea typeface="Times New Roman"/>
                          <a:cs typeface="Times New Roman"/>
                          <a:sym typeface="Times New Roman"/>
                        </a:rPr>
                        <a:t>Đặc điểm ngành nghề</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7475">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1</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Kỹ sư cơ khí</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77475">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2</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Kỹ thuật viên kỹ thuật cơ khí</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84975">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3</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Thợ cơ khí và sửa chữa máy móc</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2400" u="none" cap="none" strike="noStrike">
                          <a:solidFill>
                            <a:srgbClr val="333333"/>
                          </a:solidFill>
                          <a:latin typeface="Times New Roman"/>
                          <a:ea typeface="Times New Roman"/>
                          <a:cs typeface="Times New Roman"/>
                          <a:sym typeface="Times New Roman"/>
                        </a:rPr>
                        <a:t>Thợ cơ khí và sủa chữa máy móc lắp ráp, lắp đặt, bảo trì, sửa chữa động cơ, xe cộ, máy móc nông nghiệp hoặc công nghiệp và thiết bị cơ khí tương tự</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
          <p:cNvSpPr/>
          <p:nvPr/>
        </p:nvSpPr>
        <p:spPr>
          <a:xfrm>
            <a:off x="0" y="140159"/>
            <a:ext cx="120178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Theo em hình minh họa những ngành nghề nào trong lĩnh vực cơ khí?</a:t>
            </a:r>
            <a:endParaRPr/>
          </a:p>
        </p:txBody>
      </p:sp>
      <p:pic>
        <p:nvPicPr>
          <p:cNvPr id="213" name="Google Shape;213;p6"/>
          <p:cNvPicPr preferRelativeResize="0"/>
          <p:nvPr/>
        </p:nvPicPr>
        <p:blipFill rotWithShape="1">
          <a:blip r:embed="rId3">
            <a:alphaModFix/>
          </a:blip>
          <a:srcRect b="0" l="0" r="0" t="0"/>
          <a:stretch/>
        </p:blipFill>
        <p:spPr>
          <a:xfrm>
            <a:off x="360195" y="1118499"/>
            <a:ext cx="5415454" cy="2240521"/>
          </a:xfrm>
          <a:prstGeom prst="rect">
            <a:avLst/>
          </a:prstGeom>
          <a:noFill/>
          <a:ln>
            <a:noFill/>
          </a:ln>
        </p:spPr>
      </p:pic>
      <p:pic>
        <p:nvPicPr>
          <p:cNvPr id="214" name="Google Shape;214;p6"/>
          <p:cNvPicPr preferRelativeResize="0"/>
          <p:nvPr/>
        </p:nvPicPr>
        <p:blipFill rotWithShape="1">
          <a:blip r:embed="rId4">
            <a:alphaModFix/>
          </a:blip>
          <a:srcRect b="0" l="0" r="0" t="0"/>
          <a:stretch/>
        </p:blipFill>
        <p:spPr>
          <a:xfrm>
            <a:off x="5990253" y="1112402"/>
            <a:ext cx="5868955" cy="2246618"/>
          </a:xfrm>
          <a:prstGeom prst="rect">
            <a:avLst/>
          </a:prstGeom>
          <a:noFill/>
          <a:ln>
            <a:noFill/>
          </a:ln>
        </p:spPr>
      </p:pic>
      <p:pic>
        <p:nvPicPr>
          <p:cNvPr id="215" name="Google Shape;215;p6"/>
          <p:cNvPicPr preferRelativeResize="0"/>
          <p:nvPr/>
        </p:nvPicPr>
        <p:blipFill rotWithShape="1">
          <a:blip r:embed="rId5">
            <a:alphaModFix/>
          </a:blip>
          <a:srcRect b="0" l="0" r="0" t="0"/>
          <a:stretch/>
        </p:blipFill>
        <p:spPr>
          <a:xfrm>
            <a:off x="269937" y="3779468"/>
            <a:ext cx="5595969" cy="2220115"/>
          </a:xfrm>
          <a:prstGeom prst="rect">
            <a:avLst/>
          </a:prstGeom>
          <a:noFill/>
          <a:ln>
            <a:noFill/>
          </a:ln>
        </p:spPr>
      </p:pic>
      <p:pic>
        <p:nvPicPr>
          <p:cNvPr id="216" name="Google Shape;216;p6"/>
          <p:cNvPicPr preferRelativeResize="0"/>
          <p:nvPr/>
        </p:nvPicPr>
        <p:blipFill rotWithShape="1">
          <a:blip r:embed="rId6">
            <a:alphaModFix/>
          </a:blip>
          <a:srcRect b="0" l="0" r="0" t="0"/>
          <a:stretch/>
        </p:blipFill>
        <p:spPr>
          <a:xfrm>
            <a:off x="5990254" y="3721850"/>
            <a:ext cx="5868955" cy="2277733"/>
          </a:xfrm>
          <a:prstGeom prst="rect">
            <a:avLst/>
          </a:prstGeom>
          <a:noFill/>
          <a:ln>
            <a:noFill/>
          </a:ln>
        </p:spPr>
      </p:pic>
      <p:sp>
        <p:nvSpPr>
          <p:cNvPr id="217" name="Google Shape;217;p6"/>
          <p:cNvSpPr txBox="1"/>
          <p:nvPr/>
        </p:nvSpPr>
        <p:spPr>
          <a:xfrm>
            <a:off x="1698171" y="3399967"/>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a) Thiết kế chi tiết máy</a:t>
            </a:r>
            <a:endParaRPr i="1" sz="1600">
              <a:solidFill>
                <a:schemeClr val="dk1"/>
              </a:solidFill>
              <a:latin typeface="Times New Roman"/>
              <a:ea typeface="Times New Roman"/>
              <a:cs typeface="Times New Roman"/>
              <a:sym typeface="Times New Roman"/>
            </a:endParaRPr>
          </a:p>
        </p:txBody>
      </p:sp>
      <p:sp>
        <p:nvSpPr>
          <p:cNvPr id="218" name="Google Shape;218;p6"/>
          <p:cNvSpPr txBox="1"/>
          <p:nvPr/>
        </p:nvSpPr>
        <p:spPr>
          <a:xfrm>
            <a:off x="7635550" y="3383297"/>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b) Kiểm tra hoạt động của rô bốt</a:t>
            </a:r>
            <a:endParaRPr i="1" sz="1600">
              <a:solidFill>
                <a:schemeClr val="dk1"/>
              </a:solidFill>
              <a:latin typeface="Times New Roman"/>
              <a:ea typeface="Times New Roman"/>
              <a:cs typeface="Times New Roman"/>
              <a:sym typeface="Times New Roman"/>
            </a:endParaRPr>
          </a:p>
        </p:txBody>
      </p:sp>
      <p:sp>
        <p:nvSpPr>
          <p:cNvPr id="219" name="Google Shape;219;p6"/>
          <p:cNvSpPr txBox="1"/>
          <p:nvPr/>
        </p:nvSpPr>
        <p:spPr>
          <a:xfrm>
            <a:off x="1607975" y="5999583"/>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c) Đo mức dầu của động cơ xe máy</a:t>
            </a:r>
            <a:endParaRPr i="1" sz="1600">
              <a:solidFill>
                <a:schemeClr val="dk1"/>
              </a:solidFill>
              <a:latin typeface="Times New Roman"/>
              <a:ea typeface="Times New Roman"/>
              <a:cs typeface="Times New Roman"/>
              <a:sym typeface="Times New Roman"/>
            </a:endParaRPr>
          </a:p>
        </p:txBody>
      </p:sp>
      <p:sp>
        <p:nvSpPr>
          <p:cNvPr id="220" name="Google Shape;220;p6"/>
          <p:cNvSpPr txBox="1"/>
          <p:nvPr/>
        </p:nvSpPr>
        <p:spPr>
          <a:xfrm>
            <a:off x="7203944" y="5997194"/>
            <a:ext cx="45619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d) Kiểm tra tình trạng các bộ phận của động cơ</a:t>
            </a:r>
            <a:endParaRPr i="1" sz="1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7"/>
          <p:cNvSpPr/>
          <p:nvPr/>
        </p:nvSpPr>
        <p:spPr>
          <a:xfrm>
            <a:off x="0" y="140159"/>
            <a:ext cx="120178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Theo em hình minh họa những ngành nghề nào trong lĩnh vực cơ khí?</a:t>
            </a:r>
            <a:endParaRPr/>
          </a:p>
        </p:txBody>
      </p:sp>
      <p:pic>
        <p:nvPicPr>
          <p:cNvPr id="226" name="Google Shape;226;p7"/>
          <p:cNvPicPr preferRelativeResize="0"/>
          <p:nvPr/>
        </p:nvPicPr>
        <p:blipFill rotWithShape="1">
          <a:blip r:embed="rId3">
            <a:alphaModFix/>
          </a:blip>
          <a:srcRect b="0" l="0" r="0" t="0"/>
          <a:stretch/>
        </p:blipFill>
        <p:spPr>
          <a:xfrm>
            <a:off x="360195" y="1118499"/>
            <a:ext cx="4258458" cy="2240521"/>
          </a:xfrm>
          <a:prstGeom prst="rect">
            <a:avLst/>
          </a:prstGeom>
          <a:noFill/>
          <a:ln>
            <a:noFill/>
          </a:ln>
        </p:spPr>
      </p:pic>
      <p:pic>
        <p:nvPicPr>
          <p:cNvPr id="227" name="Google Shape;227;p7"/>
          <p:cNvPicPr preferRelativeResize="0"/>
          <p:nvPr/>
        </p:nvPicPr>
        <p:blipFill rotWithShape="1">
          <a:blip r:embed="rId4">
            <a:alphaModFix/>
          </a:blip>
          <a:srcRect b="0" l="0" r="0" t="0"/>
          <a:stretch/>
        </p:blipFill>
        <p:spPr>
          <a:xfrm>
            <a:off x="4786605" y="1095732"/>
            <a:ext cx="4320074" cy="2246618"/>
          </a:xfrm>
          <a:prstGeom prst="rect">
            <a:avLst/>
          </a:prstGeom>
          <a:noFill/>
          <a:ln>
            <a:noFill/>
          </a:ln>
        </p:spPr>
      </p:pic>
      <p:pic>
        <p:nvPicPr>
          <p:cNvPr id="228" name="Google Shape;228;p7"/>
          <p:cNvPicPr preferRelativeResize="0"/>
          <p:nvPr/>
        </p:nvPicPr>
        <p:blipFill rotWithShape="1">
          <a:blip r:embed="rId5">
            <a:alphaModFix/>
          </a:blip>
          <a:srcRect b="0" l="0" r="0" t="0"/>
          <a:stretch/>
        </p:blipFill>
        <p:spPr>
          <a:xfrm>
            <a:off x="269938" y="3779468"/>
            <a:ext cx="4414030" cy="2220115"/>
          </a:xfrm>
          <a:prstGeom prst="rect">
            <a:avLst/>
          </a:prstGeom>
          <a:noFill/>
          <a:ln>
            <a:noFill/>
          </a:ln>
        </p:spPr>
      </p:pic>
      <p:pic>
        <p:nvPicPr>
          <p:cNvPr id="229" name="Google Shape;229;p7"/>
          <p:cNvPicPr preferRelativeResize="0"/>
          <p:nvPr/>
        </p:nvPicPr>
        <p:blipFill rotWithShape="1">
          <a:blip r:embed="rId6">
            <a:alphaModFix/>
          </a:blip>
          <a:srcRect b="0" l="0" r="0" t="0"/>
          <a:stretch/>
        </p:blipFill>
        <p:spPr>
          <a:xfrm>
            <a:off x="4786606" y="3738521"/>
            <a:ext cx="4320074" cy="2277733"/>
          </a:xfrm>
          <a:prstGeom prst="rect">
            <a:avLst/>
          </a:prstGeom>
          <a:noFill/>
          <a:ln>
            <a:noFill/>
          </a:ln>
        </p:spPr>
      </p:pic>
      <p:sp>
        <p:nvSpPr>
          <p:cNvPr id="230" name="Google Shape;230;p7"/>
          <p:cNvSpPr txBox="1"/>
          <p:nvPr/>
        </p:nvSpPr>
        <p:spPr>
          <a:xfrm>
            <a:off x="1698171" y="3399967"/>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a) Thiết kế chi tiết máy</a:t>
            </a:r>
            <a:endParaRPr i="1" sz="1600">
              <a:solidFill>
                <a:schemeClr val="dk1"/>
              </a:solidFill>
              <a:latin typeface="Times New Roman"/>
              <a:ea typeface="Times New Roman"/>
              <a:cs typeface="Times New Roman"/>
              <a:sym typeface="Times New Roman"/>
            </a:endParaRPr>
          </a:p>
        </p:txBody>
      </p:sp>
      <p:sp>
        <p:nvSpPr>
          <p:cNvPr id="231" name="Google Shape;231;p7"/>
          <p:cNvSpPr txBox="1"/>
          <p:nvPr/>
        </p:nvSpPr>
        <p:spPr>
          <a:xfrm>
            <a:off x="5234474" y="3324683"/>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b) Kiểm tra hoạt động của rô bốt</a:t>
            </a:r>
            <a:endParaRPr i="1" sz="1600">
              <a:solidFill>
                <a:schemeClr val="dk1"/>
              </a:solidFill>
              <a:latin typeface="Times New Roman"/>
              <a:ea typeface="Times New Roman"/>
              <a:cs typeface="Times New Roman"/>
              <a:sym typeface="Times New Roman"/>
            </a:endParaRPr>
          </a:p>
        </p:txBody>
      </p:sp>
      <p:sp>
        <p:nvSpPr>
          <p:cNvPr id="232" name="Google Shape;232;p7"/>
          <p:cNvSpPr txBox="1"/>
          <p:nvPr/>
        </p:nvSpPr>
        <p:spPr>
          <a:xfrm>
            <a:off x="1048138" y="6022131"/>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c) Đo mức dầu của động cơ xe máy</a:t>
            </a:r>
            <a:endParaRPr i="1" sz="1600">
              <a:solidFill>
                <a:schemeClr val="dk1"/>
              </a:solidFill>
              <a:latin typeface="Times New Roman"/>
              <a:ea typeface="Times New Roman"/>
              <a:cs typeface="Times New Roman"/>
              <a:sym typeface="Times New Roman"/>
            </a:endParaRPr>
          </a:p>
        </p:txBody>
      </p:sp>
      <p:sp>
        <p:nvSpPr>
          <p:cNvPr id="233" name="Google Shape;233;p7"/>
          <p:cNvSpPr txBox="1"/>
          <p:nvPr/>
        </p:nvSpPr>
        <p:spPr>
          <a:xfrm>
            <a:off x="4786606" y="6023594"/>
            <a:ext cx="43200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d) Kiểm tra tình trạng các bộ phận của động cơ</a:t>
            </a:r>
            <a:endParaRPr i="1" sz="1600">
              <a:solidFill>
                <a:schemeClr val="dk1"/>
              </a:solidFill>
              <a:latin typeface="Times New Roman"/>
              <a:ea typeface="Times New Roman"/>
              <a:cs typeface="Times New Roman"/>
              <a:sym typeface="Times New Roman"/>
            </a:endParaRPr>
          </a:p>
        </p:txBody>
      </p:sp>
      <p:sp>
        <p:nvSpPr>
          <p:cNvPr id="234" name="Google Shape;234;p7"/>
          <p:cNvSpPr/>
          <p:nvPr/>
        </p:nvSpPr>
        <p:spPr>
          <a:xfrm>
            <a:off x="9209317" y="1095732"/>
            <a:ext cx="3237722"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a) Kĩ sư cơ khí</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b) Kĩ sư cơ khí, kĩ thuật viên cơ khí</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c) Thợ cơ khí và sửa chữa máy móc</a:t>
            </a:r>
            <a:endParaRPr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d) Thợ cơ khí và sửa</a:t>
            </a:r>
            <a:endParaRPr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8"/>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40" name="Google Shape;240;p8"/>
          <p:cNvSpPr/>
          <p:nvPr/>
        </p:nvSpPr>
        <p:spPr>
          <a:xfrm>
            <a:off x="304789" y="650535"/>
            <a:ext cx="11582400" cy="56938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1.Đặc điểm một số ngành nghề phổ biến trong lĩnh vực cơ khí</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Kỹ sư cơ khí</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Kỹ sư cơ khí tiến hành nghiêm cứu, tư vấn, thiết kế và sản xuất trực tiếp máy móc, thiết bị, hệ thống công nghiệp, máy bay, tàu thủy; tư vấn, chỉ đạo, vận hành, bảo trì và sửa chữa; nghiên cứu và tư vấn về các khía cạnh cơ học của vật liệu; sản phẩm hoặc quy trình cụ thể</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Kỹ thuật viên kỹ thuật cơ khí</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Kỹ thuật viên kỹ thuật cơ khí thực hiện các nhiệm vụ kĩ thuật để hỗ trợ nghiên cứu kĩ thuật cơ khí và thiết kế, sản xuất, lắp ráp, xây dựng; vận hành, bảo trì và sửa chữa máy móc, linh kiện và thiết bị cơ khí.</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-Thợ cơ khí và sửa chữa máy móc</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Thợ cơ khí và sủa chữa máy móc lắp ráp, lắp đặt, bảo trì, sửa chữa động cơ, xe cộ, máy móc nông nghiệp hoặc công nghiệp và thiết bị cơ khí tương tự</a:t>
            </a:r>
            <a:endParaRPr/>
          </a:p>
        </p:txBody>
      </p:sp>
      <p:pic>
        <p:nvPicPr>
          <p:cNvPr id="241" name="Google Shape;241;p8"/>
          <p:cNvPicPr preferRelativeResize="0"/>
          <p:nvPr/>
        </p:nvPicPr>
        <p:blipFill rotWithShape="1">
          <a:blip r:embed="rId4">
            <a:alphaModFix/>
          </a:blip>
          <a:srcRect b="0" l="0" r="0" t="0"/>
          <a:stretch/>
        </p:blipFill>
        <p:spPr>
          <a:xfrm>
            <a:off x="2344441" y="120088"/>
            <a:ext cx="7895004"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20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9"/>
          <p:cNvSpPr/>
          <p:nvPr/>
        </p:nvSpPr>
        <p:spPr>
          <a:xfrm>
            <a:off x="0" y="140159"/>
            <a:ext cx="1201782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   Người lao động trong lĩnh vực cơ khí cần có những phẩm chất như thế nào để thực hiện được các công việc như trong hình?</a:t>
            </a:r>
            <a:endParaRPr/>
          </a:p>
        </p:txBody>
      </p:sp>
      <p:pic>
        <p:nvPicPr>
          <p:cNvPr id="247" name="Google Shape;247;p9"/>
          <p:cNvPicPr preferRelativeResize="0"/>
          <p:nvPr/>
        </p:nvPicPr>
        <p:blipFill rotWithShape="1">
          <a:blip r:embed="rId3">
            <a:alphaModFix/>
          </a:blip>
          <a:srcRect b="0" l="0" r="0" t="0"/>
          <a:stretch/>
        </p:blipFill>
        <p:spPr>
          <a:xfrm>
            <a:off x="360195" y="1118499"/>
            <a:ext cx="5415454" cy="2240521"/>
          </a:xfrm>
          <a:prstGeom prst="rect">
            <a:avLst/>
          </a:prstGeom>
          <a:noFill/>
          <a:ln>
            <a:noFill/>
          </a:ln>
        </p:spPr>
      </p:pic>
      <p:pic>
        <p:nvPicPr>
          <p:cNvPr id="248" name="Google Shape;248;p9"/>
          <p:cNvPicPr preferRelativeResize="0"/>
          <p:nvPr/>
        </p:nvPicPr>
        <p:blipFill rotWithShape="1">
          <a:blip r:embed="rId4">
            <a:alphaModFix/>
          </a:blip>
          <a:srcRect b="0" l="0" r="0" t="0"/>
          <a:stretch/>
        </p:blipFill>
        <p:spPr>
          <a:xfrm>
            <a:off x="5990253" y="1112402"/>
            <a:ext cx="5868955" cy="2246618"/>
          </a:xfrm>
          <a:prstGeom prst="rect">
            <a:avLst/>
          </a:prstGeom>
          <a:noFill/>
          <a:ln>
            <a:noFill/>
          </a:ln>
        </p:spPr>
      </p:pic>
      <p:pic>
        <p:nvPicPr>
          <p:cNvPr id="249" name="Google Shape;249;p9"/>
          <p:cNvPicPr preferRelativeResize="0"/>
          <p:nvPr/>
        </p:nvPicPr>
        <p:blipFill rotWithShape="1">
          <a:blip r:embed="rId5">
            <a:alphaModFix/>
          </a:blip>
          <a:srcRect b="0" l="0" r="0" t="0"/>
          <a:stretch/>
        </p:blipFill>
        <p:spPr>
          <a:xfrm>
            <a:off x="269937" y="3779468"/>
            <a:ext cx="5595969" cy="2220115"/>
          </a:xfrm>
          <a:prstGeom prst="rect">
            <a:avLst/>
          </a:prstGeom>
          <a:noFill/>
          <a:ln>
            <a:noFill/>
          </a:ln>
        </p:spPr>
      </p:pic>
      <p:pic>
        <p:nvPicPr>
          <p:cNvPr id="250" name="Google Shape;250;p9"/>
          <p:cNvPicPr preferRelativeResize="0"/>
          <p:nvPr/>
        </p:nvPicPr>
        <p:blipFill rotWithShape="1">
          <a:blip r:embed="rId6">
            <a:alphaModFix/>
          </a:blip>
          <a:srcRect b="0" l="0" r="0" t="0"/>
          <a:stretch/>
        </p:blipFill>
        <p:spPr>
          <a:xfrm>
            <a:off x="5990254" y="3721850"/>
            <a:ext cx="5868955" cy="2277733"/>
          </a:xfrm>
          <a:prstGeom prst="rect">
            <a:avLst/>
          </a:prstGeom>
          <a:noFill/>
          <a:ln>
            <a:noFill/>
          </a:ln>
        </p:spPr>
      </p:pic>
      <p:sp>
        <p:nvSpPr>
          <p:cNvPr id="251" name="Google Shape;251;p9"/>
          <p:cNvSpPr txBox="1"/>
          <p:nvPr/>
        </p:nvSpPr>
        <p:spPr>
          <a:xfrm>
            <a:off x="1698171" y="3399967"/>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a) Thiết kế chi tiết máy</a:t>
            </a:r>
            <a:endParaRPr i="1" sz="1600">
              <a:solidFill>
                <a:schemeClr val="dk1"/>
              </a:solidFill>
              <a:latin typeface="Times New Roman"/>
              <a:ea typeface="Times New Roman"/>
              <a:cs typeface="Times New Roman"/>
              <a:sym typeface="Times New Roman"/>
            </a:endParaRPr>
          </a:p>
        </p:txBody>
      </p:sp>
      <p:sp>
        <p:nvSpPr>
          <p:cNvPr id="252" name="Google Shape;252;p9"/>
          <p:cNvSpPr txBox="1"/>
          <p:nvPr/>
        </p:nvSpPr>
        <p:spPr>
          <a:xfrm>
            <a:off x="7635550" y="3383297"/>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b) Kiểm tra hoạt động của rô bốt</a:t>
            </a:r>
            <a:endParaRPr i="1" sz="1600">
              <a:solidFill>
                <a:schemeClr val="dk1"/>
              </a:solidFill>
              <a:latin typeface="Times New Roman"/>
              <a:ea typeface="Times New Roman"/>
              <a:cs typeface="Times New Roman"/>
              <a:sym typeface="Times New Roman"/>
            </a:endParaRPr>
          </a:p>
        </p:txBody>
      </p:sp>
      <p:sp>
        <p:nvSpPr>
          <p:cNvPr id="253" name="Google Shape;253;p9"/>
          <p:cNvSpPr txBox="1"/>
          <p:nvPr/>
        </p:nvSpPr>
        <p:spPr>
          <a:xfrm>
            <a:off x="1607975" y="5999583"/>
            <a:ext cx="33683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c) Đo mức dầu của động cơ xe máy</a:t>
            </a:r>
            <a:endParaRPr i="1" sz="1600">
              <a:solidFill>
                <a:schemeClr val="dk1"/>
              </a:solidFill>
              <a:latin typeface="Times New Roman"/>
              <a:ea typeface="Times New Roman"/>
              <a:cs typeface="Times New Roman"/>
              <a:sym typeface="Times New Roman"/>
            </a:endParaRPr>
          </a:p>
        </p:txBody>
      </p:sp>
      <p:sp>
        <p:nvSpPr>
          <p:cNvPr id="254" name="Google Shape;254;p9"/>
          <p:cNvSpPr txBox="1"/>
          <p:nvPr/>
        </p:nvSpPr>
        <p:spPr>
          <a:xfrm>
            <a:off x="7203944" y="5997194"/>
            <a:ext cx="45619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d) Kiểm tra tình trạng các bộ phận của động cơ</a:t>
            </a:r>
            <a:endParaRPr i="1" sz="1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2023-06-21T22:05:51Z</dcterms:created>
  <dc:creator>DELL</dc:creator>
</cp:coreProperties>
</file>