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4"/>
  </p:notesMasterIdLst>
  <p:sldIdLst>
    <p:sldId id="256" r:id="rId6"/>
    <p:sldId id="268" r:id="rId7"/>
    <p:sldId id="399" r:id="rId8"/>
    <p:sldId id="257" r:id="rId9"/>
    <p:sldId id="264" r:id="rId10"/>
    <p:sldId id="258" r:id="rId11"/>
    <p:sldId id="600" r:id="rId12"/>
    <p:sldId id="261" r:id="rId13"/>
    <p:sldId id="401" r:id="rId14"/>
    <p:sldId id="368" r:id="rId15"/>
    <p:sldId id="601" r:id="rId16"/>
    <p:sldId id="602" r:id="rId17"/>
    <p:sldId id="603" r:id="rId18"/>
    <p:sldId id="403" r:id="rId19"/>
    <p:sldId id="404" r:id="rId20"/>
    <p:sldId id="587" r:id="rId21"/>
    <p:sldId id="588" r:id="rId22"/>
    <p:sldId id="594" r:id="rId23"/>
    <p:sldId id="322" r:id="rId24"/>
    <p:sldId id="606" r:id="rId25"/>
    <p:sldId id="608" r:id="rId26"/>
    <p:sldId id="574" r:id="rId27"/>
    <p:sldId id="595" r:id="rId28"/>
    <p:sldId id="609" r:id="rId29"/>
    <p:sldId id="611" r:id="rId30"/>
    <p:sldId id="597" r:id="rId31"/>
    <p:sldId id="598" r:id="rId32"/>
    <p:sldId id="5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3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3: Trong các trường hợp trên các bạn C,H,Q,N đã phải chịu những hậu quả gì? Em hãy nêu những tác hại của bạo lực học đường theo gợi ý dưới đây:</a:t>
          </a: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1">
        <dgm:presLayoutVars>
          <dgm:bulletEnabled val="1"/>
        </dgm:presLayoutVars>
      </dgm:prSet>
      <dgm:spPr/>
    </dgm:pt>
  </dgm:ptLst>
  <dgm:cxnLst>
    <dgm:cxn modelId="{95EEFC61-EA17-45B0-AB2A-441450CD1225}" type="presOf" srcId="{8C4E1181-A43E-4AFA-A175-608167BDD664}" destId="{DE66B4FA-8443-484B-9A9E-FA188D6B4E43}" srcOrd="0" destOrd="0" presId="urn:microsoft.com/office/officeart/2005/8/layout/vList4#1"/>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3: Trong các trường hợp trên các bạn C,H,Q,N đã phải chịu những hậu quả gì? Em hãy nêu những tác hại của bạo lực học đường theo gợi ý dưới đây:</a:t>
          </a: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5/22/2024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5/22/2024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8.emf"/><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5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0.jpeg"/><Relationship Id="rId5" Type="http://schemas.openxmlformats.org/officeDocument/2006/relationships/diagramData" Target="../diagrams/data1.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0.jpeg"/><Relationship Id="rId5" Type="http://schemas.openxmlformats.org/officeDocument/2006/relationships/diagramData" Target="../diagrams/data2.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593092" y="-608318"/>
            <a:ext cx="13245869" cy="7552607"/>
          </a:xfrm>
          <a:prstGeom prst="rect">
            <a:avLst/>
          </a:prstGeom>
          <a:noFill/>
          <a:ln>
            <a:noFill/>
          </a:ln>
        </p:spPr>
      </p:pic>
      <p:grpSp>
        <p:nvGrpSpPr>
          <p:cNvPr id="7" name="Group 2"/>
          <p:cNvGrpSpPr>
            <a:grpSpLocks noChangeAspect="1"/>
          </p:cNvGrpSpPr>
          <p:nvPr/>
        </p:nvGrpSpPr>
        <p:grpSpPr bwMode="auto">
          <a:xfrm>
            <a:off x="4379184" y="3294610"/>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7308438" y="441332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611984" y="1517408"/>
            <a:ext cx="9021451"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2087088" y="4415258"/>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683" y="4186471"/>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a:solidFill>
                  <a:schemeClr val="tx1"/>
                </a:solidFill>
              </a:rPr>
              <a:t>Nhóm 1: </a:t>
            </a:r>
            <a:r>
              <a:rPr lang="de-DE" sz="2400" dirty="0">
                <a:solidFill>
                  <a:schemeClr val="tx1"/>
                </a:solidFill>
              </a:rPr>
              <a:t>Đọc 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190117"/>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đây</a:t>
            </a:r>
            <a:r>
              <a:rPr lang="en-US" sz="2000" dirty="0">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190117"/>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 Em cần kết bạn với những bạn tốt; trang bị cho bản thân những kiến thức, kĩ năng liên quan đến bạo lực học đường; thông bảo cho giáo viên hoặc những người lớn đáng tin cậy khi phát hiện nguy cơ bạo lực học đường; rời khỏi những nơi có nguy cơ xảy ra bạo lực học đường;...</a:t>
            </a:r>
            <a:endParaRPr lang="vi-VN" sz="2400" dirty="0">
              <a:solidFill>
                <a:schemeClr val="tx1"/>
              </a:solidFill>
            </a:endParaRPr>
          </a:p>
          <a:p>
            <a:r>
              <a:rPr lang="nl-NL" sz="2400" dirty="0">
                <a:solidFill>
                  <a:schemeClr val="tx1"/>
                </a:solidFill>
              </a:rPr>
              <a:t> - Em cần tránh: kết bạn với những bạn xấu; tỏ thái độ tiêu cực với bạn bè; tụ tập ở những nơi có nguy cơ xảy ra bạo lực học 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 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 Em cần tránh: tỏ thái độ khiêu khích, thách thức; sử dụng hành vi bạo lực để đáp trả; 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a:solidFill>
                  <a:schemeClr val="tx1"/>
                </a:solidFill>
              </a:rPr>
              <a:t>bảo</a:t>
            </a:r>
            <a:r>
              <a:rPr lang="en-US" sz="2800" dirty="0">
                <a:solidFill>
                  <a:schemeClr val="tx1"/>
                </a:solidFill>
              </a:rPr>
              <a:t> 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a:t>Nghị 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a:solidFill>
                            <a:srgbClr val="000000"/>
                          </a:solidFill>
                          <a:effectLst/>
                          <a:latin typeface="#9Slide05 Brannboll Ny" panose="02000000000000000000" pitchFamily="2" charset="0"/>
                          <a:ea typeface="DengXian"/>
                        </a:rPr>
                        <a:t>tập</a:t>
                      </a:r>
                      <a:r>
                        <a:rPr lang="en-US" sz="320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1815882"/>
          </a:xfrm>
          <a:prstGeom prst="rect">
            <a:avLst/>
          </a:prstGeom>
        </p:spPr>
        <p:txBody>
          <a:bodyPr wrap="square">
            <a:spAutoFit/>
          </a:bodyPr>
          <a:lstStyle/>
          <a:p>
            <a:r>
              <a:rPr lang="en-US" sz="2800" dirty="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a:t>d) 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 THẢO 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 </a:t>
            </a:r>
            <a:r>
              <a:rPr lang="en-US" b="0" dirty="0" err="1">
                <a:latin typeface="#9Slide05 Brannboll Ny" panose="02000000000000000000" pitchFamily="2" charset="0"/>
                <a:cs typeface="Times New Roman" panose="02020603050405020304" pitchFamily="18" charset="0"/>
              </a:rPr>
              <a:t>Giờ</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ra</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chơi</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nhìn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thấy</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trong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cặp</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sách</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có</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một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lấy</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đuổi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theo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yêu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cầu</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trả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lại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đồng</a:t>
            </a:r>
            <a:r>
              <a:rPr lang="en-US" b="0" dirty="0">
                <a:latin typeface="#9Slide05 Brannboll Ny" panose="02000000000000000000" pitchFamily="2" charset="0"/>
                <a:cs typeface="Times New Roman" panose="02020603050405020304" pitchFamily="18" charset="0"/>
              </a:rPr>
              <a:t> ý </a:t>
            </a:r>
            <a:r>
              <a:rPr lang="en-US" b="0" dirty="0" err="1">
                <a:latin typeface="#9Slide05 Brannboll Ny" panose="02000000000000000000" pitchFamily="2" charset="0"/>
                <a:cs typeface="Times New Roman" panose="02020603050405020304" pitchFamily="18" charset="0"/>
              </a:rPr>
              <a:t>mà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còn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mở</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đọc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câu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cùng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nghe</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để</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trọc</a:t>
            </a:r>
            <a:r>
              <a:rPr lang="en-US" b="0" dirty="0">
                <a:latin typeface="#9Slide05 Brannboll Ny" panose="02000000000000000000" pitchFamily="2" charset="0"/>
                <a:cs typeface="Times New Roman" panose="02020603050405020304" pitchFamily="18" charset="0"/>
              </a:rPr>
              <a:t> N, N </a:t>
            </a:r>
            <a:r>
              <a:rPr lang="en-US" b="0" dirty="0" err="1">
                <a:latin typeface="#9Slide05 Brannboll Ny" panose="02000000000000000000" pitchFamily="2" charset="0"/>
                <a:cs typeface="Times New Roman" panose="02020603050405020304" pitchFamily="18" charset="0"/>
              </a:rPr>
              <a:t>rất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tức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với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hành</a:t>
            </a:r>
            <a:r>
              <a:rPr lang="en-US" b="0" dirty="0">
                <a:latin typeface="#9Slide05 Brannboll Ny" panose="02000000000000000000" pitchFamily="2" charset="0"/>
                <a:cs typeface="Times New Roman" panose="02020603050405020304" pitchFamily="18" charset="0"/>
              </a:rPr>
              <a:t> vi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biết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làm</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gì</a:t>
            </a:r>
            <a:r>
              <a:rPr lang="en-US" b="0" dirty="0">
                <a:latin typeface="#9Slide05 Brannboll Ny" panose="02000000000000000000" pitchFamily="2" charset="0"/>
                <a:cs typeface="Times New Roman" panose="02020603050405020304" pitchFamily="18" charset="0"/>
              </a:rPr>
              <a:t>.</a:t>
            </a:r>
          </a:p>
          <a:p>
            <a:pPr lvl="0" algn="just"/>
            <a:r>
              <a:rPr lang="en-US" b="0" dirty="0" err="1">
                <a:solidFill>
                  <a:srgbClr val="0070C0"/>
                </a:solidFill>
                <a:latin typeface="#9Slide05 Brannboll Ny" panose="02000000000000000000" pitchFamily="2" charset="0"/>
                <a:cs typeface="Times New Roman" panose="02020603050405020304" pitchFamily="18" charset="0"/>
              </a:rPr>
              <a:t>Nếu</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là</a:t>
            </a:r>
            <a:r>
              <a:rPr lang="en-US" b="0" dirty="0">
                <a:solidFill>
                  <a:srgbClr val="0070C0"/>
                </a:solidFill>
                <a:latin typeface="#9Slide05 Brannboll Ny" panose="02000000000000000000" pitchFamily="2" charset="0"/>
                <a:cs typeface="Times New Roman" panose="02020603050405020304" pitchFamily="18" charset="0"/>
              </a:rPr>
              <a:t> N, </a:t>
            </a:r>
            <a:r>
              <a:rPr lang="en-US" b="0" dirty="0" err="1">
                <a:solidFill>
                  <a:srgbClr val="0070C0"/>
                </a:solidFill>
                <a:latin typeface="#9Slide05 Brannboll Ny" panose="02000000000000000000" pitchFamily="2" charset="0"/>
                <a:cs typeface="Times New Roman" panose="02020603050405020304" pitchFamily="18" charset="0"/>
              </a:rPr>
              <a:t>em</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xử</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tình</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huống</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này</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như</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thế</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nào</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Vì</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sao</a:t>
            </a:r>
            <a:r>
              <a:rPr lang="en-US" b="0" dirty="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b)</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biết</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sự</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việc</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đó</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Đ </a:t>
            </a:r>
            <a:r>
              <a:rPr lang="en-US" sz="2800" b="0" i="0" dirty="0" err="1">
                <a:solidFill>
                  <a:srgbClr val="0070C0"/>
                </a:solidFill>
                <a:latin typeface="#9Slide05 Brannboll Ny" panose="02000000000000000000" pitchFamily="2" charset="0"/>
                <a:cs typeface="Times New Roman" panose="02020603050405020304" pitchFamily="18" charset="0"/>
              </a:rPr>
              <a:t>và</a:t>
            </a:r>
            <a:r>
              <a:rPr lang="en-US" sz="2800" b="0" i="0" dirty="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là</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bạn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thân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của</a:t>
            </a:r>
            <a:r>
              <a:rPr lang="en-US" sz="2800" b="0" i="0" dirty="0">
                <a:solidFill>
                  <a:srgbClr val="0070C0"/>
                </a:solidFill>
                <a:latin typeface="#9Slide05 Brannboll Ny" panose="02000000000000000000" pitchFamily="2" charset="0"/>
                <a:cs typeface="Times New Roman" panose="02020603050405020304" pitchFamily="18" charset="0"/>
              </a:rPr>
              <a:t> D, </a:t>
            </a:r>
            <a:r>
              <a:rPr lang="en-US" sz="2800" b="0" i="0" dirty="0" err="1">
                <a:solidFill>
                  <a:srgbClr val="0070C0"/>
                </a:solidFill>
                <a:latin typeface="#9Slide05 Brannboll Ny" panose="02000000000000000000" pitchFamily="2" charset="0"/>
                <a:cs typeface="Times New Roman" panose="02020603050405020304" pitchFamily="18" charset="0"/>
              </a:rPr>
              <a:t>thì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a:solidFill>
                  <a:prstClr val="black"/>
                </a:solidFill>
              </a:rPr>
              <a:t> </a:t>
            </a:r>
            <a:r>
              <a:rPr lang="en-US" sz="3200" b="1" dirty="0" err="1">
                <a:solidFill>
                  <a:prstClr val="black"/>
                </a:solidFill>
              </a:rPr>
              <a:t>Bài</a:t>
            </a:r>
            <a:r>
              <a:rPr lang="en-US" sz="3200" b="1" dirty="0">
                <a:solidFill>
                  <a:prstClr val="black"/>
                </a:solidFill>
              </a:rPr>
              <a:t> </a:t>
            </a:r>
            <a:r>
              <a:rPr lang="en-US" sz="3200" b="1" dirty="0" err="1">
                <a:solidFill>
                  <a:prstClr val="black"/>
                </a:solidFill>
              </a:rPr>
              <a:t>tập</a:t>
            </a:r>
            <a:r>
              <a:rPr lang="en-US" sz="3200" b="1" dirty="0">
                <a:solidFill>
                  <a:prstClr val="black"/>
                </a:solidFill>
              </a:rPr>
              <a:t> 5: </a:t>
            </a:r>
            <a:r>
              <a:rPr lang="en-US" sz="3200" b="1" dirty="0" err="1">
                <a:solidFill>
                  <a:prstClr val="black"/>
                </a:solidFill>
              </a:rPr>
              <a:t>Hãy</a:t>
            </a:r>
            <a:r>
              <a:rPr lang="en-US" sz="3200" b="1" dirty="0">
                <a:solidFill>
                  <a:prstClr val="black"/>
                </a:solidFill>
              </a:rPr>
              <a:t> 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hiệu để tuyên truyền về phòng chống bạo lực học đường và thuyết minh về sản phẩm đó.</a:t>
              </a:r>
              <a:endParaRPr lang="vi-VN" sz="2400" dirty="0"/>
            </a:p>
            <a:p>
              <a:pPr marL="342900" lvl="0" indent="-342900">
                <a:lnSpc>
                  <a:spcPct val="127000"/>
                </a:lnSpc>
                <a:buFont typeface="+mj-lt"/>
                <a:buAutoNum type="arabicPeriod"/>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a:t> Vẽ một bức tranh để tuyên truyền về phòng chống bạo lực học đường và thuyết minh về sản phẩm đó.</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extLst>
                    <a:ext uri="{9D8B030D-6E8A-4147-A177-3AD203B41FA5}">
                      <a16:colId xmlns:a16="http://schemas.microsoft.com/office/drawing/2014/main" val="20000"/>
                    </a:ext>
                  </a:extLst>
                </a:gridCol>
                <a:gridCol w="3463636">
                  <a:extLst>
                    <a:ext uri="{9D8B030D-6E8A-4147-A177-3AD203B41FA5}">
                      <a16:colId xmlns:a16="http://schemas.microsoft.com/office/drawing/2014/main" val="20001"/>
                    </a:ext>
                  </a:extLst>
                </a:gridCol>
              </a:tblGrid>
              <a:tr h="370840">
                <a:tc gridSpan="2">
                  <a:txBody>
                    <a:bodyPr/>
                    <a:lstStyle/>
                    <a:p>
                      <a:pPr algn="ctr"/>
                      <a:r>
                        <a:rPr lang="nl-NL" sz="2400" b="1" kern="1200" dirty="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gia</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trường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và</a:t>
                      </a:r>
                      <a:r>
                        <a:rPr lang="en-US" sz="2800" kern="1200" dirty="0">
                          <a:solidFill>
                            <a:schemeClr val="dk1"/>
                          </a:solidFill>
                          <a:effectLst/>
                          <a:latin typeface="+mn-lt"/>
                          <a:ea typeface="+mn-ea"/>
                          <a:cs typeface="+mn-cs"/>
                        </a:rPr>
                        <a:t> XH</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16181" y="976026"/>
            <a:ext cx="9739746" cy="6093972"/>
          </a:xfrm>
          <a:prstGeom prst="rect">
            <a:avLst/>
          </a:prstGeom>
          <a:noFill/>
          <a:ln>
            <a:noFill/>
          </a:ln>
        </p:spPr>
        <p:txBody>
          <a:bodyPr wrap="square" lIns="121917" tIns="60958" rIns="121917" bIns="60958" rtlCol="0">
            <a:spAutoFit/>
          </a:bodyPr>
          <a:lstStyle/>
          <a:p>
            <a:r>
              <a:rPr lang="de-DE" sz="32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3200" dirty="0"/>
          </a:p>
          <a:p>
            <a:r>
              <a:rPr lang="de-DE" sz="32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3200" dirty="0"/>
          </a:p>
          <a:p>
            <a:r>
              <a:rPr lang="de-DE" sz="3200" dirty="0"/>
              <a:t>- Bạo lực học đường gây ra nhiều tác hại đối với học sinh, gia đình, nhà trường và xã hội.</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r>
              <a:rPr lang="en-US" sz="4400" b="1" dirty="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2167</Words>
  <Application>Microsoft Office PowerPoint</Application>
  <PresentationFormat>Widescreen</PresentationFormat>
  <Paragraphs>155</Paragraphs>
  <Slides>28</Slides>
  <Notes>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28</vt:i4>
      </vt:variant>
    </vt:vector>
  </HeadingPairs>
  <TitlesOfParts>
    <vt:vector size="46" baseType="lpstr">
      <vt:lpstr>#9Slide03 Aturdida</vt:lpstr>
      <vt:lpstr>#9Slide05 Brannboll Ny</vt:lpstr>
      <vt:lpstr>#9Slide05 Fourth</vt:lpstr>
      <vt:lpstr>#9Slide07 Marbelia Regular</vt:lpstr>
      <vt:lpstr>Arial</vt:lpstr>
      <vt:lpstr>Calibri</vt:lpstr>
      <vt:lpstr>Calibri Light</vt:lpstr>
      <vt:lpstr>ITC Avant Garde Std Bk</vt:lpstr>
      <vt:lpstr>SVN-Vanilla Daisy Pro</vt:lpstr>
      <vt:lpstr>Times New Roman</vt:lpstr>
      <vt:lpstr>Trebuchet MS</vt:lpstr>
      <vt:lpstr>Wingdings 3</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112</cp:revision>
  <dcterms:created xsi:type="dcterms:W3CDTF">2021-07-15T15:36:06Z</dcterms:created>
  <dcterms:modified xsi:type="dcterms:W3CDTF">2024-05-22T03:49:33Z</dcterms:modified>
</cp:coreProperties>
</file>