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40"/>
  </p:notesMasterIdLst>
  <p:sldIdLst>
    <p:sldId id="256" r:id="rId7"/>
    <p:sldId id="609" r:id="rId8"/>
    <p:sldId id="263" r:id="rId9"/>
    <p:sldId id="385" r:id="rId10"/>
    <p:sldId id="398" r:id="rId11"/>
    <p:sldId id="610" r:id="rId12"/>
    <p:sldId id="611" r:id="rId13"/>
    <p:sldId id="612" r:id="rId14"/>
    <p:sldId id="369" r:id="rId15"/>
    <p:sldId id="613" r:id="rId16"/>
    <p:sldId id="614" r:id="rId17"/>
    <p:sldId id="615" r:id="rId18"/>
    <p:sldId id="617" r:id="rId19"/>
    <p:sldId id="618" r:id="rId20"/>
    <p:sldId id="407" r:id="rId21"/>
    <p:sldId id="587" r:id="rId22"/>
    <p:sldId id="588" r:id="rId23"/>
    <p:sldId id="619" r:id="rId24"/>
    <p:sldId id="593" r:id="rId25"/>
    <p:sldId id="594" r:id="rId26"/>
    <p:sldId id="620" r:id="rId27"/>
    <p:sldId id="590" r:id="rId28"/>
    <p:sldId id="625" r:id="rId29"/>
    <p:sldId id="626" r:id="rId30"/>
    <p:sldId id="638" r:id="rId31"/>
    <p:sldId id="335" r:id="rId32"/>
    <p:sldId id="596" r:id="rId33"/>
    <p:sldId id="639" r:id="rId34"/>
    <p:sldId id="597" r:id="rId35"/>
    <p:sldId id="640" r:id="rId36"/>
    <p:sldId id="624" r:id="rId37"/>
    <p:sldId id="600" r:id="rId38"/>
    <p:sldId id="62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57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10/20/2024</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10/20/2024</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10/20/2024</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10/20/2024</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10/20/2024</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10/20/2024</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10/20/2024</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10/20/2024</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10/20/2024</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10/20/2024</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10/20/2024</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10/20/2024</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10/20/2024</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10/20/2024</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10/20/2024</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5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40.jpe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44.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5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359764" y="2173574"/>
            <a:ext cx="11617377" cy="4832092"/>
          </a:xfrm>
          <a:prstGeom prst="rect">
            <a:avLst/>
          </a:prstGeom>
          <a:noFill/>
        </p:spPr>
        <p:txBody>
          <a:bodyPr wrap="square">
            <a:spAutoFit/>
          </a:bodyPr>
          <a:lstStyle/>
          <a:p>
            <a:pPr algn="just"/>
            <a:r>
              <a:rPr lang="vi-VN" sz="2800" b="0" i="0" dirty="0">
                <a:solidFill>
                  <a:srgbClr val="0070C0"/>
                </a:solidFill>
                <a:effectLst/>
                <a:latin typeface="#9Slide05 Brannboll Ny" panose="02000000000000000000" pitchFamily="2" charset="0"/>
              </a:rPr>
              <a:t>Câu 1</a:t>
            </a:r>
          </a:p>
          <a:p>
            <a:pPr algn="just"/>
            <a:r>
              <a:rPr lang="vi-VN" sz="2800" b="0" i="0" dirty="0">
                <a:solidFill>
                  <a:srgbClr val="000000"/>
                </a:solidFill>
                <a:effectLst/>
                <a:latin typeface="#9Slide05 Brannboll Ny" panose="02000000000000000000" pitchFamily="2" charset="0"/>
              </a:rPr>
              <a:t>- Các biểu hiện của sự quan tâm, cảm thông và chia sẻ trong câu chuyện “Chiếc băng gạc cho trái tim tan vỡ” là:</a:t>
            </a:r>
          </a:p>
          <a:p>
            <a:pPr algn="just"/>
            <a:r>
              <a:rPr lang="vi-VN" sz="2800" b="0" i="0" dirty="0">
                <a:solidFill>
                  <a:srgbClr val="000000"/>
                </a:solidFill>
                <a:effectLst/>
                <a:latin typeface="#9Slide05 Brannboll Ny" panose="02000000000000000000" pitchFamily="2" charset="0"/>
              </a:rPr>
              <a:t>+ Mẹ của Suri cảm thông với nỗi đau, nấu ăn và chăm sóc cô Xmit khi cô Xmit mất đi người con gái.</a:t>
            </a:r>
          </a:p>
          <a:p>
            <a:pPr algn="just"/>
            <a:r>
              <a:rPr lang="vi-VN" sz="2800" b="0" i="0" dirty="0">
                <a:solidFill>
                  <a:srgbClr val="000000"/>
                </a:solidFill>
                <a:effectLst/>
                <a:latin typeface="#9Slide05 Brannboll Ny" panose="02000000000000000000" pitchFamily="2" charset="0"/>
              </a:rPr>
              <a:t>+ Bé Suri mang băng gạc cá nhân sang nhà cô Xmit với hi vọng chiếc băng gạc đó có thể giúp cô Xmit băng lại trái tim đang đau đớn, tan nát.</a:t>
            </a:r>
          </a:p>
          <a:p>
            <a:pPr algn="just"/>
            <a:r>
              <a:rPr lang="vi-VN" sz="2800" b="0" i="0" dirty="0">
                <a:solidFill>
                  <a:srgbClr val="000000"/>
                </a:solidFill>
                <a:effectLst/>
                <a:latin typeface="#9Slide05 Brannboll Ny" panose="02000000000000000000" pitchFamily="2" charset="0"/>
              </a:rPr>
              <a:t>- Các biểu hiện của sự quan tâm, cảm thông và chia sẻ trong những bức tranh:</a:t>
            </a:r>
          </a:p>
          <a:p>
            <a:pPr algn="just"/>
            <a:r>
              <a:rPr lang="vi-VN" sz="2800" b="0" i="0" dirty="0">
                <a:solidFill>
                  <a:srgbClr val="000000"/>
                </a:solidFill>
                <a:effectLst/>
                <a:latin typeface="#9Slide05 Brannboll Ny" panose="02000000000000000000" pitchFamily="2" charset="0"/>
              </a:rPr>
              <a:t>+ Bức tranh 1: sử dụng lời nói động viên bạn vượt qua thử thách</a:t>
            </a:r>
          </a:p>
          <a:p>
            <a:pPr algn="just"/>
            <a:r>
              <a:rPr lang="vi-VN" sz="2800" b="0" i="0" dirty="0">
                <a:solidFill>
                  <a:srgbClr val="000000"/>
                </a:solidFill>
                <a:effectLst/>
                <a:latin typeface="#9Slide05 Brannboll Ny" panose="02000000000000000000" pitchFamily="2" charset="0"/>
              </a:rPr>
              <a:t>+ Bức tranh 2: ủng hộ sách vở, quần áo cho đồng bào vùng bị lũ lụt</a:t>
            </a:r>
          </a:p>
          <a:p>
            <a:pPr algn="just"/>
            <a:r>
              <a:rPr lang="vi-VN" sz="2800" b="0" i="0" dirty="0">
                <a:solidFill>
                  <a:srgbClr val="000000"/>
                </a:solidFill>
                <a:effectLst/>
                <a:latin typeface="#9Slide05 Brannboll Ny" panose="02000000000000000000" pitchFamily="2"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404735" y="2659014"/>
            <a:ext cx="11617377" cy="3970318"/>
          </a:xfrm>
          <a:prstGeom prst="rect">
            <a:avLst/>
          </a:prstGeom>
          <a:noFill/>
        </p:spPr>
        <p:txBody>
          <a:bodyPr wrap="square">
            <a:spAutoFit/>
          </a:bodyPr>
          <a:lstStyle/>
          <a:p>
            <a:pPr algn="just"/>
            <a:r>
              <a:rPr lang="vi-VN" sz="2800" b="1" i="0" dirty="0">
                <a:solidFill>
                  <a:srgbClr val="00B0F0"/>
                </a:solidFill>
                <a:effectLst/>
                <a:latin typeface="#9Slide05 Brannboll Ny" panose="02000000000000000000" pitchFamily="2" charset="0"/>
              </a:rPr>
              <a:t>Câu 2:</a:t>
            </a:r>
            <a:r>
              <a:rPr lang="vi-VN" sz="2800" b="0" i="0" dirty="0">
                <a:solidFill>
                  <a:srgbClr val="000000"/>
                </a:solidFill>
                <a:effectLst/>
                <a:latin typeface="#9Slide05 Brannboll Ny" panose="02000000000000000000" pitchFamily="2" charset="0"/>
              </a:rPr>
              <a:t> Trong bức tranh thứ 3, một bạn học sinh đã từ chối khi được rủ cùng đi thăm bạn ốm. Hành vi này chưa thể hiện sự quan tâm, cảm thông và chia sẻ.</a:t>
            </a:r>
          </a:p>
          <a:p>
            <a:pPr algn="just"/>
            <a:r>
              <a:rPr lang="vi-VN" sz="2800" b="0" i="0" dirty="0">
                <a:solidFill>
                  <a:srgbClr val="000000"/>
                </a:solidFill>
                <a:effectLst/>
                <a:latin typeface="#9Slide05 Brannboll Ny" panose="02000000000000000000" pitchFamily="2" charset="0"/>
              </a:rPr>
              <a:t>- Suy nghĩ của em: đây là một hành vi không nên làm vì chưa thể hiện sự quan tâm đối với bạn bè khi bạn bị ốm.</a:t>
            </a:r>
          </a:p>
          <a:p>
            <a:pPr algn="just"/>
            <a:r>
              <a:rPr lang="vi-VN" sz="2800" b="0" i="0" dirty="0">
                <a:solidFill>
                  <a:srgbClr val="00B0F0"/>
                </a:solidFill>
                <a:effectLst/>
                <a:latin typeface="#9Slide05 Brannboll Ny" panose="02000000000000000000" pitchFamily="2" charset="0"/>
              </a:rPr>
              <a:t>Câu 3:</a:t>
            </a:r>
            <a:r>
              <a:rPr lang="vi-VN" sz="2800" b="0" i="0" dirty="0">
                <a:solidFill>
                  <a:srgbClr val="000000"/>
                </a:solidFill>
                <a:effectLst/>
                <a:latin typeface="#9Slide05 Brannboll Ny" panose="02000000000000000000" pitchFamily="2" charset="0"/>
              </a:rPr>
              <a:t> Một số biểu hiện khác của sự quan tâm, cảm thông và chia sẻ:</a:t>
            </a:r>
          </a:p>
          <a:p>
            <a:pPr algn="just"/>
            <a:r>
              <a:rPr lang="vi-VN" sz="2800" b="0" i="0" dirty="0">
                <a:solidFill>
                  <a:srgbClr val="000000"/>
                </a:solidFill>
                <a:effectLst/>
                <a:latin typeface="#9Slide05 Brannboll Ny" panose="02000000000000000000" pitchFamily="2" charset="0"/>
              </a:rPr>
              <a:t>- Giúp đỡ cụ già đi qua đường;</a:t>
            </a:r>
          </a:p>
          <a:p>
            <a:pPr algn="just"/>
            <a:r>
              <a:rPr lang="vi-VN" sz="2800" b="0" i="0" dirty="0">
                <a:solidFill>
                  <a:srgbClr val="000000"/>
                </a:solidFill>
                <a:effectLst/>
                <a:latin typeface="#9Slide05 Brannboll Ny" panose="02000000000000000000" pitchFamily="2" charset="0"/>
              </a:rPr>
              <a:t>- Giảng bài cho những bạn chưa hiểu.</a:t>
            </a:r>
          </a:p>
          <a:p>
            <a:pPr algn="just"/>
            <a:r>
              <a:rPr lang="vi-VN" sz="2800" b="0" i="0" dirty="0">
                <a:solidFill>
                  <a:srgbClr val="000000"/>
                </a:solidFill>
                <a:effectLst/>
                <a:latin typeface="#9Slide05 Brannboll Ny" panose="02000000000000000000" pitchFamily="2" charset="0"/>
              </a:rPr>
              <a:t>- Ủng hộ quấn áo ấm cho trẻ em vùng cao;</a:t>
            </a:r>
          </a:p>
          <a:p>
            <a:pPr algn="just"/>
            <a:r>
              <a:rPr lang="vi-VN" sz="2800" b="0" i="0" dirty="0">
                <a:solidFill>
                  <a:srgbClr val="000000"/>
                </a:solidFill>
                <a:effectLst/>
                <a:latin typeface="#9Slide05 Brannboll Ny" panose="02000000000000000000" pitchFamily="2"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SVN-Caprica Script" pitchFamily="2" charset="0"/>
                <a:ea typeface="微软雅黑"/>
                <a:cs typeface="+mn-cs"/>
              </a:rPr>
              <a:t>Quan tâm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thường</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xuyên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chú</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ý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đến</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0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29642" y="1916855"/>
            <a:ext cx="2810856"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E44D5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E44D50"/>
                </a:solidFill>
                <a:effectLst/>
                <a:uLnTx/>
                <a:uFillTx/>
                <a:latin typeface="SVN-Caprica Script" pitchFamily="2" charset="0"/>
                <a:ea typeface="微软雅黑"/>
                <a:cs typeface="+mn-cs"/>
              </a:rPr>
              <a:t> thông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đặt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vào</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vị</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trí</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nhận</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biết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hiểu</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được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xúc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B7AC74DC-B727-A57D-DD06-B32101EAB61D}"/>
              </a:ext>
            </a:extLst>
          </p:cNvPr>
          <p:cNvSpPr txBox="1"/>
          <p:nvPr/>
        </p:nvSpPr>
        <p:spPr>
          <a:xfrm rot="183816">
            <a:off x="7985843" y="1732278"/>
            <a:ext cx="2547928" cy="21236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Chia </a:t>
            </a:r>
            <a:r>
              <a:rPr kumimoji="0" lang="vi-VN" sz="2200" b="0" i="0" u="none" strike="noStrike" kern="1200" cap="none" spc="0" normalizeH="0" baseline="0" noProof="0" dirty="0" err="1">
                <a:ln>
                  <a:noFill/>
                </a:ln>
                <a:solidFill>
                  <a:srgbClr val="FDC01F"/>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sự</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đồng</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san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với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khi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gặp</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khó</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khăn,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hoạn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theo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khả</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năng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endParaRPr kumimoji="0" lang="en-US"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94741" y="4639571"/>
            <a:ext cx="11458187" cy="170816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29716" y="1305432"/>
            <a:ext cx="9502559" cy="5233480"/>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vi-VN" altLang="en-US" sz="2800" dirty="0">
                <a:solidFill>
                  <a:srgbClr val="000000"/>
                </a:solidFill>
                <a:latin typeface="#9Slide05 Brannboll Ny" panose="02000000000000000000" pitchFamily="2" charset="0"/>
                <a:ea typeface="Arial Unicode MS" pitchFamily="34" charset="-128"/>
                <a:cs typeface="Arial" panose="020B0604020202020204" pitchFamily="34"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p>
          <a:p>
            <a:pPr>
              <a:lnSpc>
                <a:spcPct val="107000"/>
              </a:lnSpc>
              <a:spcAft>
                <a:spcPts val="800"/>
              </a:spcAft>
            </a:pPr>
            <a:r>
              <a:rPr lang="en-US" sz="2800" dirty="0" err="1">
                <a:latin typeface="#9Slide05 Brannboll Ny" panose="02000000000000000000" pitchFamily="2" charset="0"/>
                <a:ea typeface="Droid Sans"/>
                <a:cs typeface="Droid Sans"/>
              </a:rPr>
              <a:t>Biểu</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sự</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nghe</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an </a:t>
            </a:r>
            <a:r>
              <a:rPr lang="en-US" sz="2800" dirty="0" err="1">
                <a:latin typeface="#9Slide05 Brannboll Ny" panose="02000000000000000000" pitchFamily="2" charset="0"/>
                <a:ea typeface="Droid Sans"/>
                <a:cs typeface="Droid Sans"/>
              </a:rPr>
              <a:t>ủi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nhắn</a:t>
            </a:r>
            <a:r>
              <a:rPr lang="en-US" sz="2800" dirty="0">
                <a:latin typeface="#9Slide05 Brannboll Ny" panose="02000000000000000000" pitchFamily="2" charset="0"/>
                <a:ea typeface="Droid Sans"/>
                <a:cs typeface="Droid Sans"/>
              </a:rPr>
              <a:t> tin, </a:t>
            </a:r>
            <a:r>
              <a:rPr lang="en-US" sz="2800" dirty="0" err="1">
                <a:latin typeface="#9Slide05 Brannboll Ny" panose="02000000000000000000" pitchFamily="2" charset="0"/>
                <a:ea typeface="Droid Sans"/>
                <a:cs typeface="Droid Sans"/>
              </a:rPr>
              <a:t>gọi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hỏi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thăm</a:t>
            </a:r>
            <a:r>
              <a:rPr lang="en-US" sz="2800" dirty="0">
                <a:latin typeface="#9Slide05 Brannboll Ny" panose="02000000000000000000" pitchFamily="2" charset="0"/>
                <a:ea typeface="Droid Sans"/>
                <a:cs typeface="Droid Sans"/>
              </a:rPr>
              <a:t>. </a:t>
            </a:r>
            <a:endParaRPr lang="vi-VN" sz="2800" dirty="0">
              <a:latin typeface="#9Slide05 Brannboll Ny" panose="02000000000000000000" pitchFamily="2" charset="0"/>
              <a:ea typeface="Droid Sans"/>
              <a:cs typeface="Droid Sans"/>
            </a:endParaRPr>
          </a:p>
          <a:p>
            <a:pPr>
              <a:lnSpc>
                <a:spcPct val="107000"/>
              </a:lnSpc>
              <a:spcAft>
                <a:spcPts val="800"/>
              </a:spcAft>
            </a:pP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về</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vật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chất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tinh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thần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gặp</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lệ</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bè</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Phê</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thói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kỉ</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thờ</a:t>
            </a:r>
            <a:r>
              <a:rPr lang="en-US" sz="2800" dirty="0">
                <a:latin typeface="#9Slide05 Brannboll Ny" panose="02000000000000000000" pitchFamily="2" charset="0"/>
                <a:ea typeface="Droid Sans"/>
                <a:cs typeface="Droid Sans"/>
              </a:rPr>
              <a:t> ơ </a:t>
            </a:r>
            <a:r>
              <a:rPr lang="en-US" sz="2800" dirty="0" err="1">
                <a:latin typeface="#9Slide05 Brannboll Ny" panose="02000000000000000000" pitchFamily="2" charset="0"/>
                <a:ea typeface="Droid Sans"/>
                <a:cs typeface="Droid Sans"/>
              </a:rPr>
              <a:t>trước</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mát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lvl="0" algn="just" fontAlgn="base">
              <a:spcBef>
                <a:spcPct val="0"/>
              </a:spcBef>
              <a:spcAft>
                <a:spcPct val="0"/>
              </a:spcAft>
              <a:defRPr/>
            </a:pPr>
            <a:endParaRPr lang="en-US" altLang="en-US" sz="3500" dirty="0">
              <a:solidFill>
                <a:srgbClr val="000000"/>
              </a:solidFill>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0" y="247428"/>
            <a:ext cx="10919843" cy="5748019"/>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2026762" y="2225997"/>
            <a:ext cx="8003357" cy="201164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2</a:t>
            </a:r>
            <a:r>
              <a:rPr kumimoji="0" lang="en-US"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 </a:t>
            </a:r>
            <a:r>
              <a:rPr kumimoji="0" lang="vi-VN"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Ý nghĩa c</a:t>
            </a:r>
            <a:r>
              <a:rPr kumimoji="0" lang="en-US"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ủ</a:t>
            </a:r>
            <a:r>
              <a:rPr kumimoji="0" lang="vi-VN"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a quan tâm, </a:t>
            </a:r>
          </a:p>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rPr>
              <a:t>cảm thông và chia sẻ</a:t>
            </a:r>
            <a:endParaRPr kumimoji="0" lang="en-US" sz="5400" b="0" i="0" u="none" strike="noStrike" kern="1200" cap="none" spc="0" normalizeH="0" baseline="0" noProof="0" dirty="0">
              <a:ln>
                <a:noFill/>
              </a:ln>
              <a:solidFill>
                <a:schemeClr val="accent6">
                  <a:lumMod val="60000"/>
                  <a:lumOff val="40000"/>
                </a:schemeClr>
              </a:solidFill>
              <a:effectLst/>
              <a:uLnTx/>
              <a:uFillTx/>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454472" y="1535028"/>
            <a:ext cx="30607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61511194"/>
              </p:ext>
            </p:extLst>
          </p:nvPr>
        </p:nvGraphicFramePr>
        <p:xfrm>
          <a:off x="228600" y="2648231"/>
          <a:ext cx="11734800" cy="4481346"/>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53205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vi-VN" sz="3200" b="1" dirty="0">
                        <a:solidFill>
                          <a:srgbClr val="FF0000"/>
                        </a:solidFill>
                        <a:effectLst/>
                        <a:latin typeface="#9Slide05 Brannboll Ny" panose="02000000000000000000" pitchFamily="2" charset="0"/>
                        <a:ea typeface="DengXian"/>
                      </a:endParaRPr>
                    </a:p>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569660"/>
          </a:xfrm>
          <a:prstGeom prst="rect">
            <a:avLst/>
          </a:prstGeom>
          <a:noFill/>
        </p:spPr>
        <p:txBody>
          <a:bodyPr wrap="square">
            <a:spAutoFit/>
          </a:bodyPr>
          <a:lstStyle/>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888480"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852" y="1671994"/>
            <a:ext cx="4592110"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1</a:t>
            </a:r>
            <a:r>
              <a:rPr lang="en-US" sz="3200" b="1" dirty="0">
                <a:solidFill>
                  <a:prstClr val="black"/>
                </a:solidFill>
                <a:latin typeface="#9Slide05 Brannboll Ny" panose="02000000000000000000" pitchFamily="2" charset="0"/>
                <a:cs typeface="Times New Roman" pitchFamily="18"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80119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a:t>
            </a:r>
            <a:r>
              <a:rPr lang="vi-VN" sz="3200" u="sng" dirty="0">
                <a:solidFill>
                  <a:prstClr val="black"/>
                </a:solidFill>
                <a:latin typeface="#9Slide05 Brannboll Ny" panose="02000000000000000000" pitchFamily="2" charset="0"/>
                <a:cs typeface="Times New Roman" pitchFamily="18" charset="0"/>
              </a:rPr>
              <a:t>2</a:t>
            </a:r>
            <a:r>
              <a:rPr lang="en-US" sz="3200" dirty="0">
                <a:solidFill>
                  <a:prstClr val="black"/>
                </a:solidFill>
                <a:latin typeface="#9Slide05 Brannboll Ny" panose="02000000000000000000" pitchFamily="2" charset="0"/>
                <a:cs typeface="Times New Roman" pitchFamily="18" charset="0"/>
              </a:rPr>
              <a:t>: </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endParaRPr lang="en-US" sz="3200" dirty="0">
              <a:solidFill>
                <a:schemeClr val="tx1"/>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118573"/>
            <a:ext cx="5486397"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r>
              <a:rPr lang="vi-VN" sz="2800" dirty="0">
                <a:solidFill>
                  <a:prstClr val="black"/>
                </a:solidFill>
                <a:latin typeface="#9Slide05 Brannboll Ny" panose="02000000000000000000" pitchFamily="2" charset="0"/>
              </a:rPr>
              <a:t>-</a:t>
            </a:r>
            <a:r>
              <a:rPr lang="vi-VN" sz="2800" dirty="0">
                <a:solidFill>
                  <a:srgbClr val="000000"/>
                </a:solidFill>
                <a:latin typeface="#9Slide05 Brannboll Ny" panose="02000000000000000000" pitchFamily="2"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800" dirty="0">
              <a:solidFill>
                <a:prstClr val="black"/>
              </a:solidFill>
              <a:latin typeface="#9Slide05 Brannboll Ny" panose="02000000000000000000" pitchFamily="2"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370816"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chemeClr val="tx1"/>
                </a:solidFill>
                <a:latin typeface="#9Slide05 Brannboll Ny" panose="02000000000000000000" pitchFamily="2"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800" b="0" i="0" u="none" strike="noStrike" kern="1200" cap="none" spc="0" normalizeH="0" baseline="0" noProof="0" dirty="0">
              <a:ln>
                <a:noFill/>
              </a:ln>
              <a:solidFill>
                <a:schemeClr val="tx1"/>
              </a:solidFill>
              <a:effectLst/>
              <a:uLnTx/>
              <a:uFillTx/>
              <a:latin typeface="#9Slide05 Brannboll Ny" panose="02000000000000000000" pitchFamily="2"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115353" y="35448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090785"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76315" y="1515975"/>
            <a:ext cx="9502559" cy="3616371"/>
          </a:xfrm>
          <a:prstGeom prst="rect">
            <a:avLst/>
          </a:prstGeom>
          <a:noFill/>
          <a:ln>
            <a:noFill/>
          </a:ln>
        </p:spPr>
        <p:txBody>
          <a:bodyPr wrap="square" lIns="121917" tIns="60958" rIns="121917" bIns="60958" rtlCol="0">
            <a:spAutoFit/>
          </a:bodyPr>
          <a:lstStyle/>
          <a:p>
            <a:pPr lvl="0" defTabSz="457200" fontAlgn="base">
              <a:spcBef>
                <a:spcPct val="0"/>
              </a:spcBef>
              <a:spcAft>
                <a:spcPct val="0"/>
              </a:spcAft>
              <a:defRPr/>
            </a:pP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Nhận được sự quan tâm, cảm thông và chia sè, mỗi người sẽ cỏ động lực vượt qua khó khăn, thử thách. Người biết quan tâm, cảm thông và chia sẻ sẽ nhận được sự yêu quý, tôn trọng của mọi người. Nhờ đó, cuộc sổng 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0000"/>
              </a:solidFill>
              <a:effectLst/>
              <a:uLnTx/>
              <a:uFillTx/>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9903" y="1451"/>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149903"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Theo em, những người không biết quan tâm, cảm thông và chia sẻ có đáng bị phê phán hay không?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Vì</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096000"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Làm thế nào để luôn </a:t>
            </a:r>
            <a:r>
              <a:rPr lang="vi-VN" sz="3200" kern="0" dirty="0">
                <a:solidFill>
                  <a:prstClr val="black"/>
                </a:solidFill>
                <a:latin typeface="#9Slide05 Brannboll Ny" panose="02000000000000000000" pitchFamily="2" charset="0"/>
              </a:rPr>
              <a:t>biết quan tâm, cảm thông và chia sẻ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với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người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thân,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thầy</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cô,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bạn</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bè</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0936115"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id="{EE753236-57D1-95E0-0520-7807D46A4645}"/>
              </a:ext>
            </a:extLst>
          </p:cNvPr>
          <p:cNvPicPr>
            <a:picLocks noChangeAspect="1"/>
          </p:cNvPicPr>
          <p:nvPr/>
        </p:nvPicPr>
        <p:blipFill>
          <a:blip r:embed="rId14"/>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54766" y="1444078"/>
            <a:ext cx="8100572" cy="4555089"/>
          </a:xfrm>
          <a:prstGeom prst="rect">
            <a:avLst/>
          </a:prstGeom>
          <a:noFill/>
          <a:ln>
            <a:noFill/>
          </a:ln>
        </p:spPr>
        <p:txBody>
          <a:bodyPr wrap="square" lIns="121917" tIns="60958" rIns="121917" bIns="60958" rtlCol="0">
            <a:spAutoFit/>
          </a:bodyPr>
          <a:lstStyle/>
          <a:p>
            <a:pPr lvl="0" algn="just" defTabSz="457200">
              <a:defRPr/>
            </a:pPr>
            <a:r>
              <a:rPr lang="vi-VN" sz="3600" dirty="0">
                <a:solidFill>
                  <a:srgbClr val="FF0000"/>
                </a:solidFill>
                <a:latin typeface="#9Slide05 Brannboll Ny" panose="02000000000000000000" pitchFamily="2" charset="0"/>
              </a:rPr>
              <a:t>Để rèn luyện sự quan tâm, cảm thông và sẻ chia cần quan sát, lắng nghe, đặt mình vào vị trí của người khác và luôn sẵn sàng giúp đỡ họ. Bản thân mỗi học sinh cần chủ động quan tâm, cảm thông và sẻ chia với những người khác và động viên khích lệ bạn bè cùng thực hiện. 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715679" y="189357"/>
            <a:ext cx="8471104" cy="6479286"/>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363670" y="2641233"/>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Times New Roman" panose="02020603050405020304" pitchFamily="18" charset="0"/>
                <a:ea typeface="微软雅黑"/>
                <a:cs typeface="Times New Roman" panose="02020603050405020304" pitchFamily="18" charset="0"/>
              </a:rPr>
              <a:t>LUYỆN TẬP</a:t>
            </a:r>
            <a:endParaRPr kumimoji="0" lang="en-US" sz="7200" b="1" i="0" u="none" strike="noStrike" kern="1200" cap="none" spc="0" normalizeH="0" baseline="0" noProof="0" dirty="0">
              <a:ln>
                <a:noFill/>
              </a:ln>
              <a:solidFill>
                <a:srgbClr val="D8181D"/>
              </a:solidFill>
              <a:effectLst/>
              <a:uLnTx/>
              <a:uFillTx/>
              <a:latin typeface="Times New Roman" panose="02020603050405020304" pitchFamily="18" charset="0"/>
              <a:ea typeface="微软雅黑"/>
              <a:cs typeface="Times New Roman" panose="02020603050405020304" pitchFamily="18" charset="0"/>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4957099"/>
            <a:ext cx="8344401" cy="1938992"/>
          </a:xfrm>
          <a:prstGeom prst="rect">
            <a:avLst/>
          </a:prstGeom>
          <a:noFill/>
          <a:ln w="12700">
            <a:noFill/>
          </a:ln>
        </p:spPr>
        <p:txBody>
          <a:bodyPr wrap="square" rtlCol="0">
            <a:spAutoFit/>
          </a:bodyPr>
          <a:lstStyle/>
          <a:p>
            <a:pPr lvl="0" algn="just" defTabSz="457200">
              <a:defRPr/>
            </a:pPr>
            <a:r>
              <a:rPr lang="vi-VN" sz="2400" dirty="0">
                <a:solidFill>
                  <a:srgbClr val="000000"/>
                </a:solidFill>
                <a:latin typeface="#9Slide05 Brannboll Ny" panose="02000000000000000000" pitchFamily="2"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400" dirty="0">
              <a:solidFill>
                <a:srgbClr val="000000"/>
              </a:solidFill>
              <a:latin typeface="#9Slide05 Brannboll Ny" panose="02000000000000000000" pitchFamily="2"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1902509"/>
            <a:ext cx="7235489" cy="1384995"/>
          </a:xfrm>
          <a:prstGeom prst="rect">
            <a:avLst/>
          </a:prstGeom>
          <a:noFill/>
          <a:ln>
            <a:noFill/>
          </a:ln>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605319" y="104931"/>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78422" y="1179819"/>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984585" y="24373"/>
            <a:ext cx="8029738" cy="1815882"/>
          </a:xfrm>
          <a:prstGeom prst="rect">
            <a:avLst/>
          </a:prstGeom>
          <a:noFill/>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908791" y="30510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369808" y="3812334"/>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525706"/>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349959263"/>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03032" y="536724"/>
            <a:ext cx="4572220" cy="4306267"/>
            <a:chOff x="45874" y="530423"/>
            <a:chExt cx="4572220"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4572220" cy="426632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031" y="1349375"/>
            <a:ext cx="7211107"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1951" y="1184696"/>
            <a:ext cx="4630062" cy="4306267"/>
            <a:chOff x="45874" y="530423"/>
            <a:chExt cx="5100661"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5100661" cy="4266322"/>
              <a:chOff x="7704888" y="1384847"/>
              <a:chExt cx="4881359"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881359"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1557479" y="15867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749296"/>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09366" y="989673"/>
            <a:ext cx="8008427" cy="1569660"/>
          </a:xfrm>
          <a:prstGeom prst="rect">
            <a:avLst/>
          </a:prstGeom>
          <a:noFill/>
        </p:spPr>
        <p:txBody>
          <a:bodyPr wrap="square">
            <a:spAutoFit/>
          </a:bodyPr>
          <a:lstStyle/>
          <a:p>
            <a:r>
              <a:rPr lang="vi-VN" sz="3200" b="0" i="0" dirty="0">
                <a:solidFill>
                  <a:srgbClr val="0070C0"/>
                </a:solidFill>
                <a:effectLst/>
                <a:latin typeface="#9Slide05 Brannboll Ny" panose="02000000000000000000" pitchFamily="2" charset="0"/>
              </a:rPr>
              <a:t>Trong cuộc sống, em đã thể hiện sự quan tâm, cảm thông và chia sẻ như thế nào? Hãy chia sẻ theo gợi ý dưới đây:</a:t>
            </a:r>
            <a:endParaRPr lang="en-US" sz="3200" dirty="0">
              <a:solidFill>
                <a:srgbClr val="0070C0"/>
              </a:solidFill>
              <a:latin typeface="#9Slide05 Brannboll Ny" panose="02000000000000000000" pitchFamily="2"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050482" y="80665"/>
            <a:ext cx="9011518" cy="1107996"/>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Tiếp sức đồng đội</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86371" y="2288598"/>
            <a:ext cx="3663128" cy="2834622"/>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thành</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trong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nhóm</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thay</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nhau</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viết</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vi-VN" sz="24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 </a:t>
            </a:r>
            <a:r>
              <a:rPr lang="en-US" sz="2400" b="1" dirty="0" err="1">
                <a:solidFill>
                  <a:prstClr val="black"/>
                </a:solidFill>
                <a:latin typeface="#9Slide05 Brannboll Ny" panose="02000000000000000000" pitchFamily="2" charset="0"/>
                <a:cs typeface="Times New Roman" pitchFamily="18" charset="0"/>
              </a:rPr>
              <a:t>lên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bảng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phụ</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ea typeface="Arial Unicode MS"/>
                <a:cs typeface="Times New Roman" pitchFamily="18" charset="0"/>
              </a:rPr>
              <a:t>trong</a:t>
            </a:r>
            <a:r>
              <a:rPr lang="en-US" sz="2400" b="1" dirty="0">
                <a:solidFill>
                  <a:prstClr val="black"/>
                </a:solidFill>
                <a:latin typeface="#9Slide05 Brannboll Ny" panose="02000000000000000000" pitchFamily="2" charset="0"/>
                <a:ea typeface="Arial Unicode MS"/>
                <a:cs typeface="Times New Roman"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23653" y="5044374"/>
            <a:ext cx="3978837" cy="1260730"/>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9Slide05 Brannboll Ny" panose="02000000000000000000" pitchFamily="2" charset="0"/>
                <a:ea typeface="Arial Unicode MS"/>
                <a:cs typeface="Times New Roman" pitchFamily="18" charset="0"/>
              </a:rPr>
              <a:t>Đội</a:t>
            </a:r>
            <a:r>
              <a:rPr lang="en-US" sz="2531" b="1" dirty="0">
                <a:solidFill>
                  <a:srgbClr val="FF0000"/>
                </a:solidFill>
                <a:latin typeface="#9Slide05 Brannboll Ny" panose="02000000000000000000" pitchFamily="2" charset="0"/>
                <a:ea typeface="Arial Unicode MS"/>
                <a:cs typeface="Times New Roman" pitchFamily="18" charset="0"/>
              </a:rPr>
              <a:t> n</a:t>
            </a:r>
            <a:r>
              <a:rPr lang="fr-FR" sz="2531" b="1" dirty="0">
                <a:solidFill>
                  <a:srgbClr val="FF0000"/>
                </a:solidFill>
                <a:latin typeface="#9Slide05 Brannboll Ny" panose="02000000000000000000" pitchFamily="2" charset="0"/>
                <a:ea typeface="Arial Unicode MS"/>
                <a:cs typeface="Times New Roman" pitchFamily="18" charset="0"/>
              </a:rPr>
              <a:t>à</a:t>
            </a:r>
            <a:r>
              <a:rPr lang="en-US" sz="2531" b="1" dirty="0">
                <a:solidFill>
                  <a:srgbClr val="FF0000"/>
                </a:solidFill>
                <a:latin typeface="#9Slide05 Brannboll Ny" panose="02000000000000000000" pitchFamily="2" charset="0"/>
                <a:ea typeface="Arial Unicode MS"/>
                <a:cs typeface="Times New Roman" pitchFamily="18" charset="0"/>
              </a:rPr>
              <a:t>o </a:t>
            </a:r>
            <a:r>
              <a:rPr lang="en-US" sz="2531" b="1" dirty="0" err="1">
                <a:solidFill>
                  <a:srgbClr val="FF0000"/>
                </a:solidFill>
                <a:latin typeface="#9Slide05 Brannboll Ny" panose="02000000000000000000" pitchFamily="2" charset="0"/>
                <a:ea typeface="Arial Unicode MS"/>
                <a:cs typeface="Times New Roman" pitchFamily="18" charset="0"/>
              </a:rPr>
              <a:t>viết</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a:t>
            </a:r>
            <a:r>
              <a:rPr lang="pt-PT" sz="2531" b="1" dirty="0">
                <a:solidFill>
                  <a:srgbClr val="FF0000"/>
                </a:solidFill>
                <a:latin typeface="#9Slide05 Brannboll Ny" panose="02000000000000000000" pitchFamily="2" charset="0"/>
                <a:ea typeface="Arial Unicode MS"/>
                <a:cs typeface="Times New Roman" pitchFamily="18" charset="0"/>
              </a:rPr>
              <a:t>c </a:t>
            </a:r>
            <a:r>
              <a:rPr lang="vi-VN" sz="2531" b="1" dirty="0">
                <a:solidFill>
                  <a:srgbClr val="FF0000"/>
                </a:solidFill>
                <a:latin typeface="#9Slide05 Brannboll Ny" panose="02000000000000000000" pitchFamily="2" charset="0"/>
                <a:ea typeface="Arial Unicode MS"/>
                <a:cs typeface="Times New Roman" pitchFamily="18" charset="0"/>
              </a:rPr>
              <a:t>nhiều câu ca dao, tục ngữ, thành ngữ đúng chủ đề </a:t>
            </a:r>
            <a:r>
              <a:rPr lang="en-US" sz="2531" b="1" dirty="0" err="1">
                <a:solidFill>
                  <a:srgbClr val="FF0000"/>
                </a:solidFill>
                <a:latin typeface="#9Slide05 Brannboll Ny" panose="02000000000000000000" pitchFamily="2" charset="0"/>
                <a:ea typeface="Arial Unicode MS"/>
                <a:cs typeface="Times New Roman" pitchFamily="18" charset="0"/>
              </a:rPr>
              <a:t>sẽ</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được</a:t>
            </a:r>
            <a:r>
              <a:rPr lang="en-US" sz="2531" b="1" dirty="0">
                <a:solidFill>
                  <a:srgbClr val="FF0000"/>
                </a:solidFill>
                <a:latin typeface="#9Slide05 Brannboll Ny" panose="02000000000000000000" pitchFamily="2" charset="0"/>
                <a:ea typeface="Arial Unicode MS"/>
                <a:cs typeface="Times New Roman" pitchFamily="18" charset="0"/>
              </a:rPr>
              <a:t> 10 </a:t>
            </a:r>
            <a:r>
              <a:rPr lang="en-US" sz="2531" b="1" dirty="0" err="1">
                <a:solidFill>
                  <a:srgbClr val="FF0000"/>
                </a:solidFill>
                <a:latin typeface="#9Slide05 Brannboll Ny" panose="02000000000000000000" pitchFamily="2" charset="0"/>
                <a:ea typeface="Arial Unicode MS"/>
                <a:cs typeface="Times New Roman" pitchFamily="18" charset="0"/>
              </a:rPr>
              <a:t>điểm</a:t>
            </a:r>
            <a:r>
              <a:rPr lang="en-US" sz="2531" b="1" dirty="0">
                <a:solidFill>
                  <a:srgbClr val="FF0000"/>
                </a:solidFill>
                <a:latin typeface="#9Slide05 Brannboll Ny" panose="02000000000000000000" pitchFamily="2" charset="0"/>
                <a:ea typeface="Arial Unicode MS"/>
                <a:cs typeface="Times New Roman" pitchFamily="18" charset="0"/>
              </a:rPr>
              <a:t>. </a:t>
            </a:r>
            <a:endParaRPr lang="en-SG" sz="2531" b="1" dirty="0">
              <a:solidFill>
                <a:srgbClr val="FF0000"/>
              </a:solidFill>
              <a:latin typeface="#9Slide05 Brannboll Ny" panose="02000000000000000000" pitchFamily="2" charset="0"/>
              <a:ea typeface="微软雅黑"/>
              <a:cs typeface="Times New Roman" pitchFamily="18" charset="0"/>
            </a:endParaRPr>
          </a:p>
        </p:txBody>
      </p:sp>
      <p:pic>
        <p:nvPicPr>
          <p:cNvPr id="14" name="Picture 13">
            <a:extLst>
              <a:ext uri="{FF2B5EF4-FFF2-40B4-BE49-F238E27FC236}">
                <a16:creationId xmlns:a16="http://schemas.microsoft.com/office/drawing/2014/main"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471227" y="185568"/>
            <a:ext cx="8753884" cy="5821515"/>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Times New Roman" panose="02020603050405020304" pitchFamily="18" charset="0"/>
                <a:ea typeface="微软雅黑"/>
                <a:cs typeface="Times New Roman" panose="02020603050405020304" pitchFamily="18" charset="0"/>
              </a:rPr>
              <a:t>VẬN DỤNG</a:t>
            </a:r>
            <a:endParaRPr kumimoji="0" lang="en-US" sz="7200" b="1" i="0" u="none" strike="noStrike" kern="1200" cap="none" spc="0" normalizeH="0" baseline="0" noProof="0" dirty="0">
              <a:ln>
                <a:noFill/>
              </a:ln>
              <a:solidFill>
                <a:srgbClr val="D8181D"/>
              </a:solidFill>
              <a:effectLst/>
              <a:uLnTx/>
              <a:uFillTx/>
              <a:latin typeface="Times New Roman" panose="02020603050405020304" pitchFamily="18" charset="0"/>
              <a:ea typeface="微软雅黑"/>
              <a:cs typeface="Times New Roman" panose="02020603050405020304" pitchFamily="18" charset="0"/>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527391" y="32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849632" y="-446098"/>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1318363" y="-5474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130714" y="-892473"/>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8207688" y="-271180"/>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766937" y="46876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163390" y="2078139"/>
              <a:ext cx="2867724" cy="130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b="1" i="0" dirty="0">
                  <a:solidFill>
                    <a:srgbClr val="0070C0"/>
                  </a:solidFill>
                  <a:effectLst/>
                  <a:latin typeface="#9Slide05 Brannboll Ny" panose="02000000000000000000" pitchFamily="2" charset="0"/>
                </a:rPr>
                <a:t>Sưu tầm và kể về một tấm gương biết quan tâm, cảm thông và chia sẻ với người khác mà em biết. Em học tập được điều gì từ tấm gương đó?</a:t>
              </a:r>
              <a:endParaRPr kumimoji="0" lang="en-US" b="1" i="0" u="none" strike="noStrike" kern="0" cap="none" spc="0" normalizeH="0" baseline="0" noProof="0" dirty="0">
                <a:ln>
                  <a:noFill/>
                </a:ln>
                <a:solidFill>
                  <a:srgbClr val="0070C0"/>
                </a:solidFill>
                <a:effectLst/>
                <a:uLnTx/>
                <a:uFillTx/>
                <a:latin typeface="#9Slide05 Brannboll Ny" panose="02000000000000000000" pitchFamily="2"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9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sz="3200" b="1" i="0" dirty="0" err="1">
                  <a:solidFill>
                    <a:srgbClr val="0070C0"/>
                  </a:solidFill>
                  <a:effectLst/>
                  <a:latin typeface="#9Slide05 Brannboll Ny" panose="02000000000000000000" pitchFamily="2" charset="0"/>
                </a:rPr>
                <a:t>Em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hãy</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tìm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hiểu</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về</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một</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hoàn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cảnh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khăn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và</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lập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kế</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hoạch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giúp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đỡ</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đó</a:t>
              </a:r>
              <a:r>
                <a:rPr lang="en-US" sz="3200" b="1" i="0" dirty="0">
                  <a:solidFill>
                    <a:srgbClr val="0070C0"/>
                  </a:solidFill>
                  <a:effectLst/>
                  <a:latin typeface="#9Slide05 Brannboll Ny" panose="02000000000000000000" pitchFamily="2" charset="0"/>
                </a:rPr>
                <a:t>.</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229193" y="258642"/>
            <a:ext cx="10038864"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143" y="4444866"/>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2550671" y="1640610"/>
            <a:ext cx="647814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rPr>
              <a:t>XIN CHÀO VÀ HẸN GẶP LẠI</a:t>
            </a:r>
            <a:endParaRPr kumimoji="0" lang="en-US"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454524" y="1226630"/>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676480" y="-624475"/>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691771" y="719716"/>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1044627" y="-550358"/>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8234896" y="-29387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283660" y="-23470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pic>
        <p:nvPicPr>
          <p:cNvPr id="6" name="Picture 5" descr="22858PICdbgea5Gz679dY_PIC2018.png">
            <a:extLst>
              <a:ext uri="{FF2B5EF4-FFF2-40B4-BE49-F238E27FC236}">
                <a16:creationId xmlns:a16="http://schemas.microsoft.com/office/drawing/2014/main" id="{B3D06D26-3A63-85F8-4942-2AD3FDC2C58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09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chơi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tiếp</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sức</a:t>
            </a:r>
            <a:r>
              <a:rPr kumimoji="0" lang="vi-VN"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đồng đội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10" name="Rectangle 9"/>
          <p:cNvSpPr/>
          <p:nvPr/>
        </p:nvSpPr>
        <p:spPr>
          <a:xfrm>
            <a:off x="2724112" y="1044842"/>
            <a:ext cx="8841850" cy="1186735"/>
          </a:xfrm>
          <a:prstGeom prst="rect">
            <a:avLst/>
          </a:prstGeom>
        </p:spPr>
        <p:txBody>
          <a:bodyPr wrap="square">
            <a:spAutoFit/>
          </a:bodyPr>
          <a:lstStyle/>
          <a:p>
            <a:pPr marL="0" marR="0" lvl="0" indent="279400" algn="just" defTabSz="914400" rtl="0" eaLnBrk="1" fontAlgn="auto" latinLnBrk="0" hangingPunct="1">
              <a:lnSpc>
                <a:spcPct val="127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rPr>
              <a:t>Tìm </a:t>
            </a:r>
            <a:r>
              <a:rPr lang="en-US" sz="2800" b="1" dirty="0" err="1">
                <a:solidFill>
                  <a:prstClr val="black"/>
                </a:solidFill>
                <a:latin typeface="#9Slide05 Brannboll Ny" panose="02000000000000000000" pitchFamily="2" charset="0"/>
                <a:cs typeface="Times New Roman" pitchFamily="18" charset="0"/>
              </a:rPr>
              <a:t>các</a:t>
            </a:r>
            <a:r>
              <a:rPr lang="en-US" sz="2800" b="1" dirty="0">
                <a:solidFill>
                  <a:prstClr val="black"/>
                </a:solidFill>
                <a:latin typeface="#9Slide05 Brannboll Ny" panose="02000000000000000000" pitchFamily="2" charset="0"/>
                <a:cs typeface="Times New Roman" pitchFamily="18" charset="0"/>
              </a:rPr>
              <a:t> </a:t>
            </a:r>
            <a:r>
              <a:rPr lang="vi-VN" sz="28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a:t>
            </a:r>
            <a:endParaRPr kumimoji="0" lang="en-US" sz="2800" b="0"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2444750" y="3082352"/>
            <a:ext cx="7302500" cy="3657600"/>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3000" dirty="0">
                <a:solidFill>
                  <a:srgbClr val="FF0000"/>
                </a:solidFill>
                <a:latin typeface="Arial Unicode MS" pitchFamily="34" charset="-128"/>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thể</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thân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miếng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bằng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no.</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giọt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máu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đào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hơn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ao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nước</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lã</a:t>
            </a:r>
            <a:endPar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endParaRP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lành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đùm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rách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con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ngựa</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cả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tàu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Chị</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nâng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Nhường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cơm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áo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Yêu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chín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232250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5"/>
          <a:stretch>
            <a:fillRect/>
          </a:stretch>
        </p:blipFill>
        <p:spPr>
          <a:xfrm>
            <a:off x="61898" y="2322506"/>
            <a:ext cx="2382852" cy="1820420"/>
          </a:xfrm>
          <a:prstGeom prst="rect">
            <a:avLst/>
          </a:prstGeom>
        </p:spPr>
      </p:pic>
      <p:pic>
        <p:nvPicPr>
          <p:cNvPr id="12" name="Picture 11">
            <a:extLst>
              <a:ext uri="{FF2B5EF4-FFF2-40B4-BE49-F238E27FC236}">
                <a16:creationId xmlns:a16="http://schemas.microsoft.com/office/drawing/2014/main" id="{F80431E4-CE0E-402A-6C4D-9B6694BE76B2}"/>
              </a:ext>
            </a:extLst>
          </p:cNvPr>
          <p:cNvPicPr>
            <a:picLocks noChangeAspect="1"/>
          </p:cNvPicPr>
          <p:nvPr/>
        </p:nvPicPr>
        <p:blipFill>
          <a:blip r:embed="rId6"/>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3765" y="3207991"/>
            <a:ext cx="108686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2</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Quan tâm, cảm thông và chia sẻ</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 name="Picture 1">
            <a:extLst>
              <a:ext uri="{FF2B5EF4-FFF2-40B4-BE49-F238E27FC236}">
                <a16:creationId xmlns:a16="http://schemas.microsoft.com/office/drawing/2014/main" id="{3D5587CD-6532-898A-C5A1-EDE225E61409}"/>
              </a:ext>
            </a:extLst>
          </p:cNvPr>
          <p:cNvPicPr>
            <a:picLocks noChangeAspect="1"/>
          </p:cNvPicPr>
          <p:nvPr/>
        </p:nvPicPr>
        <p:blipFill>
          <a:blip r:embed="rId2"/>
          <a:stretch>
            <a:fillRect/>
          </a:stretch>
        </p:blipFill>
        <p:spPr>
          <a:xfrm>
            <a:off x="10936115" y="0"/>
            <a:ext cx="1255885" cy="938865"/>
          </a:xfrm>
          <a:prstGeom prst="rect">
            <a:avLst/>
          </a:prstGeom>
        </p:spPr>
      </p:pic>
      <p:pic>
        <p:nvPicPr>
          <p:cNvPr id="8" name="Picture 4">
            <a:extLst>
              <a:ext uri="{FF2B5EF4-FFF2-40B4-BE49-F238E27FC236}">
                <a16:creationId xmlns:a16="http://schemas.microsoft.com/office/drawing/2014/main" id="{580D9642-0E4B-51D8-80DC-0658DDF0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315" y="0"/>
            <a:ext cx="6043612"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BB4D28-4853-BF02-5AFF-0CD5DB295A02}"/>
              </a:ext>
            </a:extLst>
          </p:cNvPr>
          <p:cNvPicPr>
            <a:picLocks noChangeAspect="1"/>
          </p:cNvPicPr>
          <p:nvPr/>
        </p:nvPicPr>
        <p:blipFill>
          <a:blip r:embed="rId4"/>
          <a:stretch>
            <a:fillRect/>
          </a:stretch>
        </p:blipFill>
        <p:spPr>
          <a:xfrm>
            <a:off x="357199" y="4131321"/>
            <a:ext cx="3788982" cy="2156888"/>
          </a:xfrm>
          <a:prstGeom prst="rect">
            <a:avLst/>
          </a:prstGeom>
        </p:spPr>
      </p:pic>
      <p:pic>
        <p:nvPicPr>
          <p:cNvPr id="11" name="Picture 10">
            <a:extLst>
              <a:ext uri="{FF2B5EF4-FFF2-40B4-BE49-F238E27FC236}">
                <a16:creationId xmlns:a16="http://schemas.microsoft.com/office/drawing/2014/main" id="{6D327BA7-6A17-16A2-4125-C3943FDA6F89}"/>
              </a:ext>
            </a:extLst>
          </p:cNvPr>
          <p:cNvPicPr>
            <a:picLocks noChangeAspect="1"/>
          </p:cNvPicPr>
          <p:nvPr/>
        </p:nvPicPr>
        <p:blipFill>
          <a:blip r:embed="rId5"/>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35614" y="2342055"/>
            <a:ext cx="5918052" cy="158229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1. </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Biểu hiện c</a:t>
            </a: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a quan tâm, cảm thông và chia sẻ</a:t>
            </a:r>
            <a:endParaRPr lang="en-US" sz="44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815086"/>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1099627"/>
            <a:ext cx="9467888" cy="2677656"/>
          </a:xfrm>
          <a:prstGeom prst="rect">
            <a:avLst/>
          </a:prstGeom>
        </p:spPr>
        <p:txBody>
          <a:bodyPr wrap="square">
            <a:spAutoFit/>
          </a:bodyPr>
          <a:lstStyle/>
          <a:p>
            <a:r>
              <a:rPr lang="vi-VN" altLang="en-US" sz="2400" dirty="0">
                <a:solidFill>
                  <a:srgbClr val="00B0F0"/>
                </a:solidFill>
                <a:latin typeface="#9Slide05 Brannboll Ny" panose="02000000000000000000" pitchFamily="2" charset="0"/>
                <a:ea typeface="Arial Unicode MS" pitchFamily="34" charset="-128"/>
              </a:rPr>
              <a:t>1</a:t>
            </a:r>
            <a:r>
              <a:rPr lang="vi-VN" altLang="en-US" sz="2400" dirty="0">
                <a:solidFill>
                  <a:prstClr val="black"/>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Nêu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câu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chuyện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Chiếc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băng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trái</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tim</a:t>
            </a:r>
            <a:r>
              <a:rPr lang="en-US" altLang="en-US" sz="2800" dirty="0">
                <a:solidFill>
                  <a:srgbClr val="0000FF"/>
                </a:solidFill>
                <a:latin typeface="#9Slide05 Brannboll Ny" panose="02000000000000000000" pitchFamily="2" charset="0"/>
                <a:ea typeface="Arial Unicode MS" pitchFamily="34" charset="-128"/>
              </a:rPr>
              <a:t> tan </a:t>
            </a:r>
            <a:r>
              <a:rPr lang="en-US" altLang="en-US" sz="2800" dirty="0" err="1">
                <a:solidFill>
                  <a:srgbClr val="0000FF"/>
                </a:solidFill>
                <a:latin typeface="#9Slide05 Brannboll Ny" panose="02000000000000000000" pitchFamily="2" charset="0"/>
                <a:ea typeface="Arial Unicode MS" pitchFamily="34" charset="-128"/>
              </a:rPr>
              <a:t>vỡ</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những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2.</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vi </a:t>
            </a:r>
            <a:r>
              <a:rPr lang="en-US" altLang="en-US" sz="2800" dirty="0" err="1">
                <a:solidFill>
                  <a:srgbClr val="0000FF"/>
                </a:solidFill>
                <a:latin typeface="#9Slide05 Brannboll Ny" panose="02000000000000000000" pitchFamily="2" charset="0"/>
                <a:ea typeface="Arial Unicode MS" pitchFamily="34" charset="-128"/>
              </a:rPr>
              <a:t>nào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chưa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có</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suy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nghĩ</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gì</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về</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động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đó</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3.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hãy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thêm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môt</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số</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khác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a:t>
            </a: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462440663"/>
              </p:ext>
            </p:extLst>
          </p:nvPr>
        </p:nvGraphicFramePr>
        <p:xfrm>
          <a:off x="449179" y="3286403"/>
          <a:ext cx="11557942" cy="3274818"/>
        </p:xfrm>
        <a:graphic>
          <a:graphicData uri="http://schemas.openxmlformats.org/drawingml/2006/table">
            <a:tbl>
              <a:tblPr firstRow="1" bandRow="1">
                <a:tableStyleId>{5C22544A-7EE6-4342-B048-85BDC9FD1C3A}</a:tableStyleId>
              </a:tblPr>
              <a:tblGrid>
                <a:gridCol w="1454572">
                  <a:extLst>
                    <a:ext uri="{9D8B030D-6E8A-4147-A177-3AD203B41FA5}">
                      <a16:colId xmlns:a16="http://schemas.microsoft.com/office/drawing/2014/main" val="20000"/>
                    </a:ext>
                  </a:extLst>
                </a:gridCol>
                <a:gridCol w="10103370">
                  <a:extLst>
                    <a:ext uri="{9D8B030D-6E8A-4147-A177-3AD203B41FA5}">
                      <a16:colId xmlns:a16="http://schemas.microsoft.com/office/drawing/2014/main" val="20001"/>
                    </a:ext>
                  </a:extLst>
                </a:gridCol>
              </a:tblGrid>
              <a:tr h="1091606">
                <a:tc>
                  <a:txBody>
                    <a:bodyPr/>
                    <a:lstStyle/>
                    <a:p>
                      <a:r>
                        <a:rPr lang="vi-VN" sz="2800" b="1" dirty="0">
                          <a:solidFill>
                            <a:schemeClr val="tx1"/>
                          </a:solidFill>
                          <a:latin typeface="#9Slide05 Brannboll Ny" panose="02000000000000000000" pitchFamily="2" charset="0"/>
                          <a:cs typeface="Times New Roman" pitchFamily="18" charset="0"/>
                        </a:rPr>
                        <a:t>Câu 1</a:t>
                      </a:r>
                      <a:endParaRPr lang="en-US" sz="2800" b="1" dirty="0">
                        <a:solidFill>
                          <a:schemeClr val="tx1"/>
                        </a:solidFill>
                        <a:latin typeface="#9Slide05 Brannboll Ny" panose="02000000000000000000" pitchFamily="2" charset="0"/>
                      </a:endParaRPr>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000"/>
                  </a:ext>
                </a:extLst>
              </a:tr>
              <a:tr h="1091606">
                <a:tc>
                  <a:txBody>
                    <a:bodyPr/>
                    <a:lstStyle/>
                    <a:p>
                      <a:r>
                        <a:rPr lang="vi-VN" sz="2800" b="1" dirty="0">
                          <a:latin typeface="#9Slide05 Brannboll Ny" panose="02000000000000000000" pitchFamily="2" charset="0"/>
                          <a:cs typeface="Times New Roman" pitchFamily="18" charset="0"/>
                        </a:rPr>
                        <a:t>Câu 2</a:t>
                      </a:r>
                      <a:endParaRPr lang="en-US" sz="2800" b="1" dirty="0">
                        <a:latin typeface="#9Slide05 Brannboll Ny" panose="02000000000000000000" pitchFamily="2" charset="0"/>
                      </a:endParaRPr>
                    </a:p>
                  </a:txBody>
                  <a:tcPr/>
                </a:tc>
                <a:tc>
                  <a:txBody>
                    <a:bodyPr/>
                    <a:lstStyle/>
                    <a:p>
                      <a:endParaRPr lang="en-US"/>
                    </a:p>
                  </a:txBody>
                  <a:tcPr/>
                </a:tc>
                <a:extLst>
                  <a:ext uri="{0D108BD9-81ED-4DB2-BD59-A6C34878D82A}">
                    <a16:rowId xmlns:a16="http://schemas.microsoft.com/office/drawing/2014/main" val="10001"/>
                  </a:ext>
                </a:extLst>
              </a:tr>
              <a:tr h="1091606">
                <a:tc>
                  <a:txBody>
                    <a:bodyPr/>
                    <a:lstStyle/>
                    <a:p>
                      <a:r>
                        <a:rPr lang="vi-VN" sz="2800" b="1" dirty="0">
                          <a:latin typeface="#9Slide05 Brannboll Ny" panose="02000000000000000000" pitchFamily="2" charset="0"/>
                          <a:cs typeface="Times New Roman" pitchFamily="18" charset="0"/>
                        </a:rPr>
                        <a:t>Câu 3</a:t>
                      </a:r>
                      <a:endParaRPr lang="en-US" sz="2800" b="1" dirty="0">
                        <a:latin typeface="#9Slide05 Brannboll Ny" panose="02000000000000000000" pitchFamily="2"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3439</TotalTime>
  <Words>3305</Words>
  <Application>Microsoft Office PowerPoint</Application>
  <PresentationFormat>Widescreen</PresentationFormat>
  <Paragraphs>226</Paragraphs>
  <Slides>33</Slides>
  <Notes>7</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33</vt:i4>
      </vt:variant>
    </vt:vector>
  </HeadingPairs>
  <TitlesOfParts>
    <vt:vector size="58" baseType="lpstr">
      <vt:lpstr>等线</vt:lpstr>
      <vt:lpstr>微软雅黑</vt:lpstr>
      <vt:lpstr>微软雅黑</vt:lpstr>
      <vt:lpstr>#9Slide03 Aturdida</vt:lpstr>
      <vt:lpstr>#9Slide05 Brannboll Ny</vt:lpstr>
      <vt:lpstr>#9Slide06 DeathRattle BB</vt:lpstr>
      <vt:lpstr>#9Slide06 SVNSlow Attack</vt:lpstr>
      <vt:lpstr>#9Slide07 Marbelia Regular</vt:lpstr>
      <vt:lpstr>Arial</vt:lpstr>
      <vt:lpstr>Arial Unicode MS</vt:lpstr>
      <vt:lpstr>Calibri</vt:lpstr>
      <vt:lpstr>Calibri Light</vt:lpstr>
      <vt:lpstr>ITC Avant Garde Std Bk</vt:lpstr>
      <vt:lpstr>SVN-Caprica Script</vt:lpstr>
      <vt:lpstr>SVN-Vanilla Daisy Pro</vt:lpstr>
      <vt:lpstr>Times New Roman</vt:lpstr>
      <vt:lpstr>Trebuchet MS</vt:lpstr>
      <vt:lpstr>Wingdings 3</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HP</cp:lastModifiedBy>
  <cp:revision>126</cp:revision>
  <dcterms:created xsi:type="dcterms:W3CDTF">2022-08-19T13:42:05Z</dcterms:created>
  <dcterms:modified xsi:type="dcterms:W3CDTF">2024-10-20T01:47:11Z</dcterms:modified>
</cp:coreProperties>
</file>