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8" r:id="rId3"/>
    <p:sldId id="259" r:id="rId4"/>
    <p:sldId id="260" r:id="rId5"/>
    <p:sldId id="261" r:id="rId6"/>
    <p:sldId id="262" r:id="rId7"/>
    <p:sldId id="266" r:id="rId8"/>
    <p:sldId id="263" r:id="rId9"/>
    <p:sldId id="265" r:id="rId10"/>
    <p:sldId id="264" r:id="rId11"/>
    <p:sldId id="268" r:id="rId12"/>
    <p:sldId id="269" r:id="rId13"/>
    <p:sldId id="271" r:id="rId14"/>
    <p:sldId id="272" r:id="rId15"/>
    <p:sldId id="273" r:id="rId16"/>
    <p:sldId id="270"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showGuides="1">
      <p:cViewPr varScale="1">
        <p:scale>
          <a:sx n="76" d="100"/>
          <a:sy n="76" d="100"/>
        </p:scale>
        <p:origin x="14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B2CD47-8D42-42C9-96A6-521F535D0D7D}"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83068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2CD47-8D42-42C9-96A6-521F535D0D7D}"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96874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2CD47-8D42-42C9-96A6-521F535D0D7D}"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51601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2CD47-8D42-42C9-96A6-521F535D0D7D}"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4827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2CD47-8D42-42C9-96A6-521F535D0D7D}"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09534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B2CD47-8D42-42C9-96A6-521F535D0D7D}"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143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B2CD47-8D42-42C9-96A6-521F535D0D7D}" type="datetimeFigureOut">
              <a:rPr lang="en-US" smtClean="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423628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B2CD47-8D42-42C9-96A6-521F535D0D7D}" type="datetimeFigureOut">
              <a:rPr lang="en-US" smtClean="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8167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2CD47-8D42-42C9-96A6-521F535D0D7D}" type="datetimeFigureOut">
              <a:rPr lang="en-US" smtClean="0"/>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490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0971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8702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2CD47-8D42-42C9-96A6-521F535D0D7D}" type="datetimeFigureOut">
              <a:rPr lang="en-US" smtClean="0"/>
              <a:t>9/17/2024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357AD-3CD8-4BC3-A143-9E9D0BA24513}" type="slidenum">
              <a:rPr lang="en-US" smtClean="0"/>
              <a:t>‹#›</a:t>
            </a:fld>
            <a:endParaRPr lang="en-US"/>
          </a:p>
        </p:txBody>
      </p:sp>
    </p:spTree>
    <p:extLst>
      <p:ext uri="{BB962C8B-B14F-4D97-AF65-F5344CB8AC3E}">
        <p14:creationId xmlns:p14="http://schemas.microsoft.com/office/powerpoint/2010/main" val="8607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a:xfrm>
            <a:off x="1125414" y="520003"/>
            <a:ext cx="10264245" cy="646331"/>
          </a:xfrm>
          <a:prstGeom prst="rect">
            <a:avLst/>
          </a:prstGeom>
          <a:noFill/>
        </p:spPr>
        <p:txBody>
          <a:bodyPr wrap="square" lIns="91440" tIns="45720" rIns="91440" bIns="45720">
            <a:spAutoFit/>
            <a:scene3d>
              <a:camera prst="perspectiveAbove"/>
              <a:lightRig rig="threePt" dir="t"/>
            </a:scene3d>
          </a:bodyPr>
          <a:lstStyle/>
          <a:p>
            <a:pPr algn="ctr"/>
            <a:r>
              <a:rPr lang="en-US" sz="3600" b="1" dirty="0" err="1">
                <a:ln w="22225">
                  <a:solidFill>
                    <a:srgbClr val="FF0000"/>
                  </a:solidFill>
                  <a:prstDash val="solid"/>
                </a:ln>
                <a:solidFill>
                  <a:schemeClr val="bg1"/>
                </a:solidFill>
                <a:effectLst>
                  <a:innerShdw blurRad="114300">
                    <a:prstClr val="black"/>
                  </a:innerShdw>
                </a:effectLst>
              </a:rPr>
              <a:t>Bài</a:t>
            </a:r>
            <a:r>
              <a:rPr lang="en-US" sz="3600" b="1" dirty="0">
                <a:ln w="22225">
                  <a:solidFill>
                    <a:srgbClr val="FF0000"/>
                  </a:solidFill>
                  <a:prstDash val="solid"/>
                </a:ln>
                <a:solidFill>
                  <a:schemeClr val="bg1"/>
                </a:solidFill>
                <a:effectLst>
                  <a:innerShdw blurRad="114300">
                    <a:prstClr val="black"/>
                  </a:innerShdw>
                </a:effectLst>
              </a:rPr>
              <a:t> 1: TỰ HÀO VỀ TRUYỀN THỐNG QUÊ HƯƠNG</a:t>
            </a:r>
            <a:endParaRPr lang="en-US" sz="3600" b="1" cap="none" spc="0" dirty="0">
              <a:ln w="22225">
                <a:solidFill>
                  <a:srgbClr val="FF0000"/>
                </a:solidFill>
                <a:prstDash val="solid"/>
              </a:ln>
              <a:solidFill>
                <a:schemeClr val="bg1"/>
              </a:solidFill>
              <a:effectLst>
                <a:innerShdw blurRad="114300">
                  <a:prstClr val="black"/>
                </a:innerShdw>
              </a:effectLst>
            </a:endParaRPr>
          </a:p>
        </p:txBody>
      </p:sp>
    </p:spTree>
    <p:extLst>
      <p:ext uri="{BB962C8B-B14F-4D97-AF65-F5344CB8AC3E}">
        <p14:creationId xmlns:p14="http://schemas.microsoft.com/office/powerpoint/2010/main" val="213306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4236442" y="391309"/>
            <a:ext cx="3006142" cy="1828800"/>
            <a:chOff x="4136935" y="419548"/>
            <a:chExt cx="3006142" cy="1828800"/>
          </a:xfrm>
        </p:grpSpPr>
        <p:sp>
          <p:nvSpPr>
            <p:cNvPr id="9" name="Hexagon 8"/>
            <p:cNvSpPr/>
            <p:nvPr/>
          </p:nvSpPr>
          <p:spPr>
            <a:xfrm>
              <a:off x="4136935" y="419548"/>
              <a:ext cx="3006142" cy="1828800"/>
            </a:xfrm>
            <a:prstGeom prst="hexagon">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22159" y="835114"/>
              <a:ext cx="2650921" cy="1015663"/>
            </a:xfrm>
            <a:prstGeom prst="rect">
              <a:avLst/>
            </a:prstGeom>
            <a:noFill/>
          </p:spPr>
          <p:txBody>
            <a:bodyPr wrap="square" rtlCol="0">
              <a:spAutoFit/>
            </a:bodyPr>
            <a:lstStyle/>
            <a:p>
              <a:r>
                <a:rPr lang="en-US" sz="2000" b="1" dirty="0" err="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Giữ</a:t>
              </a:r>
              <a:r>
                <a:rPr lang="en-US" sz="2000" b="1" dirty="0">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gìn</a:t>
              </a:r>
              <a:r>
                <a:rPr lang="en-US" sz="2000" b="1" dirty="0">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và</a:t>
              </a:r>
              <a:r>
                <a:rPr lang="en-US" sz="2000" b="1" dirty="0">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phát</a:t>
              </a:r>
              <a:r>
                <a:rPr lang="en-US" sz="2000" b="1" dirty="0">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huy</a:t>
              </a:r>
              <a:r>
                <a:rPr lang="en-US" sz="2000" b="1" dirty="0">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truyền</a:t>
              </a:r>
              <a:r>
                <a:rPr lang="en-US" sz="2000" b="1" dirty="0">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thống</a:t>
              </a:r>
              <a:r>
                <a:rPr lang="en-US" sz="2000" b="1" dirty="0">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của</a:t>
              </a:r>
              <a:r>
                <a:rPr lang="en-US" sz="2000" b="1" dirty="0">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quê</a:t>
              </a:r>
              <a:r>
                <a:rPr lang="en-US" sz="2000" b="1" dirty="0">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 </a:t>
              </a:r>
              <a:r>
                <a:rPr lang="en-US" sz="2000" b="1" dirty="0" err="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hương</a:t>
              </a:r>
              <a:endParaRPr lang="en-US" sz="2000" b="1" dirty="0">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20208" y="2220109"/>
            <a:ext cx="4073434" cy="3094168"/>
            <a:chOff x="620208" y="2220109"/>
            <a:chExt cx="4073434" cy="3094168"/>
          </a:xfrm>
        </p:grpSpPr>
        <p:sp>
          <p:nvSpPr>
            <p:cNvPr id="12" name="Hexagon 11"/>
            <p:cNvSpPr/>
            <p:nvPr/>
          </p:nvSpPr>
          <p:spPr>
            <a:xfrm>
              <a:off x="620208" y="3249610"/>
              <a:ext cx="2800724" cy="2064667"/>
            </a:xfrm>
            <a:prstGeom prst="hexagon">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Tìm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truyền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thống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quê</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mình</a:t>
              </a:r>
              <a:endParaRPr lang="en-US" sz="2000" dirty="0">
                <a:solidFill>
                  <a:schemeClr val="tx1"/>
                </a:solidFill>
                <a:latin typeface="Times New Roman" panose="02020603050405020304" pitchFamily="18" charset="0"/>
                <a:cs typeface="Times New Roman" panose="02020603050405020304" pitchFamily="18" charset="0"/>
              </a:endParaRPr>
            </a:p>
          </p:txBody>
        </p:sp>
        <p:cxnSp>
          <p:nvCxnSpPr>
            <p:cNvPr id="16" name="Straight Arrow Connector 15"/>
            <p:cNvCxnSpPr>
              <a:cxnSpLocks/>
              <a:stCxn id="9" idx="2"/>
            </p:cNvCxnSpPr>
            <p:nvPr/>
          </p:nvCxnSpPr>
          <p:spPr>
            <a:xfrm flipH="1">
              <a:off x="2124632" y="2220109"/>
              <a:ext cx="2569010" cy="120889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693642" y="2248348"/>
            <a:ext cx="2906783" cy="3037691"/>
            <a:chOff x="4693642" y="2248348"/>
            <a:chExt cx="2906783" cy="3037691"/>
          </a:xfrm>
        </p:grpSpPr>
        <p:sp>
          <p:nvSpPr>
            <p:cNvPr id="13" name="Hexagon 12"/>
            <p:cNvSpPr/>
            <p:nvPr/>
          </p:nvSpPr>
          <p:spPr>
            <a:xfrm>
              <a:off x="4693642" y="3221372"/>
              <a:ext cx="2906783" cy="2064667"/>
            </a:xfrm>
            <a:prstGeom prst="hexagon">
              <a:avLst/>
            </a:prstGeom>
            <a:solidFill>
              <a:srgbClr val="92D05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err="1">
                  <a:solidFill>
                    <a:schemeClr val="tx1"/>
                  </a:solidFill>
                  <a:latin typeface="Times New Roman" panose="02020603050405020304" pitchFamily="18" charset="0"/>
                  <a:cs typeface="Times New Roman" panose="02020603050405020304" pitchFamily="18" charset="0"/>
                </a:rPr>
                <a:t>Có</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những</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việc</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làm</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phù</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hợp</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tham</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gia</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hỗ</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trợ</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hoạt</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động</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tổ</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chức</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lễ</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hội</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kính</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trọng</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biết</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ơn</a:t>
              </a:r>
              <a:r>
                <a:rPr lang="en-US" sz="1900" dirty="0">
                  <a:solidFill>
                    <a:schemeClr val="tx1"/>
                  </a:solidFill>
                  <a:latin typeface="Times New Roman" panose="02020603050405020304" pitchFamily="18" charset="0"/>
                  <a:cs typeface="Times New Roman" panose="02020603050405020304" pitchFamily="18" charset="0"/>
                </a:rPr>
                <a:t>……</a:t>
              </a:r>
            </a:p>
          </p:txBody>
        </p:sp>
        <p:cxnSp>
          <p:nvCxnSpPr>
            <p:cNvPr id="18" name="Straight Arrow Connector 17"/>
            <p:cNvCxnSpPr/>
            <p:nvPr/>
          </p:nvCxnSpPr>
          <p:spPr>
            <a:xfrm>
              <a:off x="6096000" y="2248348"/>
              <a:ext cx="0" cy="118065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785383" y="2220109"/>
            <a:ext cx="4606865" cy="3094169"/>
            <a:chOff x="6785384" y="2220109"/>
            <a:chExt cx="4296784" cy="3094169"/>
          </a:xfrm>
          <a:solidFill>
            <a:schemeClr val="accent1">
              <a:lumMod val="60000"/>
              <a:lumOff val="40000"/>
            </a:schemeClr>
          </a:solidFill>
        </p:grpSpPr>
        <p:sp>
          <p:nvSpPr>
            <p:cNvPr id="10" name="Hexagon 9"/>
            <p:cNvSpPr/>
            <p:nvPr/>
          </p:nvSpPr>
          <p:spPr>
            <a:xfrm>
              <a:off x="8435787" y="3400761"/>
              <a:ext cx="2646381" cy="1913517"/>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Phê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chặn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trái</a:t>
              </a:r>
              <a:r>
                <a:rPr lang="en-US" sz="2400" dirty="0">
                  <a:solidFill>
                    <a:schemeClr val="tx1"/>
                  </a:solidFill>
                  <a:latin typeface="Times New Roman" panose="02020603050405020304" pitchFamily="18" charset="0"/>
                  <a:cs typeface="Times New Roman" panose="02020603050405020304" pitchFamily="18" charset="0"/>
                </a:rPr>
                <a:t>.</a:t>
              </a:r>
            </a:p>
          </p:txBody>
        </p:sp>
        <p:cxnSp>
          <p:nvCxnSpPr>
            <p:cNvPr id="20" name="Straight Arrow Connector 19"/>
            <p:cNvCxnSpPr>
              <a:cxnSpLocks/>
              <a:stCxn id="9" idx="1"/>
            </p:cNvCxnSpPr>
            <p:nvPr/>
          </p:nvCxnSpPr>
          <p:spPr>
            <a:xfrm>
              <a:off x="6785384" y="2220109"/>
              <a:ext cx="3028278" cy="1180652"/>
            </a:xfrm>
            <a:prstGeom prst="straightConnector1">
              <a:avLst/>
            </a:prstGeom>
            <a:grpFill/>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67207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động</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luyện</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grpSp>
      <p:sp>
        <p:nvSpPr>
          <p:cNvPr id="3" name="Cloud 2"/>
          <p:cNvSpPr/>
          <p:nvPr/>
        </p:nvSpPr>
        <p:spPr>
          <a:xfrm rot="21242204">
            <a:off x="1392959" y="35611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9Slide03 AllRoundGothic" panose="020B0703020202020104" pitchFamily="34" charset="0"/>
                <a:cs typeface="#9Slide04 Chonburi" panose="00000500000000000000" pitchFamily="2" charset="-34"/>
              </a:rPr>
              <a:t>Trò</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chơi</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Tiếp</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sức</a:t>
            </a:r>
            <a:r>
              <a:rPr lang="en-US" dirty="0">
                <a:solidFill>
                  <a:srgbClr val="FF0000"/>
                </a:solidFill>
                <a:latin typeface="#9Slide03 AllRoundGothic" panose="020B0703020202020104" pitchFamily="34" charset="0"/>
                <a:cs typeface="#9Slide04 Chonburi" panose="00000500000000000000" pitchFamily="2" charset="-34"/>
              </a:rPr>
              <a:t>”</a:t>
            </a: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48234259"/>
              </p:ext>
            </p:extLst>
          </p:nvPr>
        </p:nvGraphicFramePr>
        <p:xfrm>
          <a:off x="809017" y="4461786"/>
          <a:ext cx="10650317" cy="741680"/>
        </p:xfrm>
        <a:graphic>
          <a:graphicData uri="http://schemas.openxmlformats.org/drawingml/2006/table">
            <a:tbl>
              <a:tblPr firstRow="1" bandRow="1">
                <a:tableStyleId>{5C22544A-7EE6-4342-B048-85BDC9FD1C3A}</a:tableStyleId>
              </a:tblPr>
              <a:tblGrid>
                <a:gridCol w="4181809">
                  <a:extLst>
                    <a:ext uri="{9D8B030D-6E8A-4147-A177-3AD203B41FA5}">
                      <a16:colId xmlns:a16="http://schemas.microsoft.com/office/drawing/2014/main" val="20000"/>
                    </a:ext>
                  </a:extLst>
                </a:gridCol>
                <a:gridCol w="2712123">
                  <a:extLst>
                    <a:ext uri="{9D8B030D-6E8A-4147-A177-3AD203B41FA5}">
                      <a16:colId xmlns:a16="http://schemas.microsoft.com/office/drawing/2014/main" val="20001"/>
                    </a:ext>
                  </a:extLst>
                </a:gridCol>
                <a:gridCol w="3756385">
                  <a:extLst>
                    <a:ext uri="{9D8B030D-6E8A-4147-A177-3AD203B41FA5}">
                      <a16:colId xmlns:a16="http://schemas.microsoft.com/office/drawing/2014/main" val="20002"/>
                    </a:ext>
                  </a:extLst>
                </a:gridCol>
              </a:tblGrid>
              <a:tr h="370840">
                <a:tc>
                  <a:txBody>
                    <a:bodyPr/>
                    <a:lstStyle/>
                    <a:p>
                      <a:pPr algn="ctr"/>
                      <a:r>
                        <a:rPr lang="en-US" dirty="0" err="1">
                          <a:solidFill>
                            <a:schemeClr val="tx1"/>
                          </a:solidFill>
                          <a:latin typeface="#9Slide03 Ample" panose="02000000000000000000" pitchFamily="2" charset="0"/>
                        </a:rPr>
                        <a:t>Truyền</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thống</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err="1">
                          <a:solidFill>
                            <a:schemeClr val="tx1"/>
                          </a:solidFill>
                          <a:latin typeface="#9Slide03 Ample" panose="02000000000000000000" pitchFamily="2" charset="0"/>
                        </a:rPr>
                        <a:t>Việc</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nên</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làm</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dirty="0" err="1">
                          <a:solidFill>
                            <a:schemeClr val="tx1"/>
                          </a:solidFill>
                          <a:latin typeface="#9Slide03 Ample" panose="02000000000000000000" pitchFamily="2" charset="0"/>
                        </a:rPr>
                        <a:t>Việc</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không</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nên</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làm</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3"/>
          <p:cNvSpPr txBox="1"/>
          <p:nvPr/>
        </p:nvSpPr>
        <p:spPr>
          <a:xfrm>
            <a:off x="638629" y="1924747"/>
            <a:ext cx="10744354" cy="1815882"/>
          </a:xfrm>
          <a:prstGeom prst="rect">
            <a:avLst/>
          </a:prstGeom>
          <a:noFill/>
        </p:spPr>
        <p:txBody>
          <a:bodyPr wrap="square" rtlCol="0">
            <a:spAutoFit/>
          </a:bodyPr>
          <a:lstStyle/>
          <a:p>
            <a:r>
              <a:rPr lang="en-US" sz="2800" b="1" i="1" dirty="0">
                <a:solidFill>
                  <a:srgbClr val="C00000"/>
                </a:solidFill>
                <a:latin typeface="#9Slide03 Roboto Slab Bold" pitchFamily="2" charset="0"/>
                <a:ea typeface="#9Slide03 Roboto Slab Bold" pitchFamily="2" charset="0"/>
              </a:rPr>
              <a:t>BT 2/</a:t>
            </a:r>
            <a:r>
              <a:rPr lang="en-US" sz="2800" b="1" i="1" dirty="0" err="1">
                <a:solidFill>
                  <a:srgbClr val="C00000"/>
                </a:solidFill>
                <a:latin typeface="#9Slide03 Roboto Slab Bold" pitchFamily="2" charset="0"/>
                <a:ea typeface="#9Slide03 Roboto Slab Bold" pitchFamily="2" charset="0"/>
              </a:rPr>
              <a:t>SGK</a:t>
            </a:r>
            <a:endParaRPr lang="en-US" sz="2800" b="1" i="1" dirty="0">
              <a:solidFill>
                <a:srgbClr val="C00000"/>
              </a:solidFill>
              <a:latin typeface="#9Slide03 Roboto Slab Bold" pitchFamily="2" charset="0"/>
              <a:ea typeface="#9Slide03 Roboto Slab Bold" pitchFamily="2" charset="0"/>
            </a:endParaRPr>
          </a:p>
          <a:p>
            <a:pPr algn="just"/>
            <a:r>
              <a:rPr lang="en-US" sz="2800" b="1" i="1" dirty="0">
                <a:latin typeface="#9Slide03 Roboto Slab Bold" pitchFamily="2" charset="0"/>
                <a:ea typeface="#9Slide03 Roboto Slab Bold" pitchFamily="2" charset="0"/>
              </a:rPr>
              <a:t>? </a:t>
            </a:r>
            <a:r>
              <a:rPr lang="vi-VN" sz="2800" b="1" i="1" dirty="0">
                <a:latin typeface="#9Slide03 Roboto Slab Bold" pitchFamily="2" charset="0"/>
                <a:ea typeface="#9Slide03 Roboto Slab Bold" pitchFamily="2" charset="0"/>
              </a:rPr>
              <a:t>Em hãy liệt k</a:t>
            </a:r>
            <a:r>
              <a:rPr lang="en-US" sz="2800" b="1" i="1" dirty="0">
                <a:latin typeface="#9Slide03 Roboto Slab Bold" pitchFamily="2" charset="0"/>
                <a:ea typeface="#9Slide03 Roboto Slab Bold" pitchFamily="2" charset="0"/>
              </a:rPr>
              <a:t>ê</a:t>
            </a:r>
            <a:r>
              <a:rPr lang="vi-VN" sz="2800" b="1" i="1" dirty="0">
                <a:latin typeface="#9Slide03 Roboto Slab Bold" pitchFamily="2" charset="0"/>
                <a:ea typeface="#9Slide03 Roboto Slab Bold" pitchFamily="2" charset="0"/>
              </a:rPr>
              <a:t> những việc nên làm, những việc không n</a:t>
            </a:r>
            <a:r>
              <a:rPr lang="en-US" sz="2800" b="1" i="1" dirty="0">
                <a:latin typeface="#9Slide03 Roboto Slab Bold" pitchFamily="2" charset="0"/>
                <a:ea typeface="#9Slide03 Roboto Slab Bold" pitchFamily="2" charset="0"/>
              </a:rPr>
              <a:t>ê</a:t>
            </a:r>
            <a:r>
              <a:rPr lang="vi-VN" sz="2800" b="1" i="1" dirty="0">
                <a:latin typeface="#9Slide03 Roboto Slab Bold" pitchFamily="2" charset="0"/>
                <a:ea typeface="#9Slide03 Roboto Slab Bold" pitchFamily="2" charset="0"/>
              </a:rPr>
              <a:t>n làm đế giữ g</a:t>
            </a:r>
            <a:r>
              <a:rPr lang="en-US" sz="2800" b="1" i="1" dirty="0">
                <a:latin typeface="#9Slide03 Roboto Slab Bold" pitchFamily="2" charset="0"/>
                <a:ea typeface="#9Slide03 Roboto Slab Bold" pitchFamily="2" charset="0"/>
              </a:rPr>
              <a:t>ì</a:t>
            </a:r>
            <a:r>
              <a:rPr lang="vi-VN" sz="2800" b="1" i="1" dirty="0">
                <a:latin typeface="#9Slide03 Roboto Slab Bold" pitchFamily="2" charset="0"/>
                <a:ea typeface="#9Slide03 Roboto Slab Bold" pitchFamily="2" charset="0"/>
              </a:rPr>
              <a:t>n và phát huy truyền thống tốt đẹp </a:t>
            </a:r>
            <a:r>
              <a:rPr lang="en-US" sz="2800" b="1" i="1" dirty="0" err="1">
                <a:latin typeface="#9Slide03 Roboto Slab Bold" pitchFamily="2" charset="0"/>
                <a:ea typeface="#9Slide03 Roboto Slab Bold" pitchFamily="2" charset="0"/>
              </a:rPr>
              <a:t>củ</a:t>
            </a:r>
            <a:r>
              <a:rPr lang="vi-VN" sz="2800" b="1" i="1" dirty="0">
                <a:latin typeface="#9Slide03 Roboto Slab Bold" pitchFamily="2" charset="0"/>
                <a:ea typeface="#9Slide03 Roboto Slab Bold" pitchFamily="2" charset="0"/>
              </a:rPr>
              <a:t>a quê hương theo gợi ý </a:t>
            </a:r>
            <a:r>
              <a:rPr lang="en-US" sz="2800" b="1" i="1" dirty="0">
                <a:latin typeface="#9Slide03 Roboto Slab Bold" pitchFamily="2" charset="0"/>
                <a:ea typeface="#9Slide03 Roboto Slab Bold" pitchFamily="2" charset="0"/>
              </a:rPr>
              <a:t> </a:t>
            </a:r>
            <a:r>
              <a:rPr lang="en-US" sz="2800" b="1" i="1" dirty="0" err="1">
                <a:latin typeface="#9Slide03 Roboto Slab Bold" pitchFamily="2" charset="0"/>
                <a:ea typeface="#9Slide03 Roboto Slab Bold" pitchFamily="2" charset="0"/>
              </a:rPr>
              <a:t>phiếu</a:t>
            </a:r>
            <a:r>
              <a:rPr lang="en-US" sz="2800" b="1" i="1" dirty="0">
                <a:latin typeface="#9Slide03 Roboto Slab Bold" pitchFamily="2" charset="0"/>
                <a:ea typeface="#9Slide03 Roboto Slab Bold" pitchFamily="2" charset="0"/>
              </a:rPr>
              <a:t> </a:t>
            </a:r>
            <a:r>
              <a:rPr lang="en-US" sz="2800" b="1" i="1" dirty="0" err="1">
                <a:latin typeface="#9Slide03 Roboto Slab Bold" pitchFamily="2" charset="0"/>
                <a:ea typeface="#9Slide03 Roboto Slab Bold" pitchFamily="2" charset="0"/>
              </a:rPr>
              <a:t>học</a:t>
            </a:r>
            <a:r>
              <a:rPr lang="en-US" sz="2800" b="1" i="1" dirty="0">
                <a:latin typeface="#9Slide03 Roboto Slab Bold" pitchFamily="2" charset="0"/>
                <a:ea typeface="#9Slide03 Roboto Slab Bold" pitchFamily="2" charset="0"/>
              </a:rPr>
              <a:t> </a:t>
            </a:r>
            <a:r>
              <a:rPr lang="en-US" sz="2800" b="1" i="1" dirty="0" err="1">
                <a:latin typeface="#9Slide03 Roboto Slab Bold" pitchFamily="2" charset="0"/>
                <a:ea typeface="#9Slide03 Roboto Slab Bold" pitchFamily="2" charset="0"/>
              </a:rPr>
              <a:t>tập</a:t>
            </a:r>
            <a:r>
              <a:rPr lang="en-US" sz="2800" b="1" i="1" dirty="0">
                <a:latin typeface="#9Slide03 Roboto Slab Bold" pitchFamily="2" charset="0"/>
                <a:ea typeface="#9Slide03 Roboto Slab Bold" pitchFamily="2" charset="0"/>
              </a:rPr>
              <a:t> </a:t>
            </a:r>
            <a:r>
              <a:rPr lang="vi-VN" sz="2800" b="1" i="1" dirty="0">
                <a:latin typeface="#9Slide03 Roboto Slab Bold" pitchFamily="2" charset="0"/>
                <a:ea typeface="#9Slide03 Roboto Slab Bold" pitchFamily="2" charset="0"/>
              </a:rPr>
              <a:t>dưới đây:</a:t>
            </a:r>
            <a:endParaRPr lang="en-US" sz="2800" dirty="0">
              <a:latin typeface="#9Slide03 Roboto Slab Bold" pitchFamily="2" charset="0"/>
              <a:ea typeface="#9Slide03 Roboto Slab Bold" pitchFamily="2" charset="0"/>
            </a:endParaRPr>
          </a:p>
        </p:txBody>
      </p:sp>
      <p:sp>
        <p:nvSpPr>
          <p:cNvPr id="9" name="TextBox 8"/>
          <p:cNvSpPr txBox="1"/>
          <p:nvPr/>
        </p:nvSpPr>
        <p:spPr>
          <a:xfrm>
            <a:off x="2879386" y="3740629"/>
            <a:ext cx="5622587" cy="646331"/>
          </a:xfrm>
          <a:prstGeom prst="rect">
            <a:avLst/>
          </a:prstGeom>
          <a:noFill/>
        </p:spPr>
        <p:txBody>
          <a:bodyPr wrap="square" rtlCol="0">
            <a:spAutoFit/>
          </a:bodyPr>
          <a:lstStyle/>
          <a:p>
            <a:pPr algn="ctr"/>
            <a:r>
              <a:rPr lang="en-US" sz="3600" dirty="0" err="1">
                <a:solidFill>
                  <a:srgbClr val="C00000"/>
                </a:solidFill>
                <a:latin typeface="#9Slide03 AllRoundGothic" panose="020B0703020202020104" pitchFamily="34" charset="0"/>
              </a:rPr>
              <a:t>PHIẾU</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HỌC</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extLst>
      <p:ext uri="{BB962C8B-B14F-4D97-AF65-F5344CB8AC3E}">
        <p14:creationId xmlns:p14="http://schemas.microsoft.com/office/powerpoint/2010/main" val="2338016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51334295"/>
              </p:ext>
            </p:extLst>
          </p:nvPr>
        </p:nvGraphicFramePr>
        <p:xfrm>
          <a:off x="318782" y="1254004"/>
          <a:ext cx="11568417" cy="5096462"/>
        </p:xfrm>
        <a:graphic>
          <a:graphicData uri="http://schemas.openxmlformats.org/drawingml/2006/table">
            <a:tbl>
              <a:tblPr firstRow="1" bandRow="1">
                <a:tableStyleId>{5C22544A-7EE6-4342-B048-85BDC9FD1C3A}</a:tableStyleId>
              </a:tblPr>
              <a:tblGrid>
                <a:gridCol w="3514987">
                  <a:extLst>
                    <a:ext uri="{9D8B030D-6E8A-4147-A177-3AD203B41FA5}">
                      <a16:colId xmlns:a16="http://schemas.microsoft.com/office/drawing/2014/main" val="20000"/>
                    </a:ext>
                  </a:extLst>
                </a:gridCol>
                <a:gridCol w="4408500">
                  <a:extLst>
                    <a:ext uri="{9D8B030D-6E8A-4147-A177-3AD203B41FA5}">
                      <a16:colId xmlns:a16="http://schemas.microsoft.com/office/drawing/2014/main" val="20001"/>
                    </a:ext>
                  </a:extLst>
                </a:gridCol>
                <a:gridCol w="3644930">
                  <a:extLst>
                    <a:ext uri="{9D8B030D-6E8A-4147-A177-3AD203B41FA5}">
                      <a16:colId xmlns:a16="http://schemas.microsoft.com/office/drawing/2014/main" val="20002"/>
                    </a:ext>
                  </a:extLst>
                </a:gridCol>
              </a:tblGrid>
              <a:tr h="1283282">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Truyền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thống</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Việc</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nên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Việc</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không</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nên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163246">
                <a:tc>
                  <a:txBody>
                    <a:bodyPr/>
                    <a:lstStyle/>
                    <a:p>
                      <a:pPr algn="ct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nước</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tham</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lao</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dọn</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dẹp</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trang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liệt</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sĩ</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thăm</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hỏi</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đình</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mạng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Thiếu</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trách</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nhiệm</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đóng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góp</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sức</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49934">
                <a:tc>
                  <a:txBody>
                    <a:bodyPr/>
                    <a:lstStyle/>
                    <a:p>
                      <a:pPr algn="ctr"/>
                      <a:r>
                        <a:rPr lang="en-US" sz="2800" i="1" dirty="0" err="1">
                          <a:latin typeface="Times New Roman" panose="02020603050405020304" pitchFamily="18" charset="0"/>
                          <a:cs typeface="Times New Roman" panose="02020603050405020304" pitchFamily="18" charset="0"/>
                        </a:rPr>
                        <a:t>Hiếu</a:t>
                      </a:r>
                      <a:r>
                        <a:rPr lang="en-US" sz="2800" i="1" baseline="0" dirty="0">
                          <a:latin typeface="Times New Roman" panose="02020603050405020304" pitchFamily="18" charset="0"/>
                          <a:cs typeface="Times New Roman" panose="02020603050405020304" pitchFamily="18" charset="0"/>
                        </a:rPr>
                        <a:t> </a:t>
                      </a:r>
                      <a:r>
                        <a:rPr lang="en-US" sz="2800" i="1" baseline="0" dirty="0" err="1">
                          <a:latin typeface="Times New Roman" panose="02020603050405020304" pitchFamily="18" charset="0"/>
                          <a:cs typeface="Times New Roman" panose="02020603050405020304" pitchFamily="18" charset="0"/>
                        </a:rPr>
                        <a:t>học</a:t>
                      </a:r>
                      <a:endParaRPr lang="en-US" sz="2800" i="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chăm</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cực</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giác</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Bỏ</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giờ</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bỏ</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bài</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Box 8"/>
          <p:cNvSpPr txBox="1"/>
          <p:nvPr/>
        </p:nvSpPr>
        <p:spPr>
          <a:xfrm>
            <a:off x="3122577" y="316493"/>
            <a:ext cx="5622587" cy="646331"/>
          </a:xfrm>
          <a:prstGeom prst="rect">
            <a:avLst/>
          </a:prstGeom>
          <a:noFill/>
        </p:spPr>
        <p:txBody>
          <a:bodyPr wrap="square" rtlCol="0">
            <a:spAutoFit/>
          </a:bodyPr>
          <a:lstStyle/>
          <a:p>
            <a:pPr algn="ctr"/>
            <a:r>
              <a:rPr lang="en-US" sz="3600" dirty="0" err="1">
                <a:solidFill>
                  <a:srgbClr val="C00000"/>
                </a:solidFill>
                <a:latin typeface="#9Slide03 AllRoundGothic" panose="020B0703020202020104" pitchFamily="34" charset="0"/>
              </a:rPr>
              <a:t>PHIẾU</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HỌC</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extLst>
      <p:ext uri="{BB962C8B-B14F-4D97-AF65-F5344CB8AC3E}">
        <p14:creationId xmlns:p14="http://schemas.microsoft.com/office/powerpoint/2010/main" val="683482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829297"/>
            <a:chOff x="3477549" y="83824"/>
            <a:chExt cx="8861471" cy="1678230"/>
          </a:xfrm>
        </p:grpSpPr>
        <p:sp>
          <p:nvSpPr>
            <p:cNvPr id="5" name="Rounded Rectangle 4"/>
            <p:cNvSpPr/>
            <p:nvPr/>
          </p:nvSpPr>
          <p:spPr>
            <a:xfrm>
              <a:off x="3477549" y="83824"/>
              <a:ext cx="6611656" cy="1678230"/>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động</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luyện</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sp>
          <p:nvSpPr>
            <p:cNvPr id="13" name="TextBox 12"/>
            <p:cNvSpPr txBox="1"/>
            <p:nvPr/>
          </p:nvSpPr>
          <p:spPr>
            <a:xfrm>
              <a:off x="3853717" y="385123"/>
              <a:ext cx="6118043" cy="649427"/>
            </a:xfrm>
            <a:prstGeom prst="rect">
              <a:avLst/>
            </a:prstGeom>
            <a:noFill/>
          </p:spPr>
          <p:txBody>
            <a:bodyPr wrap="square" rtlCol="0">
              <a:spAutoFit/>
            </a:bodyPr>
            <a:lstStyle/>
            <a:p>
              <a:r>
                <a:rPr lang="en-US" sz="4000" b="1" dirty="0">
                  <a:solidFill>
                    <a:schemeClr val="accent6">
                      <a:lumMod val="75000"/>
                    </a:schemeClr>
                  </a:solidFill>
                  <a:latin typeface="#9Slide03 AmpleSoft Bold" panose="02000000000000000000" pitchFamily="2" charset="0"/>
                </a:rPr>
                <a:t>III. </a:t>
              </a:r>
            </a:p>
          </p:txBody>
        </p:sp>
      </p:gr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sp>
        <p:nvSpPr>
          <p:cNvPr id="10" name="TextBox 9"/>
          <p:cNvSpPr txBox="1"/>
          <p:nvPr/>
        </p:nvSpPr>
        <p:spPr>
          <a:xfrm>
            <a:off x="1127652" y="2551837"/>
            <a:ext cx="8101632" cy="2585323"/>
          </a:xfrm>
          <a:prstGeom prst="rect">
            <a:avLst/>
          </a:prstGeom>
          <a:noFill/>
        </p:spPr>
        <p:txBody>
          <a:bodyPr wrap="square" rtlCol="0">
            <a:spAutoFit/>
          </a:bodyPr>
          <a:lstStyle/>
          <a:p>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BT 4/</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SGK</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a:p>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Nhóm</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1,2: </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Tình</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huống</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a:t>
            </a:r>
          </a:p>
          <a:p>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Nhóm</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3,4: </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Tình</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huống</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b</a:t>
            </a:r>
          </a:p>
        </p:txBody>
      </p:sp>
      <p:sp>
        <p:nvSpPr>
          <p:cNvPr id="12" name="Cloud 11"/>
          <p:cNvSpPr/>
          <p:nvPr/>
        </p:nvSpPr>
        <p:spPr>
          <a:xfrm rot="21242204">
            <a:off x="1204874" y="51900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9Slide03 AllRoundGothic" panose="020B0703020202020104" pitchFamily="34" charset="0"/>
                <a:cs typeface="#9Slide04 Chonburi" panose="00000500000000000000" pitchFamily="2" charset="-34"/>
              </a:rPr>
              <a:t>Thảo</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luận</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nhóm</a:t>
            </a:r>
            <a:endParaRPr lang="en-US" dirty="0">
              <a:solidFill>
                <a:srgbClr val="FF0000"/>
              </a:solidFill>
              <a:latin typeface="#9Slide03 AllRoundGothic" panose="020B0703020202020104" pitchFamily="34" charset="0"/>
              <a:cs typeface="#9Slide04 Chonburi" panose="00000500000000000000" pitchFamily="2" charset="-34"/>
            </a:endParaRPr>
          </a:p>
        </p:txBody>
      </p:sp>
    </p:spTree>
    <p:extLst>
      <p:ext uri="{BB962C8B-B14F-4D97-AF65-F5344CB8AC3E}">
        <p14:creationId xmlns:p14="http://schemas.microsoft.com/office/powerpoint/2010/main" val="7922527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5771" y="1805215"/>
            <a:ext cx="11640458" cy="4762500"/>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3345545" y="130627"/>
            <a:ext cx="5943598" cy="1262744"/>
          </a:xfrm>
          <a:prstGeom prst="roundRect">
            <a:avLst>
              <a:gd name="adj" fmla="val 5000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solidFill>
                  <a:srgbClr val="00B050"/>
                </a:solidFill>
                <a:latin typeface="#9Slide03 AllRoundGothic" panose="020B0703020202020104" pitchFamily="34" charset="0"/>
              </a:rPr>
              <a:t>III.Hoạt</a:t>
            </a:r>
            <a:r>
              <a:rPr lang="en-US" sz="3600" dirty="0">
                <a:solidFill>
                  <a:srgbClr val="00B050"/>
                </a:solidFill>
                <a:latin typeface="#9Slide03 AllRoundGothic" panose="020B0703020202020104" pitchFamily="34" charset="0"/>
              </a:rPr>
              <a:t> </a:t>
            </a:r>
            <a:r>
              <a:rPr lang="en-US" sz="3600" dirty="0" err="1">
                <a:solidFill>
                  <a:srgbClr val="00B050"/>
                </a:solidFill>
                <a:latin typeface="#9Slide03 AllRoundGothic" panose="020B0703020202020104" pitchFamily="34" charset="0"/>
              </a:rPr>
              <a:t>động</a:t>
            </a:r>
            <a:r>
              <a:rPr lang="en-US" sz="3600" dirty="0">
                <a:solidFill>
                  <a:srgbClr val="00B050"/>
                </a:solidFill>
                <a:latin typeface="#9Slide03 AllRoundGothic" panose="020B0703020202020104" pitchFamily="34" charset="0"/>
              </a:rPr>
              <a:t> </a:t>
            </a:r>
            <a:r>
              <a:rPr lang="en-US" sz="3600" dirty="0" err="1">
                <a:solidFill>
                  <a:srgbClr val="00B050"/>
                </a:solidFill>
                <a:latin typeface="#9Slide03 AllRoundGothic" panose="020B0703020202020104" pitchFamily="34" charset="0"/>
              </a:rPr>
              <a:t>luyện</a:t>
            </a:r>
            <a:r>
              <a:rPr lang="en-US" sz="3600" dirty="0">
                <a:solidFill>
                  <a:srgbClr val="00B050"/>
                </a:solidFill>
                <a:latin typeface="#9Slide03 AllRoundGothic" panose="020B0703020202020104" pitchFamily="34" charset="0"/>
              </a:rPr>
              <a:t> </a:t>
            </a:r>
            <a:r>
              <a:rPr lang="en-US" sz="3600" dirty="0" err="1">
                <a:solidFill>
                  <a:srgbClr val="00B050"/>
                </a:solidFill>
                <a:latin typeface="#9Slide03 AllRoundGothic" panose="020B0703020202020104" pitchFamily="34" charset="0"/>
              </a:rPr>
              <a:t>tập</a:t>
            </a:r>
            <a:endParaRPr lang="en-US" sz="3600" dirty="0">
              <a:solidFill>
                <a:srgbClr val="00B050"/>
              </a:solidFill>
              <a:latin typeface="#9Slide03 AllRoundGothic" panose="020B0703020202020104" pitchFamily="34" charset="0"/>
            </a:endParaRPr>
          </a:p>
        </p:txBody>
      </p:sp>
    </p:spTree>
    <p:extLst>
      <p:ext uri="{BB962C8B-B14F-4D97-AF65-F5344CB8AC3E}">
        <p14:creationId xmlns:p14="http://schemas.microsoft.com/office/powerpoint/2010/main" val="374571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5942" y="508000"/>
            <a:ext cx="11800115" cy="6124754"/>
          </a:xfrm>
          <a:prstGeom prst="rect">
            <a:avLst/>
          </a:prstGeom>
          <a:noFill/>
        </p:spPr>
        <p:txBody>
          <a:bodyPr wrap="square" rtlCol="0">
            <a:spAutoFit/>
          </a:bodyPr>
          <a:lstStyle/>
          <a:p>
            <a:pPr algn="just"/>
            <a:r>
              <a:rPr lang="en-US" sz="2800" b="1" i="1" u="sng" dirty="0" err="1">
                <a:solidFill>
                  <a:srgbClr val="FF0000"/>
                </a:solidFill>
                <a:latin typeface="Times New Roman" panose="02020603050405020304" pitchFamily="18" charset="0"/>
                <a:ea typeface="#9Slide03 Roboto Slab Bold" pitchFamily="2" charset="0"/>
                <a:cs typeface="Times New Roman" panose="02020603050405020304" pitchFamily="18" charset="0"/>
              </a:rPr>
              <a:t>Tình</a:t>
            </a:r>
            <a:r>
              <a:rPr lang="en-US" sz="2800" b="1" i="1" u="sng" dirty="0">
                <a:solidFill>
                  <a:srgbClr val="FF0000"/>
                </a:solidFill>
                <a:latin typeface="Times New Roman" panose="02020603050405020304" pitchFamily="18" charset="0"/>
                <a:ea typeface="#9Slide03 Roboto Slab Bold" pitchFamily="2" charset="0"/>
                <a:cs typeface="Times New Roman" panose="02020603050405020304" pitchFamily="18" charset="0"/>
              </a:rPr>
              <a:t> </a:t>
            </a:r>
            <a:r>
              <a:rPr lang="en-US" sz="2800" b="1" i="1" u="sng" dirty="0" err="1">
                <a:solidFill>
                  <a:srgbClr val="FF0000"/>
                </a:solidFill>
                <a:latin typeface="Times New Roman" panose="02020603050405020304" pitchFamily="18" charset="0"/>
                <a:ea typeface="#9Slide03 Roboto Slab Bold" pitchFamily="2" charset="0"/>
                <a:cs typeface="Times New Roman" panose="02020603050405020304" pitchFamily="18" charset="0"/>
              </a:rPr>
              <a:t>huống</a:t>
            </a:r>
            <a:r>
              <a:rPr lang="en-US" sz="2800" b="1" i="1" u="sng" dirty="0">
                <a:solidFill>
                  <a:srgbClr val="FF0000"/>
                </a:solidFill>
                <a:latin typeface="Times New Roman" panose="02020603050405020304" pitchFamily="18" charset="0"/>
                <a:ea typeface="#9Slide03 Roboto Slab Bold" pitchFamily="2" charset="0"/>
                <a:cs typeface="Times New Roman" panose="02020603050405020304" pitchFamily="18" charset="0"/>
              </a:rPr>
              <a:t> 1</a:t>
            </a:r>
            <a:r>
              <a:rPr lang="en-US" sz="2800" i="1" dirty="0">
                <a:solidFill>
                  <a:srgbClr val="FF0000"/>
                </a:solidFill>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Em</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không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đồng</a:t>
            </a:r>
            <a:r>
              <a:rPr lang="en-US" sz="2800" i="1" dirty="0">
                <a:latin typeface="Times New Roman" panose="02020603050405020304" pitchFamily="18" charset="0"/>
                <a:ea typeface="#9Slide03 Roboto Slab Bold" pitchFamily="2" charset="0"/>
                <a:cs typeface="Times New Roman" panose="02020603050405020304" pitchFamily="18" charset="0"/>
              </a:rPr>
              <a:t> ý </a:t>
            </a:r>
            <a:r>
              <a:rPr lang="en-US" sz="2800" i="1" dirty="0" err="1">
                <a:latin typeface="Times New Roman" panose="02020603050405020304" pitchFamily="18" charset="0"/>
                <a:ea typeface="#9Slide03 Roboto Slab Bold" pitchFamily="2" charset="0"/>
                <a:cs typeface="Times New Roman" panose="02020603050405020304" pitchFamily="18" charset="0"/>
              </a:rPr>
              <a:t>với</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hành</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động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của</a:t>
            </a:r>
            <a:r>
              <a:rPr lang="en-US" sz="2800" i="1" dirty="0">
                <a:latin typeface="Times New Roman" panose="02020603050405020304" pitchFamily="18" charset="0"/>
                <a:ea typeface="#9Slide03 Roboto Slab Bold" pitchFamily="2" charset="0"/>
                <a:cs typeface="Times New Roman" panose="02020603050405020304" pitchFamily="18" charset="0"/>
              </a:rPr>
              <a:t> H. </a:t>
            </a:r>
            <a:r>
              <a:rPr lang="en-US" sz="2800" i="1" dirty="0" err="1">
                <a:latin typeface="Times New Roman" panose="02020603050405020304" pitchFamily="18" charset="0"/>
                <a:ea typeface="#9Slide03 Roboto Slab Bold" pitchFamily="2" charset="0"/>
                <a:cs typeface="Times New Roman" panose="02020603050405020304" pitchFamily="18" charset="0"/>
              </a:rPr>
              <a:t>Em</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nên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nói</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với</a:t>
            </a:r>
            <a:r>
              <a:rPr lang="en-US" sz="2800" i="1" dirty="0">
                <a:latin typeface="Times New Roman" panose="02020603050405020304" pitchFamily="18" charset="0"/>
                <a:ea typeface="#9Slide03 Roboto Slab Bold" pitchFamily="2" charset="0"/>
                <a:cs typeface="Times New Roman" panose="02020603050405020304" pitchFamily="18" charset="0"/>
              </a:rPr>
              <a:t> H </a:t>
            </a:r>
            <a:r>
              <a:rPr lang="en-US" sz="2800" i="1" dirty="0" err="1">
                <a:latin typeface="Times New Roman" panose="02020603050405020304" pitchFamily="18" charset="0"/>
                <a:ea typeface="#9Slide03 Roboto Slab Bold" pitchFamily="2" charset="0"/>
                <a:cs typeface="Times New Roman" panose="02020603050405020304" pitchFamily="18" charset="0"/>
              </a:rPr>
              <a:t>rằng</a:t>
            </a:r>
            <a:r>
              <a:rPr lang="en-US" sz="2800" i="1" dirty="0">
                <a:latin typeface="Times New Roman" panose="02020603050405020304" pitchFamily="18" charset="0"/>
                <a:ea typeface="#9Slide03 Roboto Slab Bold" pitchFamily="2" charset="0"/>
                <a:cs typeface="Times New Roman" panose="02020603050405020304" pitchFamily="18" charset="0"/>
              </a:rPr>
              <a:t> HS </a:t>
            </a:r>
            <a:r>
              <a:rPr lang="en-US" sz="2800" i="1" dirty="0" err="1">
                <a:latin typeface="Times New Roman" panose="02020603050405020304" pitchFamily="18" charset="0"/>
                <a:ea typeface="#9Slide03 Roboto Slab Bold" pitchFamily="2" charset="0"/>
                <a:cs typeface="Times New Roman" panose="02020603050405020304" pitchFamily="18" charset="0"/>
              </a:rPr>
              <a:t>cần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nghe</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để</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biết</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và</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hiểu</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ông</a:t>
            </a:r>
            <a:r>
              <a:rPr lang="en-US" sz="2800" i="1" dirty="0">
                <a:latin typeface="Times New Roman" panose="02020603050405020304" pitchFamily="18" charset="0"/>
                <a:ea typeface="#9Slide03 Roboto Slab Bold" pitchFamily="2" charset="0"/>
                <a:cs typeface="Times New Roman" panose="02020603050405020304" pitchFamily="18" charset="0"/>
              </a:rPr>
              <a:t> cha </a:t>
            </a:r>
            <a:r>
              <a:rPr lang="en-US" sz="2800" i="1" dirty="0" err="1">
                <a:latin typeface="Times New Roman" panose="02020603050405020304" pitchFamily="18" charset="0"/>
                <a:ea typeface="#9Slide03 Roboto Slab Bold" pitchFamily="2" charset="0"/>
                <a:cs typeface="Times New Roman" panose="02020603050405020304" pitchFamily="18" charset="0"/>
              </a:rPr>
              <a:t>ngày</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xưa</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đã</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chiến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đấu</a:t>
            </a:r>
            <a:r>
              <a:rPr lang="en-US" sz="2800" i="1" dirty="0">
                <a:latin typeface="Times New Roman" panose="02020603050405020304" pitchFamily="18" charset="0"/>
                <a:ea typeface="#9Slide03 Roboto Slab Bold" pitchFamily="2" charset="0"/>
                <a:cs typeface="Times New Roman" panose="02020603050405020304" pitchFamily="18" charset="0"/>
              </a:rPr>
              <a:t>, hi </a:t>
            </a:r>
            <a:r>
              <a:rPr lang="en-US" sz="2800" i="1" dirty="0" err="1">
                <a:latin typeface="Times New Roman" panose="02020603050405020304" pitchFamily="18" charset="0"/>
                <a:ea typeface="#9Slide03 Roboto Slab Bold" pitchFamily="2" charset="0"/>
                <a:cs typeface="Times New Roman" panose="02020603050405020304" pitchFamily="18" charset="0"/>
              </a:rPr>
              <a:t>sinh</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đề</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bảo</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vệ</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Tổ</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quốc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như</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thế</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nào</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Từ</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đó</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trân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trọng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những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thành</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quả</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chiến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đấu</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của</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ông</a:t>
            </a:r>
            <a:r>
              <a:rPr lang="en-US" sz="2800" i="1" dirty="0">
                <a:latin typeface="Times New Roman" panose="02020603050405020304" pitchFamily="18" charset="0"/>
                <a:ea typeface="#9Slide03 Roboto Slab Bold" pitchFamily="2" charset="0"/>
                <a:cs typeface="Times New Roman" panose="02020603050405020304" pitchFamily="18" charset="0"/>
              </a:rPr>
              <a:t> cha, </a:t>
            </a:r>
            <a:r>
              <a:rPr lang="en-US" sz="2800" i="1" dirty="0" err="1">
                <a:latin typeface="Times New Roman" panose="02020603050405020304" pitchFamily="18" charset="0"/>
                <a:ea typeface="#9Slide03 Roboto Slab Bold" pitchFamily="2" charset="0"/>
                <a:cs typeface="Times New Roman" panose="02020603050405020304" pitchFamily="18" charset="0"/>
              </a:rPr>
              <a:t>quý</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trọng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hoà</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bình</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và</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độc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lập</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đất</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nước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có</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được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ngày</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hôm</a:t>
            </a:r>
            <a:r>
              <a:rPr lang="en-US" sz="2800" i="1" dirty="0">
                <a:latin typeface="Times New Roman" panose="02020603050405020304" pitchFamily="18" charset="0"/>
                <a:ea typeface="#9Slide03 Roboto Slab Bold" pitchFamily="2" charset="0"/>
                <a:cs typeface="Times New Roman" panose="02020603050405020304" pitchFamily="18" charset="0"/>
              </a:rPr>
              <a:t> nay. </a:t>
            </a:r>
            <a:r>
              <a:rPr lang="en-US" sz="2800" i="1" dirty="0" err="1">
                <a:latin typeface="Times New Roman" panose="02020603050405020304" pitchFamily="18" charset="0"/>
                <a:ea typeface="#9Slide03 Roboto Slab Bold" pitchFamily="2" charset="0"/>
                <a:cs typeface="Times New Roman" panose="02020603050405020304" pitchFamily="18" charset="0"/>
              </a:rPr>
              <a:t>Hơn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nữa</a:t>
            </a:r>
            <a:r>
              <a:rPr lang="en-US" sz="2800" i="1" dirty="0">
                <a:latin typeface="Times New Roman" panose="02020603050405020304" pitchFamily="18" charset="0"/>
                <a:ea typeface="#9Slide03 Roboto Slab Bold" pitchFamily="2" charset="0"/>
                <a:cs typeface="Times New Roman" panose="02020603050405020304" pitchFamily="18" charset="0"/>
              </a:rPr>
              <a:t>, HS </a:t>
            </a:r>
            <a:r>
              <a:rPr lang="en-US" sz="2800" i="1" dirty="0" err="1">
                <a:latin typeface="Times New Roman" panose="02020603050405020304" pitchFamily="18" charset="0"/>
                <a:ea typeface="#9Slide03 Roboto Slab Bold" pitchFamily="2" charset="0"/>
                <a:cs typeface="Times New Roman" panose="02020603050405020304" pitchFamily="18" charset="0"/>
              </a:rPr>
              <a:t>cần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nghe</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và</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hiểu</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lịch</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sử</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để</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kế</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thừa</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và</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phát</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huy</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truyền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thống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yêu</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nước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phấn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đấu</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học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tập</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rèn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luyện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để</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góp</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phần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xây</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dựng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và</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bảo</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vệ</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Tổ</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quốc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trong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thời</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đại</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mới</a:t>
            </a:r>
            <a:r>
              <a:rPr lang="en-US" sz="2800" i="1" dirty="0">
                <a:latin typeface="Times New Roman" panose="02020603050405020304" pitchFamily="18" charset="0"/>
                <a:ea typeface="#9Slide03 Roboto Slab Bold" pitchFamily="2" charset="0"/>
                <a:cs typeface="Times New Roman" panose="02020603050405020304" pitchFamily="18" charset="0"/>
              </a:rPr>
              <a:t>.</a:t>
            </a:r>
            <a:endParaRPr lang="en-US" sz="2800" dirty="0">
              <a:latin typeface="Times New Roman" panose="02020603050405020304" pitchFamily="18" charset="0"/>
              <a:ea typeface="#9Slide03 Roboto Slab Bold" pitchFamily="2" charset="0"/>
              <a:cs typeface="Times New Roman" panose="02020603050405020304" pitchFamily="18" charset="0"/>
            </a:endParaRPr>
          </a:p>
          <a:p>
            <a:pPr algn="just"/>
            <a:endParaRPr lang="en-US" sz="2800" i="1" u="sng" dirty="0">
              <a:solidFill>
                <a:srgbClr val="FF0000"/>
              </a:solidFill>
              <a:latin typeface="Times New Roman" panose="02020603050405020304" pitchFamily="18" charset="0"/>
              <a:ea typeface="#9Slide03 Roboto Slab Bold" pitchFamily="2" charset="0"/>
              <a:cs typeface="Times New Roman" panose="02020603050405020304" pitchFamily="18" charset="0"/>
            </a:endParaRPr>
          </a:p>
          <a:p>
            <a:pPr algn="just"/>
            <a:r>
              <a:rPr lang="vi-VN" sz="2800" i="1" u="sng" dirty="0">
                <a:solidFill>
                  <a:srgbClr val="FF0000"/>
                </a:solidFill>
                <a:latin typeface="Times New Roman" panose="02020603050405020304" pitchFamily="18" charset="0"/>
                <a:ea typeface="#9Slide03 Roboto Slab Bold" pitchFamily="2" charset="0"/>
                <a:cs typeface="Times New Roman" panose="02020603050405020304" pitchFamily="18" charset="0"/>
              </a:rPr>
              <a:t>Tình </a:t>
            </a:r>
            <a:r>
              <a:rPr lang="vi-VN" sz="2800" b="1" i="1" u="sng" dirty="0">
                <a:solidFill>
                  <a:srgbClr val="FF0000"/>
                </a:solidFill>
                <a:latin typeface="Times New Roman" panose="02020603050405020304" pitchFamily="18" charset="0"/>
                <a:ea typeface="#9Slide03 Roboto Slab Bold" pitchFamily="2" charset="0"/>
                <a:cs typeface="Times New Roman" panose="02020603050405020304" pitchFamily="18" charset="0"/>
              </a:rPr>
              <a:t>huống 2</a:t>
            </a:r>
            <a:r>
              <a:rPr lang="vi-VN" sz="2800" i="1" dirty="0">
                <a:solidFill>
                  <a:srgbClr val="FF0000"/>
                </a:solidFill>
                <a:latin typeface="Times New Roman" panose="02020603050405020304" pitchFamily="18" charset="0"/>
                <a:ea typeface="#9Slide03 Roboto Slab Bold" pitchFamily="2" charset="0"/>
                <a:cs typeface="Times New Roman" panose="02020603050405020304" pitchFamily="18" charset="0"/>
              </a:rPr>
              <a:t>: </a:t>
            </a:r>
            <a:r>
              <a:rPr lang="vi-VN" sz="2800" i="1" dirty="0">
                <a:latin typeface="Times New Roman" panose="02020603050405020304" pitchFamily="18" charset="0"/>
                <a:ea typeface="#9Slide03 Roboto Slab Bold" pitchFamily="2" charset="0"/>
                <a:cs typeface="Times New Roman" panose="02020603050405020304" pitchFamily="18" charset="0"/>
              </a:rPr>
              <a:t>N</a:t>
            </a:r>
            <a:r>
              <a:rPr lang="en-US" sz="2800" i="1" dirty="0">
                <a:latin typeface="Times New Roman" panose="02020603050405020304" pitchFamily="18" charset="0"/>
                <a:ea typeface="#9Slide03 Roboto Slab Bold" pitchFamily="2" charset="0"/>
                <a:cs typeface="Times New Roman" panose="02020603050405020304" pitchFamily="18" charset="0"/>
              </a:rPr>
              <a:t>ế</a:t>
            </a:r>
            <a:r>
              <a:rPr lang="vi-VN" sz="2800" i="1" dirty="0">
                <a:latin typeface="Times New Roman" panose="02020603050405020304" pitchFamily="18" charset="0"/>
                <a:ea typeface="#9Slide03 Roboto Slab Bold" pitchFamily="2" charset="0"/>
                <a:cs typeface="Times New Roman" panose="02020603050405020304" pitchFamily="18" charset="0"/>
              </a:rPr>
              <a:t>u là T, em nên thuyết phục các bạn rằng các món ăn nước ngo</a:t>
            </a:r>
            <a:r>
              <a:rPr lang="en-US" sz="2800" i="1" dirty="0">
                <a:latin typeface="Times New Roman" panose="02020603050405020304" pitchFamily="18" charset="0"/>
                <a:ea typeface="#9Slide03 Roboto Slab Bold" pitchFamily="2" charset="0"/>
                <a:cs typeface="Times New Roman" panose="02020603050405020304" pitchFamily="18" charset="0"/>
              </a:rPr>
              <a:t>à</a:t>
            </a:r>
            <a:r>
              <a:rPr lang="vi-VN" sz="2800" i="1" dirty="0">
                <a:latin typeface="Times New Roman" panose="02020603050405020304" pitchFamily="18" charset="0"/>
                <a:ea typeface="#9Slide03 Roboto Slab Bold" pitchFamily="2" charset="0"/>
                <a:cs typeface="Times New Roman" panose="02020603050405020304" pitchFamily="18" charset="0"/>
              </a:rPr>
              <a:t>i cũng r</a:t>
            </a:r>
            <a:r>
              <a:rPr lang="en-US" sz="2800" i="1" dirty="0">
                <a:latin typeface="Times New Roman" panose="02020603050405020304" pitchFamily="18" charset="0"/>
                <a:ea typeface="#9Slide03 Roboto Slab Bold" pitchFamily="2" charset="0"/>
                <a:cs typeface="Times New Roman" panose="02020603050405020304" pitchFamily="18" charset="0"/>
              </a:rPr>
              <a:t>ấ</a:t>
            </a:r>
            <a:r>
              <a:rPr lang="vi-VN" sz="2800" i="1" dirty="0">
                <a:latin typeface="Times New Roman" panose="02020603050405020304" pitchFamily="18" charset="0"/>
                <a:ea typeface="#9Slide03 Roboto Slab Bold" pitchFamily="2" charset="0"/>
                <a:cs typeface="Times New Roman" panose="02020603050405020304" pitchFamily="18" charset="0"/>
              </a:rPr>
              <a:t>t thú vị nhưng những món ăn truyền thống quê hương đã tồn tại và phát triển từ lâu đời, có các gi</a:t>
            </a:r>
            <a:r>
              <a:rPr lang="en-US" sz="2800" i="1" dirty="0">
                <a:latin typeface="Times New Roman" panose="02020603050405020304" pitchFamily="18" charset="0"/>
                <a:ea typeface="#9Slide03 Roboto Slab Bold" pitchFamily="2" charset="0"/>
                <a:cs typeface="Times New Roman" panose="02020603050405020304" pitchFamily="18" charset="0"/>
              </a:rPr>
              <a:t>á</a:t>
            </a:r>
            <a:r>
              <a:rPr lang="vi-VN" sz="2800" i="1" dirty="0">
                <a:latin typeface="Times New Roman" panose="02020603050405020304" pitchFamily="18" charset="0"/>
                <a:ea typeface="#9Slide03 Roboto Slab Bold" pitchFamily="2" charset="0"/>
                <a:cs typeface="Times New Roman" panose="02020603050405020304" pitchFamily="18" charset="0"/>
              </a:rPr>
              <a:t> trị đặc biệt. Trong d</a:t>
            </a:r>
            <a:r>
              <a:rPr lang="en-US" sz="2800" i="1" dirty="0">
                <a:latin typeface="Times New Roman" panose="02020603050405020304" pitchFamily="18" charset="0"/>
                <a:ea typeface="#9Slide03 Roboto Slab Bold" pitchFamily="2" charset="0"/>
                <a:cs typeface="Times New Roman" panose="02020603050405020304" pitchFamily="18" charset="0"/>
              </a:rPr>
              <a:t>ị</a:t>
            </a:r>
            <a:r>
              <a:rPr lang="vi-VN" sz="2800" i="1" dirty="0">
                <a:latin typeface="Times New Roman" panose="02020603050405020304" pitchFamily="18" charset="0"/>
                <a:ea typeface="#9Slide03 Roboto Slab Bold" pitchFamily="2" charset="0"/>
                <a:cs typeface="Times New Roman" panose="02020603050405020304" pitchFamily="18" charset="0"/>
              </a:rPr>
              <a:t>p chào mừng ngày Quốc tế Phụ nữ, chúng ta nên chọn những món ăn quen thuộc hằng ngàv mà các bà, các mẹ v</a:t>
            </a:r>
            <a:r>
              <a:rPr lang="en-US" sz="2800" i="1" dirty="0">
                <a:latin typeface="Times New Roman" panose="02020603050405020304" pitchFamily="18" charset="0"/>
                <a:ea typeface="#9Slide03 Roboto Slab Bold" pitchFamily="2" charset="0"/>
                <a:cs typeface="Times New Roman" panose="02020603050405020304" pitchFamily="18" charset="0"/>
              </a:rPr>
              <a:t>ẫ</a:t>
            </a:r>
            <a:r>
              <a:rPr lang="vi-VN" sz="2800" i="1" dirty="0">
                <a:latin typeface="Times New Roman" panose="02020603050405020304" pitchFamily="18" charset="0"/>
                <a:ea typeface="#9Slide03 Roboto Slab Bold" pitchFamily="2" charset="0"/>
                <a:cs typeface="Times New Roman" panose="02020603050405020304" pitchFamily="18" charset="0"/>
              </a:rPr>
              <a:t>n nấu cho chúng ta. Những món ăn quê hương ấy chứa cả tình thương gia đình và tâm hồn quê hương sẽ có nhiều ý n</a:t>
            </a:r>
            <a:r>
              <a:rPr lang="en-US" sz="2800" i="1" dirty="0" err="1">
                <a:latin typeface="Times New Roman" panose="02020603050405020304" pitchFamily="18" charset="0"/>
                <a:ea typeface="#9Slide03 Roboto Slab Bold" pitchFamily="2" charset="0"/>
                <a:cs typeface="Times New Roman" panose="02020603050405020304" pitchFamily="18" charset="0"/>
              </a:rPr>
              <a:t>ghĩ</a:t>
            </a:r>
            <a:r>
              <a:rPr lang="vi-VN" sz="2800" i="1" dirty="0">
                <a:latin typeface="Times New Roman" panose="02020603050405020304" pitchFamily="18" charset="0"/>
                <a:ea typeface="#9Slide03 Roboto Slab Bold" pitchFamily="2" charset="0"/>
                <a:cs typeface="Times New Roman" panose="02020603050405020304" pitchFamily="18" charset="0"/>
              </a:rPr>
              <a:t>a hơn</a:t>
            </a:r>
            <a:r>
              <a:rPr lang="en-US" sz="2800" i="1" dirty="0">
                <a:latin typeface="Times New Roman" panose="02020603050405020304" pitchFamily="18" charset="0"/>
                <a:ea typeface="#9Slide03 Roboto Slab Bold" pitchFamily="2" charset="0"/>
                <a:cs typeface="Times New Roman" panose="02020603050405020304" pitchFamily="18" charset="0"/>
              </a:rPr>
              <a:t>.</a:t>
            </a:r>
            <a:endParaRPr lang="en-US" sz="2800" dirty="0">
              <a:latin typeface="Times New Roman" panose="02020603050405020304" pitchFamily="18" charset="0"/>
              <a:ea typeface="#9Slide03 Roboto Slab Bold" pitchFamily="2" charset="0"/>
              <a:cs typeface="Times New Roman" panose="02020603050405020304" pitchFamily="18" charset="0"/>
            </a:endParaRPr>
          </a:p>
          <a:p>
            <a:pPr algn="just"/>
            <a:endParaRPr lang="en-US" sz="2800" dirty="0">
              <a:latin typeface="#9Slide03 Roboto Slab Bold" pitchFamily="2" charset="0"/>
              <a:ea typeface="#9Slide03 Roboto Slab Bold" pitchFamily="2" charset="0"/>
            </a:endParaRPr>
          </a:p>
        </p:txBody>
      </p:sp>
    </p:spTree>
    <p:extLst>
      <p:ext uri="{BB962C8B-B14F-4D97-AF65-F5344CB8AC3E}">
        <p14:creationId xmlns:p14="http://schemas.microsoft.com/office/powerpoint/2010/main" val="11055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19315" y="2587171"/>
            <a:ext cx="11016342" cy="3170099"/>
          </a:xfrm>
          <a:prstGeom prst="rect">
            <a:avLst/>
          </a:prstGeom>
          <a:noFill/>
        </p:spPr>
        <p:txBody>
          <a:bodyPr wrap="square" rtlCol="0">
            <a:spAutoFit/>
          </a:bodyPr>
          <a:lstStyle/>
          <a:p>
            <a:pPr algn="just"/>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Cùng</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các</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bạn</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trong</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nhóm</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tập</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một</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làn</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điệu</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dân</a:t>
            </a:r>
            <a:r>
              <a:rPr lang="en-US" sz="5000" b="1" i="1" dirty="0">
                <a:latin typeface="Times New Roman" panose="02020603050405020304" pitchFamily="18" charset="0"/>
                <a:ea typeface="#9Slide03 Roboto Slab Bold" pitchFamily="2" charset="0"/>
                <a:cs typeface="Times New Roman" panose="02020603050405020304" pitchFamily="18" charset="0"/>
              </a:rPr>
              <a:t> ca, </a:t>
            </a:r>
            <a:r>
              <a:rPr lang="en-US" sz="5000" b="1" i="1" dirty="0" err="1">
                <a:latin typeface="Times New Roman" panose="02020603050405020304" pitchFamily="18" charset="0"/>
                <a:ea typeface="#9Slide03 Roboto Slab Bold" pitchFamily="2" charset="0"/>
                <a:cs typeface="Times New Roman" panose="02020603050405020304" pitchFamily="18" charset="0"/>
              </a:rPr>
              <a:t>điệu</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múa</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truyền</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thống</a:t>
            </a:r>
            <a:r>
              <a:rPr lang="en-US" sz="5000" b="1" i="1" dirty="0">
                <a:latin typeface="Times New Roman" panose="02020603050405020304" pitchFamily="18" charset="0"/>
                <a:ea typeface="#9Slide03 Roboto Slab Bold" pitchFamily="2" charset="0"/>
                <a:cs typeface="Times New Roman" panose="02020603050405020304" pitchFamily="18" charset="0"/>
              </a:rPr>
              <a:t> hay </a:t>
            </a:r>
            <a:r>
              <a:rPr lang="en-US" sz="5000" b="1" i="1" dirty="0" err="1">
                <a:latin typeface="Times New Roman" panose="02020603050405020304" pitchFamily="18" charset="0"/>
                <a:ea typeface="#9Slide03 Roboto Slab Bold" pitchFamily="2" charset="0"/>
                <a:cs typeface="Times New Roman" panose="02020603050405020304" pitchFamily="18" charset="0"/>
              </a:rPr>
              <a:t>một</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bài</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hát</a:t>
            </a:r>
            <a:r>
              <a:rPr lang="en-US" sz="5000" b="1" i="1" dirty="0">
                <a:latin typeface="Times New Roman" panose="02020603050405020304" pitchFamily="18" charset="0"/>
                <a:ea typeface="#9Slide03 Roboto Slab Bold" pitchFamily="2" charset="0"/>
                <a:cs typeface="Times New Roman" panose="02020603050405020304" pitchFamily="18" charset="0"/>
              </a:rPr>
              <a:t> ca </a:t>
            </a:r>
            <a:r>
              <a:rPr lang="en-US" sz="5000" b="1" i="1" dirty="0" err="1">
                <a:latin typeface="Times New Roman" panose="02020603050405020304" pitchFamily="18" charset="0"/>
                <a:ea typeface="#9Slide03 Roboto Slab Bold" pitchFamily="2" charset="0"/>
                <a:cs typeface="Times New Roman" panose="02020603050405020304" pitchFamily="18" charset="0"/>
              </a:rPr>
              <a:t>ngọi</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truyền</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thống</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quê</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hương</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sau</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đó</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biểu</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diễn</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trước</a:t>
            </a:r>
            <a:r>
              <a:rPr lang="en-US" sz="5000" b="1" i="1" dirty="0">
                <a:latin typeface="Times New Roman" panose="02020603050405020304" pitchFamily="18" charset="0"/>
                <a:ea typeface="#9Slide03 Roboto Slab Bold" pitchFamily="2" charset="0"/>
                <a:cs typeface="Times New Roman" panose="02020603050405020304" pitchFamily="18" charset="0"/>
              </a:rPr>
              <a:t> </a:t>
            </a:r>
            <a:r>
              <a:rPr lang="en-US" sz="5000" b="1" i="1" dirty="0" err="1">
                <a:latin typeface="Times New Roman" panose="02020603050405020304" pitchFamily="18" charset="0"/>
                <a:ea typeface="#9Slide03 Roboto Slab Bold" pitchFamily="2" charset="0"/>
                <a:cs typeface="Times New Roman" panose="02020603050405020304" pitchFamily="18" charset="0"/>
              </a:rPr>
              <a:t>lớp</a:t>
            </a:r>
            <a:r>
              <a:rPr lang="en-US" sz="5000" b="1" i="1" dirty="0">
                <a:latin typeface="Times New Roman" panose="02020603050405020304" pitchFamily="18" charset="0"/>
                <a:ea typeface="#9Slide03 Roboto Slab Bold" pitchFamily="2" charset="0"/>
                <a:cs typeface="Times New Roman" panose="02020603050405020304" pitchFamily="18" charset="0"/>
              </a:rPr>
              <a:t>. </a:t>
            </a:r>
            <a:endParaRPr lang="en-US" sz="5000" dirty="0">
              <a:latin typeface="Times New Roman" panose="02020603050405020304" pitchFamily="18" charset="0"/>
              <a:ea typeface="#9Slide03 Roboto Slab Bold" pitchFamily="2" charset="0"/>
              <a:cs typeface="Times New Roman" panose="02020603050405020304" pitchFamily="18" charset="0"/>
            </a:endParaRPr>
          </a:p>
        </p:txBody>
      </p:sp>
      <p:sp>
        <p:nvSpPr>
          <p:cNvPr id="4" name="Rounded Rectangle 3"/>
          <p:cNvSpPr/>
          <p:nvPr/>
        </p:nvSpPr>
        <p:spPr>
          <a:xfrm>
            <a:off x="1320800" y="449944"/>
            <a:ext cx="9550400" cy="153851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6">
                    <a:lumMod val="75000"/>
                  </a:schemeClr>
                </a:solidFill>
                <a:latin typeface="#9Slide03 AllRoundGothic" panose="020B0703020202020104" pitchFamily="34" charset="0"/>
              </a:rPr>
              <a:t>IV. </a:t>
            </a:r>
            <a:r>
              <a:rPr lang="en-US" sz="6000" b="1" dirty="0" err="1">
                <a:solidFill>
                  <a:schemeClr val="accent6">
                    <a:lumMod val="75000"/>
                  </a:schemeClr>
                </a:solidFill>
                <a:latin typeface="#9Slide03 AllRoundGothic" panose="020B0703020202020104" pitchFamily="34" charset="0"/>
              </a:rPr>
              <a:t>Hoạt</a:t>
            </a:r>
            <a:r>
              <a:rPr lang="en-US" sz="6000" b="1" dirty="0">
                <a:solidFill>
                  <a:schemeClr val="accent6">
                    <a:lumMod val="75000"/>
                  </a:schemeClr>
                </a:solidFill>
                <a:latin typeface="#9Slide03 AllRoundGothic" panose="020B0703020202020104" pitchFamily="34" charset="0"/>
              </a:rPr>
              <a:t> </a:t>
            </a:r>
            <a:r>
              <a:rPr lang="en-US" sz="6000" b="1" dirty="0" err="1">
                <a:solidFill>
                  <a:schemeClr val="accent6">
                    <a:lumMod val="75000"/>
                  </a:schemeClr>
                </a:solidFill>
                <a:latin typeface="#9Slide03 AllRoundGothic" panose="020B0703020202020104" pitchFamily="34" charset="0"/>
              </a:rPr>
              <a:t>động</a:t>
            </a:r>
            <a:r>
              <a:rPr lang="en-US" sz="6000" b="1" dirty="0">
                <a:solidFill>
                  <a:schemeClr val="accent6">
                    <a:lumMod val="75000"/>
                  </a:schemeClr>
                </a:solidFill>
                <a:latin typeface="#9Slide03 AllRoundGothic" panose="020B0703020202020104" pitchFamily="34" charset="0"/>
              </a:rPr>
              <a:t> </a:t>
            </a:r>
            <a:r>
              <a:rPr lang="en-US" sz="6000" b="1" dirty="0" err="1">
                <a:solidFill>
                  <a:schemeClr val="accent6">
                    <a:lumMod val="75000"/>
                  </a:schemeClr>
                </a:solidFill>
                <a:latin typeface="#9Slide03 AllRoundGothic" panose="020B0703020202020104" pitchFamily="34" charset="0"/>
              </a:rPr>
              <a:t>vận</a:t>
            </a:r>
            <a:r>
              <a:rPr lang="en-US" sz="6000" b="1" dirty="0">
                <a:solidFill>
                  <a:schemeClr val="accent6">
                    <a:lumMod val="75000"/>
                  </a:schemeClr>
                </a:solidFill>
                <a:latin typeface="#9Slide03 AllRoundGothic" panose="020B0703020202020104" pitchFamily="34" charset="0"/>
              </a:rPr>
              <a:t> </a:t>
            </a:r>
            <a:r>
              <a:rPr lang="en-US" sz="6000" b="1" dirty="0" err="1">
                <a:solidFill>
                  <a:schemeClr val="accent6">
                    <a:lumMod val="75000"/>
                  </a:schemeClr>
                </a:solidFill>
                <a:latin typeface="#9Slide03 AllRoundGothic" panose="020B0703020202020104" pitchFamily="34" charset="0"/>
              </a:rPr>
              <a:t>dụng</a:t>
            </a:r>
            <a:endParaRPr lang="en-US" sz="6000" b="1" dirty="0">
              <a:solidFill>
                <a:schemeClr val="accent6">
                  <a:lumMod val="75000"/>
                </a:schemeClr>
              </a:solidFill>
              <a:latin typeface="#9Slide03 AllRoundGothic" panose="020B0703020202020104" pitchFamily="34" charset="0"/>
            </a:endParaRPr>
          </a:p>
        </p:txBody>
      </p:sp>
    </p:spTree>
    <p:extLst>
      <p:ext uri="{BB962C8B-B14F-4D97-AF65-F5344CB8AC3E}">
        <p14:creationId xmlns:p14="http://schemas.microsoft.com/office/powerpoint/2010/main" val="26114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04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800868" y="211216"/>
            <a:ext cx="6590267" cy="1200329"/>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rtlCol="0">
            <a:spAutoFit/>
          </a:bodyPr>
          <a:lstStyle/>
          <a:p>
            <a:pPr algn="ctr"/>
            <a:r>
              <a:rPr lang="en-US" sz="7200" dirty="0" err="1">
                <a:latin typeface="#9Slide03 AllRoundGothic" panose="020B0703020202020104" pitchFamily="34" charset="0"/>
              </a:rPr>
              <a:t>Làm</a:t>
            </a:r>
            <a:r>
              <a:rPr lang="en-US" sz="7200" dirty="0">
                <a:latin typeface="#9Slide03 AllRoundGothic" panose="020B0703020202020104" pitchFamily="34" charset="0"/>
              </a:rPr>
              <a:t> </a:t>
            </a:r>
            <a:r>
              <a:rPr lang="en-US" sz="7200" dirty="0" err="1">
                <a:latin typeface="#9Slide03 AllRoundGothic" panose="020B0703020202020104" pitchFamily="34" charset="0"/>
              </a:rPr>
              <a:t>việc</a:t>
            </a:r>
            <a:r>
              <a:rPr lang="en-US" sz="7200" dirty="0">
                <a:latin typeface="#9Slide03 AllRoundGothic" panose="020B0703020202020104" pitchFamily="34" charset="0"/>
              </a:rPr>
              <a:t> </a:t>
            </a:r>
            <a:r>
              <a:rPr lang="en-US" sz="7200" dirty="0" err="1">
                <a:latin typeface="#9Slide03 AllRoundGothic" panose="020B0703020202020104" pitchFamily="34" charset="0"/>
              </a:rPr>
              <a:t>cá</a:t>
            </a:r>
            <a:r>
              <a:rPr lang="en-US" sz="7200" dirty="0">
                <a:latin typeface="#9Slide03 AllRoundGothic" panose="020B0703020202020104" pitchFamily="34" charset="0"/>
              </a:rPr>
              <a:t> </a:t>
            </a:r>
            <a:r>
              <a:rPr lang="en-US" sz="7200" dirty="0" err="1">
                <a:latin typeface="#9Slide03 AllRoundGothic" panose="020B0703020202020104" pitchFamily="34" charset="0"/>
              </a:rPr>
              <a:t>nhân</a:t>
            </a:r>
            <a:endParaRPr lang="en-US" sz="7200" dirty="0">
              <a:latin typeface="#9Slide03 AllRoundGothic" panose="020B0703020202020104" pitchFamily="34" charset="0"/>
            </a:endParaRPr>
          </a:p>
        </p:txBody>
      </p:sp>
      <p:sp>
        <p:nvSpPr>
          <p:cNvPr id="4" name="TextBox 3"/>
          <p:cNvSpPr txBox="1"/>
          <p:nvPr/>
        </p:nvSpPr>
        <p:spPr>
          <a:xfrm>
            <a:off x="0" y="1764417"/>
            <a:ext cx="12192000" cy="5016758"/>
          </a:xfrm>
          <a:prstGeom prst="rect">
            <a:avLst/>
          </a:prstGeom>
          <a:noFill/>
        </p:spPr>
        <p:txBody>
          <a:bodyPr wrap="square" rtlCol="0">
            <a:spAutoFit/>
          </a:bodyPr>
          <a:lstStyle/>
          <a:p>
            <a:endParaRPr lang="en-US" sz="3600" b="1" dirty="0">
              <a:latin typeface="#9Slide04 Manuale Bold" panose="02040804050405060204" pitchFamily="18" charset="0"/>
            </a:endParaRPr>
          </a:p>
          <a:p>
            <a:r>
              <a:rPr lang="en-US" sz="4800" b="1" dirty="0">
                <a:latin typeface="#9Slide04 Manuale Bold" panose="02040804050405060204" pitchFamily="18" charset="0"/>
              </a:rPr>
              <a:t>? </a:t>
            </a:r>
            <a:r>
              <a:rPr lang="en-US" sz="4800" b="1" dirty="0" err="1">
                <a:latin typeface="#9Slide04 Manuale Bold" panose="02040804050405060204" pitchFamily="18" charset="0"/>
              </a:rPr>
              <a:t>Quan</a:t>
            </a:r>
            <a:r>
              <a:rPr lang="en-US" sz="4800" b="1" dirty="0">
                <a:latin typeface="#9Slide04 Manuale Bold" panose="02040804050405060204" pitchFamily="18" charset="0"/>
              </a:rPr>
              <a:t> </a:t>
            </a:r>
            <a:r>
              <a:rPr lang="en-US" sz="4800" b="1" dirty="0" err="1">
                <a:latin typeface="#9Slide04 Manuale Bold" panose="02040804050405060204" pitchFamily="18" charset="0"/>
              </a:rPr>
              <a:t>sát</a:t>
            </a:r>
            <a:r>
              <a:rPr lang="en-US" sz="4800" b="1" dirty="0">
                <a:latin typeface="#9Slide04 Manuale Bold" panose="02040804050405060204" pitchFamily="18" charset="0"/>
              </a:rPr>
              <a:t> </a:t>
            </a:r>
            <a:r>
              <a:rPr lang="en-US" sz="4800" b="1" dirty="0" err="1">
                <a:latin typeface="#9Slide04 Manuale Bold" panose="02040804050405060204" pitchFamily="18" charset="0"/>
              </a:rPr>
              <a:t>các</a:t>
            </a:r>
            <a:r>
              <a:rPr lang="en-US" sz="4800" b="1" dirty="0">
                <a:latin typeface="#9Slide04 Manuale Bold" panose="02040804050405060204" pitchFamily="18" charset="0"/>
              </a:rPr>
              <a:t> </a:t>
            </a:r>
            <a:r>
              <a:rPr lang="en-US" sz="4800" b="1" dirty="0" err="1">
                <a:latin typeface="#9Slide04 Manuale Bold" panose="02040804050405060204" pitchFamily="18" charset="0"/>
              </a:rPr>
              <a:t>bức</a:t>
            </a:r>
            <a:r>
              <a:rPr lang="en-US" sz="4800" b="1" dirty="0">
                <a:latin typeface="#9Slide04 Manuale Bold" panose="02040804050405060204" pitchFamily="18" charset="0"/>
              </a:rPr>
              <a:t> </a:t>
            </a:r>
            <a:r>
              <a:rPr lang="en-US" sz="4800" b="1" dirty="0" err="1">
                <a:latin typeface="#9Slide04 Manuale Bold" panose="02040804050405060204" pitchFamily="18" charset="0"/>
              </a:rPr>
              <a:t>ảnh</a:t>
            </a:r>
            <a:r>
              <a:rPr lang="en-US" sz="4800" b="1" dirty="0">
                <a:latin typeface="#9Slide04 Manuale Bold" panose="02040804050405060204" pitchFamily="18" charset="0"/>
              </a:rPr>
              <a:t> </a:t>
            </a:r>
            <a:r>
              <a:rPr lang="en-US" sz="4800" b="1" dirty="0" err="1">
                <a:latin typeface="#9Slide04 Manuale Bold" panose="02040804050405060204" pitchFamily="18" charset="0"/>
              </a:rPr>
              <a:t>dưới</a:t>
            </a:r>
            <a:r>
              <a:rPr lang="en-US" sz="4800" b="1" dirty="0">
                <a:latin typeface="#9Slide04 Manuale Bold" panose="02040804050405060204" pitchFamily="18" charset="0"/>
              </a:rPr>
              <a:t> </a:t>
            </a:r>
            <a:r>
              <a:rPr lang="en-US" sz="4800" b="1" dirty="0" err="1">
                <a:latin typeface="#9Slide04 Manuale Bold" panose="02040804050405060204" pitchFamily="18" charset="0"/>
              </a:rPr>
              <a:t>đây</a:t>
            </a:r>
            <a:r>
              <a:rPr lang="en-US" sz="4800" b="1" dirty="0">
                <a:latin typeface="#9Slide04 Manuale Bold" panose="02040804050405060204" pitchFamily="18" charset="0"/>
              </a:rPr>
              <a:t>, </a:t>
            </a:r>
            <a:r>
              <a:rPr lang="en-US" sz="4800" b="1" dirty="0" err="1">
                <a:latin typeface="#9Slide04 Manuale Bold" panose="02040804050405060204" pitchFamily="18" charset="0"/>
              </a:rPr>
              <a:t>sau</a:t>
            </a:r>
            <a:r>
              <a:rPr lang="en-US" sz="4800" b="1" dirty="0">
                <a:latin typeface="#9Slide04 Manuale Bold" panose="02040804050405060204" pitchFamily="18" charset="0"/>
              </a:rPr>
              <a:t> </a:t>
            </a:r>
            <a:r>
              <a:rPr lang="en-US" sz="4800" b="1" dirty="0" err="1">
                <a:latin typeface="#9Slide04 Manuale Bold" panose="02040804050405060204" pitchFamily="18" charset="0"/>
              </a:rPr>
              <a:t>đó</a:t>
            </a:r>
            <a:r>
              <a:rPr lang="en-US" sz="4800" b="1" dirty="0">
                <a:latin typeface="#9Slide04 Manuale Bold" panose="02040804050405060204" pitchFamily="18" charset="0"/>
              </a:rPr>
              <a:t> </a:t>
            </a:r>
            <a:r>
              <a:rPr lang="en-US" sz="4800" b="1" dirty="0" err="1">
                <a:latin typeface="#9Slide04 Manuale Bold" panose="02040804050405060204" pitchFamily="18" charset="0"/>
              </a:rPr>
              <a:t>cho</a:t>
            </a:r>
            <a:r>
              <a:rPr lang="en-US" sz="4800" b="1" dirty="0">
                <a:latin typeface="#9Slide04 Manuale Bold" panose="02040804050405060204" pitchFamily="18" charset="0"/>
              </a:rPr>
              <a:t> </a:t>
            </a:r>
            <a:r>
              <a:rPr lang="en-US" sz="4800" b="1" dirty="0" err="1">
                <a:latin typeface="#9Slide04 Manuale Bold" panose="02040804050405060204" pitchFamily="18" charset="0"/>
              </a:rPr>
              <a:t>biết</a:t>
            </a:r>
            <a:r>
              <a:rPr lang="en-US" sz="4800" b="1" dirty="0">
                <a:latin typeface="#9Slide04 Manuale Bold" panose="02040804050405060204" pitchFamily="18" charset="0"/>
              </a:rPr>
              <a:t> </a:t>
            </a:r>
            <a:r>
              <a:rPr lang="en-US" sz="4800" b="1" dirty="0" err="1">
                <a:latin typeface="#9Slide04 Manuale Bold" panose="02040804050405060204" pitchFamily="18" charset="0"/>
              </a:rPr>
              <a:t>các</a:t>
            </a:r>
            <a:r>
              <a:rPr lang="en-US" sz="4800" b="1" dirty="0">
                <a:latin typeface="#9Slide04 Manuale Bold" panose="02040804050405060204" pitchFamily="18" charset="0"/>
              </a:rPr>
              <a:t> </a:t>
            </a:r>
            <a:r>
              <a:rPr lang="en-US" sz="4800" b="1" dirty="0" err="1">
                <a:latin typeface="#9Slide04 Manuale Bold" panose="02040804050405060204" pitchFamily="18" charset="0"/>
              </a:rPr>
              <a:t>bức</a:t>
            </a:r>
            <a:r>
              <a:rPr lang="en-US" sz="4800" b="1" dirty="0">
                <a:latin typeface="#9Slide04 Manuale Bold" panose="02040804050405060204" pitchFamily="18" charset="0"/>
              </a:rPr>
              <a:t> </a:t>
            </a:r>
            <a:r>
              <a:rPr lang="en-US" sz="4800" b="1" dirty="0" err="1">
                <a:latin typeface="#9Slide04 Manuale Bold" panose="02040804050405060204" pitchFamily="18" charset="0"/>
              </a:rPr>
              <a:t>tranh</a:t>
            </a:r>
            <a:r>
              <a:rPr lang="en-US" sz="4800" b="1" dirty="0">
                <a:latin typeface="#9Slide04 Manuale Bold" panose="02040804050405060204" pitchFamily="18" charset="0"/>
              </a:rPr>
              <a:t> </a:t>
            </a:r>
            <a:r>
              <a:rPr lang="en-US" sz="4800" b="1" dirty="0" err="1">
                <a:latin typeface="#9Slide04 Manuale Bold" panose="02040804050405060204" pitchFamily="18" charset="0"/>
              </a:rPr>
              <a:t>nói</a:t>
            </a:r>
            <a:r>
              <a:rPr lang="en-US" sz="4800" b="1" dirty="0">
                <a:latin typeface="#9Slide04 Manuale Bold" panose="02040804050405060204" pitchFamily="18" charset="0"/>
              </a:rPr>
              <a:t> </a:t>
            </a:r>
            <a:r>
              <a:rPr lang="en-US" sz="4800" b="1" dirty="0" err="1">
                <a:latin typeface="#9Slide04 Manuale Bold" panose="02040804050405060204" pitchFamily="18" charset="0"/>
              </a:rPr>
              <a:t>về</a:t>
            </a:r>
            <a:r>
              <a:rPr lang="en-US" sz="4800" b="1" dirty="0">
                <a:latin typeface="#9Slide04 Manuale Bold" panose="02040804050405060204" pitchFamily="18" charset="0"/>
              </a:rPr>
              <a:t> </a:t>
            </a:r>
            <a:r>
              <a:rPr lang="en-US" sz="4800" b="1" dirty="0" err="1">
                <a:latin typeface="#9Slide04 Manuale Bold" panose="02040804050405060204" pitchFamily="18" charset="0"/>
              </a:rPr>
              <a:t>các</a:t>
            </a:r>
            <a:r>
              <a:rPr lang="en-US" sz="4800" b="1" dirty="0">
                <a:latin typeface="#9Slide04 Manuale Bold" panose="02040804050405060204" pitchFamily="18" charset="0"/>
              </a:rPr>
              <a:t> </a:t>
            </a:r>
            <a:r>
              <a:rPr lang="en-US" sz="4800" b="1" dirty="0" err="1">
                <a:latin typeface="#9Slide04 Manuale Bold" panose="02040804050405060204" pitchFamily="18" charset="0"/>
              </a:rPr>
              <a:t>truyền</a:t>
            </a:r>
            <a:r>
              <a:rPr lang="en-US" sz="4800" b="1" dirty="0">
                <a:latin typeface="#9Slide04 Manuale Bold" panose="02040804050405060204" pitchFamily="18" charset="0"/>
              </a:rPr>
              <a:t> </a:t>
            </a:r>
            <a:r>
              <a:rPr lang="en-US" sz="4800" b="1" dirty="0" err="1">
                <a:latin typeface="#9Slide04 Manuale Bold" panose="02040804050405060204" pitchFamily="18" charset="0"/>
              </a:rPr>
              <a:t>thống</a:t>
            </a:r>
            <a:r>
              <a:rPr lang="en-US" sz="4800" b="1" dirty="0">
                <a:latin typeface="#9Slide04 Manuale Bold" panose="02040804050405060204" pitchFamily="18" charset="0"/>
              </a:rPr>
              <a:t> </a:t>
            </a:r>
            <a:r>
              <a:rPr lang="en-US" sz="4800" b="1" dirty="0" err="1">
                <a:latin typeface="#9Slide04 Manuale Bold" panose="02040804050405060204" pitchFamily="18" charset="0"/>
              </a:rPr>
              <a:t>nào</a:t>
            </a:r>
            <a:r>
              <a:rPr lang="en-US" sz="4800" b="1" dirty="0">
                <a:latin typeface="#9Slide04 Manuale Bold" panose="02040804050405060204" pitchFamily="18" charset="0"/>
              </a:rPr>
              <a:t> </a:t>
            </a:r>
            <a:r>
              <a:rPr lang="en-US" sz="4800" b="1" dirty="0" err="1">
                <a:latin typeface="#9Slide04 Manuale Bold" panose="02040804050405060204" pitchFamily="18" charset="0"/>
              </a:rPr>
              <a:t>của</a:t>
            </a:r>
            <a:r>
              <a:rPr lang="en-US" sz="4800" b="1" dirty="0">
                <a:latin typeface="#9Slide04 Manuale Bold" panose="02040804050405060204" pitchFamily="18" charset="0"/>
              </a:rPr>
              <a:t> </a:t>
            </a:r>
            <a:r>
              <a:rPr lang="en-US" sz="4800" b="1" dirty="0" err="1">
                <a:latin typeface="#9Slide04 Manuale Bold" panose="02040804050405060204" pitchFamily="18" charset="0"/>
              </a:rPr>
              <a:t>quê</a:t>
            </a:r>
            <a:r>
              <a:rPr lang="en-US" sz="4800" b="1" dirty="0">
                <a:latin typeface="#9Slide04 Manuale Bold" panose="02040804050405060204" pitchFamily="18" charset="0"/>
              </a:rPr>
              <a:t> </a:t>
            </a:r>
            <a:r>
              <a:rPr lang="en-US" sz="4800" b="1" dirty="0" err="1">
                <a:latin typeface="#9Slide04 Manuale Bold" panose="02040804050405060204" pitchFamily="18" charset="0"/>
              </a:rPr>
              <a:t>hương</a:t>
            </a:r>
            <a:r>
              <a:rPr lang="en-US" sz="4800" b="1" dirty="0">
                <a:latin typeface="#9Slide04 Manuale Bold" panose="02040804050405060204" pitchFamily="18" charset="0"/>
              </a:rPr>
              <a:t> ?</a:t>
            </a:r>
          </a:p>
          <a:p>
            <a:r>
              <a:rPr lang="en-US" sz="4800" b="1" dirty="0">
                <a:latin typeface="#9Slide04 Manuale Bold" panose="02040804050405060204" pitchFamily="18" charset="0"/>
              </a:rPr>
              <a:t>? </a:t>
            </a:r>
            <a:r>
              <a:rPr lang="en-US" sz="4800" b="1" dirty="0" err="1">
                <a:latin typeface="#9Slide04 Manuale Bold" panose="02040804050405060204" pitchFamily="18" charset="0"/>
              </a:rPr>
              <a:t>Hãy</a:t>
            </a:r>
            <a:r>
              <a:rPr lang="en-US" sz="4800" b="1" dirty="0">
                <a:latin typeface="#9Slide04 Manuale Bold" panose="02040804050405060204" pitchFamily="18" charset="0"/>
              </a:rPr>
              <a:t> chia </a:t>
            </a:r>
            <a:r>
              <a:rPr lang="en-US" sz="4800" b="1" dirty="0" err="1">
                <a:latin typeface="#9Slide04 Manuale Bold" panose="02040804050405060204" pitchFamily="18" charset="0"/>
              </a:rPr>
              <a:t>sẻ</a:t>
            </a:r>
            <a:r>
              <a:rPr lang="en-US" sz="4800" b="1" dirty="0">
                <a:latin typeface="#9Slide04 Manuale Bold" panose="02040804050405060204" pitchFamily="18" charset="0"/>
              </a:rPr>
              <a:t> </a:t>
            </a:r>
            <a:r>
              <a:rPr lang="en-US" sz="4800" b="1" dirty="0" err="1">
                <a:latin typeface="#9Slide04 Manuale Bold" panose="02040804050405060204" pitchFamily="18" charset="0"/>
              </a:rPr>
              <a:t>hiểu</a:t>
            </a:r>
            <a:r>
              <a:rPr lang="en-US" sz="4800" b="1" dirty="0">
                <a:latin typeface="#9Slide04 Manuale Bold" panose="02040804050405060204" pitchFamily="18" charset="0"/>
              </a:rPr>
              <a:t> </a:t>
            </a:r>
            <a:r>
              <a:rPr lang="en-US" sz="4800" b="1" dirty="0" err="1">
                <a:latin typeface="#9Slide04 Manuale Bold" panose="02040804050405060204" pitchFamily="18" charset="0"/>
              </a:rPr>
              <a:t>biết</a:t>
            </a:r>
            <a:r>
              <a:rPr lang="en-US" sz="4800" b="1" dirty="0">
                <a:latin typeface="#9Slide04 Manuale Bold" panose="02040804050405060204" pitchFamily="18" charset="0"/>
              </a:rPr>
              <a:t> </a:t>
            </a:r>
            <a:r>
              <a:rPr lang="en-US" sz="4800" b="1" dirty="0" err="1">
                <a:latin typeface="#9Slide04 Manuale Bold" panose="02040804050405060204" pitchFamily="18" charset="0"/>
              </a:rPr>
              <a:t>của</a:t>
            </a:r>
            <a:r>
              <a:rPr lang="en-US" sz="4800" b="1" dirty="0">
                <a:latin typeface="#9Slide04 Manuale Bold" panose="02040804050405060204" pitchFamily="18" charset="0"/>
              </a:rPr>
              <a:t> </a:t>
            </a:r>
            <a:r>
              <a:rPr lang="en-US" sz="4800" b="1" dirty="0" err="1">
                <a:latin typeface="#9Slide04 Manuale Bold" panose="02040804050405060204" pitchFamily="18" charset="0"/>
              </a:rPr>
              <a:t>em</a:t>
            </a:r>
            <a:r>
              <a:rPr lang="en-US" sz="4800" b="1" dirty="0">
                <a:latin typeface="#9Slide04 Manuale Bold" panose="02040804050405060204" pitchFamily="18" charset="0"/>
              </a:rPr>
              <a:t> </a:t>
            </a:r>
            <a:r>
              <a:rPr lang="en-US" sz="4800" b="1" dirty="0" err="1">
                <a:latin typeface="#9Slide04 Manuale Bold" panose="02040804050405060204" pitchFamily="18" charset="0"/>
              </a:rPr>
              <a:t>về</a:t>
            </a:r>
            <a:r>
              <a:rPr lang="en-US" sz="4800" b="1" dirty="0">
                <a:latin typeface="#9Slide04 Manuale Bold" panose="02040804050405060204" pitchFamily="18" charset="0"/>
              </a:rPr>
              <a:t> </a:t>
            </a:r>
            <a:r>
              <a:rPr lang="en-US" sz="4800" b="1" dirty="0" err="1">
                <a:latin typeface="#9Slide04 Manuale Bold" panose="02040804050405060204" pitchFamily="18" charset="0"/>
              </a:rPr>
              <a:t>những</a:t>
            </a:r>
            <a:r>
              <a:rPr lang="en-US" sz="4800" b="1" dirty="0">
                <a:latin typeface="#9Slide04 Manuale Bold" panose="02040804050405060204" pitchFamily="18" charset="0"/>
              </a:rPr>
              <a:t> </a:t>
            </a:r>
            <a:r>
              <a:rPr lang="en-US" sz="4800" b="1" dirty="0" err="1">
                <a:latin typeface="#9Slide04 Manuale Bold" panose="02040804050405060204" pitchFamily="18" charset="0"/>
              </a:rPr>
              <a:t>bức</a:t>
            </a:r>
            <a:r>
              <a:rPr lang="en-US" sz="4800" b="1" dirty="0">
                <a:latin typeface="#9Slide04 Manuale Bold" panose="02040804050405060204" pitchFamily="18" charset="0"/>
              </a:rPr>
              <a:t> </a:t>
            </a:r>
            <a:r>
              <a:rPr lang="en-US" sz="4800" b="1" dirty="0" err="1">
                <a:latin typeface="#9Slide04 Manuale Bold" panose="02040804050405060204" pitchFamily="18" charset="0"/>
              </a:rPr>
              <a:t>hình</a:t>
            </a:r>
            <a:r>
              <a:rPr lang="en-US" sz="4800" b="1" dirty="0">
                <a:latin typeface="#9Slide04 Manuale Bold" panose="02040804050405060204" pitchFamily="18" charset="0"/>
              </a:rPr>
              <a:t> </a:t>
            </a:r>
            <a:r>
              <a:rPr lang="en-US" sz="4800" b="1" dirty="0" err="1">
                <a:latin typeface="#9Slide04 Manuale Bold" panose="02040804050405060204" pitchFamily="18" charset="0"/>
              </a:rPr>
              <a:t>đó</a:t>
            </a:r>
            <a:r>
              <a:rPr lang="en-US" sz="4800" b="1" dirty="0">
                <a:latin typeface="#9Slide04 Manuale Bold" panose="02040804050405060204" pitchFamily="18" charset="0"/>
              </a:rPr>
              <a:t> ?</a:t>
            </a:r>
          </a:p>
          <a:p>
            <a:endParaRPr lang="en-US" sz="4400" dirty="0"/>
          </a:p>
        </p:txBody>
      </p:sp>
    </p:spTree>
    <p:extLst>
      <p:ext uri="{BB962C8B-B14F-4D97-AF65-F5344CB8AC3E}">
        <p14:creationId xmlns:p14="http://schemas.microsoft.com/office/powerpoint/2010/main" val="120270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5021"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74088"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95021" y="342900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45867" y="3429000"/>
            <a:ext cx="4058355"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609600" y="1"/>
            <a:ext cx="5062330" cy="2623929"/>
          </a:xfrm>
          <a:prstGeom prst="rect">
            <a:avLst/>
          </a:prstGeom>
        </p:spPr>
      </p:pic>
      <p:pic>
        <p:nvPicPr>
          <p:cNvPr id="12" name="Picture 11"/>
          <p:cNvPicPr>
            <a:picLocks noChangeAspect="1"/>
          </p:cNvPicPr>
          <p:nvPr/>
        </p:nvPicPr>
        <p:blipFill>
          <a:blip r:embed="rId3"/>
          <a:stretch>
            <a:fillRect/>
          </a:stretch>
        </p:blipFill>
        <p:spPr>
          <a:xfrm>
            <a:off x="6627313" y="0"/>
            <a:ext cx="4968339" cy="2623930"/>
          </a:xfrm>
          <a:prstGeom prst="rect">
            <a:avLst/>
          </a:prstGeom>
        </p:spPr>
      </p:pic>
      <p:pic>
        <p:nvPicPr>
          <p:cNvPr id="13" name="Picture 12"/>
          <p:cNvPicPr>
            <a:picLocks noChangeAspect="1"/>
          </p:cNvPicPr>
          <p:nvPr/>
        </p:nvPicPr>
        <p:blipFill>
          <a:blip r:embed="rId4"/>
          <a:stretch>
            <a:fillRect/>
          </a:stretch>
        </p:blipFill>
        <p:spPr>
          <a:xfrm>
            <a:off x="609601" y="3429000"/>
            <a:ext cx="5062330" cy="2878666"/>
          </a:xfrm>
          <a:prstGeom prst="rect">
            <a:avLst/>
          </a:prstGeom>
        </p:spPr>
      </p:pic>
      <p:pic>
        <p:nvPicPr>
          <p:cNvPr id="14" name="Picture 13"/>
          <p:cNvPicPr>
            <a:picLocks noChangeAspect="1"/>
          </p:cNvPicPr>
          <p:nvPr/>
        </p:nvPicPr>
        <p:blipFill>
          <a:blip r:embed="rId5"/>
          <a:stretch>
            <a:fillRect/>
          </a:stretch>
        </p:blipFill>
        <p:spPr>
          <a:xfrm>
            <a:off x="6627313" y="3429000"/>
            <a:ext cx="4968339" cy="2855556"/>
          </a:xfrm>
          <a:prstGeom prst="rect">
            <a:avLst/>
          </a:prstGeom>
        </p:spPr>
      </p:pic>
      <p:sp>
        <p:nvSpPr>
          <p:cNvPr id="15" name="TextBox 14"/>
          <p:cNvSpPr txBox="1"/>
          <p:nvPr/>
        </p:nvSpPr>
        <p:spPr>
          <a:xfrm>
            <a:off x="1095020" y="2682869"/>
            <a:ext cx="4030134" cy="646331"/>
          </a:xfrm>
          <a:prstGeom prst="rect">
            <a:avLst/>
          </a:prstGeom>
          <a:noFill/>
        </p:spPr>
        <p:txBody>
          <a:bodyPr wrap="square" rtlCol="0">
            <a:spAutoFit/>
          </a:bodyPr>
          <a:lstStyle/>
          <a:p>
            <a:pPr algn="ctr"/>
            <a:r>
              <a:rPr lang="en-US" b="1" dirty="0" err="1">
                <a:solidFill>
                  <a:srgbClr val="002060"/>
                </a:solidFill>
                <a:latin typeface="#9Slide03 AllRoundGothic" panose="020B0703020202020104" pitchFamily="34" charset="0"/>
              </a:rPr>
              <a:t>Tượng</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đài</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Quyết</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tử</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để</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Tổ</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quốc</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quyết</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sinh</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Hà</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Nội</a:t>
            </a:r>
            <a:endParaRPr lang="en-US" b="1" dirty="0">
              <a:solidFill>
                <a:srgbClr val="002060"/>
              </a:solidFill>
              <a:latin typeface="#9Slide03 AllRoundGothic" panose="020B0703020202020104" pitchFamily="34" charset="0"/>
            </a:endParaRPr>
          </a:p>
        </p:txBody>
      </p:sp>
      <p:sp>
        <p:nvSpPr>
          <p:cNvPr id="16" name="TextBox 15"/>
          <p:cNvSpPr txBox="1"/>
          <p:nvPr/>
        </p:nvSpPr>
        <p:spPr>
          <a:xfrm>
            <a:off x="7174085" y="2725570"/>
            <a:ext cx="4030133" cy="646331"/>
          </a:xfrm>
          <a:prstGeom prst="rect">
            <a:avLst/>
          </a:prstGeom>
          <a:noFill/>
        </p:spPr>
        <p:txBody>
          <a:bodyPr wrap="square" rtlCol="0">
            <a:spAutoFit/>
          </a:bodyPr>
          <a:lstStyle/>
          <a:p>
            <a:pPr algn="ctr"/>
            <a:r>
              <a:rPr lang="en-US" dirty="0" err="1">
                <a:solidFill>
                  <a:srgbClr val="002060"/>
                </a:solidFill>
                <a:latin typeface="#9Slide03 AllRoundGothic" panose="020B0703020202020104" pitchFamily="34" charset="0"/>
              </a:rPr>
              <a:t>Người</a:t>
            </a:r>
            <a:r>
              <a:rPr lang="en-US" dirty="0">
                <a:solidFill>
                  <a:srgbClr val="002060"/>
                </a:solidFill>
                <a:latin typeface="#9Slide03 AllRoundGothic" panose="020B0703020202020104" pitchFamily="34" charset="0"/>
              </a:rPr>
              <a:t> Dao </a:t>
            </a:r>
            <a:r>
              <a:rPr lang="en-US" dirty="0" err="1">
                <a:solidFill>
                  <a:srgbClr val="002060"/>
                </a:solidFill>
                <a:latin typeface="#9Slide03 AllRoundGothic" panose="020B0703020202020104" pitchFamily="34" charset="0"/>
              </a:rPr>
              <a:t>Đỏ</a:t>
            </a:r>
            <a:r>
              <a:rPr lang="en-US" dirty="0">
                <a:solidFill>
                  <a:srgbClr val="002060"/>
                </a:solidFill>
                <a:latin typeface="#9Slide03 AllRoundGothic" panose="020B0703020202020104" pitchFamily="34" charset="0"/>
              </a:rPr>
              <a:t> ở </a:t>
            </a:r>
            <a:r>
              <a:rPr lang="en-US" dirty="0" err="1">
                <a:solidFill>
                  <a:srgbClr val="002060"/>
                </a:solidFill>
                <a:latin typeface="#9Slide03 AllRoundGothic" panose="020B0703020202020104" pitchFamily="34" charset="0"/>
              </a:rPr>
              <a:t>Lào</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Cai</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trong</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trang</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phục</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truyền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thống</a:t>
            </a:r>
            <a:endParaRPr lang="en-US" dirty="0">
              <a:solidFill>
                <a:srgbClr val="002060"/>
              </a:solidFill>
              <a:latin typeface="#9Slide03 AllRoundGothic" panose="020B0703020202020104" pitchFamily="34" charset="0"/>
            </a:endParaRPr>
          </a:p>
        </p:txBody>
      </p:sp>
      <p:sp>
        <p:nvSpPr>
          <p:cNvPr id="17" name="TextBox 16"/>
          <p:cNvSpPr txBox="1"/>
          <p:nvPr/>
        </p:nvSpPr>
        <p:spPr>
          <a:xfrm>
            <a:off x="1095020" y="6284556"/>
            <a:ext cx="4139589" cy="646331"/>
          </a:xfrm>
          <a:prstGeom prst="rect">
            <a:avLst/>
          </a:prstGeom>
          <a:noFill/>
        </p:spPr>
        <p:txBody>
          <a:bodyPr wrap="square" rtlCol="0">
            <a:spAutoFit/>
          </a:bodyPr>
          <a:lstStyle/>
          <a:p>
            <a:pPr algn="ctr"/>
            <a:r>
              <a:rPr lang="en-US" dirty="0" err="1">
                <a:solidFill>
                  <a:srgbClr val="002060"/>
                </a:solidFill>
                <a:latin typeface="#9Slide03 AllRoundGothic" panose="020B0703020202020104" pitchFamily="34" charset="0"/>
              </a:rPr>
              <a:t>Điệu</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múa</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truyền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thống</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của</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người</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Chăm</a:t>
            </a:r>
            <a:r>
              <a:rPr lang="en-US" dirty="0">
                <a:solidFill>
                  <a:srgbClr val="002060"/>
                </a:solidFill>
                <a:latin typeface="#9Slide03 AllRoundGothic" panose="020B0703020202020104" pitchFamily="34" charset="0"/>
              </a:rPr>
              <a:t> ở </a:t>
            </a:r>
            <a:r>
              <a:rPr lang="en-US" dirty="0" err="1">
                <a:solidFill>
                  <a:srgbClr val="002060"/>
                </a:solidFill>
                <a:latin typeface="#9Slide03 AllRoundGothic" panose="020B0703020202020104" pitchFamily="34" charset="0"/>
              </a:rPr>
              <a:t>Khánh</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Hoà</a:t>
            </a:r>
            <a:endParaRPr lang="en-US" dirty="0">
              <a:solidFill>
                <a:srgbClr val="002060"/>
              </a:solidFill>
              <a:latin typeface="#9Slide03 AllRoundGothic" panose="020B0703020202020104" pitchFamily="34" charset="0"/>
            </a:endParaRPr>
          </a:p>
        </p:txBody>
      </p:sp>
      <p:sp>
        <p:nvSpPr>
          <p:cNvPr id="18" name="TextBox 17"/>
          <p:cNvSpPr txBox="1"/>
          <p:nvPr/>
        </p:nvSpPr>
        <p:spPr>
          <a:xfrm>
            <a:off x="7174086" y="6264391"/>
            <a:ext cx="4030132" cy="646331"/>
          </a:xfrm>
          <a:prstGeom prst="rect">
            <a:avLst/>
          </a:prstGeom>
          <a:noFill/>
        </p:spPr>
        <p:txBody>
          <a:bodyPr wrap="square" rtlCol="0">
            <a:spAutoFit/>
          </a:bodyPr>
          <a:lstStyle/>
          <a:p>
            <a:pPr algn="ctr"/>
            <a:r>
              <a:rPr lang="en-US" dirty="0" err="1">
                <a:solidFill>
                  <a:srgbClr val="002060"/>
                </a:solidFill>
                <a:latin typeface="#9Slide03 AllRoundGothic" panose="020B0703020202020104" pitchFamily="34" charset="0"/>
              </a:rPr>
              <a:t>Bánh</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Khọt</a:t>
            </a:r>
            <a:r>
              <a:rPr lang="en-US" dirty="0">
                <a:solidFill>
                  <a:srgbClr val="002060"/>
                </a:solidFill>
                <a:latin typeface="#9Slide03 AllRoundGothic" panose="020B0703020202020104" pitchFamily="34" charset="0"/>
              </a:rPr>
              <a:t> – </a:t>
            </a:r>
            <a:r>
              <a:rPr lang="en-US" dirty="0" err="1">
                <a:solidFill>
                  <a:srgbClr val="002060"/>
                </a:solidFill>
                <a:latin typeface="#9Slide03 AllRoundGothic" panose="020B0703020202020104" pitchFamily="34" charset="0"/>
              </a:rPr>
              <a:t>món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ăn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truyền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thống</a:t>
            </a:r>
            <a:r>
              <a:rPr lang="en-US" dirty="0">
                <a:solidFill>
                  <a:srgbClr val="002060"/>
                </a:solidFill>
                <a:latin typeface="#9Slide03 AllRoundGothic" panose="020B0703020202020104" pitchFamily="34" charset="0"/>
              </a:rPr>
              <a:t> ở Nam </a:t>
            </a:r>
            <a:r>
              <a:rPr lang="en-US" dirty="0" err="1">
                <a:solidFill>
                  <a:srgbClr val="002060"/>
                </a:solidFill>
                <a:latin typeface="#9Slide03 AllRoundGothic" panose="020B0703020202020104" pitchFamily="34" charset="0"/>
              </a:rPr>
              <a:t>Bộ</a:t>
            </a:r>
            <a:endParaRPr lang="en-US" dirty="0">
              <a:solidFill>
                <a:srgbClr val="002060"/>
              </a:solidFill>
              <a:latin typeface="#9Slide03 AllRoundGothic" panose="020B0703020202020104" pitchFamily="34" charset="0"/>
            </a:endParaRPr>
          </a:p>
        </p:txBody>
      </p:sp>
      <p:pic>
        <p:nvPicPr>
          <p:cNvPr id="19" name="Picture 1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6679" y="2545377"/>
            <a:ext cx="885879" cy="921314"/>
          </a:xfrm>
          <a:prstGeom prst="rect">
            <a:avLst/>
          </a:prstGeom>
        </p:spPr>
      </p:pic>
    </p:spTree>
    <p:extLst>
      <p:ext uri="{BB962C8B-B14F-4D97-AF65-F5344CB8AC3E}">
        <p14:creationId xmlns:p14="http://schemas.microsoft.com/office/powerpoint/2010/main" val="428291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21567" y="133735"/>
            <a:ext cx="9089900" cy="1231106"/>
            <a:chOff x="2221567" y="133735"/>
            <a:chExt cx="9089900" cy="1231106"/>
          </a:xfrm>
        </p:grpSpPr>
        <p:sp>
          <p:nvSpPr>
            <p:cNvPr id="3" name="Rounded Rectangle 2"/>
            <p:cNvSpPr/>
            <p:nvPr/>
          </p:nvSpPr>
          <p:spPr>
            <a:xfrm>
              <a:off x="2221567" y="133735"/>
              <a:ext cx="7994878" cy="1231106"/>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a:solidFill>
                    <a:srgbClr val="0070C0"/>
                  </a:solidFill>
                </a:ln>
                <a:solidFill>
                  <a:schemeClr val="bg1"/>
                </a:solidFill>
                <a:effectLst>
                  <a:outerShdw blurRad="50800" dist="38100" dir="10800000" algn="r" rotWithShape="0">
                    <a:prstClr val="black">
                      <a:alpha val="40000"/>
                    </a:prstClr>
                  </a:outerShdw>
                </a:effectLst>
              </a:endParaRPr>
            </a:p>
          </p:txBody>
        </p:sp>
        <p:sp>
          <p:nvSpPr>
            <p:cNvPr id="4" name="TextBox 3"/>
            <p:cNvSpPr txBox="1"/>
            <p:nvPr/>
          </p:nvSpPr>
          <p:spPr>
            <a:xfrm>
              <a:off x="2540000" y="133735"/>
              <a:ext cx="8771467" cy="1231106"/>
            </a:xfrm>
            <a:prstGeom prst="rect">
              <a:avLst/>
            </a:prstGeom>
            <a:noFill/>
          </p:spPr>
          <p:txBody>
            <a:bodyPr wrap="square" rtlCol="0">
              <a:spAutoFit/>
            </a:bodyPr>
            <a:lstStyle/>
            <a:p>
              <a:r>
                <a:rPr lang="en-US" sz="2800" dirty="0">
                  <a:solidFill>
                    <a:schemeClr val="accent6">
                      <a:lumMod val="75000"/>
                    </a:schemeClr>
                  </a:solidFill>
                  <a:latin typeface="#9Slide03 AmpleSoft Bold" panose="02000000000000000000" pitchFamily="2" charset="0"/>
                </a:rPr>
                <a:t>II. </a:t>
              </a:r>
              <a:r>
                <a:rPr lang="en-US" sz="2800" dirty="0" err="1">
                  <a:solidFill>
                    <a:schemeClr val="accent6">
                      <a:lumMod val="75000"/>
                    </a:schemeClr>
                  </a:solidFill>
                  <a:latin typeface="#9Slide03 AmpleSoft Bold" panose="02000000000000000000" pitchFamily="2" charset="0"/>
                </a:rPr>
                <a:t>Hoạt</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động</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khám</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phá</a:t>
              </a:r>
              <a:endParaRPr lang="en-US" sz="2800" dirty="0">
                <a:solidFill>
                  <a:schemeClr val="accent6">
                    <a:lumMod val="75000"/>
                  </a:schemeClr>
                </a:solidFill>
                <a:latin typeface="#9Slide03 AmpleSoft Bold" panose="02000000000000000000" pitchFamily="2" charset="0"/>
              </a:endParaRPr>
            </a:p>
            <a:p>
              <a:r>
                <a:rPr lang="en-US" sz="2800" dirty="0">
                  <a:solidFill>
                    <a:schemeClr val="accent6">
                      <a:lumMod val="75000"/>
                    </a:schemeClr>
                  </a:solidFill>
                  <a:latin typeface="#9Slide03 AmpleSoft Bold" panose="02000000000000000000" pitchFamily="2" charset="0"/>
                </a:rPr>
                <a:t>1. </a:t>
              </a:r>
              <a:r>
                <a:rPr lang="en-US" sz="2800" dirty="0" err="1">
                  <a:solidFill>
                    <a:schemeClr val="accent6">
                      <a:lumMod val="75000"/>
                    </a:schemeClr>
                  </a:solidFill>
                  <a:latin typeface="#9Slide03 AmpleSoft Bold" panose="02000000000000000000" pitchFamily="2" charset="0"/>
                </a:rPr>
                <a:t>Tìm</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hiểu</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một</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số</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truyền</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thống</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của</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quê</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hương</a:t>
              </a:r>
              <a:endParaRPr lang="en-US" sz="2800" dirty="0">
                <a:solidFill>
                  <a:schemeClr val="accent6">
                    <a:lumMod val="75000"/>
                  </a:schemeClr>
                </a:solidFill>
                <a:latin typeface="#9Slide03 AmpleSoft Bold" panose="02000000000000000000" pitchFamily="2" charset="0"/>
              </a:endParaRPr>
            </a:p>
            <a:p>
              <a:endParaRPr lang="en-US" dirty="0">
                <a:solidFill>
                  <a:schemeClr val="accent6">
                    <a:lumMod val="75000"/>
                  </a:schemeClr>
                </a:solidFill>
                <a:latin typeface="#9Slide03 AmpleSoft Bold" panose="02000000000000000000" pitchFamily="2" charset="0"/>
              </a:endParaRPr>
            </a:p>
          </p:txBody>
        </p:sp>
      </p:grpSp>
      <p:grpSp>
        <p:nvGrpSpPr>
          <p:cNvPr id="12" name="Group 11"/>
          <p:cNvGrpSpPr/>
          <p:nvPr/>
        </p:nvGrpSpPr>
        <p:grpSpPr>
          <a:xfrm>
            <a:off x="0" y="1580444"/>
            <a:ext cx="12192000" cy="5059739"/>
            <a:chOff x="0" y="1580444"/>
            <a:chExt cx="12192000" cy="5059739"/>
          </a:xfrm>
        </p:grpSpPr>
        <p:pic>
          <p:nvPicPr>
            <p:cNvPr id="5" name="Picture 4"/>
            <p:cNvPicPr>
              <a:picLocks noChangeAspect="1"/>
            </p:cNvPicPr>
            <p:nvPr/>
          </p:nvPicPr>
          <p:blipFill>
            <a:blip r:embed="rId2"/>
            <a:stretch>
              <a:fillRect/>
            </a:stretch>
          </p:blipFill>
          <p:spPr>
            <a:xfrm>
              <a:off x="0" y="3458833"/>
              <a:ext cx="5858933"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3"/>
            <a:stretch>
              <a:fillRect/>
            </a:stretch>
          </p:blipFill>
          <p:spPr>
            <a:xfrm>
              <a:off x="6321778" y="3458833"/>
              <a:ext cx="5870222"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0" y="1580444"/>
              <a:ext cx="12192000" cy="1848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1)</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Những thông tin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dưới</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đây</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giới t</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hiệu</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truyền thống nào của tỉnh Bắc Ninh và Bến Tre? Em có suy ng</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ĩ gì về những truyền thống đó?</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2)</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Hãy k</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ể</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tên những truy</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ề</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 th</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ố</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ng ở quê hương em và chia sẻ cảm nhận c</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ủ</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a em về những truyền thống đó</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3)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Em</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hiểu</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thế</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nào</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là</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ruyền thống quê hương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là</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gì</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p:txBody>
        </p:sp>
      </p:grpSp>
    </p:spTree>
    <p:extLst>
      <p:ext uri="{BB962C8B-B14F-4D97-AF65-F5344CB8AC3E}">
        <p14:creationId xmlns:p14="http://schemas.microsoft.com/office/powerpoint/2010/main" val="344520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Double Wave 1"/>
          <p:cNvSpPr/>
          <p:nvPr/>
        </p:nvSpPr>
        <p:spPr>
          <a:xfrm>
            <a:off x="182880" y="337626"/>
            <a:ext cx="11760591" cy="5634620"/>
          </a:xfrm>
          <a:prstGeom prst="doubleWave">
            <a:avLst>
              <a:gd name="adj1" fmla="val 6250"/>
              <a:gd name="adj2" fmla="val -5921"/>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Các</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truyền</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thống</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khác</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Truyền thống yêu nước, truyền thống cách mạng, truyền thống văn hoá</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(h</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át dân ca, các nhac cụ cổ truyền, lễ hội truyền thống, nghề truyền thống (nghề dệt, làm gốm,</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nghề</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làm</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đậu</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endPar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endParaRPr>
          </a:p>
          <a:p>
            <a:pPr algn="just"/>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Khái</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niệm</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Truyền thống quê hương là những giá trị văn hoá, lịch sử, đạo đức, tinh thần cao quý, tốt đẹp và n</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h</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ững giá trị vật chất, kĩ năng nghề được truyền qua nhiều thế hệ sinh sống ở một địa phương, vùng đất.</a:t>
            </a:r>
            <a:endPar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endParaRPr>
          </a:p>
          <a:p>
            <a:pPr algn="just"/>
            <a:endParaRPr lang="en-US" sz="3200" i="1" dirty="0"/>
          </a:p>
        </p:txBody>
      </p:sp>
    </p:spTree>
    <p:extLst>
      <p:ext uri="{BB962C8B-B14F-4D97-AF65-F5344CB8AC3E}">
        <p14:creationId xmlns:p14="http://schemas.microsoft.com/office/powerpoint/2010/main" val="38776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264898" y="177470"/>
            <a:ext cx="8285871" cy="1364728"/>
            <a:chOff x="2264898" y="161931"/>
            <a:chExt cx="828587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6448" y="310890"/>
              <a:ext cx="7582487" cy="954107"/>
            </a:xfrm>
            <a:prstGeom prst="rect">
              <a:avLst/>
            </a:prstGeom>
            <a:noFill/>
          </p:spPr>
          <p:txBody>
            <a:bodyPr wrap="square" rtlCol="0">
              <a:spAutoFit/>
            </a:bodyPr>
            <a:lstStyle/>
            <a:p>
              <a:r>
                <a:rPr lang="en-US" sz="2800" b="1" dirty="0">
                  <a:solidFill>
                    <a:schemeClr val="accent6">
                      <a:lumMod val="75000"/>
                    </a:schemeClr>
                  </a:solidFill>
                  <a:latin typeface="#9Slide03 AmpleSoft Bold" panose="02000000000000000000" pitchFamily="2" charset="0"/>
                </a:rPr>
                <a:t>II. </a:t>
              </a:r>
              <a:r>
                <a:rPr lang="en-US" sz="2800" b="1" dirty="0" err="1">
                  <a:solidFill>
                    <a:schemeClr val="accent6">
                      <a:lumMod val="75000"/>
                    </a:schemeClr>
                  </a:solidFill>
                  <a:latin typeface="#9Slide03 AmpleSoft Bold" panose="02000000000000000000" pitchFamily="2" charset="0"/>
                </a:rPr>
                <a:t>Hoạt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động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khám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a:t>
              </a:r>
              <a:endParaRPr lang="en-US" sz="2800" b="1" dirty="0">
                <a:solidFill>
                  <a:schemeClr val="accent6">
                    <a:lumMod val="75000"/>
                  </a:schemeClr>
                </a:solidFill>
                <a:latin typeface="#9Slide03 AmpleSoft Bold" panose="02000000000000000000" pitchFamily="2" charset="0"/>
              </a:endParaRPr>
            </a:p>
            <a:p>
              <a:r>
                <a:rPr lang="en-US" sz="2800" b="1" dirty="0">
                  <a:solidFill>
                    <a:schemeClr val="accent6">
                      <a:lumMod val="75000"/>
                    </a:schemeClr>
                  </a:solidFill>
                  <a:latin typeface="#9Slide03 AmpleSoft Bold" panose="02000000000000000000" pitchFamily="2" charset="0"/>
                </a:rPr>
                <a:t>2. </a:t>
              </a:r>
              <a:r>
                <a:rPr lang="en-US" sz="2800" b="1" dirty="0" err="1">
                  <a:solidFill>
                    <a:schemeClr val="accent6">
                      <a:lumMod val="75000"/>
                    </a:schemeClr>
                  </a:solidFill>
                  <a:latin typeface="#9Slide03 AmpleSoft Bold" panose="02000000000000000000" pitchFamily="2" charset="0"/>
                </a:rPr>
                <a:t>Tìm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hiểu</a:t>
              </a:r>
              <a:r>
                <a:rPr lang="en-US" sz="2800" b="1" dirty="0">
                  <a:solidFill>
                    <a:schemeClr val="accent6">
                      <a:lumMod val="75000"/>
                    </a:schemeClr>
                  </a:solidFill>
                  <a:latin typeface="#9Slide03 AmpleSoft Bold" panose="02000000000000000000" pitchFamily="2" charset="0"/>
                </a:rPr>
                <a:t> ý </a:t>
              </a:r>
              <a:r>
                <a:rPr lang="en-US" sz="2800" b="1" dirty="0" err="1">
                  <a:solidFill>
                    <a:schemeClr val="accent6">
                      <a:lumMod val="75000"/>
                    </a:schemeClr>
                  </a:solidFill>
                  <a:latin typeface="#9Slide03 AmpleSoft Bold" panose="02000000000000000000" pitchFamily="2" charset="0"/>
                </a:rPr>
                <a:t>nghĩa</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của</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truyền</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thống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quê</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hương</a:t>
              </a:r>
              <a:endParaRPr lang="en-US" sz="2800" b="1" dirty="0">
                <a:solidFill>
                  <a:schemeClr val="accent6">
                    <a:lumMod val="75000"/>
                  </a:schemeClr>
                </a:solidFil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404295226"/>
              </p:ext>
            </p:extLst>
          </p:nvPr>
        </p:nvGraphicFramePr>
        <p:xfrm>
          <a:off x="-1" y="2794126"/>
          <a:ext cx="12192000" cy="3992787"/>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3548419">
                  <a:extLst>
                    <a:ext uri="{9D8B030D-6E8A-4147-A177-3AD203B41FA5}">
                      <a16:colId xmlns:a16="http://schemas.microsoft.com/office/drawing/2014/main" val="20000"/>
                    </a:ext>
                  </a:extLst>
                </a:gridCol>
                <a:gridCol w="1610436">
                  <a:extLst>
                    <a:ext uri="{9D8B030D-6E8A-4147-A177-3AD203B41FA5}">
                      <a16:colId xmlns:a16="http://schemas.microsoft.com/office/drawing/2014/main" val="20001"/>
                    </a:ext>
                  </a:extLst>
                </a:gridCol>
                <a:gridCol w="1801344">
                  <a:extLst>
                    <a:ext uri="{9D8B030D-6E8A-4147-A177-3AD203B41FA5}">
                      <a16:colId xmlns:a16="http://schemas.microsoft.com/office/drawing/2014/main" val="20002"/>
                    </a:ext>
                  </a:extLst>
                </a:gridCol>
                <a:gridCol w="5231801">
                  <a:extLst>
                    <a:ext uri="{9D8B030D-6E8A-4147-A177-3AD203B41FA5}">
                      <a16:colId xmlns:a16="http://schemas.microsoft.com/office/drawing/2014/main" val="20003"/>
                    </a:ext>
                  </a:extLst>
                </a:gridCol>
              </a:tblGrid>
              <a:tr h="918065">
                <a:tc>
                  <a:txBody>
                    <a:bodyPr/>
                    <a:lstStyle/>
                    <a:p>
                      <a:pPr algn="ctr"/>
                      <a:r>
                        <a:rPr lang="en-US" sz="2800" b="0" dirty="0">
                          <a:latin typeface="#9Slide03 AllRoundGothic" panose="020B0703020202020104" pitchFamily="34" charset="0"/>
                          <a:cs typeface="#9Slide04 Chonburi" panose="00000500000000000000" pitchFamily="2" charset="-34"/>
                        </a:rPr>
                        <a:t>Ý</a:t>
                      </a:r>
                      <a:r>
                        <a:rPr lang="en-US" sz="2800" b="0" baseline="0" dirty="0">
                          <a:latin typeface="#9Slide03 AllRoundGothic" panose="020B0703020202020104" pitchFamily="34" charset="0"/>
                          <a:cs typeface="#9Slide04 Chonburi" panose="00000500000000000000" pitchFamily="2" charset="-34"/>
                        </a:rPr>
                        <a:t> </a:t>
                      </a:r>
                      <a:r>
                        <a:rPr lang="en-US" sz="2800" b="0" baseline="0" dirty="0" err="1">
                          <a:latin typeface="#9Slide03 AllRoundGothic" panose="020B0703020202020104" pitchFamily="34" charset="0"/>
                          <a:cs typeface="#9Slide04 Chonburi" panose="00000500000000000000" pitchFamily="2" charset="-34"/>
                        </a:rPr>
                        <a:t>kiến</a:t>
                      </a:r>
                      <a:endParaRPr lang="en-US" sz="2800" b="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2">
                        <a:lumMod val="60000"/>
                        <a:lumOff val="40000"/>
                      </a:schemeClr>
                    </a:solidFill>
                  </a:tcPr>
                </a:tc>
                <a:tc>
                  <a:txBody>
                    <a:bodyPr/>
                    <a:lstStyle/>
                    <a:p>
                      <a:pPr algn="ctr"/>
                      <a:r>
                        <a:rPr lang="en-US" sz="2800" dirty="0" err="1">
                          <a:latin typeface="#9Slide03 AllRoundGothic" panose="020B0703020202020104" pitchFamily="34" charset="0"/>
                          <a:cs typeface="#9Slide04 Chonburi" panose="00000500000000000000" pitchFamily="2" charset="-34"/>
                        </a:rPr>
                        <a:t>Đồng</a:t>
                      </a:r>
                      <a:r>
                        <a:rPr lang="en-US" sz="2800" baseline="0" dirty="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92D050"/>
                    </a:solidFill>
                  </a:tcPr>
                </a:tc>
                <a:tc>
                  <a:txBody>
                    <a:bodyPr/>
                    <a:lstStyle/>
                    <a:p>
                      <a:pPr algn="ctr"/>
                      <a:r>
                        <a:rPr lang="en-US" sz="2800" dirty="0" err="1">
                          <a:latin typeface="#9Slide03 AllRoundGothic" panose="020B0703020202020104" pitchFamily="34" charset="0"/>
                          <a:cs typeface="#9Slide04 Chonburi" panose="00000500000000000000" pitchFamily="2" charset="-34"/>
                        </a:rPr>
                        <a:t>Không</a:t>
                      </a:r>
                      <a:r>
                        <a:rPr lang="en-US" sz="2800" baseline="0" dirty="0">
                          <a:latin typeface="#9Slide03 AllRoundGothic" panose="020B0703020202020104" pitchFamily="34" charset="0"/>
                          <a:cs typeface="#9Slide04 Chonburi" panose="00000500000000000000" pitchFamily="2" charset="-34"/>
                        </a:rPr>
                        <a:t> </a:t>
                      </a:r>
                      <a:r>
                        <a:rPr lang="en-US" sz="2800" baseline="0" dirty="0" err="1">
                          <a:latin typeface="#9Slide03 AllRoundGothic" panose="020B0703020202020104" pitchFamily="34" charset="0"/>
                          <a:cs typeface="#9Slide04 Chonburi" panose="00000500000000000000" pitchFamily="2" charset="-34"/>
                        </a:rPr>
                        <a:t>đồng</a:t>
                      </a:r>
                      <a:r>
                        <a:rPr lang="en-US" sz="2800" baseline="0" dirty="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00B0F0"/>
                    </a:solidFill>
                  </a:tcPr>
                </a:tc>
                <a:tc>
                  <a:txBody>
                    <a:bodyPr/>
                    <a:lstStyle/>
                    <a:p>
                      <a:pPr algn="ctr"/>
                      <a:r>
                        <a:rPr lang="en-US" sz="2800" dirty="0" err="1">
                          <a:latin typeface="#9Slide03 AllRoundGothic" panose="020B0703020202020104" pitchFamily="34" charset="0"/>
                          <a:cs typeface="#9Slide04 Chonburi" panose="00000500000000000000" pitchFamily="2" charset="-34"/>
                        </a:rPr>
                        <a:t>Giải</a:t>
                      </a:r>
                      <a:r>
                        <a:rPr lang="en-US" sz="2800" baseline="0" dirty="0">
                          <a:latin typeface="#9Slide03 AllRoundGothic" panose="020B0703020202020104" pitchFamily="34" charset="0"/>
                          <a:cs typeface="#9Slide04 Chonburi" panose="00000500000000000000" pitchFamily="2" charset="-34"/>
                        </a:rPr>
                        <a:t> </a:t>
                      </a:r>
                      <a:r>
                        <a:rPr lang="en-US" sz="2800" baseline="0" dirty="0" err="1">
                          <a:latin typeface="#9Slide03 AllRoundGothic" panose="020B0703020202020104" pitchFamily="34" charset="0"/>
                          <a:cs typeface="#9Slide04 Chonburi" panose="00000500000000000000" pitchFamily="2" charset="-34"/>
                        </a:rPr>
                        <a:t>thích</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4">
                        <a:lumMod val="60000"/>
                        <a:lumOff val="40000"/>
                      </a:schemeClr>
                    </a:solidFill>
                  </a:tcPr>
                </a:tc>
                <a:extLst>
                  <a:ext uri="{0D108BD9-81ED-4DB2-BD59-A6C34878D82A}">
                    <a16:rowId xmlns:a16="http://schemas.microsoft.com/office/drawing/2014/main" val="10000"/>
                  </a:ext>
                </a:extLst>
              </a:tr>
              <a:tr h="1015969">
                <a:tc>
                  <a:txBody>
                    <a:bodyPr/>
                    <a:lstStyle/>
                    <a:p>
                      <a:pPr algn="just"/>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Tự hào vê truyên th</a:t>
                      </a:r>
                      <a:r>
                        <a:rPr lang="en-US"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ố</a:t>
                      </a:r>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ng quê hương cũng chính là tự hào về nguồn gốc, dòng họ, tổ tiên của mình.</a:t>
                      </a:r>
                      <a:endParaRPr lang="en-US" sz="1400" b="1"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extLst>
                  <a:ext uri="{0D108BD9-81ED-4DB2-BD59-A6C34878D82A}">
                    <a16:rowId xmlns:a16="http://schemas.microsoft.com/office/drawing/2014/main" val="10001"/>
                  </a:ext>
                </a:extLst>
              </a:tr>
              <a:tr h="1015969">
                <a:tc>
                  <a:txBody>
                    <a:bodyPr/>
                    <a:lstStyle/>
                    <a:p>
                      <a:pPr algn="just"/>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Nghề thủ công truyền thông không còn là niềm tự hào của quê hương vì không phù h</a:t>
                      </a:r>
                      <a:r>
                        <a:rPr lang="en-US"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ợ</a:t>
                      </a:r>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p với cuộc sống hiện đại.</a:t>
                      </a:r>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just"/>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extLst>
                  <a:ext uri="{0D108BD9-81ED-4DB2-BD59-A6C34878D82A}">
                    <a16:rowId xmlns:a16="http://schemas.microsoft.com/office/drawing/2014/main" val="10002"/>
                  </a:ext>
                </a:extLst>
              </a:tr>
              <a:tr h="1015969">
                <a:tc>
                  <a:txBody>
                    <a:bodyPr/>
                    <a:lstStyle/>
                    <a:p>
                      <a:pPr algn="just"/>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Truyện dân gian và những làn </a:t>
                      </a:r>
                      <a:r>
                        <a:rPr lang="vi-VN" sz="1400" b="0" u="none" strike="noStrike" kern="1200" dirty="0">
                          <a:solidFill>
                            <a:schemeClr val="dk1"/>
                          </a:solidFill>
                          <a:effectLst/>
                          <a:latin typeface="#9Slide04 Chonburi" panose="00000500000000000000" pitchFamily="2" charset="-34"/>
                          <a:ea typeface="+mn-ea"/>
                          <a:cs typeface="#9Slide04 Chonburi" panose="00000500000000000000" pitchFamily="2" charset="-34"/>
                        </a:rPr>
                        <a:t>điệu dân ca đ</a:t>
                      </a:r>
                      <a:r>
                        <a:rPr lang="en-US" sz="1400" b="0" u="none" strike="noStrike" kern="1200" dirty="0" err="1">
                          <a:solidFill>
                            <a:schemeClr val="dk1"/>
                          </a:solidFill>
                          <a:effectLst/>
                          <a:latin typeface="#9Slide04 Chonburi" panose="00000500000000000000" pitchFamily="2" charset="-34"/>
                          <a:ea typeface="+mn-ea"/>
                          <a:cs typeface="#9Slide04 Chonburi" panose="00000500000000000000" pitchFamily="2" charset="-34"/>
                        </a:rPr>
                        <a:t>ịa</a:t>
                      </a:r>
                      <a:r>
                        <a:rPr lang="vi-VN" sz="1400" b="0" u="none" strike="noStrike" kern="1200" dirty="0">
                          <a:solidFill>
                            <a:schemeClr val="dk1"/>
                          </a:solidFill>
                          <a:effectLst/>
                          <a:latin typeface="#9Slide04 Chonburi" panose="00000500000000000000" pitchFamily="2" charset="-34"/>
                          <a:ea typeface="+mn-ea"/>
                          <a:cs typeface="#9Slide04 Chonburi" panose="00000500000000000000" pitchFamily="2" charset="-34"/>
                        </a:rPr>
                        <a:t> phương </a:t>
                      </a:r>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là </a:t>
                      </a:r>
                      <a:r>
                        <a:rPr lang="vi-VN" sz="1400" b="0" u="none" strike="noStrike" kern="1200" dirty="0">
                          <a:solidFill>
                            <a:schemeClr val="dk1"/>
                          </a:solidFill>
                          <a:effectLst/>
                          <a:latin typeface="#9Slide04 Chonburi" panose="00000500000000000000" pitchFamily="2" charset="-34"/>
                          <a:ea typeface="+mn-ea"/>
                          <a:cs typeface="#9Slide04 Chonburi" panose="00000500000000000000" pitchFamily="2" charset="-34"/>
                        </a:rPr>
                        <a:t>một </a:t>
                      </a:r>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phần của truyền thống văn hoá quê hương.</a:t>
                      </a:r>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extLst>
                  <a:ext uri="{0D108BD9-81ED-4DB2-BD59-A6C34878D82A}">
                    <a16:rowId xmlns:a16="http://schemas.microsoft.com/office/drawing/2014/main" val="10003"/>
                  </a:ext>
                </a:extLst>
              </a:tr>
            </a:tbl>
          </a:graphicData>
        </a:graphic>
      </p:graphicFrame>
      <p:sp>
        <p:nvSpPr>
          <p:cNvPr id="13" name="TextBox 12"/>
          <p:cNvSpPr txBox="1"/>
          <p:nvPr/>
        </p:nvSpPr>
        <p:spPr>
          <a:xfrm>
            <a:off x="0" y="1704566"/>
            <a:ext cx="12192000" cy="984885"/>
          </a:xfrm>
          <a:prstGeom prst="rect">
            <a:avLst/>
          </a:prstGeom>
          <a:noFill/>
        </p:spPr>
        <p:txBody>
          <a:bodyPr wrap="square" rtlCol="0">
            <a:spAutoFit/>
          </a:bodyPr>
          <a:lstStyle/>
          <a:p>
            <a:r>
              <a:rPr lang="en-US" sz="2000" i="1" dirty="0" err="1">
                <a:latin typeface="#9Slide04 Chonburi" panose="00000500000000000000" pitchFamily="2" charset="-34"/>
                <a:cs typeface="#9Slide04 Chonburi" panose="00000500000000000000" pitchFamily="2" charset="-34"/>
              </a:rPr>
              <a:t>BÀI</a:t>
            </a:r>
            <a:r>
              <a:rPr lang="en-US" sz="2000" i="1" dirty="0">
                <a:latin typeface="#9Slide04 Chonburi" panose="00000500000000000000" pitchFamily="2" charset="-34"/>
                <a:cs typeface="#9Slide04 Chonburi" panose="00000500000000000000" pitchFamily="2" charset="-34"/>
              </a:rPr>
              <a:t> </a:t>
            </a:r>
            <a:r>
              <a:rPr lang="en-US" sz="2000" i="1" dirty="0" err="1">
                <a:latin typeface="#9Slide04 Chonburi" panose="00000500000000000000" pitchFamily="2" charset="-34"/>
                <a:cs typeface="#9Slide04 Chonburi" panose="00000500000000000000" pitchFamily="2" charset="-34"/>
              </a:rPr>
              <a:t>TẬP</a:t>
            </a:r>
            <a:r>
              <a:rPr lang="en-US" sz="2000" i="1" dirty="0">
                <a:latin typeface="#9Slide04 Chonburi" panose="00000500000000000000" pitchFamily="2" charset="-34"/>
                <a:cs typeface="#9Slide04 Chonburi" panose="00000500000000000000" pitchFamily="2" charset="-34"/>
              </a:rPr>
              <a:t> 1/</a:t>
            </a:r>
            <a:r>
              <a:rPr lang="en-US" sz="2000" i="1" dirty="0" err="1">
                <a:latin typeface="#9Slide04 Chonburi" panose="00000500000000000000" pitchFamily="2" charset="-34"/>
                <a:cs typeface="#9Slide04 Chonburi" panose="00000500000000000000" pitchFamily="2" charset="-34"/>
              </a:rPr>
              <a:t>SGK</a:t>
            </a:r>
            <a:endParaRPr lang="en-US" sz="2000" i="1" dirty="0">
              <a:latin typeface="#9Slide04 Chonburi" panose="00000500000000000000" pitchFamily="2" charset="-34"/>
              <a:cs typeface="#9Slide04 Chonburi" panose="00000500000000000000" pitchFamily="2" charset="-34"/>
            </a:endParaRPr>
          </a:p>
          <a:p>
            <a:r>
              <a:rPr lang="en-US" sz="2000" i="1" dirty="0">
                <a:latin typeface="#9Slide04 Chonburi" panose="00000500000000000000" pitchFamily="2" charset="-34"/>
                <a:cs typeface="#9Slide04 Chonburi" panose="00000500000000000000" pitchFamily="2" charset="-34"/>
              </a:rPr>
              <a:t>? </a:t>
            </a:r>
            <a:r>
              <a:rPr lang="vi-VN" sz="2000" i="1" dirty="0">
                <a:latin typeface="#9Slide04 Chonburi" panose="00000500000000000000" pitchFamily="2" charset="-34"/>
                <a:cs typeface="#9Slide04 Chonburi" panose="00000500000000000000" pitchFamily="2" charset="-34"/>
              </a:rPr>
              <a:t>Em tán thánh hay không tán thành với nh</a:t>
            </a:r>
            <a:r>
              <a:rPr lang="en-US" sz="2000" i="1" dirty="0">
                <a:latin typeface="#9Slide04 Chonburi" panose="00000500000000000000" pitchFamily="2" charset="-34"/>
                <a:cs typeface="#9Slide04 Chonburi" panose="00000500000000000000" pitchFamily="2" charset="-34"/>
              </a:rPr>
              <a:t>ữ</a:t>
            </a:r>
            <a:r>
              <a:rPr lang="vi-VN" sz="2000" i="1" dirty="0">
                <a:latin typeface="#9Slide04 Chonburi" panose="00000500000000000000" pitchFamily="2" charset="-34"/>
                <a:cs typeface="#9Slide04 Chonburi" panose="00000500000000000000" pitchFamily="2" charset="-34"/>
              </a:rPr>
              <a:t>ng quan đi</a:t>
            </a:r>
            <a:r>
              <a:rPr lang="en-US" sz="2000" i="1" dirty="0">
                <a:latin typeface="#9Slide04 Chonburi" panose="00000500000000000000" pitchFamily="2" charset="-34"/>
                <a:cs typeface="#9Slide04 Chonburi" panose="00000500000000000000" pitchFamily="2" charset="-34"/>
              </a:rPr>
              <a:t>ể</a:t>
            </a:r>
            <a:r>
              <a:rPr lang="vi-VN" sz="2000" i="1" dirty="0">
                <a:latin typeface="#9Slide04 Chonburi" panose="00000500000000000000" pitchFamily="2" charset="-34"/>
                <a:cs typeface="#9Slide04 Chonburi" panose="00000500000000000000" pitchFamily="2" charset="-34"/>
              </a:rPr>
              <a:t>m dưới đây? Vì sao?</a:t>
            </a:r>
            <a:endParaRPr lang="en-US" sz="2000" b="1" dirty="0">
              <a:latin typeface="#9Slide04 Chonburi" panose="00000500000000000000" pitchFamily="2" charset="-34"/>
              <a:cs typeface="#9Slide04 Chonburi" panose="00000500000000000000" pitchFamily="2" charset="-34"/>
            </a:endParaRPr>
          </a:p>
          <a:p>
            <a:endParaRPr lang="en-US" dirty="0"/>
          </a:p>
        </p:txBody>
      </p:sp>
      <p:sp>
        <p:nvSpPr>
          <p:cNvPr id="14" name="TextBox 13"/>
          <p:cNvSpPr txBox="1"/>
          <p:nvPr/>
        </p:nvSpPr>
        <p:spPr>
          <a:xfrm>
            <a:off x="6927925" y="3689873"/>
            <a:ext cx="5350137" cy="954107"/>
          </a:xfrm>
          <a:prstGeom prst="rect">
            <a:avLst/>
          </a:prstGeom>
          <a:noFill/>
        </p:spPr>
        <p:txBody>
          <a:bodyPr wrap="square" rtlCol="0">
            <a:spAutoFit/>
          </a:bodyPr>
          <a:lstStyle/>
          <a:p>
            <a:pPr algn="just"/>
            <a:r>
              <a:rPr lang="vi-VN" sz="1400" dirty="0">
                <a:latin typeface="#9Slide04 Chonburi" panose="00000500000000000000" pitchFamily="2" charset="-34"/>
                <a:cs typeface="#9Slide04 Chonburi" panose="00000500000000000000" pitchFamily="2" charset="-34"/>
              </a:rPr>
              <a:t>Qu</a:t>
            </a:r>
            <a:r>
              <a:rPr lang="en-US" sz="1400" dirty="0">
                <a:latin typeface="#9Slide04 Chonburi" panose="00000500000000000000" pitchFamily="2" charset="-34"/>
                <a:cs typeface="#9Slide04 Chonburi" panose="00000500000000000000" pitchFamily="2" charset="-34"/>
              </a:rPr>
              <a:t>ê </a:t>
            </a:r>
            <a:r>
              <a:rPr lang="en-US" sz="1400" dirty="0" err="1">
                <a:latin typeface="#9Slide04 Chonburi" panose="00000500000000000000" pitchFamily="2" charset="-34"/>
                <a:cs typeface="#9Slide04 Chonburi" panose="00000500000000000000" pitchFamily="2" charset="-34"/>
              </a:rPr>
              <a:t>hương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nguồn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gốc</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cội</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nguồn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của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ông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bà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tổ</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tiên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và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ông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bà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tổ</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tiên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chính</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những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người</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góp</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phần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xây</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dựng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và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tạo</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ra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các</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giá</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trị</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tốt</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đẹp</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của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quê</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hương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đất</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nước</a:t>
            </a:r>
            <a:endParaRPr lang="en-US" sz="1400" dirty="0">
              <a:latin typeface="#9Slide04 Chonburi" panose="00000500000000000000" pitchFamily="2" charset="-34"/>
              <a:cs typeface="#9Slide04 Chonburi" panose="00000500000000000000" pitchFamily="2" charset="-34"/>
            </a:endParaRPr>
          </a:p>
        </p:txBody>
      </p:sp>
      <p:sp>
        <p:nvSpPr>
          <p:cNvPr id="15" name="TextBox 14"/>
          <p:cNvSpPr txBox="1"/>
          <p:nvPr/>
        </p:nvSpPr>
        <p:spPr>
          <a:xfrm>
            <a:off x="3980329" y="4141694"/>
            <a:ext cx="699247" cy="369332"/>
          </a:xfrm>
          <a:prstGeom prst="rect">
            <a:avLst/>
          </a:prstGeom>
          <a:noFill/>
        </p:spPr>
        <p:txBody>
          <a:bodyPr wrap="square" rtlCol="0">
            <a:spAutoFit/>
          </a:bodyPr>
          <a:lstStyle/>
          <a:p>
            <a:pPr algn="ctr"/>
            <a:r>
              <a:rPr lang="en-US" dirty="0">
                <a:latin typeface="#9Slide04 Chonburi" panose="00000500000000000000" pitchFamily="2" charset="-34"/>
                <a:cs typeface="#9Slide04 Chonburi" panose="00000500000000000000" pitchFamily="2" charset="-34"/>
              </a:rPr>
              <a:t>X</a:t>
            </a:r>
          </a:p>
        </p:txBody>
      </p:sp>
      <p:sp>
        <p:nvSpPr>
          <p:cNvPr id="16" name="TextBox 15"/>
          <p:cNvSpPr txBox="1"/>
          <p:nvPr/>
        </p:nvSpPr>
        <p:spPr>
          <a:xfrm>
            <a:off x="5776856" y="5238974"/>
            <a:ext cx="333488" cy="369332"/>
          </a:xfrm>
          <a:prstGeom prst="rect">
            <a:avLst/>
          </a:prstGeom>
          <a:noFill/>
        </p:spPr>
        <p:txBody>
          <a:bodyPr wrap="square" rtlCol="0">
            <a:spAutoFit/>
          </a:bodyPr>
          <a:lstStyle/>
          <a:p>
            <a:pPr algn="ctr"/>
            <a:r>
              <a:rPr lang="en-US" dirty="0">
                <a:latin typeface="#9Slide04 Chonburi" panose="00000500000000000000" pitchFamily="2" charset="-34"/>
                <a:cs typeface="#9Slide04 Chonburi" panose="00000500000000000000" pitchFamily="2" charset="-34"/>
              </a:rPr>
              <a:t>X</a:t>
            </a:r>
          </a:p>
        </p:txBody>
      </p:sp>
      <p:sp>
        <p:nvSpPr>
          <p:cNvPr id="17" name="TextBox 16"/>
          <p:cNvSpPr txBox="1"/>
          <p:nvPr/>
        </p:nvSpPr>
        <p:spPr>
          <a:xfrm>
            <a:off x="6927926" y="4701340"/>
            <a:ext cx="5185186" cy="954107"/>
          </a:xfrm>
          <a:prstGeom prst="rect">
            <a:avLst/>
          </a:prstGeom>
          <a:noFill/>
        </p:spPr>
        <p:txBody>
          <a:bodyPr wrap="square" rtlCol="0">
            <a:spAutoFit/>
          </a:bodyPr>
          <a:lstStyle/>
          <a:p>
            <a:pPr algn="just"/>
            <a:r>
              <a:rPr lang="vi-VN" sz="1400" i="1" dirty="0">
                <a:latin typeface="#9Slide04 Chonburi" panose="00000500000000000000" pitchFamily="2" charset="-34"/>
                <a:cs typeface="#9Slide04 Chonburi" panose="00000500000000000000" pitchFamily="2" charset="-34"/>
              </a:rPr>
              <a:t>Nghề thủ công truyền thống là những nghề do cha ông tạo ra, góp phần quan trọng trong sự phát triển kinh tế xã hộị. Nó cũng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góp</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phần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làm</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phong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phú</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hơn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cho</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truyền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thống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của</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dân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tộc</a:t>
            </a:r>
            <a:r>
              <a:rPr lang="en-US" sz="1400" i="1" dirty="0">
                <a:latin typeface="#9Slide04 Chonburi" panose="00000500000000000000" pitchFamily="2" charset="-34"/>
                <a:cs typeface="#9Slide04 Chonburi" panose="00000500000000000000" pitchFamily="2" charset="-34"/>
              </a:rPr>
              <a:t>.</a:t>
            </a:r>
            <a:endParaRPr lang="en-US" sz="1400" dirty="0">
              <a:latin typeface="#9Slide04 Chonburi" panose="00000500000000000000" pitchFamily="2" charset="-34"/>
              <a:cs typeface="#9Slide04 Chonburi" panose="00000500000000000000" pitchFamily="2" charset="-34"/>
            </a:endParaRPr>
          </a:p>
        </p:txBody>
      </p:sp>
      <p:sp>
        <p:nvSpPr>
          <p:cNvPr id="18" name="TextBox 17"/>
          <p:cNvSpPr txBox="1"/>
          <p:nvPr/>
        </p:nvSpPr>
        <p:spPr>
          <a:xfrm>
            <a:off x="3980329" y="6185647"/>
            <a:ext cx="580913" cy="369332"/>
          </a:xfrm>
          <a:prstGeom prst="rect">
            <a:avLst/>
          </a:prstGeom>
          <a:noFill/>
        </p:spPr>
        <p:txBody>
          <a:bodyPr wrap="square" rtlCol="0">
            <a:spAutoFit/>
          </a:bodyPr>
          <a:lstStyle/>
          <a:p>
            <a:pPr algn="ctr"/>
            <a:r>
              <a:rPr lang="en-US" dirty="0">
                <a:latin typeface="#9Slide04 Chonburi" panose="00000500000000000000" pitchFamily="2" charset="-34"/>
                <a:cs typeface="#9Slide04 Chonburi" panose="00000500000000000000" pitchFamily="2" charset="-34"/>
              </a:rPr>
              <a:t>X</a:t>
            </a:r>
          </a:p>
        </p:txBody>
      </p:sp>
      <p:sp>
        <p:nvSpPr>
          <p:cNvPr id="19" name="TextBox 18"/>
          <p:cNvSpPr txBox="1"/>
          <p:nvPr/>
        </p:nvSpPr>
        <p:spPr>
          <a:xfrm>
            <a:off x="7024745" y="6002767"/>
            <a:ext cx="4916244" cy="523220"/>
          </a:xfrm>
          <a:prstGeom prst="rect">
            <a:avLst/>
          </a:prstGeom>
          <a:noFill/>
        </p:spPr>
        <p:txBody>
          <a:bodyPr wrap="square" rtlCol="0">
            <a:spAutoFit/>
          </a:bodyPr>
          <a:lstStyle/>
          <a:p>
            <a:pPr algn="just"/>
            <a:r>
              <a:rPr lang="en-US" sz="1400" i="1" dirty="0" err="1">
                <a:latin typeface="#9Slide04 Chonburi" panose="00000500000000000000" pitchFamily="2" charset="-34"/>
                <a:cs typeface="#9Slide04 Chonburi" panose="00000500000000000000" pitchFamily="2" charset="-34"/>
              </a:rPr>
              <a:t>Nó</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chính</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là</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những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giá</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trị</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tinh</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thần</a:t>
            </a:r>
            <a:r>
              <a:rPr lang="en-US" sz="1400" i="1" dirty="0">
                <a:latin typeface="#9Slide04 Chonburi" panose="00000500000000000000" pitchFamily="2" charset="-34"/>
                <a:cs typeface="#9Slide04 Chonburi" panose="00000500000000000000" pitchFamily="2" charset="-34"/>
              </a:rPr>
              <a:t> </a:t>
            </a:r>
            <a:r>
              <a:rPr lang="vi-VN" sz="1400" i="1" dirty="0">
                <a:latin typeface="#9Slide04 Chonburi" panose="00000500000000000000" pitchFamily="2" charset="-34"/>
                <a:cs typeface="#9Slide04 Chonburi" panose="00000500000000000000" pitchFamily="2" charset="-34"/>
              </a:rPr>
              <a:t>và là nét đẹp truyền thống văn hoá của địa phương.</a:t>
            </a:r>
            <a:endParaRPr lang="en-US" sz="1400" dirty="0">
              <a:latin typeface="#9Slide04 Chonburi" panose="00000500000000000000" pitchFamily="2" charset="-34"/>
              <a:cs typeface="#9Slide04 Chonburi" panose="00000500000000000000" pitchFamily="2" charset="-34"/>
            </a:endParaRPr>
          </a:p>
        </p:txBody>
      </p:sp>
    </p:spTree>
    <p:extLst>
      <p:ext uri="{BB962C8B-B14F-4D97-AF65-F5344CB8AC3E}">
        <p14:creationId xmlns:p14="http://schemas.microsoft.com/office/powerpoint/2010/main" val="38267748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1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circle(in)">
                                      <p:cBhvr>
                                        <p:cTn id="32" dur="10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circle(in)">
                                      <p:cBhvr>
                                        <p:cTn id="42" dur="10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Double Wave 1"/>
          <p:cNvSpPr/>
          <p:nvPr/>
        </p:nvSpPr>
        <p:spPr>
          <a:xfrm>
            <a:off x="182880" y="337626"/>
            <a:ext cx="11760591" cy="5634620"/>
          </a:xfrm>
          <a:prstGeom prst="doubleWave">
            <a:avLst>
              <a:gd name="adj1" fmla="val 6250"/>
              <a:gd name="adj2" fmla="val -5921"/>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i="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i="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a:t>
            </a:r>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i="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thống</a:t>
            </a:r>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i="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khác</a:t>
            </a:r>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 thống yêu nước, truyền thống cách mạng, truyền thống văn hoá</a:t>
            </a:r>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a:t>
            </a:r>
            <a:r>
              <a:rPr lang="vi-VN"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dân ca, các nhac cụ cổ truyền, lễ hội truyền thống, nghề truyền thống (nghề dệt, làm gốm,</a:t>
            </a:r>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i="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nghề</a:t>
            </a:r>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i="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i="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đậu</a:t>
            </a:r>
            <a:r>
              <a:rPr lang="vi-VN"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i="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Khái</a:t>
            </a:r>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i="1"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niệm</a:t>
            </a:r>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 thống quê hương là những giá trị văn hoá, lịch sử, đạo đức, tinh thần cao quý, tốt đẹp và n</a:t>
            </a:r>
            <a:r>
              <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vi-VN"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ững giá trị vật chất, kĩ năng nghề được truyền qua nhiều thế hệ sinh sống ở một địa phương, vùng đất.</a:t>
            </a:r>
            <a:endParaRPr lang="en-US" sz="2200" i="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2200" b="1" i="1" dirty="0">
                <a:solidFill>
                  <a:srgbClr val="7030A0"/>
                </a:solidFill>
                <a:latin typeface="Times New Roman" panose="02020603050405020304" pitchFamily="18" charset="0"/>
                <a:cs typeface="Times New Roman" panose="02020603050405020304" pitchFamily="18" charset="0"/>
              </a:rPr>
              <a:t>* </a:t>
            </a:r>
            <a:r>
              <a:rPr lang="vi-VN" sz="2200" b="1" i="1" dirty="0">
                <a:solidFill>
                  <a:srgbClr val="7030A0"/>
                </a:solidFill>
                <a:latin typeface="Times New Roman" panose="02020603050405020304" pitchFamily="18" charset="0"/>
                <a:cs typeface="Times New Roman" panose="02020603050405020304" pitchFamily="18" charset="0"/>
              </a:rPr>
              <a:t>Truyền thống quê hương có </a:t>
            </a:r>
            <a:r>
              <a:rPr lang="en-US" sz="2200" b="1" i="1" dirty="0">
                <a:solidFill>
                  <a:srgbClr val="7030A0"/>
                </a:solidFill>
                <a:latin typeface="Times New Roman" panose="02020603050405020304" pitchFamily="18" charset="0"/>
                <a:cs typeface="Times New Roman" panose="02020603050405020304" pitchFamily="18" charset="0"/>
              </a:rPr>
              <a:t>ý </a:t>
            </a:r>
            <a:r>
              <a:rPr lang="en-US" sz="2200" b="1" i="1" dirty="0" err="1">
                <a:solidFill>
                  <a:srgbClr val="7030A0"/>
                </a:solidFill>
                <a:latin typeface="Times New Roman" panose="02020603050405020304" pitchFamily="18" charset="0"/>
                <a:cs typeface="Times New Roman" panose="02020603050405020304" pitchFamily="18" charset="0"/>
              </a:rPr>
              <a:t>nghĩa</a:t>
            </a:r>
            <a:r>
              <a:rPr lang="vi-VN" sz="2200" b="1" i="1" dirty="0">
                <a:solidFill>
                  <a:srgbClr val="7030A0"/>
                </a:solidFill>
                <a:latin typeface="Times New Roman" panose="02020603050405020304" pitchFamily="18" charset="0"/>
                <a:cs typeface="Times New Roman" panose="02020603050405020304" pitchFamily="18" charset="0"/>
              </a:rPr>
              <a:t> quan trọng trong việc hình thành tư </a:t>
            </a:r>
            <a:r>
              <a:rPr lang="vi-VN" sz="2200" i="1" dirty="0">
                <a:solidFill>
                  <a:srgbClr val="7030A0"/>
                </a:solidFill>
                <a:latin typeface="Times New Roman" panose="02020603050405020304" pitchFamily="18" charset="0"/>
                <a:cs typeface="Times New Roman" panose="02020603050405020304" pitchFamily="18" charset="0"/>
              </a:rPr>
              <a:t>tưởng </a:t>
            </a:r>
            <a:r>
              <a:rPr lang="vi-VN" sz="2200" b="1" i="1" dirty="0">
                <a:solidFill>
                  <a:srgbClr val="7030A0"/>
                </a:solidFill>
                <a:latin typeface="Times New Roman" panose="02020603050405020304" pitchFamily="18" charset="0"/>
                <a:cs typeface="Times New Roman" panose="02020603050405020304" pitchFamily="18" charset="0"/>
              </a:rPr>
              <a:t>đức tính, </a:t>
            </a:r>
            <a:r>
              <a:rPr lang="vi-VN" sz="2200" i="1" dirty="0">
                <a:solidFill>
                  <a:srgbClr val="7030A0"/>
                </a:solidFill>
                <a:latin typeface="Times New Roman" panose="02020603050405020304" pitchFamily="18" charset="0"/>
                <a:cs typeface="Times New Roman" panose="02020603050405020304" pitchFamily="18" charset="0"/>
              </a:rPr>
              <a:t>lối </a:t>
            </a:r>
            <a:r>
              <a:rPr lang="vi-VN" sz="2200" b="1" i="1" dirty="0">
                <a:solidFill>
                  <a:srgbClr val="7030A0"/>
                </a:solidFill>
                <a:latin typeface="Times New Roman" panose="02020603050405020304" pitchFamily="18" charset="0"/>
                <a:cs typeface="Times New Roman" panose="02020603050405020304" pitchFamily="18" charset="0"/>
              </a:rPr>
              <a:t>sống </a:t>
            </a:r>
            <a:r>
              <a:rPr lang="vi-VN" sz="2200" i="1" dirty="0">
                <a:solidFill>
                  <a:srgbClr val="7030A0"/>
                </a:solidFill>
                <a:latin typeface="Times New Roman" panose="02020603050405020304" pitchFamily="18" charset="0"/>
                <a:cs typeface="Times New Roman" panose="02020603050405020304" pitchFamily="18" charset="0"/>
              </a:rPr>
              <a:t>tốt </a:t>
            </a:r>
            <a:r>
              <a:rPr lang="vi-VN" sz="2200" b="1" i="1" dirty="0">
                <a:solidFill>
                  <a:srgbClr val="7030A0"/>
                </a:solidFill>
                <a:latin typeface="Times New Roman" panose="02020603050405020304" pitchFamily="18" charset="0"/>
                <a:cs typeface="Times New Roman" panose="02020603050405020304" pitchFamily="18" charset="0"/>
              </a:rPr>
              <a:t>đẹp của mỗi cá nhân.</a:t>
            </a:r>
            <a:r>
              <a:rPr lang="vi-VN" sz="2200" i="1" dirty="0">
                <a:solidFill>
                  <a:srgbClr val="7030A0"/>
                </a:solidFill>
                <a:latin typeface="Times New Roman" panose="02020603050405020304" pitchFamily="18" charset="0"/>
                <a:cs typeface="Times New Roman" panose="02020603050405020304" pitchFamily="18" charset="0"/>
              </a:rPr>
              <a:t> </a:t>
            </a:r>
            <a:endParaRPr lang="en-US" sz="2200" b="1" i="1" dirty="0">
              <a:solidFill>
                <a:srgbClr val="7030A0"/>
              </a:solidFill>
              <a:latin typeface="Times New Roman" panose="02020603050405020304" pitchFamily="18" charset="0"/>
              <a:cs typeface="Times New Roman" panose="02020603050405020304" pitchFamily="18" charset="0"/>
            </a:endParaRPr>
          </a:p>
          <a:p>
            <a:r>
              <a:rPr lang="en-US" sz="2200" b="1" i="1" dirty="0">
                <a:solidFill>
                  <a:srgbClr val="7030A0"/>
                </a:solidFill>
                <a:latin typeface="Times New Roman" panose="02020603050405020304" pitchFamily="18" charset="0"/>
                <a:cs typeface="Times New Roman" panose="02020603050405020304" pitchFamily="18" charset="0"/>
              </a:rPr>
              <a:t>- </a:t>
            </a:r>
            <a:r>
              <a:rPr lang="vi-VN" sz="2200" b="1" i="1" dirty="0">
                <a:solidFill>
                  <a:srgbClr val="7030A0"/>
                </a:solidFill>
                <a:latin typeface="Times New Roman" panose="02020603050405020304" pitchFamily="18" charset="0"/>
                <a:cs typeface="Times New Roman" panose="02020603050405020304" pitchFamily="18" charset="0"/>
              </a:rPr>
              <a:t>Tự hào về truyền thống quê hương chính là tự hào về nguồn gốc của mình, là nền tảng để xây dựng giá trị cốt lõi và hình thành sự tự tin của mỗi người.</a:t>
            </a:r>
            <a:endParaRPr lang="en-US" sz="2200" b="1" i="1" dirty="0">
              <a:solidFill>
                <a:srgbClr val="7030A0"/>
              </a:solidFill>
              <a:latin typeface="Times New Roman" panose="02020603050405020304" pitchFamily="18" charset="0"/>
              <a:cs typeface="Times New Roman" panose="02020603050405020304" pitchFamily="18" charset="0"/>
            </a:endParaRPr>
          </a:p>
          <a:p>
            <a:pPr algn="just"/>
            <a:endParaRPr lang="en-US" sz="3200" i="1" dirty="0"/>
          </a:p>
        </p:txBody>
      </p:sp>
    </p:spTree>
    <p:extLst>
      <p:ext uri="{BB962C8B-B14F-4D97-AF65-F5344CB8AC3E}">
        <p14:creationId xmlns:p14="http://schemas.microsoft.com/office/powerpoint/2010/main" val="41095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264898" y="177470"/>
            <a:ext cx="8707901" cy="1364727"/>
            <a:chOff x="2264898" y="161931"/>
            <a:chExt cx="870790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87496" y="350285"/>
              <a:ext cx="8485303" cy="875315"/>
            </a:xfrm>
            <a:prstGeom prst="rect">
              <a:avLst/>
            </a:prstGeom>
            <a:noFill/>
          </p:spPr>
          <p:txBody>
            <a:bodyPr wrap="square" rtlCol="0">
              <a:spAutoFit/>
            </a:bodyPr>
            <a:lstStyle/>
            <a:p>
              <a:r>
                <a:rPr lang="en-US" sz="2800" b="1" dirty="0">
                  <a:solidFill>
                    <a:schemeClr val="accent6">
                      <a:lumMod val="75000"/>
                    </a:schemeClr>
                  </a:solidFill>
                  <a:latin typeface="#9Slide03 AmpleSoft Bold" panose="02000000000000000000" pitchFamily="2" charset="0"/>
                </a:rPr>
                <a:t>II. </a:t>
              </a:r>
              <a:r>
                <a:rPr lang="en-US" sz="2800" b="1" dirty="0" err="1">
                  <a:solidFill>
                    <a:schemeClr val="accent6">
                      <a:lumMod val="75000"/>
                    </a:schemeClr>
                  </a:solidFill>
                  <a:latin typeface="#9Slide03 AmpleSoft Bold" panose="02000000000000000000" pitchFamily="2" charset="0"/>
                </a:rPr>
                <a:t>Hoạt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động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khám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a:t>
              </a:r>
              <a:endParaRPr lang="en-US" sz="2800" b="1" dirty="0">
                <a:solidFill>
                  <a:schemeClr val="accent6">
                    <a:lumMod val="75000"/>
                  </a:schemeClr>
                </a:solidFill>
                <a:latin typeface="#9Slide03 AmpleSoft Bold" panose="02000000000000000000" pitchFamily="2" charset="0"/>
              </a:endParaRPr>
            </a:p>
            <a:p>
              <a:r>
                <a:rPr lang="en-US" sz="2800" b="1" dirty="0">
                  <a:solidFill>
                    <a:schemeClr val="accent6">
                      <a:lumMod val="75000"/>
                    </a:schemeClr>
                  </a:solidFill>
                  <a:latin typeface="#9Slide03 AmpleSoft Bold" panose="02000000000000000000" pitchFamily="2" charset="0"/>
                </a:rPr>
                <a:t>3. </a:t>
              </a:r>
              <a:r>
                <a:rPr lang="en-US" sz="2800" b="1" dirty="0" err="1">
                  <a:solidFill>
                    <a:schemeClr val="accent6">
                      <a:lumMod val="75000"/>
                    </a:schemeClr>
                  </a:solidFill>
                  <a:latin typeface="#9Slide03 AmpleSoft Bold" panose="02000000000000000000" pitchFamily="2" charset="0"/>
                </a:rPr>
                <a:t>Giữ</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gìn</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và</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huy</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truyền</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thống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của</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quê</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hương</a:t>
              </a:r>
              <a:endParaRPr lang="en-US" sz="2800" b="1" dirty="0">
                <a:solidFill>
                  <a:schemeClr val="accent6">
                    <a:lumMod val="75000"/>
                  </a:schemeClr>
                </a:solidFill>
              </a:endParaRPr>
            </a:p>
          </p:txBody>
        </p:sp>
      </p:grpSp>
      <p:sp>
        <p:nvSpPr>
          <p:cNvPr id="3" name="Cloud 2"/>
          <p:cNvSpPr/>
          <p:nvPr/>
        </p:nvSpPr>
        <p:spPr>
          <a:xfrm rot="21242204">
            <a:off x="443764" y="551078"/>
            <a:ext cx="1632615" cy="1571617"/>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9Slide03 AllRoundGothic" panose="020B0703020202020104" pitchFamily="34" charset="0"/>
                <a:cs typeface="#9Slide04 Chonburi" panose="00000500000000000000" pitchFamily="2" charset="-34"/>
              </a:rPr>
              <a:t>THẢO</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LUẬN</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CẶP</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ĐÔI</a:t>
            </a:r>
            <a:endParaRPr lang="en-US" dirty="0">
              <a:solidFill>
                <a:srgbClr val="FF0000"/>
              </a:solidFill>
              <a:latin typeface="#9Slide03 AllRoundGothic" panose="020B0703020202020104" pitchFamily="34" charset="0"/>
              <a:cs typeface="#9Slide04 Chonburi" panose="00000500000000000000" pitchFamily="2" charset="-34"/>
            </a:endParaRP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2"/>
          <a:stretch>
            <a:fillRect/>
          </a:stretch>
        </p:blipFill>
        <p:spPr>
          <a:xfrm>
            <a:off x="366541" y="2557325"/>
            <a:ext cx="11431553" cy="2713922"/>
          </a:xfrm>
          <a:prstGeom prst="rect">
            <a:avLst/>
          </a:prstGeom>
        </p:spPr>
      </p:pic>
    </p:spTree>
    <p:extLst>
      <p:ext uri="{BB962C8B-B14F-4D97-AF65-F5344CB8AC3E}">
        <p14:creationId xmlns:p14="http://schemas.microsoft.com/office/powerpoint/2010/main" val="3549485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65347" y="75301"/>
            <a:ext cx="7322991" cy="19794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4"/>
          <a:stretch>
            <a:fillRect/>
          </a:stretch>
        </p:blipFill>
        <p:spPr>
          <a:xfrm>
            <a:off x="2465348" y="2175971"/>
            <a:ext cx="7322991" cy="22485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5"/>
          <a:stretch>
            <a:fillRect/>
          </a:stretch>
        </p:blipFill>
        <p:spPr>
          <a:xfrm>
            <a:off x="2465349" y="4556044"/>
            <a:ext cx="7322990" cy="21890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8" name="Group 7"/>
          <p:cNvGrpSpPr/>
          <p:nvPr/>
        </p:nvGrpSpPr>
        <p:grpSpPr>
          <a:xfrm>
            <a:off x="591670" y="710004"/>
            <a:ext cx="849851" cy="710005"/>
            <a:chOff x="666973" y="688488"/>
            <a:chExt cx="849851" cy="710005"/>
          </a:xfrm>
        </p:grpSpPr>
        <p:sp>
          <p:nvSpPr>
            <p:cNvPr id="6" name="Oval 5"/>
            <p:cNvSpPr/>
            <p:nvPr/>
          </p:nvSpPr>
          <p:spPr>
            <a:xfrm>
              <a:off x="666973" y="688488"/>
              <a:ext cx="839097" cy="7100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7" name="TextBox 6"/>
            <p:cNvSpPr txBox="1"/>
            <p:nvPr/>
          </p:nvSpPr>
          <p:spPr>
            <a:xfrm>
              <a:off x="742274" y="889601"/>
              <a:ext cx="774550" cy="307777"/>
            </a:xfrm>
            <a:prstGeom prst="rect">
              <a:avLst/>
            </a:prstGeom>
            <a:noFill/>
          </p:spPr>
          <p:txBody>
            <a:bodyPr wrap="square" rtlCol="0">
              <a:spAutoFit/>
            </a:bodyPr>
            <a:lstStyle/>
            <a:p>
              <a:r>
                <a:rPr lang="en-US" sz="1400" dirty="0">
                  <a:solidFill>
                    <a:srgbClr val="C00000"/>
                  </a:solidFill>
                  <a:latin typeface="#9Slide04 Chonburi" panose="00000500000000000000" pitchFamily="2" charset="-34"/>
                  <a:cs typeface="#9Slide04 Chonburi" panose="00000500000000000000" pitchFamily="2" charset="-34"/>
                </a:rPr>
                <a:t>TH.1</a:t>
              </a:r>
            </a:p>
          </p:txBody>
        </p:sp>
      </p:grpSp>
      <p:grpSp>
        <p:nvGrpSpPr>
          <p:cNvPr id="14" name="Group 13"/>
          <p:cNvGrpSpPr/>
          <p:nvPr/>
        </p:nvGrpSpPr>
        <p:grpSpPr>
          <a:xfrm>
            <a:off x="591669" y="2658037"/>
            <a:ext cx="839097" cy="710005"/>
            <a:chOff x="591669" y="2658037"/>
            <a:chExt cx="839097" cy="710005"/>
          </a:xfrm>
        </p:grpSpPr>
        <p:sp>
          <p:nvSpPr>
            <p:cNvPr id="10" name="Oval 9"/>
            <p:cNvSpPr/>
            <p:nvPr/>
          </p:nvSpPr>
          <p:spPr>
            <a:xfrm>
              <a:off x="591669" y="2658037"/>
              <a:ext cx="839097" cy="710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2" name="TextBox 11"/>
            <p:cNvSpPr txBox="1"/>
            <p:nvPr/>
          </p:nvSpPr>
          <p:spPr>
            <a:xfrm>
              <a:off x="666971" y="2859151"/>
              <a:ext cx="731520" cy="307777"/>
            </a:xfrm>
            <a:prstGeom prst="rect">
              <a:avLst/>
            </a:prstGeom>
            <a:noFill/>
          </p:spPr>
          <p:txBody>
            <a:bodyPr wrap="square" rtlCol="0">
              <a:spAutoFit/>
            </a:bodyPr>
            <a:lstStyle/>
            <a:p>
              <a:r>
                <a:rPr lang="en-US" sz="1400" dirty="0">
                  <a:latin typeface="#9Slide04 Chonburi" panose="00000500000000000000" pitchFamily="2" charset="-34"/>
                  <a:cs typeface="#9Slide04 Chonburi" panose="00000500000000000000" pitchFamily="2" charset="-34"/>
                </a:rPr>
                <a:t>TH. 2</a:t>
              </a:r>
            </a:p>
          </p:txBody>
        </p:sp>
      </p:grpSp>
      <p:grpSp>
        <p:nvGrpSpPr>
          <p:cNvPr id="16" name="Group 15"/>
          <p:cNvGrpSpPr/>
          <p:nvPr/>
        </p:nvGrpSpPr>
        <p:grpSpPr>
          <a:xfrm>
            <a:off x="559394" y="4983677"/>
            <a:ext cx="839097" cy="710005"/>
            <a:chOff x="591669" y="5141662"/>
            <a:chExt cx="839097" cy="710005"/>
          </a:xfrm>
        </p:grpSpPr>
        <p:sp>
          <p:nvSpPr>
            <p:cNvPr id="13" name="Oval 12"/>
            <p:cNvSpPr/>
            <p:nvPr/>
          </p:nvSpPr>
          <p:spPr>
            <a:xfrm>
              <a:off x="591669" y="5141662"/>
              <a:ext cx="839097" cy="71000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5" name="TextBox 14"/>
            <p:cNvSpPr txBox="1"/>
            <p:nvPr/>
          </p:nvSpPr>
          <p:spPr>
            <a:xfrm>
              <a:off x="688485" y="5342777"/>
              <a:ext cx="688491" cy="307777"/>
            </a:xfrm>
            <a:prstGeom prst="rect">
              <a:avLst/>
            </a:prstGeom>
            <a:noFill/>
          </p:spPr>
          <p:txBody>
            <a:bodyPr wrap="square" rtlCol="0">
              <a:spAutoFit/>
            </a:bodyPr>
            <a:lstStyle/>
            <a:p>
              <a:r>
                <a:rPr lang="en-US" sz="1400" dirty="0">
                  <a:solidFill>
                    <a:srgbClr val="0070C0"/>
                  </a:solidFill>
                  <a:latin typeface="#9Slide04 Chonburi" panose="00000500000000000000" pitchFamily="2" charset="-34"/>
                  <a:cs typeface="#9Slide04 Chonburi" panose="00000500000000000000" pitchFamily="2" charset="-34"/>
                </a:rPr>
                <a:t>TH. 3</a:t>
              </a:r>
            </a:p>
          </p:txBody>
        </p:sp>
      </p:grpSp>
    </p:spTree>
    <p:extLst>
      <p:ext uri="{BB962C8B-B14F-4D97-AF65-F5344CB8AC3E}">
        <p14:creationId xmlns:p14="http://schemas.microsoft.com/office/powerpoint/2010/main" val="725386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1254</Words>
  <Application>Microsoft Office PowerPoint</Application>
  <PresentationFormat>Widescreen</PresentationFormat>
  <Paragraphs>77</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#9Slide03 AllRoundGothic</vt:lpstr>
      <vt:lpstr>#9Slide03 Ample</vt:lpstr>
      <vt:lpstr>#9Slide03 AmpleSoft Bold</vt:lpstr>
      <vt:lpstr>#9Slide03 Roboto Slab Bold</vt:lpstr>
      <vt:lpstr>#9Slide03 SFU Toledo Bold</vt:lpstr>
      <vt:lpstr>#9Slide04 Chonburi</vt:lpstr>
      <vt:lpstr>#9Slide04 Manuale Bold</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60</cp:revision>
  <dcterms:created xsi:type="dcterms:W3CDTF">2022-08-06T08:40:19Z</dcterms:created>
  <dcterms:modified xsi:type="dcterms:W3CDTF">2024-09-17T07:34:02Z</dcterms:modified>
</cp:coreProperties>
</file>