
<file path=[Content_Types].xml><?xml version="1.0" encoding="utf-8"?>
<Types xmlns="http://schemas.openxmlformats.org/package/2006/content-types">
  <Default Extension="mp3" ContentType="audio/mpeg"/>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57" r:id="rId4"/>
    <p:sldId id="258" r:id="rId5"/>
    <p:sldId id="296" r:id="rId6"/>
    <p:sldId id="297" r:id="rId7"/>
    <p:sldId id="298" r:id="rId8"/>
    <p:sldId id="299" r:id="rId9"/>
    <p:sldId id="275"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2" autoAdjust="0"/>
    <p:restoredTop sz="94660"/>
  </p:normalViewPr>
  <p:slideViewPr>
    <p:cSldViewPr>
      <p:cViewPr varScale="1">
        <p:scale>
          <a:sx n="81" d="100"/>
          <a:sy n="81" d="100"/>
        </p:scale>
        <p:origin x="667"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C0A7CE-68B0-4D7E-9884-D7BE6EE8BC27}" type="datetimeFigureOut">
              <a:rPr lang="en-US" smtClean="0"/>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1704978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C0A7CE-68B0-4D7E-9884-D7BE6EE8BC27}" type="datetimeFigureOut">
              <a:rPr lang="en-US" smtClean="0"/>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8278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C0A7CE-68B0-4D7E-9884-D7BE6EE8BC27}" type="datetimeFigureOut">
              <a:rPr lang="en-US" smtClean="0"/>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15861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C0A7CE-68B0-4D7E-9884-D7BE6EE8BC27}" type="datetimeFigureOut">
              <a:rPr lang="en-US" smtClean="0"/>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425024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C0A7CE-68B0-4D7E-9884-D7BE6EE8BC27}" type="datetimeFigureOut">
              <a:rPr lang="en-US" smtClean="0"/>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296499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C0A7CE-68B0-4D7E-9884-D7BE6EE8BC27}" type="datetimeFigureOut">
              <a:rPr lang="en-US" smtClean="0"/>
              <a:t>5/25/2024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887949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C0A7CE-68B0-4D7E-9884-D7BE6EE8BC27}" type="datetimeFigureOut">
              <a:rPr lang="en-US" smtClean="0"/>
              <a:t>5/25/2024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262160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C0A7CE-68B0-4D7E-9884-D7BE6EE8BC27}" type="datetimeFigureOut">
              <a:rPr lang="en-US" smtClean="0"/>
              <a:t>5/25/2024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311673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0A7CE-68B0-4D7E-9884-D7BE6EE8BC27}" type="datetimeFigureOut">
              <a:rPr lang="en-US" smtClean="0"/>
              <a:t>5/25/2024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416779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C0A7CE-68B0-4D7E-9884-D7BE6EE8BC27}" type="datetimeFigureOut">
              <a:rPr lang="en-US" smtClean="0"/>
              <a:t>5/25/2024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57966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C0A7CE-68B0-4D7E-9884-D7BE6EE8BC27}" type="datetimeFigureOut">
              <a:rPr lang="en-US" smtClean="0"/>
              <a:t>5/25/2024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2144926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0A7CE-68B0-4D7E-9884-D7BE6EE8BC27}" type="datetimeFigureOut">
              <a:rPr lang="en-US" smtClean="0"/>
              <a:t>5/25/2024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B1A48-EBEA-472A-9755-08B7148B9B1C}" type="slidenum">
              <a:rPr lang="en-US" smtClean="0"/>
              <a:t>‹#›</a:t>
            </a:fld>
            <a:endParaRPr lang="en-US"/>
          </a:p>
        </p:txBody>
      </p:sp>
    </p:spTree>
    <p:extLst>
      <p:ext uri="{BB962C8B-B14F-4D97-AF65-F5344CB8AC3E}">
        <p14:creationId xmlns:p14="http://schemas.microsoft.com/office/powerpoint/2010/main" val="2386366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500.png"/><Relationship Id="rId7" Type="http://schemas.openxmlformats.org/officeDocument/2006/relationships/image" Target="../media/image580.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570.png"/><Relationship Id="rId5" Type="http://schemas.openxmlformats.org/officeDocument/2006/relationships/image" Target="../media/image560.png"/><Relationship Id="rId4" Type="http://schemas.openxmlformats.org/officeDocument/2006/relationships/image" Target="../media/image550.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emf"/><Relationship Id="rId7" Type="http://schemas.openxmlformats.org/officeDocument/2006/relationships/image" Target="../media/image22.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20.png"/><Relationship Id="rId5" Type="http://schemas.openxmlformats.org/officeDocument/2006/relationships/image" Target="../media/image610.png"/><Relationship Id="rId4" Type="http://schemas.openxmlformats.org/officeDocument/2006/relationships/image" Target="../media/image600.png"/><Relationship Id="rId9" Type="http://schemas.openxmlformats.org/officeDocument/2006/relationships/image" Target="../media/image25.emf"/></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emf"/><Relationship Id="rId7" Type="http://schemas.openxmlformats.org/officeDocument/2006/relationships/image" Target="../media/image22.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70.png"/><Relationship Id="rId5" Type="http://schemas.openxmlformats.org/officeDocument/2006/relationships/image" Target="../media/image660.png"/><Relationship Id="rId4" Type="http://schemas.openxmlformats.org/officeDocument/2006/relationships/image" Target="../media/image65.png"/><Relationship Id="rId9"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image" Target="../media/image680.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10.png"/><Relationship Id="rId1" Type="http://schemas.openxmlformats.org/officeDocument/2006/relationships/slideLayout" Target="../slideLayouts/slideLayout1.xml"/><Relationship Id="rId6" Type="http://schemas.openxmlformats.org/officeDocument/2006/relationships/image" Target="../media/image730.png"/><Relationship Id="rId5" Type="http://schemas.openxmlformats.org/officeDocument/2006/relationships/image" Target="../media/image9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image" Target="../media/image740.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760.png"/></Relationships>
</file>

<file path=ppt/slides/_rels/slide16.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image" Target="../media/image780.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800.png"/></Relationships>
</file>

<file path=ppt/slides/_rels/slide17.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image" Target="../media/image810.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830.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850.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87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7.xml"/><Relationship Id="rId18" Type="http://schemas.microsoft.com/office/2007/relationships/hdphoto" Target="../media/hdphoto6.wdp"/><Relationship Id="rId26" Type="http://schemas.openxmlformats.org/officeDocument/2006/relationships/image" Target="../media/image16.png"/><Relationship Id="rId3" Type="http://schemas.openxmlformats.org/officeDocument/2006/relationships/slideLayout" Target="../slideLayouts/slideLayout7.xml"/><Relationship Id="rId21" Type="http://schemas.microsoft.com/office/2007/relationships/hdphoto" Target="../media/hdphoto7.wdp"/><Relationship Id="rId7" Type="http://schemas.microsoft.com/office/2007/relationships/hdphoto" Target="../media/hdphoto2.wdp"/><Relationship Id="rId12" Type="http://schemas.microsoft.com/office/2007/relationships/hdphoto" Target="../media/hdphoto4.wdp"/><Relationship Id="rId17" Type="http://schemas.openxmlformats.org/officeDocument/2006/relationships/image" Target="../media/image13.png"/><Relationship Id="rId25" Type="http://schemas.openxmlformats.org/officeDocument/2006/relationships/slide" Target="slide6.xml"/><Relationship Id="rId2" Type="http://schemas.openxmlformats.org/officeDocument/2006/relationships/audio" Target="../media/media1.mp3"/><Relationship Id="rId16" Type="http://schemas.openxmlformats.org/officeDocument/2006/relationships/slide" Target="slide8.xml"/><Relationship Id="rId20" Type="http://schemas.openxmlformats.org/officeDocument/2006/relationships/image" Target="../media/image14.png"/><Relationship Id="rId29" Type="http://schemas.openxmlformats.org/officeDocument/2006/relationships/image" Target="../media/image6.png"/><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image" Target="../media/image11.png"/><Relationship Id="rId24" Type="http://schemas.microsoft.com/office/2007/relationships/hdphoto" Target="../media/hdphoto8.wdp"/><Relationship Id="rId5" Type="http://schemas.openxmlformats.org/officeDocument/2006/relationships/slide" Target="slide4.xml"/><Relationship Id="rId15" Type="http://schemas.microsoft.com/office/2007/relationships/hdphoto" Target="../media/hdphoto5.wdp"/><Relationship Id="rId23" Type="http://schemas.openxmlformats.org/officeDocument/2006/relationships/image" Target="../media/image15.png"/><Relationship Id="rId28" Type="http://schemas.openxmlformats.org/officeDocument/2006/relationships/image" Target="../media/image17.png"/><Relationship Id="rId10" Type="http://schemas.microsoft.com/office/2007/relationships/hdphoto" Target="../media/hdphoto3.wdp"/><Relationship Id="rId19" Type="http://schemas.openxmlformats.org/officeDocument/2006/relationships/slide" Target="slide9.xml"/><Relationship Id="rId4" Type="http://schemas.openxmlformats.org/officeDocument/2006/relationships/image" Target="../media/image8.png"/><Relationship Id="rId9" Type="http://schemas.openxmlformats.org/officeDocument/2006/relationships/image" Target="../media/image10.png"/><Relationship Id="rId14" Type="http://schemas.openxmlformats.org/officeDocument/2006/relationships/image" Target="../media/image12.png"/><Relationship Id="rId22" Type="http://schemas.openxmlformats.org/officeDocument/2006/relationships/slide" Target="slide10.xml"/><Relationship Id="rId27" Type="http://schemas.microsoft.com/office/2007/relationships/hdphoto" Target="../media/hdphoto9.wdp"/></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76.png"/><Relationship Id="rId3" Type="http://schemas.microsoft.com/office/2007/relationships/media" Target="../media/media3.mp3"/><Relationship Id="rId7" Type="http://schemas.openxmlformats.org/officeDocument/2006/relationships/slide" Target="slide3.xml"/><Relationship Id="rId12" Type="http://schemas.openxmlformats.org/officeDocument/2006/relationships/image" Target="../media/image21.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70.png"/><Relationship Id="rId11" Type="http://schemas.openxmlformats.org/officeDocument/2006/relationships/image" Target="../media/image74.png"/><Relationship Id="rId5" Type="http://schemas.openxmlformats.org/officeDocument/2006/relationships/image" Target="../media/image18.jpg"/><Relationship Id="rId10" Type="http://schemas.openxmlformats.org/officeDocument/2006/relationships/image" Target="../media/image73.png"/><Relationship Id="rId4" Type="http://schemas.openxmlformats.org/officeDocument/2006/relationships/slideLayout" Target="../slideLayouts/slideLayout7.xml"/><Relationship Id="rId9" Type="http://schemas.openxmlformats.org/officeDocument/2006/relationships/image" Target="../media/image20.png"/><Relationship Id="rId14" Type="http://schemas.openxmlformats.org/officeDocument/2006/relationships/image" Target="../media/image77.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81.png"/><Relationship Id="rId3" Type="http://schemas.microsoft.com/office/2007/relationships/media" Target="../media/media3.mp3"/><Relationship Id="rId7" Type="http://schemas.openxmlformats.org/officeDocument/2006/relationships/slide" Target="slide3.xml"/><Relationship Id="rId12" Type="http://schemas.openxmlformats.org/officeDocument/2006/relationships/image" Target="../media/image21.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78.png"/><Relationship Id="rId11" Type="http://schemas.openxmlformats.org/officeDocument/2006/relationships/image" Target="../media/image80.png"/><Relationship Id="rId5" Type="http://schemas.openxmlformats.org/officeDocument/2006/relationships/image" Target="../media/image18.jpg"/><Relationship Id="rId10" Type="http://schemas.openxmlformats.org/officeDocument/2006/relationships/image" Target="../media/image79.png"/><Relationship Id="rId4" Type="http://schemas.openxmlformats.org/officeDocument/2006/relationships/slideLayout" Target="../slideLayouts/slideLayout7.xml"/><Relationship Id="rId9" Type="http://schemas.openxmlformats.org/officeDocument/2006/relationships/image" Target="../media/image20.png"/><Relationship Id="rId14" Type="http://schemas.openxmlformats.org/officeDocument/2006/relationships/image" Target="../media/image82.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86.png"/><Relationship Id="rId3" Type="http://schemas.microsoft.com/office/2007/relationships/media" Target="../media/media3.mp3"/><Relationship Id="rId7" Type="http://schemas.openxmlformats.org/officeDocument/2006/relationships/image" Target="../media/image19.png"/><Relationship Id="rId12" Type="http://schemas.openxmlformats.org/officeDocument/2006/relationships/image" Target="../media/image85.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3.xml"/><Relationship Id="rId11" Type="http://schemas.openxmlformats.org/officeDocument/2006/relationships/image" Target="../media/image21.png"/><Relationship Id="rId5" Type="http://schemas.openxmlformats.org/officeDocument/2006/relationships/image" Target="../media/image18.jpg"/><Relationship Id="rId10" Type="http://schemas.openxmlformats.org/officeDocument/2006/relationships/image" Target="../media/image84.png"/><Relationship Id="rId4" Type="http://schemas.openxmlformats.org/officeDocument/2006/relationships/slideLayout" Target="../slideLayouts/slideLayout7.xml"/><Relationship Id="rId9" Type="http://schemas.openxmlformats.org/officeDocument/2006/relationships/image" Target="../media/image83.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0.png"/><Relationship Id="rId3" Type="http://schemas.microsoft.com/office/2007/relationships/media" Target="../media/media3.mp3"/><Relationship Id="rId7" Type="http://schemas.openxmlformats.org/officeDocument/2006/relationships/slide" Target="slide3.xml"/><Relationship Id="rId12" Type="http://schemas.openxmlformats.org/officeDocument/2006/relationships/image" Target="../media/image21.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87.png"/><Relationship Id="rId11" Type="http://schemas.openxmlformats.org/officeDocument/2006/relationships/image" Target="../media/image71.png"/><Relationship Id="rId5" Type="http://schemas.openxmlformats.org/officeDocument/2006/relationships/image" Target="../media/image18.jpg"/><Relationship Id="rId10" Type="http://schemas.openxmlformats.org/officeDocument/2006/relationships/image" Target="../media/image69.png"/><Relationship Id="rId4" Type="http://schemas.openxmlformats.org/officeDocument/2006/relationships/slideLayout" Target="../slideLayouts/slideLayout7.xml"/><Relationship Id="rId9" Type="http://schemas.openxmlformats.org/officeDocument/2006/relationships/image" Target="../media/image20.png"/><Relationship Id="rId14" Type="http://schemas.openxmlformats.org/officeDocument/2006/relationships/image" Target="../media/image91.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89.png"/><Relationship Id="rId3" Type="http://schemas.microsoft.com/office/2007/relationships/media" Target="../media/media3.mp3"/><Relationship Id="rId7" Type="http://schemas.openxmlformats.org/officeDocument/2006/relationships/slide" Target="slide3.xml"/><Relationship Id="rId12" Type="http://schemas.openxmlformats.org/officeDocument/2006/relationships/image" Target="../media/image21.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72.png"/><Relationship Id="rId11" Type="http://schemas.openxmlformats.org/officeDocument/2006/relationships/image" Target="../media/image88.png"/><Relationship Id="rId5" Type="http://schemas.openxmlformats.org/officeDocument/2006/relationships/image" Target="../media/image18.jpg"/><Relationship Id="rId10" Type="http://schemas.openxmlformats.org/officeDocument/2006/relationships/image" Target="../media/image75.png"/><Relationship Id="rId4" Type="http://schemas.openxmlformats.org/officeDocument/2006/relationships/slideLayout" Target="../slideLayouts/slideLayout7.xml"/><Relationship Id="rId9" Type="http://schemas.openxmlformats.org/officeDocument/2006/relationships/image" Target="../media/image20.png"/><Relationship Id="rId14" Type="http://schemas.openxmlformats.org/officeDocument/2006/relationships/image" Target="../media/image9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slide" Target="slide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04" name="图片 2203"/>
          <p:cNvPicPr>
            <a:picLocks noChangeAspect="1"/>
          </p:cNvPicPr>
          <p:nvPr/>
        </p:nvPicPr>
        <p:blipFill>
          <a:blip r:embed="rId2"/>
          <a:stretch>
            <a:fillRect/>
          </a:stretch>
        </p:blipFill>
        <p:spPr>
          <a:xfrm>
            <a:off x="1858715" y="1985485"/>
            <a:ext cx="5536333" cy="3954524"/>
          </a:xfrm>
          <a:prstGeom prst="rect">
            <a:avLst/>
          </a:prstGeom>
        </p:spPr>
      </p:pic>
      <p:pic>
        <p:nvPicPr>
          <p:cNvPr id="2203" name="图片 2202"/>
          <p:cNvPicPr>
            <a:picLocks noChangeAspect="1"/>
          </p:cNvPicPr>
          <p:nvPr/>
        </p:nvPicPr>
        <p:blipFill>
          <a:blip r:embed="rId3"/>
          <a:stretch>
            <a:fillRect/>
          </a:stretch>
        </p:blipFill>
        <p:spPr>
          <a:xfrm>
            <a:off x="7733383" y="410788"/>
            <a:ext cx="3870563" cy="2721730"/>
          </a:xfrm>
          <a:prstGeom prst="rect">
            <a:avLst/>
          </a:prstGeom>
        </p:spPr>
      </p:pic>
      <p:sp>
        <p:nvSpPr>
          <p:cNvPr id="8" name="文本框 4">
            <a:extLst>
              <a:ext uri="{FF2B5EF4-FFF2-40B4-BE49-F238E27FC236}">
                <a16:creationId xmlns:a16="http://schemas.microsoft.com/office/drawing/2014/main" id="{545A1E2A-B63D-419D-851E-25CBF7FDEA15}"/>
              </a:ext>
            </a:extLst>
          </p:cNvPr>
          <p:cNvSpPr txBox="1"/>
          <p:nvPr/>
        </p:nvSpPr>
        <p:spPr>
          <a:xfrm>
            <a:off x="2243168" y="1985485"/>
            <a:ext cx="775373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TIẾT 127 - </a:t>
            </a:r>
            <a:r>
              <a:rPr lang="en-US" altLang="zh-CN" sz="3200" b="1" dirty="0" err="1">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a:t>
            </a:r>
            <a:r>
              <a:rPr lang="en-US" altLang="zh-CN" sz="3200" b="1"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 8 </a:t>
            </a:r>
          </a:p>
          <a:p>
            <a:pPr algn="ctr"/>
            <a:r>
              <a:rPr lang="en-US" altLang="zh-CN" sz="3200" b="1"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TRƯỜNG HỢP ĐỒNG DẠNG THỨ BA CỦA TAM GIÁC</a:t>
            </a:r>
            <a:endParaRPr lang="zh-CN" altLang="en-US" sz="3200" b="1"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3217462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3180" y="331279"/>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23"/>
          <p:cNvSpPr/>
          <p:nvPr/>
        </p:nvSpPr>
        <p:spPr>
          <a:xfrm>
            <a:off x="-52405" y="156502"/>
            <a:ext cx="1440000" cy="1440000"/>
          </a:xfrm>
          <a:prstGeom prst="ellipse">
            <a:avLst/>
          </a:prstGeom>
          <a:blipFill dpi="0" rotWithShape="1">
            <a:blip r:embed="rId2"/>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23"/>
          <p:cNvSpPr/>
          <p:nvPr/>
        </p:nvSpPr>
        <p:spPr>
          <a:xfrm>
            <a:off x="10752000" y="214120"/>
            <a:ext cx="1440000" cy="1440000"/>
          </a:xfrm>
          <a:prstGeom prst="ellipse">
            <a:avLst/>
          </a:prstGeom>
          <a:blipFill dpi="0" rotWithShape="1">
            <a:blip r:embed="rId2"/>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9"/>
          <p:cNvSpPr txBox="1"/>
          <p:nvPr/>
        </p:nvSpPr>
        <p:spPr>
          <a:xfrm>
            <a:off x="1539995" y="460190"/>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2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文本框 48"/>
              <p:cNvSpPr txBox="1"/>
              <p:nvPr/>
            </p:nvSpPr>
            <p:spPr>
              <a:xfrm>
                <a:off x="1273554" y="957872"/>
                <a:ext cx="9326046" cy="1188018"/>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Cho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PMN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thoả mãn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=70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8</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0</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8</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0</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0</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Chứng minh </a:t>
                </a:r>
                <a14:m>
                  <m:oMath xmlns:m="http://schemas.openxmlformats.org/officeDocument/2006/math">
                    <m:f>
                      <m:fPr>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num>
                      <m:den>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𝑃𝑀</m:t>
                        </m:r>
                      </m:den>
                    </m:f>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num>
                      <m:den>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𝑀𝑁</m:t>
                        </m:r>
                      </m:den>
                    </m:f>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𝐶𝐴</m:t>
                        </m:r>
                      </m:num>
                      <m:den>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𝑁𝑃</m:t>
                        </m:r>
                      </m:den>
                    </m:f>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1273554" y="957872"/>
                <a:ext cx="9326046" cy="1188018"/>
              </a:xfrm>
              <a:prstGeom prst="rect">
                <a:avLst/>
              </a:prstGeom>
              <a:blipFill>
                <a:blip r:embed="rId3"/>
                <a:stretch>
                  <a:fillRect l="-1373" t="-3590" b="-2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文本框 48"/>
              <p:cNvSpPr txBox="1"/>
              <p:nvPr/>
            </p:nvSpPr>
            <p:spPr>
              <a:xfrm>
                <a:off x="623011" y="4422409"/>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𝑃𝑀𝑁</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0" name="文本框 48"/>
              <p:cNvSpPr txBox="1">
                <a:spLocks noRot="1" noChangeAspect="1" noMove="1" noResize="1" noEditPoints="1" noAdjustHandles="1" noChangeArrowheads="1" noChangeShapeType="1" noTextEdit="1"/>
              </p:cNvSpPr>
              <p:nvPr/>
            </p:nvSpPr>
            <p:spPr>
              <a:xfrm>
                <a:off x="623011" y="4422409"/>
                <a:ext cx="7401316" cy="523220"/>
              </a:xfrm>
              <a:prstGeom prst="rect">
                <a:avLst/>
              </a:prstGeom>
              <a:blipFill>
                <a:blip r:embed="rId4"/>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文本框 48"/>
              <p:cNvSpPr txBox="1"/>
              <p:nvPr/>
            </p:nvSpPr>
            <p:spPr>
              <a:xfrm>
                <a:off x="667595" y="2620159"/>
                <a:ext cx="10407842" cy="537776"/>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Trong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ta có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=180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°−(70°+80°)=</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1" name="文本框 48"/>
              <p:cNvSpPr txBox="1">
                <a:spLocks noRot="1" noChangeAspect="1" noMove="1" noResize="1" noEditPoints="1" noAdjustHandles="1" noChangeArrowheads="1" noChangeShapeType="1" noTextEdit="1"/>
              </p:cNvSpPr>
              <p:nvPr/>
            </p:nvSpPr>
            <p:spPr>
              <a:xfrm>
                <a:off x="667595" y="2620159"/>
                <a:ext cx="10407842" cy="537776"/>
              </a:xfrm>
              <a:prstGeom prst="rect">
                <a:avLst/>
              </a:prstGeom>
              <a:blipFill>
                <a:blip r:embed="rId5"/>
                <a:stretch>
                  <a:fillRect l="-1230" t="-9091"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文本框 48"/>
              <p:cNvSpPr txBox="1"/>
              <p:nvPr/>
            </p:nvSpPr>
            <p:spPr>
              <a:xfrm>
                <a:off x="623011" y="5010080"/>
                <a:ext cx="9890557" cy="879215"/>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Suy ra  </a:t>
                </a:r>
                <a14:m>
                  <m:oMath xmlns:m="http://schemas.openxmlformats.org/officeDocument/2006/math">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𝑃𝑀</m:t>
                        </m:r>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𝑀𝑁</m:t>
                        </m:r>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𝐶𝐴</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𝑁𝑃</m:t>
                        </m:r>
                      </m:den>
                    </m:f>
                  </m:oMath>
                </a14:m>
                <a:endParaRPr lang="zh-CN" altLang="en-US" sz="36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2" name="文本框 48"/>
              <p:cNvSpPr txBox="1">
                <a:spLocks noRot="1" noChangeAspect="1" noMove="1" noResize="1" noEditPoints="1" noAdjustHandles="1" noChangeArrowheads="1" noChangeShapeType="1" noTextEdit="1"/>
              </p:cNvSpPr>
              <p:nvPr/>
            </p:nvSpPr>
            <p:spPr>
              <a:xfrm>
                <a:off x="623011" y="5010080"/>
                <a:ext cx="9890557" cy="879215"/>
              </a:xfrm>
              <a:prstGeom prst="rect">
                <a:avLst/>
              </a:prstGeom>
              <a:blipFill>
                <a:blip r:embed="rId6"/>
                <a:stretch>
                  <a:fillRect l="-1232" b="-2083"/>
                </a:stretch>
              </a:blipFill>
            </p:spPr>
            <p:txBody>
              <a:bodyPr/>
              <a:lstStyle/>
              <a:p>
                <a:r>
                  <a:rPr lang="en-US">
                    <a:noFill/>
                  </a:rPr>
                  <a:t> </a:t>
                </a:r>
              </a:p>
            </p:txBody>
          </p:sp>
        </mc:Fallback>
      </mc:AlternateContent>
      <p:sp>
        <p:nvSpPr>
          <p:cNvPr id="13" name="文本框 9"/>
          <p:cNvSpPr txBox="1"/>
          <p:nvPr/>
        </p:nvSpPr>
        <p:spPr>
          <a:xfrm>
            <a:off x="5128195" y="2081991"/>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16" name="文本框 48"/>
          <p:cNvSpPr txBox="1"/>
          <p:nvPr/>
        </p:nvSpPr>
        <p:spPr>
          <a:xfrm>
            <a:off x="673783" y="3166744"/>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PMN</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文本框 48"/>
              <p:cNvSpPr txBox="1"/>
              <p:nvPr/>
            </p:nvSpPr>
            <p:spPr>
              <a:xfrm>
                <a:off x="623011" y="3782803"/>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=80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7" name="文本框 48"/>
              <p:cNvSpPr txBox="1">
                <a:spLocks noRot="1" noChangeAspect="1" noMove="1" noResize="1" noEditPoints="1" noAdjustHandles="1" noChangeArrowheads="1" noChangeShapeType="1" noTextEdit="1"/>
              </p:cNvSpPr>
              <p:nvPr/>
            </p:nvSpPr>
            <p:spPr>
              <a:xfrm>
                <a:off x="623011" y="3782803"/>
                <a:ext cx="8353038" cy="537776"/>
              </a:xfrm>
              <a:prstGeom prst="rect">
                <a:avLst/>
              </a:prstGeom>
              <a:blipFill>
                <a:blip r:embed="rId7"/>
                <a:stretch>
                  <a:fillRect t="-9091" b="-31818"/>
                </a:stretch>
              </a:blipFill>
            </p:spPr>
            <p:txBody>
              <a:bodyPr/>
              <a:lstStyle/>
              <a:p>
                <a:r>
                  <a:rPr lang="en-US">
                    <a:noFill/>
                  </a:rPr>
                  <a:t> </a:t>
                </a:r>
              </a:p>
            </p:txBody>
          </p:sp>
        </mc:Fallback>
      </mc:AlternateContent>
      <p:pic>
        <p:nvPicPr>
          <p:cNvPr id="3" name="Picture 2"/>
          <p:cNvPicPr>
            <a:picLocks noChangeAspect="1"/>
          </p:cNvPicPr>
          <p:nvPr/>
        </p:nvPicPr>
        <p:blipFill>
          <a:blip r:embed="rId8"/>
          <a:stretch>
            <a:fillRect/>
          </a:stretch>
        </p:blipFill>
        <p:spPr>
          <a:xfrm>
            <a:off x="6368140" y="3584433"/>
            <a:ext cx="5329859" cy="2199171"/>
          </a:xfrm>
          <a:prstGeom prst="rect">
            <a:avLst/>
          </a:prstGeom>
        </p:spPr>
      </p:pic>
    </p:spTree>
    <p:extLst>
      <p:ext uri="{BB962C8B-B14F-4D97-AF65-F5344CB8AC3E}">
        <p14:creationId xmlns:p14="http://schemas.microsoft.com/office/powerpoint/2010/main" val="28831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13"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496011" y="3213510"/>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ACD</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BCE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96011" y="4319229"/>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𝐴𝐶𝐷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𝐵𝐶𝐸</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96011" y="4319229"/>
                <a:ext cx="7401316" cy="523220"/>
              </a:xfrm>
              <a:prstGeom prst="rect">
                <a:avLst/>
              </a:prstGeom>
              <a:blipFill>
                <a:blip r:embed="rId4"/>
                <a:stretch>
                  <a:fillRect l="-1647"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57697" y="3710586"/>
                <a:ext cx="8353038" cy="53758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𝐴𝐷𝐶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𝐵𝐸𝐶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𝐵𝐶𝐸</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57697" y="3710586"/>
                <a:ext cx="8353038" cy="537583"/>
              </a:xfrm>
              <a:prstGeom prst="rect">
                <a:avLst/>
              </a:prstGeom>
              <a:blipFill>
                <a:blip r:embed="rId5"/>
                <a:stretch>
                  <a:fillRect t="-9091"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496011" y="4982434"/>
                <a:ext cx="9890557" cy="88287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𝐶𝐴</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𝐶𝐸</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r>
                      <m:rPr>
                        <m:sty m:val="p"/>
                      </m:r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C</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𝐶𝐸</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𝐶𝐵</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𝐶𝐷</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496011" y="4982434"/>
                <a:ext cx="9890557" cy="882870"/>
              </a:xfrm>
              <a:prstGeom prst="rect">
                <a:avLst/>
              </a:prstGeom>
              <a:blipFill>
                <a:blip r:embed="rId6"/>
                <a:stretch>
                  <a:fillRect l="-1232" b="-1379"/>
                </a:stretch>
              </a:blipFill>
            </p:spPr>
            <p:txBody>
              <a:bodyPr/>
              <a:lstStyle/>
              <a:p>
                <a:r>
                  <a:rPr lang="en-US">
                    <a:noFill/>
                  </a:rPr>
                  <a:t> </a:t>
                </a:r>
              </a:p>
            </p:txBody>
          </p:sp>
        </mc:Fallback>
      </mc:AlternateContent>
      <p:sp>
        <p:nvSpPr>
          <p:cNvPr id="46" name="椭圆 23"/>
          <p:cNvSpPr/>
          <p:nvPr/>
        </p:nvSpPr>
        <p:spPr>
          <a:xfrm>
            <a:off x="9665025" y="4563872"/>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23"/>
          <p:cNvSpPr/>
          <p:nvPr/>
        </p:nvSpPr>
        <p:spPr>
          <a:xfrm>
            <a:off x="10661286" y="5254499"/>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607665" y="3841497"/>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3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b="7874"/>
          <a:stretch/>
        </p:blipFill>
        <p:spPr>
          <a:xfrm>
            <a:off x="496011" y="989104"/>
            <a:ext cx="9587464" cy="1370817"/>
          </a:xfrm>
          <a:prstGeom prst="rect">
            <a:avLst/>
          </a:prstGeom>
        </p:spPr>
      </p:pic>
      <p:pic>
        <p:nvPicPr>
          <p:cNvPr id="18" name="Picture 1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6759" y="1511442"/>
            <a:ext cx="3768090" cy="2128084"/>
          </a:xfrm>
          <a:prstGeom prst="rect">
            <a:avLst/>
          </a:prstGeom>
          <a:noFill/>
          <a:ln>
            <a:noFill/>
          </a:ln>
        </p:spPr>
      </p:pic>
    </p:spTree>
    <p:extLst>
      <p:ext uri="{BB962C8B-B14F-4D97-AF65-F5344CB8AC3E}">
        <p14:creationId xmlns:p14="http://schemas.microsoft.com/office/powerpoint/2010/main" val="29017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arn(inVertical)">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arn(inVertical)">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inVertical)">
                                      <p:cBhvr>
                                        <p:cTn id="4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496011" y="3213510"/>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ACD</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AHE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96011" y="4319229"/>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𝐴𝐶𝐷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𝐴𝐻𝐸</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96011" y="4319229"/>
                <a:ext cx="7401316" cy="523220"/>
              </a:xfrm>
              <a:prstGeom prst="rect">
                <a:avLst/>
              </a:prstGeom>
              <a:blipFill>
                <a:blip r:embed="rId4"/>
                <a:stretch>
                  <a:fillRect l="-1647"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57697" y="3710586"/>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𝐴𝐷𝐶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𝐴𝐸𝐻</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𝐶𝐴𝐷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𝐻𝐴𝐸</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57697" y="3710586"/>
                <a:ext cx="8353038" cy="537776"/>
              </a:xfrm>
              <a:prstGeom prst="rect">
                <a:avLst/>
              </a:prstGeom>
              <a:blipFill>
                <a:blip r:embed="rId5"/>
                <a:stretch>
                  <a:fillRect t="-9091"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496011" y="4982434"/>
                <a:ext cx="9890557" cy="88287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𝐴𝐸</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r>
                      <m:rPr>
                        <m:sty m:val="p"/>
                      </m:r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A</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𝐴𝐸</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𝐴𝐷</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496011" y="4982434"/>
                <a:ext cx="9890557" cy="882870"/>
              </a:xfrm>
              <a:prstGeom prst="rect">
                <a:avLst/>
              </a:prstGeom>
              <a:blipFill>
                <a:blip r:embed="rId6"/>
                <a:stretch>
                  <a:fillRect l="-1232" b="-1379"/>
                </a:stretch>
              </a:blipFill>
            </p:spPr>
            <p:txBody>
              <a:bodyPr/>
              <a:lstStyle/>
              <a:p>
                <a:r>
                  <a:rPr lang="en-US">
                    <a:noFill/>
                  </a:rPr>
                  <a:t> </a:t>
                </a:r>
              </a:p>
            </p:txBody>
          </p:sp>
        </mc:Fallback>
      </mc:AlternateContent>
      <p:sp>
        <p:nvSpPr>
          <p:cNvPr id="46" name="椭圆 23"/>
          <p:cNvSpPr/>
          <p:nvPr/>
        </p:nvSpPr>
        <p:spPr>
          <a:xfrm>
            <a:off x="9665025" y="4563872"/>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23"/>
          <p:cNvSpPr/>
          <p:nvPr/>
        </p:nvSpPr>
        <p:spPr>
          <a:xfrm>
            <a:off x="10661286" y="5254499"/>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607665" y="3841497"/>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3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b="7874"/>
          <a:stretch/>
        </p:blipFill>
        <p:spPr>
          <a:xfrm>
            <a:off x="496011" y="989104"/>
            <a:ext cx="9587464" cy="1370817"/>
          </a:xfrm>
          <a:prstGeom prst="rect">
            <a:avLst/>
          </a:prstGeom>
        </p:spPr>
      </p:pic>
      <p:pic>
        <p:nvPicPr>
          <p:cNvPr id="18" name="Picture 1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6759" y="1511442"/>
            <a:ext cx="3768090" cy="2128084"/>
          </a:xfrm>
          <a:prstGeom prst="rect">
            <a:avLst/>
          </a:prstGeom>
          <a:noFill/>
          <a:ln>
            <a:noFill/>
          </a:ln>
        </p:spPr>
      </p:pic>
    </p:spTree>
    <p:extLst>
      <p:ext uri="{BB962C8B-B14F-4D97-AF65-F5344CB8AC3E}">
        <p14:creationId xmlns:p14="http://schemas.microsoft.com/office/powerpoint/2010/main" val="378295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arn(inVertical)">
                                      <p:cBhvr>
                                        <p:cTn id="13" dur="500"/>
                                        <p:tgtEl>
                                          <p:spTgt spid="4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arn(inVertical)">
                                      <p:cBhvr>
                                        <p:cTn id="1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4827503" y="3130324"/>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514332" y="3610291"/>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OAD</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OCB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43197" y="4822487"/>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𝐴𝑂𝐷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𝑂𝐶𝐵</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43197" y="4822487"/>
                <a:ext cx="7401316" cy="523220"/>
              </a:xfrm>
              <a:prstGeom prst="rect">
                <a:avLst/>
              </a:prstGeom>
              <a:blipFill>
                <a:blip r:embed="rId2"/>
                <a:stretch>
                  <a:fillRect l="-173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04883" y="4213844"/>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𝑂𝐶𝐵</m:t>
                        </m:r>
                      </m:e>
                    </m:acc>
                    <m: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(giả thiết);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𝐴𝑂𝐷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𝐶𝑂𝐵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04883" y="4213844"/>
                <a:ext cx="8353038" cy="537776"/>
              </a:xfrm>
              <a:prstGeom prst="rect">
                <a:avLst/>
              </a:prstGeom>
              <a:blipFill>
                <a:blip r:embed="rId3"/>
                <a:stretch>
                  <a:fillRect t="-7955" b="-31818"/>
                </a:stretch>
              </a:blipFill>
            </p:spPr>
            <p:txBody>
              <a:bodyPr/>
              <a:lstStyle/>
              <a:p>
                <a:r>
                  <a:rPr lang="en-US">
                    <a:noFill/>
                  </a:rPr>
                  <a:t> </a:t>
                </a:r>
              </a:p>
            </p:txBody>
          </p:sp>
        </mc:Fallback>
      </mc:AlternateContent>
      <p:sp>
        <p:nvSpPr>
          <p:cNvPr id="47" name="椭圆 23"/>
          <p:cNvSpPr/>
          <p:nvPr/>
        </p:nvSpPr>
        <p:spPr>
          <a:xfrm>
            <a:off x="10609091" y="1639896"/>
            <a:ext cx="1440000" cy="1440000"/>
          </a:xfrm>
          <a:prstGeom prst="ellipse">
            <a:avLst/>
          </a:prstGeom>
          <a:blipFill dpi="0" rotWithShape="1">
            <a:blip r:embed="rId4"/>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555470" y="226894"/>
            <a:ext cx="1440000" cy="1440000"/>
          </a:xfrm>
          <a:prstGeom prst="ellipse">
            <a:avLst/>
          </a:prstGeom>
          <a:blipFill dpi="0" rotWithShape="1">
            <a:blip r:embed="rId4"/>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9"/>
          <p:cNvSpPr txBox="1"/>
          <p:nvPr/>
        </p:nvSpPr>
        <p:spPr>
          <a:xfrm>
            <a:off x="443197" y="303287"/>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4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197" y="793712"/>
            <a:ext cx="9449786" cy="2437684"/>
          </a:xfrm>
          <a:prstGeom prst="rect">
            <a:avLst/>
          </a:prstGeom>
        </p:spPr>
      </p:pic>
    </p:spTree>
    <p:extLst>
      <p:ext uri="{BB962C8B-B14F-4D97-AF65-F5344CB8AC3E}">
        <p14:creationId xmlns:p14="http://schemas.microsoft.com/office/powerpoint/2010/main" val="266811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circle(in)">
                                      <p:cBhvr>
                                        <p:cTn id="19" dur="20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circle(in)">
                                      <p:cBhvr>
                                        <p:cTn id="24" dur="2000"/>
                                        <p:tgtEl>
                                          <p:spTgt spid="4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circle(in)">
                                      <p:cBhvr>
                                        <p:cTn id="27" dur="2000"/>
                                        <p:tgtEl>
                                          <p:spTgt spid="43"/>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circle(in)">
                                      <p:cBhvr>
                                        <p:cTn id="30"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4827503" y="3130324"/>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5" name="文本框 48"/>
              <p:cNvSpPr txBox="1"/>
              <p:nvPr/>
            </p:nvSpPr>
            <p:spPr>
              <a:xfrm>
                <a:off x="443197" y="3540111"/>
                <a:ext cx="9890557" cy="88287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Vì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𝐴𝑂𝐷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𝑂𝐶𝐵</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n</a:t>
                </a:r>
                <a14:m>
                  <m:oMath xmlns:m="http://schemas.openxmlformats.org/officeDocument/2006/math">
                    <m:r>
                      <a:rPr lang="en-US" altLang="zh-CN" sz="360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ê</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n</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m:t>
                        </m:r>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𝐷</m:t>
                        </m:r>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m:t>
                        </m:r>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𝑂𝐵</m:t>
                        </m:r>
                      </m:den>
                    </m:f>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443197" y="3540111"/>
                <a:ext cx="9890557" cy="882870"/>
              </a:xfrm>
              <a:prstGeom prst="rect">
                <a:avLst/>
              </a:prstGeom>
              <a:blipFill>
                <a:blip r:embed="rId2"/>
                <a:stretch>
                  <a:fillRect l="-1295" b="-1379"/>
                </a:stretch>
              </a:blipFill>
            </p:spPr>
            <p:txBody>
              <a:bodyPr/>
              <a:lstStyle/>
              <a:p>
                <a:r>
                  <a:rPr lang="en-US">
                    <a:noFill/>
                  </a:rPr>
                  <a:t> </a:t>
                </a:r>
              </a:p>
            </p:txBody>
          </p:sp>
        </mc:Fallback>
      </mc:AlternateContent>
      <p:sp>
        <p:nvSpPr>
          <p:cNvPr id="47" name="椭圆 23"/>
          <p:cNvSpPr/>
          <p:nvPr/>
        </p:nvSpPr>
        <p:spPr>
          <a:xfrm>
            <a:off x="10609091" y="1639896"/>
            <a:ext cx="1440000" cy="1440000"/>
          </a:xfrm>
          <a:prstGeom prst="ellipse">
            <a:avLst/>
          </a:prstGeom>
          <a:blipFill dpi="0" rotWithShape="1">
            <a:blip r:embed="rId3"/>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555470" y="226894"/>
            <a:ext cx="1440000" cy="1440000"/>
          </a:xfrm>
          <a:prstGeom prst="ellipse">
            <a:avLst/>
          </a:prstGeom>
          <a:blipFill dpi="0" rotWithShape="1">
            <a:blip r:embed="rId3"/>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9"/>
          <p:cNvSpPr txBox="1"/>
          <p:nvPr/>
        </p:nvSpPr>
        <p:spPr>
          <a:xfrm>
            <a:off x="443197" y="303287"/>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4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97" y="793712"/>
            <a:ext cx="9449786" cy="2437684"/>
          </a:xfrm>
          <a:prstGeom prst="rect">
            <a:avLst/>
          </a:prstGeom>
        </p:spPr>
      </p:pic>
      <p:sp>
        <p:nvSpPr>
          <p:cNvPr id="13" name="文本框 48"/>
          <p:cNvSpPr txBox="1"/>
          <p:nvPr/>
        </p:nvSpPr>
        <p:spPr>
          <a:xfrm>
            <a:off x="443197" y="4466073"/>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OAC</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ODB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文本框 48"/>
              <p:cNvSpPr txBox="1"/>
              <p:nvPr/>
            </p:nvSpPr>
            <p:spPr>
              <a:xfrm>
                <a:off x="504883" y="5945000"/>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𝑂𝐴𝐶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(c-g-c)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4" name="文本框 48"/>
              <p:cNvSpPr txBox="1">
                <a:spLocks noRot="1" noChangeAspect="1" noMove="1" noResize="1" noEditPoints="1" noAdjustHandles="1" noChangeArrowheads="1" noChangeShapeType="1" noTextEdit="1"/>
              </p:cNvSpPr>
              <p:nvPr/>
            </p:nvSpPr>
            <p:spPr>
              <a:xfrm>
                <a:off x="504883" y="5945000"/>
                <a:ext cx="7401316" cy="523220"/>
              </a:xfrm>
              <a:prstGeom prst="rect">
                <a:avLst/>
              </a:prstGeom>
              <a:blipFill>
                <a:blip r:embed="rId5"/>
                <a:stretch>
                  <a:fillRect l="-173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本框 48"/>
              <p:cNvSpPr txBox="1"/>
              <p:nvPr/>
            </p:nvSpPr>
            <p:spPr>
              <a:xfrm>
                <a:off x="498150" y="4989293"/>
                <a:ext cx="8353038" cy="882870"/>
              </a:xfrm>
              <a:prstGeom prst="rect">
                <a:avLst/>
              </a:prstGeom>
              <a:noFill/>
            </p:spPr>
            <p:txBody>
              <a:bodyPr wrap="square" rtlCol="0">
                <a:spAutoFit/>
              </a:bodyPr>
              <a:lstStyle/>
              <a:p>
                <a:pPr algn="just"/>
                <a14:m>
                  <m:oMath xmlns:m="http://schemas.openxmlformats.org/officeDocument/2006/math">
                    <m:acc>
                      <m:accPr>
                        <m:chr m:val="̂"/>
                        <m:ctrlPr>
                          <a:rPr lang="zh-CN" altLang="en-US"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𝐴𝑂𝐶</m:t>
                        </m:r>
                      </m:e>
                    </m:acc>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𝐷𝑂𝐵</m:t>
                        </m:r>
                      </m:e>
                    </m:acc>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𝑂𝐷</m:t>
                        </m:r>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𝑂𝐶</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𝑂𝐵</m:t>
                        </m:r>
                      </m:den>
                    </m:f>
                  </m:oMath>
                </a14:m>
                <a:r>
                  <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(theo phần b)</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5" name="文本框 48"/>
              <p:cNvSpPr txBox="1">
                <a:spLocks noRot="1" noChangeAspect="1" noMove="1" noResize="1" noEditPoints="1" noAdjustHandles="1" noChangeArrowheads="1" noChangeShapeType="1" noTextEdit="1"/>
              </p:cNvSpPr>
              <p:nvPr/>
            </p:nvSpPr>
            <p:spPr>
              <a:xfrm>
                <a:off x="498150" y="4989293"/>
                <a:ext cx="8353038" cy="882870"/>
              </a:xfrm>
              <a:prstGeom prst="rect">
                <a:avLst/>
              </a:prstGeom>
              <a:blipFill>
                <a:blip r:embed="rId6"/>
                <a:stretch>
                  <a:fillRect b="-1379"/>
                </a:stretch>
              </a:blipFill>
            </p:spPr>
            <p:txBody>
              <a:bodyPr/>
              <a:lstStyle/>
              <a:p>
                <a:r>
                  <a:rPr lang="en-US">
                    <a:noFill/>
                  </a:rPr>
                  <a:t> </a:t>
                </a:r>
              </a:p>
            </p:txBody>
          </p:sp>
        </mc:Fallback>
      </mc:AlternateContent>
    </p:spTree>
    <p:extLst>
      <p:ext uri="{BB962C8B-B14F-4D97-AF65-F5344CB8AC3E}">
        <p14:creationId xmlns:p14="http://schemas.microsoft.com/office/powerpoint/2010/main" val="21320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5527" y="355076"/>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508511" y="3589833"/>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HBA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514331" y="4791688"/>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𝐻𝐵𝐴</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514331" y="4791688"/>
                <a:ext cx="7401316" cy="523220"/>
              </a:xfrm>
              <a:prstGeom prst="rect">
                <a:avLst/>
              </a:prstGeom>
              <a:blipFill>
                <a:blip r:embed="rId2"/>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76017" y="4183045"/>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76017" y="4183045"/>
                <a:ext cx="8353038" cy="537776"/>
              </a:xfrm>
              <a:prstGeom prst="rect">
                <a:avLst/>
              </a:prstGeom>
              <a:blipFill>
                <a:blip r:embed="rId3"/>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514331" y="5454893"/>
                <a:ext cx="9890557" cy="878895"/>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514331" y="5454893"/>
                <a:ext cx="9890557" cy="878895"/>
              </a:xfrm>
              <a:prstGeom prst="rect">
                <a:avLst/>
              </a:prstGeom>
              <a:blipFill>
                <a:blip r:embed="rId4"/>
                <a:stretch>
                  <a:fillRect l="-1232" b="-2083"/>
                </a:stretch>
              </a:blipFill>
            </p:spPr>
            <p:txBody>
              <a:bodyPr/>
              <a:lstStyle/>
              <a:p>
                <a:r>
                  <a:rPr lang="en-US">
                    <a:noFill/>
                  </a:rPr>
                  <a:t> </a:t>
                </a:r>
              </a:p>
            </p:txBody>
          </p:sp>
        </mc:Fallback>
      </mc:AlternateContent>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5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5206"/>
          <a:stretch/>
        </p:blipFill>
        <p:spPr>
          <a:xfrm>
            <a:off x="3113471" y="365874"/>
            <a:ext cx="8726262" cy="2843490"/>
          </a:xfrm>
          <a:prstGeom prst="rect">
            <a:avLst/>
          </a:prstGeom>
        </p:spPr>
      </p:pic>
      <p:sp>
        <p:nvSpPr>
          <p:cNvPr id="19" name="文本框 9"/>
          <p:cNvSpPr txBox="1"/>
          <p:nvPr/>
        </p:nvSpPr>
        <p:spPr>
          <a:xfrm>
            <a:off x="4827503" y="3130324"/>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7272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strVal val="#ppt_w*0.70"/>
                                          </p:val>
                                        </p:tav>
                                        <p:tav tm="100000">
                                          <p:val>
                                            <p:strVal val="#ppt_w"/>
                                          </p:val>
                                        </p:tav>
                                      </p:tavLst>
                                    </p:anim>
                                    <p:anim calcmode="lin" valueType="num">
                                      <p:cBhvr>
                                        <p:cTn id="25" dur="1000" fill="hold"/>
                                        <p:tgtEl>
                                          <p:spTgt spid="41"/>
                                        </p:tgtEl>
                                        <p:attrNameLst>
                                          <p:attrName>ppt_h</p:attrName>
                                        </p:attrNameLst>
                                      </p:cBhvr>
                                      <p:tavLst>
                                        <p:tav tm="0">
                                          <p:val>
                                            <p:strVal val="#ppt_h"/>
                                          </p:val>
                                        </p:tav>
                                        <p:tav tm="100000">
                                          <p:val>
                                            <p:strVal val="#ppt_h"/>
                                          </p:val>
                                        </p:tav>
                                      </p:tavLst>
                                    </p:anim>
                                    <p:animEffect transition="in" filter="fade">
                                      <p:cBhvr>
                                        <p:cTn id="26" dur="1000"/>
                                        <p:tgtEl>
                                          <p:spTgt spid="41"/>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strVal val="#ppt_w*0.70"/>
                                          </p:val>
                                        </p:tav>
                                        <p:tav tm="100000">
                                          <p:val>
                                            <p:strVal val="#ppt_w"/>
                                          </p:val>
                                        </p:tav>
                                      </p:tavLst>
                                    </p:anim>
                                    <p:anim calcmode="lin" valueType="num">
                                      <p:cBhvr>
                                        <p:cTn id="30" dur="1000" fill="hold"/>
                                        <p:tgtEl>
                                          <p:spTgt spid="43"/>
                                        </p:tgtEl>
                                        <p:attrNameLst>
                                          <p:attrName>ppt_h</p:attrName>
                                        </p:attrNameLst>
                                      </p:cBhvr>
                                      <p:tavLst>
                                        <p:tav tm="0">
                                          <p:val>
                                            <p:strVal val="#ppt_h"/>
                                          </p:val>
                                        </p:tav>
                                        <p:tav tm="100000">
                                          <p:val>
                                            <p:strVal val="#ppt_h"/>
                                          </p:val>
                                        </p:tav>
                                      </p:tavLst>
                                    </p:anim>
                                    <p:animEffect transition="in" filter="fade">
                                      <p:cBhvr>
                                        <p:cTn id="31" dur="1000"/>
                                        <p:tgtEl>
                                          <p:spTgt spid="43"/>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strVal val="#ppt_w*0.70"/>
                                          </p:val>
                                        </p:tav>
                                        <p:tav tm="100000">
                                          <p:val>
                                            <p:strVal val="#ppt_w"/>
                                          </p:val>
                                        </p:tav>
                                      </p:tavLst>
                                    </p:anim>
                                    <p:anim calcmode="lin" valueType="num">
                                      <p:cBhvr>
                                        <p:cTn id="35" dur="1000" fill="hold"/>
                                        <p:tgtEl>
                                          <p:spTgt spid="42"/>
                                        </p:tgtEl>
                                        <p:attrNameLst>
                                          <p:attrName>ppt_h</p:attrName>
                                        </p:attrNameLst>
                                      </p:cBhvr>
                                      <p:tavLst>
                                        <p:tav tm="0">
                                          <p:val>
                                            <p:strVal val="#ppt_h"/>
                                          </p:val>
                                        </p:tav>
                                        <p:tav tm="100000">
                                          <p:val>
                                            <p:strVal val="#ppt_h"/>
                                          </p:val>
                                        </p:tav>
                                      </p:tavLst>
                                    </p:anim>
                                    <p:animEffect transition="in" filter="fade">
                                      <p:cBhvr>
                                        <p:cTn id="36" dur="1000"/>
                                        <p:tgtEl>
                                          <p:spTgt spid="42"/>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1000" fill="hold"/>
                                        <p:tgtEl>
                                          <p:spTgt spid="45"/>
                                        </p:tgtEl>
                                        <p:attrNameLst>
                                          <p:attrName>ppt_w</p:attrName>
                                        </p:attrNameLst>
                                      </p:cBhvr>
                                      <p:tavLst>
                                        <p:tav tm="0">
                                          <p:val>
                                            <p:strVal val="#ppt_w*0.70"/>
                                          </p:val>
                                        </p:tav>
                                        <p:tav tm="100000">
                                          <p:val>
                                            <p:strVal val="#ppt_w"/>
                                          </p:val>
                                        </p:tav>
                                      </p:tavLst>
                                    </p:anim>
                                    <p:anim calcmode="lin" valueType="num">
                                      <p:cBhvr>
                                        <p:cTn id="40" dur="1000" fill="hold"/>
                                        <p:tgtEl>
                                          <p:spTgt spid="45"/>
                                        </p:tgtEl>
                                        <p:attrNameLst>
                                          <p:attrName>ppt_h</p:attrName>
                                        </p:attrNameLst>
                                      </p:cBhvr>
                                      <p:tavLst>
                                        <p:tav tm="0">
                                          <p:val>
                                            <p:strVal val="#ppt_h"/>
                                          </p:val>
                                        </p:tav>
                                        <p:tav tm="100000">
                                          <p:val>
                                            <p:strVal val="#ppt_h"/>
                                          </p:val>
                                        </p:tav>
                                      </p:tavLst>
                                    </p:anim>
                                    <p:animEffect transition="in" filter="fade">
                                      <p:cBhvr>
                                        <p:cTn id="41"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P spid="16"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5527" y="355076"/>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508511" y="3589833"/>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HAC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514331" y="4791688"/>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𝐻𝐴𝐶</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514331" y="4791688"/>
                <a:ext cx="7401316" cy="523220"/>
              </a:xfrm>
              <a:prstGeom prst="rect">
                <a:avLst/>
              </a:prstGeom>
              <a:blipFill>
                <a:blip r:embed="rId2"/>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76017" y="4183045"/>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𝐻𝐶𝐴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76017" y="4183045"/>
                <a:ext cx="8353038" cy="537776"/>
              </a:xfrm>
              <a:prstGeom prst="rect">
                <a:avLst/>
              </a:prstGeom>
              <a:blipFill>
                <a:blip r:embed="rId3"/>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514331" y="5454893"/>
                <a:ext cx="9890557" cy="878895"/>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514331" y="5454893"/>
                <a:ext cx="9890557" cy="878895"/>
              </a:xfrm>
              <a:prstGeom prst="rect">
                <a:avLst/>
              </a:prstGeom>
              <a:blipFill>
                <a:blip r:embed="rId4"/>
                <a:stretch>
                  <a:fillRect l="-1232" b="-2083"/>
                </a:stretch>
              </a:blipFill>
            </p:spPr>
            <p:txBody>
              <a:bodyPr/>
              <a:lstStyle/>
              <a:p>
                <a:r>
                  <a:rPr lang="en-US">
                    <a:noFill/>
                  </a:rPr>
                  <a:t> </a:t>
                </a:r>
              </a:p>
            </p:txBody>
          </p:sp>
        </mc:Fallback>
      </mc:AlternateContent>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5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5206"/>
          <a:stretch/>
        </p:blipFill>
        <p:spPr>
          <a:xfrm>
            <a:off x="3113471" y="365874"/>
            <a:ext cx="8726262" cy="2843490"/>
          </a:xfrm>
          <a:prstGeom prst="rect">
            <a:avLst/>
          </a:prstGeom>
        </p:spPr>
      </p:pic>
      <p:sp>
        <p:nvSpPr>
          <p:cNvPr id="19" name="文本框 9"/>
          <p:cNvSpPr txBox="1"/>
          <p:nvPr/>
        </p:nvSpPr>
        <p:spPr>
          <a:xfrm>
            <a:off x="4827503" y="3130324"/>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04914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5527" y="355076"/>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508511" y="3589833"/>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ABH</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CAH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514331" y="4791688"/>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𝐴𝐵𝐻</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𝐶𝐴𝐻</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514331" y="4791688"/>
                <a:ext cx="7401316" cy="523220"/>
              </a:xfrm>
              <a:prstGeom prst="rect">
                <a:avLst/>
              </a:prstGeom>
              <a:blipFill>
                <a:blip r:embed="rId2"/>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76017" y="4183045"/>
                <a:ext cx="9454392" cy="53758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𝐻𝐴𝐶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(Vì cùng phụ với góc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𝐵𝐴𝐻</m:t>
                        </m:r>
                      </m:e>
                    </m:acc>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76017" y="4183045"/>
                <a:ext cx="9454392" cy="537583"/>
              </a:xfrm>
              <a:prstGeom prst="rect">
                <a:avLst/>
              </a:prstGeom>
              <a:blipFill>
                <a:blip r:embed="rId3"/>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514331" y="5454893"/>
                <a:ext cx="9890557" cy="882549"/>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514331" y="5454893"/>
                <a:ext cx="9890557" cy="882549"/>
              </a:xfrm>
              <a:prstGeom prst="rect">
                <a:avLst/>
              </a:prstGeom>
              <a:blipFill>
                <a:blip r:embed="rId4"/>
                <a:stretch>
                  <a:fillRect l="-1232" b="-1379"/>
                </a:stretch>
              </a:blipFill>
            </p:spPr>
            <p:txBody>
              <a:bodyPr/>
              <a:lstStyle/>
              <a:p>
                <a:r>
                  <a:rPr lang="en-US">
                    <a:noFill/>
                  </a:rPr>
                  <a:t> </a:t>
                </a:r>
              </a:p>
            </p:txBody>
          </p:sp>
        </mc:Fallback>
      </mc:AlternateContent>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5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5206"/>
          <a:stretch/>
        </p:blipFill>
        <p:spPr>
          <a:xfrm>
            <a:off x="3113471" y="365874"/>
            <a:ext cx="8726262" cy="2843490"/>
          </a:xfrm>
          <a:prstGeom prst="rect">
            <a:avLst/>
          </a:prstGeom>
        </p:spPr>
      </p:pic>
      <p:sp>
        <p:nvSpPr>
          <p:cNvPr id="19" name="文本框 9"/>
          <p:cNvSpPr txBox="1"/>
          <p:nvPr/>
        </p:nvSpPr>
        <p:spPr>
          <a:xfrm>
            <a:off x="4827503" y="3130324"/>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88394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heel(1)">
                                      <p:cBhvr>
                                        <p:cTn id="10" dur="2000"/>
                                        <p:tgtEl>
                                          <p:spTgt spid="4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heel(1)">
                                      <p:cBhvr>
                                        <p:cTn id="13" dur="2000"/>
                                        <p:tgtEl>
                                          <p:spTgt spid="4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heel(1)">
                                      <p:cBhvr>
                                        <p:cTn id="16"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5527" y="355076"/>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8"/>
          <p:cNvSpPr txBox="1"/>
          <p:nvPr/>
        </p:nvSpPr>
        <p:spPr>
          <a:xfrm>
            <a:off x="545834" y="488836"/>
            <a:ext cx="7401316" cy="523220"/>
          </a:xfrm>
          <a:prstGeom prst="rect">
            <a:avLst/>
          </a:prstGeom>
          <a:noFill/>
        </p:spPr>
        <p:txBody>
          <a:bodyPr wrap="square" rtlCol="0">
            <a:spAutoFit/>
          </a:bodyPr>
          <a:lstStyle/>
          <a:p>
            <a:pPr algn="just"/>
            <a:r>
              <a:rPr lang="en-US" altLang="zh-CN" sz="2800">
                <a:latin typeface="Times New Roman" panose="02020603050405020304" pitchFamily="18" charset="0"/>
                <a:ea typeface="微软雅黑" panose="020B0503020204020204" pitchFamily="34" charset="-122"/>
                <a:cs typeface="Times New Roman" panose="02020603050405020304" pitchFamily="18" charset="0"/>
              </a:rPr>
              <a:t>d) Ta có:</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 name="Object 2"/>
          <p:cNvGraphicFramePr>
            <a:graphicFrameLocks noChangeAspect="1"/>
          </p:cNvGraphicFramePr>
          <p:nvPr>
            <p:extLst/>
          </p:nvPr>
        </p:nvGraphicFramePr>
        <p:xfrm>
          <a:off x="1988002" y="1145816"/>
          <a:ext cx="3843629" cy="4461195"/>
        </p:xfrm>
        <a:graphic>
          <a:graphicData uri="http://schemas.openxmlformats.org/presentationml/2006/ole">
            <mc:AlternateContent xmlns:mc="http://schemas.openxmlformats.org/markup-compatibility/2006">
              <mc:Choice xmlns:v="urn:schemas-microsoft-com:vml" Requires="v">
                <p:oleObj spid="_x0000_s2056" name="Equation" r:id="rId3" imgW="2074542" imgH="2408586" progId="Equation.DSMT4">
                  <p:embed/>
                </p:oleObj>
              </mc:Choice>
              <mc:Fallback>
                <p:oleObj name="Equation" r:id="rId3" imgW="2074542" imgH="2408586" progId="Equation.DSMT4">
                  <p:embed/>
                  <p:pic>
                    <p:nvPicPr>
                      <p:cNvPr id="3" name="Object 2"/>
                      <p:cNvPicPr/>
                      <p:nvPr/>
                    </p:nvPicPr>
                    <p:blipFill>
                      <a:blip r:embed="rId4"/>
                      <a:stretch>
                        <a:fillRect/>
                      </a:stretch>
                    </p:blipFill>
                    <p:spPr>
                      <a:xfrm>
                        <a:off x="1988002" y="1145816"/>
                        <a:ext cx="3843629" cy="4461195"/>
                      </a:xfrm>
                      <a:prstGeom prst="rect">
                        <a:avLst/>
                      </a:prstGeom>
                    </p:spPr>
                  </p:pic>
                </p:oleObj>
              </mc:Fallback>
            </mc:AlternateContent>
          </a:graphicData>
        </a:graphic>
      </p:graphicFrame>
    </p:spTree>
    <p:extLst>
      <p:ext uri="{BB962C8B-B14F-4D97-AF65-F5344CB8AC3E}">
        <p14:creationId xmlns:p14="http://schemas.microsoft.com/office/powerpoint/2010/main" val="329684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40" name="文本框 9"/>
          <p:cNvSpPr txBox="1"/>
          <p:nvPr/>
        </p:nvSpPr>
        <p:spPr>
          <a:xfrm>
            <a:off x="5194285" y="2341824"/>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496011" y="923430"/>
            <a:ext cx="11195246" cy="1384995"/>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Trong hình 89, bạn Minh dung một dụng cụ để đo chiều cao của cây. Cho biết khoảng cách từ mắt bạn Minh đến cây và đến mặt đất lần lượt là AH = 2,8m và AK = 1,6m. Em hãy tính chiều cao của cây.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71700" y="2806267"/>
                <a:ext cx="8426247" cy="96847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Tứ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AHBK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có </a:t>
                </a:r>
                <a14:m>
                  <m:oMath xmlns:m="http://schemas.openxmlformats.org/officeDocument/2006/math">
                    <m:acc>
                      <m:accPr>
                        <m:chr m:val="̂"/>
                        <m:ctrlPr>
                          <a:rPr lang="zh-CN" altLang="en-US"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𝐴𝐻𝐵</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𝐻𝐵𝐾</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𝐵𝐾𝐴</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nên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AHBK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là hình chữ nhật.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71700" y="2806267"/>
                <a:ext cx="8426247" cy="968470"/>
              </a:xfrm>
              <a:prstGeom prst="rect">
                <a:avLst/>
              </a:prstGeom>
              <a:blipFill>
                <a:blip r:embed="rId3"/>
                <a:stretch>
                  <a:fillRect l="-1446" t="-4403" r="-1446" b="-16981"/>
                </a:stretch>
              </a:blipFill>
            </p:spPr>
            <p:txBody>
              <a:bodyPr/>
              <a:lstStyle/>
              <a:p>
                <a:r>
                  <a:rPr lang="en-US">
                    <a:noFill/>
                  </a:rPr>
                  <a:t> </a:t>
                </a:r>
              </a:p>
            </p:txBody>
          </p:sp>
        </mc:Fallback>
      </mc:AlternateContent>
      <p:sp>
        <p:nvSpPr>
          <p:cNvPr id="43" name="文本框 48"/>
          <p:cNvSpPr txBox="1"/>
          <p:nvPr/>
        </p:nvSpPr>
        <p:spPr>
          <a:xfrm>
            <a:off x="468709" y="4150436"/>
            <a:ext cx="8353038" cy="537583"/>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Áp dụng kết quả bài 5 ta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文本框 48"/>
          <p:cNvSpPr txBox="1"/>
          <p:nvPr/>
        </p:nvSpPr>
        <p:spPr>
          <a:xfrm>
            <a:off x="471700" y="3719549"/>
            <a:ext cx="6520609"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Suy ra BH = AK = 1,6m</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6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7947" y="1832577"/>
            <a:ext cx="2854996" cy="4664860"/>
          </a:xfrm>
          <a:prstGeom prst="rect">
            <a:avLst/>
          </a:prstGeom>
        </p:spPr>
      </p:pic>
      <mc:AlternateContent xmlns:mc="http://schemas.openxmlformats.org/markup-compatibility/2006" xmlns:a14="http://schemas.microsoft.com/office/drawing/2010/main">
        <mc:Choice Requires="a14">
          <p:sp>
            <p:nvSpPr>
              <p:cNvPr id="19" name="文本框 48"/>
              <p:cNvSpPr txBox="1"/>
              <p:nvPr/>
            </p:nvSpPr>
            <p:spPr>
              <a:xfrm>
                <a:off x="452606" y="4503122"/>
                <a:ext cx="9890557" cy="1002519"/>
              </a:xfrm>
              <a:prstGeom prst="rect">
                <a:avLst/>
              </a:prstGeom>
              <a:noFill/>
            </p:spPr>
            <p:txBody>
              <a:bodyPr wrap="square" rtlCol="0">
                <a:spAutoFit/>
              </a:bodyPr>
              <a:lstStyle/>
              <a:p>
                <a:pPr algn="just"/>
                <a14:m>
                  <m:oMathPara xmlns:m="http://schemas.openxmlformats.org/officeDocument/2006/math">
                    <m:oMathParaPr>
                      <m:jc m:val="left"/>
                    </m:oMathParaPr>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𝐶𝐻</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𝐴𝐻</m:t>
                              </m:r>
                            </m:e>
                            <m: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𝐵𝐻</m:t>
                          </m:r>
                        </m:den>
                      </m:f>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2,8</m:t>
                              </m:r>
                            </m:e>
                            <m: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1,6</m:t>
                          </m:r>
                        </m:den>
                      </m:f>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=4,9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𝑚</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452606" y="4503122"/>
                <a:ext cx="9890557" cy="1002519"/>
              </a:xfrm>
              <a:prstGeom prst="rect">
                <a:avLst/>
              </a:prstGeom>
              <a:blipFill>
                <a:blip r:embed="rId5"/>
                <a:stretch>
                  <a:fillRect/>
                </a:stretch>
              </a:blipFill>
            </p:spPr>
            <p:txBody>
              <a:bodyPr/>
              <a:lstStyle/>
              <a:p>
                <a:r>
                  <a:rPr lang="en-US">
                    <a:noFill/>
                  </a:rPr>
                  <a:t> </a:t>
                </a:r>
              </a:p>
            </p:txBody>
          </p:sp>
        </mc:Fallback>
      </mc:AlternateContent>
      <p:sp>
        <p:nvSpPr>
          <p:cNvPr id="20" name="文本框 48"/>
          <p:cNvSpPr txBox="1"/>
          <p:nvPr/>
        </p:nvSpPr>
        <p:spPr>
          <a:xfrm>
            <a:off x="508511" y="5416404"/>
            <a:ext cx="6520609"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Ta có BC = BH + CH = 1,6 + 4,9 = 6,5 (m)</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文本框 48"/>
          <p:cNvSpPr txBox="1"/>
          <p:nvPr/>
        </p:nvSpPr>
        <p:spPr>
          <a:xfrm>
            <a:off x="962867" y="5924034"/>
            <a:ext cx="6520609"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Vậy chiều cao của cây là 6,5 (m)</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2524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circle(in)">
                                      <p:cBhvr>
                                        <p:cTn id="10" dur="2000"/>
                                        <p:tgtEl>
                                          <p:spTgt spid="41"/>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barn(inVertical)">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barn(inVertical)">
                                      <p:cBhvr>
                                        <p:cTn id="33" dur="500"/>
                                        <p:tgtEl>
                                          <p:spTgt spid="4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barn(inVertical)">
                                      <p:cBhvr>
                                        <p:cTn id="38" dur="500"/>
                                        <p:tgtEl>
                                          <p:spTgt spid="1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barn(inVertical)">
                                      <p:cBhvr>
                                        <p:cTn id="43" dur="500"/>
                                        <p:tgtEl>
                                          <p:spTgt spid="2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3">
                                            <p:txEl>
                                              <p:pRg st="0" end="0"/>
                                            </p:txEl>
                                          </p:spTgt>
                                        </p:tgtEl>
                                        <p:attrNameLst>
                                          <p:attrName>style.visibility</p:attrName>
                                        </p:attrNameLst>
                                      </p:cBhvr>
                                      <p:to>
                                        <p:strVal val="visible"/>
                                      </p:to>
                                    </p:set>
                                    <p:animEffect transition="in" filter="barn(inVertical)">
                                      <p:cBhvr>
                                        <p:cTn id="4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6000" r="-25000" b="1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856" y="4869159"/>
            <a:ext cx="2160240" cy="2160240"/>
          </a:xfrm>
          <a:prstGeom prst="rect">
            <a:avLst/>
          </a:prstGeom>
        </p:spPr>
      </p:pic>
      <p:sp>
        <p:nvSpPr>
          <p:cNvPr id="11" name="Rectangle 10"/>
          <p:cNvSpPr/>
          <p:nvPr/>
        </p:nvSpPr>
        <p:spPr>
          <a:xfrm>
            <a:off x="1271464" y="3463300"/>
            <a:ext cx="7992888" cy="304698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a:ln w="0"/>
                <a:solidFill>
                  <a:srgbClr val="FF0000"/>
                </a:solidFill>
                <a:effectLst>
                  <a:reflection blurRad="12700" stA="50000" endPos="50000" dist="5000" dir="5400000" sy="-100000" rotWithShape="0"/>
                </a:effectLst>
              </a:rPr>
              <a:t>BẢO VỆ </a:t>
            </a:r>
          </a:p>
          <a:p>
            <a:pPr algn="ctr"/>
            <a:r>
              <a:rPr lang="en-US" sz="9600" b="1" cap="all">
                <a:ln w="0"/>
                <a:solidFill>
                  <a:srgbClr val="FF0000"/>
                </a:solidFill>
                <a:effectLst>
                  <a:reflection blurRad="12700" stA="50000" endPos="50000" dist="5000" dir="5400000" sy="-100000" rotWithShape="0"/>
                </a:effectLst>
              </a:rPr>
              <a:t>KHU PHỐ</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5874" y="5326804"/>
            <a:ext cx="2162455" cy="2162455"/>
          </a:xfrm>
          <a:prstGeom prst="rect">
            <a:avLst/>
          </a:prstGeom>
        </p:spPr>
      </p:pic>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41523" y="-1219200"/>
            <a:ext cx="609600" cy="609600"/>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0" b="100000" l="9880" r="100000"/>
                    </a14:imgEffect>
                  </a14:imgLayer>
                </a14:imgProps>
              </a:ext>
              <a:ext uri="{28A0092B-C50C-407E-A947-70E740481C1C}">
                <a14:useLocalDpi xmlns:a14="http://schemas.microsoft.com/office/drawing/2010/main" val="0"/>
              </a:ext>
            </a:extLst>
          </a:blip>
          <a:stretch>
            <a:fillRect/>
          </a:stretch>
        </p:blipFill>
        <p:spPr>
          <a:xfrm>
            <a:off x="6787283" y="3134183"/>
            <a:ext cx="3952875" cy="3705225"/>
          </a:xfrm>
          <a:prstGeom prst="rect">
            <a:avLst/>
          </a:prstGeom>
        </p:spPr>
      </p:pic>
    </p:spTree>
    <p:extLst>
      <p:ext uri="{BB962C8B-B14F-4D97-AF65-F5344CB8AC3E}">
        <p14:creationId xmlns:p14="http://schemas.microsoft.com/office/powerpoint/2010/main" val="3703537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gtEl>
                                        <p:attrNameLst>
                                          <p:attrName>ppt_x</p:attrName>
                                          <p:attrName>ppt_y</p:attrName>
                                        </p:attrNameLst>
                                      </p:cBhvr>
                                    </p:animMotion>
                                    <p:animRot by="1500000">
                                      <p:cBhvr>
                                        <p:cTn id="7" dur="125" fill="hold">
                                          <p:stCondLst>
                                            <p:cond delay="0"/>
                                          </p:stCondLst>
                                        </p:cTn>
                                        <p:tgtEl>
                                          <p:spTgt spid="11"/>
                                        </p:tgtEl>
                                        <p:attrNameLst>
                                          <p:attrName>r</p:attrName>
                                        </p:attrNameLst>
                                      </p:cBhvr>
                                    </p:animRot>
                                    <p:animRot by="-1500000">
                                      <p:cBhvr>
                                        <p:cTn id="8" dur="125" fill="hold">
                                          <p:stCondLst>
                                            <p:cond delay="125"/>
                                          </p:stCondLst>
                                        </p:cTn>
                                        <p:tgtEl>
                                          <p:spTgt spid="11"/>
                                        </p:tgtEl>
                                        <p:attrNameLst>
                                          <p:attrName>r</p:attrName>
                                        </p:attrNameLst>
                                      </p:cBhvr>
                                    </p:animRot>
                                    <p:animRot by="-1500000">
                                      <p:cBhvr>
                                        <p:cTn id="9" dur="125" fill="hold">
                                          <p:stCondLst>
                                            <p:cond delay="250"/>
                                          </p:stCondLst>
                                        </p:cTn>
                                        <p:tgtEl>
                                          <p:spTgt spid="11"/>
                                        </p:tgtEl>
                                        <p:attrNameLst>
                                          <p:attrName>r</p:attrName>
                                        </p:attrNameLst>
                                      </p:cBhvr>
                                    </p:animRot>
                                    <p:animRot by="1500000">
                                      <p:cBhvr>
                                        <p:cTn id="10" dur="125" fill="hold">
                                          <p:stCondLst>
                                            <p:cond delay="375"/>
                                          </p:stCondLst>
                                        </p:cTn>
                                        <p:tgtEl>
                                          <p:spTgt spid="11"/>
                                        </p:tgtEl>
                                        <p:attrNameLst>
                                          <p:attrName>r</p:attrName>
                                        </p:attrNameLst>
                                      </p:cBhvr>
                                    </p:animRot>
                                  </p:childTnLst>
                                </p:cTn>
                              </p:par>
                              <p:par>
                                <p:cTn id="11" presetID="21" presetClass="emph" presetSubtype="0" repeatCount="indefinite" fill="hold" grpId="1" nodeType="withEffect">
                                  <p:stCondLst>
                                    <p:cond delay="0"/>
                                  </p:stCondLst>
                                  <p:iterate type="lt">
                                    <p:tmPct val="0"/>
                                  </p:iterate>
                                  <p:childTnLst>
                                    <p:animClr clrSpc="hsl" dir="cw">
                                      <p:cBhvr override="childStyle">
                                        <p:cTn id="12" dur="500" fill="hold"/>
                                        <p:tgtEl>
                                          <p:spTgt spid="11"/>
                                        </p:tgtEl>
                                        <p:attrNameLst>
                                          <p:attrName>style.color</p:attrName>
                                        </p:attrNameLst>
                                      </p:cBhvr>
                                      <p:by>
                                        <p:hsl h="7200000" s="0" l="0"/>
                                      </p:by>
                                    </p:animClr>
                                    <p:animClr clrSpc="hsl" dir="cw">
                                      <p:cBhvr>
                                        <p:cTn id="13" dur="500" fill="hold"/>
                                        <p:tgtEl>
                                          <p:spTgt spid="11"/>
                                        </p:tgtEl>
                                        <p:attrNameLst>
                                          <p:attrName>fillcolor</p:attrName>
                                        </p:attrNameLst>
                                      </p:cBhvr>
                                      <p:by>
                                        <p:hsl h="7200000" s="0" l="0"/>
                                      </p:by>
                                    </p:animClr>
                                    <p:animClr clrSpc="hsl" dir="cw">
                                      <p:cBhvr>
                                        <p:cTn id="14" dur="500" fill="hold"/>
                                        <p:tgtEl>
                                          <p:spTgt spid="11"/>
                                        </p:tgtEl>
                                        <p:attrNameLst>
                                          <p:attrName>stroke.color</p:attrName>
                                        </p:attrNameLst>
                                      </p:cBhvr>
                                      <p:by>
                                        <p:hsl h="7200000" s="0" l="0"/>
                                      </p:by>
                                    </p:animClr>
                                    <p:set>
                                      <p:cBhvr>
                                        <p:cTn id="15" dur="500" fill="hold"/>
                                        <p:tgtEl>
                                          <p:spTgt spid="11"/>
                                        </p:tgtEl>
                                        <p:attrNameLst>
                                          <p:attrName>fill.type</p:attrName>
                                        </p:attrNameLst>
                                      </p:cBhvr>
                                      <p:to>
                                        <p:strVal val="solid"/>
                                      </p:to>
                                    </p:set>
                                  </p:childTnLst>
                                </p:cTn>
                              </p:par>
                              <p:par>
                                <p:cTn id="16" presetID="2" presetClass="mediacall" presetSubtype="0" fill="hold" nodeType="withEffect">
                                  <p:stCondLst>
                                    <p:cond delay="0"/>
                                  </p:stCondLst>
                                  <p:childTnLst>
                                    <p:cmd type="call" cmd="togglePause">
                                      <p:cBhvr>
                                        <p:cTn id="17"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8" fill="hold" display="0">
                  <p:stCondLst>
                    <p:cond delay="indefinite"/>
                  </p:stCondLst>
                  <p:endCondLst>
                    <p:cond evt="onStopAudio" delay="0">
                      <p:tgtEl>
                        <p:sldTgt/>
                      </p:tgtEl>
                    </p:cond>
                  </p:endCondLst>
                </p:cTn>
                <p:tgtEl>
                  <p:spTgt spid="14"/>
                </p:tgtEl>
              </p:cMediaNode>
            </p:audio>
          </p:childTnLst>
        </p:cTn>
      </p:par>
    </p:tnLst>
    <p:bldLst>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95590"/>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pic>
        <p:nvPicPr>
          <p:cNvPr id="42" name="图片 41"/>
          <p:cNvPicPr>
            <a:picLocks noChangeAspect="1"/>
          </p:cNvPicPr>
          <p:nvPr/>
        </p:nvPicPr>
        <p:blipFill rotWithShape="1">
          <a:blip r:embed="rId4" cstate="print">
            <a:extLst>
              <a:ext uri="{28A0092B-C50C-407E-A947-70E740481C1C}">
                <a14:useLocalDpi xmlns:a14="http://schemas.microsoft.com/office/drawing/2010/main" val="0"/>
              </a:ext>
            </a:extLst>
          </a:blip>
          <a:srcRect l="2617" t="16710" r="20399" b="5278"/>
          <a:stretch/>
        </p:blipFill>
        <p:spPr>
          <a:xfrm rot="6794924">
            <a:off x="6601010" y="1151915"/>
            <a:ext cx="2181139" cy="1894587"/>
          </a:xfrm>
          <a:prstGeom prst="rect">
            <a:avLst/>
          </a:prstGeom>
        </p:spPr>
      </p:pic>
      <p:pic>
        <p:nvPicPr>
          <p:cNvPr id="43" name="图片 42"/>
          <p:cNvPicPr>
            <a:picLocks noChangeAspect="1"/>
          </p:cNvPicPr>
          <p:nvPr/>
        </p:nvPicPr>
        <p:blipFill rotWithShape="1">
          <a:blip r:embed="rId4" cstate="print">
            <a:extLst>
              <a:ext uri="{28A0092B-C50C-407E-A947-70E740481C1C}">
                <a14:useLocalDpi xmlns:a14="http://schemas.microsoft.com/office/drawing/2010/main" val="0"/>
              </a:ext>
            </a:extLst>
          </a:blip>
          <a:srcRect l="2617" t="16710" r="20399" b="5278"/>
          <a:stretch/>
        </p:blipFill>
        <p:spPr>
          <a:xfrm rot="6794924">
            <a:off x="3671826" y="1159647"/>
            <a:ext cx="2181139" cy="1894587"/>
          </a:xfrm>
          <a:prstGeom prst="rect">
            <a:avLst/>
          </a:prstGeom>
        </p:spPr>
      </p:pic>
      <p:pic>
        <p:nvPicPr>
          <p:cNvPr id="44" name="图片 43"/>
          <p:cNvPicPr>
            <a:picLocks noChangeAspect="1"/>
          </p:cNvPicPr>
          <p:nvPr/>
        </p:nvPicPr>
        <p:blipFill rotWithShape="1">
          <a:blip r:embed="rId4" cstate="print">
            <a:extLst>
              <a:ext uri="{28A0092B-C50C-407E-A947-70E740481C1C}">
                <a14:useLocalDpi xmlns:a14="http://schemas.microsoft.com/office/drawing/2010/main" val="0"/>
              </a:ext>
            </a:extLst>
          </a:blip>
          <a:srcRect l="2617" t="16710" r="20399" b="5278"/>
          <a:stretch/>
        </p:blipFill>
        <p:spPr>
          <a:xfrm rot="6794924">
            <a:off x="2080834" y="1775931"/>
            <a:ext cx="2181139" cy="1894587"/>
          </a:xfrm>
          <a:prstGeom prst="rect">
            <a:avLst/>
          </a:prstGeom>
        </p:spPr>
      </p:pic>
      <p:sp useBgFill="1">
        <p:nvSpPr>
          <p:cNvPr id="45" name="椭圆 44"/>
          <p:cNvSpPr/>
          <p:nvPr/>
        </p:nvSpPr>
        <p:spPr>
          <a:xfrm>
            <a:off x="1424316" y="1588021"/>
            <a:ext cx="1440000" cy="1440000"/>
          </a:xfrm>
          <a:prstGeom prst="ellipse">
            <a:avLst/>
          </a:prstGeom>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6" name="椭圆 45"/>
          <p:cNvSpPr/>
          <p:nvPr/>
        </p:nvSpPr>
        <p:spPr>
          <a:xfrm>
            <a:off x="4217825" y="1588021"/>
            <a:ext cx="1440000" cy="1440000"/>
          </a:xfrm>
          <a:prstGeom prst="ellipse">
            <a:avLst/>
          </a:prstGeom>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7" name="椭圆 46"/>
          <p:cNvSpPr/>
          <p:nvPr/>
        </p:nvSpPr>
        <p:spPr>
          <a:xfrm>
            <a:off x="7087534" y="1588021"/>
            <a:ext cx="1440000" cy="1440000"/>
          </a:xfrm>
          <a:prstGeom prst="ellipse">
            <a:avLst/>
          </a:prstGeom>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569696" y="3313868"/>
            <a:ext cx="751774" cy="461665"/>
          </a:xfrm>
          <a:prstGeom prst="rect">
            <a:avLst/>
          </a:prstGeom>
          <a:noFill/>
        </p:spPr>
        <p:txBody>
          <a:bodyPr wrap="square" rtlCol="0">
            <a:spAutoFit/>
          </a:bodyPr>
          <a:lstStyle/>
          <a:p>
            <a:pPr algn="ctr"/>
            <a:r>
              <a:rPr lang="en-US" altLang="zh-CN" sz="2400">
                <a:solidFill>
                  <a:srgbClr val="C1A438"/>
                </a:solidFill>
                <a:latin typeface="方正清刻本悦宋简体" panose="02000000000000000000" pitchFamily="2" charset="-122"/>
                <a:ea typeface="方正清刻本悦宋简体" panose="02000000000000000000" pitchFamily="2" charset="-122"/>
              </a:rPr>
              <a:t>1</a:t>
            </a:r>
            <a:endParaRPr lang="zh-CN" altLang="en-US" sz="2400" dirty="0">
              <a:solidFill>
                <a:srgbClr val="C1A438"/>
              </a:solidFill>
              <a:latin typeface="方正清刻本悦宋简体" panose="02000000000000000000" pitchFamily="2" charset="-122"/>
              <a:ea typeface="方正清刻本悦宋简体" panose="02000000000000000000" pitchFamily="2" charset="-122"/>
            </a:endParaRPr>
          </a:p>
        </p:txBody>
      </p:sp>
      <p:sp>
        <p:nvSpPr>
          <p:cNvPr id="49" name="文本框 48"/>
          <p:cNvSpPr txBox="1"/>
          <p:nvPr/>
        </p:nvSpPr>
        <p:spPr>
          <a:xfrm>
            <a:off x="997815" y="3882406"/>
            <a:ext cx="2446216" cy="2185214"/>
          </a:xfrm>
          <a:prstGeom prst="rect">
            <a:avLst/>
          </a:prstGeom>
          <a:noFill/>
        </p:spPr>
        <p:txBody>
          <a:bodyPr wrap="square" rtlCol="0">
            <a:spAutoFit/>
          </a:bodyPr>
          <a:lstStyle/>
          <a:p>
            <a:pPr algn="just"/>
            <a:r>
              <a:rPr lang="en-US" altLang="zh-CN" sz="24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Học thuộc lại toàn bộ kiến thức về các trường hợp đồng dạng của tam giác.</a:t>
            </a:r>
            <a:endParaRPr lang="zh-CN" altLang="en-US" sz="24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grpSp>
        <p:nvGrpSpPr>
          <p:cNvPr id="54" name="组合 53"/>
          <p:cNvGrpSpPr>
            <a:grpSpLocks noChangeAspect="1"/>
          </p:cNvGrpSpPr>
          <p:nvPr/>
        </p:nvGrpSpPr>
        <p:grpSpPr>
          <a:xfrm>
            <a:off x="1844027" y="2020320"/>
            <a:ext cx="547810" cy="542159"/>
            <a:chOff x="6967126" y="4092464"/>
            <a:chExt cx="453105" cy="448433"/>
          </a:xfrm>
          <a:solidFill>
            <a:srgbClr val="C1A438"/>
          </a:solidFill>
          <a:effectLst/>
        </p:grpSpPr>
        <p:sp>
          <p:nvSpPr>
            <p:cNvPr id="55" name="Freeform 136"/>
            <p:cNvSpPr>
              <a:spLocks/>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6"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57" name="组合 56"/>
          <p:cNvGrpSpPr/>
          <p:nvPr/>
        </p:nvGrpSpPr>
        <p:grpSpPr>
          <a:xfrm>
            <a:off x="4633085" y="1882617"/>
            <a:ext cx="565077" cy="679862"/>
            <a:chOff x="6447145" y="3737787"/>
            <a:chExt cx="348964" cy="419850"/>
          </a:xfrm>
          <a:solidFill>
            <a:srgbClr val="C1A438"/>
          </a:solidFill>
        </p:grpSpPr>
        <p:sp>
          <p:nvSpPr>
            <p:cNvPr id="58" name="Freeform 32"/>
            <p:cNvSpPr>
              <a:spLocks/>
            </p:cNvSpPr>
            <p:nvPr/>
          </p:nvSpPr>
          <p:spPr bwMode="auto">
            <a:xfrm>
              <a:off x="6576901" y="3737787"/>
              <a:ext cx="88470" cy="419850"/>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9" name="Freeform 33"/>
            <p:cNvSpPr>
              <a:spLocks/>
            </p:cNvSpPr>
            <p:nvPr/>
          </p:nvSpPr>
          <p:spPr bwMode="auto">
            <a:xfrm>
              <a:off x="6447145" y="3993951"/>
              <a:ext cx="87487" cy="163686"/>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0" name="Freeform 34"/>
            <p:cNvSpPr>
              <a:spLocks/>
            </p:cNvSpPr>
            <p:nvPr/>
          </p:nvSpPr>
          <p:spPr bwMode="auto">
            <a:xfrm>
              <a:off x="6707639" y="3872805"/>
              <a:ext cx="88470" cy="284832"/>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61" name="Freeform 98"/>
          <p:cNvSpPr>
            <a:spLocks noEditPoints="1"/>
          </p:cNvSpPr>
          <p:nvPr/>
        </p:nvSpPr>
        <p:spPr bwMode="auto">
          <a:xfrm>
            <a:off x="7529540" y="2022239"/>
            <a:ext cx="549010" cy="56128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C1A438"/>
          </a:solid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nvGrpSpPr>
          <p:cNvPr id="62" name="组合 61"/>
          <p:cNvGrpSpPr/>
          <p:nvPr/>
        </p:nvGrpSpPr>
        <p:grpSpPr>
          <a:xfrm>
            <a:off x="6836044" y="3533587"/>
            <a:ext cx="2088023" cy="476737"/>
            <a:chOff x="5129990" y="4125154"/>
            <a:chExt cx="2088023" cy="476737"/>
          </a:xfrm>
          <a:solidFill>
            <a:srgbClr val="C1A438"/>
          </a:solidFill>
        </p:grpSpPr>
        <p:cxnSp>
          <p:nvCxnSpPr>
            <p:cNvPr id="63" name="直接连接符 62"/>
            <p:cNvCxnSpPr/>
            <p:nvPr/>
          </p:nvCxnSpPr>
          <p:spPr>
            <a:xfrm>
              <a:off x="5503109" y="4371285"/>
              <a:ext cx="1327164" cy="2581"/>
            </a:xfrm>
            <a:prstGeom prst="line">
              <a:avLst/>
            </a:prstGeom>
            <a:grpFill/>
            <a:ln w="22225">
              <a:solidFill>
                <a:srgbClr val="C1A438"/>
              </a:solidFill>
            </a:ln>
          </p:spPr>
          <p:style>
            <a:lnRef idx="1">
              <a:schemeClr val="accent1"/>
            </a:lnRef>
            <a:fillRef idx="0">
              <a:schemeClr val="accent1"/>
            </a:fillRef>
            <a:effectRef idx="0">
              <a:schemeClr val="accent1"/>
            </a:effectRef>
            <a:fontRef idx="minor">
              <a:schemeClr val="tx1"/>
            </a:fontRef>
          </p:style>
        </p:cxnSp>
        <p:grpSp>
          <p:nvGrpSpPr>
            <p:cNvPr id="64" name="Group 21"/>
            <p:cNvGrpSpPr>
              <a:grpSpLocks noChangeAspect="1"/>
            </p:cNvGrpSpPr>
            <p:nvPr/>
          </p:nvGrpSpPr>
          <p:grpSpPr bwMode="auto">
            <a:xfrm>
              <a:off x="5129990" y="4125154"/>
              <a:ext cx="336993" cy="468705"/>
              <a:chOff x="2708" y="2559"/>
              <a:chExt cx="284" cy="395"/>
            </a:xfrm>
            <a:grpFill/>
          </p:grpSpPr>
          <p:sp>
            <p:nvSpPr>
              <p:cNvPr id="102"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5" name="Group 21"/>
            <p:cNvGrpSpPr>
              <a:grpSpLocks noChangeAspect="1"/>
            </p:cNvGrpSpPr>
            <p:nvPr/>
          </p:nvGrpSpPr>
          <p:grpSpPr bwMode="auto">
            <a:xfrm rot="10800000">
              <a:off x="6881020" y="4133186"/>
              <a:ext cx="336993" cy="468705"/>
              <a:chOff x="2708" y="2559"/>
              <a:chExt cx="284" cy="395"/>
            </a:xfrm>
            <a:grpFill/>
          </p:grpSpPr>
          <p:sp>
            <p:nvSpPr>
              <p:cNvPr id="66"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07" name="组合 106"/>
          <p:cNvGrpSpPr/>
          <p:nvPr/>
        </p:nvGrpSpPr>
        <p:grpSpPr>
          <a:xfrm>
            <a:off x="3835166" y="3533587"/>
            <a:ext cx="2088023" cy="476737"/>
            <a:chOff x="5129990" y="4125154"/>
            <a:chExt cx="2088023" cy="476737"/>
          </a:xfrm>
          <a:solidFill>
            <a:srgbClr val="C1A438"/>
          </a:solidFill>
        </p:grpSpPr>
        <p:grpSp>
          <p:nvGrpSpPr>
            <p:cNvPr id="108" name="Group 21"/>
            <p:cNvGrpSpPr>
              <a:grpSpLocks noChangeAspect="1"/>
            </p:cNvGrpSpPr>
            <p:nvPr/>
          </p:nvGrpSpPr>
          <p:grpSpPr bwMode="auto">
            <a:xfrm>
              <a:off x="5129990" y="4125154"/>
              <a:ext cx="336993" cy="468705"/>
              <a:chOff x="2708" y="2559"/>
              <a:chExt cx="284" cy="395"/>
            </a:xfrm>
            <a:grpFill/>
          </p:grpSpPr>
          <p:sp>
            <p:nvSpPr>
              <p:cNvPr id="115"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09" name="Group 21"/>
            <p:cNvGrpSpPr>
              <a:grpSpLocks noChangeAspect="1"/>
            </p:cNvGrpSpPr>
            <p:nvPr/>
          </p:nvGrpSpPr>
          <p:grpSpPr bwMode="auto">
            <a:xfrm rot="10800000">
              <a:off x="6881020" y="4133186"/>
              <a:ext cx="336993" cy="468705"/>
              <a:chOff x="2708" y="2559"/>
              <a:chExt cx="284" cy="395"/>
            </a:xfrm>
            <a:grpFill/>
          </p:grpSpPr>
          <p:sp>
            <p:nvSpPr>
              <p:cNvPr id="110"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120" name="直接连接符 119"/>
          <p:cNvCxnSpPr/>
          <p:nvPr/>
        </p:nvCxnSpPr>
        <p:spPr>
          <a:xfrm>
            <a:off x="4203679" y="3775697"/>
            <a:ext cx="1327164" cy="2581"/>
          </a:xfrm>
          <a:prstGeom prst="line">
            <a:avLst/>
          </a:prstGeom>
          <a:ln w="22225">
            <a:solidFill>
              <a:srgbClr val="C1A438"/>
            </a:solidFill>
          </a:ln>
        </p:spPr>
        <p:style>
          <a:lnRef idx="1">
            <a:schemeClr val="accent1"/>
          </a:lnRef>
          <a:fillRef idx="0">
            <a:schemeClr val="accent1"/>
          </a:fillRef>
          <a:effectRef idx="0">
            <a:schemeClr val="accent1"/>
          </a:effectRef>
          <a:fontRef idx="minor">
            <a:schemeClr val="tx1"/>
          </a:fontRef>
        </p:style>
      </p:cxnSp>
      <p:grpSp>
        <p:nvGrpSpPr>
          <p:cNvPr id="121" name="组合 120"/>
          <p:cNvGrpSpPr/>
          <p:nvPr/>
        </p:nvGrpSpPr>
        <p:grpSpPr>
          <a:xfrm>
            <a:off x="1103660" y="3526268"/>
            <a:ext cx="2088023" cy="476737"/>
            <a:chOff x="2326534" y="4174855"/>
            <a:chExt cx="2088023" cy="476737"/>
          </a:xfrm>
          <a:solidFill>
            <a:srgbClr val="C1A438"/>
          </a:solidFill>
        </p:grpSpPr>
        <p:grpSp>
          <p:nvGrpSpPr>
            <p:cNvPr id="122" name="组合 121"/>
            <p:cNvGrpSpPr/>
            <p:nvPr/>
          </p:nvGrpSpPr>
          <p:grpSpPr>
            <a:xfrm>
              <a:off x="2326534" y="4174855"/>
              <a:ext cx="2088023" cy="476737"/>
              <a:chOff x="5129990" y="4125154"/>
              <a:chExt cx="2088023" cy="476737"/>
            </a:xfrm>
            <a:grpFill/>
          </p:grpSpPr>
          <p:grpSp>
            <p:nvGrpSpPr>
              <p:cNvPr id="124" name="Group 21"/>
              <p:cNvGrpSpPr>
                <a:grpSpLocks noChangeAspect="1"/>
              </p:cNvGrpSpPr>
              <p:nvPr/>
            </p:nvGrpSpPr>
            <p:grpSpPr bwMode="auto">
              <a:xfrm>
                <a:off x="5129990" y="4125154"/>
                <a:ext cx="336993" cy="468705"/>
                <a:chOff x="2708" y="2559"/>
                <a:chExt cx="284" cy="395"/>
              </a:xfrm>
              <a:grpFill/>
            </p:grpSpPr>
            <p:sp>
              <p:nvSpPr>
                <p:cNvPr id="131"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5" name="Group 21"/>
              <p:cNvGrpSpPr>
                <a:grpSpLocks noChangeAspect="1"/>
              </p:cNvGrpSpPr>
              <p:nvPr/>
            </p:nvGrpSpPr>
            <p:grpSpPr bwMode="auto">
              <a:xfrm rot="10800000">
                <a:off x="6881020" y="4133186"/>
                <a:ext cx="336993" cy="468705"/>
                <a:chOff x="2708" y="2559"/>
                <a:chExt cx="284" cy="395"/>
              </a:xfrm>
              <a:grpFill/>
            </p:grpSpPr>
            <p:sp>
              <p:nvSpPr>
                <p:cNvPr id="126"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123" name="直接连接符 122"/>
            <p:cNvCxnSpPr/>
            <p:nvPr/>
          </p:nvCxnSpPr>
          <p:spPr>
            <a:xfrm>
              <a:off x="2692969" y="4421459"/>
              <a:ext cx="1327164" cy="2581"/>
            </a:xfrm>
            <a:prstGeom prst="line">
              <a:avLst/>
            </a:prstGeom>
            <a:grpFill/>
            <a:ln w="22225">
              <a:solidFill>
                <a:srgbClr val="C1A438"/>
              </a:solidFill>
            </a:ln>
          </p:spPr>
          <p:style>
            <a:lnRef idx="1">
              <a:schemeClr val="accent1"/>
            </a:lnRef>
            <a:fillRef idx="0">
              <a:schemeClr val="accent1"/>
            </a:fillRef>
            <a:effectRef idx="0">
              <a:schemeClr val="accent1"/>
            </a:effectRef>
            <a:fontRef idx="minor">
              <a:schemeClr val="tx1"/>
            </a:fontRef>
          </p:style>
        </p:cxnSp>
      </p:grpSp>
      <p:sp>
        <p:nvSpPr>
          <p:cNvPr id="70" name="文本框 5"/>
          <p:cNvSpPr txBox="1"/>
          <p:nvPr/>
        </p:nvSpPr>
        <p:spPr>
          <a:xfrm>
            <a:off x="524555" y="443490"/>
            <a:ext cx="4681927" cy="584775"/>
          </a:xfrm>
          <a:prstGeom prst="rect">
            <a:avLst/>
          </a:prstGeom>
          <a:noFill/>
        </p:spPr>
        <p:txBody>
          <a:bodyPr wrap="square" rtlCol="0">
            <a:spAutoFit/>
          </a:bodyPr>
          <a:lstStyle/>
          <a:p>
            <a:r>
              <a:rPr lang="en-US" altLang="zh-CN" sz="32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Hướng dẫn tự học ở nhà</a:t>
            </a:r>
            <a:endParaRPr lang="zh-CN" altLang="en-US" sz="32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72" name="文本框 48"/>
          <p:cNvSpPr txBox="1"/>
          <p:nvPr/>
        </p:nvSpPr>
        <p:spPr>
          <a:xfrm>
            <a:off x="3902500" y="3914485"/>
            <a:ext cx="2446216" cy="1815882"/>
          </a:xfrm>
          <a:prstGeom prst="rect">
            <a:avLst/>
          </a:prstGeom>
          <a:noFill/>
        </p:spPr>
        <p:txBody>
          <a:bodyPr wrap="square" rtlCol="0">
            <a:spAutoFit/>
          </a:bodyPr>
          <a:lstStyle/>
          <a:p>
            <a:pPr algn="just"/>
            <a:r>
              <a:rPr lang="en-US" altLang="zh-CN" sz="24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Xem lại các BT đã làm, làm thêm các BT trong SGK.</a:t>
            </a:r>
            <a:endParaRPr lang="zh-CN" altLang="en-US" sz="24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pic>
        <p:nvPicPr>
          <p:cNvPr id="80" name="图片 41"/>
          <p:cNvPicPr>
            <a:picLocks noChangeAspect="1"/>
          </p:cNvPicPr>
          <p:nvPr/>
        </p:nvPicPr>
        <p:blipFill rotWithShape="1">
          <a:blip r:embed="rId4" cstate="print">
            <a:extLst>
              <a:ext uri="{28A0092B-C50C-407E-A947-70E740481C1C}">
                <a14:useLocalDpi xmlns:a14="http://schemas.microsoft.com/office/drawing/2010/main" val="0"/>
              </a:ext>
            </a:extLst>
          </a:blip>
          <a:srcRect l="2617" t="16710" r="20399" b="5278"/>
          <a:stretch/>
        </p:blipFill>
        <p:spPr>
          <a:xfrm rot="6794924">
            <a:off x="9273979" y="1357324"/>
            <a:ext cx="2181139" cy="1894587"/>
          </a:xfrm>
          <a:prstGeom prst="rect">
            <a:avLst/>
          </a:prstGeom>
        </p:spPr>
      </p:pic>
      <p:sp useBgFill="1">
        <p:nvSpPr>
          <p:cNvPr id="81" name="椭圆 46"/>
          <p:cNvSpPr/>
          <p:nvPr/>
        </p:nvSpPr>
        <p:spPr>
          <a:xfrm>
            <a:off x="9760503" y="1793430"/>
            <a:ext cx="1440000" cy="1440000"/>
          </a:xfrm>
          <a:prstGeom prst="ellipse">
            <a:avLst/>
          </a:prstGeom>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Freeform 98"/>
          <p:cNvSpPr>
            <a:spLocks noEditPoints="1"/>
          </p:cNvSpPr>
          <p:nvPr/>
        </p:nvSpPr>
        <p:spPr bwMode="auto">
          <a:xfrm>
            <a:off x="10202509" y="2227648"/>
            <a:ext cx="549010" cy="56128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C1A438"/>
          </a:solid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84" name="文本框 48"/>
          <p:cNvSpPr txBox="1"/>
          <p:nvPr/>
        </p:nvSpPr>
        <p:spPr>
          <a:xfrm>
            <a:off x="6686256" y="4104280"/>
            <a:ext cx="2446216" cy="2185214"/>
          </a:xfrm>
          <a:prstGeom prst="rect">
            <a:avLst/>
          </a:prstGeom>
          <a:noFill/>
        </p:spPr>
        <p:txBody>
          <a:bodyPr wrap="square" rtlCol="0">
            <a:spAutoFit/>
          </a:bodyPr>
          <a:lstStyle/>
          <a:p>
            <a:pPr algn="just"/>
            <a:r>
              <a:rPr lang="en-US" altLang="zh-CN" sz="24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Sưu tầm một số hình ảnh thực tế các trường hợp đồng dạng của tam giác.</a:t>
            </a:r>
            <a:endParaRPr lang="zh-CN" altLang="en-US" sz="24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sp>
        <p:nvSpPr>
          <p:cNvPr id="85" name="文本框 48"/>
          <p:cNvSpPr txBox="1"/>
          <p:nvPr/>
        </p:nvSpPr>
        <p:spPr>
          <a:xfrm>
            <a:off x="9232773" y="4067072"/>
            <a:ext cx="2446216" cy="1446550"/>
          </a:xfrm>
          <a:prstGeom prst="rect">
            <a:avLst/>
          </a:prstGeom>
          <a:noFill/>
        </p:spPr>
        <p:txBody>
          <a:bodyPr wrap="square" rtlCol="0">
            <a:spAutoFit/>
          </a:bodyPr>
          <a:lstStyle/>
          <a:p>
            <a:pPr algn="just"/>
            <a:r>
              <a:rPr lang="en-US" altLang="zh-CN" sz="24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Chuẩn bị bài mới: “Bài 9. Hình đồng dạng”.</a:t>
            </a:r>
            <a:endParaRPr lang="zh-CN" altLang="en-US" sz="24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sp>
        <p:nvSpPr>
          <p:cNvPr id="86" name="文本框 47"/>
          <p:cNvSpPr txBox="1"/>
          <p:nvPr/>
        </p:nvSpPr>
        <p:spPr>
          <a:xfrm>
            <a:off x="4596058" y="3326041"/>
            <a:ext cx="751774" cy="461665"/>
          </a:xfrm>
          <a:prstGeom prst="rect">
            <a:avLst/>
          </a:prstGeom>
          <a:noFill/>
        </p:spPr>
        <p:txBody>
          <a:bodyPr wrap="square" rtlCol="0">
            <a:spAutoFit/>
          </a:bodyPr>
          <a:lstStyle/>
          <a:p>
            <a:pPr algn="ctr"/>
            <a:r>
              <a:rPr lang="en-US" altLang="zh-CN" sz="2400">
                <a:solidFill>
                  <a:srgbClr val="C1A438"/>
                </a:solidFill>
                <a:latin typeface="方正清刻本悦宋简体" panose="02000000000000000000" pitchFamily="2" charset="-122"/>
                <a:ea typeface="方正清刻本悦宋简体" panose="02000000000000000000" pitchFamily="2" charset="-122"/>
              </a:rPr>
              <a:t>2</a:t>
            </a:r>
            <a:endParaRPr lang="zh-CN" altLang="en-US" sz="2400" dirty="0">
              <a:solidFill>
                <a:srgbClr val="C1A438"/>
              </a:solidFill>
              <a:latin typeface="方正清刻本悦宋简体" panose="02000000000000000000" pitchFamily="2" charset="-122"/>
              <a:ea typeface="方正清刻本悦宋简体" panose="02000000000000000000" pitchFamily="2" charset="-122"/>
            </a:endParaRPr>
          </a:p>
        </p:txBody>
      </p:sp>
      <p:sp>
        <p:nvSpPr>
          <p:cNvPr id="87" name="文本框 47"/>
          <p:cNvSpPr txBox="1"/>
          <p:nvPr/>
        </p:nvSpPr>
        <p:spPr>
          <a:xfrm>
            <a:off x="7563432" y="3356440"/>
            <a:ext cx="751774" cy="461665"/>
          </a:xfrm>
          <a:prstGeom prst="rect">
            <a:avLst/>
          </a:prstGeom>
          <a:noFill/>
        </p:spPr>
        <p:txBody>
          <a:bodyPr wrap="square" rtlCol="0">
            <a:spAutoFit/>
          </a:bodyPr>
          <a:lstStyle/>
          <a:p>
            <a:pPr algn="ctr"/>
            <a:r>
              <a:rPr lang="en-US" altLang="zh-CN" sz="2400">
                <a:solidFill>
                  <a:srgbClr val="C1A438"/>
                </a:solidFill>
                <a:latin typeface="方正清刻本悦宋简体" panose="02000000000000000000" pitchFamily="2" charset="-122"/>
                <a:ea typeface="方正清刻本悦宋简体" panose="02000000000000000000" pitchFamily="2" charset="-122"/>
              </a:rPr>
              <a:t>3</a:t>
            </a:r>
            <a:endParaRPr lang="zh-CN" altLang="en-US" sz="2400" dirty="0">
              <a:solidFill>
                <a:srgbClr val="C1A438"/>
              </a:solidFill>
              <a:latin typeface="方正清刻本悦宋简体" panose="02000000000000000000" pitchFamily="2" charset="-122"/>
              <a:ea typeface="方正清刻本悦宋简体" panose="02000000000000000000" pitchFamily="2" charset="-122"/>
            </a:endParaRPr>
          </a:p>
        </p:txBody>
      </p:sp>
      <p:grpSp>
        <p:nvGrpSpPr>
          <p:cNvPr id="88" name="组合 61"/>
          <p:cNvGrpSpPr/>
          <p:nvPr/>
        </p:nvGrpSpPr>
        <p:grpSpPr>
          <a:xfrm>
            <a:off x="9572120" y="3590335"/>
            <a:ext cx="2088023" cy="476737"/>
            <a:chOff x="5129990" y="4125154"/>
            <a:chExt cx="2088023" cy="476737"/>
          </a:xfrm>
          <a:solidFill>
            <a:srgbClr val="C1A438"/>
          </a:solidFill>
        </p:grpSpPr>
        <p:cxnSp>
          <p:nvCxnSpPr>
            <p:cNvPr id="89" name="直接连接符 62"/>
            <p:cNvCxnSpPr/>
            <p:nvPr/>
          </p:nvCxnSpPr>
          <p:spPr>
            <a:xfrm>
              <a:off x="5503109" y="4371285"/>
              <a:ext cx="1327164" cy="2581"/>
            </a:xfrm>
            <a:prstGeom prst="line">
              <a:avLst/>
            </a:prstGeom>
            <a:grpFill/>
            <a:ln w="22225">
              <a:solidFill>
                <a:srgbClr val="C1A438"/>
              </a:solidFill>
            </a:ln>
          </p:spPr>
          <p:style>
            <a:lnRef idx="1">
              <a:schemeClr val="accent1"/>
            </a:lnRef>
            <a:fillRef idx="0">
              <a:schemeClr val="accent1"/>
            </a:fillRef>
            <a:effectRef idx="0">
              <a:schemeClr val="accent1"/>
            </a:effectRef>
            <a:fontRef idx="minor">
              <a:schemeClr val="tx1"/>
            </a:fontRef>
          </p:style>
        </p:cxnSp>
        <p:grpSp>
          <p:nvGrpSpPr>
            <p:cNvPr id="90" name="Group 21"/>
            <p:cNvGrpSpPr>
              <a:grpSpLocks noChangeAspect="1"/>
            </p:cNvGrpSpPr>
            <p:nvPr/>
          </p:nvGrpSpPr>
          <p:grpSpPr bwMode="auto">
            <a:xfrm>
              <a:off x="5129990" y="4125154"/>
              <a:ext cx="336993" cy="468705"/>
              <a:chOff x="2708" y="2559"/>
              <a:chExt cx="284" cy="395"/>
            </a:xfrm>
            <a:grpFill/>
          </p:grpSpPr>
          <p:sp>
            <p:nvSpPr>
              <p:cNvPr id="97"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1" name="Group 21"/>
            <p:cNvGrpSpPr>
              <a:grpSpLocks noChangeAspect="1"/>
            </p:cNvGrpSpPr>
            <p:nvPr/>
          </p:nvGrpSpPr>
          <p:grpSpPr bwMode="auto">
            <a:xfrm rot="10800000">
              <a:off x="6881020" y="4133186"/>
              <a:ext cx="336993" cy="468705"/>
              <a:chOff x="2708" y="2559"/>
              <a:chExt cx="284" cy="395"/>
            </a:xfrm>
            <a:grpFill/>
          </p:grpSpPr>
          <p:sp>
            <p:nvSpPr>
              <p:cNvPr id="92"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136" name="文本框 47"/>
          <p:cNvSpPr txBox="1"/>
          <p:nvPr/>
        </p:nvSpPr>
        <p:spPr>
          <a:xfrm>
            <a:off x="10299508" y="3413188"/>
            <a:ext cx="751774" cy="461665"/>
          </a:xfrm>
          <a:prstGeom prst="rect">
            <a:avLst/>
          </a:prstGeom>
          <a:noFill/>
        </p:spPr>
        <p:txBody>
          <a:bodyPr wrap="square" rtlCol="0">
            <a:spAutoFit/>
          </a:bodyPr>
          <a:lstStyle/>
          <a:p>
            <a:pPr algn="ctr"/>
            <a:r>
              <a:rPr lang="en-US" altLang="zh-CN" sz="2400">
                <a:solidFill>
                  <a:srgbClr val="C1A438"/>
                </a:solidFill>
                <a:latin typeface="方正清刻本悦宋简体" panose="02000000000000000000" pitchFamily="2" charset="-122"/>
                <a:ea typeface="方正清刻本悦宋简体" panose="02000000000000000000" pitchFamily="2" charset="-122"/>
              </a:rPr>
              <a:t>4</a:t>
            </a:r>
            <a:endParaRPr lang="zh-CN" altLang="en-US" sz="2400" dirty="0">
              <a:solidFill>
                <a:srgbClr val="C1A438"/>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3749581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04" name="图片 2203"/>
          <p:cNvPicPr>
            <a:picLocks noChangeAspect="1"/>
          </p:cNvPicPr>
          <p:nvPr/>
        </p:nvPicPr>
        <p:blipFill>
          <a:blip r:embed="rId2"/>
          <a:stretch>
            <a:fillRect/>
          </a:stretch>
        </p:blipFill>
        <p:spPr>
          <a:xfrm>
            <a:off x="3192915" y="2152650"/>
            <a:ext cx="5536333" cy="3954524"/>
          </a:xfrm>
          <a:prstGeom prst="rect">
            <a:avLst/>
          </a:prstGeom>
        </p:spPr>
      </p:pic>
      <p:sp>
        <p:nvSpPr>
          <p:cNvPr id="5" name="文本框 4"/>
          <p:cNvSpPr txBox="1"/>
          <p:nvPr/>
        </p:nvSpPr>
        <p:spPr>
          <a:xfrm>
            <a:off x="4364141" y="3157172"/>
            <a:ext cx="4365107" cy="923330"/>
          </a:xfrm>
          <a:prstGeom prst="rect">
            <a:avLst/>
          </a:prstGeom>
          <a:noFill/>
        </p:spPr>
        <p:txBody>
          <a:bodyPr wrap="square" rtlCol="0">
            <a:spAutoFit/>
          </a:bodyPr>
          <a:lstStyle/>
          <a:p>
            <a:r>
              <a:rPr lang="en-US" altLang="zh-CN" sz="5400">
                <a:solidFill>
                  <a:srgbClr val="C1A438"/>
                </a:solidFill>
                <a:latin typeface="方正清刻本悦宋简体" panose="02000000000000000000" pitchFamily="2" charset="-122"/>
                <a:ea typeface="方正清刻本悦宋简体" panose="02000000000000000000" pitchFamily="2" charset="-122"/>
              </a:rPr>
              <a:t>Thank you</a:t>
            </a:r>
            <a:endParaRPr lang="zh-CN" altLang="en-US" sz="5400" dirty="0">
              <a:solidFill>
                <a:srgbClr val="C1A438"/>
              </a:solidFill>
              <a:latin typeface="方正清刻本悦宋简体" panose="02000000000000000000" pitchFamily="2" charset="-122"/>
              <a:ea typeface="方正清刻本悦宋简体" panose="02000000000000000000" pitchFamily="2" charset="-122"/>
            </a:endParaRPr>
          </a:p>
        </p:txBody>
      </p:sp>
      <p:pic>
        <p:nvPicPr>
          <p:cNvPr id="2203" name="图片 2202"/>
          <p:cNvPicPr>
            <a:picLocks noChangeAspect="1"/>
          </p:cNvPicPr>
          <p:nvPr/>
        </p:nvPicPr>
        <p:blipFill>
          <a:blip r:embed="rId3"/>
          <a:stretch>
            <a:fillRect/>
          </a:stretch>
        </p:blipFill>
        <p:spPr>
          <a:xfrm>
            <a:off x="4858685" y="435442"/>
            <a:ext cx="3870563" cy="2721730"/>
          </a:xfrm>
          <a:prstGeom prst="rect">
            <a:avLst/>
          </a:prstGeom>
        </p:spPr>
      </p:pic>
    </p:spTree>
    <p:extLst>
      <p:ext uri="{BB962C8B-B14F-4D97-AF65-F5344CB8AC3E}">
        <p14:creationId xmlns:p14="http://schemas.microsoft.com/office/powerpoint/2010/main" val="135539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54000"/>
          </a:stretch>
        </a:blipFill>
        <a:effectLst/>
      </p:bgPr>
    </p:bg>
    <p:spTree>
      <p:nvGrpSpPr>
        <p:cNvPr id="1" name=""/>
        <p:cNvGrpSpPr/>
        <p:nvPr/>
      </p:nvGrpSpPr>
      <p:grpSpPr>
        <a:xfrm>
          <a:off x="0" y="0"/>
          <a:ext cx="0" cy="0"/>
          <a:chOff x="0" y="0"/>
          <a:chExt cx="0" cy="0"/>
        </a:xfrm>
      </p:grpSpPr>
      <p:pic>
        <p:nvPicPr>
          <p:cNvPr id="5" name="Picture 4">
            <a:hlinkClick r:id="rId5" action="ppaction://hlinksldjump"/>
          </p:cNvPr>
          <p:cNvPicPr>
            <a:picLocks noChangeAspect="1"/>
          </p:cNvPicPr>
          <p:nvPr/>
        </p:nvPicPr>
        <p:blipFill>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991544" y="1124745"/>
            <a:ext cx="936104" cy="892955"/>
          </a:xfrm>
          <a:prstGeom prst="rect">
            <a:avLst/>
          </a:prstGeom>
        </p:spPr>
      </p:pic>
      <p:pic>
        <p:nvPicPr>
          <p:cNvPr id="6" name="Picture 5">
            <a:hlinkClick r:id="rId8" action="ppaction://hlinksldjump"/>
          </p:cNvPr>
          <p:cNvPicPr>
            <a:picLocks noChangeAspect="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807969" y="1811632"/>
            <a:ext cx="793697" cy="757112"/>
          </a:xfrm>
          <a:prstGeom prst="rect">
            <a:avLst/>
          </a:prstGeom>
        </p:spPr>
      </p:pic>
      <p:pic>
        <p:nvPicPr>
          <p:cNvPr id="7" name="Picture 6">
            <a:hlinkClick r:id="rId5" action="ppaction://hlinksldjump"/>
          </p:cNvPr>
          <p:cNvPicPr>
            <a:picLocks noChangeAspect="1"/>
          </p:cNvPicPr>
          <p:nvPr/>
        </p:nvPicPr>
        <p:blipFill>
          <a:blip r:embed="rId11" cstate="print">
            <a:duotone>
              <a:schemeClr val="accent3">
                <a:shade val="45000"/>
                <a:satMod val="135000"/>
              </a:schemeClr>
              <a:prstClr val="white"/>
            </a:duotone>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286523" y="711686"/>
            <a:ext cx="865065" cy="825191"/>
          </a:xfrm>
          <a:prstGeom prst="rect">
            <a:avLst/>
          </a:prstGeom>
        </p:spPr>
      </p:pic>
      <p:pic>
        <p:nvPicPr>
          <p:cNvPr id="8" name="Picture 7">
            <a:hlinkClick r:id="rId13" action="ppaction://hlinksldjump"/>
          </p:cNvPr>
          <p:cNvPicPr>
            <a:picLocks noChangeAspect="1"/>
          </p:cNvPicPr>
          <p:nvPr/>
        </p:nvPicPr>
        <p:blipFill>
          <a:blip r:embed="rId14" cstate="print">
            <a:duotone>
              <a:schemeClr val="accent3">
                <a:shade val="45000"/>
                <a:satMod val="135000"/>
              </a:schemeClr>
              <a:prstClr val="white"/>
            </a:duotone>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228499" y="3574814"/>
            <a:ext cx="1054968" cy="1006340"/>
          </a:xfrm>
          <a:prstGeom prst="rect">
            <a:avLst/>
          </a:prstGeom>
        </p:spPr>
      </p:pic>
      <p:pic>
        <p:nvPicPr>
          <p:cNvPr id="9" name="Picture 8">
            <a:hlinkClick r:id="rId16" action="ppaction://hlinksldjump"/>
          </p:cNvPr>
          <p:cNvPicPr>
            <a:picLocks noChangeAspect="1"/>
          </p:cNvPicPr>
          <p:nvPr/>
        </p:nvPicPr>
        <p:blipFill>
          <a:blip r:embed="rId17" cstate="print">
            <a:duotone>
              <a:schemeClr val="accent3">
                <a:shade val="45000"/>
                <a:satMod val="135000"/>
              </a:schemeClr>
              <a:prstClr val="white"/>
            </a:duotone>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752226" y="4148942"/>
            <a:ext cx="966829" cy="922264"/>
          </a:xfrm>
          <a:prstGeom prst="rect">
            <a:avLst/>
          </a:prstGeom>
        </p:spPr>
      </p:pic>
      <p:pic>
        <p:nvPicPr>
          <p:cNvPr id="10" name="Picture 9">
            <a:hlinkClick r:id="rId19" action="ppaction://hlinksldjump"/>
          </p:cNvPr>
          <p:cNvPicPr>
            <a:picLocks noChangeAspect="1"/>
          </p:cNvPicPr>
          <p:nvPr/>
        </p:nvPicPr>
        <p:blipFill>
          <a:blip r:embed="rId20" cstate="print">
            <a:duotone>
              <a:schemeClr val="accent3">
                <a:shade val="45000"/>
                <a:satMod val="135000"/>
              </a:schemeClr>
              <a:prstClr val="white"/>
            </a:duotone>
            <a:extLst>
              <a:ext uri="{BEBA8EAE-BF5A-486C-A8C5-ECC9F3942E4B}">
                <a14:imgProps xmlns:a14="http://schemas.microsoft.com/office/drawing/2010/main">
                  <a14:imgLayer r:embed="rId21">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1985" y="4610074"/>
            <a:ext cx="856955" cy="817454"/>
          </a:xfrm>
          <a:prstGeom prst="rect">
            <a:avLst/>
          </a:prstGeom>
        </p:spPr>
      </p:pic>
      <p:pic>
        <p:nvPicPr>
          <p:cNvPr id="11" name="Picture 10">
            <a:hlinkClick r:id="rId22" action="ppaction://hlinksldjump"/>
          </p:cNvPr>
          <p:cNvPicPr>
            <a:picLocks noChangeAspect="1"/>
          </p:cNvPicPr>
          <p:nvPr/>
        </p:nvPicPr>
        <p:blipFill>
          <a:blip r:embed="rId23" cstate="print">
            <a:duotone>
              <a:schemeClr val="accent3">
                <a:shade val="45000"/>
                <a:satMod val="135000"/>
              </a:schemeClr>
              <a:prstClr val="white"/>
            </a:duotone>
            <a:extLst>
              <a:ext uri="{BEBA8EAE-BF5A-486C-A8C5-ECC9F3942E4B}">
                <a14:imgProps xmlns:a14="http://schemas.microsoft.com/office/drawing/2010/main">
                  <a14:imgLayer r:embed="rId2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755967" y="4957658"/>
            <a:ext cx="720080" cy="686889"/>
          </a:xfrm>
          <a:prstGeom prst="rect">
            <a:avLst/>
          </a:prstGeom>
        </p:spPr>
      </p:pic>
      <p:pic>
        <p:nvPicPr>
          <p:cNvPr id="12" name="Picture 11">
            <a:hlinkClick r:id="rId25" action="ppaction://hlinksldjump"/>
          </p:cNvPr>
          <p:cNvPicPr>
            <a:picLocks noChangeAspect="1"/>
          </p:cNvPicPr>
          <p:nvPr/>
        </p:nvPicPr>
        <p:blipFill>
          <a:blip r:embed="rId26" cstate="print">
            <a:duotone>
              <a:schemeClr val="accent3">
                <a:shade val="45000"/>
                <a:satMod val="135000"/>
              </a:schemeClr>
              <a:prstClr val="white"/>
            </a:duotone>
            <a:extLst>
              <a:ext uri="{BEBA8EAE-BF5A-486C-A8C5-ECC9F3942E4B}">
                <a14:imgProps xmlns:a14="http://schemas.microsoft.com/office/drawing/2010/main">
                  <a14:imgLayer r:embed="rId2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544272" y="711685"/>
            <a:ext cx="1008112" cy="961644"/>
          </a:xfrm>
          <a:prstGeom prst="rect">
            <a:avLst/>
          </a:prstGeom>
        </p:spPr>
      </p:pic>
      <p:pic>
        <p:nvPicPr>
          <p:cNvPr id="13" name="Picture 12">
            <a:hlinkClick r:id="rId19" action="ppaction://hlinksldjump"/>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235717" y="5465333"/>
            <a:ext cx="1760580" cy="1430471"/>
          </a:xfrm>
          <a:prstGeom prst="rect">
            <a:avLst/>
          </a:prstGeom>
        </p:spPr>
      </p:pic>
      <p:sp>
        <p:nvSpPr>
          <p:cNvPr id="17" name="Rectangle 16"/>
          <p:cNvSpPr/>
          <p:nvPr/>
        </p:nvSpPr>
        <p:spPr>
          <a:xfrm>
            <a:off x="1524000" y="-19088"/>
            <a:ext cx="8928992"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a:ln w="0"/>
                <a:solidFill>
                  <a:srgbClr val="FF0000"/>
                </a:solidFill>
                <a:effectLst>
                  <a:reflection blurRad="12700" stA="50000" endPos="50000" dist="5000" dir="5400000" sy="-100000" rotWithShape="0"/>
                </a:effectLst>
              </a:rPr>
              <a:t>BẢO VỆ KHU PHỐ</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9"/>
          <a:stretch>
            <a:fillRect/>
          </a:stretch>
        </p:blipFill>
        <p:spPr>
          <a:xfrm>
            <a:off x="9815146" y="-1219200"/>
            <a:ext cx="609600" cy="609600"/>
          </a:xfrm>
          <a:prstGeom prst="rect">
            <a:avLst/>
          </a:prstGeom>
        </p:spPr>
      </p:pic>
    </p:spTree>
    <p:extLst>
      <p:ext uri="{BB962C8B-B14F-4D97-AF65-F5344CB8AC3E}">
        <p14:creationId xmlns:p14="http://schemas.microsoft.com/office/powerpoint/2010/main" val="3280850168"/>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7"/>
                                        </p:tgtEl>
                                        <p:attrNameLst>
                                          <p:attrName>ppt_x</p:attrName>
                                          <p:attrName>ppt_y</p:attrName>
                                        </p:attrNameLst>
                                      </p:cBhvr>
                                    </p:animMotion>
                                    <p:animRot by="1500000">
                                      <p:cBhvr>
                                        <p:cTn id="13" dur="125" fill="hold">
                                          <p:stCondLst>
                                            <p:cond delay="0"/>
                                          </p:stCondLst>
                                        </p:cTn>
                                        <p:tgtEl>
                                          <p:spTgt spid="17"/>
                                        </p:tgtEl>
                                        <p:attrNameLst>
                                          <p:attrName>r</p:attrName>
                                        </p:attrNameLst>
                                      </p:cBhvr>
                                    </p:animRot>
                                    <p:animRot by="-1500000">
                                      <p:cBhvr>
                                        <p:cTn id="14" dur="125" fill="hold">
                                          <p:stCondLst>
                                            <p:cond delay="125"/>
                                          </p:stCondLst>
                                        </p:cTn>
                                        <p:tgtEl>
                                          <p:spTgt spid="17"/>
                                        </p:tgtEl>
                                        <p:attrNameLst>
                                          <p:attrName>r</p:attrName>
                                        </p:attrNameLst>
                                      </p:cBhvr>
                                    </p:animRot>
                                    <p:animRot by="-1500000">
                                      <p:cBhvr>
                                        <p:cTn id="15" dur="125" fill="hold">
                                          <p:stCondLst>
                                            <p:cond delay="250"/>
                                          </p:stCondLst>
                                        </p:cTn>
                                        <p:tgtEl>
                                          <p:spTgt spid="17"/>
                                        </p:tgtEl>
                                        <p:attrNameLst>
                                          <p:attrName>r</p:attrName>
                                        </p:attrNameLst>
                                      </p:cBhvr>
                                    </p:animRot>
                                    <p:animRot by="1500000">
                                      <p:cBhvr>
                                        <p:cTn id="16" dur="125" fill="hold">
                                          <p:stCondLst>
                                            <p:cond delay="375"/>
                                          </p:stCondLst>
                                        </p:cTn>
                                        <p:tgtEl>
                                          <p:spTgt spid="17"/>
                                        </p:tgtEl>
                                        <p:attrNameLst>
                                          <p:attrName>r</p:attrName>
                                        </p:attrNameLst>
                                      </p:cBhvr>
                                    </p:animRot>
                                  </p:childTnLst>
                                </p:cTn>
                              </p:par>
                              <p:par>
                                <p:cTn id="17" presetID="21" presetClass="emph" presetSubtype="0" repeatCount="indefinite" fill="hold" grpId="1" nodeType="withEffect">
                                  <p:stCondLst>
                                    <p:cond delay="0"/>
                                  </p:stCondLst>
                                  <p:iterate type="lt">
                                    <p:tmPct val="0"/>
                                  </p:iterate>
                                  <p:childTnLst>
                                    <p:animClr clrSpc="hsl" dir="cw">
                                      <p:cBhvr override="childStyle">
                                        <p:cTn id="18" dur="500" fill="hold"/>
                                        <p:tgtEl>
                                          <p:spTgt spid="17"/>
                                        </p:tgtEl>
                                        <p:attrNameLst>
                                          <p:attrName>style.color</p:attrName>
                                        </p:attrNameLst>
                                      </p:cBhvr>
                                      <p:by>
                                        <p:hsl h="7200000" s="0" l="0"/>
                                      </p:by>
                                    </p:animClr>
                                    <p:animClr clrSpc="hsl" dir="cw">
                                      <p:cBhvr>
                                        <p:cTn id="19" dur="500" fill="hold"/>
                                        <p:tgtEl>
                                          <p:spTgt spid="17"/>
                                        </p:tgtEl>
                                        <p:attrNameLst>
                                          <p:attrName>fillcolor</p:attrName>
                                        </p:attrNameLst>
                                      </p:cBhvr>
                                      <p:by>
                                        <p:hsl h="7200000" s="0" l="0"/>
                                      </p:by>
                                    </p:animClr>
                                    <p:animClr clrSpc="hsl" dir="cw">
                                      <p:cBhvr>
                                        <p:cTn id="20" dur="500" fill="hold"/>
                                        <p:tgtEl>
                                          <p:spTgt spid="17"/>
                                        </p:tgtEl>
                                        <p:attrNameLst>
                                          <p:attrName>stroke.color</p:attrName>
                                        </p:attrNameLst>
                                      </p:cBhvr>
                                      <p:by>
                                        <p:hsl h="7200000" s="0" l="0"/>
                                      </p:by>
                                    </p:animClr>
                                    <p:set>
                                      <p:cBhvr>
                                        <p:cTn id="21" dur="500" fill="hold"/>
                                        <p:tgtEl>
                                          <p:spTgt spid="17"/>
                                        </p:tgtEl>
                                        <p:attrNameLst>
                                          <p:attrName>fill.type</p:attrName>
                                        </p:attrNameLst>
                                      </p:cBhvr>
                                      <p:to>
                                        <p:strVal val="solid"/>
                                      </p:to>
                                    </p:set>
                                  </p:childTnLst>
                                </p:cTn>
                              </p:par>
                              <p:par>
                                <p:cTn id="22" presetID="2" presetClass="mediacall" presetSubtype="0" fill="hold" nodeType="withEffect">
                                  <p:stCondLst>
                                    <p:cond delay="0"/>
                                  </p:stCondLst>
                                  <p:childTnLst>
                                    <p:cmd type="call" cmd="togglePause">
                                      <p:cBhvr>
                                        <p:cTn id="23"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8" presetClass="emph" presetSubtype="0" fill="hold" nodeType="clickEffect">
                                  <p:stCondLst>
                                    <p:cond delay="0"/>
                                  </p:stCondLst>
                                  <p:childTnLst>
                                    <p:animRot by="21600000">
                                      <p:cBhvr>
                                        <p:cTn id="28" dur="1000" fill="hold"/>
                                        <p:tgtEl>
                                          <p:spTgt spid="5"/>
                                        </p:tgtEl>
                                        <p:attrNameLst>
                                          <p:attrName>r</p:attrName>
                                        </p:attrNameLst>
                                      </p:cBhvr>
                                    </p:animRot>
                                  </p:childTnLst>
                                </p:cTn>
                              </p:par>
                            </p:childTnLst>
                          </p:cTn>
                        </p:par>
                        <p:par>
                          <p:cTn id="29" fill="hold">
                            <p:stCondLst>
                              <p:cond delay="1000"/>
                            </p:stCondLst>
                            <p:childTnLst>
                              <p:par>
                                <p:cTn id="30" presetID="31" presetClass="exit" presetSubtype="0" fill="hold" nodeType="afterEffect">
                                  <p:stCondLst>
                                    <p:cond delay="0"/>
                                  </p:stCondLst>
                                  <p:childTnLst>
                                    <p:anim calcmode="lin" valueType="num">
                                      <p:cBhvr>
                                        <p:cTn id="31" dur="1000"/>
                                        <p:tgtEl>
                                          <p:spTgt spid="5"/>
                                        </p:tgtEl>
                                        <p:attrNameLst>
                                          <p:attrName>ppt_w</p:attrName>
                                        </p:attrNameLst>
                                      </p:cBhvr>
                                      <p:tavLst>
                                        <p:tav tm="0">
                                          <p:val>
                                            <p:strVal val="ppt_w"/>
                                          </p:val>
                                        </p:tav>
                                        <p:tav tm="100000">
                                          <p:val>
                                            <p:fltVal val="0"/>
                                          </p:val>
                                        </p:tav>
                                      </p:tavLst>
                                    </p:anim>
                                    <p:anim calcmode="lin" valueType="num">
                                      <p:cBhvr>
                                        <p:cTn id="32" dur="1000"/>
                                        <p:tgtEl>
                                          <p:spTgt spid="5"/>
                                        </p:tgtEl>
                                        <p:attrNameLst>
                                          <p:attrName>ppt_h</p:attrName>
                                        </p:attrNameLst>
                                      </p:cBhvr>
                                      <p:tavLst>
                                        <p:tav tm="0">
                                          <p:val>
                                            <p:strVal val="ppt_h"/>
                                          </p:val>
                                        </p:tav>
                                        <p:tav tm="100000">
                                          <p:val>
                                            <p:fltVal val="0"/>
                                          </p:val>
                                        </p:tav>
                                      </p:tavLst>
                                    </p:anim>
                                    <p:anim calcmode="lin" valueType="num">
                                      <p:cBhvr>
                                        <p:cTn id="33" dur="1000"/>
                                        <p:tgtEl>
                                          <p:spTgt spid="5"/>
                                        </p:tgtEl>
                                        <p:attrNameLst>
                                          <p:attrName>style.rotation</p:attrName>
                                        </p:attrNameLst>
                                      </p:cBhvr>
                                      <p:tavLst>
                                        <p:tav tm="0">
                                          <p:val>
                                            <p:fltVal val="0"/>
                                          </p:val>
                                        </p:tav>
                                        <p:tav tm="100000">
                                          <p:val>
                                            <p:fltVal val="90"/>
                                          </p:val>
                                        </p:tav>
                                      </p:tavLst>
                                    </p:anim>
                                    <p:animEffect transition="out" filter="fade">
                                      <p:cBhvr>
                                        <p:cTn id="34" dur="1000"/>
                                        <p:tgtEl>
                                          <p:spTgt spid="5"/>
                                        </p:tgtEl>
                                      </p:cBhvr>
                                    </p:animEffect>
                                    <p:set>
                                      <p:cBhvr>
                                        <p:cTn id="35"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6" restart="whenNotActive" fill="hold" evtFilter="cancelBubble" nodeType="interactiveSeq">
                <p:stCondLst>
                  <p:cond evt="onClick" delay="0">
                    <p:tgtEl>
                      <p:spTgt spid="6"/>
                    </p:tgtEl>
                  </p:cond>
                </p:stCondLst>
                <p:endSync evt="end" delay="0">
                  <p:rtn val="all"/>
                </p:endSync>
                <p:childTnLst>
                  <p:par>
                    <p:cTn id="37" fill="hold">
                      <p:stCondLst>
                        <p:cond delay="0"/>
                      </p:stCondLst>
                      <p:childTnLst>
                        <p:par>
                          <p:cTn id="38" fill="hold">
                            <p:stCondLst>
                              <p:cond delay="0"/>
                            </p:stCondLst>
                            <p:childTnLst>
                              <p:par>
                                <p:cTn id="39" presetID="8" presetClass="emph" presetSubtype="0" fill="hold" nodeType="clickEffect">
                                  <p:stCondLst>
                                    <p:cond delay="0"/>
                                  </p:stCondLst>
                                  <p:childTnLst>
                                    <p:animRot by="21600000">
                                      <p:cBhvr>
                                        <p:cTn id="40" dur="1000" fill="hold"/>
                                        <p:tgtEl>
                                          <p:spTgt spid="6"/>
                                        </p:tgtEl>
                                        <p:attrNameLst>
                                          <p:attrName>r</p:attrName>
                                        </p:attrNameLst>
                                      </p:cBhvr>
                                    </p:animRot>
                                  </p:childTnLst>
                                </p:cTn>
                              </p:par>
                            </p:childTnLst>
                          </p:cTn>
                        </p:par>
                        <p:par>
                          <p:cTn id="41" fill="hold">
                            <p:stCondLst>
                              <p:cond delay="1000"/>
                            </p:stCondLst>
                            <p:childTnLst>
                              <p:par>
                                <p:cTn id="42" presetID="31" presetClass="exit" presetSubtype="0" fill="hold"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7"/>
                    </p:tgtEl>
                  </p:cond>
                </p:stCondLst>
                <p:endSync evt="end" delay="0">
                  <p:rtn val="all"/>
                </p:endSync>
                <p:childTnLst>
                  <p:par>
                    <p:cTn id="49" fill="hold">
                      <p:stCondLst>
                        <p:cond delay="0"/>
                      </p:stCondLst>
                      <p:childTnLst>
                        <p:par>
                          <p:cTn id="50" fill="hold">
                            <p:stCondLst>
                              <p:cond delay="0"/>
                            </p:stCondLst>
                            <p:childTnLst>
                              <p:par>
                                <p:cTn id="51" presetID="8" presetClass="emph" presetSubtype="0" fill="hold" nodeType="clickEffect">
                                  <p:stCondLst>
                                    <p:cond delay="0"/>
                                  </p:stCondLst>
                                  <p:childTnLst>
                                    <p:animRot by="21600000">
                                      <p:cBhvr>
                                        <p:cTn id="52" dur="1000" fill="hold"/>
                                        <p:tgtEl>
                                          <p:spTgt spid="7"/>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7"/>
                                        </p:tgtEl>
                                        <p:attrNameLst>
                                          <p:attrName>ppt_w</p:attrName>
                                        </p:attrNameLst>
                                      </p:cBhvr>
                                      <p:tavLst>
                                        <p:tav tm="0">
                                          <p:val>
                                            <p:strVal val="ppt_w"/>
                                          </p:val>
                                        </p:tav>
                                        <p:tav tm="100000">
                                          <p:val>
                                            <p:fltVal val="0"/>
                                          </p:val>
                                        </p:tav>
                                      </p:tavLst>
                                    </p:anim>
                                    <p:anim calcmode="lin" valueType="num">
                                      <p:cBhvr>
                                        <p:cTn id="56" dur="1000"/>
                                        <p:tgtEl>
                                          <p:spTgt spid="7"/>
                                        </p:tgtEl>
                                        <p:attrNameLst>
                                          <p:attrName>ppt_h</p:attrName>
                                        </p:attrNameLst>
                                      </p:cBhvr>
                                      <p:tavLst>
                                        <p:tav tm="0">
                                          <p:val>
                                            <p:strVal val="ppt_h"/>
                                          </p:val>
                                        </p:tav>
                                        <p:tav tm="100000">
                                          <p:val>
                                            <p:fltVal val="0"/>
                                          </p:val>
                                        </p:tav>
                                      </p:tavLst>
                                    </p:anim>
                                    <p:anim calcmode="lin" valueType="num">
                                      <p:cBhvr>
                                        <p:cTn id="57" dur="1000"/>
                                        <p:tgtEl>
                                          <p:spTgt spid="7"/>
                                        </p:tgtEl>
                                        <p:attrNameLst>
                                          <p:attrName>style.rotation</p:attrName>
                                        </p:attrNameLst>
                                      </p:cBhvr>
                                      <p:tavLst>
                                        <p:tav tm="0">
                                          <p:val>
                                            <p:fltVal val="0"/>
                                          </p:val>
                                        </p:tav>
                                        <p:tav tm="100000">
                                          <p:val>
                                            <p:fltVal val="90"/>
                                          </p:val>
                                        </p:tav>
                                      </p:tavLst>
                                    </p:anim>
                                    <p:animEffect transition="out" filter="fade">
                                      <p:cBhvr>
                                        <p:cTn id="58" dur="1000"/>
                                        <p:tgtEl>
                                          <p:spTgt spid="7"/>
                                        </p:tgtEl>
                                      </p:cBhvr>
                                    </p:animEffect>
                                    <p:set>
                                      <p:cBhvr>
                                        <p:cTn id="59"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8" presetClass="emph" presetSubtype="0" fill="hold" nodeType="clickEffect">
                                  <p:stCondLst>
                                    <p:cond delay="0"/>
                                  </p:stCondLst>
                                  <p:childTnLst>
                                    <p:animRot by="21600000">
                                      <p:cBhvr>
                                        <p:cTn id="64" dur="1000" fill="hold"/>
                                        <p:tgtEl>
                                          <p:spTgt spid="8"/>
                                        </p:tgtEl>
                                        <p:attrNameLst>
                                          <p:attrName>r</p:attrName>
                                        </p:attrNameLst>
                                      </p:cBhvr>
                                    </p:animRot>
                                  </p:childTnLst>
                                </p:cTn>
                              </p:par>
                            </p:childTnLst>
                          </p:cTn>
                        </p:par>
                        <p:par>
                          <p:cTn id="65" fill="hold">
                            <p:stCondLst>
                              <p:cond delay="1000"/>
                            </p:stCondLst>
                            <p:childTnLst>
                              <p:par>
                                <p:cTn id="66" presetID="31" presetClass="exit" presetSubtype="0" fill="hold" nodeType="afterEffect">
                                  <p:stCondLst>
                                    <p:cond delay="0"/>
                                  </p:stCondLst>
                                  <p:childTnLst>
                                    <p:anim calcmode="lin" valueType="num">
                                      <p:cBhvr>
                                        <p:cTn id="67" dur="1000"/>
                                        <p:tgtEl>
                                          <p:spTgt spid="8"/>
                                        </p:tgtEl>
                                        <p:attrNameLst>
                                          <p:attrName>ppt_w</p:attrName>
                                        </p:attrNameLst>
                                      </p:cBhvr>
                                      <p:tavLst>
                                        <p:tav tm="0">
                                          <p:val>
                                            <p:strVal val="ppt_w"/>
                                          </p:val>
                                        </p:tav>
                                        <p:tav tm="100000">
                                          <p:val>
                                            <p:fltVal val="0"/>
                                          </p:val>
                                        </p:tav>
                                      </p:tavLst>
                                    </p:anim>
                                    <p:anim calcmode="lin" valueType="num">
                                      <p:cBhvr>
                                        <p:cTn id="68" dur="1000"/>
                                        <p:tgtEl>
                                          <p:spTgt spid="8"/>
                                        </p:tgtEl>
                                        <p:attrNameLst>
                                          <p:attrName>ppt_h</p:attrName>
                                        </p:attrNameLst>
                                      </p:cBhvr>
                                      <p:tavLst>
                                        <p:tav tm="0">
                                          <p:val>
                                            <p:strVal val="ppt_h"/>
                                          </p:val>
                                        </p:tav>
                                        <p:tav tm="100000">
                                          <p:val>
                                            <p:fltVal val="0"/>
                                          </p:val>
                                        </p:tav>
                                      </p:tavLst>
                                    </p:anim>
                                    <p:anim calcmode="lin" valueType="num">
                                      <p:cBhvr>
                                        <p:cTn id="69" dur="1000"/>
                                        <p:tgtEl>
                                          <p:spTgt spid="8"/>
                                        </p:tgtEl>
                                        <p:attrNameLst>
                                          <p:attrName>style.rotation</p:attrName>
                                        </p:attrNameLst>
                                      </p:cBhvr>
                                      <p:tavLst>
                                        <p:tav tm="0">
                                          <p:val>
                                            <p:fltVal val="0"/>
                                          </p:val>
                                        </p:tav>
                                        <p:tav tm="100000">
                                          <p:val>
                                            <p:fltVal val="90"/>
                                          </p:val>
                                        </p:tav>
                                      </p:tavLst>
                                    </p:anim>
                                    <p:animEffect transition="out" filter="fade">
                                      <p:cBhvr>
                                        <p:cTn id="70" dur="1000"/>
                                        <p:tgtEl>
                                          <p:spTgt spid="8"/>
                                        </p:tgtEl>
                                      </p:cBhvr>
                                    </p:animEffect>
                                    <p:set>
                                      <p:cBhvr>
                                        <p:cTn id="71"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8" presetClass="emph" presetSubtype="0" fill="hold" nodeType="clickEffect">
                                  <p:stCondLst>
                                    <p:cond delay="0"/>
                                  </p:stCondLst>
                                  <p:childTnLst>
                                    <p:animRot by="21600000">
                                      <p:cBhvr>
                                        <p:cTn id="76" dur="1000" fill="hold"/>
                                        <p:tgtEl>
                                          <p:spTgt spid="9"/>
                                        </p:tgtEl>
                                        <p:attrNameLst>
                                          <p:attrName>r</p:attrName>
                                        </p:attrNameLst>
                                      </p:cBhvr>
                                    </p:animRot>
                                  </p:childTnLst>
                                </p:cTn>
                              </p:par>
                            </p:childTnLst>
                          </p:cTn>
                        </p:par>
                        <p:par>
                          <p:cTn id="77" fill="hold">
                            <p:stCondLst>
                              <p:cond delay="1000"/>
                            </p:stCondLst>
                            <p:childTnLst>
                              <p:par>
                                <p:cTn id="78" presetID="31" presetClass="exit" presetSubtype="0" fill="hold" nodeType="afterEffect">
                                  <p:stCondLst>
                                    <p:cond delay="0"/>
                                  </p:stCondLst>
                                  <p:childTnLst>
                                    <p:anim calcmode="lin" valueType="num">
                                      <p:cBhvr>
                                        <p:cTn id="79" dur="1000"/>
                                        <p:tgtEl>
                                          <p:spTgt spid="9"/>
                                        </p:tgtEl>
                                        <p:attrNameLst>
                                          <p:attrName>ppt_w</p:attrName>
                                        </p:attrNameLst>
                                      </p:cBhvr>
                                      <p:tavLst>
                                        <p:tav tm="0">
                                          <p:val>
                                            <p:strVal val="ppt_w"/>
                                          </p:val>
                                        </p:tav>
                                        <p:tav tm="100000">
                                          <p:val>
                                            <p:fltVal val="0"/>
                                          </p:val>
                                        </p:tav>
                                      </p:tavLst>
                                    </p:anim>
                                    <p:anim calcmode="lin" valueType="num">
                                      <p:cBhvr>
                                        <p:cTn id="80" dur="1000"/>
                                        <p:tgtEl>
                                          <p:spTgt spid="9"/>
                                        </p:tgtEl>
                                        <p:attrNameLst>
                                          <p:attrName>ppt_h</p:attrName>
                                        </p:attrNameLst>
                                      </p:cBhvr>
                                      <p:tavLst>
                                        <p:tav tm="0">
                                          <p:val>
                                            <p:strVal val="ppt_h"/>
                                          </p:val>
                                        </p:tav>
                                        <p:tav tm="100000">
                                          <p:val>
                                            <p:fltVal val="0"/>
                                          </p:val>
                                        </p:tav>
                                      </p:tavLst>
                                    </p:anim>
                                    <p:anim calcmode="lin" valueType="num">
                                      <p:cBhvr>
                                        <p:cTn id="81" dur="1000"/>
                                        <p:tgtEl>
                                          <p:spTgt spid="9"/>
                                        </p:tgtEl>
                                        <p:attrNameLst>
                                          <p:attrName>style.rotation</p:attrName>
                                        </p:attrNameLst>
                                      </p:cBhvr>
                                      <p:tavLst>
                                        <p:tav tm="0">
                                          <p:val>
                                            <p:fltVal val="0"/>
                                          </p:val>
                                        </p:tav>
                                        <p:tav tm="100000">
                                          <p:val>
                                            <p:fltVal val="90"/>
                                          </p:val>
                                        </p:tav>
                                      </p:tavLst>
                                    </p:anim>
                                    <p:animEffect transition="out" filter="fade">
                                      <p:cBhvr>
                                        <p:cTn id="82" dur="1000"/>
                                        <p:tgtEl>
                                          <p:spTgt spid="9"/>
                                        </p:tgtEl>
                                      </p:cBhvr>
                                    </p:animEffect>
                                    <p:set>
                                      <p:cBhvr>
                                        <p:cTn id="83"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4" restart="whenNotActive" fill="hold" evtFilter="cancelBubble" nodeType="interactiveSeq">
                <p:stCondLst>
                  <p:cond evt="onClick" delay="0">
                    <p:tgtEl>
                      <p:spTgt spid="10"/>
                    </p:tgtEl>
                  </p:cond>
                </p:stCondLst>
                <p:endSync evt="end" delay="0">
                  <p:rtn val="all"/>
                </p:endSync>
                <p:childTnLst>
                  <p:par>
                    <p:cTn id="85" fill="hold">
                      <p:stCondLst>
                        <p:cond delay="0"/>
                      </p:stCondLst>
                      <p:childTnLst>
                        <p:par>
                          <p:cTn id="86" fill="hold">
                            <p:stCondLst>
                              <p:cond delay="0"/>
                            </p:stCondLst>
                            <p:childTnLst>
                              <p:par>
                                <p:cTn id="87" presetID="8" presetClass="emph" presetSubtype="0" fill="hold" nodeType="clickEffect">
                                  <p:stCondLst>
                                    <p:cond delay="0"/>
                                  </p:stCondLst>
                                  <p:childTnLst>
                                    <p:animRot by="21600000">
                                      <p:cBhvr>
                                        <p:cTn id="88" dur="1000" fill="hold"/>
                                        <p:tgtEl>
                                          <p:spTgt spid="10"/>
                                        </p:tgtEl>
                                        <p:attrNameLst>
                                          <p:attrName>r</p:attrName>
                                        </p:attrNameLst>
                                      </p:cBhvr>
                                    </p:animRot>
                                  </p:childTnLst>
                                </p:cTn>
                              </p:par>
                            </p:childTnLst>
                          </p:cTn>
                        </p:par>
                        <p:par>
                          <p:cTn id="89" fill="hold">
                            <p:stCondLst>
                              <p:cond delay="1000"/>
                            </p:stCondLst>
                            <p:childTnLst>
                              <p:par>
                                <p:cTn id="90" presetID="31" presetClass="exit" presetSubtype="0" fill="hold" nodeType="afterEffect">
                                  <p:stCondLst>
                                    <p:cond delay="0"/>
                                  </p:stCondLst>
                                  <p:childTnLst>
                                    <p:anim calcmode="lin" valueType="num">
                                      <p:cBhvr>
                                        <p:cTn id="91" dur="1000"/>
                                        <p:tgtEl>
                                          <p:spTgt spid="10"/>
                                        </p:tgtEl>
                                        <p:attrNameLst>
                                          <p:attrName>ppt_w</p:attrName>
                                        </p:attrNameLst>
                                      </p:cBhvr>
                                      <p:tavLst>
                                        <p:tav tm="0">
                                          <p:val>
                                            <p:strVal val="ppt_w"/>
                                          </p:val>
                                        </p:tav>
                                        <p:tav tm="100000">
                                          <p:val>
                                            <p:fltVal val="0"/>
                                          </p:val>
                                        </p:tav>
                                      </p:tavLst>
                                    </p:anim>
                                    <p:anim calcmode="lin" valueType="num">
                                      <p:cBhvr>
                                        <p:cTn id="92" dur="1000"/>
                                        <p:tgtEl>
                                          <p:spTgt spid="10"/>
                                        </p:tgtEl>
                                        <p:attrNameLst>
                                          <p:attrName>ppt_h</p:attrName>
                                        </p:attrNameLst>
                                      </p:cBhvr>
                                      <p:tavLst>
                                        <p:tav tm="0">
                                          <p:val>
                                            <p:strVal val="ppt_h"/>
                                          </p:val>
                                        </p:tav>
                                        <p:tav tm="100000">
                                          <p:val>
                                            <p:fltVal val="0"/>
                                          </p:val>
                                        </p:tav>
                                      </p:tavLst>
                                    </p:anim>
                                    <p:anim calcmode="lin" valueType="num">
                                      <p:cBhvr>
                                        <p:cTn id="93" dur="1000"/>
                                        <p:tgtEl>
                                          <p:spTgt spid="10"/>
                                        </p:tgtEl>
                                        <p:attrNameLst>
                                          <p:attrName>style.rotation</p:attrName>
                                        </p:attrNameLst>
                                      </p:cBhvr>
                                      <p:tavLst>
                                        <p:tav tm="0">
                                          <p:val>
                                            <p:fltVal val="0"/>
                                          </p:val>
                                        </p:tav>
                                        <p:tav tm="100000">
                                          <p:val>
                                            <p:fltVal val="90"/>
                                          </p:val>
                                        </p:tav>
                                      </p:tavLst>
                                    </p:anim>
                                    <p:animEffect transition="out" filter="fade">
                                      <p:cBhvr>
                                        <p:cTn id="94" dur="1000"/>
                                        <p:tgtEl>
                                          <p:spTgt spid="10"/>
                                        </p:tgtEl>
                                      </p:cBhvr>
                                    </p:animEffect>
                                    <p:set>
                                      <p:cBhvr>
                                        <p:cTn id="95"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1"/>
                    </p:tgtEl>
                  </p:cond>
                </p:stCondLst>
                <p:endSync evt="end" delay="0">
                  <p:rtn val="all"/>
                </p:endSync>
                <p:childTnLst>
                  <p:par>
                    <p:cTn id="97" fill="hold">
                      <p:stCondLst>
                        <p:cond delay="0"/>
                      </p:stCondLst>
                      <p:childTnLst>
                        <p:par>
                          <p:cTn id="98" fill="hold">
                            <p:stCondLst>
                              <p:cond delay="0"/>
                            </p:stCondLst>
                            <p:childTnLst>
                              <p:par>
                                <p:cTn id="99" presetID="8" presetClass="emph" presetSubtype="0" fill="hold" nodeType="clickEffect">
                                  <p:stCondLst>
                                    <p:cond delay="0"/>
                                  </p:stCondLst>
                                  <p:childTnLst>
                                    <p:animRot by="21600000">
                                      <p:cBhvr>
                                        <p:cTn id="100" dur="1000" fill="hold"/>
                                        <p:tgtEl>
                                          <p:spTgt spid="11"/>
                                        </p:tgtEl>
                                        <p:attrNameLst>
                                          <p:attrName>r</p:attrName>
                                        </p:attrNameLst>
                                      </p:cBhvr>
                                    </p:animRot>
                                  </p:childTnLst>
                                </p:cTn>
                              </p:par>
                            </p:childTnLst>
                          </p:cTn>
                        </p:par>
                        <p:par>
                          <p:cTn id="101" fill="hold">
                            <p:stCondLst>
                              <p:cond delay="1000"/>
                            </p:stCondLst>
                            <p:childTnLst>
                              <p:par>
                                <p:cTn id="102" presetID="31" presetClass="exit" presetSubtype="0" fill="hold" nodeType="afterEffect">
                                  <p:stCondLst>
                                    <p:cond delay="0"/>
                                  </p:stCondLst>
                                  <p:childTnLst>
                                    <p:anim calcmode="lin" valueType="num">
                                      <p:cBhvr>
                                        <p:cTn id="103" dur="1000"/>
                                        <p:tgtEl>
                                          <p:spTgt spid="11"/>
                                        </p:tgtEl>
                                        <p:attrNameLst>
                                          <p:attrName>ppt_w</p:attrName>
                                        </p:attrNameLst>
                                      </p:cBhvr>
                                      <p:tavLst>
                                        <p:tav tm="0">
                                          <p:val>
                                            <p:strVal val="ppt_w"/>
                                          </p:val>
                                        </p:tav>
                                        <p:tav tm="100000">
                                          <p:val>
                                            <p:fltVal val="0"/>
                                          </p:val>
                                        </p:tav>
                                      </p:tavLst>
                                    </p:anim>
                                    <p:anim calcmode="lin" valueType="num">
                                      <p:cBhvr>
                                        <p:cTn id="104" dur="1000"/>
                                        <p:tgtEl>
                                          <p:spTgt spid="11"/>
                                        </p:tgtEl>
                                        <p:attrNameLst>
                                          <p:attrName>ppt_h</p:attrName>
                                        </p:attrNameLst>
                                      </p:cBhvr>
                                      <p:tavLst>
                                        <p:tav tm="0">
                                          <p:val>
                                            <p:strVal val="ppt_h"/>
                                          </p:val>
                                        </p:tav>
                                        <p:tav tm="100000">
                                          <p:val>
                                            <p:fltVal val="0"/>
                                          </p:val>
                                        </p:tav>
                                      </p:tavLst>
                                    </p:anim>
                                    <p:anim calcmode="lin" valueType="num">
                                      <p:cBhvr>
                                        <p:cTn id="105" dur="1000"/>
                                        <p:tgtEl>
                                          <p:spTgt spid="11"/>
                                        </p:tgtEl>
                                        <p:attrNameLst>
                                          <p:attrName>style.rotation</p:attrName>
                                        </p:attrNameLst>
                                      </p:cBhvr>
                                      <p:tavLst>
                                        <p:tav tm="0">
                                          <p:val>
                                            <p:fltVal val="0"/>
                                          </p:val>
                                        </p:tav>
                                        <p:tav tm="100000">
                                          <p:val>
                                            <p:fltVal val="90"/>
                                          </p:val>
                                        </p:tav>
                                      </p:tavLst>
                                    </p:anim>
                                    <p:animEffect transition="out" filter="fade">
                                      <p:cBhvr>
                                        <p:cTn id="106" dur="1000"/>
                                        <p:tgtEl>
                                          <p:spTgt spid="11"/>
                                        </p:tgtEl>
                                      </p:cBhvr>
                                    </p:animEffect>
                                    <p:set>
                                      <p:cBhvr>
                                        <p:cTn id="10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8" restart="whenNotActive" fill="hold" evtFilter="cancelBubble" nodeType="interactiveSeq">
                <p:stCondLst>
                  <p:cond evt="onClick" delay="0">
                    <p:tgtEl>
                      <p:spTgt spid="12"/>
                    </p:tgtEl>
                  </p:cond>
                </p:stCondLst>
                <p:endSync evt="end" delay="0">
                  <p:rtn val="all"/>
                </p:endSync>
                <p:childTnLst>
                  <p:par>
                    <p:cTn id="109" fill="hold">
                      <p:stCondLst>
                        <p:cond delay="0"/>
                      </p:stCondLst>
                      <p:childTnLst>
                        <p:par>
                          <p:cTn id="110" fill="hold">
                            <p:stCondLst>
                              <p:cond delay="0"/>
                            </p:stCondLst>
                            <p:childTnLst>
                              <p:par>
                                <p:cTn id="111" presetID="8" presetClass="emph" presetSubtype="0" fill="hold" nodeType="clickEffect">
                                  <p:stCondLst>
                                    <p:cond delay="0"/>
                                  </p:stCondLst>
                                  <p:childTnLst>
                                    <p:animRot by="21600000">
                                      <p:cBhvr>
                                        <p:cTn id="112" dur="1000" fill="hold"/>
                                        <p:tgtEl>
                                          <p:spTgt spid="12"/>
                                        </p:tgtEl>
                                        <p:attrNameLst>
                                          <p:attrName>r</p:attrName>
                                        </p:attrNameLst>
                                      </p:cBhvr>
                                    </p:animRot>
                                  </p:childTnLst>
                                </p:cTn>
                              </p:par>
                            </p:childTnLst>
                          </p:cTn>
                        </p:par>
                        <p:par>
                          <p:cTn id="113" fill="hold">
                            <p:stCondLst>
                              <p:cond delay="1000"/>
                            </p:stCondLst>
                            <p:childTnLst>
                              <p:par>
                                <p:cTn id="114" presetID="31" presetClass="exit" presetSubtype="0" fill="hold" nodeType="afterEffect">
                                  <p:stCondLst>
                                    <p:cond delay="0"/>
                                  </p:stCondLst>
                                  <p:childTnLst>
                                    <p:anim calcmode="lin" valueType="num">
                                      <p:cBhvr>
                                        <p:cTn id="115" dur="1000"/>
                                        <p:tgtEl>
                                          <p:spTgt spid="12"/>
                                        </p:tgtEl>
                                        <p:attrNameLst>
                                          <p:attrName>ppt_w</p:attrName>
                                        </p:attrNameLst>
                                      </p:cBhvr>
                                      <p:tavLst>
                                        <p:tav tm="0">
                                          <p:val>
                                            <p:strVal val="ppt_w"/>
                                          </p:val>
                                        </p:tav>
                                        <p:tav tm="100000">
                                          <p:val>
                                            <p:fltVal val="0"/>
                                          </p:val>
                                        </p:tav>
                                      </p:tavLst>
                                    </p:anim>
                                    <p:anim calcmode="lin" valueType="num">
                                      <p:cBhvr>
                                        <p:cTn id="116" dur="1000"/>
                                        <p:tgtEl>
                                          <p:spTgt spid="12"/>
                                        </p:tgtEl>
                                        <p:attrNameLst>
                                          <p:attrName>ppt_h</p:attrName>
                                        </p:attrNameLst>
                                      </p:cBhvr>
                                      <p:tavLst>
                                        <p:tav tm="0">
                                          <p:val>
                                            <p:strVal val="ppt_h"/>
                                          </p:val>
                                        </p:tav>
                                        <p:tav tm="100000">
                                          <p:val>
                                            <p:fltVal val="0"/>
                                          </p:val>
                                        </p:tav>
                                      </p:tavLst>
                                    </p:anim>
                                    <p:anim calcmode="lin" valueType="num">
                                      <p:cBhvr>
                                        <p:cTn id="117" dur="1000"/>
                                        <p:tgtEl>
                                          <p:spTgt spid="12"/>
                                        </p:tgtEl>
                                        <p:attrNameLst>
                                          <p:attrName>style.rotation</p:attrName>
                                        </p:attrNameLst>
                                      </p:cBhvr>
                                      <p:tavLst>
                                        <p:tav tm="0">
                                          <p:val>
                                            <p:fltVal val="0"/>
                                          </p:val>
                                        </p:tav>
                                        <p:tav tm="100000">
                                          <p:val>
                                            <p:fltVal val="90"/>
                                          </p:val>
                                        </p:tav>
                                      </p:tavLst>
                                    </p:anim>
                                    <p:animEffect transition="out" filter="fade">
                                      <p:cBhvr>
                                        <p:cTn id="118" dur="1000"/>
                                        <p:tgtEl>
                                          <p:spTgt spid="12"/>
                                        </p:tgtEl>
                                      </p:cBhvr>
                                    </p:animEffect>
                                    <p:set>
                                      <p:cBhvr>
                                        <p:cTn id="119"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audio>
              <p:cMediaNode vol="5660">
                <p:cTn id="120" fill="hold" display="0">
                  <p:stCondLst>
                    <p:cond delay="indefinite"/>
                  </p:stCondLst>
                  <p:endCondLst>
                    <p:cond evt="onStopAudio" delay="0">
                      <p:tgtEl>
                        <p:sldTgt/>
                      </p:tgtEl>
                    </p:cond>
                  </p:endCondLst>
                </p:cTn>
                <p:tgtEl>
                  <p:spTgt spid="14"/>
                </p:tgtEl>
              </p:cMediaNode>
            </p:audio>
          </p:childTnLst>
        </p:cTn>
      </p:par>
    </p:tnLst>
    <p:bldLst>
      <p:bldP spid="17" grpId="0"/>
      <p:bldP spid="17"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nip Diagonal Corner Rectangle 1"/>
              <p:cNvSpPr/>
              <p:nvPr/>
            </p:nvSpPr>
            <p:spPr>
              <a:xfrm>
                <a:off x="479376" y="332656"/>
                <a:ext cx="1108923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Câu hỏi 1. Nếu hai tam giác ABC và DEF có </a:t>
                </a:r>
                <a14:m>
                  <m:oMath xmlns:m="http://schemas.openxmlformats.org/officeDocument/2006/math">
                    <m:acc>
                      <m:accPr>
                        <m:chr m:val="̂"/>
                        <m:ctrlPr>
                          <a:rPr lang="en-US" sz="3200" i="1" smtClean="0">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𝐴</m:t>
                        </m:r>
                      </m:e>
                    </m:acc>
                    <m:r>
                      <a:rPr lang="en-US" sz="3200" b="0" i="1" smtClean="0">
                        <a:latin typeface="Cambria Math" panose="02040503050406030204" pitchFamily="18" charset="0"/>
                        <a:cs typeface="Times New Roman" panose="02020603050405020304" pitchFamily="18" charset="0"/>
                      </a:rPr>
                      <m:t>=</m:t>
                    </m:r>
                    <m:acc>
                      <m:accPr>
                        <m:chr m:val="̂"/>
                        <m:ctrlPr>
                          <a:rPr lang="en-US" sz="3200" b="0" i="1" smtClean="0">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𝐷</m:t>
                        </m:r>
                      </m:e>
                    </m:acc>
                    <m:r>
                      <a:rPr lang="en-US" sz="3200" b="0" i="1" smtClean="0">
                        <a:latin typeface="Cambria Math" panose="02040503050406030204" pitchFamily="18" charset="0"/>
                        <a:cs typeface="Times New Roman" panose="02020603050405020304" pitchFamily="18" charset="0"/>
                      </a:rPr>
                      <m:t>; </m:t>
                    </m:r>
                    <m:acc>
                      <m:accPr>
                        <m:chr m:val="̂"/>
                        <m:ctrlPr>
                          <a:rPr lang="en-US" sz="3200" b="0" i="1" smtClean="0">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𝐶</m:t>
                        </m:r>
                      </m:e>
                    </m:acc>
                    <m:r>
                      <a:rPr lang="en-US" sz="3200" b="0" i="1" smtClean="0">
                        <a:latin typeface="Cambria Math" panose="02040503050406030204" pitchFamily="18" charset="0"/>
                        <a:cs typeface="Times New Roman" panose="02020603050405020304" pitchFamily="18" charset="0"/>
                      </a:rPr>
                      <m:t>=</m:t>
                    </m:r>
                    <m:acc>
                      <m:accPr>
                        <m:chr m:val="̂"/>
                        <m:ctrlPr>
                          <a:rPr lang="en-US" sz="3200" b="0" i="1" smtClean="0">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𝐸</m:t>
                        </m:r>
                      </m:e>
                    </m:acc>
                    <m:r>
                      <a:rPr lang="en-US" sz="3200" b="0" i="1" smtClean="0">
                        <a:latin typeface="Cambria Math" panose="02040503050406030204" pitchFamily="18" charset="0"/>
                        <a:cs typeface="Times New Roman" panose="02020603050405020304" pitchFamily="18" charset="0"/>
                      </a:rPr>
                      <m:t> </m:t>
                    </m:r>
                  </m:oMath>
                </a14:m>
                <a:r>
                  <a:rPr lang="en-US" sz="3200">
                    <a:latin typeface="Times New Roman" panose="02020603050405020304" pitchFamily="18" charset="0"/>
                    <a:cs typeface="Times New Roman" panose="02020603050405020304" pitchFamily="18" charset="0"/>
                  </a:rPr>
                  <a:t>thì:</a:t>
                </a:r>
              </a:p>
            </p:txBody>
          </p:sp>
        </mc:Choice>
        <mc:Fallback xmlns="">
          <p:sp>
            <p:nvSpPr>
              <p:cNvPr id="2" name="Snip Diagonal Corner Rectangle 1"/>
              <p:cNvSpPr>
                <a:spLocks noRot="1" noChangeAspect="1" noMove="1" noResize="1" noEditPoints="1" noAdjustHandles="1" noChangeArrowheads="1" noChangeShapeType="1" noTextEdit="1"/>
              </p:cNvSpPr>
              <p:nvPr/>
            </p:nvSpPr>
            <p:spPr>
              <a:xfrm>
                <a:off x="479376" y="332656"/>
                <a:ext cx="11089232" cy="1080120"/>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205408" y="567916"/>
            <a:ext cx="609600" cy="609600"/>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6054754" y="2065008"/>
                <a:ext cx="439248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𝐷𝐹𝐸</m:t>
                    </m:r>
                  </m:oMath>
                </a14:m>
                <a: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6054754" y="2065008"/>
                <a:ext cx="4392488" cy="1296144"/>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nip Diagonal Corner Rectangle 11"/>
              <p:cNvSpPr/>
              <p:nvPr/>
            </p:nvSpPr>
            <p:spPr>
              <a:xfrm>
                <a:off x="479376" y="2204864"/>
                <a:ext cx="452349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𝐷</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𝐸𝐹</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479376" y="2204864"/>
                <a:ext cx="4523499" cy="1296144"/>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499095" y="4077072"/>
                <a:ext cx="450377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𝐴𝐶𝐵</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𝐷</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𝐹𝐸</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499095" y="4077072"/>
                <a:ext cx="4503779" cy="1296144"/>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6073048" y="4087728"/>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𝐵𝐴</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𝐷𝐸𝐹</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6073048" y="4087728"/>
                <a:ext cx="4583831" cy="1296144"/>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330003059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nip Diagonal Corner Rectangle 1"/>
              <p:cNvSpPr/>
              <p:nvPr/>
            </p:nvSpPr>
            <p:spPr>
              <a:xfrm>
                <a:off x="479376" y="332656"/>
                <a:ext cx="1108923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Câu hỏi 2. Chỉ ra câu sai</a:t>
                </a:r>
                <a:r>
                  <a:rPr lang="en-US" sz="320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sz="32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2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200" i="1">
                        <a:solidFill>
                          <a:schemeClr val="bg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2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a:solidFill>
                      <a:schemeClr val="bg1"/>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cho ta</a:t>
                </a:r>
              </a:p>
            </p:txBody>
          </p:sp>
        </mc:Choice>
        <mc:Fallback xmlns="">
          <p:sp>
            <p:nvSpPr>
              <p:cNvPr id="2" name="Snip Diagonal Corner Rectangle 1"/>
              <p:cNvSpPr>
                <a:spLocks noRot="1" noChangeAspect="1" noMove="1" noResize="1" noEditPoints="1" noAdjustHandles="1" noChangeArrowheads="1" noChangeShapeType="1" noTextEdit="1"/>
              </p:cNvSpPr>
              <p:nvPr/>
            </p:nvSpPr>
            <p:spPr>
              <a:xfrm>
                <a:off x="479376" y="332656"/>
                <a:ext cx="11089232" cy="1080120"/>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205408" y="567916"/>
            <a:ext cx="609600" cy="609600"/>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6036103" y="4061709"/>
                <a:ext cx="439248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a:solidFill>
                      <a:schemeClr val="tx1"/>
                    </a:solidFill>
                    <a:ea typeface="Cambria Math" panose="02040503050406030204" pitchFamily="18" charset="0"/>
                    <a:cs typeface="Times New Roman" panose="02020603050405020304" pitchFamily="18" charset="0"/>
                  </a:rPr>
                  <a:t>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6036103" y="4061709"/>
                <a:ext cx="4392488" cy="1296144"/>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nip Diagonal Corner Rectangle 11"/>
              <p:cNvSpPr/>
              <p:nvPr/>
            </p:nvSpPr>
            <p:spPr>
              <a:xfrm>
                <a:off x="479376" y="2204864"/>
                <a:ext cx="452349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acc>
                      <m:accPr>
                        <m:chr m:val="̂"/>
                        <m:ctrlPr>
                          <a:rPr lang="en-US" sz="3600" i="1" smtClean="0">
                            <a:solidFill>
                              <a:schemeClr val="tx1"/>
                            </a:solidFill>
                            <a:latin typeface="Cambria Math" panose="02040503050406030204" pitchFamily="18" charset="0"/>
                            <a:cs typeface="Times New Roman" panose="02020603050405020304" pitchFamily="18" charset="0"/>
                          </a:rPr>
                        </m:ctrlPr>
                      </m:accPr>
                      <m:e>
                        <m:r>
                          <a:rPr lang="en-US" sz="3600" b="0" i="1" smtClean="0">
                            <a:solidFill>
                              <a:schemeClr val="tx1"/>
                            </a:solidFill>
                            <a:latin typeface="Cambria Math" panose="02040503050406030204" pitchFamily="18" charset="0"/>
                            <a:cs typeface="Times New Roman" panose="02020603050405020304" pitchFamily="18" charset="0"/>
                          </a:rPr>
                          <m:t>𝐴</m:t>
                        </m:r>
                      </m:e>
                    </m:acc>
                    <m:r>
                      <a:rPr lang="en-US" sz="3600" b="0" i="1" smtClean="0">
                        <a:solidFill>
                          <a:schemeClr val="tx1"/>
                        </a:solidFill>
                        <a:latin typeface="Cambria Math" panose="02040503050406030204" pitchFamily="18" charset="0"/>
                        <a:cs typeface="Times New Roman" panose="02020603050405020304" pitchFamily="18" charset="0"/>
                      </a:rPr>
                      <m:t>=</m:t>
                    </m:r>
                    <m:acc>
                      <m:accPr>
                        <m:chr m:val="̂"/>
                        <m:ctrlPr>
                          <a:rPr lang="en-US" sz="3600" b="0" i="1" smtClean="0">
                            <a:solidFill>
                              <a:schemeClr val="tx1"/>
                            </a:solidFill>
                            <a:latin typeface="Cambria Math" panose="02040503050406030204" pitchFamily="18" charset="0"/>
                            <a:cs typeface="Times New Roman" panose="02020603050405020304" pitchFamily="18" charset="0"/>
                          </a:rPr>
                        </m:ctrlPr>
                      </m:accPr>
                      <m:e>
                        <m:r>
                          <a:rPr lang="en-US" sz="3600" b="0" i="1" smtClean="0">
                            <a:solidFill>
                              <a:schemeClr val="tx1"/>
                            </a:solidFill>
                            <a:latin typeface="Cambria Math" panose="02040503050406030204" pitchFamily="18" charset="0"/>
                            <a:cs typeface="Times New Roman" panose="02020603050405020304" pitchFamily="18" charset="0"/>
                          </a:rPr>
                          <m:t>𝐴</m:t>
                        </m:r>
                        <m:r>
                          <a:rPr lang="en-US" sz="3600" b="0" i="1" smtClean="0">
                            <a:solidFill>
                              <a:schemeClr val="tx1"/>
                            </a:solidFill>
                            <a:latin typeface="Cambria Math" panose="02040503050406030204" pitchFamily="18" charset="0"/>
                            <a:cs typeface="Times New Roman" panose="02020603050405020304" pitchFamily="18" charset="0"/>
                          </a:rPr>
                          <m:t>′</m:t>
                        </m:r>
                      </m:e>
                    </m:acc>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479376" y="2204864"/>
                <a:ext cx="4523499" cy="1296144"/>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499095" y="4077072"/>
                <a:ext cx="450377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a:t>
                </a:r>
                <a14:m>
                  <m:oMath xmlns:m="http://schemas.openxmlformats.org/officeDocument/2006/math">
                    <m:f>
                      <m:fPr>
                        <m:ctrlPr>
                          <a:rPr lang="en-US" sz="3600" i="1">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𝐵𝐶</m:t>
                        </m:r>
                      </m:num>
                      <m:den>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𝐵</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𝐶</m:t>
                        </m:r>
                        <m:r>
                          <a:rPr lang="en-US" sz="3600" b="0" i="1" smtClean="0">
                            <a:solidFill>
                              <a:schemeClr val="tx1"/>
                            </a:solidFill>
                            <a:latin typeface="Cambria Math" panose="02040503050406030204" pitchFamily="18" charset="0"/>
                            <a:cs typeface="Times New Roman" panose="02020603050405020304" pitchFamily="18" charset="0"/>
                          </a:rPr>
                          <m:t>′</m:t>
                        </m:r>
                      </m:den>
                    </m:f>
                    <m:r>
                      <a:rPr lang="en-US" sz="3600" i="1">
                        <a:solidFill>
                          <a:schemeClr val="tx1"/>
                        </a:solidFill>
                        <a:latin typeface="Cambria Math" panose="02040503050406030204" pitchFamily="18" charset="0"/>
                        <a:cs typeface="Times New Roman" panose="02020603050405020304" pitchFamily="18" charset="0"/>
                      </a:rPr>
                      <m:t>=</m:t>
                    </m:r>
                    <m:f>
                      <m:fPr>
                        <m:ctrlPr>
                          <a:rPr lang="en-US" sz="3600" i="1">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𝐴𝐶</m:t>
                        </m:r>
                      </m:num>
                      <m:den>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𝐴</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𝐶</m:t>
                        </m:r>
                        <m:r>
                          <a:rPr lang="en-US" sz="3600" b="0" i="1" smtClean="0">
                            <a:solidFill>
                              <a:schemeClr val="tx1"/>
                            </a:solidFill>
                            <a:latin typeface="Cambria Math" panose="02040503050406030204" pitchFamily="18" charset="0"/>
                            <a:cs typeface="Times New Roman" panose="02020603050405020304" pitchFamily="18" charset="0"/>
                          </a:rPr>
                          <m:t>′</m:t>
                        </m:r>
                      </m:den>
                    </m:f>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499095" y="4077072"/>
                <a:ext cx="4503779" cy="1296144"/>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5798655" y="2310797"/>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en-US" sz="3600" i="1" smtClean="0">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𝐴𝐵</m:t>
                        </m:r>
                      </m:num>
                      <m:den>
                        <m:r>
                          <a:rPr lang="en-US" sz="3600" b="0" i="1" smtClean="0">
                            <a:solidFill>
                              <a:schemeClr val="tx1"/>
                            </a:solidFill>
                            <a:latin typeface="Cambria Math" panose="02040503050406030204" pitchFamily="18" charset="0"/>
                            <a:cs typeface="Times New Roman" panose="02020603050405020304" pitchFamily="18" charset="0"/>
                          </a:rPr>
                          <m:t>𝐴𝐶</m:t>
                        </m:r>
                      </m:den>
                    </m:f>
                    <m:r>
                      <a:rPr lang="en-US" sz="3600" b="0" i="1" smtClean="0">
                        <a:solidFill>
                          <a:schemeClr val="tx1"/>
                        </a:solidFill>
                        <a:latin typeface="Cambria Math" panose="02040503050406030204" pitchFamily="18" charset="0"/>
                        <a:cs typeface="Times New Roman" panose="02020603050405020304" pitchFamily="18" charset="0"/>
                      </a:rPr>
                      <m:t>=</m:t>
                    </m:r>
                    <m:f>
                      <m:fPr>
                        <m:ctrlPr>
                          <a:rPr lang="en-US" sz="3600" b="0" i="1" smtClean="0">
                            <a:solidFill>
                              <a:schemeClr val="tx1"/>
                            </a:solidFill>
                            <a:latin typeface="Cambria Math" panose="02040503050406030204" pitchFamily="18" charset="0"/>
                            <a:cs typeface="Times New Roman" panose="02020603050405020304" pitchFamily="18" charset="0"/>
                          </a:rPr>
                        </m:ctrlPr>
                      </m:fPr>
                      <m:num>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𝐴</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𝐵</m:t>
                        </m:r>
                        <m:r>
                          <a:rPr lang="en-US" sz="3600" b="0" i="1" smtClean="0">
                            <a:solidFill>
                              <a:schemeClr val="tx1"/>
                            </a:solidFill>
                            <a:latin typeface="Cambria Math" panose="02040503050406030204" pitchFamily="18" charset="0"/>
                            <a:cs typeface="Times New Roman" panose="02020603050405020304" pitchFamily="18" charset="0"/>
                          </a:rPr>
                          <m:t>′</m:t>
                        </m:r>
                      </m:num>
                      <m:den>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𝐴</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𝐶</m:t>
                        </m:r>
                        <m:r>
                          <a:rPr lang="en-US" sz="3600" b="0" i="1" smtClean="0">
                            <a:solidFill>
                              <a:schemeClr val="tx1"/>
                            </a:solidFill>
                            <a:latin typeface="Cambria Math" panose="02040503050406030204" pitchFamily="18" charset="0"/>
                            <a:cs typeface="Times New Roman" panose="02020603050405020304" pitchFamily="18" charset="0"/>
                          </a:rPr>
                          <m:t>′</m:t>
                        </m:r>
                      </m:den>
                    </m:f>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5798655" y="2310797"/>
                <a:ext cx="4583831" cy="1296144"/>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312564152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479376" y="332656"/>
            <a:ext cx="1108923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Câu hỏi 3. Chỉ ra câu sai</a:t>
            </a: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205408" y="567916"/>
            <a:ext cx="609600" cy="609600"/>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608326" y="4293096"/>
                <a:ext cx="4392488" cy="1512168"/>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 </a:t>
                </a:r>
                <a14:m>
                  <m:oMath xmlns:m="http://schemas.openxmlformats.org/officeDocument/2006/math">
                    <m:f>
                      <m:fPr>
                        <m:ctrlPr>
                          <a:rPr lang="en-US" sz="3600" i="1">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𝐴𝐵</m:t>
                        </m:r>
                      </m:num>
                      <m:den>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𝐴</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𝐵</m:t>
                        </m:r>
                        <m:r>
                          <a:rPr lang="en-US" sz="3600" i="1">
                            <a:solidFill>
                              <a:schemeClr val="tx1"/>
                            </a:solidFill>
                            <a:latin typeface="Cambria Math" panose="02040503050406030204" pitchFamily="18" charset="0"/>
                            <a:cs typeface="Times New Roman" panose="02020603050405020304" pitchFamily="18" charset="0"/>
                          </a:rPr>
                          <m:t>′</m:t>
                        </m:r>
                      </m:den>
                    </m:f>
                    <m:r>
                      <a:rPr lang="en-US" sz="3600" i="1">
                        <a:solidFill>
                          <a:schemeClr val="tx1"/>
                        </a:solidFill>
                        <a:latin typeface="Cambria Math" panose="02040503050406030204" pitchFamily="18" charset="0"/>
                        <a:cs typeface="Times New Roman" panose="02020603050405020304" pitchFamily="18" charset="0"/>
                      </a:rPr>
                      <m:t>=</m:t>
                    </m:r>
                    <m:f>
                      <m:fPr>
                        <m:ctrlPr>
                          <a:rPr lang="en-US" sz="3600" i="1">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𝐵</m:t>
                        </m:r>
                        <m:r>
                          <a:rPr lang="en-US" sz="3600" i="1">
                            <a:solidFill>
                              <a:schemeClr val="tx1"/>
                            </a:solidFill>
                            <a:latin typeface="Cambria Math" panose="02040503050406030204" pitchFamily="18" charset="0"/>
                            <a:cs typeface="Times New Roman" panose="02020603050405020304" pitchFamily="18" charset="0"/>
                          </a:rPr>
                          <m:t>𝐶</m:t>
                        </m:r>
                      </m:num>
                      <m:den>
                        <m:sSup>
                          <m:sSupPr>
                            <m:ctrlPr>
                              <a:rPr lang="en-US" sz="3600" i="1">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𝐵</m:t>
                            </m:r>
                          </m:e>
                          <m:sup>
                            <m:r>
                              <a:rPr lang="en-US" sz="3600" i="1">
                                <a:solidFill>
                                  <a:schemeClr val="tx1"/>
                                </a:solidFill>
                                <a:latin typeface="Cambria Math" panose="02040503050406030204" pitchFamily="18" charset="0"/>
                                <a:cs typeface="Times New Roman" panose="02020603050405020304" pitchFamily="18" charset="0"/>
                              </a:rPr>
                              <m:t>′</m:t>
                            </m:r>
                          </m:sup>
                        </m:sSup>
                        <m:r>
                          <a:rPr lang="en-US" sz="3600" i="1">
                            <a:solidFill>
                              <a:schemeClr val="tx1"/>
                            </a:solidFill>
                            <a:latin typeface="Cambria Math" panose="02040503050406030204" pitchFamily="18" charset="0"/>
                            <a:cs typeface="Times New Roman" panose="02020603050405020304" pitchFamily="18" charset="0"/>
                          </a:rPr>
                          <m:t>𝐶</m:t>
                        </m:r>
                        <m:r>
                          <a:rPr lang="en-US" sz="3600" i="1">
                            <a:solidFill>
                              <a:schemeClr val="tx1"/>
                            </a:solidFill>
                            <a:latin typeface="Cambria Math" panose="02040503050406030204" pitchFamily="18" charset="0"/>
                            <a:cs typeface="Times New Roman" panose="02020603050405020304" pitchFamily="18" charset="0"/>
                          </a:rPr>
                          <m:t>′</m:t>
                        </m:r>
                      </m:den>
                    </m:f>
                  </m:oMath>
                </a14:m>
                <a:endParaRPr lang="en-US" sz="3600">
                  <a:solidFill>
                    <a:schemeClr val="tx1"/>
                  </a:solidFill>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oMath>
                  </m:oMathPara>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608326" y="4293096"/>
                <a:ext cx="4392488" cy="1512168"/>
              </a:xfrm>
              <a:prstGeom prst="snip2Diag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nip Diagonal Corner Rectangle 11"/>
              <p:cNvSpPr/>
              <p:nvPr/>
            </p:nvSpPr>
            <p:spPr>
              <a:xfrm>
                <a:off x="479376" y="2204864"/>
                <a:ext cx="452143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A.</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a:solidFill>
                      <a:schemeClr val="tx1"/>
                    </a:solidFill>
                    <a:ea typeface="Cambria Math" panose="02040503050406030204" pitchFamily="18" charset="0"/>
                    <a:cs typeface="Times New Roman" panose="02020603050405020304" pitchFamily="18" charset="0"/>
                  </a:rPr>
                  <a:t>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endPar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36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oMath>
                  </m:oMathPara>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479376" y="2204864"/>
                <a:ext cx="4521438" cy="1296144"/>
              </a:xfrm>
              <a:prstGeom prst="snip2DiagRect">
                <a:avLst/>
              </a:prstGeom>
              <a:blipFill>
                <a:blip r:embed="rId10"/>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5878707" y="4266596"/>
                <a:ext cx="4503779" cy="1538668"/>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m:rPr>
                        <m:nor/>
                      </m:rP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m:t> =</m:t>
                    </m:r>
                    <m:r>
                      <m:rPr>
                        <m:nor/>
                      </m:rPr>
                      <a:rPr lang="en-US" altLang="zh-CN" sz="3600">
                        <a:solidFill>
                          <a:schemeClr val="tx1"/>
                        </a:solidFill>
                        <a:ea typeface="Cambria Math" panose="02040503050406030204" pitchFamily="18" charset="0"/>
                        <a:cs typeface="Times New Roman" panose="02020603050405020304" pitchFamily="18" charset="0"/>
                      </a:rPr>
                      <m:t> </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endPar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36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𝑆</m:t>
                          </m:r>
                        </m:e>
                        <m:sub>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sub>
                      </m:sSub>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𝑆</m:t>
                          </m:r>
                        </m:e>
                        <m:sub>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b>
                      </m:sSub>
                    </m:oMath>
                  </m:oMathPara>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5878707" y="4266596"/>
                <a:ext cx="4503779" cy="1538668"/>
              </a:xfrm>
              <a:prstGeom prst="snip2Diag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5763236" y="2288911"/>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B.</a:t>
                </a:r>
                <a14:m>
                  <m:oMath xmlns:m="http://schemas.openxmlformats.org/officeDocument/2006/math">
                    <m:acc>
                      <m:accPr>
                        <m:chr m:val="̂"/>
                        <m:ctrlPr>
                          <a:rPr lang="en-US" sz="3600" i="1">
                            <a:solidFill>
                              <a:schemeClr val="tx1"/>
                            </a:solidFill>
                            <a:latin typeface="Cambria Math" panose="02040503050406030204" pitchFamily="18" charset="0"/>
                            <a:cs typeface="Times New Roman" panose="02020603050405020304" pitchFamily="18" charset="0"/>
                          </a:rPr>
                        </m:ctrlPr>
                      </m:accPr>
                      <m:e>
                        <m:r>
                          <a:rPr lang="en-US" sz="3600" i="1">
                            <a:solidFill>
                              <a:schemeClr val="tx1"/>
                            </a:solidFill>
                            <a:latin typeface="Cambria Math" panose="02040503050406030204" pitchFamily="18" charset="0"/>
                            <a:cs typeface="Times New Roman" panose="02020603050405020304" pitchFamily="18" charset="0"/>
                          </a:rPr>
                          <m:t>𝐴</m:t>
                        </m:r>
                      </m:e>
                    </m:acc>
                    <m:r>
                      <a:rPr lang="en-US" sz="3600" i="1">
                        <a:solidFill>
                          <a:schemeClr val="tx1"/>
                        </a:solidFill>
                        <a:latin typeface="Cambria Math" panose="02040503050406030204" pitchFamily="18" charset="0"/>
                        <a:cs typeface="Times New Roman" panose="02020603050405020304" pitchFamily="18" charset="0"/>
                      </a:rPr>
                      <m:t>=</m:t>
                    </m:r>
                    <m:acc>
                      <m:accPr>
                        <m:chr m:val="̂"/>
                        <m:ctrlPr>
                          <a:rPr lang="en-US" sz="3600" i="1">
                            <a:solidFill>
                              <a:schemeClr val="tx1"/>
                            </a:solidFill>
                            <a:latin typeface="Cambria Math" panose="02040503050406030204" pitchFamily="18" charset="0"/>
                            <a:cs typeface="Times New Roman" panose="02020603050405020304" pitchFamily="18" charset="0"/>
                          </a:rPr>
                        </m:ctrlPr>
                      </m:accPr>
                      <m:e>
                        <m:r>
                          <a:rPr lang="en-US" sz="3600" i="1">
                            <a:solidFill>
                              <a:schemeClr val="tx1"/>
                            </a:solidFill>
                            <a:latin typeface="Cambria Math" panose="02040503050406030204" pitchFamily="18" charset="0"/>
                            <a:cs typeface="Times New Roman" panose="02020603050405020304" pitchFamily="18" charset="0"/>
                          </a:rPr>
                          <m:t>𝐴</m:t>
                        </m:r>
                        <m:r>
                          <a:rPr lang="en-US" sz="3600" i="1">
                            <a:solidFill>
                              <a:schemeClr val="tx1"/>
                            </a:solidFill>
                            <a:latin typeface="Cambria Math" panose="02040503050406030204" pitchFamily="18" charset="0"/>
                            <a:cs typeface="Times New Roman" panose="02020603050405020304" pitchFamily="18" charset="0"/>
                          </a:rPr>
                          <m:t>′</m:t>
                        </m:r>
                      </m:e>
                    </m:acc>
                  </m:oMath>
                </a14:m>
                <a:r>
                  <a:rPr lang="en-US" sz="360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600" i="1">
                            <a:solidFill>
                              <a:schemeClr val="tx1"/>
                            </a:solidFill>
                            <a:latin typeface="Cambria Math" panose="02040503050406030204" pitchFamily="18" charset="0"/>
                            <a:cs typeface="Times New Roman" panose="02020603050405020304" pitchFamily="18" charset="0"/>
                          </a:rPr>
                        </m:ctrlPr>
                      </m:accPr>
                      <m:e>
                        <m:r>
                          <a:rPr lang="en-US" sz="3600" b="0" i="1" smtClean="0">
                            <a:solidFill>
                              <a:schemeClr val="tx1"/>
                            </a:solidFill>
                            <a:latin typeface="Cambria Math" panose="02040503050406030204" pitchFamily="18" charset="0"/>
                            <a:cs typeface="Times New Roman" panose="02020603050405020304" pitchFamily="18" charset="0"/>
                          </a:rPr>
                          <m:t>𝐵</m:t>
                        </m:r>
                      </m:e>
                    </m:acc>
                    <m:r>
                      <a:rPr lang="en-US" sz="3600" i="1">
                        <a:solidFill>
                          <a:schemeClr val="tx1"/>
                        </a:solidFill>
                        <a:latin typeface="Cambria Math" panose="02040503050406030204" pitchFamily="18" charset="0"/>
                        <a:cs typeface="Times New Roman" panose="02020603050405020304" pitchFamily="18" charset="0"/>
                      </a:rPr>
                      <m:t>=</m:t>
                    </m:r>
                    <m:acc>
                      <m:accPr>
                        <m:chr m:val="̂"/>
                        <m:ctrlPr>
                          <a:rPr lang="en-US" sz="3600" i="1">
                            <a:solidFill>
                              <a:schemeClr val="tx1"/>
                            </a:solidFill>
                            <a:latin typeface="Cambria Math" panose="02040503050406030204" pitchFamily="18" charset="0"/>
                            <a:cs typeface="Times New Roman" panose="02020603050405020304" pitchFamily="18" charset="0"/>
                          </a:rPr>
                        </m:ctrlPr>
                      </m:accPr>
                      <m:e>
                        <m:r>
                          <a:rPr lang="en-US" sz="3600" b="0" i="1" smtClean="0">
                            <a:solidFill>
                              <a:schemeClr val="tx1"/>
                            </a:solidFill>
                            <a:latin typeface="Cambria Math" panose="02040503050406030204" pitchFamily="18" charset="0"/>
                            <a:cs typeface="Times New Roman" panose="02020603050405020304" pitchFamily="18" charset="0"/>
                          </a:rPr>
                          <m:t>𝐵</m:t>
                        </m:r>
                        <m:r>
                          <a:rPr lang="en-US" sz="3600" i="1">
                            <a:solidFill>
                              <a:schemeClr val="tx1"/>
                            </a:solidFill>
                            <a:latin typeface="Cambria Math" panose="02040503050406030204" pitchFamily="18" charset="0"/>
                            <a:cs typeface="Times New Roman" panose="02020603050405020304" pitchFamily="18" charset="0"/>
                          </a:rPr>
                          <m:t>′</m:t>
                        </m:r>
                      </m:e>
                    </m:acc>
                  </m:oMath>
                </a14:m>
                <a:endParaRPr lang="en-US" sz="3600">
                  <a:solidFill>
                    <a:schemeClr val="tx1"/>
                  </a:solidFill>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oMath>
                  </m:oMathPara>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5763236" y="2288911"/>
                <a:ext cx="4583831" cy="1296144"/>
              </a:xfrm>
              <a:prstGeom prst="snip2DiagRect">
                <a:avLst/>
              </a:prstGeom>
              <a:blipFill>
                <a:blip r:embed="rId13"/>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189435253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nip Diagonal Corner Rectangle 1"/>
              <p:cNvSpPr/>
              <p:nvPr/>
            </p:nvSpPr>
            <p:spPr>
              <a:xfrm>
                <a:off x="311467" y="332656"/>
                <a:ext cx="1144927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Câu hỏi 4. Cho tam giác ABC và MNP có </a:t>
                </a:r>
                <a14:m>
                  <m:oMath xmlns:m="http://schemas.openxmlformats.org/officeDocument/2006/math">
                    <m:acc>
                      <m:accPr>
                        <m:chr m:val="̂"/>
                        <m:ctrlPr>
                          <a:rPr lang="en-US" sz="3200" i="1">
                            <a:latin typeface="Cambria Math" panose="02040503050406030204" pitchFamily="18" charset="0"/>
                            <a:cs typeface="Times New Roman" panose="02020603050405020304" pitchFamily="18" charset="0"/>
                          </a:rPr>
                        </m:ctrlPr>
                      </m:accPr>
                      <m:e>
                        <m:r>
                          <a:rPr lang="en-US" sz="3200" i="1">
                            <a:latin typeface="Cambria Math" panose="02040503050406030204" pitchFamily="18" charset="0"/>
                            <a:cs typeface="Times New Roman" panose="02020603050405020304" pitchFamily="18" charset="0"/>
                          </a:rPr>
                          <m:t>𝐴</m:t>
                        </m:r>
                      </m:e>
                    </m:acc>
                    <m:r>
                      <a:rPr lang="en-US" sz="3200" i="1">
                        <a:latin typeface="Cambria Math" panose="02040503050406030204" pitchFamily="18" charset="0"/>
                        <a:cs typeface="Times New Roman" panose="02020603050405020304" pitchFamily="18" charset="0"/>
                      </a:rPr>
                      <m:t>=</m:t>
                    </m:r>
                    <m:acc>
                      <m:accPr>
                        <m:chr m:val="̂"/>
                        <m:ctrlPr>
                          <a:rPr lang="en-US" sz="3200" i="1">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𝑀</m:t>
                        </m:r>
                      </m:e>
                    </m:acc>
                    <m:r>
                      <a:rPr lang="en-US" sz="3200" b="0" i="1" smtClean="0">
                        <a:latin typeface="Cambria Math" panose="02040503050406030204" pitchFamily="18" charset="0"/>
                        <a:cs typeface="Times New Roman" panose="02020603050405020304" pitchFamily="18" charset="0"/>
                      </a:rPr>
                      <m:t>=90</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3200" i="1">
                        <a:latin typeface="Cambria Math" panose="02040503050406030204" pitchFamily="18" charset="0"/>
                        <a:cs typeface="Times New Roman" panose="02020603050405020304" pitchFamily="18" charset="0"/>
                      </a:rPr>
                      <m:t>; </m:t>
                    </m:r>
                    <m:acc>
                      <m:accPr>
                        <m:chr m:val="̂"/>
                        <m:ctrlPr>
                          <a:rPr lang="en-US" sz="3200" i="1">
                            <a:latin typeface="Cambria Math" panose="02040503050406030204" pitchFamily="18" charset="0"/>
                            <a:cs typeface="Times New Roman" panose="02020603050405020304" pitchFamily="18" charset="0"/>
                          </a:rPr>
                        </m:ctrlPr>
                      </m:accPr>
                      <m:e>
                        <m:r>
                          <a:rPr lang="en-US" sz="3200" i="1">
                            <a:latin typeface="Cambria Math" panose="02040503050406030204" pitchFamily="18" charset="0"/>
                            <a:cs typeface="Times New Roman" panose="02020603050405020304" pitchFamily="18" charset="0"/>
                          </a:rPr>
                          <m:t>𝐶</m:t>
                        </m:r>
                      </m:e>
                    </m:acc>
                    <m:r>
                      <a:rPr lang="en-US" sz="3200" i="1">
                        <a:latin typeface="Cambria Math" panose="02040503050406030204" pitchFamily="18" charset="0"/>
                        <a:cs typeface="Times New Roman" panose="02020603050405020304" pitchFamily="18" charset="0"/>
                      </a:rPr>
                      <m:t>=</m:t>
                    </m:r>
                    <m:acc>
                      <m:accPr>
                        <m:chr m:val="̂"/>
                        <m:ctrlPr>
                          <a:rPr lang="en-US" sz="3200" i="1">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𝑃</m:t>
                        </m:r>
                      </m:e>
                    </m:acc>
                  </m:oMath>
                </a14:m>
                <a:r>
                  <a:rPr lang="en-US" sz="3200">
                    <a:latin typeface="Times New Roman" panose="02020603050405020304" pitchFamily="18" charset="0"/>
                    <a:cs typeface="Times New Roman" panose="02020603050405020304" pitchFamily="18" charset="0"/>
                  </a:rPr>
                  <a:t> thì</a:t>
                </a:r>
              </a:p>
            </p:txBody>
          </p:sp>
        </mc:Choice>
        <mc:Fallback xmlns="">
          <p:sp>
            <p:nvSpPr>
              <p:cNvPr id="2" name="Snip Diagonal Corner Rectangle 1"/>
              <p:cNvSpPr>
                <a:spLocks noRot="1" noChangeAspect="1" noMove="1" noResize="1" noEditPoints="1" noAdjustHandles="1" noChangeArrowheads="1" noChangeShapeType="1" noTextEdit="1"/>
              </p:cNvSpPr>
              <p:nvPr/>
            </p:nvSpPr>
            <p:spPr>
              <a:xfrm>
                <a:off x="311467" y="332656"/>
                <a:ext cx="11449272" cy="1080120"/>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205408" y="567916"/>
            <a:ext cx="609600" cy="609600"/>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610386" y="2225083"/>
                <a:ext cx="439248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𝑀𝑁𝑃</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610386" y="2225083"/>
                <a:ext cx="4392488" cy="1296144"/>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nip Diagonal Corner Rectangle 11"/>
              <p:cNvSpPr/>
              <p:nvPr/>
            </p:nvSpPr>
            <p:spPr>
              <a:xfrm>
                <a:off x="5798655" y="4190362"/>
                <a:ext cx="452349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𝑀𝑃𝑁</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5798655" y="4190362"/>
                <a:ext cx="4523499" cy="1296144"/>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499095" y="4077072"/>
                <a:ext cx="450377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𝑁𝑀𝑃</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499095" y="4077072"/>
                <a:ext cx="4503779" cy="1296144"/>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5798655" y="2310797"/>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B.</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𝑃𝑀𝑁</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5798655" y="2310797"/>
                <a:ext cx="4583831" cy="1296144"/>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396215822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nip Diagonal Corner Rectangle 1"/>
              <p:cNvSpPr/>
              <p:nvPr/>
            </p:nvSpPr>
            <p:spPr>
              <a:xfrm>
                <a:off x="311467" y="332656"/>
                <a:ext cx="1144927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Câu hỏi 5. Cho hai tam giác ABC và DEF có </a:t>
                </a:r>
                <a14:m>
                  <m:oMath xmlns:m="http://schemas.openxmlformats.org/officeDocument/2006/math">
                    <m:acc>
                      <m:accPr>
                        <m:chr m:val="̂"/>
                        <m:ctrlPr>
                          <a:rPr lang="en-US" sz="3200" i="1">
                            <a:latin typeface="Cambria Math" panose="02040503050406030204" pitchFamily="18" charset="0"/>
                            <a:cs typeface="Times New Roman" panose="02020603050405020304" pitchFamily="18" charset="0"/>
                          </a:rPr>
                        </m:ctrlPr>
                      </m:accPr>
                      <m:e>
                        <m:r>
                          <a:rPr lang="en-US" sz="3200" i="1">
                            <a:latin typeface="Cambria Math" panose="02040503050406030204" pitchFamily="18" charset="0"/>
                            <a:cs typeface="Times New Roman" panose="02020603050405020304" pitchFamily="18" charset="0"/>
                          </a:rPr>
                          <m:t>𝐴</m:t>
                        </m:r>
                      </m:e>
                    </m:acc>
                    <m:r>
                      <a:rPr lang="en-US" sz="3200" i="1">
                        <a:latin typeface="Cambria Math" panose="02040503050406030204" pitchFamily="18" charset="0"/>
                        <a:cs typeface="Times New Roman" panose="02020603050405020304" pitchFamily="18" charset="0"/>
                      </a:rPr>
                      <m:t>=</m:t>
                    </m:r>
                    <m:acc>
                      <m:accPr>
                        <m:chr m:val="̂"/>
                        <m:ctrlPr>
                          <a:rPr lang="en-US" sz="3200" i="1">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𝐷</m:t>
                        </m:r>
                      </m:e>
                    </m:acc>
                    <m:r>
                      <a:rPr lang="en-US" sz="3200" b="0" i="1" smtClean="0">
                        <a:latin typeface="Cambria Math" panose="02040503050406030204" pitchFamily="18" charset="0"/>
                        <a:cs typeface="Times New Roman" panose="02020603050405020304" pitchFamily="18" charset="0"/>
                      </a:rPr>
                      <m:t>=90</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3200" i="1">
                        <a:latin typeface="Cambria Math" panose="02040503050406030204" pitchFamily="18" charset="0"/>
                        <a:cs typeface="Times New Roman" panose="02020603050405020304" pitchFamily="18" charset="0"/>
                      </a:rPr>
                      <m:t>; </m:t>
                    </m:r>
                    <m:acc>
                      <m:accPr>
                        <m:chr m:val="̂"/>
                        <m:ctrlPr>
                          <a:rPr lang="en-US" sz="3200" i="1">
                            <a:latin typeface="Cambria Math" panose="02040503050406030204" pitchFamily="18" charset="0"/>
                            <a:cs typeface="Times New Roman" panose="02020603050405020304" pitchFamily="18" charset="0"/>
                          </a:rPr>
                        </m:ctrlPr>
                      </m:accPr>
                      <m:e>
                        <m:r>
                          <a:rPr lang="en-US" sz="3200" i="1">
                            <a:latin typeface="Cambria Math" panose="02040503050406030204" pitchFamily="18" charset="0"/>
                            <a:cs typeface="Times New Roman" panose="02020603050405020304" pitchFamily="18" charset="0"/>
                          </a:rPr>
                          <m:t>𝐶</m:t>
                        </m:r>
                      </m:e>
                    </m:acc>
                  </m:oMath>
                </a14:m>
                <a:r>
                  <a:rPr lang="en-US" sz="320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cs typeface="Times New Roman" panose="02020603050405020304" pitchFamily="18" charset="0"/>
                      </a:rPr>
                      <m:t>=</m:t>
                    </m:r>
                    <m:r>
                      <a:rPr lang="en-US" sz="3200" b="0" i="1" smtClean="0">
                        <a:latin typeface="Cambria Math" panose="02040503050406030204" pitchFamily="18" charset="0"/>
                        <a:cs typeface="Times New Roman" panose="02020603050405020304" pitchFamily="18" charset="0"/>
                      </a:rPr>
                      <m:t>30</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 </m:t>
                    </m:r>
                    <m:acc>
                      <m:accPr>
                        <m:chr m:val="̂"/>
                        <m:ctrlPr>
                          <a:rPr lang="en-US" sz="32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𝐸</m:t>
                        </m:r>
                      </m:e>
                    </m:acc>
                    <m:r>
                      <a:rPr lang="en-US" sz="3200" b="0" i="1" smtClean="0">
                        <a:latin typeface="Cambria Math" panose="02040503050406030204" pitchFamily="18" charset="0"/>
                        <a:cs typeface="Times New Roman" panose="02020603050405020304" pitchFamily="18" charset="0"/>
                      </a:rPr>
                      <m:t>=60</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a:latin typeface="Times New Roman" panose="02020603050405020304" pitchFamily="18" charset="0"/>
                    <a:cs typeface="Times New Roman" panose="02020603050405020304" pitchFamily="18" charset="0"/>
                  </a:rPr>
                  <a:t>. Chọn phát biểu đúng trong các phát biểu sau?</a:t>
                </a:r>
              </a:p>
            </p:txBody>
          </p:sp>
        </mc:Choice>
        <mc:Fallback xmlns="">
          <p:sp>
            <p:nvSpPr>
              <p:cNvPr id="2" name="Snip Diagonal Corner Rectangle 1"/>
              <p:cNvSpPr>
                <a:spLocks noRot="1" noChangeAspect="1" noMove="1" noResize="1" noEditPoints="1" noAdjustHandles="1" noChangeArrowheads="1" noChangeShapeType="1" noTextEdit="1"/>
              </p:cNvSpPr>
              <p:nvPr/>
            </p:nvSpPr>
            <p:spPr>
              <a:xfrm>
                <a:off x="311467" y="332656"/>
                <a:ext cx="11449272" cy="1080120"/>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205408" y="567916"/>
            <a:ext cx="609600" cy="609600"/>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5798655" y="2310797"/>
                <a:ext cx="439248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𝐷𝐸𝐹</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5798655" y="2310797"/>
                <a:ext cx="4392488" cy="1296144"/>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nip Diagonal Corner Rectangle 11"/>
              <p:cNvSpPr/>
              <p:nvPr/>
            </p:nvSpPr>
            <p:spPr>
              <a:xfrm>
                <a:off x="5798655" y="4190362"/>
                <a:ext cx="452349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A.</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𝐹𝐷𝐸</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5798655" y="4190362"/>
                <a:ext cx="4523499" cy="1296144"/>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499095" y="4077072"/>
                <a:ext cx="450377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𝐷𝐹𝐸</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499095" y="4077072"/>
                <a:ext cx="4503779" cy="1296144"/>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459068" y="2249029"/>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A.</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𝐸𝐷𝐹</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459068" y="2249029"/>
                <a:ext cx="4583831" cy="1296144"/>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75949662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54000"/>
          </a:stretch>
        </a:blipFill>
        <a:effectLst/>
      </p:bgPr>
    </p:bg>
    <p:spTree>
      <p:nvGrpSpPr>
        <p:cNvPr id="1" name=""/>
        <p:cNvGrpSpPr/>
        <p:nvPr/>
      </p:nvGrpSpPr>
      <p:grpSpPr>
        <a:xfrm>
          <a:off x="0" y="0"/>
          <a:ext cx="0" cy="0"/>
          <a:chOff x="0" y="0"/>
          <a:chExt cx="0" cy="0"/>
        </a:xfrm>
      </p:grpSpPr>
      <p:pic>
        <p:nvPicPr>
          <p:cNvPr id="13" name="Picture 12">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5717" y="5465333"/>
            <a:ext cx="1760580" cy="1430471"/>
          </a:xfrm>
          <a:prstGeom prst="rect">
            <a:avLst/>
          </a:prstGeom>
        </p:spPr>
      </p:pic>
      <p:sp>
        <p:nvSpPr>
          <p:cNvPr id="17" name="Rectangle 16"/>
          <p:cNvSpPr/>
          <p:nvPr/>
        </p:nvSpPr>
        <p:spPr>
          <a:xfrm>
            <a:off x="1524000" y="-19088"/>
            <a:ext cx="8928992"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a:ln w="0"/>
                <a:solidFill>
                  <a:srgbClr val="FF0000"/>
                </a:solidFill>
                <a:effectLst>
                  <a:reflection blurRad="12700" stA="50000" endPos="50000" dist="5000" dir="5400000" sy="-100000" rotWithShape="0"/>
                </a:effectLst>
              </a:rPr>
              <a:t>BẢO VỆ KHU PHỐ</a:t>
            </a:r>
          </a:p>
        </p:txBody>
      </p:sp>
      <p:sp>
        <p:nvSpPr>
          <p:cNvPr id="2" name="Cloud Callout 1"/>
          <p:cNvSpPr/>
          <p:nvPr/>
        </p:nvSpPr>
        <p:spPr>
          <a:xfrm>
            <a:off x="2423593" y="2526735"/>
            <a:ext cx="6413041" cy="2016224"/>
          </a:xfrm>
          <a:prstGeom prst="cloudCallout">
            <a:avLst>
              <a:gd name="adj1" fmla="val 43909"/>
              <a:gd name="adj2" fmla="val 9943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t>Yeah!!!</a:t>
            </a:r>
          </a:p>
          <a:p>
            <a:pPr algn="ctr"/>
            <a:r>
              <a:rPr lang="en-US" sz="3200" b="1"/>
              <a:t>Cảm ơn các bạn!!! </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15146" y="-1219200"/>
            <a:ext cx="609600" cy="609600"/>
          </a:xfrm>
          <a:prstGeom prst="rect">
            <a:avLst/>
          </a:prstGeom>
        </p:spPr>
      </p:pic>
    </p:spTree>
    <p:extLst>
      <p:ext uri="{BB962C8B-B14F-4D97-AF65-F5344CB8AC3E}">
        <p14:creationId xmlns:p14="http://schemas.microsoft.com/office/powerpoint/2010/main" val="3315944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7"/>
                                        </p:tgtEl>
                                        <p:attrNameLst>
                                          <p:attrName>ppt_x</p:attrName>
                                          <p:attrName>ppt_y</p:attrName>
                                        </p:attrNameLst>
                                      </p:cBhvr>
                                    </p:animMotion>
                                    <p:animRot by="1500000">
                                      <p:cBhvr>
                                        <p:cTn id="13" dur="125" fill="hold">
                                          <p:stCondLst>
                                            <p:cond delay="0"/>
                                          </p:stCondLst>
                                        </p:cTn>
                                        <p:tgtEl>
                                          <p:spTgt spid="17"/>
                                        </p:tgtEl>
                                        <p:attrNameLst>
                                          <p:attrName>r</p:attrName>
                                        </p:attrNameLst>
                                      </p:cBhvr>
                                    </p:animRot>
                                    <p:animRot by="-1500000">
                                      <p:cBhvr>
                                        <p:cTn id="14" dur="125" fill="hold">
                                          <p:stCondLst>
                                            <p:cond delay="125"/>
                                          </p:stCondLst>
                                        </p:cTn>
                                        <p:tgtEl>
                                          <p:spTgt spid="17"/>
                                        </p:tgtEl>
                                        <p:attrNameLst>
                                          <p:attrName>r</p:attrName>
                                        </p:attrNameLst>
                                      </p:cBhvr>
                                    </p:animRot>
                                    <p:animRot by="-1500000">
                                      <p:cBhvr>
                                        <p:cTn id="15" dur="125" fill="hold">
                                          <p:stCondLst>
                                            <p:cond delay="250"/>
                                          </p:stCondLst>
                                        </p:cTn>
                                        <p:tgtEl>
                                          <p:spTgt spid="17"/>
                                        </p:tgtEl>
                                        <p:attrNameLst>
                                          <p:attrName>r</p:attrName>
                                        </p:attrNameLst>
                                      </p:cBhvr>
                                    </p:animRot>
                                    <p:animRot by="1500000">
                                      <p:cBhvr>
                                        <p:cTn id="16" dur="125" fill="hold">
                                          <p:stCondLst>
                                            <p:cond delay="375"/>
                                          </p:stCondLst>
                                        </p:cTn>
                                        <p:tgtEl>
                                          <p:spTgt spid="17"/>
                                        </p:tgtEl>
                                        <p:attrNameLst>
                                          <p:attrName>r</p:attrName>
                                        </p:attrNameLst>
                                      </p:cBhvr>
                                    </p:animRot>
                                  </p:childTnLst>
                                </p:cTn>
                              </p:par>
                              <p:par>
                                <p:cTn id="17" presetID="21" presetClass="emph" presetSubtype="0" repeatCount="indefinite" fill="hold" grpId="1" nodeType="withEffect">
                                  <p:stCondLst>
                                    <p:cond delay="0"/>
                                  </p:stCondLst>
                                  <p:iterate type="lt">
                                    <p:tmPct val="0"/>
                                  </p:iterate>
                                  <p:childTnLst>
                                    <p:animClr clrSpc="hsl" dir="cw">
                                      <p:cBhvr override="childStyle">
                                        <p:cTn id="18" dur="500" fill="hold"/>
                                        <p:tgtEl>
                                          <p:spTgt spid="17"/>
                                        </p:tgtEl>
                                        <p:attrNameLst>
                                          <p:attrName>style.color</p:attrName>
                                        </p:attrNameLst>
                                      </p:cBhvr>
                                      <p:by>
                                        <p:hsl h="7200000" s="0" l="0"/>
                                      </p:by>
                                    </p:animClr>
                                    <p:animClr clrSpc="hsl" dir="cw">
                                      <p:cBhvr>
                                        <p:cTn id="19" dur="500" fill="hold"/>
                                        <p:tgtEl>
                                          <p:spTgt spid="17"/>
                                        </p:tgtEl>
                                        <p:attrNameLst>
                                          <p:attrName>fillcolor</p:attrName>
                                        </p:attrNameLst>
                                      </p:cBhvr>
                                      <p:by>
                                        <p:hsl h="7200000" s="0" l="0"/>
                                      </p:by>
                                    </p:animClr>
                                    <p:animClr clrSpc="hsl" dir="cw">
                                      <p:cBhvr>
                                        <p:cTn id="20" dur="500" fill="hold"/>
                                        <p:tgtEl>
                                          <p:spTgt spid="17"/>
                                        </p:tgtEl>
                                        <p:attrNameLst>
                                          <p:attrName>stroke.color</p:attrName>
                                        </p:attrNameLst>
                                      </p:cBhvr>
                                      <p:by>
                                        <p:hsl h="7200000" s="0" l="0"/>
                                      </p:by>
                                    </p:animClr>
                                    <p:set>
                                      <p:cBhvr>
                                        <p:cTn id="21" dur="500" fill="hold"/>
                                        <p:tgtEl>
                                          <p:spTgt spid="17"/>
                                        </p:tgtEl>
                                        <p:attrNameLst>
                                          <p:attrName>fill.type</p:attrName>
                                        </p:attrNameLst>
                                      </p:cBhvr>
                                      <p:to>
                                        <p:strVal val="solid"/>
                                      </p:to>
                                    </p:se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2" presetClass="mediacall" presetSubtype="0" fill="hold" nodeType="withEffect">
                                  <p:stCondLst>
                                    <p:cond delay="0"/>
                                  </p:stCondLst>
                                  <p:childTnLst>
                                    <p:cmd type="call" cmd="togglePause">
                                      <p:cBhvr>
                                        <p:cTn id="2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27" fill="hold" display="0">
                  <p:stCondLst>
                    <p:cond delay="indefinite"/>
                  </p:stCondLst>
                  <p:endCondLst>
                    <p:cond evt="onStopAudio" delay="0">
                      <p:tgtEl>
                        <p:sldTgt/>
                      </p:tgtEl>
                    </p:cond>
                  </p:endCondLst>
                </p:cTn>
                <p:tgtEl>
                  <p:spTgt spid="14"/>
                </p:tgtEl>
              </p:cMediaNode>
            </p:audio>
          </p:childTnLst>
        </p:cTn>
      </p:par>
    </p:tnLst>
    <p:bldLst>
      <p:bldP spid="17" grpId="0"/>
      <p:bldP spid="17" grpId="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948</Words>
  <Application>Microsoft Office PowerPoint</Application>
  <PresentationFormat>Widescreen</PresentationFormat>
  <Paragraphs>109</Paragraphs>
  <Slides>21</Slides>
  <Notes>0</Notes>
  <HiddenSlides>0</HiddenSlides>
  <MMClips>23</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微软雅黑</vt:lpstr>
      <vt:lpstr>宋体</vt:lpstr>
      <vt:lpstr>Arial</vt:lpstr>
      <vt:lpstr>Calibri</vt:lpstr>
      <vt:lpstr>Cambria Math</vt:lpstr>
      <vt:lpstr>Lamsymbol</vt:lpstr>
      <vt:lpstr>Times New Roman</vt:lpstr>
      <vt:lpstr>方正清刻本悦宋简体</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 Truc</dc:creator>
  <cp:keywords>BT Truc</cp:keywords>
  <cp:lastModifiedBy>Linh</cp:lastModifiedBy>
  <cp:revision>97</cp:revision>
  <dcterms:created xsi:type="dcterms:W3CDTF">2020-04-07T09:09:06Z</dcterms:created>
  <dcterms:modified xsi:type="dcterms:W3CDTF">2024-05-25T04:02:37Z</dcterms:modified>
</cp:coreProperties>
</file>