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310" r:id="rId8"/>
    <p:sldId id="311" r:id="rId9"/>
    <p:sldId id="302" r:id="rId10"/>
    <p:sldId id="312" r:id="rId11"/>
    <p:sldId id="313" r:id="rId12"/>
    <p:sldId id="291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FF5050"/>
    <a:srgbClr val="EE8A4F"/>
    <a:srgbClr val="99CCFF"/>
    <a:srgbClr val="F9B3A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22" autoAdjust="0"/>
  </p:normalViewPr>
  <p:slideViewPr>
    <p:cSldViewPr>
      <p:cViewPr varScale="1">
        <p:scale>
          <a:sx n="57" d="100"/>
          <a:sy n="57" d="100"/>
        </p:scale>
        <p:origin x="73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00.png"/><Relationship Id="rId3" Type="http://schemas.openxmlformats.org/officeDocument/2006/relationships/image" Target="../media/image88.svg"/><Relationship Id="rId7" Type="http://schemas.microsoft.com/office/2007/relationships/hdphoto" Target="../media/hdphoto6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10.svg"/><Relationship Id="rId28" Type="http://schemas.openxmlformats.org/officeDocument/2006/relationships/image" Target="../media/image100.png"/><Relationship Id="rId4" Type="http://schemas.openxmlformats.org/officeDocument/2006/relationships/image" Target="../media/image98.png"/><Relationship Id="rId27" Type="http://schemas.openxmlformats.org/officeDocument/2006/relationships/image" Target="../media/image7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svg"/><Relationship Id="rId23" Type="http://schemas.openxmlformats.org/officeDocument/2006/relationships/image" Target="../media/image75.png"/><Relationship Id="rId4" Type="http://schemas.openxmlformats.org/officeDocument/2006/relationships/image" Target="../media/image87.png"/><Relationship Id="rId22" Type="http://schemas.openxmlformats.org/officeDocument/2006/relationships/image" Target="../media/image7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49.svg"/><Relationship Id="rId18" Type="http://schemas.openxmlformats.org/officeDocument/2006/relationships/image" Target="../media/image114.png"/><Relationship Id="rId3" Type="http://schemas.openxmlformats.org/officeDocument/2006/relationships/image" Target="../media/image103.svg"/><Relationship Id="rId21" Type="http://schemas.openxmlformats.org/officeDocument/2006/relationships/image" Target="../media/image67.svg"/><Relationship Id="rId7" Type="http://schemas.openxmlformats.org/officeDocument/2006/relationships/image" Target="../media/image105.svg"/><Relationship Id="rId12" Type="http://schemas.openxmlformats.org/officeDocument/2006/relationships/image" Target="../media/image48.png"/><Relationship Id="rId17" Type="http://schemas.openxmlformats.org/officeDocument/2006/relationships/image" Target="../media/image113.svg"/><Relationship Id="rId2" Type="http://schemas.openxmlformats.org/officeDocument/2006/relationships/image" Target="../media/image102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svg"/><Relationship Id="rId5" Type="http://schemas.openxmlformats.org/officeDocument/2006/relationships/image" Target="../media/image47.svg"/><Relationship Id="rId15" Type="http://schemas.openxmlformats.org/officeDocument/2006/relationships/image" Target="../media/image111.svg"/><Relationship Id="rId23" Type="http://schemas.openxmlformats.org/officeDocument/2006/relationships/image" Target="../media/image84.svg"/><Relationship Id="rId10" Type="http://schemas.openxmlformats.org/officeDocument/2006/relationships/image" Target="../media/image108.png"/><Relationship Id="rId19" Type="http://schemas.openxmlformats.org/officeDocument/2006/relationships/image" Target="../media/image115.svg"/><Relationship Id="rId4" Type="http://schemas.openxmlformats.org/officeDocument/2006/relationships/image" Target="../media/image46.png"/><Relationship Id="rId9" Type="http://schemas.openxmlformats.org/officeDocument/2006/relationships/image" Target="../media/image107.svg"/><Relationship Id="rId14" Type="http://schemas.openxmlformats.org/officeDocument/2006/relationships/image" Target="../media/image110.png"/><Relationship Id="rId22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18" Type="http://schemas.openxmlformats.org/officeDocument/2006/relationships/image" Target="../media/image64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5" Type="http://schemas.openxmlformats.org/officeDocument/2006/relationships/image" Target="../media/image71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24" Type="http://schemas.openxmlformats.org/officeDocument/2006/relationships/image" Target="../media/image70.pn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23" Type="http://schemas.openxmlformats.org/officeDocument/2006/relationships/image" Target="../media/image69.svg"/><Relationship Id="rId10" Type="http://schemas.openxmlformats.org/officeDocument/2006/relationships/image" Target="../media/image56.png"/><Relationship Id="rId19" Type="http://schemas.openxmlformats.org/officeDocument/2006/relationships/image" Target="../media/image65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41.png"/><Relationship Id="rId18" Type="http://schemas.openxmlformats.org/officeDocument/2006/relationships/image" Target="../media/image80.png"/><Relationship Id="rId3" Type="http://schemas.openxmlformats.org/officeDocument/2006/relationships/image" Target="../media/image73.svg"/><Relationship Id="rId21" Type="http://schemas.openxmlformats.org/officeDocument/2006/relationships/image" Target="../media/image47.png"/><Relationship Id="rId7" Type="http://schemas.openxmlformats.org/officeDocument/2006/relationships/image" Target="../media/image51.svg"/><Relationship Id="rId17" Type="http://schemas.openxmlformats.org/officeDocument/2006/relationships/image" Target="../media/image79.png"/><Relationship Id="rId2" Type="http://schemas.openxmlformats.org/officeDocument/2006/relationships/image" Target="../media/image72.png"/><Relationship Id="rId16" Type="http://schemas.openxmlformats.org/officeDocument/2006/relationships/image" Target="../media/image78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18.svg"/><Relationship Id="rId24" Type="http://schemas.openxmlformats.org/officeDocument/2006/relationships/image" Target="../media/image500.png"/><Relationship Id="rId5" Type="http://schemas.openxmlformats.org/officeDocument/2006/relationships/image" Target="../media/image49.svg"/><Relationship Id="rId15" Type="http://schemas.openxmlformats.org/officeDocument/2006/relationships/image" Target="../media/image77.svg"/><Relationship Id="rId23" Type="http://schemas.openxmlformats.org/officeDocument/2006/relationships/image" Target="../media/image49.png"/><Relationship Id="rId10" Type="http://schemas.openxmlformats.org/officeDocument/2006/relationships/image" Target="../media/image17.png"/><Relationship Id="rId19" Type="http://schemas.openxmlformats.org/officeDocument/2006/relationships/image" Target="../media/image81.png"/><Relationship Id="rId4" Type="http://schemas.openxmlformats.org/officeDocument/2006/relationships/image" Target="../media/image48.png"/><Relationship Id="rId9" Type="http://schemas.openxmlformats.org/officeDocument/2006/relationships/image" Target="../media/image75.svg"/><Relationship Id="rId14" Type="http://schemas.openxmlformats.org/officeDocument/2006/relationships/image" Target="../media/image76.png"/><Relationship Id="rId22" Type="http://schemas.openxmlformats.org/officeDocument/2006/relationships/image" Target="../media/image4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13" Type="http://schemas.openxmlformats.org/officeDocument/2006/relationships/image" Target="../media/image93.png"/><Relationship Id="rId18" Type="http://schemas.openxmlformats.org/officeDocument/2006/relationships/image" Target="../media/image82.wmf"/><Relationship Id="rId3" Type="http://schemas.openxmlformats.org/officeDocument/2006/relationships/image" Target="../media/image83.png"/><Relationship Id="rId21" Type="http://schemas.openxmlformats.org/officeDocument/2006/relationships/image" Target="../media/image580.png"/><Relationship Id="rId7" Type="http://schemas.openxmlformats.org/officeDocument/2006/relationships/image" Target="../media/image87.png"/><Relationship Id="rId12" Type="http://schemas.openxmlformats.org/officeDocument/2006/relationships/image" Target="../media/image92.svg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microsoft.com/office/2007/relationships/hdphoto" Target="../media/hdphoto3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86.sv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svg"/><Relationship Id="rId4" Type="http://schemas.openxmlformats.org/officeDocument/2006/relationships/image" Target="../media/image84.svg"/><Relationship Id="rId9" Type="http://schemas.openxmlformats.org/officeDocument/2006/relationships/image" Target="../media/image89.png"/><Relationship Id="rId14" Type="http://schemas.openxmlformats.org/officeDocument/2006/relationships/image" Target="../media/image94.sv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9.png"/><Relationship Id="rId3" Type="http://schemas.openxmlformats.org/officeDocument/2006/relationships/image" Target="../media/image88.svg"/><Relationship Id="rId21" Type="http://schemas.openxmlformats.org/officeDocument/2006/relationships/image" Target="../media/image96.png"/><Relationship Id="rId17" Type="http://schemas.openxmlformats.org/officeDocument/2006/relationships/image" Target="../media/image600.png"/><Relationship Id="rId2" Type="http://schemas.openxmlformats.org/officeDocument/2006/relationships/image" Target="../media/image8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svg"/><Relationship Id="rId19" Type="http://schemas.openxmlformats.org/officeDocument/2006/relationships/image" Target="../media/image620.png"/><Relationship Id="rId4" Type="http://schemas.openxmlformats.org/officeDocument/2006/relationships/image" Target="../media/image93.png"/><Relationship Id="rId22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1" Type="http://schemas.openxmlformats.org/officeDocument/2006/relationships/image" Target="../media/image97.png"/><Relationship Id="rId17" Type="http://schemas.openxmlformats.org/officeDocument/2006/relationships/image" Target="../media/image600.png"/><Relationship Id="rId2" Type="http://schemas.openxmlformats.org/officeDocument/2006/relationships/image" Target="../media/image87.png"/><Relationship Id="rId20" Type="http://schemas.openxmlformats.org/officeDocument/2006/relationships/image" Target="../media/image6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svg"/><Relationship Id="rId23" Type="http://schemas.openxmlformats.org/officeDocument/2006/relationships/image" Target="../media/image660.png"/><Relationship Id="rId19" Type="http://schemas.openxmlformats.org/officeDocument/2006/relationships/image" Target="../media/image620.png"/><Relationship Id="rId4" Type="http://schemas.openxmlformats.org/officeDocument/2006/relationships/image" Target="../media/image93.png"/><Relationship Id="rId22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7.png"/><Relationship Id="rId7" Type="http://schemas.openxmlformats.org/officeDocument/2006/relationships/image" Target="../media/image9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8.png"/><Relationship Id="rId4" Type="http://schemas.openxmlformats.org/officeDocument/2006/relationships/image" Target="../media/image8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Nhóm 12">
            <a:extLst>
              <a:ext uri="{FF2B5EF4-FFF2-40B4-BE49-F238E27FC236}">
                <a16:creationId xmlns:a16="http://schemas.microsoft.com/office/drawing/2014/main" id="{FC18B026-F3AB-DA4A-8052-E4DA1055AD90}"/>
              </a:ext>
            </a:extLst>
          </p:cNvPr>
          <p:cNvGrpSpPr/>
          <p:nvPr/>
        </p:nvGrpSpPr>
        <p:grpSpPr>
          <a:xfrm>
            <a:off x="1903945" y="1586715"/>
            <a:ext cx="13771490" cy="6928001"/>
            <a:chOff x="3349171" y="2091585"/>
            <a:chExt cx="11589658" cy="512052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49171" y="2091585"/>
              <a:ext cx="11589658" cy="5120522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733950" y="2261587"/>
              <a:ext cx="10820099" cy="478051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913744" y="2448481"/>
            <a:ext cx="4371373" cy="7391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98320" y="7559824"/>
            <a:ext cx="6744660" cy="1140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38632">
            <a:off x="13395628" y="643881"/>
            <a:ext cx="4001286" cy="22457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76741">
            <a:off x="49000" y="2760730"/>
            <a:ext cx="1496634" cy="15543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05649">
            <a:off x="117281" y="6979652"/>
            <a:ext cx="4183195" cy="30485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39886">
            <a:off x="13941058" y="7112381"/>
            <a:ext cx="3059459" cy="7843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-727397" y="1015053"/>
            <a:ext cx="3229617" cy="4051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51ABB0A-D3CB-ECC8-BADF-8E70AF185876}"/>
              </a:ext>
            </a:extLst>
          </p:cNvPr>
          <p:cNvSpPr txBox="1"/>
          <p:nvPr/>
        </p:nvSpPr>
        <p:spPr>
          <a:xfrm>
            <a:off x="3518976" y="3041222"/>
            <a:ext cx="11250048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1: 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58 và chỉ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227537"/>
            <a:ext cx="10085306" cy="295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381000" y="6088753"/>
                <a:ext cx="12785948" cy="391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𝑆𝑄𝑅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endParaRPr lang="en-US" sz="4400" b="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𝐷𝐸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𝑆𝑄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𝐸𝐹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𝑄𝑅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𝐹𝐷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𝑅𝑆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𝐷𝐸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𝑆𝑄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𝐸𝐹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𝑄𝑅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𝐹𝐷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𝑅𝑆</m:t>
                        </m:r>
                      </m:den>
                    </m:f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𝑆𝑄𝑅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88753"/>
                <a:ext cx="12785948" cy="3910494"/>
              </a:xfrm>
              <a:prstGeom prst="rect">
                <a:avLst/>
              </a:prstGeom>
              <a:blipFill>
                <a:blip r:embed="rId26"/>
                <a:stretch>
                  <a:fillRect l="-1955" t="-3432" b="-49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10210800" y="6210300"/>
            <a:ext cx="7231260" cy="4017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50F4C5-C785-B1FF-26B8-3A7121662276}"/>
                  </a:ext>
                </a:extLst>
              </p:cNvPr>
              <p:cNvSpPr txBox="1"/>
              <p:nvPr/>
            </p:nvSpPr>
            <p:spPr>
              <a:xfrm>
                <a:off x="10422213" y="6448412"/>
                <a:ext cx="682876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tam giác ABC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trọng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G. Gọi A’, B’, C’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là trung điểm của AG, BG, CG.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 ~ ∆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𝐴𝐵𝐶</m:t>
                      </m:r>
                    </m:oMath>
                  </m:oMathPara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50F4C5-C785-B1FF-26B8-3A7121662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213" y="6448412"/>
                <a:ext cx="6828761" cy="3477875"/>
              </a:xfrm>
              <a:prstGeom prst="rect">
                <a:avLst/>
              </a:prstGeom>
              <a:blipFill>
                <a:blip r:embed="rId27"/>
                <a:stretch>
                  <a:fillRect l="-3661" t="-3860" r="-321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90359613-8C07-4988-A026-C1FF8C2B589C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70513" y="5433627"/>
            <a:ext cx="904125" cy="993799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58904AB5-B761-4162-A7B5-E5F891A59AF1}"/>
              </a:ext>
            </a:extLst>
          </p:cNvPr>
          <p:cNvSpPr/>
          <p:nvPr/>
        </p:nvSpPr>
        <p:spPr>
          <a:xfrm>
            <a:off x="11675674" y="5843628"/>
            <a:ext cx="447197" cy="5815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EAFE81-060A-402B-942D-A8012A654215}"/>
              </a:ext>
            </a:extLst>
          </p:cNvPr>
          <p:cNvSpPr txBox="1"/>
          <p:nvPr/>
        </p:nvSpPr>
        <p:spPr>
          <a:xfrm>
            <a:off x="11675674" y="5704032"/>
            <a:ext cx="424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53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2" grpId="0" animBg="1"/>
      <p:bldP spid="23" grpId="0"/>
      <p:bldP spid="21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79981" y="428240"/>
            <a:ext cx="4618151" cy="5086659"/>
          </a:xfrm>
          <a:prstGeom prst="rect">
            <a:avLst/>
          </a:prstGeom>
        </p:spPr>
      </p:pic>
      <p:sp>
        <p:nvSpPr>
          <p:cNvPr id="3" name="Google Shape;2864;p71">
            <a:extLst>
              <a:ext uri="{FF2B5EF4-FFF2-40B4-BE49-F238E27FC236}">
                <a16:creationId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-376214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-377013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-40005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-350973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-350973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-350974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-254426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-129634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-374009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-361791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-361791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-387429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37689" y="8934450"/>
            <a:ext cx="2774505" cy="1286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0" y="5945177"/>
                <a:ext cx="18680288" cy="363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Vì M, N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là trung điểm của BC, CA nên MN là đường trung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𝑆𝑢𝑦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Chứng minh tương tự ta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có:</a:t>
                </a:r>
                <a:r>
                  <a:rPr lang="en-US" sz="4400" dirty="0" err="1">
                    <a:ea typeface="Cambria Math" panose="02040503050406030204" pitchFamily="18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Từ (1) và(2) ta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 Tương tự ta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HK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và  IK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4400" b="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𝐼𝐻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𝐾𝐼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ê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5177"/>
                <a:ext cx="18680288" cy="3639522"/>
              </a:xfrm>
              <a:prstGeom prst="rect">
                <a:avLst/>
              </a:prstGeom>
              <a:blipFill rotWithShape="0">
                <a:blip r:embed="rId22"/>
                <a:stretch>
                  <a:fillRect l="-1305" t="-3518" b="-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198826" y="1199403"/>
            <a:ext cx="13063061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B00A5B6-31DF-5EF4-20FD-A85572C7A3DE}"/>
                  </a:ext>
                </a:extLst>
              </p:cNvPr>
              <p:cNvSpPr txBox="1"/>
              <p:nvPr/>
            </p:nvSpPr>
            <p:spPr>
              <a:xfrm>
                <a:off x="304800" y="1199403"/>
                <a:ext cx="12957087" cy="4573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Ví </a:t>
                </a:r>
                <a:r>
                  <a:rPr lang="en-US" sz="4400" b="1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Cho tam giác ABC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M, N, P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là trung điểm của các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thẳng BC, CA, AB và I, H, K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là trung điểm của các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thẳng NP, PM, MN. </a:t>
                </a:r>
                <a:r>
                  <a:rPr lang="en-US" sz="4400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B00A5B6-31DF-5EF4-20FD-A85572C7A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99403"/>
                <a:ext cx="12957087" cy="4573496"/>
              </a:xfrm>
              <a:prstGeom prst="rect">
                <a:avLst/>
              </a:prstGeom>
              <a:blipFill rotWithShape="0">
                <a:blip r:embed="rId23"/>
                <a:stretch>
                  <a:fillRect l="-1881" r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04615" y="1262149"/>
            <a:ext cx="13678770" cy="77627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30400" y="5249133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-779447" y="8080161"/>
            <a:ext cx="3613732" cy="26831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0" y="9024851"/>
            <a:ext cx="2131341" cy="5463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3739" y="3620595"/>
            <a:ext cx="1388183" cy="16094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472142">
            <a:off x="1854451" y="1918176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539141" y="766102"/>
            <a:ext cx="3209718" cy="992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472142">
            <a:off x="847979" y="1719900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959473" y="895074"/>
            <a:ext cx="768670" cy="6783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2DC5A0-3320-20D0-06E1-5EDD775B42DC}"/>
              </a:ext>
            </a:extLst>
          </p:cNvPr>
          <p:cNvSpPr txBox="1"/>
          <p:nvPr/>
        </p:nvSpPr>
        <p:spPr>
          <a:xfrm>
            <a:off x="3057307" y="3218244"/>
            <a:ext cx="1217338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C1D525-B34A-6BFE-222E-24B888AB0CD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flipH="1">
            <a:off x="-7293" y="5487065"/>
            <a:ext cx="2348584" cy="43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4728">
            <a:off x="666902" y="8840270"/>
            <a:ext cx="3059459" cy="784334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04DE2187-16B1-9653-4130-13D0087302F9}"/>
              </a:ext>
            </a:extLst>
          </p:cNvPr>
          <p:cNvGrpSpPr/>
          <p:nvPr/>
        </p:nvGrpSpPr>
        <p:grpSpPr>
          <a:xfrm>
            <a:off x="304801" y="1234373"/>
            <a:ext cx="16811942" cy="7007372"/>
            <a:chOff x="3849560" y="1960218"/>
            <a:chExt cx="10588881" cy="636656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849560" y="1960218"/>
              <a:ext cx="10588881" cy="6366564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92937" y="2149469"/>
              <a:ext cx="9936725" cy="5974456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587211">
            <a:off x="5691432" y="440097"/>
            <a:ext cx="1453334" cy="7514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6161120" y="77416"/>
            <a:ext cx="1013961" cy="20588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07825">
            <a:off x="2386463" y="548271"/>
            <a:ext cx="727411" cy="13439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6004742" y="9053538"/>
            <a:ext cx="2509116" cy="125035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77D7AF0-B237-2204-EA30-2B70F49AAE07}"/>
              </a:ext>
            </a:extLst>
          </p:cNvPr>
          <p:cNvSpPr txBox="1"/>
          <p:nvPr/>
        </p:nvSpPr>
        <p:spPr>
          <a:xfrm>
            <a:off x="6418100" y="396251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C846D512-155A-EBDC-FAAE-6832AA8204DB}"/>
              </a:ext>
            </a:extLst>
          </p:cNvPr>
          <p:cNvSpPr txBox="1"/>
          <p:nvPr/>
        </p:nvSpPr>
        <p:spPr>
          <a:xfrm>
            <a:off x="2217413" y="8041945"/>
            <a:ext cx="14899330" cy="1225868"/>
          </a:xfrm>
          <a:prstGeom prst="wedgeRoundRectCallout">
            <a:avLst>
              <a:gd name="adj1" fmla="val -58001"/>
              <a:gd name="adj2" fmla="val -103654"/>
              <a:gd name="adj3" fmla="val 16667"/>
            </a:avLst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nl-NL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tam giác</a:t>
            </a:r>
            <a:r>
              <a:rPr kumimoji="0" lang="nl-NL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A’B’C’ và ABC có đồng dạng hay không?</a:t>
            </a:r>
            <a:endParaRPr lang="en-US" i="1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241324" y="4441705"/>
            <a:ext cx="1860582" cy="4991806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F526F9E0-4BFB-5929-0978-35B6FA715F31}"/>
              </a:ext>
            </a:extLst>
          </p:cNvPr>
          <p:cNvSpPr txBox="1"/>
          <p:nvPr/>
        </p:nvSpPr>
        <p:spPr>
          <a:xfrm>
            <a:off x="1707757" y="2148935"/>
            <a:ext cx="141535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Hằng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vẽ tam giác ABC,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vẽ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A’B’C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7740"/>
          <a:stretch/>
        </p:blipFill>
        <p:spPr>
          <a:xfrm>
            <a:off x="3732004" y="4987767"/>
            <a:ext cx="4466116" cy="24301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0651"/>
          <a:stretch/>
        </p:blipFill>
        <p:spPr>
          <a:xfrm>
            <a:off x="9067800" y="5170575"/>
            <a:ext cx="3996829" cy="2053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582258">
            <a:off x="13826849" y="4074220"/>
            <a:ext cx="2370336" cy="8760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6716" y="7460583"/>
            <a:ext cx="2462683" cy="230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2727" flipH="1" flipV="1">
            <a:off x="13081487" y="8383536"/>
            <a:ext cx="2383926" cy="14690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8583566" y="3664211"/>
            <a:ext cx="679467" cy="28760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9373">
            <a:off x="151745" y="1799526"/>
            <a:ext cx="3810651" cy="10050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5675074" y="235851"/>
            <a:ext cx="1664603" cy="247359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D60596E-7E11-59AE-02C0-421596906B62}"/>
              </a:ext>
            </a:extLst>
          </p:cNvPr>
          <p:cNvSpPr txBox="1"/>
          <p:nvPr/>
        </p:nvSpPr>
        <p:spPr>
          <a:xfrm>
            <a:off x="88798" y="1153354"/>
            <a:ext cx="16114199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116 - BÀI 6: </a:t>
            </a:r>
          </a:p>
          <a:p>
            <a:pPr algn="ctr">
              <a:lnSpc>
                <a:spcPct val="150000"/>
              </a:lnSpc>
            </a:pP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 nhất của tam giác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628988" y="5191355"/>
            <a:ext cx="3278136" cy="476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56156" flipH="1">
            <a:off x="4275254" y="1620484"/>
            <a:ext cx="1182110" cy="1370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78685" y="571810"/>
            <a:ext cx="1400175" cy="12654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1902" y="93878"/>
            <a:ext cx="1330339" cy="2986475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78A88FED-86DF-E87C-5BD9-5E544ECE789C}"/>
              </a:ext>
            </a:extLst>
          </p:cNvPr>
          <p:cNvGrpSpPr/>
          <p:nvPr/>
        </p:nvGrpSpPr>
        <p:grpSpPr>
          <a:xfrm>
            <a:off x="509862" y="2705100"/>
            <a:ext cx="8097932" cy="6394233"/>
            <a:chOff x="2109315" y="4449649"/>
            <a:chExt cx="6910203" cy="551254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109315" y="4890285"/>
              <a:ext cx="6910203" cy="507191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68926" y="5154231"/>
              <a:ext cx="6190981" cy="45440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997569" y="4449649"/>
              <a:ext cx="5133696" cy="11765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56628" flipH="1" flipV="1">
            <a:off x="16714672" y="7542637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754515" y="6631382"/>
            <a:ext cx="548369" cy="2626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107455" y="-81757"/>
            <a:ext cx="1927610" cy="1431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472142">
            <a:off x="16832680" y="1965659"/>
            <a:ext cx="1332761" cy="11761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57547" y="4962011"/>
            <a:ext cx="739033" cy="664206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60716C37-1118-4D85-5CB8-693754F5D5A6}"/>
              </a:ext>
            </a:extLst>
          </p:cNvPr>
          <p:cNvSpPr txBox="1"/>
          <p:nvPr/>
        </p:nvSpPr>
        <p:spPr>
          <a:xfrm>
            <a:off x="4398177" y="769418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A7B4F2-A579-2C44-16FF-37334CEBDE8F}"/>
              </a:ext>
            </a:extLst>
          </p:cNvPr>
          <p:cNvSpPr txBox="1"/>
          <p:nvPr/>
        </p:nvSpPr>
        <p:spPr>
          <a:xfrm>
            <a:off x="3582395" y="2990588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9C0162-F6CE-A63B-F5B6-14686BEAFD27}"/>
              </a:ext>
            </a:extLst>
          </p:cNvPr>
          <p:cNvSpPr txBox="1"/>
          <p:nvPr/>
        </p:nvSpPr>
        <p:spPr>
          <a:xfrm>
            <a:off x="1028019" y="4341567"/>
            <a:ext cx="7174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nhất: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Nhóm 22">
            <a:extLst>
              <a:ext uri="{FF2B5EF4-FFF2-40B4-BE49-F238E27FC236}">
                <a16:creationId xmlns:a16="http://schemas.microsoft.com/office/drawing/2014/main" id="{FF372459-496A-199E-C875-F1261FF1BC66}"/>
              </a:ext>
            </a:extLst>
          </p:cNvPr>
          <p:cNvGrpSpPr/>
          <p:nvPr/>
        </p:nvGrpSpPr>
        <p:grpSpPr>
          <a:xfrm>
            <a:off x="8852448" y="2196350"/>
            <a:ext cx="9015380" cy="6789486"/>
            <a:chOff x="9268482" y="4449649"/>
            <a:chExt cx="6910203" cy="5512548"/>
          </a:xfrm>
        </p:grpSpPr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68482" y="4890285"/>
              <a:ext cx="6910203" cy="5071912"/>
            </a:xfrm>
            <a:prstGeom prst="rect">
              <a:avLst/>
            </a:prstGeom>
          </p:spPr>
        </p:pic>
        <p:pic>
          <p:nvPicPr>
            <p:cNvPr id="30" name="Picture 1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628093" y="5182375"/>
              <a:ext cx="6190981" cy="4544021"/>
            </a:xfrm>
            <a:prstGeom prst="rect">
              <a:avLst/>
            </a:prstGeom>
          </p:spPr>
        </p:pic>
        <p:pic>
          <p:nvPicPr>
            <p:cNvPr id="31" name="Picture 1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156735" y="4449649"/>
              <a:ext cx="5133696" cy="1176568"/>
            </a:xfrm>
            <a:prstGeom prst="rect">
              <a:avLst/>
            </a:prstGeom>
          </p:spPr>
        </p:pic>
      </p:grpSp>
      <p:sp>
        <p:nvSpPr>
          <p:cNvPr id="32" name="Hộp Văn bản 24">
            <a:extLst>
              <a:ext uri="{FF2B5EF4-FFF2-40B4-BE49-F238E27FC236}">
                <a16:creationId xmlns:a16="http://schemas.microsoft.com/office/drawing/2014/main" id="{C457BEE7-C31A-AAC7-DA7A-6DCC606F8702}"/>
              </a:ext>
            </a:extLst>
          </p:cNvPr>
          <p:cNvSpPr txBox="1"/>
          <p:nvPr/>
        </p:nvSpPr>
        <p:spPr>
          <a:xfrm>
            <a:off x="13086408" y="2398347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3" name="Hộp Văn bản 26">
            <a:extLst>
              <a:ext uri="{FF2B5EF4-FFF2-40B4-BE49-F238E27FC236}">
                <a16:creationId xmlns:a16="http://schemas.microsoft.com/office/drawing/2014/main" id="{7CF0E7CA-A1EE-6959-C021-E0E518E16EAF}"/>
              </a:ext>
            </a:extLst>
          </p:cNvPr>
          <p:cNvSpPr txBox="1"/>
          <p:nvPr/>
        </p:nvSpPr>
        <p:spPr>
          <a:xfrm>
            <a:off x="9424935" y="3098806"/>
            <a:ext cx="80038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1856" flipH="1">
            <a:off x="16185919" y="359270"/>
            <a:ext cx="2419236" cy="12509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043844">
            <a:off x="6565319" y="206211"/>
            <a:ext cx="677733" cy="7857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112340" y="8476178"/>
            <a:ext cx="865419" cy="78212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031092" y="8804063"/>
            <a:ext cx="1299101" cy="11675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868109">
            <a:off x="-211687" y="8866133"/>
            <a:ext cx="3059459" cy="78433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2367" y="272645"/>
            <a:ext cx="865419" cy="78212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6E74C61-D0FE-E511-DCD9-46B40B814E22}"/>
              </a:ext>
            </a:extLst>
          </p:cNvPr>
          <p:cNvSpPr txBox="1"/>
          <p:nvPr/>
        </p:nvSpPr>
        <p:spPr>
          <a:xfrm>
            <a:off x="2604823" y="788806"/>
            <a:ext cx="1614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nhất: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cạnh-cạnh-cạnh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7EE05374-0484-FCCC-CDB5-CDAF6F59CFC2}"/>
              </a:ext>
            </a:extLst>
          </p:cNvPr>
          <p:cNvSpPr/>
          <p:nvPr/>
        </p:nvSpPr>
        <p:spPr>
          <a:xfrm>
            <a:off x="2355102" y="1609413"/>
            <a:ext cx="15402980" cy="1651324"/>
          </a:xfrm>
          <a:prstGeom prst="roundRect">
            <a:avLst>
              <a:gd name="adj" fmla="val 15697"/>
            </a:avLst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/>
              <p:nvPr/>
            </p:nvSpPr>
            <p:spPr>
              <a:xfrm>
                <a:off x="2543697" y="1442704"/>
                <a:ext cx="14983481" cy="256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Hình 56 và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các tỉ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3A14685-719C-DC15-1BAB-6DD116F9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697" y="1442704"/>
                <a:ext cx="14983481" cy="2567113"/>
              </a:xfrm>
              <a:prstGeom prst="rect">
                <a:avLst/>
              </a:prstGeom>
              <a:blipFill>
                <a:blip r:embed="rId13"/>
                <a:stretch>
                  <a:fillRect l="-16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3666" y="4641662"/>
            <a:ext cx="2222412" cy="331253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947791" y="3797257"/>
            <a:ext cx="9778682" cy="6451385"/>
          </a:xfrm>
          <a:prstGeom prst="roundRect">
            <a:avLst>
              <a:gd name="adj" fmla="val 2084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AED132-9C8F-4C9A-A265-460ABFA3615B}"/>
              </a:ext>
            </a:extLst>
          </p:cNvPr>
          <p:cNvGrpSpPr/>
          <p:nvPr/>
        </p:nvGrpSpPr>
        <p:grpSpPr>
          <a:xfrm>
            <a:off x="823052" y="1619803"/>
            <a:ext cx="1419090" cy="861751"/>
            <a:chOff x="343120" y="1291878"/>
            <a:chExt cx="1006505" cy="634576"/>
          </a:xfrm>
        </p:grpSpPr>
        <p:sp>
          <p:nvSpPr>
            <p:cNvPr id="28" name="Flowchart: Alternate Process 27">
              <a:extLst>
                <a:ext uri="{FF2B5EF4-FFF2-40B4-BE49-F238E27FC236}">
                  <a16:creationId xmlns:a16="http://schemas.microsoft.com/office/drawing/2014/main" id="{1691871E-599F-4CF2-888C-F85732ACD696}"/>
                </a:ext>
              </a:extLst>
            </p:cNvPr>
            <p:cNvSpPr/>
            <p:nvPr/>
          </p:nvSpPr>
          <p:spPr>
            <a:xfrm>
              <a:off x="893064" y="1415634"/>
              <a:ext cx="456561" cy="386197"/>
            </a:xfrm>
            <a:prstGeom prst="flowChartAlternateProcess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091DBE-9E75-438D-95AC-F094AEF267D1}"/>
                </a:ext>
              </a:extLst>
            </p:cNvPr>
            <p:cNvGrpSpPr/>
            <p:nvPr/>
          </p:nvGrpSpPr>
          <p:grpSpPr>
            <a:xfrm>
              <a:off x="343120" y="1291878"/>
              <a:ext cx="642302" cy="634576"/>
              <a:chOff x="343119" y="1291878"/>
              <a:chExt cx="1032027" cy="106958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68367E-8D34-4256-8BF3-20A9F49A31CB}"/>
                  </a:ext>
                </a:extLst>
              </p:cNvPr>
              <p:cNvSpPr/>
              <p:nvPr/>
            </p:nvSpPr>
            <p:spPr>
              <a:xfrm>
                <a:off x="343119" y="1291878"/>
                <a:ext cx="1032027" cy="106958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804A202-19ED-4A3F-961F-94F876567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71" y="1695409"/>
                <a:ext cx="314849" cy="31484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A83717F-F5A9-46CB-95FB-66C6FE750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059" y="1695409"/>
                <a:ext cx="629697" cy="629697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95F09A44-8629-4F9E-A024-7946FBD57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299" y="1305201"/>
                <a:ext cx="465719" cy="465719"/>
              </a:xfrm>
              <a:prstGeom prst="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69149" y="3692695"/>
            <a:ext cx="5299801" cy="59645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202815" y="3975457"/>
                <a:ext cx="2945610" cy="1042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815" y="3975457"/>
                <a:ext cx="2945610" cy="104291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3137860" y="5196570"/>
                <a:ext cx="2945610" cy="1098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1,5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60" y="5196570"/>
                <a:ext cx="2945610" cy="109824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137860" y="6440014"/>
                <a:ext cx="2945610" cy="1046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860" y="6440014"/>
                <a:ext cx="2945610" cy="10461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040178" y="8265073"/>
                <a:ext cx="7551621" cy="10461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𝐷𝑜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đó :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den>
                      </m:f>
                    </m:oMath>
                  </m:oMathPara>
                </a14:m>
                <a:endParaRPr lang="en-SG" sz="3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178" y="8265073"/>
                <a:ext cx="7551621" cy="10461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8" grpId="0" animBg="1"/>
      <p:bldP spid="20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9128" y="1460199"/>
            <a:ext cx="16657207" cy="1936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67286" y="5597610"/>
            <a:ext cx="2013007" cy="36557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>
            <a:off x="5349383" y="-336855"/>
            <a:ext cx="694575" cy="33273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182822" y="1876818"/>
            <a:ext cx="1968850" cy="9128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33437" t="30795"/>
          <a:stretch>
            <a:fillRect/>
          </a:stretch>
        </p:blipFill>
        <p:spPr>
          <a:xfrm rot="11234415">
            <a:off x="2477724" y="-19515"/>
            <a:ext cx="1961091" cy="19573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V="1">
            <a:off x="186211" y="3794923"/>
            <a:ext cx="2419314" cy="17645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545134" y="3873428"/>
            <a:ext cx="1378068" cy="128849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9DD847A-DCEA-6DE2-12EF-569428571D47}"/>
              </a:ext>
            </a:extLst>
          </p:cNvPr>
          <p:cNvSpPr txBox="1"/>
          <p:nvPr/>
        </p:nvSpPr>
        <p:spPr>
          <a:xfrm>
            <a:off x="1511828" y="1438448"/>
            <a:ext cx="154935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tam giác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tỉ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tam giác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thì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 với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D34FCE-38E2-4ADD-A7E4-5219B0E84CF5}"/>
              </a:ext>
            </a:extLst>
          </p:cNvPr>
          <p:cNvGrpSpPr/>
          <p:nvPr/>
        </p:nvGrpSpPr>
        <p:grpSpPr>
          <a:xfrm>
            <a:off x="403641" y="1572331"/>
            <a:ext cx="1181251" cy="1033315"/>
            <a:chOff x="246021" y="5210462"/>
            <a:chExt cx="532480" cy="52008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  <a:grpFill/>
          </p:spPr>
        </p:pic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25117"/>
              </p:ext>
            </p:extLst>
          </p:nvPr>
        </p:nvGraphicFramePr>
        <p:xfrm>
          <a:off x="4419600" y="5646475"/>
          <a:ext cx="44259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Equation" r:id="rId17" imgW="1269720" imgH="177480" progId="Equation.DSMT4">
                  <p:embed/>
                </p:oleObj>
              </mc:Choice>
              <mc:Fallback>
                <p:oleObj name="Equation" r:id="rId17" imgW="1269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46475"/>
                        <a:ext cx="4425950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7658274" y="339637"/>
            <a:ext cx="4059441" cy="123905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4225147" y="3607424"/>
                <a:ext cx="9891114" cy="2456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147" y="3607424"/>
                <a:ext cx="9891114" cy="24563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2815938" y="3645211"/>
            <a:ext cx="8901777" cy="4224994"/>
            <a:chOff x="3616118" y="5829300"/>
            <a:chExt cx="8901777" cy="4224994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5829300"/>
              <a:ext cx="0" cy="4224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03575" y="8039100"/>
            <a:ext cx="1968850" cy="9128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41222" y="2964153"/>
            <a:ext cx="1378068" cy="128849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2605525" y="181826"/>
            <a:ext cx="4862075" cy="96068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286452" y="1655134"/>
            <a:ext cx="8901777" cy="2303138"/>
            <a:chOff x="3616118" y="6336989"/>
            <a:chExt cx="8901777" cy="2303138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6336989"/>
              <a:ext cx="0" cy="23031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p:sp>
        <p:nvSpPr>
          <p:cNvPr id="27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493980" y="4137906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TH1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318740" y="4657777"/>
                <a:ext cx="9121365" cy="3404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</m:oMath>
                </a14:m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A’B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’=AB,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’=BC,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C’A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’=CA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c.c.c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0" y="4657777"/>
                <a:ext cx="9121365" cy="3404458"/>
              </a:xfrm>
              <a:prstGeom prst="rect">
                <a:avLst/>
              </a:prstGeom>
              <a:blipFill>
                <a:blip r:embed="rId18"/>
                <a:stretch>
                  <a:fillRect l="-2004" b="-268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905000" y="6916228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916228"/>
                <a:ext cx="3511282" cy="8338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492" t="7332" r="12373" b="6832"/>
          <a:stretch/>
        </p:blipFill>
        <p:spPr>
          <a:xfrm>
            <a:off x="11201400" y="4452312"/>
            <a:ext cx="4087916" cy="38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03575" y="8039100"/>
            <a:ext cx="1968850" cy="9128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41222" y="2964153"/>
            <a:ext cx="1378068" cy="128849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id="{24D6FAA2-093C-42F8-0A19-C8CCAF9C4A11}"/>
              </a:ext>
            </a:extLst>
          </p:cNvPr>
          <p:cNvSpPr/>
          <p:nvPr/>
        </p:nvSpPr>
        <p:spPr>
          <a:xfrm>
            <a:off x="2605525" y="181826"/>
            <a:ext cx="4862075" cy="96068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15848"/>
                <a:ext cx="8229600" cy="15330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id="{F956596A-ED1D-D299-9145-6BBF9C67971B}"/>
              </a:ext>
            </a:extLst>
          </p:cNvPr>
          <p:cNvGrpSpPr/>
          <p:nvPr/>
        </p:nvGrpSpPr>
        <p:grpSpPr>
          <a:xfrm>
            <a:off x="286452" y="1655134"/>
            <a:ext cx="8901777" cy="2303138"/>
            <a:chOff x="3616118" y="6336989"/>
            <a:chExt cx="8901777" cy="2303138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6336989"/>
              <a:ext cx="0" cy="23031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p:sp>
        <p:nvSpPr>
          <p:cNvPr id="30" name="Hộp Văn bản 19">
            <a:extLst>
              <a:ext uri="{FF2B5EF4-FFF2-40B4-BE49-F238E27FC236}">
                <a16:creationId xmlns:a16="http://schemas.microsoft.com/office/drawing/2014/main" id="{4CE573D4-32E4-F2FA-4726-25B27E589E46}"/>
              </a:ext>
            </a:extLst>
          </p:cNvPr>
          <p:cNvSpPr txBox="1"/>
          <p:nvPr/>
        </p:nvSpPr>
        <p:spPr>
          <a:xfrm>
            <a:off x="398238" y="4493777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036" y="3060540"/>
                <a:ext cx="3511282" cy="83388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404331" y="5172873"/>
                <a:ext cx="7483933" cy="3045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1 </m:t>
                    </m:r>
                  </m:oMath>
                </a14:m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A’B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điểm M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A’M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=AB.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A’C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điểm N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A’N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=AC</a:t>
                </a:r>
              </a:p>
            </p:txBody>
          </p:sp>
        </mc:Choice>
        <mc:Fallback xmlns="">
          <p:sp>
            <p:nvSpPr>
              <p:cNvPr id="39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31" y="5172873"/>
                <a:ext cx="7483933" cy="3045385"/>
              </a:xfrm>
              <a:prstGeom prst="rect">
                <a:avLst/>
              </a:prstGeom>
              <a:blipFill>
                <a:blip r:embed="rId20"/>
                <a:stretch>
                  <a:fillRect l="-2443" r="-1954" b="-34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813" t="8359" r="20011"/>
          <a:stretch/>
        </p:blipFill>
        <p:spPr>
          <a:xfrm>
            <a:off x="6093476" y="7230608"/>
            <a:ext cx="2748247" cy="2819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/>
              <p:nvPr/>
            </p:nvSpPr>
            <p:spPr>
              <a:xfrm>
                <a:off x="9511387" y="61970"/>
                <a:ext cx="8345565" cy="95971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dirty="0"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à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MN//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Từ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MN=BC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endParaRPr lang="en-US" sz="36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𝑀𝑁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~∆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𝐴𝐵𝐶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600" b="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MN//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B’C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’ nên ta </a:t>
                </a: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~∆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3600" b="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3600" i="1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i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′~∆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3600" i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Hộp Văn bản 14">
                <a:extLst>
                  <a:ext uri="{FF2B5EF4-FFF2-40B4-BE49-F238E27FC236}">
                    <a16:creationId xmlns:a16="http://schemas.microsoft.com/office/drawing/2014/main" id="{A73943BD-F9D4-21B4-208D-3AF2142C4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387" y="61970"/>
                <a:ext cx="8345565" cy="9597179"/>
              </a:xfrm>
              <a:prstGeom prst="rect">
                <a:avLst/>
              </a:prstGeom>
              <a:blipFill>
                <a:blip r:embed="rId23"/>
                <a:stretch>
                  <a:fillRect l="-2191" b="-31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47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1: 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58 và chỉ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3733800" y="6102399"/>
                <a:ext cx="9906000" cy="376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endParaRPr lang="en-US" sz="4400" b="0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𝑀𝑁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𝑁𝑃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𝐶𝐴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𝑃𝑀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400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𝑁𝑃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𝑃𝑀</m:t>
                        </m:r>
                      </m:den>
                    </m:f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102399"/>
                <a:ext cx="9906000" cy="3765774"/>
              </a:xfrm>
              <a:prstGeom prst="rect">
                <a:avLst/>
              </a:prstGeom>
              <a:blipFill>
                <a:blip r:embed="rId2"/>
                <a:stretch>
                  <a:fillRect l="-2523" t="-3398" b="-663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227537"/>
            <a:ext cx="10085306" cy="295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7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722</Words>
  <Application>Microsoft Office PowerPoint</Application>
  <PresentationFormat>Custom</PresentationFormat>
  <Paragraphs>65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Tahoma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Minimal Kids English Lesson Presentation</dc:title>
  <dc:creator>Lê Thảo</dc:creator>
  <cp:lastModifiedBy>Linh</cp:lastModifiedBy>
  <cp:revision>75</cp:revision>
  <dcterms:created xsi:type="dcterms:W3CDTF">2006-08-16T00:00:00Z</dcterms:created>
  <dcterms:modified xsi:type="dcterms:W3CDTF">2024-05-25T03:07:38Z</dcterms:modified>
  <dc:identifier>DAFO_vq2ktk</dc:identifier>
</cp:coreProperties>
</file>