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Relationship Type="http://schemas.microsoft.com/office/2007/relationships/ui/extensibility" Target="/customUI/customUI14.xml" Id="R06e4b0a6f5ab41f9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6"/>
  </p:notesMasterIdLst>
  <p:sldIdLst>
    <p:sldId id="259" r:id="rId2"/>
    <p:sldId id="580" r:id="rId3"/>
    <p:sldId id="281" r:id="rId4"/>
    <p:sldId id="282" r:id="rId5"/>
    <p:sldId id="613" r:id="rId6"/>
    <p:sldId id="456" r:id="rId7"/>
    <p:sldId id="345" r:id="rId8"/>
    <p:sldId id="575" r:id="rId9"/>
    <p:sldId id="582" r:id="rId10"/>
    <p:sldId id="483" r:id="rId11"/>
    <p:sldId id="583" r:id="rId12"/>
    <p:sldId id="576" r:id="rId13"/>
    <p:sldId id="612" r:id="rId14"/>
    <p:sldId id="484" r:id="rId15"/>
    <p:sldId id="586" r:id="rId16"/>
    <p:sldId id="604" r:id="rId17"/>
    <p:sldId id="587" r:id="rId18"/>
    <p:sldId id="606" r:id="rId19"/>
    <p:sldId id="588" r:id="rId20"/>
    <p:sldId id="590" r:id="rId21"/>
    <p:sldId id="591" r:id="rId22"/>
    <p:sldId id="593" r:id="rId23"/>
    <p:sldId id="607" r:id="rId24"/>
    <p:sldId id="608" r:id="rId25"/>
    <p:sldId id="594" r:id="rId26"/>
    <p:sldId id="494" r:id="rId27"/>
    <p:sldId id="603" r:id="rId28"/>
    <p:sldId id="597" r:id="rId29"/>
    <p:sldId id="598" r:id="rId30"/>
    <p:sldId id="325" r:id="rId31"/>
    <p:sldId id="600" r:id="rId32"/>
    <p:sldId id="601" r:id="rId33"/>
    <p:sldId id="257" r:id="rId34"/>
    <p:sldId id="344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Bui Thi Tuyet GV" initials="BTTG" lastIdx="31" clrIdx="2">
    <p:extLst>
      <p:ext uri="{19B8F6BF-5375-455C-9EA6-DF929625EA0E}">
        <p15:presenceInfo xmlns:p15="http://schemas.microsoft.com/office/powerpoint/2012/main" userId="S-1-5-21-458311769-2147388941-133073445-1001" providerId="AD"/>
      </p:ext>
    </p:extLst>
  </p:cmAuthor>
  <p:cmAuthor id="4" name="Windows User" initials="WU" lastIdx="0" clrIdx="3">
    <p:extLst>
      <p:ext uri="{19B8F6BF-5375-455C-9EA6-DF929625EA0E}">
        <p15:presenceInfo xmlns:p15="http://schemas.microsoft.com/office/powerpoint/2012/main" userId="Windows User" providerId="None"/>
      </p:ext>
    </p:extLst>
  </p:cmAuthor>
  <p:cmAuthor id="5" name="Admin" initials="A" lastIdx="1" clrIdx="4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CC"/>
    <a:srgbClr val="54304F"/>
    <a:srgbClr val="DE4654"/>
    <a:srgbClr val="8BC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8T10:04:04.564" idx="11">
    <p:pos x="5040" y="4"/>
    <p:text>Điều chỉnh font chữ về Time New Roman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8T10:12:38.887" idx="24">
    <p:pos x="1636" y="65"/>
    <p:text>x đánh trong Mathtype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8T10:24:24.106" idx="31">
    <p:pos x="5635" y="1328"/>
    <p:text>Bài này hình thức hoạt động cá nhân hay nhóm?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/>
      <dgm:spPr/>
      <dgm:t>
        <a:bodyPr/>
        <a:lstStyle/>
        <a:p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D8AD0B9E-56C4-4973-93E5-41FA874ACE76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Máy tính cầm tay.</a:t>
          </a:r>
        </a:p>
      </dgm:t>
    </dgm:pt>
    <dgm:pt modelId="{B942A0EB-920B-4CA5-8EEB-D7BD89038208}" type="parTrans" cxnId="{0D199FF7-92ED-49D6-A524-F4814F5FFA3B}">
      <dgm:prSet/>
      <dgm:spPr/>
    </dgm:pt>
    <dgm:pt modelId="{6C46B919-99E1-4490-908F-41B45A0D147C}" type="sibTrans" cxnId="{0D199FF7-92ED-49D6-A524-F4814F5FFA3B}">
      <dgm:prSet/>
      <dgm:spPr/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9E7A5-AF2E-4D50-8726-C7D64A106B64}" type="pres">
      <dgm:prSet presAssocID="{8E595FF9-7F13-4589-ADB1-A98CFA417FE8}" presName="parentText" presStyleLbl="node1" presStyleIdx="0" presStyleCnt="2" custLinFactNeighborX="0" custLinFactNeighborY="-68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0D199FF7-92ED-49D6-A524-F4814F5FFA3B}" srcId="{3B33AAEF-2BF8-4EBB-A3B1-62835B5C81BF}" destId="{D8AD0B9E-56C4-4973-93E5-41FA874ACE76}" srcOrd="2" destOrd="0" parTransId="{B942A0EB-920B-4CA5-8EEB-D7BD89038208}" sibTransId="{6C46B919-99E1-4490-908F-41B45A0D147C}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106EE2B4-253C-4CCF-B760-782784C372B7}" type="presOf" srcId="{D8AD0B9E-56C4-4973-93E5-41FA874ACE76}" destId="{8F3B6D51-6576-4847-95F8-097004C88A78}" srcOrd="0" destOrd="2" presId="urn:microsoft.com/office/officeart/2005/8/layout/vList2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0"/>
          <a:ext cx="6096000" cy="74353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31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1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1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1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100" kern="1200" dirty="0"/>
        </a:p>
      </dsp:txBody>
      <dsp:txXfrm>
        <a:off x="36296" y="36296"/>
        <a:ext cx="6023408" cy="670943"/>
      </dsp:txXfrm>
    </dsp:sp>
    <dsp:sp modelId="{0DFB8EA2-E9F4-4E7D-B5BF-ABC527E44C63}">
      <dsp:nvSpPr>
        <dsp:cNvPr id="0" name=""/>
        <dsp:cNvSpPr/>
      </dsp:nvSpPr>
      <dsp:spPr>
        <a:xfrm>
          <a:off x="0" y="796727"/>
          <a:ext cx="6096000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kern="1200" dirty="0"/>
        </a:p>
      </dsp:txBody>
      <dsp:txXfrm>
        <a:off x="0" y="796727"/>
        <a:ext cx="6096000" cy="1251315"/>
      </dsp:txXfrm>
    </dsp:sp>
    <dsp:sp modelId="{D2408717-B530-41AC-B5CE-E14FAEC5B062}">
      <dsp:nvSpPr>
        <dsp:cNvPr id="0" name=""/>
        <dsp:cNvSpPr/>
      </dsp:nvSpPr>
      <dsp:spPr>
        <a:xfrm>
          <a:off x="0" y="1921925"/>
          <a:ext cx="6096000" cy="74353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1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1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100" kern="1200" dirty="0"/>
        </a:p>
      </dsp:txBody>
      <dsp:txXfrm>
        <a:off x="36296" y="1958221"/>
        <a:ext cx="6023408" cy="670943"/>
      </dsp:txXfrm>
    </dsp:sp>
    <dsp:sp modelId="{8F3B6D51-6576-4847-95F8-097004C88A78}">
      <dsp:nvSpPr>
        <dsp:cNvPr id="0" name=""/>
        <dsp:cNvSpPr/>
      </dsp:nvSpPr>
      <dsp:spPr>
        <a:xfrm>
          <a:off x="0" y="2791577"/>
          <a:ext cx="6096000" cy="12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4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4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Máy tính cầm tay.</a:t>
          </a:r>
        </a:p>
      </dsp:txBody>
      <dsp:txXfrm>
        <a:off x="0" y="2791577"/>
        <a:ext cx="6096000" cy="121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5" Type="http://schemas.openxmlformats.org/officeDocument/2006/relationships/image" Target="../media/image3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2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12" Type="http://schemas.openxmlformats.org/officeDocument/2006/relationships/image" Target="../media/image131.wmf"/><Relationship Id="rId2" Type="http://schemas.openxmlformats.org/officeDocument/2006/relationships/image" Target="../media/image121.emf"/><Relationship Id="rId1" Type="http://schemas.openxmlformats.org/officeDocument/2006/relationships/image" Target="../media/image120.wmf"/><Relationship Id="rId6" Type="http://schemas.openxmlformats.org/officeDocument/2006/relationships/image" Target="../media/image125.emf"/><Relationship Id="rId11" Type="http://schemas.openxmlformats.org/officeDocument/2006/relationships/image" Target="../media/image130.wmf"/><Relationship Id="rId5" Type="http://schemas.openxmlformats.org/officeDocument/2006/relationships/image" Target="../media/image124.emf"/><Relationship Id="rId10" Type="http://schemas.openxmlformats.org/officeDocument/2006/relationships/image" Target="../media/image129.emf"/><Relationship Id="rId4" Type="http://schemas.openxmlformats.org/officeDocument/2006/relationships/image" Target="../media/image123.wmf"/><Relationship Id="rId9" Type="http://schemas.openxmlformats.org/officeDocument/2006/relationships/image" Target="../media/image12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image" Target="../media/image13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35.emf"/><Relationship Id="rId5" Type="http://schemas.openxmlformats.org/officeDocument/2006/relationships/image" Target="../media/image134.emf"/><Relationship Id="rId4" Type="http://schemas.openxmlformats.org/officeDocument/2006/relationships/image" Target="../media/image13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4" Type="http://schemas.openxmlformats.org/officeDocument/2006/relationships/image" Target="../media/image1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4" Type="http://schemas.openxmlformats.org/officeDocument/2006/relationships/image" Target="../media/image1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7" Type="http://schemas.openxmlformats.org/officeDocument/2006/relationships/image" Target="../media/image156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image" Target="../media/image159.wmf"/><Relationship Id="rId7" Type="http://schemas.openxmlformats.org/officeDocument/2006/relationships/image" Target="../media/image163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6" Type="http://schemas.openxmlformats.org/officeDocument/2006/relationships/image" Target="../media/image162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7" Type="http://schemas.openxmlformats.org/officeDocument/2006/relationships/image" Target="../media/image174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Relationship Id="rId6" Type="http://schemas.openxmlformats.org/officeDocument/2006/relationships/image" Target="../media/image173.wmf"/><Relationship Id="rId5" Type="http://schemas.openxmlformats.org/officeDocument/2006/relationships/image" Target="../media/image172.wmf"/><Relationship Id="rId4" Type="http://schemas.openxmlformats.org/officeDocument/2006/relationships/image" Target="../media/image17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6.wmf"/><Relationship Id="rId18" Type="http://schemas.openxmlformats.org/officeDocument/2006/relationships/image" Target="../media/image5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image" Target="../media/image45.wmf"/><Relationship Id="rId17" Type="http://schemas.openxmlformats.org/officeDocument/2006/relationships/image" Target="../media/image50.emf"/><Relationship Id="rId2" Type="http://schemas.openxmlformats.org/officeDocument/2006/relationships/image" Target="../media/image35.wmf"/><Relationship Id="rId16" Type="http://schemas.openxmlformats.org/officeDocument/2006/relationships/image" Target="../media/image49.e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5" Type="http://schemas.openxmlformats.org/officeDocument/2006/relationships/image" Target="../media/image4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Relationship Id="rId14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6.wmf"/><Relationship Id="rId7" Type="http://schemas.openxmlformats.org/officeDocument/2006/relationships/image" Target="../media/image79.wmf"/><Relationship Id="rId12" Type="http://schemas.openxmlformats.org/officeDocument/2006/relationships/image" Target="../media/image84.wmf"/><Relationship Id="rId2" Type="http://schemas.openxmlformats.org/officeDocument/2006/relationships/image" Target="../media/image73.wmf"/><Relationship Id="rId1" Type="http://schemas.openxmlformats.org/officeDocument/2006/relationships/image" Target="../media/image75.wmf"/><Relationship Id="rId6" Type="http://schemas.openxmlformats.org/officeDocument/2006/relationships/image" Target="../media/image78.wmf"/><Relationship Id="rId11" Type="http://schemas.openxmlformats.org/officeDocument/2006/relationships/image" Target="../media/image83.wmf"/><Relationship Id="rId5" Type="http://schemas.openxmlformats.org/officeDocument/2006/relationships/image" Target="../media/image77.wmf"/><Relationship Id="rId10" Type="http://schemas.openxmlformats.org/officeDocument/2006/relationships/image" Target="../media/image82.wmf"/><Relationship Id="rId4" Type="http://schemas.openxmlformats.org/officeDocument/2006/relationships/image" Target="../media/image74.wmf"/><Relationship Id="rId9" Type="http://schemas.openxmlformats.org/officeDocument/2006/relationships/image" Target="../media/image8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image" Target="../media/image101.e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12" Type="http://schemas.openxmlformats.org/officeDocument/2006/relationships/image" Target="../media/image100.e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11" Type="http://schemas.openxmlformats.org/officeDocument/2006/relationships/image" Target="../media/image99.wmf"/><Relationship Id="rId5" Type="http://schemas.openxmlformats.org/officeDocument/2006/relationships/image" Target="../media/image93.wmf"/><Relationship Id="rId10" Type="http://schemas.openxmlformats.org/officeDocument/2006/relationships/image" Target="../media/image98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12" Type="http://schemas.openxmlformats.org/officeDocument/2006/relationships/image" Target="../media/image89.wmf"/><Relationship Id="rId2" Type="http://schemas.openxmlformats.org/officeDocument/2006/relationships/image" Target="../media/image103.e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11" Type="http://schemas.openxmlformats.org/officeDocument/2006/relationships/image" Target="../media/image112.emf"/><Relationship Id="rId5" Type="http://schemas.openxmlformats.org/officeDocument/2006/relationships/image" Target="../media/image106.wmf"/><Relationship Id="rId10" Type="http://schemas.openxmlformats.org/officeDocument/2006/relationships/image" Target="../media/image111.e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28/7/2022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355601" y="200025"/>
            <a:ext cx="8432800" cy="474345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350"/>
          </a:p>
        </p:txBody>
      </p:sp>
      <p:sp>
        <p:nvSpPr>
          <p:cNvPr id="3" name="矩形: 圆角 11"/>
          <p:cNvSpPr/>
          <p:nvPr userDrawn="1"/>
        </p:nvSpPr>
        <p:spPr>
          <a:xfrm>
            <a:off x="484188" y="303610"/>
            <a:ext cx="8139112" cy="449937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350"/>
          </a:p>
        </p:txBody>
      </p:sp>
      <p:sp>
        <p:nvSpPr>
          <p:cNvPr id="4" name="矩形: 圆角 59"/>
          <p:cNvSpPr/>
          <p:nvPr userDrawn="1"/>
        </p:nvSpPr>
        <p:spPr>
          <a:xfrm>
            <a:off x="530226" y="342901"/>
            <a:ext cx="8045450" cy="4427935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350" dirty="0"/>
          </a:p>
        </p:txBody>
      </p:sp>
      <p:grpSp>
        <p:nvGrpSpPr>
          <p:cNvPr id="5" name="组合 10"/>
          <p:cNvGrpSpPr>
            <a:grpSpLocks/>
          </p:cNvGrpSpPr>
          <p:nvPr userDrawn="1"/>
        </p:nvGrpSpPr>
        <p:grpSpPr bwMode="auto">
          <a:xfrm>
            <a:off x="719138" y="100012"/>
            <a:ext cx="7612062" cy="461963"/>
            <a:chOff x="1509" y="211"/>
            <a:chExt cx="15984" cy="968"/>
          </a:xfrm>
        </p:grpSpPr>
        <p:sp>
          <p:nvSpPr>
            <p:cNvPr id="6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7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8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9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0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1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2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3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4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5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6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7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8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0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2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矩形: 一个圆顶角，剪去另一个顶角 64"/>
          <p:cNvSpPr/>
          <p:nvPr userDrawn="1"/>
        </p:nvSpPr>
        <p:spPr>
          <a:xfrm rot="16200000" flipV="1">
            <a:off x="8400058" y="1326952"/>
            <a:ext cx="675084" cy="32385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5" name="矩形: 一个圆顶角，剪去另一个顶角 65"/>
          <p:cNvSpPr/>
          <p:nvPr userDrawn="1"/>
        </p:nvSpPr>
        <p:spPr>
          <a:xfrm rot="16200000" flipV="1">
            <a:off x="8373071" y="2067125"/>
            <a:ext cx="675085" cy="2698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6"/>
          <p:cNvSpPr/>
          <p:nvPr userDrawn="1"/>
        </p:nvSpPr>
        <p:spPr>
          <a:xfrm rot="16200000" flipV="1">
            <a:off x="8373071" y="2781500"/>
            <a:ext cx="675085" cy="269875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7"/>
          <p:cNvSpPr/>
          <p:nvPr userDrawn="1"/>
        </p:nvSpPr>
        <p:spPr>
          <a:xfrm rot="16200000" flipV="1">
            <a:off x="8373071" y="3494684"/>
            <a:ext cx="675084" cy="269875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8"/>
          <p:cNvSpPr/>
          <p:nvPr userDrawn="1"/>
        </p:nvSpPr>
        <p:spPr>
          <a:xfrm rot="16200000" flipV="1">
            <a:off x="8373071" y="4209059"/>
            <a:ext cx="675084" cy="2698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34"/>
          <p:cNvSpPr/>
          <p:nvPr userDrawn="1"/>
        </p:nvSpPr>
        <p:spPr>
          <a:xfrm rot="5400000" flipV="1">
            <a:off x="55167" y="656829"/>
            <a:ext cx="673894" cy="269875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20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28/7/2022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28/7/2022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28/7/2022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1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8.wmf"/><Relationship Id="rId11" Type="http://schemas.openxmlformats.org/officeDocument/2006/relationships/image" Target="../media/image72.png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4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4.w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4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52.bin"/><Relationship Id="rId26" Type="http://schemas.openxmlformats.org/officeDocument/2006/relationships/oleObject" Target="../embeddings/oleObject56.bin"/><Relationship Id="rId3" Type="http://schemas.openxmlformats.org/officeDocument/2006/relationships/image" Target="../media/image9.png"/><Relationship Id="rId21" Type="http://schemas.openxmlformats.org/officeDocument/2006/relationships/image" Target="../media/image81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79.wmf"/><Relationship Id="rId25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74.wmf"/><Relationship Id="rId24" Type="http://schemas.openxmlformats.org/officeDocument/2006/relationships/oleObject" Target="../embeddings/oleObject55.bin"/><Relationship Id="rId5" Type="http://schemas.openxmlformats.org/officeDocument/2006/relationships/image" Target="../media/image75.wmf"/><Relationship Id="rId15" Type="http://schemas.openxmlformats.org/officeDocument/2006/relationships/image" Target="../media/image78.wmf"/><Relationship Id="rId23" Type="http://schemas.openxmlformats.org/officeDocument/2006/relationships/image" Target="../media/image82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80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Relationship Id="rId27" Type="http://schemas.openxmlformats.org/officeDocument/2006/relationships/image" Target="../media/image8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6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96.wmf"/><Relationship Id="rId26" Type="http://schemas.openxmlformats.org/officeDocument/2006/relationships/image" Target="../media/image100.emf"/><Relationship Id="rId3" Type="http://schemas.openxmlformats.org/officeDocument/2006/relationships/oleObject" Target="../embeddings/oleObject61.bin"/><Relationship Id="rId21" Type="http://schemas.openxmlformats.org/officeDocument/2006/relationships/oleObject" Target="../embeddings/oleObject70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68.bin"/><Relationship Id="rId25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65.bin"/><Relationship Id="rId24" Type="http://schemas.openxmlformats.org/officeDocument/2006/relationships/image" Target="../media/image99.wmf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23" Type="http://schemas.openxmlformats.org/officeDocument/2006/relationships/oleObject" Target="../embeddings/oleObject71.bin"/><Relationship Id="rId28" Type="http://schemas.openxmlformats.org/officeDocument/2006/relationships/image" Target="../media/image101.emf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89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94.wmf"/><Relationship Id="rId22" Type="http://schemas.openxmlformats.org/officeDocument/2006/relationships/image" Target="../media/image98.wmf"/><Relationship Id="rId27" Type="http://schemas.openxmlformats.org/officeDocument/2006/relationships/oleObject" Target="../embeddings/oleObject7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109.wmf"/><Relationship Id="rId26" Type="http://schemas.openxmlformats.org/officeDocument/2006/relationships/image" Target="../media/image89.wmf"/><Relationship Id="rId3" Type="http://schemas.openxmlformats.org/officeDocument/2006/relationships/oleObject" Target="../embeddings/oleObject74.bin"/><Relationship Id="rId21" Type="http://schemas.openxmlformats.org/officeDocument/2006/relationships/oleObject" Target="../embeddings/oleObject83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81.bin"/><Relationship Id="rId25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8.wmf"/><Relationship Id="rId20" Type="http://schemas.openxmlformats.org/officeDocument/2006/relationships/image" Target="../media/image11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3.emf"/><Relationship Id="rId11" Type="http://schemas.openxmlformats.org/officeDocument/2006/relationships/oleObject" Target="../embeddings/oleObject78.bin"/><Relationship Id="rId24" Type="http://schemas.openxmlformats.org/officeDocument/2006/relationships/image" Target="../media/image112.emf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23" Type="http://schemas.openxmlformats.org/officeDocument/2006/relationships/oleObject" Target="../embeddings/oleObject84.bin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82.bin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107.wmf"/><Relationship Id="rId22" Type="http://schemas.openxmlformats.org/officeDocument/2006/relationships/image" Target="../media/image111.emf"/><Relationship Id="rId27" Type="http://schemas.openxmlformats.org/officeDocument/2006/relationships/comments" Target="../comments/commen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91.bin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5" Type="http://schemas.openxmlformats.org/officeDocument/2006/relationships/image" Target="../media/image119.png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11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124.emf"/><Relationship Id="rId18" Type="http://schemas.openxmlformats.org/officeDocument/2006/relationships/oleObject" Target="../embeddings/oleObject99.bin"/><Relationship Id="rId26" Type="http://schemas.openxmlformats.org/officeDocument/2006/relationships/oleObject" Target="../embeddings/oleObject103.bin"/><Relationship Id="rId3" Type="http://schemas.openxmlformats.org/officeDocument/2006/relationships/image" Target="../media/image132.png"/><Relationship Id="rId21" Type="http://schemas.openxmlformats.org/officeDocument/2006/relationships/image" Target="../media/image128.wmf"/><Relationship Id="rId7" Type="http://schemas.openxmlformats.org/officeDocument/2006/relationships/image" Target="../media/image121.emf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126.wmf"/><Relationship Id="rId25" Type="http://schemas.openxmlformats.org/officeDocument/2006/relationships/image" Target="../media/image1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00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123.wmf"/><Relationship Id="rId24" Type="http://schemas.openxmlformats.org/officeDocument/2006/relationships/oleObject" Target="../embeddings/oleObject102.bin"/><Relationship Id="rId5" Type="http://schemas.openxmlformats.org/officeDocument/2006/relationships/image" Target="../media/image120.wmf"/><Relationship Id="rId15" Type="http://schemas.openxmlformats.org/officeDocument/2006/relationships/image" Target="../media/image125.emf"/><Relationship Id="rId23" Type="http://schemas.openxmlformats.org/officeDocument/2006/relationships/image" Target="../media/image129.emf"/><Relationship Id="rId10" Type="http://schemas.openxmlformats.org/officeDocument/2006/relationships/oleObject" Target="../embeddings/oleObject95.bin"/><Relationship Id="rId19" Type="http://schemas.openxmlformats.org/officeDocument/2006/relationships/image" Target="../media/image127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97.bin"/><Relationship Id="rId22" Type="http://schemas.openxmlformats.org/officeDocument/2006/relationships/oleObject" Target="../embeddings/oleObject101.bin"/><Relationship Id="rId27" Type="http://schemas.openxmlformats.org/officeDocument/2006/relationships/image" Target="../media/image13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4.e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3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105.bin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33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5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06.bin"/><Relationship Id="rId10" Type="http://schemas.openxmlformats.org/officeDocument/2006/relationships/image" Target="../media/image140.gif"/><Relationship Id="rId4" Type="http://schemas.openxmlformats.org/officeDocument/2006/relationships/image" Target="../media/image136.wmf"/><Relationship Id="rId9" Type="http://schemas.openxmlformats.org/officeDocument/2006/relationships/image" Target="../media/image139.png"/><Relationship Id="rId14" Type="http://schemas.openxmlformats.org/officeDocument/2006/relationships/image" Target="../media/image1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comments" Target="../comments/comment3.xml"/><Relationship Id="rId3" Type="http://schemas.openxmlformats.org/officeDocument/2006/relationships/hyperlink" Target="https://bit.ly/CASIO-FX-580-VNX" TargetMode="External"/><Relationship Id="rId7" Type="http://schemas.openxmlformats.org/officeDocument/2006/relationships/image" Target="../media/image143.w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45.wmf"/><Relationship Id="rId5" Type="http://schemas.openxmlformats.org/officeDocument/2006/relationships/image" Target="../media/image142.wmf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14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7.w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49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1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oleObject" Target="../embeddings/oleObject123.bin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54.wmf"/><Relationship Id="rId17" Type="http://schemas.openxmlformats.org/officeDocument/2006/relationships/image" Target="../media/image13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6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5" Type="http://schemas.openxmlformats.org/officeDocument/2006/relationships/oleObject" Target="../embeddings/oleObject124.bin"/><Relationship Id="rId10" Type="http://schemas.openxmlformats.org/officeDocument/2006/relationships/image" Target="../media/image153.wmf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155.w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oleObject" Target="../embeddings/oleObject129.bin"/><Relationship Id="rId18" Type="http://schemas.openxmlformats.org/officeDocument/2006/relationships/image" Target="../media/image163.wmf"/><Relationship Id="rId3" Type="http://schemas.openxmlformats.org/officeDocument/2006/relationships/image" Target="../media/image165.jpeg"/><Relationship Id="rId21" Type="http://schemas.openxmlformats.org/officeDocument/2006/relationships/image" Target="../media/image167.png"/><Relationship Id="rId7" Type="http://schemas.openxmlformats.org/officeDocument/2006/relationships/oleObject" Target="../embeddings/oleObject126.bin"/><Relationship Id="rId12" Type="http://schemas.openxmlformats.org/officeDocument/2006/relationships/image" Target="../media/image160.wmf"/><Relationship Id="rId17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2.wmf"/><Relationship Id="rId20" Type="http://schemas.openxmlformats.org/officeDocument/2006/relationships/image" Target="../media/image164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7.wmf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30.bin"/><Relationship Id="rId10" Type="http://schemas.openxmlformats.org/officeDocument/2006/relationships/image" Target="../media/image159.wmf"/><Relationship Id="rId19" Type="http://schemas.openxmlformats.org/officeDocument/2006/relationships/oleObject" Target="../embeddings/oleObject132.bin"/><Relationship Id="rId4" Type="http://schemas.openxmlformats.org/officeDocument/2006/relationships/image" Target="../media/image166.png"/><Relationship Id="rId9" Type="http://schemas.openxmlformats.org/officeDocument/2006/relationships/oleObject" Target="../embeddings/oleObject127.bin"/><Relationship Id="rId14" Type="http://schemas.openxmlformats.org/officeDocument/2006/relationships/image" Target="../media/image16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13" Type="http://schemas.openxmlformats.org/officeDocument/2006/relationships/oleObject" Target="../embeddings/oleObject138.bin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7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4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69.wmf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4.bin"/><Relationship Id="rId15" Type="http://schemas.openxmlformats.org/officeDocument/2006/relationships/oleObject" Target="../embeddings/oleObject139.bin"/><Relationship Id="rId10" Type="http://schemas.openxmlformats.org/officeDocument/2006/relationships/image" Target="../media/image171.wmf"/><Relationship Id="rId4" Type="http://schemas.openxmlformats.org/officeDocument/2006/relationships/image" Target="../media/image168.wmf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173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3.wmf"/><Relationship Id="rId26" Type="http://schemas.openxmlformats.org/officeDocument/2006/relationships/image" Target="../media/image2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32.gi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6.wmf"/><Relationship Id="rId32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8.wmf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9.wmf"/><Relationship Id="rId35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41.wmf"/><Relationship Id="rId26" Type="http://schemas.openxmlformats.org/officeDocument/2006/relationships/image" Target="../media/image45.w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5.bin"/><Relationship Id="rId34" Type="http://schemas.openxmlformats.org/officeDocument/2006/relationships/image" Target="../media/image49.em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23.bin"/><Relationship Id="rId25" Type="http://schemas.openxmlformats.org/officeDocument/2006/relationships/oleObject" Target="../embeddings/oleObject27.bin"/><Relationship Id="rId33" Type="http://schemas.openxmlformats.org/officeDocument/2006/relationships/oleObject" Target="../embeddings/oleObject31.bin"/><Relationship Id="rId38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29" Type="http://schemas.openxmlformats.org/officeDocument/2006/relationships/oleObject" Target="../embeddings/oleObject2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44.wmf"/><Relationship Id="rId32" Type="http://schemas.openxmlformats.org/officeDocument/2006/relationships/image" Target="../media/image48.wmf"/><Relationship Id="rId37" Type="http://schemas.openxmlformats.org/officeDocument/2006/relationships/oleObject" Target="../embeddings/oleObject33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6.bin"/><Relationship Id="rId28" Type="http://schemas.openxmlformats.org/officeDocument/2006/relationships/image" Target="../media/image46.wmf"/><Relationship Id="rId36" Type="http://schemas.openxmlformats.org/officeDocument/2006/relationships/image" Target="../media/image50.emf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24.bin"/><Relationship Id="rId31" Type="http://schemas.openxmlformats.org/officeDocument/2006/relationships/oleObject" Target="../embeddings/oleObject30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Relationship Id="rId27" Type="http://schemas.openxmlformats.org/officeDocument/2006/relationships/oleObject" Target="../embeddings/oleObject28.bin"/><Relationship Id="rId30" Type="http://schemas.openxmlformats.org/officeDocument/2006/relationships/image" Target="../media/image47.wmf"/><Relationship Id="rId35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1330517" y="717592"/>
            <a:ext cx="33746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1431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GV:…..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-7472" y="1352550"/>
            <a:ext cx="2625436" cy="226039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200400" y="2097417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86322"/>
            <a:ext cx="1143000" cy="2294197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2438400" y="147554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3603525" y="6560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4801333" y="-188347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04800" y="7063"/>
            <a:ext cx="7696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 LŨY THỪA VỚI SỐ MŨ TỰ NHIÊN CỦA MỘT SỐ HỮU TỈ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5715000" y="1269241"/>
            <a:ext cx="3213821" cy="810854"/>
          </a:xfrm>
          <a:prstGeom prst="borderCallout1">
            <a:avLst>
              <a:gd name="adj1" fmla="val 48535"/>
              <a:gd name="adj2" fmla="val -184"/>
              <a:gd name="adj3" fmla="val 106093"/>
              <a:gd name="adj4" fmla="val -3865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2538269" y="4013394"/>
            <a:ext cx="4333730" cy="844564"/>
          </a:xfrm>
          <a:prstGeom prst="borderCallout1">
            <a:avLst>
              <a:gd name="adj1" fmla="val -3336"/>
              <a:gd name="adj2" fmla="val 49530"/>
              <a:gd name="adj3" fmla="val -85143"/>
              <a:gd name="adj4" fmla="val 4928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5694001" y="2629557"/>
            <a:ext cx="3213821" cy="1055811"/>
          </a:xfrm>
          <a:prstGeom prst="borderCallout1">
            <a:avLst>
              <a:gd name="adj1" fmla="val 68096"/>
              <a:gd name="adj2" fmla="val -548"/>
              <a:gd name="adj3" fmla="val 44001"/>
              <a:gd name="adj4" fmla="val -1304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228600" y="1204422"/>
            <a:ext cx="3251200" cy="1024748"/>
          </a:xfrm>
          <a:prstGeom prst="borderCallout1">
            <a:avLst>
              <a:gd name="adj1" fmla="val 44318"/>
              <a:gd name="adj2" fmla="val 99195"/>
              <a:gd name="adj3" fmla="val 52580"/>
              <a:gd name="adj4" fmla="val 10838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275342" y="2651451"/>
            <a:ext cx="3204458" cy="1011988"/>
          </a:xfrm>
          <a:prstGeom prst="borderCallout1">
            <a:avLst>
              <a:gd name="adj1" fmla="val 65257"/>
              <a:gd name="adj2" fmla="val 99179"/>
              <a:gd name="adj3" fmla="val 43999"/>
              <a:gd name="adj4" fmla="val 11093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623901" y="1204422"/>
            <a:ext cx="1925999" cy="21529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thừa với số mũ tự nhiên của một số hữu tỉ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799260"/>
              </p:ext>
            </p:extLst>
          </p:nvPr>
        </p:nvGraphicFramePr>
        <p:xfrm>
          <a:off x="5890738" y="1338253"/>
          <a:ext cx="3038083" cy="716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7" name="Equation" r:id="rId3" imgW="2692080" imgH="634680" progId="Equation.DSMT4">
                  <p:embed/>
                </p:oleObj>
              </mc:Choice>
              <mc:Fallback>
                <p:oleObj name="Equation" r:id="rId3" imgW="26920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0738" y="1338253"/>
                        <a:ext cx="3038083" cy="716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164301"/>
              </p:ext>
            </p:extLst>
          </p:nvPr>
        </p:nvGraphicFramePr>
        <p:xfrm>
          <a:off x="6342061" y="2688660"/>
          <a:ext cx="1917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8" name="Equation" r:id="rId5" imgW="1917360" imgH="914400" progId="Equation.DSMT4">
                  <p:embed/>
                </p:oleObj>
              </mc:Choice>
              <mc:Fallback>
                <p:oleObj name="Equation" r:id="rId5" imgW="19173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42061" y="2688660"/>
                        <a:ext cx="19177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62748"/>
              </p:ext>
            </p:extLst>
          </p:nvPr>
        </p:nvGraphicFramePr>
        <p:xfrm>
          <a:off x="3885984" y="4099076"/>
          <a:ext cx="163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9" name="Equation" r:id="rId7" imgW="1638000" imgH="342720" progId="Equation.DSMT4">
                  <p:embed/>
                </p:oleObj>
              </mc:Choice>
              <mc:Fallback>
                <p:oleObj name="Equation" r:id="rId7" imgW="1638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85984" y="4099076"/>
                        <a:ext cx="1638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3028"/>
              </p:ext>
            </p:extLst>
          </p:nvPr>
        </p:nvGraphicFramePr>
        <p:xfrm>
          <a:off x="304800" y="2629557"/>
          <a:ext cx="304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0" name="Equation" r:id="rId9" imgW="3251160" imgH="1066680" progId="Equation.DSMT4">
                  <p:embed/>
                </p:oleObj>
              </mc:Choice>
              <mc:Fallback>
                <p:oleObj name="Equation" r:id="rId9" imgW="325116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" y="2629557"/>
                        <a:ext cx="3048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100120"/>
              </p:ext>
            </p:extLst>
          </p:nvPr>
        </p:nvGraphicFramePr>
        <p:xfrm>
          <a:off x="580001" y="1255693"/>
          <a:ext cx="2595140" cy="89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1" name="Equation" r:id="rId11" imgW="2387520" imgH="888840" progId="Equation.DSMT4">
                  <p:embed/>
                </p:oleObj>
              </mc:Choice>
              <mc:Fallback>
                <p:oleObj name="Equation" r:id="rId11" imgW="238752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0001" y="1255693"/>
                        <a:ext cx="2595140" cy="895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359252"/>
              </p:ext>
            </p:extLst>
          </p:nvPr>
        </p:nvGraphicFramePr>
        <p:xfrm>
          <a:off x="2977934" y="4451558"/>
          <a:ext cx="345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2" name="Equation" r:id="rId13" imgW="3454200" imgH="406080" progId="Equation.DSMT4">
                  <p:embed/>
                </p:oleObj>
              </mc:Choice>
              <mc:Fallback>
                <p:oleObj name="Equation" r:id="rId13" imgW="34542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77934" y="4451558"/>
                        <a:ext cx="3454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44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81000" y="1504950"/>
            <a:ext cx="838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 LŨY THỪA VỚI SỐ MŨ TỰ NHIÊN CỦA MỘT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020;p37"/>
          <p:cNvSpPr/>
          <p:nvPr/>
        </p:nvSpPr>
        <p:spPr>
          <a:xfrm rot="5400000">
            <a:off x="7320559" y="3029331"/>
            <a:ext cx="702469" cy="141685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0" hangingPunct="0">
              <a:defRPr/>
            </a:pPr>
            <a:endParaRPr sz="788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/>
          <p:cNvSpPr/>
          <p:nvPr/>
        </p:nvSpPr>
        <p:spPr>
          <a:xfrm rot="16200000">
            <a:off x="1084660" y="890373"/>
            <a:ext cx="701279" cy="141685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0" hangingPunct="0">
              <a:defRPr/>
            </a:pPr>
            <a:r>
              <a:rPr lang="en-GB" sz="788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788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2970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4" y="2458279"/>
            <a:ext cx="1120984" cy="2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 rot="20609594">
            <a:off x="3591556" y="730362"/>
            <a:ext cx="4428473" cy="1558529"/>
            <a:chOff x="2486258" y="3138880"/>
            <a:chExt cx="5683499" cy="2077839"/>
          </a:xfrm>
        </p:grpSpPr>
        <p:pic>
          <p:nvPicPr>
            <p:cNvPr id="29712" name="Picture 6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>
              <a:fillRect/>
            </a:stretch>
          </p:blipFill>
          <p:spPr bwMode="auto">
            <a:xfrm rot="19155168" flipV="1">
              <a:off x="2486258" y="3138880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: Rounded Corners 14">
              <a:extLst/>
            </p:cNvPr>
            <p:cNvSpPr/>
            <p:nvPr/>
          </p:nvSpPr>
          <p:spPr>
            <a:xfrm rot="990406">
              <a:off x="4163217" y="4006778"/>
              <a:ext cx="4006540" cy="907962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 2: So sánh</a:t>
              </a:r>
              <a:endPara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 flipV="1">
            <a:off x="3087938" y="2089784"/>
            <a:ext cx="4965468" cy="1727214"/>
            <a:chOff x="3044172" y="1759928"/>
            <a:chExt cx="6131060" cy="1574146"/>
          </a:xfrm>
        </p:grpSpPr>
        <p:pic>
          <p:nvPicPr>
            <p:cNvPr id="29711" name="Picture 6" descr="image0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4398">
              <a:off x="3044172" y="1985454"/>
              <a:ext cx="3228481" cy="134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: Rounded Corners 5">
              <a:extLst/>
            </p:cNvPr>
            <p:cNvSpPr/>
            <p:nvPr/>
          </p:nvSpPr>
          <p:spPr>
            <a:xfrm rot="10800000">
              <a:off x="5320245" y="1759928"/>
              <a:ext cx="3854987" cy="698726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 4: Đưa kết quả mỗi phép tính dưới dạng lũy thừa của a</a:t>
              </a:r>
              <a:endPara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687647" y="1204094"/>
            <a:ext cx="4365759" cy="2047217"/>
            <a:chOff x="1846828" y="3100117"/>
            <a:chExt cx="6475130" cy="2728978"/>
          </a:xfrm>
        </p:grpSpPr>
        <p:pic>
          <p:nvPicPr>
            <p:cNvPr id="29709" name="Picture 2" descr="image0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15819" flipH="1">
              <a:off x="1846828" y="3100117"/>
              <a:ext cx="2440860" cy="2728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: Rounded Corners 15">
              <a:extLst/>
            </p:cNvPr>
            <p:cNvSpPr/>
            <p:nvPr/>
          </p:nvSpPr>
          <p:spPr>
            <a:xfrm>
              <a:off x="3691369" y="4285045"/>
              <a:ext cx="4630589" cy="1073848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 3: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Nhóm 7"/>
          <p:cNvGrpSpPr>
            <a:grpSpLocks/>
          </p:cNvGrpSpPr>
          <p:nvPr/>
        </p:nvGrpSpPr>
        <p:grpSpPr bwMode="auto">
          <a:xfrm>
            <a:off x="3607053" y="501814"/>
            <a:ext cx="4529787" cy="2035947"/>
            <a:chOff x="1111963" y="-519500"/>
            <a:chExt cx="1907919" cy="7471082"/>
          </a:xfrm>
        </p:grpSpPr>
        <p:pic>
          <p:nvPicPr>
            <p:cNvPr id="29706" name="Hình ảnh 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40" t="5238" r="44218" b="39404"/>
            <a:stretch>
              <a:fillRect/>
            </a:stretch>
          </p:blipFill>
          <p:spPr bwMode="auto">
            <a:xfrm>
              <a:off x="1111963" y="-519500"/>
              <a:ext cx="1907919" cy="747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Hộp Văn bản 5"/>
            <p:cNvSpPr txBox="1">
              <a:spLocks noChangeArrowheads="1"/>
            </p:cNvSpPr>
            <p:nvPr/>
          </p:nvSpPr>
          <p:spPr bwMode="auto">
            <a:xfrm>
              <a:off x="1854224" y="-360912"/>
              <a:ext cx="820411" cy="1355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 1: Tính</a:t>
              </a:r>
              <a:endPara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37"/>
          <p:cNvGrpSpPr>
            <a:grpSpLocks/>
          </p:cNvGrpSpPr>
          <p:nvPr/>
        </p:nvGrpSpPr>
        <p:grpSpPr bwMode="auto">
          <a:xfrm flipV="1">
            <a:off x="2311719" y="2367453"/>
            <a:ext cx="5764404" cy="2215159"/>
            <a:chOff x="2134408" y="1676427"/>
            <a:chExt cx="7135963" cy="1797603"/>
          </a:xfrm>
        </p:grpSpPr>
        <p:pic>
          <p:nvPicPr>
            <p:cNvPr id="20" name="Picture 6" descr="image0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56638">
              <a:off x="2134408" y="1714753"/>
              <a:ext cx="4211557" cy="1759277"/>
            </a:xfrm>
            <a:prstGeom prst="rect">
              <a:avLst/>
            </a:pr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: Rounded Corners 5">
              <a:extLst/>
            </p:cNvPr>
            <p:cNvSpPr/>
            <p:nvPr/>
          </p:nvSpPr>
          <p:spPr>
            <a:xfrm rot="10800000">
              <a:off x="5366146" y="1676427"/>
              <a:ext cx="3904225" cy="54078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 5: Bài tập thực tế</a:t>
              </a:r>
              <a:endPara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52" y="861898"/>
            <a:ext cx="3109413" cy="293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4507" y="1673459"/>
            <a:ext cx="211097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 TOÁN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150" y="793654"/>
            <a:ext cx="251216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Tính: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28606"/>
              </p:ext>
            </p:extLst>
          </p:nvPr>
        </p:nvGraphicFramePr>
        <p:xfrm>
          <a:off x="2819400" y="609156"/>
          <a:ext cx="4660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Equation" r:id="rId3" imgW="4660560" imgH="1002960" progId="Equation.DSMT4">
                  <p:embed/>
                </p:oleObj>
              </mc:Choice>
              <mc:Fallback>
                <p:oleObj name="Equation" r:id="rId3" imgW="46605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609156"/>
                        <a:ext cx="46609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3903651" y="1458233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080693"/>
              </p:ext>
            </p:extLst>
          </p:nvPr>
        </p:nvGraphicFramePr>
        <p:xfrm>
          <a:off x="1440231" y="1798891"/>
          <a:ext cx="366236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Equation" r:id="rId5" imgW="3974760" imgH="1002960" progId="Equation.DSMT4">
                  <p:embed/>
                </p:oleObj>
              </mc:Choice>
              <mc:Fallback>
                <p:oleObj name="Equation" r:id="rId5" imgW="39747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0231" y="1798891"/>
                        <a:ext cx="3662362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631334"/>
              </p:ext>
            </p:extLst>
          </p:nvPr>
        </p:nvGraphicFramePr>
        <p:xfrm>
          <a:off x="1440231" y="2766431"/>
          <a:ext cx="5499101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Equation" r:id="rId7" imgW="5499000" imgH="1002960" progId="Equation.DSMT4">
                  <p:embed/>
                </p:oleObj>
              </mc:Choice>
              <mc:Fallback>
                <p:oleObj name="Equation" r:id="rId7" imgW="549900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0231" y="2766431"/>
                        <a:ext cx="5499101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678878"/>
              </p:ext>
            </p:extLst>
          </p:nvPr>
        </p:nvGraphicFramePr>
        <p:xfrm>
          <a:off x="1489222" y="3874881"/>
          <a:ext cx="4470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Equation" r:id="rId9" imgW="4470120" imgH="558720" progId="Equation.DSMT4">
                  <p:embed/>
                </p:oleObj>
              </mc:Choice>
              <mc:Fallback>
                <p:oleObj name="Equation" r:id="rId9" imgW="44701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89222" y="3874881"/>
                        <a:ext cx="44704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3540158"/>
            <a:ext cx="1603342" cy="160334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0907" y="81346"/>
            <a:ext cx="273337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 1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TÍNH.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507571"/>
              </p:ext>
            </p:extLst>
          </p:nvPr>
        </p:nvGraphicFramePr>
        <p:xfrm>
          <a:off x="1503077" y="4433681"/>
          <a:ext cx="1625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Equation" r:id="rId12" imgW="1625400" imgH="558720" progId="Equation.DSMT4">
                  <p:embed/>
                </p:oleObj>
              </mc:Choice>
              <mc:Fallback>
                <p:oleObj name="Equation" r:id="rId12" imgW="1625400" imgH="55872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03077" y="4433681"/>
                        <a:ext cx="1625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20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314" y="256876"/>
            <a:ext cx="33201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 2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SO </a:t>
            </a:r>
            <a:r>
              <a:rPr lang="fr-FR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314" y="1020136"/>
            <a:ext cx="33201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3: 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fr-FR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fr-FR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477857"/>
              </p:ext>
            </p:extLst>
          </p:nvPr>
        </p:nvGraphicFramePr>
        <p:xfrm>
          <a:off x="2971800" y="1962150"/>
          <a:ext cx="18303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6" name="Equation" r:id="rId3" imgW="1841400" imgH="558720" progId="Equation.DSMT4">
                  <p:embed/>
                </p:oleObj>
              </mc:Choice>
              <mc:Fallback>
                <p:oleObj name="Equation" r:id="rId3" imgW="1841400" imgH="5587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62150"/>
                        <a:ext cx="1830387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5605" y="1969771"/>
            <a:ext cx="3771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32478" y="3155752"/>
            <a:ext cx="79366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8511" y="3130572"/>
            <a:ext cx="3771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49725" y="2007083"/>
            <a:ext cx="79366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356284"/>
              </p:ext>
            </p:extLst>
          </p:nvPr>
        </p:nvGraphicFramePr>
        <p:xfrm>
          <a:off x="3079961" y="2856242"/>
          <a:ext cx="12065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7" name="Equation" r:id="rId5" imgW="1206360" imgH="1193760" progId="Equation.DSMT4">
                  <p:embed/>
                </p:oleObj>
              </mc:Choice>
              <mc:Fallback>
                <p:oleObj name="Equation" r:id="rId5" imgW="1206360" imgH="119376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961" y="2856242"/>
                        <a:ext cx="12065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916228"/>
              </p:ext>
            </p:extLst>
          </p:nvPr>
        </p:nvGraphicFramePr>
        <p:xfrm>
          <a:off x="653668" y="1992238"/>
          <a:ext cx="16827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8" name="Equation" r:id="rId7" imgW="1676160" imgH="558720" progId="Equation.DSMT4">
                  <p:embed/>
                </p:oleObj>
              </mc:Choice>
              <mc:Fallback>
                <p:oleObj name="Equation" r:id="rId7" imgW="1676160" imgH="558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668" y="1992238"/>
                        <a:ext cx="16827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685292"/>
              </p:ext>
            </p:extLst>
          </p:nvPr>
        </p:nvGraphicFramePr>
        <p:xfrm>
          <a:off x="752364" y="2890532"/>
          <a:ext cx="1587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9" name="Equation" r:id="rId9" imgW="1587240" imgH="1002960" progId="Equation.DSMT4">
                  <p:embed/>
                </p:oleObj>
              </mc:Choice>
              <mc:Fallback>
                <p:oleObj name="Equation" r:id="rId9" imgW="1587240" imgH="10029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2364" y="2890532"/>
                        <a:ext cx="1587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68" y="3786268"/>
            <a:ext cx="1357232" cy="13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40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83" y="3862089"/>
            <a:ext cx="1357232" cy="1357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963" y="46999"/>
            <a:ext cx="289855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3: 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sánh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561790"/>
              </p:ext>
            </p:extLst>
          </p:nvPr>
        </p:nvGraphicFramePr>
        <p:xfrm>
          <a:off x="591520" y="614684"/>
          <a:ext cx="16827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0" name="Equation" r:id="rId4" imgW="1676160" imgH="558720" progId="Equation.DSMT4">
                  <p:embed/>
                </p:oleObj>
              </mc:Choice>
              <mc:Fallback>
                <p:oleObj name="Equation" r:id="rId4" imgW="1676160" imgH="558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20" y="614684"/>
                        <a:ext cx="16827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216868"/>
              </p:ext>
            </p:extLst>
          </p:nvPr>
        </p:nvGraphicFramePr>
        <p:xfrm>
          <a:off x="2872395" y="602795"/>
          <a:ext cx="18303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1" name="Equation" r:id="rId6" imgW="1841400" imgH="558720" progId="Equation.DSMT4">
                  <p:embed/>
                </p:oleObj>
              </mc:Choice>
              <mc:Fallback>
                <p:oleObj name="Equation" r:id="rId6" imgW="1841400" imgH="558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395" y="602795"/>
                        <a:ext cx="1830387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200" y="610416"/>
            <a:ext cx="3771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934200" y="592329"/>
            <a:ext cx="79366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35695" y="610416"/>
            <a:ext cx="3771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01029"/>
              </p:ext>
            </p:extLst>
          </p:nvPr>
        </p:nvGraphicFramePr>
        <p:xfrm>
          <a:off x="5588000" y="377825"/>
          <a:ext cx="1587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2" name="Equation" r:id="rId8" imgW="1587240" imgH="1002960" progId="Equation.DSMT4">
                  <p:embed/>
                </p:oleObj>
              </mc:Choice>
              <mc:Fallback>
                <p:oleObj name="Equation" r:id="rId8" imgW="158724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88000" y="377825"/>
                        <a:ext cx="1587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50320" y="647728"/>
            <a:ext cx="79366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292490"/>
              </p:ext>
            </p:extLst>
          </p:nvPr>
        </p:nvGraphicFramePr>
        <p:xfrm>
          <a:off x="7620000" y="332811"/>
          <a:ext cx="12065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3" name="Equation" r:id="rId10" imgW="1206360" imgH="1193760" progId="Equation.DSMT4">
                  <p:embed/>
                </p:oleObj>
              </mc:Choice>
              <mc:Fallback>
                <p:oleObj name="Equation" r:id="rId10" imgW="120636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20000" y="332811"/>
                        <a:ext cx="12065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617427" y="1276350"/>
            <a:ext cx="0" cy="369018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295" y="1126287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en-US" sz="2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993050"/>
              </p:ext>
            </p:extLst>
          </p:nvPr>
        </p:nvGraphicFramePr>
        <p:xfrm>
          <a:off x="125173" y="2030780"/>
          <a:ext cx="4165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4" name="Equation" r:id="rId12" imgW="4165560" imgH="558720" progId="Equation.DSMT4">
                  <p:embed/>
                </p:oleObj>
              </mc:Choice>
              <mc:Fallback>
                <p:oleObj name="Equation" r:id="rId12" imgW="4165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5173" y="2030780"/>
                        <a:ext cx="4165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434379"/>
              </p:ext>
            </p:extLst>
          </p:nvPr>
        </p:nvGraphicFramePr>
        <p:xfrm>
          <a:off x="96784" y="2731261"/>
          <a:ext cx="439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5" name="Equation" r:id="rId14" imgW="4394160" imgH="558720" progId="Equation.DSMT4">
                  <p:embed/>
                </p:oleObj>
              </mc:Choice>
              <mc:Fallback>
                <p:oleObj name="Equation" r:id="rId14" imgW="43941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6784" y="2731261"/>
                        <a:ext cx="4394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916221"/>
              </p:ext>
            </p:extLst>
          </p:nvPr>
        </p:nvGraphicFramePr>
        <p:xfrm>
          <a:off x="739886" y="3409577"/>
          <a:ext cx="1981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6" name="Equation" r:id="rId16" imgW="1981080" imgH="558720" progId="Equation.DSMT4">
                  <p:embed/>
                </p:oleObj>
              </mc:Choice>
              <mc:Fallback>
                <p:oleObj name="Equation" r:id="rId16" imgW="19810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9886" y="3409577"/>
                        <a:ext cx="1981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59867"/>
              </p:ext>
            </p:extLst>
          </p:nvPr>
        </p:nvGraphicFramePr>
        <p:xfrm>
          <a:off x="2775927" y="3449412"/>
          <a:ext cx="1841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7" name="Equation" r:id="rId18" imgW="1841400" imgH="558720" progId="Equation.DSMT4">
                  <p:embed/>
                </p:oleObj>
              </mc:Choice>
              <mc:Fallback>
                <p:oleObj name="Equation" r:id="rId18" imgW="18414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775927" y="3449412"/>
                        <a:ext cx="18415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96784" y="1547248"/>
            <a:ext cx="1328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Ta có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1743" y="3388693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33562" y="1411241"/>
            <a:ext cx="1348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Ta có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71085" y="4287837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836844"/>
              </p:ext>
            </p:extLst>
          </p:nvPr>
        </p:nvGraphicFramePr>
        <p:xfrm>
          <a:off x="4706265" y="1890668"/>
          <a:ext cx="3975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8" name="Equation" r:id="rId20" imgW="3974760" imgH="1002960" progId="Equation.DSMT4">
                  <p:embed/>
                </p:oleObj>
              </mc:Choice>
              <mc:Fallback>
                <p:oleObj name="Equation" r:id="rId20" imgW="39747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06265" y="1890668"/>
                        <a:ext cx="39751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625344"/>
              </p:ext>
            </p:extLst>
          </p:nvPr>
        </p:nvGraphicFramePr>
        <p:xfrm>
          <a:off x="4847854" y="2825749"/>
          <a:ext cx="35179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9" name="Equation" r:id="rId22" imgW="3517560" imgH="1193760" progId="Equation.DSMT4">
                  <p:embed/>
                </p:oleObj>
              </mc:Choice>
              <mc:Fallback>
                <p:oleObj name="Equation" r:id="rId22" imgW="351756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847854" y="2825749"/>
                        <a:ext cx="35179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513262"/>
              </p:ext>
            </p:extLst>
          </p:nvPr>
        </p:nvGraphicFramePr>
        <p:xfrm>
          <a:off x="5623363" y="3963234"/>
          <a:ext cx="1892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0" name="Equation" r:id="rId24" imgW="1892160" imgH="1002960" progId="Equation.DSMT4">
                  <p:embed/>
                </p:oleObj>
              </mc:Choice>
              <mc:Fallback>
                <p:oleObj name="Equation" r:id="rId24" imgW="18921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623363" y="3963234"/>
                        <a:ext cx="18923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838878"/>
              </p:ext>
            </p:extLst>
          </p:nvPr>
        </p:nvGraphicFramePr>
        <p:xfrm>
          <a:off x="7572698" y="3793732"/>
          <a:ext cx="12065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1" name="Equation" r:id="rId26" imgW="1206360" imgH="1193760" progId="Equation.DSMT4">
                  <p:embed/>
                </p:oleObj>
              </mc:Choice>
              <mc:Fallback>
                <p:oleObj name="Equation" r:id="rId26" imgW="120636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2698" y="3793732"/>
                        <a:ext cx="12065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235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057" y="1177815"/>
            <a:ext cx="345479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4: </a:t>
            </a:r>
            <a:r>
              <a:rPr lang="fr-FR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fr-FR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fr-FR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biết: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751275"/>
              </p:ext>
            </p:extLst>
          </p:nvPr>
        </p:nvGraphicFramePr>
        <p:xfrm>
          <a:off x="271954" y="1767215"/>
          <a:ext cx="2133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0" name="Equation" r:id="rId3" imgW="2133360" imgH="876240" progId="Equation.DSMT4">
                  <p:embed/>
                </p:oleObj>
              </mc:Choice>
              <mc:Fallback>
                <p:oleObj name="Equation" r:id="rId3" imgW="2133360" imgH="8762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954" y="1767215"/>
                        <a:ext cx="21336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74713"/>
              </p:ext>
            </p:extLst>
          </p:nvPr>
        </p:nvGraphicFramePr>
        <p:xfrm>
          <a:off x="4114800" y="1888743"/>
          <a:ext cx="2362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1" name="Equation" r:id="rId5" imgW="2361960" imgH="495000" progId="Equation.DSMT4">
                  <p:embed/>
                </p:oleObj>
              </mc:Choice>
              <mc:Fallback>
                <p:oleObj name="Equation" r:id="rId5" imgW="2361960" imgH="4950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1888743"/>
                        <a:ext cx="23622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017971"/>
              </p:ext>
            </p:extLst>
          </p:nvPr>
        </p:nvGraphicFramePr>
        <p:xfrm>
          <a:off x="271954" y="2643515"/>
          <a:ext cx="2235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2" name="Equation" r:id="rId7" imgW="2234880" imgH="876240" progId="Equation.DSMT4">
                  <p:embed/>
                </p:oleObj>
              </mc:Choice>
              <mc:Fallback>
                <p:oleObj name="Equation" r:id="rId7" imgW="2234880" imgH="8762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1954" y="2643515"/>
                        <a:ext cx="22352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79815"/>
              </p:ext>
            </p:extLst>
          </p:nvPr>
        </p:nvGraphicFramePr>
        <p:xfrm>
          <a:off x="4107873" y="2834015"/>
          <a:ext cx="2044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3" name="Equation" r:id="rId9" imgW="2044440" imgH="495000" progId="Equation.DSMT4">
                  <p:embed/>
                </p:oleObj>
              </mc:Choice>
              <mc:Fallback>
                <p:oleObj name="Equation" r:id="rId9" imgW="2044440" imgH="495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07873" y="2834015"/>
                        <a:ext cx="20447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136057" y="228803"/>
            <a:ext cx="344534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fr-FR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fr-FR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6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118"/>
            <a:ext cx="345479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4: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fr-FR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biết: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393774"/>
              </p:ext>
            </p:extLst>
          </p:nvPr>
        </p:nvGraphicFramePr>
        <p:xfrm>
          <a:off x="455285" y="654560"/>
          <a:ext cx="8305800" cy="71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Equation" r:id="rId3" imgW="9550080" imgH="876240" progId="Equation.DSMT4">
                  <p:embed/>
                </p:oleObj>
              </mc:Choice>
              <mc:Fallback>
                <p:oleObj name="Equation" r:id="rId3" imgW="955008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285" y="654560"/>
                        <a:ext cx="8305800" cy="715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33033"/>
              </p:ext>
            </p:extLst>
          </p:nvPr>
        </p:nvGraphicFramePr>
        <p:xfrm>
          <a:off x="1513184" y="2101100"/>
          <a:ext cx="1409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5" imgW="1409400" imgH="736560" progId="Equation.DSMT4">
                  <p:embed/>
                </p:oleObj>
              </mc:Choice>
              <mc:Fallback>
                <p:oleObj name="Equation" r:id="rId5" imgW="14094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3184" y="2101100"/>
                        <a:ext cx="14097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059271"/>
              </p:ext>
            </p:extLst>
          </p:nvPr>
        </p:nvGraphicFramePr>
        <p:xfrm>
          <a:off x="440173" y="1496355"/>
          <a:ext cx="1790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7" imgW="1790640" imgH="736560" progId="Equation.DSMT4">
                  <p:embed/>
                </p:oleObj>
              </mc:Choice>
              <mc:Fallback>
                <p:oleObj name="Equation" r:id="rId7" imgW="179064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0173" y="1496355"/>
                        <a:ext cx="17907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921834"/>
              </p:ext>
            </p:extLst>
          </p:nvPr>
        </p:nvGraphicFramePr>
        <p:xfrm>
          <a:off x="1499329" y="2798490"/>
          <a:ext cx="1181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Equation" r:id="rId9" imgW="1180800" imgH="736560" progId="Equation.DSMT4">
                  <p:embed/>
                </p:oleObj>
              </mc:Choice>
              <mc:Fallback>
                <p:oleObj name="Equation" r:id="rId9" imgW="11808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9329" y="2798490"/>
                        <a:ext cx="11811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391943"/>
              </p:ext>
            </p:extLst>
          </p:nvPr>
        </p:nvGraphicFramePr>
        <p:xfrm>
          <a:off x="1517449" y="4189777"/>
          <a:ext cx="698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Equation" r:id="rId11" imgW="698400" imgH="609480" progId="Equation.DSMT4">
                  <p:embed/>
                </p:oleObj>
              </mc:Choice>
              <mc:Fallback>
                <p:oleObj name="Equation" r:id="rId11" imgW="6984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17449" y="4189777"/>
                        <a:ext cx="6985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962400" y="1237786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12356"/>
              </p:ext>
            </p:extLst>
          </p:nvPr>
        </p:nvGraphicFramePr>
        <p:xfrm>
          <a:off x="1499329" y="3455517"/>
          <a:ext cx="1118124" cy="787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Equation" r:id="rId13" imgW="1244520" imgH="876240" progId="Equation.DSMT4">
                  <p:embed/>
                </p:oleObj>
              </mc:Choice>
              <mc:Fallback>
                <p:oleObj name="Equation" r:id="rId13" imgW="124452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99329" y="3455517"/>
                        <a:ext cx="1118124" cy="787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4608185" y="1746812"/>
            <a:ext cx="0" cy="33966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613601"/>
              </p:ext>
            </p:extLst>
          </p:nvPr>
        </p:nvGraphicFramePr>
        <p:xfrm>
          <a:off x="4874249" y="1588959"/>
          <a:ext cx="1981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Equation" r:id="rId15" imgW="1981080" imgH="431640" progId="Equation.DSMT4">
                  <p:embed/>
                </p:oleObj>
              </mc:Choice>
              <mc:Fallback>
                <p:oleObj name="Equation" r:id="rId15" imgW="1981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74249" y="1588959"/>
                        <a:ext cx="1981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000100"/>
              </p:ext>
            </p:extLst>
          </p:nvPr>
        </p:nvGraphicFramePr>
        <p:xfrm>
          <a:off x="5856912" y="2027287"/>
          <a:ext cx="172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Equation" r:id="rId17" imgW="1726920" imgH="431640" progId="Equation.DSMT4">
                  <p:embed/>
                </p:oleObj>
              </mc:Choice>
              <mc:Fallback>
                <p:oleObj name="Equation" r:id="rId17" imgW="1726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56912" y="2027287"/>
                        <a:ext cx="1727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073937"/>
              </p:ext>
            </p:extLst>
          </p:nvPr>
        </p:nvGraphicFramePr>
        <p:xfrm>
          <a:off x="5911750" y="2529634"/>
          <a:ext cx="1155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Equation" r:id="rId19" imgW="1155600" imgH="431640" progId="Equation.DSMT4">
                  <p:embed/>
                </p:oleObj>
              </mc:Choice>
              <mc:Fallback>
                <p:oleObj name="Equation" r:id="rId19" imgW="1155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911750" y="2529634"/>
                        <a:ext cx="1155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745323"/>
              </p:ext>
            </p:extLst>
          </p:nvPr>
        </p:nvGraphicFramePr>
        <p:xfrm>
          <a:off x="5987950" y="2956162"/>
          <a:ext cx="1003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Equation" r:id="rId21" imgW="1002960" imgH="431640" progId="Equation.DSMT4">
                  <p:embed/>
                </p:oleObj>
              </mc:Choice>
              <mc:Fallback>
                <p:oleObj name="Equation" r:id="rId21" imgW="1002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987950" y="2956162"/>
                        <a:ext cx="1003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992094"/>
              </p:ext>
            </p:extLst>
          </p:nvPr>
        </p:nvGraphicFramePr>
        <p:xfrm>
          <a:off x="6004549" y="3535090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Equation" r:id="rId23" imgW="850680" imgH="279360" progId="Equation.DSMT4">
                  <p:embed/>
                </p:oleObj>
              </mc:Choice>
              <mc:Fallback>
                <p:oleObj name="Equation" r:id="rId23" imgW="850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004549" y="3535090"/>
                        <a:ext cx="850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861734" y="4341716"/>
            <a:ext cx="612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8799" y="4279482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013291"/>
              </p:ext>
            </p:extLst>
          </p:nvPr>
        </p:nvGraphicFramePr>
        <p:xfrm>
          <a:off x="3511356" y="4279482"/>
          <a:ext cx="6953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Equation" r:id="rId25" imgW="695189" imgH="599998" progId="Equation.DSMT4">
                  <p:embed/>
                </p:oleObj>
              </mc:Choice>
              <mc:Fallback>
                <p:oleObj name="Equation" r:id="rId25" imgW="695189" imgH="59999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511356" y="4279482"/>
                        <a:ext cx="6953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610238"/>
              </p:ext>
            </p:extLst>
          </p:nvPr>
        </p:nvGraphicFramePr>
        <p:xfrm>
          <a:off x="6082462" y="4356465"/>
          <a:ext cx="8477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Equation" r:id="rId27" imgW="847616" imgH="276310" progId="Equation.DSMT4">
                  <p:embed/>
                </p:oleObj>
              </mc:Choice>
              <mc:Fallback>
                <p:oleObj name="Equation" r:id="rId27" imgW="847616" imgH="2763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082462" y="4356465"/>
                        <a:ext cx="84772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1250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47750"/>
            <a:ext cx="8153400" cy="207645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4: PHÉP TÍNH LŨY THỪA VỚI SỐ MŨ TỰ NHIÊN CỦA MỘT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23757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538190" y="1767356"/>
            <a:ext cx="0" cy="311675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955600"/>
              </p:ext>
            </p:extLst>
          </p:nvPr>
        </p:nvGraphicFramePr>
        <p:xfrm>
          <a:off x="472603" y="1761006"/>
          <a:ext cx="1866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8" name="Equation" r:id="rId3" imgW="1866600" imgH="736560" progId="Equation.DSMT4">
                  <p:embed/>
                </p:oleObj>
              </mc:Choice>
              <mc:Fallback>
                <p:oleObj name="Equation" r:id="rId3" imgW="18666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603" y="1761006"/>
                        <a:ext cx="18669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474556"/>
              </p:ext>
            </p:extLst>
          </p:nvPr>
        </p:nvGraphicFramePr>
        <p:xfrm>
          <a:off x="4957154" y="1767356"/>
          <a:ext cx="1868096" cy="4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9" name="Equation" r:id="rId5" imgW="2038287" imgH="485911" progId="Equation.DSMT4">
                  <p:embed/>
                </p:oleObj>
              </mc:Choice>
              <mc:Fallback>
                <p:oleObj name="Equation" r:id="rId5" imgW="2038287" imgH="4859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7154" y="1767356"/>
                        <a:ext cx="1868096" cy="44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945968"/>
              </p:ext>
            </p:extLst>
          </p:nvPr>
        </p:nvGraphicFramePr>
        <p:xfrm>
          <a:off x="1376087" y="2428694"/>
          <a:ext cx="1600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0" name="Equation" r:id="rId7" imgW="1600200" imgH="736560" progId="Equation.DSMT4">
                  <p:embed/>
                </p:oleObj>
              </mc:Choice>
              <mc:Fallback>
                <p:oleObj name="Equation" r:id="rId7" imgW="16002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6087" y="2428694"/>
                        <a:ext cx="16002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943200"/>
              </p:ext>
            </p:extLst>
          </p:nvPr>
        </p:nvGraphicFramePr>
        <p:xfrm>
          <a:off x="1376087" y="3189395"/>
          <a:ext cx="1092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1" name="Equation" r:id="rId9" imgW="1091880" imgH="736560" progId="Equation.DSMT4">
                  <p:embed/>
                </p:oleObj>
              </mc:Choice>
              <mc:Fallback>
                <p:oleObj name="Equation" r:id="rId9" imgW="10918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76087" y="3189395"/>
                        <a:ext cx="10922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242173"/>
              </p:ext>
            </p:extLst>
          </p:nvPr>
        </p:nvGraphicFramePr>
        <p:xfrm>
          <a:off x="1406053" y="3910916"/>
          <a:ext cx="596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2" name="Equation" r:id="rId11" imgW="596880" imgH="609480" progId="Equation.DSMT4">
                  <p:embed/>
                </p:oleObj>
              </mc:Choice>
              <mc:Fallback>
                <p:oleObj name="Equation" r:id="rId11" imgW="5968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06053" y="3910916"/>
                        <a:ext cx="5969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980923"/>
              </p:ext>
            </p:extLst>
          </p:nvPr>
        </p:nvGraphicFramePr>
        <p:xfrm>
          <a:off x="5388563" y="2244986"/>
          <a:ext cx="1676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3" name="Equation" r:id="rId13" imgW="1676160" imgH="431640" progId="Equation.DSMT4">
                  <p:embed/>
                </p:oleObj>
              </mc:Choice>
              <mc:Fallback>
                <p:oleObj name="Equation" r:id="rId13" imgW="1676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88563" y="2244986"/>
                        <a:ext cx="1676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774098"/>
              </p:ext>
            </p:extLst>
          </p:nvPr>
        </p:nvGraphicFramePr>
        <p:xfrm>
          <a:off x="5350463" y="2740286"/>
          <a:ext cx="1409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4" name="Equation" r:id="rId15" imgW="1409400" imgH="241200" progId="Equation.DSMT4">
                  <p:embed/>
                </p:oleObj>
              </mc:Choice>
              <mc:Fallback>
                <p:oleObj name="Equation" r:id="rId15" imgW="1409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50463" y="2740286"/>
                        <a:ext cx="14097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760904"/>
              </p:ext>
            </p:extLst>
          </p:nvPr>
        </p:nvGraphicFramePr>
        <p:xfrm>
          <a:off x="5921963" y="3121286"/>
          <a:ext cx="825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" name="Equation" r:id="rId17" imgW="825480" imgH="241200" progId="Equation.DSMT4">
                  <p:embed/>
                </p:oleObj>
              </mc:Choice>
              <mc:Fallback>
                <p:oleObj name="Equation" r:id="rId17" imgW="825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21963" y="3121286"/>
                        <a:ext cx="8255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242559"/>
              </p:ext>
            </p:extLst>
          </p:nvPr>
        </p:nvGraphicFramePr>
        <p:xfrm>
          <a:off x="5998163" y="3502286"/>
          <a:ext cx="673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6" name="Equation" r:id="rId19" imgW="672840" imgH="241200" progId="Equation.DSMT4">
                  <p:embed/>
                </p:oleObj>
              </mc:Choice>
              <mc:Fallback>
                <p:oleObj name="Equation" r:id="rId19" imgW="672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998163" y="3502286"/>
                        <a:ext cx="673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1963751" y="4484004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64679" y="3840769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17280"/>
              </p:ext>
            </p:extLst>
          </p:nvPr>
        </p:nvGraphicFramePr>
        <p:xfrm>
          <a:off x="2594629" y="4384021"/>
          <a:ext cx="590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7" name="Equation" r:id="rId21" imgW="590419" imgH="599998" progId="Equation.DSMT4">
                  <p:embed/>
                </p:oleObj>
              </mc:Choice>
              <mc:Fallback>
                <p:oleObj name="Equation" r:id="rId21" imgW="590419" imgH="59999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594629" y="4384021"/>
                        <a:ext cx="59055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366785"/>
              </p:ext>
            </p:extLst>
          </p:nvPr>
        </p:nvGraphicFramePr>
        <p:xfrm>
          <a:off x="5970478" y="3926524"/>
          <a:ext cx="6667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8" name="Equation" r:id="rId23" imgW="666821" imgH="228553" progId="Equation.DSMT4">
                  <p:embed/>
                </p:oleObj>
              </mc:Choice>
              <mc:Fallback>
                <p:oleObj name="Equation" r:id="rId23" imgW="666821" imgH="22855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70478" y="3926524"/>
                        <a:ext cx="66675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0" y="66118"/>
            <a:ext cx="345479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4: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fr-FR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biết: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652441"/>
              </p:ext>
            </p:extLst>
          </p:nvPr>
        </p:nvGraphicFramePr>
        <p:xfrm>
          <a:off x="455285" y="654560"/>
          <a:ext cx="8305800" cy="71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9" name="Equation" r:id="rId25" imgW="9550080" imgH="876240" progId="Equation.DSMT4">
                  <p:embed/>
                </p:oleObj>
              </mc:Choice>
              <mc:Fallback>
                <p:oleObj name="Equation" r:id="rId25" imgW="9550080" imgH="8762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55285" y="654560"/>
                        <a:ext cx="8305800" cy="715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3962400" y="1237786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1036868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5: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kết quả mỗi phép tính dưới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01576"/>
              </p:ext>
            </p:extLst>
          </p:nvPr>
        </p:nvGraphicFramePr>
        <p:xfrm>
          <a:off x="1653137" y="1872235"/>
          <a:ext cx="1855332" cy="93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4" name="Equation" r:id="rId3" imgW="1981080" imgH="1002960" progId="Equation.DSMT4">
                  <p:embed/>
                </p:oleObj>
              </mc:Choice>
              <mc:Fallback>
                <p:oleObj name="Equation" r:id="rId3" imgW="19810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3137" y="1872235"/>
                        <a:ext cx="1855332" cy="939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650427"/>
              </p:ext>
            </p:extLst>
          </p:nvPr>
        </p:nvGraphicFramePr>
        <p:xfrm>
          <a:off x="4302615" y="1960781"/>
          <a:ext cx="952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5" name="Equation" r:id="rId5" imgW="952200" imgH="838080" progId="Equation.DSMT4">
                  <p:embed/>
                </p:oleObj>
              </mc:Choice>
              <mc:Fallback>
                <p:oleObj name="Equation" r:id="rId5" imgW="9522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02615" y="1960781"/>
                        <a:ext cx="952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64793" y="209666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7200" y="21137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018288"/>
              </p:ext>
            </p:extLst>
          </p:nvPr>
        </p:nvGraphicFramePr>
        <p:xfrm>
          <a:off x="1715623" y="2811794"/>
          <a:ext cx="2641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6" name="Equation" r:id="rId7" imgW="2641320" imgH="939600" progId="Equation.DSMT4">
                  <p:embed/>
                </p:oleObj>
              </mc:Choice>
              <mc:Fallback>
                <p:oleObj name="Equation" r:id="rId7" imgW="2641320" imgH="93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623" y="2811794"/>
                        <a:ext cx="26416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24481" y="3104264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2350" y="4039687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410957"/>
              </p:ext>
            </p:extLst>
          </p:nvPr>
        </p:nvGraphicFramePr>
        <p:xfrm>
          <a:off x="4034248" y="3897927"/>
          <a:ext cx="990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7" name="Equation" r:id="rId9" imgW="990360" imgH="825480" progId="Equation.DSMT4">
                  <p:embed/>
                </p:oleObj>
              </mc:Choice>
              <mc:Fallback>
                <p:oleObj name="Equation" r:id="rId9" imgW="99036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34248" y="3897927"/>
                        <a:ext cx="9906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478210"/>
              </p:ext>
            </p:extLst>
          </p:nvPr>
        </p:nvGraphicFramePr>
        <p:xfrm>
          <a:off x="5125013" y="2969982"/>
          <a:ext cx="977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8" name="Equation" r:id="rId11" imgW="977760" imgH="825480" progId="Equation.DSMT4">
                  <p:embed/>
                </p:oleObj>
              </mc:Choice>
              <mc:Fallback>
                <p:oleObj name="Equation" r:id="rId11" imgW="97776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25013" y="2969982"/>
                        <a:ext cx="9779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621181"/>
              </p:ext>
            </p:extLst>
          </p:nvPr>
        </p:nvGraphicFramePr>
        <p:xfrm>
          <a:off x="1715623" y="3579746"/>
          <a:ext cx="16891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9" name="Equation" r:id="rId13" imgW="1688760" imgH="1193760" progId="Equation.DSMT4">
                  <p:embed/>
                </p:oleObj>
              </mc:Choice>
              <mc:Fallback>
                <p:oleObj name="Equation" r:id="rId13" imgW="168876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15623" y="3579746"/>
                        <a:ext cx="16891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239000" y="3112727"/>
            <a:ext cx="1905000" cy="1905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8600" y="62078"/>
            <a:ext cx="86106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 4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luỹ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65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7200" y="21137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59382" y="3402161"/>
            <a:ext cx="1619862" cy="1619862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015155"/>
              </p:ext>
            </p:extLst>
          </p:nvPr>
        </p:nvGraphicFramePr>
        <p:xfrm>
          <a:off x="2459609" y="697923"/>
          <a:ext cx="16637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7" name="Equation" r:id="rId4" imgW="1663560" imgH="1002960" progId="Equation.DSMT4">
                  <p:embed/>
                </p:oleObj>
              </mc:Choice>
              <mc:Fallback>
                <p:oleObj name="Equation" r:id="rId4" imgW="1663560" imgH="100296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9609" y="697923"/>
                        <a:ext cx="16637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093127"/>
              </p:ext>
            </p:extLst>
          </p:nvPr>
        </p:nvGraphicFramePr>
        <p:xfrm>
          <a:off x="450273" y="705231"/>
          <a:ext cx="19716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8" name="Equation" r:id="rId6" imgW="1971719" imgH="1000249" progId="Equation.DSMT4">
                  <p:embed/>
                </p:oleObj>
              </mc:Choice>
              <mc:Fallback>
                <p:oleObj name="Equation" r:id="rId6" imgW="1971719" imgH="1000249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273" y="705231"/>
                        <a:ext cx="197167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067306"/>
              </p:ext>
            </p:extLst>
          </p:nvPr>
        </p:nvGraphicFramePr>
        <p:xfrm>
          <a:off x="4183196" y="705231"/>
          <a:ext cx="1333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9" name="Equation" r:id="rId8" imgW="1333440" imgH="1002960" progId="Equation.DSMT4">
                  <p:embed/>
                </p:oleObj>
              </mc:Choice>
              <mc:Fallback>
                <p:oleObj name="Equation" r:id="rId8" imgW="1333440" imgH="10029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83196" y="705231"/>
                        <a:ext cx="1333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267540"/>
              </p:ext>
            </p:extLst>
          </p:nvPr>
        </p:nvGraphicFramePr>
        <p:xfrm>
          <a:off x="5569655" y="697923"/>
          <a:ext cx="1841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0" name="Equation" r:id="rId10" imgW="1841400" imgH="1002960" progId="Equation.DSMT4">
                  <p:embed/>
                </p:oleObj>
              </mc:Choice>
              <mc:Fallback>
                <p:oleObj name="Equation" r:id="rId10" imgW="1841400" imgH="100296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69655" y="697923"/>
                        <a:ext cx="1841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379982" y="9061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954213"/>
              </p:ext>
            </p:extLst>
          </p:nvPr>
        </p:nvGraphicFramePr>
        <p:xfrm>
          <a:off x="8077200" y="785235"/>
          <a:ext cx="9429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1" name="Equation" r:id="rId12" imgW="942930" imgH="828551" progId="Equation.DSMT4">
                  <p:embed/>
                </p:oleObj>
              </mc:Choice>
              <mc:Fallback>
                <p:oleObj name="Equation" r:id="rId12" imgW="942930" imgH="828551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77200" y="785235"/>
                        <a:ext cx="94297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480050"/>
              </p:ext>
            </p:extLst>
          </p:nvPr>
        </p:nvGraphicFramePr>
        <p:xfrm>
          <a:off x="457200" y="1758753"/>
          <a:ext cx="26289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2" name="Equation" r:id="rId14" imgW="2629084" imgH="933541" progId="Equation.DSMT4">
                  <p:embed/>
                </p:oleObj>
              </mc:Choice>
              <mc:Fallback>
                <p:oleObj name="Equation" r:id="rId14" imgW="2629084" imgH="933541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7200" y="1758753"/>
                        <a:ext cx="2628900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556903"/>
              </p:ext>
            </p:extLst>
          </p:nvPr>
        </p:nvGraphicFramePr>
        <p:xfrm>
          <a:off x="3041650" y="1627188"/>
          <a:ext cx="2374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3" name="Equation" r:id="rId16" imgW="2374560" imgH="1002960" progId="Equation.DSMT4">
                  <p:embed/>
                </p:oleObj>
              </mc:Choice>
              <mc:Fallback>
                <p:oleObj name="Equation" r:id="rId16" imgW="23745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041650" y="1627188"/>
                        <a:ext cx="23749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083603"/>
              </p:ext>
            </p:extLst>
          </p:nvPr>
        </p:nvGraphicFramePr>
        <p:xfrm>
          <a:off x="5397627" y="1592048"/>
          <a:ext cx="3429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4" name="Equation" r:id="rId18" imgW="3429000" imgH="1002960" progId="Equation.DSMT4">
                  <p:embed/>
                </p:oleObj>
              </mc:Choice>
              <mc:Fallback>
                <p:oleObj name="Equation" r:id="rId18" imgW="342900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97627" y="1592048"/>
                        <a:ext cx="34290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77586" y="278556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094072"/>
              </p:ext>
            </p:extLst>
          </p:nvPr>
        </p:nvGraphicFramePr>
        <p:xfrm>
          <a:off x="1539875" y="2644775"/>
          <a:ext cx="1054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5" name="Equation" r:id="rId20" imgW="1054080" imgH="825480" progId="Equation.DSMT4">
                  <p:embed/>
                </p:oleObj>
              </mc:Choice>
              <mc:Fallback>
                <p:oleObj name="Equation" r:id="rId20" imgW="10540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39875" y="2644775"/>
                        <a:ext cx="10541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817061"/>
              </p:ext>
            </p:extLst>
          </p:nvPr>
        </p:nvGraphicFramePr>
        <p:xfrm>
          <a:off x="777586" y="3470275"/>
          <a:ext cx="16859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6" name="Equation" r:id="rId22" imgW="1685776" imgH="1190520" progId="Equation.DSMT4">
                  <p:embed/>
                </p:oleObj>
              </mc:Choice>
              <mc:Fallback>
                <p:oleObj name="Equation" r:id="rId22" imgW="1685776" imgH="119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77586" y="3470275"/>
                        <a:ext cx="168592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864302"/>
              </p:ext>
            </p:extLst>
          </p:nvPr>
        </p:nvGraphicFramePr>
        <p:xfrm>
          <a:off x="2421948" y="3531036"/>
          <a:ext cx="3302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7" name="Equation" r:id="rId24" imgW="3301920" imgH="1002960" progId="Equation.DSMT4">
                  <p:embed/>
                </p:oleObj>
              </mc:Choice>
              <mc:Fallback>
                <p:oleObj name="Equation" r:id="rId24" imgW="330192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421948" y="3531036"/>
                        <a:ext cx="33020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701065" y="377107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340578"/>
              </p:ext>
            </p:extLst>
          </p:nvPr>
        </p:nvGraphicFramePr>
        <p:xfrm>
          <a:off x="6396038" y="3619500"/>
          <a:ext cx="990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8" name="Equation" r:id="rId26" imgW="990360" imgH="825480" progId="Equation.DSMT4">
                  <p:embed/>
                </p:oleObj>
              </mc:Choice>
              <mc:Fallback>
                <p:oleObj name="Equation" r:id="rId26" imgW="99036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396038" y="3619500"/>
                        <a:ext cx="9906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80980" y="35254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en-US" sz="2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43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61950"/>
            <a:ext cx="476213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 5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BÀI TẬP THỰC </a:t>
            </a:r>
            <a:r>
              <a:rPr lang="fr-FR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1047750"/>
            <a:ext cx="8762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6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 bản đồ có tỉ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: 100 000,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cánh đồng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 hình vuông có độ dài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0,7 cm.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tế theo đơn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 đồng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quả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).</a:t>
            </a:r>
            <a:endParaRPr lang="en-US" sz="2800" dirty="0">
              <a:solidFill>
                <a:srgbClr val="0000CC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560170"/>
              </p:ext>
            </p:extLst>
          </p:nvPr>
        </p:nvGraphicFramePr>
        <p:xfrm>
          <a:off x="3848101" y="1955691"/>
          <a:ext cx="419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0" name="Equation" r:id="rId3" imgW="419080" imgH="352494" progId="Equation.DSMT4">
                  <p:embed/>
                </p:oleObj>
              </mc:Choice>
              <mc:Fallback>
                <p:oleObj name="Equation" r:id="rId3" imgW="419080" imgH="35249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8101" y="1955691"/>
                        <a:ext cx="4191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975323"/>
              </p:ext>
            </p:extLst>
          </p:nvPr>
        </p:nvGraphicFramePr>
        <p:xfrm>
          <a:off x="2387600" y="2428875"/>
          <a:ext cx="762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1" name="Equation" r:id="rId5" imgW="762136" imgH="371445" progId="Equation.DSMT4">
                  <p:embed/>
                </p:oleObj>
              </mc:Choice>
              <mc:Fallback>
                <p:oleObj name="Equation" r:id="rId5" imgW="762136" imgH="3714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7600" y="2428875"/>
                        <a:ext cx="76200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535379"/>
              </p:ext>
            </p:extLst>
          </p:nvPr>
        </p:nvGraphicFramePr>
        <p:xfrm>
          <a:off x="3848101" y="2447925"/>
          <a:ext cx="13430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2" name="Equation" r:id="rId7" imgW="1343099" imgH="314212" progId="Equation.DSMT4">
                  <p:embed/>
                </p:oleObj>
              </mc:Choice>
              <mc:Fallback>
                <p:oleObj name="Equation" r:id="rId7" imgW="1343099" imgH="31421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8101" y="2447925"/>
                        <a:ext cx="134302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4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85750"/>
            <a:ext cx="7696200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trình giải bài toán thực tế: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B1: Đọc hiểu nội dung bài toán đã cho.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B2: Toán học hóa bài toán thực tiễn đã cho.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B3: Dùng kiến thức Toán đã được học, giải bài toán đã được toán học hóa.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B4: Quay lại bài toán ban đầu trả lời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6021" y="2176451"/>
            <a:ext cx="8514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spc="-2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 </a:t>
            </a:r>
            <a:r>
              <a:rPr lang="en-US" sz="2800" spc="-2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spc="-2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5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spc="-25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 cánh đồng hình vuông trên thực tế là: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75546" y="1689402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966935"/>
              </p:ext>
            </p:extLst>
          </p:nvPr>
        </p:nvGraphicFramePr>
        <p:xfrm>
          <a:off x="1033316" y="2626567"/>
          <a:ext cx="36957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6" name="Equation" r:id="rId3" imgW="3695400" imgH="482400" progId="Equation.DSMT4">
                  <p:embed/>
                </p:oleObj>
              </mc:Choice>
              <mc:Fallback>
                <p:oleObj name="Equation" r:id="rId3" imgW="36954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3316" y="2626567"/>
                        <a:ext cx="369570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18721" y="3506156"/>
            <a:ext cx="8378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spc="-2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của cánh đồng hình vuông trên thực tế là: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489698"/>
              </p:ext>
            </p:extLst>
          </p:nvPr>
        </p:nvGraphicFramePr>
        <p:xfrm>
          <a:off x="1233488" y="3932238"/>
          <a:ext cx="4292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7" name="Equation" r:id="rId5" imgW="4292280" imgH="583920" progId="Equation.DSMT4">
                  <p:embed/>
                </p:oleObj>
              </mc:Choice>
              <mc:Fallback>
                <p:oleObj name="Equation" r:id="rId5" imgW="42922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3488" y="3932238"/>
                        <a:ext cx="42926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381000" y="4445415"/>
            <a:ext cx="6612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-2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 diện tích thực tế của cánh đồng lúa đó là </a:t>
            </a:r>
            <a:endParaRPr lang="en-US" sz="28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936942"/>
              </p:ext>
            </p:extLst>
          </p:nvPr>
        </p:nvGraphicFramePr>
        <p:xfrm>
          <a:off x="6819900" y="4502150"/>
          <a:ext cx="1485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8" name="Equation" r:id="rId7" imgW="1485720" imgH="431640" progId="Equation.DSMT4">
                  <p:embed/>
                </p:oleObj>
              </mc:Choice>
              <mc:Fallback>
                <p:oleObj name="Equation" r:id="rId7" imgW="1485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9900" y="4502150"/>
                        <a:ext cx="1485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00" y="1200733"/>
            <a:ext cx="1011889" cy="1011889"/>
          </a:xfrm>
          <a:prstGeom prst="rect">
            <a:avLst/>
          </a:prstGeom>
        </p:spPr>
      </p:pic>
      <p:pic>
        <p:nvPicPr>
          <p:cNvPr id="204" name="Picture 10" descr="Digit 18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282" y="3223363"/>
            <a:ext cx="1295400" cy="71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" name="Cloud 204"/>
          <p:cNvSpPr/>
          <p:nvPr/>
        </p:nvSpPr>
        <p:spPr>
          <a:xfrm>
            <a:off x="7437832" y="3197208"/>
            <a:ext cx="1827141" cy="84684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phút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05800" y="2954082"/>
            <a:ext cx="685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đ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8382000" y="3837899"/>
            <a:ext cx="685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đ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8382000" y="4486930"/>
            <a:ext cx="685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đ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8396" y="44315"/>
            <a:ext cx="8762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6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 bản đồ có tỉ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: 100 000,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cánh đồng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 hình vuông có độ dài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0,7 cm.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tế theo đơn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 đồng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quả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).</a:t>
            </a:r>
            <a:endParaRPr lang="en-US" sz="2800" dirty="0">
              <a:solidFill>
                <a:srgbClr val="0000CC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879507"/>
              </p:ext>
            </p:extLst>
          </p:nvPr>
        </p:nvGraphicFramePr>
        <p:xfrm>
          <a:off x="3904096" y="952256"/>
          <a:ext cx="419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9" name="Equation" r:id="rId11" imgW="419080" imgH="352494" progId="Equation.DSMT4">
                  <p:embed/>
                </p:oleObj>
              </mc:Choice>
              <mc:Fallback>
                <p:oleObj name="Equation" r:id="rId11" imgW="419080" imgH="352494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04096" y="952256"/>
                        <a:ext cx="4191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15255"/>
              </p:ext>
            </p:extLst>
          </p:nvPr>
        </p:nvGraphicFramePr>
        <p:xfrm>
          <a:off x="2453982" y="1366288"/>
          <a:ext cx="762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0" name="Equation" r:id="rId13" imgW="762136" imgH="371445" progId="Equation.DSMT4">
                  <p:embed/>
                </p:oleObj>
              </mc:Choice>
              <mc:Fallback>
                <p:oleObj name="Equation" r:id="rId13" imgW="762136" imgH="371445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53982" y="1366288"/>
                        <a:ext cx="76200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268168"/>
              </p:ext>
            </p:extLst>
          </p:nvPr>
        </p:nvGraphicFramePr>
        <p:xfrm>
          <a:off x="3887497" y="1432866"/>
          <a:ext cx="13430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1" name="Equation" r:id="rId15" imgW="1343099" imgH="314212" progId="Equation.DSMT4">
                  <p:embed/>
                </p:oleObj>
              </mc:Choice>
              <mc:Fallback>
                <p:oleObj name="Equation" r:id="rId15" imgW="1343099" imgH="314212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87497" y="1432866"/>
                        <a:ext cx="134302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934893" y="3093735"/>
            <a:ext cx="3865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spc="-25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spc="-25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70 000 cm = 700 m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07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3" grpId="0"/>
      <p:bldP spid="21" grpId="0"/>
      <p:bldP spid="205" grpId="0" animBg="1"/>
      <p:bldP spid="205" grpId="1" animBg="1"/>
      <p:bldP spid="2" grpId="0" animBg="1"/>
      <p:bldP spid="206" grpId="0" animBg="1"/>
      <p:bldP spid="207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91" y="303061"/>
            <a:ext cx="8918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Dùng phần mềm giả lập của máy tính cầm tay (tải theo link: </a:t>
            </a:r>
            <a:r>
              <a:rPr lang="en-US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https://bit.ly/CASIO-FX-580-VNX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chiếu trên màn hình để hướng dẫn học sinh, có thể kiểm tra kết quả của dạng bài tập khác đã làm. (GV có thể dùng MT khác)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2108552"/>
            <a:ext cx="8869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11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: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(SGK Trang 21)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máy tính cầm tay để tính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027042"/>
              </p:ext>
            </p:extLst>
          </p:nvPr>
        </p:nvGraphicFramePr>
        <p:xfrm>
          <a:off x="895350" y="2651767"/>
          <a:ext cx="1536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4" name="Equation" r:id="rId4" imgW="1536480" imgH="558720" progId="Equation.DSMT4">
                  <p:embed/>
                </p:oleObj>
              </mc:Choice>
              <mc:Fallback>
                <p:oleObj name="Equation" r:id="rId4" imgW="1536480" imgH="55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5350" y="2651767"/>
                        <a:ext cx="15367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860517"/>
              </p:ext>
            </p:extLst>
          </p:nvPr>
        </p:nvGraphicFramePr>
        <p:xfrm>
          <a:off x="4724400" y="2678532"/>
          <a:ext cx="1943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5" name="Equation" r:id="rId6" imgW="1942920" imgH="558720" progId="Equation.DSMT4">
                  <p:embed/>
                </p:oleObj>
              </mc:Choice>
              <mc:Fallback>
                <p:oleObj name="Equation" r:id="rId6" imgW="1942920" imgH="55872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4400" y="2678532"/>
                        <a:ext cx="19431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305020"/>
              </p:ext>
            </p:extLst>
          </p:nvPr>
        </p:nvGraphicFramePr>
        <p:xfrm>
          <a:off x="895350" y="3276443"/>
          <a:ext cx="12446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6" name="Equation" r:id="rId8" imgW="1244520" imgH="1002960" progId="Equation.DSMT4">
                  <p:embed/>
                </p:oleObj>
              </mc:Choice>
              <mc:Fallback>
                <p:oleObj name="Equation" r:id="rId8" imgW="1244520" imgH="10029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5350" y="3276443"/>
                        <a:ext cx="12446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951664"/>
              </p:ext>
            </p:extLst>
          </p:nvPr>
        </p:nvGraphicFramePr>
        <p:xfrm>
          <a:off x="4648200" y="3314910"/>
          <a:ext cx="2603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7" name="Equation" r:id="rId10" imgW="2603160" imgH="1002960" progId="Equation.DSMT4">
                  <p:embed/>
                </p:oleObj>
              </mc:Choice>
              <mc:Fallback>
                <p:oleObj name="Equation" r:id="rId10" imgW="2603160" imgH="10029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48200" y="3314910"/>
                        <a:ext cx="2603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5" y="3758647"/>
            <a:ext cx="1357232" cy="13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3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47402" y="79626"/>
            <a:ext cx="4097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11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: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SGK Trang 21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585222"/>
              </p:ext>
            </p:extLst>
          </p:nvPr>
        </p:nvGraphicFramePr>
        <p:xfrm>
          <a:off x="1310748" y="1368619"/>
          <a:ext cx="3733801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4" name="Equation" r:id="rId3" imgW="3733560" imgH="558720" progId="Equation.DSMT4">
                  <p:embed/>
                </p:oleObj>
              </mc:Choice>
              <mc:Fallback>
                <p:oleObj name="Equation" r:id="rId3" imgW="3733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0748" y="1368619"/>
                        <a:ext cx="3733801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872654"/>
              </p:ext>
            </p:extLst>
          </p:nvPr>
        </p:nvGraphicFramePr>
        <p:xfrm>
          <a:off x="1219200" y="2061072"/>
          <a:ext cx="4406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5" name="Equation" r:id="rId5" imgW="4406760" imgH="558720" progId="Equation.DSMT4">
                  <p:embed/>
                </p:oleObj>
              </mc:Choice>
              <mc:Fallback>
                <p:oleObj name="Equation" r:id="rId5" imgW="44067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2061072"/>
                        <a:ext cx="44069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032834"/>
              </p:ext>
            </p:extLst>
          </p:nvPr>
        </p:nvGraphicFramePr>
        <p:xfrm>
          <a:off x="1219200" y="2689653"/>
          <a:ext cx="2222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6" name="Equation" r:id="rId7" imgW="2222280" imgH="1002960" progId="Equation.DSMT4">
                  <p:embed/>
                </p:oleObj>
              </mc:Choice>
              <mc:Fallback>
                <p:oleObj name="Equation" r:id="rId7" imgW="22222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9200" y="2689653"/>
                        <a:ext cx="2222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353911"/>
              </p:ext>
            </p:extLst>
          </p:nvPr>
        </p:nvGraphicFramePr>
        <p:xfrm>
          <a:off x="1219200" y="3721440"/>
          <a:ext cx="5499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7" name="Equation" r:id="rId9" imgW="5499000" imgH="1002960" progId="Equation.DSMT4">
                  <p:embed/>
                </p:oleObj>
              </mc:Choice>
              <mc:Fallback>
                <p:oleObj name="Equation" r:id="rId9" imgW="549900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19200" y="3721440"/>
                        <a:ext cx="54991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675263" y="493211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en-US" sz="2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68" y="3716934"/>
            <a:ext cx="1357232" cy="13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5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084" y="2069058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 dụng tính:</a:t>
            </a:r>
            <a:endParaRPr lang="en-US" sz="2800" dirty="0">
              <a:solidFill>
                <a:srgbClr val="0000CC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820161"/>
              </p:ext>
            </p:extLst>
          </p:nvPr>
        </p:nvGraphicFramePr>
        <p:xfrm>
          <a:off x="2341886" y="1881746"/>
          <a:ext cx="1866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5" name="Equation" r:id="rId3" imgW="1866600" imgH="1002960" progId="Equation.DSMT4">
                  <p:embed/>
                </p:oleObj>
              </mc:Choice>
              <mc:Fallback>
                <p:oleObj name="Equation" r:id="rId3" imgW="1866600" imgH="10029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886" y="1881746"/>
                        <a:ext cx="18669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787670"/>
              </p:ext>
            </p:extLst>
          </p:nvPr>
        </p:nvGraphicFramePr>
        <p:xfrm>
          <a:off x="4253988" y="1941449"/>
          <a:ext cx="533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6" name="Equation" r:id="rId5" imgW="533160" imgH="888840" progId="Equation.DSMT4">
                  <p:embed/>
                </p:oleObj>
              </mc:Choice>
              <mc:Fallback>
                <p:oleObj name="Equation" r:id="rId5" imgW="533160" imgH="8888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3988" y="1941449"/>
                        <a:ext cx="5334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524000" y="34033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51210"/>
              </p:ext>
            </p:extLst>
          </p:nvPr>
        </p:nvGraphicFramePr>
        <p:xfrm>
          <a:off x="785813" y="3152775"/>
          <a:ext cx="65976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7" name="Equation" r:id="rId7" imgW="6603840" imgH="1041120" progId="Equation.DSMT4">
                  <p:embed/>
                </p:oleObj>
              </mc:Choice>
              <mc:Fallback>
                <p:oleObj name="Equation" r:id="rId7" imgW="6603840" imgH="1041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152775"/>
                        <a:ext cx="6597650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231856"/>
              </p:ext>
            </p:extLst>
          </p:nvPr>
        </p:nvGraphicFramePr>
        <p:xfrm>
          <a:off x="1905000" y="4118328"/>
          <a:ext cx="4089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8" name="Equation" r:id="rId9" imgW="4089240" imgH="1002960" progId="Equation.DSMT4">
                  <p:embed/>
                </p:oleObj>
              </mc:Choice>
              <mc:Fallback>
                <p:oleObj name="Equation" r:id="rId9" imgW="408924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5000" y="4118328"/>
                        <a:ext cx="40894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51539" y="2684158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en-US" sz="2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1538" y="254968"/>
            <a:ext cx="84590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 rộng tính lũy thừa của một tích và lũy thừa của một thương.</a:t>
            </a: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705037"/>
              </p:ext>
            </p:extLst>
          </p:nvPr>
        </p:nvGraphicFramePr>
        <p:xfrm>
          <a:off x="1078236" y="1317886"/>
          <a:ext cx="2197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9" name="Equation" r:id="rId11" imgW="2197080" imgH="393480" progId="Equation.DSMT4">
                  <p:embed/>
                </p:oleObj>
              </mc:Choice>
              <mc:Fallback>
                <p:oleObj name="Equation" r:id="rId11" imgW="2197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78236" y="1317886"/>
                        <a:ext cx="2197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590234"/>
              </p:ext>
            </p:extLst>
          </p:nvPr>
        </p:nvGraphicFramePr>
        <p:xfrm>
          <a:off x="3333750" y="1189038"/>
          <a:ext cx="2095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60" name="Equation" r:id="rId13" imgW="2095200" imgH="558720" progId="Equation.DSMT4">
                  <p:embed/>
                </p:oleObj>
              </mc:Choice>
              <mc:Fallback>
                <p:oleObj name="Equation" r:id="rId13" imgW="20952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33750" y="1189038"/>
                        <a:ext cx="20955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10786"/>
              </p:ext>
            </p:extLst>
          </p:nvPr>
        </p:nvGraphicFramePr>
        <p:xfrm>
          <a:off x="5715000" y="937054"/>
          <a:ext cx="24511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61" name="Equation" r:id="rId15" imgW="2450880" imgH="1079280" progId="Equation.DSMT4">
                  <p:embed/>
                </p:oleObj>
              </mc:Choice>
              <mc:Fallback>
                <p:oleObj name="Equation" r:id="rId15" imgW="245088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15000" y="937054"/>
                        <a:ext cx="24511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2211" y="1206828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59382" y="3402161"/>
            <a:ext cx="1619862" cy="16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64967433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7" t="18035" r="34412" b="16854"/>
          <a:stretch/>
        </p:blipFill>
        <p:spPr>
          <a:xfrm>
            <a:off x="0" y="-33031"/>
            <a:ext cx="9176372" cy="5176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4965" y="3028950"/>
            <a:ext cx="2191407" cy="188595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28600" y="1011615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7: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cho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8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311405"/>
              </p:ext>
            </p:extLst>
          </p:nvPr>
        </p:nvGraphicFramePr>
        <p:xfrm>
          <a:off x="6959600" y="1075685"/>
          <a:ext cx="1384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0" name="Equation" r:id="rId5" imgW="1384200" imgH="380880" progId="Equation.DSMT4">
                  <p:embed/>
                </p:oleObj>
              </mc:Choice>
              <mc:Fallback>
                <p:oleObj name="Equation" r:id="rId5" imgW="13842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59600" y="1075685"/>
                        <a:ext cx="1384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251834"/>
              </p:ext>
            </p:extLst>
          </p:nvPr>
        </p:nvGraphicFramePr>
        <p:xfrm>
          <a:off x="281110" y="1909711"/>
          <a:ext cx="2286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1" name="Equation" r:id="rId7" imgW="2286000" imgH="558720" progId="Equation.DSMT4">
                  <p:embed/>
                </p:oleObj>
              </mc:Choice>
              <mc:Fallback>
                <p:oleObj name="Equation" r:id="rId7" imgW="22860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110" y="1909711"/>
                        <a:ext cx="2286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522887" y="1957039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0562" y="1932423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7507" y="2860332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175374"/>
              </p:ext>
            </p:extLst>
          </p:nvPr>
        </p:nvGraphicFramePr>
        <p:xfrm>
          <a:off x="3093573" y="1820630"/>
          <a:ext cx="1333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2" name="Equation" r:id="rId9" imgW="1333440" imgH="761760" progId="Equation.DSMT4">
                  <p:embed/>
                </p:oleObj>
              </mc:Choice>
              <mc:Fallback>
                <p:oleObj name="Equation" r:id="rId9" imgW="133344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93573" y="1820630"/>
                        <a:ext cx="1333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83502"/>
              </p:ext>
            </p:extLst>
          </p:nvPr>
        </p:nvGraphicFramePr>
        <p:xfrm>
          <a:off x="4699253" y="1693546"/>
          <a:ext cx="2349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3" name="Equation" r:id="rId11" imgW="2349360" imgH="1002960" progId="Equation.DSMT4">
                  <p:embed/>
                </p:oleObj>
              </mc:Choice>
              <mc:Fallback>
                <p:oleObj name="Equation" r:id="rId11" imgW="23493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99253" y="1693546"/>
                        <a:ext cx="2349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992184"/>
              </p:ext>
            </p:extLst>
          </p:nvPr>
        </p:nvGraphicFramePr>
        <p:xfrm>
          <a:off x="7479212" y="1667569"/>
          <a:ext cx="850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4" name="Equation" r:id="rId13" imgW="850680" imgH="1002960" progId="Equation.DSMT4">
                  <p:embed/>
                </p:oleObj>
              </mc:Choice>
              <mc:Fallback>
                <p:oleObj name="Equation" r:id="rId13" imgW="8506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79212" y="1667569"/>
                        <a:ext cx="8509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776304"/>
              </p:ext>
            </p:extLst>
          </p:nvPr>
        </p:nvGraphicFramePr>
        <p:xfrm>
          <a:off x="327002" y="2582630"/>
          <a:ext cx="1257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5" name="Equation" r:id="rId15" imgW="1257120" imgH="1002960" progId="Equation.DSMT4">
                  <p:embed/>
                </p:oleObj>
              </mc:Choice>
              <mc:Fallback>
                <p:oleObj name="Equation" r:id="rId15" imgW="125712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7002" y="2582630"/>
                        <a:ext cx="12573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731813"/>
              </p:ext>
            </p:extLst>
          </p:nvPr>
        </p:nvGraphicFramePr>
        <p:xfrm>
          <a:off x="2175483" y="2647315"/>
          <a:ext cx="914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6" name="Equation" r:id="rId17" imgW="914400" imgH="1002960" progId="Equation.DSMT4">
                  <p:embed/>
                </p:oleObj>
              </mc:Choice>
              <mc:Fallback>
                <p:oleObj name="Equation" r:id="rId17" imgW="914400" imgH="10029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75483" y="2647315"/>
                        <a:ext cx="9144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5"/>
          <p:cNvSpPr txBox="1"/>
          <p:nvPr/>
        </p:nvSpPr>
        <p:spPr>
          <a:xfrm>
            <a:off x="2687760" y="-58283"/>
            <a:ext cx="441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6"/>
          <p:cNvSpPr txBox="1"/>
          <p:nvPr/>
        </p:nvSpPr>
        <p:spPr>
          <a:xfrm>
            <a:off x="228600" y="363855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9: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541858"/>
              </p:ext>
            </p:extLst>
          </p:nvPr>
        </p:nvGraphicFramePr>
        <p:xfrm>
          <a:off x="281110" y="4197169"/>
          <a:ext cx="4813301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7" name="Equation" r:id="rId19" imgW="4813200" imgH="558720" progId="Equation.DSMT4">
                  <p:embed/>
                </p:oleObj>
              </mc:Choice>
              <mc:Fallback>
                <p:oleObj name="Equation" r:id="rId19" imgW="4813200" imgH="5587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1110" y="4197169"/>
                        <a:ext cx="4813301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700419" y="423420"/>
            <a:ext cx="4393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25"/>
              </a:spcBef>
              <a:spcAft>
                <a:spcPts val="225"/>
              </a:spcAft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2939" y="538318"/>
            <a:ext cx="297206" cy="301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0" y="-19050"/>
            <a:ext cx="914400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54284" y="361950"/>
            <a:ext cx="441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453697" y="1115269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116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61950"/>
            <a:ext cx="3962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giải bài tập 7: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940987"/>
              </p:ext>
            </p:extLst>
          </p:nvPr>
        </p:nvGraphicFramePr>
        <p:xfrm>
          <a:off x="1349952" y="1025447"/>
          <a:ext cx="1714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2" name="Equation" r:id="rId3" imgW="1714320" imgH="647640" progId="Equation.DSMT4">
                  <p:embed/>
                </p:oleObj>
              </mc:Choice>
              <mc:Fallback>
                <p:oleObj name="Equation" r:id="rId3" imgW="17143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9952" y="1025447"/>
                        <a:ext cx="17145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124890"/>
              </p:ext>
            </p:extLst>
          </p:nvPr>
        </p:nvGraphicFramePr>
        <p:xfrm>
          <a:off x="1301750" y="1611813"/>
          <a:ext cx="2730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3" name="Equation" r:id="rId5" imgW="2730240" imgH="647640" progId="Equation.DSMT4">
                  <p:embed/>
                </p:oleObj>
              </mc:Choice>
              <mc:Fallback>
                <p:oleObj name="Equation" r:id="rId5" imgW="27302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1750" y="1611813"/>
                        <a:ext cx="27305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460222"/>
              </p:ext>
            </p:extLst>
          </p:nvPr>
        </p:nvGraphicFramePr>
        <p:xfrm>
          <a:off x="1184781" y="2336828"/>
          <a:ext cx="1447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4" name="Equation" r:id="rId7" imgW="1447560" imgH="380880" progId="Equation.DSMT4">
                  <p:embed/>
                </p:oleObj>
              </mc:Choice>
              <mc:Fallback>
                <p:oleObj name="Equation" r:id="rId7" imgW="14475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4781" y="2336828"/>
                        <a:ext cx="1447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894294"/>
              </p:ext>
            </p:extLst>
          </p:nvPr>
        </p:nvGraphicFramePr>
        <p:xfrm>
          <a:off x="3485141" y="2382066"/>
          <a:ext cx="1866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5" name="Equation" r:id="rId9" imgW="1866600" imgH="457200" progId="Equation.DSMT4">
                  <p:embed/>
                </p:oleObj>
              </mc:Choice>
              <mc:Fallback>
                <p:oleObj name="Equation" r:id="rId9" imgW="1866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85141" y="2382066"/>
                        <a:ext cx="18669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688917"/>
              </p:ext>
            </p:extLst>
          </p:nvPr>
        </p:nvGraphicFramePr>
        <p:xfrm>
          <a:off x="5483873" y="2382066"/>
          <a:ext cx="162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6" name="Equation" r:id="rId11" imgW="1625400" imgH="380880" progId="Equation.DSMT4">
                  <p:embed/>
                </p:oleObj>
              </mc:Choice>
              <mc:Fallback>
                <p:oleObj name="Equation" r:id="rId11" imgW="16254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83873" y="2382066"/>
                        <a:ext cx="1625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008918"/>
              </p:ext>
            </p:extLst>
          </p:nvPr>
        </p:nvGraphicFramePr>
        <p:xfrm>
          <a:off x="1752600" y="3017838"/>
          <a:ext cx="4279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7" name="Equation" r:id="rId13" imgW="4279680" imgH="431640" progId="Equation.DSMT4">
                  <p:embed/>
                </p:oleObj>
              </mc:Choice>
              <mc:Fallback>
                <p:oleObj name="Equation" r:id="rId13" imgW="4279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52600" y="3017838"/>
                        <a:ext cx="4279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563057"/>
              </p:ext>
            </p:extLst>
          </p:nvPr>
        </p:nvGraphicFramePr>
        <p:xfrm>
          <a:off x="6172200" y="3074988"/>
          <a:ext cx="1282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8" name="Equation" r:id="rId15" imgW="1282680" imgH="317160" progId="Equation.DSMT4">
                  <p:embed/>
                </p:oleObj>
              </mc:Choice>
              <mc:Fallback>
                <p:oleObj name="Equation" r:id="rId15" imgW="12826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72200" y="3074988"/>
                        <a:ext cx="1282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2881" y="1077297"/>
            <a:ext cx="1045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930" y="2278680"/>
            <a:ext cx="1045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31427" y="2316046"/>
            <a:ext cx="1045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191" y="2936809"/>
            <a:ext cx="161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khác</a:t>
            </a:r>
          </a:p>
        </p:txBody>
      </p:sp>
    </p:spTree>
    <p:extLst>
      <p:ext uri="{BB962C8B-B14F-4D97-AF65-F5344CB8AC3E}">
        <p14:creationId xmlns:p14="http://schemas.microsoft.com/office/powerpoint/2010/main" val="2108858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9"/>
          <a:stretch/>
        </p:blipFill>
        <p:spPr>
          <a:xfrm>
            <a:off x="762000" y="666750"/>
            <a:ext cx="778212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20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1672921" y="4119995"/>
            <a:ext cx="608916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59710" y="1067761"/>
            <a:ext cx="2050090" cy="1061828"/>
            <a:chOff x="21294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21294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786852" y="2009068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517246" y="164527"/>
            <a:ext cx="2874153" cy="1116988"/>
            <a:chOff x="6812796" y="570522"/>
            <a:chExt cx="2812227" cy="1415773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6812796" y="570522"/>
              <a:ext cx="2812227" cy="1415773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7298560" y="870299"/>
              <a:ext cx="1704633" cy="1053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340205"/>
            <a:ext cx="2271617" cy="1061828"/>
            <a:chOff x="6997439" y="2637931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637931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3173204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1828800" y="1743941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4876800" y="2434900"/>
            <a:ext cx="2684698" cy="1203650"/>
            <a:chOff x="5932849" y="2357647"/>
            <a:chExt cx="3579597" cy="1604865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5932849" y="2357647"/>
              <a:ext cx="3579597" cy="1604865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6750833" y="2812952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tòi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8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0" y="209550"/>
            <a:ext cx="2209800" cy="21336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841914" y="361950"/>
            <a:ext cx="28194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543800" y="514350"/>
            <a:ext cx="1676400" cy="1622898"/>
          </a:xfrm>
          <a:prstGeom prst="ellipse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8529" y="3028950"/>
            <a:ext cx="804899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perspectiveRight"/>
            <a:lightRig rig="threePt" dir="t"/>
          </a:scene3d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Nhặt được của rơi, trả người đánh mất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8841" y="2039719"/>
            <a:ext cx="283845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75" y="317800"/>
            <a:ext cx="283845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153031"/>
            <a:ext cx="804899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perspectiveRight"/>
            <a:lightRig rig="threePt" dir="t"/>
          </a:scene3d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Nhặt được của rơi, trả người đánh mất</a:t>
            </a:r>
            <a:endParaRPr lang="en-US" sz="3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825" y="2800350"/>
            <a:ext cx="80772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 đội chơi lên thảo luận và dán các kết quả vào ô trống để được khẳng định đúng, trong thời gian </a:t>
            </a:r>
            <a:r>
              <a:rPr lang="en-US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phút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 nào hoàn thành nhiều đáp án chính xác hơn và nhanh hơn thì đội đó thắng cuộc.</a:t>
            </a:r>
            <a:endParaRPr lang="en-US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590800" y="2049817"/>
            <a:ext cx="3657600" cy="5334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</p:txBody>
      </p: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73886" y="57201"/>
            <a:ext cx="7740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 vào dấu “…” để được khẳng định đúng: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878750"/>
              </p:ext>
            </p:extLst>
          </p:nvPr>
        </p:nvGraphicFramePr>
        <p:xfrm>
          <a:off x="2984003" y="521207"/>
          <a:ext cx="24685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5" name="Equation" r:id="rId3" imgW="2463480" imgH="457200" progId="Equation.DSMT4">
                  <p:embed/>
                </p:oleObj>
              </mc:Choice>
              <mc:Fallback>
                <p:oleObj name="Equation" r:id="rId3" imgW="2463480" imgH="4572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003" y="521207"/>
                        <a:ext cx="2468562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52284"/>
              </p:ext>
            </p:extLst>
          </p:nvPr>
        </p:nvGraphicFramePr>
        <p:xfrm>
          <a:off x="5452565" y="642362"/>
          <a:ext cx="526086" cy="26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6" name="Equation" r:id="rId5" imgW="215640" imgH="228600" progId="Equation.DSMT4">
                  <p:embed/>
                </p:oleObj>
              </mc:Choice>
              <mc:Fallback>
                <p:oleObj name="Equation" r:id="rId5" imgW="215640" imgH="228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2565" y="642362"/>
                        <a:ext cx="526086" cy="266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736994"/>
              </p:ext>
            </p:extLst>
          </p:nvPr>
        </p:nvGraphicFramePr>
        <p:xfrm>
          <a:off x="6854002" y="642362"/>
          <a:ext cx="1693761" cy="26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7" name="Equation" r:id="rId7" imgW="215640" imgH="228600" progId="Equation.DSMT4">
                  <p:embed/>
                </p:oleObj>
              </mc:Choice>
              <mc:Fallback>
                <p:oleObj name="Equation" r:id="rId7" imgW="215640" imgH="2286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002" y="642362"/>
                        <a:ext cx="1693761" cy="265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173886" y="491858"/>
            <a:ext cx="28954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Trong cách viết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90413" y="510259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……….;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44748" y="485268"/>
            <a:ext cx="1820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là……; </a:t>
            </a:r>
            <a:endParaRPr lang="en-US" sz="2800" dirty="0">
              <a:solidFill>
                <a:srgbClr val="0000CC"/>
              </a:solidFill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982044"/>
              </p:ext>
            </p:extLst>
          </p:nvPr>
        </p:nvGraphicFramePr>
        <p:xfrm>
          <a:off x="685800" y="1047750"/>
          <a:ext cx="1682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8" name="Equation" r:id="rId9" imgW="1688760" imgH="431640" progId="Equation.DSMT4">
                  <p:embed/>
                </p:oleObj>
              </mc:Choice>
              <mc:Fallback>
                <p:oleObj name="Equation" r:id="rId9" imgW="1688760" imgH="43164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47750"/>
                        <a:ext cx="16827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918067"/>
              </p:ext>
            </p:extLst>
          </p:nvPr>
        </p:nvGraphicFramePr>
        <p:xfrm>
          <a:off x="2497137" y="1057013"/>
          <a:ext cx="18462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9" name="Equation" r:id="rId11" imgW="1841400" imgH="431640" progId="Equation.DSMT4">
                  <p:embed/>
                </p:oleObj>
              </mc:Choice>
              <mc:Fallback>
                <p:oleObj name="Equation" r:id="rId11" imgW="1841400" imgH="43164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7" y="1057013"/>
                        <a:ext cx="1846263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41"/>
          <p:cNvSpPr>
            <a:spLocks noChangeArrowheads="1"/>
          </p:cNvSpPr>
          <p:nvPr/>
        </p:nvSpPr>
        <p:spPr bwMode="auto">
          <a:xfrm>
            <a:off x="144011" y="1026645"/>
            <a:ext cx="583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2"/>
          <p:cNvSpPr>
            <a:spLocks noChangeArrowheads="1"/>
          </p:cNvSpPr>
          <p:nvPr/>
        </p:nvSpPr>
        <p:spPr bwMode="auto">
          <a:xfrm>
            <a:off x="36173" y="40960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54" name="Rectangle 43"/>
          <p:cNvSpPr>
            <a:spLocks noChangeArrowheads="1"/>
          </p:cNvSpPr>
          <p:nvPr/>
        </p:nvSpPr>
        <p:spPr bwMode="auto">
          <a:xfrm>
            <a:off x="0" y="71946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srgbClr val="0000CC"/>
              </a:solidFill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735529"/>
              </p:ext>
            </p:extLst>
          </p:nvPr>
        </p:nvGraphicFramePr>
        <p:xfrm>
          <a:off x="660400" y="1541463"/>
          <a:ext cx="185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0" name="Equation" r:id="rId13" imgW="1854000" imgH="431640" progId="Equation.DSMT4">
                  <p:embed/>
                </p:oleObj>
              </mc:Choice>
              <mc:Fallback>
                <p:oleObj name="Equation" r:id="rId13" imgW="1854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0400" y="1541463"/>
                        <a:ext cx="1854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723006"/>
              </p:ext>
            </p:extLst>
          </p:nvPr>
        </p:nvGraphicFramePr>
        <p:xfrm>
          <a:off x="2578100" y="1546225"/>
          <a:ext cx="222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1" name="Equation" r:id="rId15" imgW="2222280" imgH="457200" progId="Equation.DSMT4">
                  <p:embed/>
                </p:oleObj>
              </mc:Choice>
              <mc:Fallback>
                <p:oleObj name="Equation" r:id="rId15" imgW="2222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78100" y="1546225"/>
                        <a:ext cx="2222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41"/>
          <p:cNvSpPr>
            <a:spLocks noChangeArrowheads="1"/>
          </p:cNvSpPr>
          <p:nvPr/>
        </p:nvSpPr>
        <p:spPr bwMode="auto">
          <a:xfrm>
            <a:off x="132490" y="1491717"/>
            <a:ext cx="583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41"/>
          <p:cNvSpPr>
            <a:spLocks noChangeArrowheads="1"/>
          </p:cNvSpPr>
          <p:nvPr/>
        </p:nvSpPr>
        <p:spPr bwMode="auto">
          <a:xfrm>
            <a:off x="105216" y="1960955"/>
            <a:ext cx="583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41"/>
          <p:cNvSpPr>
            <a:spLocks noChangeArrowheads="1"/>
          </p:cNvSpPr>
          <p:nvPr/>
        </p:nvSpPr>
        <p:spPr bwMode="auto">
          <a:xfrm>
            <a:off x="108874" y="2454304"/>
            <a:ext cx="583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41"/>
          <p:cNvSpPr>
            <a:spLocks noChangeArrowheads="1"/>
          </p:cNvSpPr>
          <p:nvPr/>
        </p:nvSpPr>
        <p:spPr bwMode="auto">
          <a:xfrm>
            <a:off x="72735" y="2923542"/>
            <a:ext cx="583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598681" y="3508275"/>
            <a:ext cx="583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034859"/>
              </p:ext>
            </p:extLst>
          </p:nvPr>
        </p:nvGraphicFramePr>
        <p:xfrm>
          <a:off x="609600" y="1960563"/>
          <a:ext cx="2006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2" name="Equation" r:id="rId17" imgW="2006280" imgH="431640" progId="Equation.DSMT4">
                  <p:embed/>
                </p:oleObj>
              </mc:Choice>
              <mc:Fallback>
                <p:oleObj name="Equation" r:id="rId17" imgW="2006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9600" y="1960563"/>
                        <a:ext cx="2006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552640"/>
              </p:ext>
            </p:extLst>
          </p:nvPr>
        </p:nvGraphicFramePr>
        <p:xfrm>
          <a:off x="2654406" y="1959776"/>
          <a:ext cx="400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3" name="Equation" r:id="rId19" imgW="4000320" imgH="457200" progId="Equation.DSMT4">
                  <p:embed/>
                </p:oleObj>
              </mc:Choice>
              <mc:Fallback>
                <p:oleObj name="Equation" r:id="rId19" imgW="40003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654406" y="1959776"/>
                        <a:ext cx="4000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542587"/>
              </p:ext>
            </p:extLst>
          </p:nvPr>
        </p:nvGraphicFramePr>
        <p:xfrm>
          <a:off x="609600" y="2351088"/>
          <a:ext cx="1879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4" name="Equation" r:id="rId21" imgW="1879560" imgH="647640" progId="Equation.DSMT4">
                  <p:embed/>
                </p:oleObj>
              </mc:Choice>
              <mc:Fallback>
                <p:oleObj name="Equation" r:id="rId21" imgW="187956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9600" y="2351088"/>
                        <a:ext cx="18796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523867"/>
              </p:ext>
            </p:extLst>
          </p:nvPr>
        </p:nvGraphicFramePr>
        <p:xfrm>
          <a:off x="2590800" y="2469626"/>
          <a:ext cx="2222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5" name="Equation" r:id="rId23" imgW="2222280" imgH="431640" progId="Equation.DSMT4">
                  <p:embed/>
                </p:oleObj>
              </mc:Choice>
              <mc:Fallback>
                <p:oleObj name="Equation" r:id="rId23" imgW="2222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590800" y="2469626"/>
                        <a:ext cx="2222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535079"/>
              </p:ext>
            </p:extLst>
          </p:nvPr>
        </p:nvGraphicFramePr>
        <p:xfrm>
          <a:off x="598681" y="2972861"/>
          <a:ext cx="5803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6" name="Equation" r:id="rId25" imgW="5803560" imgH="431640" progId="Equation.DSMT4">
                  <p:embed/>
                </p:oleObj>
              </mc:Choice>
              <mc:Fallback>
                <p:oleObj name="Equation" r:id="rId25" imgW="5803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98681" y="2972861"/>
                        <a:ext cx="5803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86"/>
          <p:cNvSpPr>
            <a:spLocks noChangeArrowheads="1"/>
          </p:cNvSpPr>
          <p:nvPr/>
        </p:nvSpPr>
        <p:spPr bwMode="auto">
          <a:xfrm>
            <a:off x="959580" y="3510490"/>
            <a:ext cx="6854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 thừa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87"/>
          <p:cNvSpPr>
            <a:spLocks noChangeArrowheads="1"/>
          </p:cNvSpPr>
          <p:nvPr/>
        </p:nvSpPr>
        <p:spPr bwMode="auto">
          <a:xfrm>
            <a:off x="3025110" y="3520837"/>
            <a:ext cx="63474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cơ số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:…;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mũ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:...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453115"/>
              </p:ext>
            </p:extLst>
          </p:nvPr>
        </p:nvGraphicFramePr>
        <p:xfrm>
          <a:off x="2402878" y="3358916"/>
          <a:ext cx="787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7" name="Equation" r:id="rId27" imgW="787320" imgH="876240" progId="Equation.DSMT4">
                  <p:embed/>
                </p:oleObj>
              </mc:Choice>
              <mc:Fallback>
                <p:oleObj name="Equation" r:id="rId27" imgW="78732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402878" y="3358916"/>
                        <a:ext cx="7874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68855"/>
              </p:ext>
            </p:extLst>
          </p:nvPr>
        </p:nvGraphicFramePr>
        <p:xfrm>
          <a:off x="7329654" y="3344297"/>
          <a:ext cx="1308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8" name="Equation" r:id="rId29" imgW="1307880" imgH="876240" progId="Equation.DSMT4">
                  <p:embed/>
                </p:oleObj>
              </mc:Choice>
              <mc:Fallback>
                <p:oleObj name="Equation" r:id="rId29" imgW="130788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329654" y="3344297"/>
                        <a:ext cx="13081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75"/>
          <p:cNvSpPr/>
          <p:nvPr/>
        </p:nvSpPr>
        <p:spPr>
          <a:xfrm>
            <a:off x="959869" y="4130003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8) So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63724" y="4591587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9) So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CC"/>
              </a:solidFill>
            </a:endParaRP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52325"/>
              </p:ext>
            </p:extLst>
          </p:nvPr>
        </p:nvGraphicFramePr>
        <p:xfrm>
          <a:off x="2673350" y="4133109"/>
          <a:ext cx="2057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9" name="Equation" r:id="rId31" imgW="2057400" imgH="558720" progId="Equation.DSMT4">
                  <p:embed/>
                </p:oleObj>
              </mc:Choice>
              <mc:Fallback>
                <p:oleObj name="Equation" r:id="rId31" imgW="20574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673350" y="4133109"/>
                        <a:ext cx="20574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670" y="825766"/>
            <a:ext cx="1702657" cy="1702657"/>
          </a:xfrm>
          <a:prstGeom prst="rect">
            <a:avLst/>
          </a:prstGeom>
        </p:spPr>
      </p:pic>
      <p:pic>
        <p:nvPicPr>
          <p:cNvPr id="43" name="Picture 8" descr="Digit 120"/>
          <p:cNvPicPr>
            <a:picLocks noChangeAspect="1" noChangeArrowheads="1" noCrop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64" y="4269594"/>
            <a:ext cx="1538477" cy="8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6903263" y="2549530"/>
            <a:ext cx="1827141" cy="84684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phút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E849A-1409-49B8-B943-7233274341E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343295" y="4638369"/>
            <a:ext cx="1470005" cy="40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6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2735" y="5715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Điền vào dấu “…” để được khẳng định đúng:</a:t>
            </a:r>
            <a:endParaRPr lang="en-US" sz="2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023762"/>
              </p:ext>
            </p:extLst>
          </p:nvPr>
        </p:nvGraphicFramePr>
        <p:xfrm>
          <a:off x="6327011" y="659547"/>
          <a:ext cx="1143000" cy="180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6" name="Equation" r:id="rId3" imgW="190440" imgH="203040" progId="Equation.DSMT4">
                  <p:embed/>
                </p:oleObj>
              </mc:Choice>
              <mc:Fallback>
                <p:oleObj name="Equation" r:id="rId3" imgW="190440" imgH="20304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011" y="659547"/>
                        <a:ext cx="1143000" cy="180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76200" y="501152"/>
            <a:ext cx="25070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Trong cách viết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27005" y="477427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là………;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23669" y="491119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là……..; </a:t>
            </a:r>
            <a:endParaRPr lang="en-US" sz="2400" dirty="0">
              <a:solidFill>
                <a:srgbClr val="0000CC"/>
              </a:solidFill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585548"/>
              </p:ext>
            </p:extLst>
          </p:nvPr>
        </p:nvGraphicFramePr>
        <p:xfrm>
          <a:off x="2141537" y="895350"/>
          <a:ext cx="15922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7" name="Equation" r:id="rId5" imgW="1587240" imgH="393480" progId="Equation.DSMT4">
                  <p:embed/>
                </p:oleObj>
              </mc:Choice>
              <mc:Fallback>
                <p:oleObj name="Equation" r:id="rId5" imgW="1587240" imgH="393480" progId="Equation.DSMT4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7" y="895350"/>
                        <a:ext cx="1592263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41"/>
          <p:cNvSpPr>
            <a:spLocks noChangeArrowheads="1"/>
          </p:cNvSpPr>
          <p:nvPr/>
        </p:nvSpPr>
        <p:spPr bwMode="auto">
          <a:xfrm>
            <a:off x="76200" y="895350"/>
            <a:ext cx="446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2"/>
          <p:cNvSpPr>
            <a:spLocks noChangeArrowheads="1"/>
          </p:cNvSpPr>
          <p:nvPr/>
        </p:nvSpPr>
        <p:spPr bwMode="auto">
          <a:xfrm>
            <a:off x="36173" y="4865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54" name="Rectangle 43"/>
          <p:cNvSpPr>
            <a:spLocks noChangeArrowheads="1"/>
          </p:cNvSpPr>
          <p:nvPr/>
        </p:nvSpPr>
        <p:spPr bwMode="auto">
          <a:xfrm>
            <a:off x="0" y="7964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CC"/>
              </a:solidFill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776100"/>
              </p:ext>
            </p:extLst>
          </p:nvPr>
        </p:nvGraphicFramePr>
        <p:xfrm>
          <a:off x="466295" y="1555321"/>
          <a:ext cx="1511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8" name="Equation" r:id="rId7" imgW="1511280" imgH="342720" progId="Equation.DSMT4">
                  <p:embed/>
                </p:oleObj>
              </mc:Choice>
              <mc:Fallback>
                <p:oleObj name="Equation" r:id="rId7" imgW="1511280" imgH="34272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6295" y="1555321"/>
                        <a:ext cx="1511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320049"/>
              </p:ext>
            </p:extLst>
          </p:nvPr>
        </p:nvGraphicFramePr>
        <p:xfrm>
          <a:off x="1987550" y="1550988"/>
          <a:ext cx="2019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9" name="Equation" r:id="rId9" imgW="2019240" imgH="406080" progId="Equation.DSMT4">
                  <p:embed/>
                </p:oleObj>
              </mc:Choice>
              <mc:Fallback>
                <p:oleObj name="Equation" r:id="rId9" imgW="2019240" imgH="40608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87550" y="1550988"/>
                        <a:ext cx="20193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41"/>
          <p:cNvSpPr>
            <a:spLocks noChangeArrowheads="1"/>
          </p:cNvSpPr>
          <p:nvPr/>
        </p:nvSpPr>
        <p:spPr bwMode="auto">
          <a:xfrm>
            <a:off x="76200" y="1501069"/>
            <a:ext cx="4908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41"/>
          <p:cNvSpPr>
            <a:spLocks noChangeArrowheads="1"/>
          </p:cNvSpPr>
          <p:nvPr/>
        </p:nvSpPr>
        <p:spPr bwMode="auto">
          <a:xfrm>
            <a:off x="49134" y="2011711"/>
            <a:ext cx="4908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41"/>
          <p:cNvSpPr>
            <a:spLocks noChangeArrowheads="1"/>
          </p:cNvSpPr>
          <p:nvPr/>
        </p:nvSpPr>
        <p:spPr bwMode="auto">
          <a:xfrm>
            <a:off x="71871" y="2503130"/>
            <a:ext cx="4908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41"/>
          <p:cNvSpPr>
            <a:spLocks noChangeArrowheads="1"/>
          </p:cNvSpPr>
          <p:nvPr/>
        </p:nvSpPr>
        <p:spPr bwMode="auto">
          <a:xfrm>
            <a:off x="71871" y="2954608"/>
            <a:ext cx="4908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67112"/>
              </p:ext>
            </p:extLst>
          </p:nvPr>
        </p:nvGraphicFramePr>
        <p:xfrm>
          <a:off x="444500" y="2012950"/>
          <a:ext cx="1739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0" name="Equation" r:id="rId11" imgW="1739880" imgH="393480" progId="Equation.DSMT4">
                  <p:embed/>
                </p:oleObj>
              </mc:Choice>
              <mc:Fallback>
                <p:oleObj name="Equation" r:id="rId11" imgW="1739880" imgH="393480" progId="Equation.DSMT4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4500" y="2012950"/>
                        <a:ext cx="1739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763352"/>
              </p:ext>
            </p:extLst>
          </p:nvPr>
        </p:nvGraphicFramePr>
        <p:xfrm>
          <a:off x="2309542" y="2006600"/>
          <a:ext cx="345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1" name="Equation" r:id="rId13" imgW="3454200" imgH="406080" progId="Equation.DSMT4">
                  <p:embed/>
                </p:oleObj>
              </mc:Choice>
              <mc:Fallback>
                <p:oleObj name="Equation" r:id="rId13" imgW="3454200" imgH="406080" progId="Equation.DSMT4">
                  <p:embed/>
                  <p:pic>
                    <p:nvPicPr>
                      <p:cNvPr id="65" name="Object 6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09542" y="2006600"/>
                        <a:ext cx="3454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437688"/>
              </p:ext>
            </p:extLst>
          </p:nvPr>
        </p:nvGraphicFramePr>
        <p:xfrm>
          <a:off x="466295" y="2472534"/>
          <a:ext cx="3251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2" name="Equation" r:id="rId15" imgW="3251160" imgH="571320" progId="Equation.DSMT4">
                  <p:embed/>
                </p:oleObj>
              </mc:Choice>
              <mc:Fallback>
                <p:oleObj name="Equation" r:id="rId15" imgW="3251160" imgH="571320" progId="Equation.DSMT4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6295" y="2472534"/>
                        <a:ext cx="32512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212708"/>
              </p:ext>
            </p:extLst>
          </p:nvPr>
        </p:nvGraphicFramePr>
        <p:xfrm>
          <a:off x="3727543" y="2530230"/>
          <a:ext cx="1917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3" name="Equation" r:id="rId17" imgW="1917360" imgH="393480" progId="Equation.DSMT4">
                  <p:embed/>
                </p:oleObj>
              </mc:Choice>
              <mc:Fallback>
                <p:oleObj name="Equation" r:id="rId17" imgW="1917360" imgH="393480" progId="Equation.DSMT4">
                  <p:embed/>
                  <p:pic>
                    <p:nvPicPr>
                      <p:cNvPr id="67" name="Object 6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27543" y="2530230"/>
                        <a:ext cx="1917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966098"/>
              </p:ext>
            </p:extLst>
          </p:nvPr>
        </p:nvGraphicFramePr>
        <p:xfrm>
          <a:off x="641350" y="3022600"/>
          <a:ext cx="4648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4" name="Equation" r:id="rId19" imgW="4647960" imgH="393480" progId="Equation.DSMT4">
                  <p:embed/>
                </p:oleObj>
              </mc:Choice>
              <mc:Fallback>
                <p:oleObj name="Equation" r:id="rId19" imgW="4647960" imgH="393480" progId="Equation.DSMT4">
                  <p:embed/>
                  <p:pic>
                    <p:nvPicPr>
                      <p:cNvPr id="68" name="Object 6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1350" y="3022600"/>
                        <a:ext cx="4648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86"/>
          <p:cNvSpPr>
            <a:spLocks noChangeArrowheads="1"/>
          </p:cNvSpPr>
          <p:nvPr/>
        </p:nvSpPr>
        <p:spPr bwMode="auto">
          <a:xfrm>
            <a:off x="694834" y="3581324"/>
            <a:ext cx="6854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87"/>
          <p:cNvSpPr>
            <a:spLocks noChangeArrowheads="1"/>
          </p:cNvSpPr>
          <p:nvPr/>
        </p:nvSpPr>
        <p:spPr bwMode="auto">
          <a:xfrm>
            <a:off x="3006791" y="3606727"/>
            <a:ext cx="5756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cơ số là:     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mũ là: 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243572"/>
              </p:ext>
            </p:extLst>
          </p:nvPr>
        </p:nvGraphicFramePr>
        <p:xfrm>
          <a:off x="2307431" y="3347677"/>
          <a:ext cx="787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5" name="Equation" r:id="rId21" imgW="787320" imgH="876240" progId="Equation.DSMT4">
                  <p:embed/>
                </p:oleObj>
              </mc:Choice>
              <mc:Fallback>
                <p:oleObj name="Equation" r:id="rId21" imgW="787320" imgH="87624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307431" y="3347677"/>
                        <a:ext cx="7874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374820"/>
              </p:ext>
            </p:extLst>
          </p:nvPr>
        </p:nvGraphicFramePr>
        <p:xfrm>
          <a:off x="6934200" y="3416300"/>
          <a:ext cx="1638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6" name="Equation" r:id="rId23" imgW="1638000" imgH="876240" progId="Equation.DSMT4">
                  <p:embed/>
                </p:oleObj>
              </mc:Choice>
              <mc:Fallback>
                <p:oleObj name="Equation" r:id="rId23" imgW="1638000" imgH="876240" progId="Equation.DSMT4">
                  <p:embed/>
                  <p:pic>
                    <p:nvPicPr>
                      <p:cNvPr id="74" name="Object 7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934200" y="3416300"/>
                        <a:ext cx="16383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75"/>
          <p:cNvSpPr/>
          <p:nvPr/>
        </p:nvSpPr>
        <p:spPr>
          <a:xfrm>
            <a:off x="1062492" y="4224319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8) So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656136" y="4616625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9) So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solidFill>
                <a:srgbClr val="0000CC"/>
              </a:solidFill>
            </a:endParaRP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82367"/>
              </p:ext>
            </p:extLst>
          </p:nvPr>
        </p:nvGraphicFramePr>
        <p:xfrm>
          <a:off x="2624138" y="4173538"/>
          <a:ext cx="1663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7" name="Equation" r:id="rId25" imgW="1663560" imgH="495000" progId="Equation.DSMT4">
                  <p:embed/>
                </p:oleObj>
              </mc:Choice>
              <mc:Fallback>
                <p:oleObj name="Equation" r:id="rId25" imgW="1663560" imgH="495000" progId="Equation.DSMT4">
                  <p:embed/>
                  <p:pic>
                    <p:nvPicPr>
                      <p:cNvPr id="79" name="Object 78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624138" y="4173538"/>
                        <a:ext cx="16637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19176" y="463247"/>
            <a:ext cx="1196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số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34200" y="447927"/>
            <a:ext cx="160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mũ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246171"/>
              </p:ext>
            </p:extLst>
          </p:nvPr>
        </p:nvGraphicFramePr>
        <p:xfrm>
          <a:off x="505493" y="879584"/>
          <a:ext cx="1536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8" name="Equation" r:id="rId27" imgW="1536480" imgH="736560" progId="Equation.DSMT4">
                  <p:embed/>
                </p:oleObj>
              </mc:Choice>
              <mc:Fallback>
                <p:oleObj name="Equation" r:id="rId27" imgW="15364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05493" y="879584"/>
                        <a:ext cx="15367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855590"/>
              </p:ext>
            </p:extLst>
          </p:nvPr>
        </p:nvGraphicFramePr>
        <p:xfrm>
          <a:off x="4511178" y="3515078"/>
          <a:ext cx="393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9" name="Equation" r:id="rId29" imgW="393480" imgH="723600" progId="Equation.DSMT4">
                  <p:embed/>
                </p:oleObj>
              </mc:Choice>
              <mc:Fallback>
                <p:oleObj name="Equation" r:id="rId29" imgW="39348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511178" y="3515078"/>
                        <a:ext cx="3937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087046"/>
              </p:ext>
            </p:extLst>
          </p:nvPr>
        </p:nvGraphicFramePr>
        <p:xfrm>
          <a:off x="6336708" y="3714723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0" name="Equation" r:id="rId31" imgW="164880" imgH="279360" progId="Equation.DSMT4">
                  <p:embed/>
                </p:oleObj>
              </mc:Choice>
              <mc:Fallback>
                <p:oleObj name="Equation" r:id="rId31" imgW="164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336708" y="3714723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933489"/>
              </p:ext>
            </p:extLst>
          </p:nvPr>
        </p:nvGraphicFramePr>
        <p:xfrm>
          <a:off x="2414155" y="504118"/>
          <a:ext cx="2457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1" name="Equation" r:id="rId33" imgW="2457367" imgH="457105" progId="Equation.DSMT4">
                  <p:embed/>
                </p:oleObj>
              </mc:Choice>
              <mc:Fallback>
                <p:oleObj name="Equation" r:id="rId33" imgW="2457367" imgH="45710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414155" y="504118"/>
                        <a:ext cx="24574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684854"/>
              </p:ext>
            </p:extLst>
          </p:nvPr>
        </p:nvGraphicFramePr>
        <p:xfrm>
          <a:off x="4893680" y="611010"/>
          <a:ext cx="505322" cy="25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" name="Equation" r:id="rId35" imgW="580963" imgH="295261" progId="Equation.DSMT4">
                  <p:embed/>
                </p:oleObj>
              </mc:Choice>
              <mc:Fallback>
                <p:oleObj name="Equation" r:id="rId35" imgW="580963" imgH="29526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893680" y="611010"/>
                        <a:ext cx="505322" cy="256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0D907BF-30FD-4328-89DF-FB267B374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982566"/>
              </p:ext>
            </p:extLst>
          </p:nvPr>
        </p:nvGraphicFramePr>
        <p:xfrm>
          <a:off x="3206194" y="4668838"/>
          <a:ext cx="1168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3" name="Equation" r:id="rId37" imgW="1168200" imgH="342720" progId="Equation.DSMT4">
                  <p:embed/>
                </p:oleObj>
              </mc:Choice>
              <mc:Fallback>
                <p:oleObj name="Equation" r:id="rId37" imgW="11682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206194" y="4668838"/>
                        <a:ext cx="1168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74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950</Words>
  <Application>Microsoft Office PowerPoint</Application>
  <PresentationFormat>On-screen Show (16:9)</PresentationFormat>
  <Paragraphs>161</Paragraphs>
  <Slides>34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宋体</vt:lpstr>
      <vt:lpstr>Arial</vt:lpstr>
      <vt:lpstr>Calibri</vt:lpstr>
      <vt:lpstr>Catamaran</vt:lpstr>
      <vt:lpstr>Times New Roman</vt:lpstr>
      <vt:lpstr>思源黑体 Heavy</vt:lpstr>
      <vt:lpstr>Office Theme</vt:lpstr>
      <vt:lpstr>Equation</vt:lpstr>
      <vt:lpstr>MathType 6.0 Equation</vt:lpstr>
      <vt:lpstr>PowerPoint Presentation</vt:lpstr>
      <vt:lpstr>TIẾT 4: PHÉP TÍNH LŨY THỪA VỚI SỐ MŨ TỰ NHIÊN CỦA MỘT SỐ HỮU TỈ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Admin</cp:lastModifiedBy>
  <cp:revision>332</cp:revision>
  <dcterms:created xsi:type="dcterms:W3CDTF">2021-07-22T17:31:00Z</dcterms:created>
  <dcterms:modified xsi:type="dcterms:W3CDTF">2022-07-28T09:54:06Z</dcterms:modified>
</cp:coreProperties>
</file>