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aa7244135da446f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81" r:id="rId3"/>
    <p:sldId id="282" r:id="rId4"/>
    <p:sldId id="497" r:id="rId5"/>
    <p:sldId id="456" r:id="rId6"/>
    <p:sldId id="580" r:id="rId7"/>
    <p:sldId id="581" r:id="rId8"/>
    <p:sldId id="587" r:id="rId9"/>
    <p:sldId id="583" r:id="rId10"/>
    <p:sldId id="584" r:id="rId11"/>
    <p:sldId id="585" r:id="rId12"/>
    <p:sldId id="586" r:id="rId13"/>
    <p:sldId id="326" r:id="rId14"/>
    <p:sldId id="483" r:id="rId15"/>
    <p:sldId id="577" r:id="rId16"/>
    <p:sldId id="588" r:id="rId17"/>
    <p:sldId id="589" r:id="rId18"/>
    <p:sldId id="590" r:id="rId19"/>
    <p:sldId id="592" r:id="rId20"/>
    <p:sldId id="484" r:id="rId21"/>
    <p:sldId id="593" r:id="rId22"/>
    <p:sldId id="597" r:id="rId23"/>
    <p:sldId id="594" r:id="rId24"/>
    <p:sldId id="598" r:id="rId25"/>
    <p:sldId id="494" r:id="rId26"/>
    <p:sldId id="599" r:id="rId27"/>
    <p:sldId id="600" r:id="rId28"/>
    <p:sldId id="604" r:id="rId29"/>
    <p:sldId id="605" r:id="rId30"/>
    <p:sldId id="606" r:id="rId31"/>
    <p:sldId id="325" r:id="rId32"/>
    <p:sldId id="257" r:id="rId33"/>
    <p:sldId id="344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Trung" initials="T" lastIdx="4" clrIdx="2">
    <p:extLst>
      <p:ext uri="{19B8F6BF-5375-455C-9EA6-DF929625EA0E}">
        <p15:presenceInfo xmlns:p15="http://schemas.microsoft.com/office/powerpoint/2012/main" userId="07c07c4db70cfaae" providerId="Windows Live"/>
      </p:ext>
    </p:extLst>
  </p:cmAuthor>
  <p:cmAuthor id="4" name="My Dung" initials="MD" lastIdx="4" clrIdx="3">
    <p:extLst>
      <p:ext uri="{19B8F6BF-5375-455C-9EA6-DF929625EA0E}">
        <p15:presenceInfo xmlns:p15="http://schemas.microsoft.com/office/powerpoint/2012/main" userId="bf3ba0c61ddf03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dạy.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tính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41999"/>
          <a:ext cx="6096000" cy="8394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500" kern="1200" dirty="0"/>
        </a:p>
      </dsp:txBody>
      <dsp:txXfrm>
        <a:off x="40980" y="82979"/>
        <a:ext cx="6014040" cy="757514"/>
      </dsp:txXfrm>
    </dsp:sp>
    <dsp:sp modelId="{0DFB8EA2-E9F4-4E7D-B5BF-ABC527E44C63}">
      <dsp:nvSpPr>
        <dsp:cNvPr id="0" name=""/>
        <dsp:cNvSpPr/>
      </dsp:nvSpPr>
      <dsp:spPr>
        <a:xfrm>
          <a:off x="0" y="872799"/>
          <a:ext cx="6096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vi-VN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áy chiếu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700" kern="1200" dirty="0"/>
        </a:p>
      </dsp:txBody>
      <dsp:txXfrm>
        <a:off x="0" y="872799"/>
        <a:ext cx="6096000" cy="1412775"/>
      </dsp:txXfrm>
    </dsp:sp>
    <dsp:sp modelId="{D2408717-B530-41AC-B5CE-E14FAEC5B062}">
      <dsp:nvSpPr>
        <dsp:cNvPr id="0" name=""/>
        <dsp:cNvSpPr/>
      </dsp:nvSpPr>
      <dsp:spPr>
        <a:xfrm>
          <a:off x="0" y="2191897"/>
          <a:ext cx="6096000" cy="8394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500" kern="1200" dirty="0"/>
        </a:p>
      </dsp:txBody>
      <dsp:txXfrm>
        <a:off x="40980" y="2232877"/>
        <a:ext cx="6014040" cy="757514"/>
      </dsp:txXfrm>
    </dsp:sp>
    <dsp:sp modelId="{8F3B6D51-6576-4847-95F8-097004C88A78}">
      <dsp:nvSpPr>
        <dsp:cNvPr id="0" name=""/>
        <dsp:cNvSpPr/>
      </dsp:nvSpPr>
      <dsp:spPr>
        <a:xfrm>
          <a:off x="0" y="3125050"/>
          <a:ext cx="60960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7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7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tính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5050"/>
        <a:ext cx="6096000" cy="90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4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3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9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0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8.wmf"/><Relationship Id="rId3" Type="http://schemas.openxmlformats.org/officeDocument/2006/relationships/image" Target="../media/image36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6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3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56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png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6.wmf"/><Relationship Id="rId3" Type="http://schemas.openxmlformats.org/officeDocument/2006/relationships/audio" Target="../media/audio1.wav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2.xml"/><Relationship Id="rId1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slide" Target="slide11.xml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slide" Target="slide9.xml"/><Relationship Id="rId15" Type="http://schemas.microsoft.com/office/2007/relationships/hdphoto" Target="../media/hdphoto5.wdp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228600"/>
            <a:ext cx="8382000" cy="2330855"/>
            <a:chOff x="304800" y="304799"/>
            <a:chExt cx="8610601" cy="3107807"/>
          </a:xfrm>
        </p:grpSpPr>
        <p:pic>
          <p:nvPicPr>
            <p:cNvPr id="3074" name="Picture 2" descr="D:\ẢNH LÀM CHIPI\MOI NHAT\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14675" y="-2505076"/>
              <a:ext cx="2990851" cy="861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800" y="914400"/>
                  <a:ext cx="7086600" cy="2498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:pPr algn="ctr"/>
                  <a:r>
                    <a:rPr lang="vi-VN" sz="3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Câu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</a:t>
                  </a:r>
                  <a:r>
                    <a:rPr lang="vi-VN" sz="3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Viết kết quả phép tính sau dưới dạng một lũy thừa: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vi-VN" sz="32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350" dirty="0"/>
                </a:p>
                <a:p>
                  <a:endParaRPr lang="en-US" sz="135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914400"/>
                  <a:ext cx="7086600" cy="2498206"/>
                </a:xfrm>
                <a:prstGeom prst="rect">
                  <a:avLst/>
                </a:prstGeom>
                <a:blipFill>
                  <a:blip r:embed="rId3"/>
                  <a:stretch>
                    <a:fillRect l="-2122" r="-35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028699" y="2285998"/>
            <a:ext cx="6972300" cy="3781748"/>
            <a:chOff x="-152401" y="3047996"/>
            <a:chExt cx="9296400" cy="5042331"/>
          </a:xfrm>
        </p:grpSpPr>
        <p:pic>
          <p:nvPicPr>
            <p:cNvPr id="3075" name="Picture 3" descr="D:\ẢNH LÀM CHIPI\MOI NHAT\81277115d54491d5dc558a5e282eb2d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0799" y="304796"/>
              <a:ext cx="3809999" cy="929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14400" y="3581400"/>
                  <a:ext cx="7620000" cy="4508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vi-VN" sz="3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vi-VN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vi-VN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3600" b="1" dirty="0">
                      <a:latin typeface="Times New Roman" pitchFamily="18" charset="0"/>
                      <a:cs typeface="Times New Roman" pitchFamily="18" charset="0"/>
                    </a:rPr>
                    <a:t>            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vi-VN" sz="36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endParaRPr lang="vi-VN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3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endPara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350" dirty="0"/>
                </a:p>
                <a:p>
                  <a:pPr algn="ctr"/>
                  <a:endParaRPr lang="en-US" sz="1350" dirty="0"/>
                </a:p>
                <a:p>
                  <a:pPr algn="ctr"/>
                  <a:endParaRPr lang="en-US" sz="135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581400"/>
                  <a:ext cx="7620000" cy="4508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2" y="-30036"/>
            <a:ext cx="528638" cy="5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0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4048" y="286162"/>
            <a:ext cx="8228952" cy="2742787"/>
            <a:chOff x="304800" y="304799"/>
            <a:chExt cx="8610601" cy="3764396"/>
          </a:xfrm>
        </p:grpSpPr>
        <p:pic>
          <p:nvPicPr>
            <p:cNvPr id="3074" name="Picture 2" descr="D:\ẢNH LÀM CHIPI\MOI NHAT\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14675" y="-2505076"/>
              <a:ext cx="2990851" cy="861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800" y="914400"/>
                  <a:ext cx="7086600" cy="3154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:pPr algn="ctr"/>
                  <a:r>
                    <a:rPr lang="vi-VN" sz="32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Câu 3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.</a:t>
                  </a:r>
                  <a:r>
                    <a:rPr lang="vi-VN" sz="32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 Viết kết quả phép tính sau dưới dạng một lũy thừa: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vi-VN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 dirty="0">
                    <a:latin typeface="+mj-lt"/>
                  </a:endParaRPr>
                </a:p>
                <a:p>
                  <a:endParaRPr lang="en-US" sz="1350" dirty="0"/>
                </a:p>
                <a:p>
                  <a:endParaRPr lang="en-US" sz="135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914400"/>
                  <a:ext cx="7086600" cy="31547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028699" y="2285998"/>
            <a:ext cx="6972300" cy="2857499"/>
            <a:chOff x="-152401" y="3047996"/>
            <a:chExt cx="9296400" cy="3809999"/>
          </a:xfrm>
        </p:grpSpPr>
        <p:pic>
          <p:nvPicPr>
            <p:cNvPr id="3075" name="Picture 3" descr="D:\ẢNH LÀM CHIPI\MOI NHAT\81277115d54491d5dc558a5e282eb2d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0799" y="304796"/>
              <a:ext cx="3809999" cy="929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14400" y="3835457"/>
                  <a:ext cx="70104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:endParaRPr lang="en-US" sz="135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vi-VN" sz="3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vi-VN" sz="3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vi-VN" sz="36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vi-VN" sz="3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600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vi-VN" sz="36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vi-VN" sz="36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135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835457"/>
                  <a:ext cx="7010400" cy="16927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44" y="0"/>
            <a:ext cx="528638" cy="5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1" y="246511"/>
            <a:ext cx="8915398" cy="2696274"/>
            <a:chOff x="304800" y="304799"/>
            <a:chExt cx="8610601" cy="3595033"/>
          </a:xfrm>
        </p:grpSpPr>
        <p:pic>
          <p:nvPicPr>
            <p:cNvPr id="3074" name="Picture 2" descr="D:\ẢNH LÀM CHIPI\MOI NHAT\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14675" y="-2505076"/>
              <a:ext cx="2990851" cy="861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800" y="914400"/>
                  <a:ext cx="7086600" cy="2985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:endParaRPr lang="en-US" sz="1350" dirty="0"/>
                </a:p>
                <a:p>
                  <a:pPr algn="ctr"/>
                  <a:r>
                    <a:rPr lang="vi-VN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Câu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4. So </a:t>
                  </a:r>
                  <a:r>
                    <a:rPr lang="vi-VN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sánh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vi-VN" sz="36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914400"/>
                  <a:ext cx="7086600" cy="2985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6201" y="2285998"/>
            <a:ext cx="8915398" cy="2857499"/>
            <a:chOff x="-152401" y="3047996"/>
            <a:chExt cx="9296400" cy="3809999"/>
          </a:xfrm>
        </p:grpSpPr>
        <p:pic>
          <p:nvPicPr>
            <p:cNvPr id="3075" name="Picture 3" descr="D:\ẢNH LÀM CHIPI\MOI NHAT\81277115d54491d5dc558a5e282eb2d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90799" y="304796"/>
              <a:ext cx="3809999" cy="929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90598" y="3564389"/>
                  <a:ext cx="7010400" cy="298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:endParaRPr lang="en-US" sz="1350" dirty="0"/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vi-VN" sz="3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3.2</m:t>
                          </m:r>
                        </m:sup>
                      </m:sSup>
                    </m:oMath>
                  </a14:m>
                  <a:r>
                    <a:rPr lang="vi-VN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r>
                    <a:rPr lang="vi-VN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vì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vi-VN" sz="36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vi-VN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3.2</m:t>
                          </m:r>
                        </m:sup>
                      </m:sSup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1350" dirty="0"/>
                </a:p>
                <a:p>
                  <a:pPr algn="ctr"/>
                  <a:endParaRPr lang="en-US" sz="1350" dirty="0"/>
                </a:p>
                <a:p>
                  <a:pPr algn="ctr"/>
                  <a:endParaRPr lang="en-US" sz="135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98" y="3564389"/>
                  <a:ext cx="7010400" cy="2985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80" y="0"/>
            <a:ext cx="528638" cy="5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971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-27816" y="1786216"/>
            <a:ext cx="58821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PHÉP TÍNH LŨY THỪA </a:t>
            </a:r>
          </a:p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VỚI SỐ MŨ TỰ NHIÊN </a:t>
            </a:r>
          </a:p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CỦA MỘT SỐ HỮU TỈ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5058" y="1014255"/>
            <a:ext cx="2600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747633" y="440714"/>
            <a:ext cx="5001089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HỮU TỈ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2979" y="111167"/>
            <a:ext cx="234423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1755433" y="3879635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6400" y="3050333"/>
            <a:ext cx="3876720" cy="796787"/>
            <a:chOff x="1676400" y="3050333"/>
            <a:chExt cx="3876720" cy="79678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5355225"/>
                </p:ext>
              </p:extLst>
            </p:nvPr>
          </p:nvGraphicFramePr>
          <p:xfrm>
            <a:off x="1676400" y="3050333"/>
            <a:ext cx="1981200" cy="79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4" imgW="876240" imgH="355320" progId="Equation.DSMT4">
                    <p:embed/>
                  </p:oleObj>
                </mc:Choice>
                <mc:Fallback>
                  <p:oleObj name="Equation" r:id="rId4" imgW="876240" imgH="35532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050333"/>
                          <a:ext cx="1981200" cy="7967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6665558"/>
                </p:ext>
              </p:extLst>
            </p:nvPr>
          </p:nvGraphicFramePr>
          <p:xfrm>
            <a:off x="3886200" y="3239396"/>
            <a:ext cx="1666920" cy="583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6" imgW="761669" imgH="266584" progId="Equation.DSMT4">
                    <p:embed/>
                  </p:oleObj>
                </mc:Choice>
                <mc:Fallback>
                  <p:oleObj name="Equation" r:id="rId6" imgW="761669" imgH="266584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3239396"/>
                          <a:ext cx="1666920" cy="5834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292" y="1604784"/>
            <a:ext cx="7513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tính lũy thừa của một lũy thừa, 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giữ nguyên cơ số và nhân hai số mũ.</a:t>
            </a: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8866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8866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951" y="1092183"/>
            <a:ext cx="6356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Lũy thừa của một lũy thừa.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-76199" y="7063"/>
            <a:ext cx="92201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72" y="45722"/>
            <a:ext cx="857464" cy="87678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472" y="1225613"/>
            <a:ext cx="8980856" cy="3255349"/>
            <a:chOff x="43472" y="1225613"/>
            <a:chExt cx="8980856" cy="3255349"/>
          </a:xfrm>
        </p:grpSpPr>
        <p:grpSp>
          <p:nvGrpSpPr>
            <p:cNvPr id="12" name="Group 11"/>
            <p:cNvGrpSpPr/>
            <p:nvPr/>
          </p:nvGrpSpPr>
          <p:grpSpPr>
            <a:xfrm>
              <a:off x="2511136" y="1871944"/>
              <a:ext cx="2602193" cy="2609018"/>
              <a:chOff x="2511136" y="1871944"/>
              <a:chExt cx="2602193" cy="2609018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0725013"/>
                  </p:ext>
                </p:extLst>
              </p:nvPr>
            </p:nvGraphicFramePr>
            <p:xfrm>
              <a:off x="2514600" y="1871944"/>
              <a:ext cx="2313850" cy="932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5" imgW="1587240" imgH="634680" progId="Equation.DSMT4">
                      <p:embed/>
                    </p:oleObj>
                  </mc:Choice>
                  <mc:Fallback>
                    <p:oleObj name="Equation" r:id="rId5" imgW="1587240" imgH="63468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4600" y="1871944"/>
                            <a:ext cx="2313850" cy="93203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6877302"/>
                  </p:ext>
                </p:extLst>
              </p:nvPr>
            </p:nvGraphicFramePr>
            <p:xfrm>
              <a:off x="2511136" y="2884421"/>
              <a:ext cx="2602193" cy="6857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" name="Equation" r:id="rId7" imgW="1549080" imgH="406080" progId="Equation.DSMT4">
                      <p:embed/>
                    </p:oleObj>
                  </mc:Choice>
                  <mc:Fallback>
                    <p:oleObj name="Equation" r:id="rId7" imgW="1549080" imgH="406080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1136" y="2884421"/>
                            <a:ext cx="2602193" cy="6857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7808776"/>
                  </p:ext>
                </p:extLst>
              </p:nvPr>
            </p:nvGraphicFramePr>
            <p:xfrm>
              <a:off x="2524991" y="3783548"/>
              <a:ext cx="2478792" cy="697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" name="Equation" r:id="rId9" imgW="1460160" imgH="406080" progId="Equation.DSMT4">
                      <p:embed/>
                    </p:oleObj>
                  </mc:Choice>
                  <mc:Fallback>
                    <p:oleObj name="Equation" r:id="rId9" imgW="1460160" imgH="406080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4991" y="3783548"/>
                            <a:ext cx="2478792" cy="69741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3472" y="1225613"/>
              <a:ext cx="89808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Thay số thích hợp vào dấu ? trong các câu sau: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52451" y="371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79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0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1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2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3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4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5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6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7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88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89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0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1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2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3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4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5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6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7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98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99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0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1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2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3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4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5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6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7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08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09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0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1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2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3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5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6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7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8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9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20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21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22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3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4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5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6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7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8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2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3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4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5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6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7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8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9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553200" y="18199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0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540795" y="184596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6950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65379"/>
            <a:ext cx="898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 số thích hợp vào dấu ? trong các câu sau: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1" y="3289344"/>
            <a:ext cx="1730829" cy="185415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90853"/>
              </p:ext>
            </p:extLst>
          </p:nvPr>
        </p:nvGraphicFramePr>
        <p:xfrm>
          <a:off x="2366963" y="1601788"/>
          <a:ext cx="287496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1638000" imgH="634680" progId="Equation.DSMT4">
                  <p:embed/>
                </p:oleObj>
              </mc:Choice>
              <mc:Fallback>
                <p:oleObj name="Equation" r:id="rId4" imgW="1638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6963" y="1601788"/>
                        <a:ext cx="2874962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47444"/>
              </p:ext>
            </p:extLst>
          </p:nvPr>
        </p:nvGraphicFramePr>
        <p:xfrm>
          <a:off x="2363788" y="2801938"/>
          <a:ext cx="28813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1549080" imgH="406080" progId="Equation.DSMT4">
                  <p:embed/>
                </p:oleObj>
              </mc:Choice>
              <mc:Fallback>
                <p:oleObj name="Equation" r:id="rId6" imgW="1549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3788" y="2801938"/>
                        <a:ext cx="2881312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34080"/>
              </p:ext>
            </p:extLst>
          </p:nvPr>
        </p:nvGraphicFramePr>
        <p:xfrm>
          <a:off x="2351088" y="3792538"/>
          <a:ext cx="29098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1485720" imgH="406080" progId="Equation.DSMT4">
                  <p:embed/>
                </p:oleObj>
              </mc:Choice>
              <mc:Fallback>
                <p:oleObj name="Equation" r:id="rId8" imgW="1485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1088" y="3792538"/>
                        <a:ext cx="2909887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33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567451" y="2502923"/>
            <a:ext cx="1952697" cy="1952697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2967" y="1031501"/>
            <a:ext cx="8915400" cy="1265354"/>
            <a:chOff x="-62967" y="1031501"/>
            <a:chExt cx="8915400" cy="1265354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-62967" y="1650524"/>
              <a:ext cx="8915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 mỗi tích sau dưới dạng một lũy thừa</a:t>
              </a:r>
              <a:r>
                <a: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của</a:t>
              </a:r>
              <a:endParaRPr kumimoji="0" lang="vi-V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5027" y="1031501"/>
              <a:ext cx="1876425" cy="50821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nl-NL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nl-NL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8966532"/>
                </p:ext>
              </p:extLst>
            </p:nvPr>
          </p:nvGraphicFramePr>
          <p:xfrm>
            <a:off x="8375074" y="1896107"/>
            <a:ext cx="378116" cy="288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4" imgW="266400" imgH="279360" progId="Equation.DSMT4">
                    <p:embed/>
                  </p:oleObj>
                </mc:Choice>
                <mc:Fallback>
                  <p:oleObj name="Equation" r:id="rId4" imgW="2664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75074" y="1896107"/>
                          <a:ext cx="378116" cy="288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1182832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296855"/>
            <a:ext cx="4010025" cy="1070817"/>
            <a:chOff x="485775" y="2332038"/>
            <a:chExt cx="4010025" cy="1070817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161909"/>
                </p:ext>
              </p:extLst>
            </p:nvPr>
          </p:nvGraphicFramePr>
          <p:xfrm>
            <a:off x="485775" y="2332038"/>
            <a:ext cx="1670157" cy="1070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Equation" r:id="rId6" imgW="990360" imgH="634680" progId="Equation.DSMT4">
                    <p:embed/>
                  </p:oleObj>
                </mc:Choice>
                <mc:Fallback>
                  <p:oleObj name="Equation" r:id="rId6" imgW="990360" imgH="634680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" y="2332038"/>
                          <a:ext cx="1670157" cy="1070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5462616"/>
                </p:ext>
              </p:extLst>
            </p:nvPr>
          </p:nvGraphicFramePr>
          <p:xfrm>
            <a:off x="3189029" y="2397996"/>
            <a:ext cx="1306771" cy="930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Equation" r:id="rId8" imgW="698197" imgH="495085" progId="Equation.DSMT4">
                    <p:embed/>
                  </p:oleObj>
                </mc:Choice>
                <mc:Fallback>
                  <p:oleObj name="Equation" r:id="rId8" imgW="698197" imgH="495085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029" y="2397996"/>
                          <a:ext cx="1306771" cy="9308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2304345" y="2464671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41475" y="3587685"/>
            <a:ext cx="3677791" cy="812864"/>
            <a:chOff x="527050" y="2524299"/>
            <a:chExt cx="3511564" cy="685800"/>
          </a:xfrm>
        </p:grpSpPr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1586610"/>
                </p:ext>
              </p:extLst>
            </p:nvPr>
          </p:nvGraphicFramePr>
          <p:xfrm>
            <a:off x="527050" y="2524299"/>
            <a:ext cx="158591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Equation" r:id="rId10" imgW="939600" imgH="406080" progId="Equation.DSMT4">
                    <p:embed/>
                  </p:oleObj>
                </mc:Choice>
                <mc:Fallback>
                  <p:oleObj name="Equation" r:id="rId10" imgW="939600" imgH="40608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50" y="2524299"/>
                          <a:ext cx="1585913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886718"/>
                </p:ext>
              </p:extLst>
            </p:nvPr>
          </p:nvGraphicFramePr>
          <p:xfrm>
            <a:off x="3089289" y="2659236"/>
            <a:ext cx="9493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Equation" r:id="rId12" imgW="507960" imgH="215640" progId="Equation.DSMT4">
                    <p:embed/>
                  </p:oleObj>
                </mc:Choice>
                <mc:Fallback>
                  <p:oleObj name="Equation" r:id="rId12" imgW="507960" imgH="215640" progId="Equation.DSMT4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9289" y="2659236"/>
                          <a:ext cx="949325" cy="406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2228115" y="2546636"/>
              <a:ext cx="800313" cy="54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25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027" y="1031501"/>
            <a:ext cx="9022773" cy="1257436"/>
            <a:chOff x="45027" y="1031501"/>
            <a:chExt cx="9022773" cy="1257436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2400" y="1642606"/>
              <a:ext cx="8915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 mỗi tích sau dưới dạng một lũy thừa</a:t>
              </a:r>
              <a:r>
                <a: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của</a:t>
              </a:r>
              <a:endParaRPr kumimoji="0" lang="vi-V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5027" y="1031501"/>
              <a:ext cx="1876425" cy="50821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nl-NL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nl-NL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728933"/>
                </p:ext>
              </p:extLst>
            </p:nvPr>
          </p:nvGraphicFramePr>
          <p:xfrm>
            <a:off x="8542600" y="1908253"/>
            <a:ext cx="378116" cy="288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4" imgW="266400" imgH="279360" progId="Equation.DSMT4">
                    <p:embed/>
                  </p:oleObj>
                </mc:Choice>
                <mc:Fallback>
                  <p:oleObj name="Equation" r:id="rId4" imgW="266400" imgH="27936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542600" y="1908253"/>
                          <a:ext cx="378116" cy="288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1182832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00697"/>
              </p:ext>
            </p:extLst>
          </p:nvPr>
        </p:nvGraphicFramePr>
        <p:xfrm>
          <a:off x="1921452" y="2391832"/>
          <a:ext cx="39814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2361960" imgH="634680" progId="Equation.DSMT4">
                  <p:embed/>
                </p:oleObj>
              </mc:Choice>
              <mc:Fallback>
                <p:oleObj name="Equation" r:id="rId6" imgW="2361960" imgH="6346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52" y="2391832"/>
                        <a:ext cx="3981450" cy="106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47066"/>
              </p:ext>
            </p:extLst>
          </p:nvPr>
        </p:nvGraphicFramePr>
        <p:xfrm>
          <a:off x="1945697" y="3761506"/>
          <a:ext cx="4230189" cy="79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2171520" imgH="406080" progId="Equation.DSMT4">
                  <p:embed/>
                </p:oleObj>
              </mc:Choice>
              <mc:Fallback>
                <p:oleObj name="Equation" r:id="rId8" imgW="2171520" imgH="40608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697" y="3761506"/>
                        <a:ext cx="4230189" cy="791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36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05242906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-6958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75" y="2900460"/>
            <a:ext cx="2008326" cy="21586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087952"/>
            <a:ext cx="8992804" cy="874198"/>
            <a:chOff x="-62967" y="1096271"/>
            <a:chExt cx="8992804" cy="1200584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-62967" y="1650524"/>
              <a:ext cx="8915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 mỗi tích sau dưới dạng một lũy thừa</a:t>
              </a:r>
              <a:r>
                <a: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của</a:t>
              </a:r>
              <a:endParaRPr kumimoji="0" lang="vi-V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1833" y="1096271"/>
              <a:ext cx="1282167" cy="4434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1</a:t>
              </a:r>
              <a:r>
                <a:rPr lang="nl-NL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531667"/>
                </p:ext>
              </p:extLst>
            </p:nvPr>
          </p:nvGraphicFramePr>
          <p:xfrm>
            <a:off x="8390939" y="1830689"/>
            <a:ext cx="538898" cy="410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5" imgW="266400" imgH="279360" progId="Equation.DSMT4">
                    <p:embed/>
                  </p:oleObj>
                </mc:Choice>
                <mc:Fallback>
                  <p:oleObj name="Equation" r:id="rId5" imgW="266400" imgH="27936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390939" y="1830689"/>
                          <a:ext cx="538898" cy="410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219200" y="2122614"/>
            <a:ext cx="4062412" cy="1118376"/>
            <a:chOff x="420688" y="2283896"/>
            <a:chExt cx="4062412" cy="1118376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425481"/>
                </p:ext>
              </p:extLst>
            </p:nvPr>
          </p:nvGraphicFramePr>
          <p:xfrm>
            <a:off x="420688" y="2283896"/>
            <a:ext cx="1724026" cy="1118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7" imgW="977760" imgH="634680" progId="Equation.DSMT4">
                    <p:embed/>
                  </p:oleObj>
                </mc:Choice>
                <mc:Fallback>
                  <p:oleObj name="Equation" r:id="rId7" imgW="977760" imgH="63468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688" y="2283896"/>
                          <a:ext cx="1724026" cy="11183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5454850"/>
                </p:ext>
              </p:extLst>
            </p:nvPr>
          </p:nvGraphicFramePr>
          <p:xfrm>
            <a:off x="3200400" y="2397383"/>
            <a:ext cx="1282700" cy="93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9" imgW="685800" imgH="495000" progId="Equation.DSMT4">
                    <p:embed/>
                  </p:oleObj>
                </mc:Choice>
                <mc:Fallback>
                  <p:oleObj name="Equation" r:id="rId9" imgW="685800" imgH="495000" progId="Equation.DSMT4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397383"/>
                          <a:ext cx="1282700" cy="9318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304345" y="2464671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06717" y="3338436"/>
            <a:ext cx="4043362" cy="812800"/>
            <a:chOff x="367897" y="2524354"/>
            <a:chExt cx="3860612" cy="685746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585036"/>
                </p:ext>
              </p:extLst>
            </p:nvPr>
          </p:nvGraphicFramePr>
          <p:xfrm>
            <a:off x="367897" y="2524354"/>
            <a:ext cx="1906812" cy="685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11" imgW="1130040" imgH="406080" progId="Equation.DSMT4">
                    <p:embed/>
                  </p:oleObj>
                </mc:Choice>
                <mc:Fallback>
                  <p:oleObj name="Equation" r:id="rId11" imgW="1130040" imgH="406080" progId="Equation.DSMT4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97" y="2524354"/>
                          <a:ext cx="1906812" cy="6857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608137"/>
                </p:ext>
              </p:extLst>
            </p:nvPr>
          </p:nvGraphicFramePr>
          <p:xfrm>
            <a:off x="2899198" y="2659629"/>
            <a:ext cx="1329311" cy="405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13" imgW="711000" imgH="215640" progId="Equation.DSMT4">
                    <p:embed/>
                  </p:oleObj>
                </mc:Choice>
                <mc:Fallback>
                  <p:oleObj name="Equation" r:id="rId13" imgW="711000" imgH="215640" progId="Equation.DSMT4">
                    <p:embed/>
                    <p:pic>
                      <p:nvPicPr>
                        <p:cNvPr id="53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9198" y="2659629"/>
                          <a:ext cx="1329311" cy="4058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2228115" y="2546636"/>
              <a:ext cx="800313" cy="54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2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73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74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75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76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77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78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79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80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81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82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83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84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85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86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87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88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89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90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91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92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93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94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95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96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97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98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99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200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201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202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03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0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05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06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07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08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09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10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11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12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13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14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15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16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17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18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19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20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21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22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23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24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25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26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27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28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29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30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31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32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33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34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35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36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37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38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39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40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41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42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43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44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45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46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47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48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49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50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51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52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53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54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55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56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57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58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59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60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61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62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63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64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65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66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67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68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69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70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71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72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73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74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75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76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77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78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79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80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81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82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83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84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85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86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87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88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89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90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91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9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9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9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95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9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97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98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99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00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01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02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03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04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05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06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7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08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09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10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11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1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3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14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15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16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17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1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19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20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21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22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3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661475" y="835224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0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69028" y="-57228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13"/>
            <a:ext cx="906780" cy="1135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2550" y="1279480"/>
            <a:ext cx="9019648" cy="1022605"/>
            <a:chOff x="-85517" y="1359307"/>
            <a:chExt cx="9019648" cy="1404399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-85517" y="2117375"/>
              <a:ext cx="8915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 mỗi tích sau dưới dạng một lũy thừa</a:t>
              </a:r>
              <a:r>
                <a: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của</a:t>
              </a:r>
              <a:endParaRPr kumimoji="0" lang="vi-V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3739" y="1359307"/>
              <a:ext cx="1295400" cy="53049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vi-V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1</a:t>
              </a:r>
              <a:r>
                <a:rPr lang="nl-NL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nl-NL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931124"/>
                </p:ext>
              </p:extLst>
            </p:nvPr>
          </p:nvGraphicFramePr>
          <p:xfrm>
            <a:off x="8395233" y="2236238"/>
            <a:ext cx="538898" cy="410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4" imgW="266400" imgH="279360" progId="Equation.DSMT4">
                    <p:embed/>
                  </p:oleObj>
                </mc:Choice>
                <mc:Fallback>
                  <p:oleObj name="Equation" r:id="rId4" imgW="266400" imgH="27936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95233" y="2236238"/>
                          <a:ext cx="538898" cy="410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23193"/>
              </p:ext>
            </p:extLst>
          </p:nvPr>
        </p:nvGraphicFramePr>
        <p:xfrm>
          <a:off x="2185555" y="2430843"/>
          <a:ext cx="4499191" cy="122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2336760" imgH="634680" progId="Equation.DSMT4">
                  <p:embed/>
                </p:oleObj>
              </mc:Choice>
              <mc:Fallback>
                <p:oleObj name="Equation" r:id="rId6" imgW="2336760" imgH="6346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555" y="2430843"/>
                        <a:ext cx="4499191" cy="122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00504"/>
              </p:ext>
            </p:extLst>
          </p:nvPr>
        </p:nvGraphicFramePr>
        <p:xfrm>
          <a:off x="2185555" y="3943350"/>
          <a:ext cx="547747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8" imgW="2755800" imgH="406080" progId="Equation.DSMT4">
                  <p:embed/>
                </p:oleObj>
              </mc:Choice>
              <mc:Fallback>
                <p:oleObj name="Equation" r:id="rId8" imgW="2755800" imgH="4060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555" y="3943350"/>
                        <a:ext cx="547747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55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3089557"/>
            <a:ext cx="2007666" cy="20076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2"/>
              <p:cNvSpPr>
                <a:spLocks noChangeArrowheads="1"/>
              </p:cNvSpPr>
              <p:nvPr/>
            </p:nvSpPr>
            <p:spPr bwMode="auto">
              <a:xfrm>
                <a:off x="1292974" y="1173817"/>
                <a:ext cx="392083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vi-VN" altLang="en-US" sz="3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altLang="en-US" sz="36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a:rPr kumimoji="0" lang="vi-VN" altLang="en-US" sz="36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ướ</m:t>
                    </m:r>
                    <m:r>
                      <m:rPr>
                        <m:sty m:val="p"/>
                      </m:rP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dạng:</a:t>
                </a:r>
              </a:p>
            </p:txBody>
          </p:sp>
        </mc:Choice>
        <mc:Fallback xmlns="">
          <p:sp>
            <p:nvSpPr>
              <p:cNvPr id="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974" y="1173817"/>
                <a:ext cx="3920836" cy="646331"/>
              </a:xfrm>
              <a:prstGeom prst="rect">
                <a:avLst/>
              </a:prstGeom>
              <a:blipFill>
                <a:blip r:embed="rId4"/>
                <a:stretch>
                  <a:fillRect l="-4666" t="-14151" r="-3733" b="-34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6200" y="1240137"/>
            <a:ext cx="1219200" cy="4085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</a:t>
            </a: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1207422" y="1886468"/>
                <a:ext cx="4091940" cy="658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vi-VN" altLang="en-US" sz="36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Lũy thừa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altLang="en-US" sz="36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422" y="1886468"/>
                <a:ext cx="4091940" cy="658898"/>
              </a:xfrm>
              <a:prstGeom prst="rect">
                <a:avLst/>
              </a:prstGeom>
              <a:blipFill>
                <a:blip r:embed="rId5"/>
                <a:stretch>
                  <a:fillRect l="-4471" t="-11927" b="-339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224740" y="2691908"/>
            <a:ext cx="4091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 thừa của 8</a:t>
            </a:r>
            <a:endParaRPr kumimoji="0" lang="vi-V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2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4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5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6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7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8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9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21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23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24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25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26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27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28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29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30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31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32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33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34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35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36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37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38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39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0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1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2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5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6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7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8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9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50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51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52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53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54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55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56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57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58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59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60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61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62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63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64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65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66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67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68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69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0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1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2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3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5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6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7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8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9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80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81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82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83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84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85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86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87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88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89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90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91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92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93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94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95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96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97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98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99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00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01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02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03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4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5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6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07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08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09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0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2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3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4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5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6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7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8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9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0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21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22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23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24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5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6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27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28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29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30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31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3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5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37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38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39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40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41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42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43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44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5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6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47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48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49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50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51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5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53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54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5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6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7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9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0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61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2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3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629400" y="1210540"/>
            <a:ext cx="2292627" cy="68556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2"/>
              <p:cNvSpPr>
                <a:spLocks noChangeArrowheads="1"/>
              </p:cNvSpPr>
              <p:nvPr/>
            </p:nvSpPr>
            <p:spPr bwMode="auto">
              <a:xfrm>
                <a:off x="1292974" y="1039953"/>
                <a:ext cx="392083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vi-VN" altLang="en-US" sz="3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altLang="en-US" sz="36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a:rPr kumimoji="0" lang="vi-VN" altLang="en-US" sz="36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ướ</m:t>
                    </m:r>
                    <m:r>
                      <m:rPr>
                        <m:sty m:val="p"/>
                      </m:rP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dạng:</a:t>
                </a:r>
              </a:p>
            </p:txBody>
          </p:sp>
        </mc:Choice>
        <mc:Fallback xmlns="">
          <p:sp>
            <p:nvSpPr>
              <p:cNvPr id="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974" y="1039953"/>
                <a:ext cx="3920836" cy="646331"/>
              </a:xfrm>
              <a:prstGeom prst="rect">
                <a:avLst/>
              </a:prstGeom>
              <a:blipFill>
                <a:blip r:embed="rId3"/>
                <a:stretch>
                  <a:fillRect l="-4666" t="-14151" r="-3733" b="-34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6200" y="1106273"/>
            <a:ext cx="1219200" cy="4085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</a:t>
            </a: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906632" y="1526227"/>
            <a:ext cx="1307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vi-VN" altLang="en-US" sz="3200" b="1" i="0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242311" y="1752604"/>
                <a:ext cx="8115444" cy="1597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alt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Lũy thừa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Do </a:t>
                </a:r>
                <a14:m>
                  <m:oMath xmlns:m="http://schemas.openxmlformats.org/officeDocument/2006/math">
                    <m:r>
                      <a:rPr lang="vi-VN" altLang="en-US" sz="36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vi-VN" alt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.9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a:rPr lang="vi-VN" alt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alt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a:rPr lang="vi-VN" alt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alt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alt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311" y="1752604"/>
                <a:ext cx="8115444" cy="1597638"/>
              </a:xfrm>
              <a:prstGeom prst="rect">
                <a:avLst/>
              </a:prstGeom>
              <a:blipFill>
                <a:blip r:embed="rId4"/>
                <a:stretch>
                  <a:fillRect l="-2329" b="-15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242311" y="3181350"/>
                <a:ext cx="89916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alt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Lũy thừa của 8</a:t>
                </a:r>
                <a:endPara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altLang="en-US" sz="36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vi-VN" alt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kumimoji="0" lang="vi-VN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.6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  <m:r>
                      <a:rPr lang="vi-VN" alt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alt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vi-VN" alt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alt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alt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vi-VN" alt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alt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vi-VN" altLang="en-US" sz="3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alt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kumimoji="0" lang="vi-VN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311" y="3181350"/>
                <a:ext cx="8991600" cy="1200329"/>
              </a:xfrm>
              <a:prstGeom prst="rect">
                <a:avLst/>
              </a:prstGeom>
              <a:blipFill>
                <a:blip r:embed="rId5"/>
                <a:stretch>
                  <a:fillRect l="-2102" t="-8122" b="-187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82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52423" y="3401036"/>
            <a:ext cx="1716661" cy="1716661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2"/>
              <p:cNvSpPr>
                <a:spLocks noChangeArrowheads="1"/>
              </p:cNvSpPr>
              <p:nvPr/>
            </p:nvSpPr>
            <p:spPr bwMode="auto">
              <a:xfrm>
                <a:off x="0" y="1517935"/>
                <a:ext cx="89154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dụng công thức lũy thừa bậc n của một số hữu tỉ </a:t>
                </a:r>
                <a:r>
                  <a:rPr lang="vi-VN" altLang="en-US" sz="36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</a:t>
                </a:r>
                <a:r>
                  <a:rPr lang="vi-VN" alt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hãy cho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36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altLang="en-US" sz="36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altLang="en-US" sz="36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altLang="en-US" sz="36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altLang="en-US" sz="36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altLang="en-US" sz="36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altLang="en-US" sz="36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endParaRPr kumimoji="0" lang="vi-VN" altLang="en-US" sz="3600" b="1" i="1" u="none" strike="noStrike" cap="none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17935"/>
                <a:ext cx="8915400" cy="1200329"/>
              </a:xfrm>
              <a:prstGeom prst="rect">
                <a:avLst/>
              </a:prstGeom>
              <a:blipFill>
                <a:blip r:embed="rId4"/>
                <a:stretch>
                  <a:fillRect l="-2051" t="-8122" r="-1982" b="-18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6200" y="911996"/>
            <a:ext cx="2268682" cy="642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1:</a:t>
            </a:r>
            <a:endParaRPr lang="nl-NL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0663" y="2665625"/>
            <a:ext cx="7620000" cy="1104743"/>
            <a:chOff x="1066800" y="2653809"/>
            <a:chExt cx="7620000" cy="1104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66800" y="2653809"/>
                  <a:ext cx="76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vi-VN" sz="36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vi-VN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y</m:t>
                          </m:r>
                        </m:e>
                      </m:d>
                      <m:r>
                        <a:rPr lang="vi-VN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36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….</m:t>
                      </m:r>
                      <m:d>
                        <m:d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y</m:t>
                          </m:r>
                        </m:e>
                      </m:d>
                    </m:oMath>
                  </a14:m>
                  <a:r>
                    <a:rPr lang="vi-VN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US" sz="135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2653809"/>
                  <a:ext cx="76200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5185963" y="3389220"/>
              <a:ext cx="1362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vi-V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số xy</a:t>
              </a:r>
              <a:endParaRPr lang="en-US" dirty="0"/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5740397" y="1758947"/>
              <a:ext cx="254006" cy="3200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7400" y="3583885"/>
            <a:ext cx="5867400" cy="980881"/>
            <a:chOff x="2590800" y="3759107"/>
            <a:chExt cx="5867400" cy="1105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590800" y="3759107"/>
                  <a:ext cx="586740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600" b="1" i="1" dirty="0">
                      <a:latin typeface="+mj-lt"/>
                      <a:cs typeface="Times New Roman" panose="02020603050405020304" pitchFamily="18" charset="0"/>
                    </a:rPr>
                    <a:t>= </a:t>
                  </a:r>
                  <a:r>
                    <a:rPr lang="vi-VN" sz="3600" b="1" dirty="0">
                      <a:latin typeface="+mj-lt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vi-VN" sz="36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vi-VN" sz="3600" b="1" i="1" dirty="0">
                      <a:latin typeface="+mj-lt"/>
                      <a:cs typeface="Times New Roman" panose="02020603050405020304" pitchFamily="18" charset="0"/>
                    </a:rPr>
                    <a:t> x .... x</a:t>
                  </a:r>
                  <a:r>
                    <a:rPr lang="vi-VN" sz="3600" b="1" dirty="0">
                      <a:latin typeface="+mj-lt"/>
                      <a:cs typeface="Times New Roman" panose="02020603050405020304" pitchFamily="18" charset="0"/>
                    </a:rPr>
                    <a:t>) (</a:t>
                  </a:r>
                  <a:r>
                    <a:rPr lang="vi-VN" sz="3600" b="1" i="1" dirty="0">
                      <a:latin typeface="+mj-lt"/>
                      <a:cs typeface="Times New Roman" panose="02020603050405020304" pitchFamily="18" charset="0"/>
                    </a:rPr>
                    <a:t>y</a:t>
                  </a:r>
                  <a14:m>
                    <m:oMath xmlns:m="http://schemas.openxmlformats.org/officeDocument/2006/math">
                      <m:r>
                        <a:rPr lang="vi-VN" sz="36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vi-VN" sz="3600" b="1" i="1" dirty="0">
                      <a:latin typeface="+mj-lt"/>
                      <a:cs typeface="Times New Roman" panose="02020603050405020304" pitchFamily="18" charset="0"/>
                    </a:rPr>
                    <a:t> y .... y</a:t>
                  </a:r>
                  <a:r>
                    <a:rPr lang="vi-VN" sz="3600" b="1" dirty="0">
                      <a:latin typeface="+mj-lt"/>
                      <a:cs typeface="Times New Roman" panose="02020603050405020304" pitchFamily="18" charset="0"/>
                    </a:rPr>
                    <a:t>)</a:t>
                  </a:r>
                  <a:endParaRPr lang="en-US" sz="3600" b="1" dirty="0">
                    <a:latin typeface="+mj-lt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9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759107"/>
                  <a:ext cx="5867400" cy="784830"/>
                </a:xfrm>
                <a:prstGeom prst="rect">
                  <a:avLst/>
                </a:prstGeom>
                <a:blipFill>
                  <a:blip r:embed="rId6"/>
                  <a:stretch>
                    <a:fillRect t="-15789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4169930" y="4471849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vi-V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số x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57505" y="4495741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vi-V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số y</a:t>
              </a:r>
              <a:endParaRPr lang="en-US" dirty="0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4585366" y="3737438"/>
              <a:ext cx="260323" cy="137687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6649002" y="3779122"/>
              <a:ext cx="260323" cy="137687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14615" y="4584319"/>
                <a:ext cx="16232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sz="3200" b="1" dirty="0"/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32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15" y="4584319"/>
                <a:ext cx="1623201" cy="584775"/>
              </a:xfrm>
              <a:prstGeom prst="rect">
                <a:avLst/>
              </a:prstGeom>
              <a:blipFill>
                <a:blip r:embed="rId7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01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434709"/>
            <a:ext cx="1676400" cy="1676400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066868"/>
            <a:ext cx="5029200" cy="642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Lũy thừa của một tích</a:t>
            </a:r>
            <a:endParaRPr lang="nl-NL" altLang="en-US" sz="36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52400" y="1814343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hai số hữu tỉ </a:t>
            </a:r>
            <a:r>
              <a:rPr lang="vi-VN" alt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y, ta có:</a:t>
            </a:r>
            <a:endParaRPr kumimoji="0" lang="vi-VN" altLang="en-US" sz="3600" b="1" i="1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931"/>
              </p:ext>
            </p:extLst>
          </p:nvPr>
        </p:nvGraphicFramePr>
        <p:xfrm>
          <a:off x="1524000" y="2326619"/>
          <a:ext cx="5450318" cy="98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1683538" imgH="305357" progId="Equation.DSMT4">
                  <p:embed/>
                </p:oleObj>
              </mc:Choice>
              <mc:Fallback>
                <p:oleObj name="Equation" r:id="rId4" imgW="1683538" imgH="3053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326619"/>
                        <a:ext cx="5450318" cy="987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759" y="310515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(Lũy thừa của một tích bằng tích các lũy thừa)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63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2"/>
              <p:cNvSpPr>
                <a:spLocks noChangeArrowheads="1"/>
              </p:cNvSpPr>
              <p:nvPr/>
            </p:nvSpPr>
            <p:spPr bwMode="auto">
              <a:xfrm>
                <a:off x="0" y="1426851"/>
                <a:ext cx="9144000" cy="1426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dụng công thức lũy thừa bậc n của một số hữu tỉ </a:t>
                </a:r>
                <a:r>
                  <a:rPr lang="vi-VN" altLang="en-US" sz="32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</a:t>
                </a:r>
                <a:r>
                  <a:rPr lang="vi-VN" alt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hãy cho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32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altLang="en-US" sz="3200" b="1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altLang="en-US" sz="32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altLang="en-US" sz="32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vi-VN" altLang="en-US" sz="3200" b="1" i="1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altLang="en-US" sz="32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altLang="en-US" sz="32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32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vi-VN" altLang="en-US" sz="3200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26851"/>
                <a:ext cx="9144000" cy="1426096"/>
              </a:xfrm>
              <a:prstGeom prst="rect">
                <a:avLst/>
              </a:prstGeom>
              <a:blipFill>
                <a:blip r:embed="rId2"/>
                <a:stretch>
                  <a:fillRect l="-1667" t="-5556" r="-1667" b="-12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0" y="926322"/>
            <a:ext cx="2040082" cy="5519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2:</a:t>
            </a:r>
            <a:endParaRPr lang="nl-NL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33" y="2446779"/>
            <a:ext cx="8153400" cy="2193975"/>
            <a:chOff x="710043" y="2441219"/>
            <a:chExt cx="8153400" cy="2193975"/>
          </a:xfrm>
        </p:grpSpPr>
        <p:sp>
          <p:nvSpPr>
            <p:cNvPr id="20" name="Left Brace 19"/>
            <p:cNvSpPr/>
            <p:nvPr/>
          </p:nvSpPr>
          <p:spPr>
            <a:xfrm rot="5400000">
              <a:off x="5965417" y="2295783"/>
              <a:ext cx="328843" cy="12192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10043" y="2441219"/>
              <a:ext cx="8153400" cy="2193975"/>
              <a:chOff x="710043" y="2441219"/>
              <a:chExt cx="8153400" cy="219397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0043" y="3010718"/>
                <a:ext cx="8153400" cy="1624476"/>
                <a:chOff x="671537" y="2946392"/>
                <a:chExt cx="11170228" cy="158703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671537" y="2946392"/>
                      <a:ext cx="11170228" cy="10390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36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vi-VN" sz="3600" b="1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e>
                          </m:d>
                          <m:r>
                            <a:rPr lang="vi-VN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vi-VN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….</m:t>
                          </m:r>
                          <m:d>
                            <m:dPr>
                              <m:ctrlPr>
                                <a:rPr lang="vi-VN" sz="36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e>
                          </m:d>
                        </m:oMath>
                      </a14:m>
                      <a:r>
                        <a:rPr lang="vi-VN" sz="3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vi-VN" sz="36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6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36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.  </m:t>
                              </m:r>
                              <m:r>
                                <a:rPr lang="vi-VN" sz="36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36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….  </m:t>
                              </m:r>
                              <m:r>
                                <a:rPr lang="vi-VN" sz="36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vi-VN" sz="36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36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.  </m:t>
                              </m:r>
                              <m:r>
                                <a:rPr lang="vi-VN" sz="36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36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….  </m:t>
                              </m:r>
                              <m:r>
                                <a:rPr lang="vi-VN" sz="36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den>
                          </m:f>
                        </m:oMath>
                      </a14:m>
                      <a:r>
                        <a:rPr lang="vi-VN" sz="3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36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n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6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vi-VN" sz="3600" b="1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n</m:t>
                                  </m:r>
                                </m:sup>
                              </m:sSup>
                            </m:den>
                          </m:f>
                        </m:oMath>
                      </a14:m>
                      <a:r>
                        <a:rPr lang="vi-VN" sz="3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35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1537" y="2946392"/>
                      <a:ext cx="11170228" cy="103906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" name="Rectangle 1"/>
                    <p:cNvSpPr/>
                    <p:nvPr/>
                  </p:nvSpPr>
                  <p:spPr>
                    <a:xfrm>
                      <a:off x="3994037" y="4050892"/>
                      <a:ext cx="1586493" cy="48253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vi-V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vi-VN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vi-V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</m:oMath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" name="Rectangle 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4037" y="4050892"/>
                      <a:ext cx="1586493" cy="48253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5820" b="-24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" name="Left Brace 4"/>
                <p:cNvSpPr/>
                <p:nvPr/>
              </p:nvSpPr>
              <p:spPr>
                <a:xfrm rot="16200000">
                  <a:off x="4676252" y="2522188"/>
                  <a:ext cx="151199" cy="3077741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Left Brace 18"/>
              <p:cNvSpPr/>
              <p:nvPr/>
            </p:nvSpPr>
            <p:spPr>
              <a:xfrm rot="16200000">
                <a:off x="5979785" y="3510491"/>
                <a:ext cx="217948" cy="1219201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479158" y="4257462"/>
                <a:ext cx="1260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vi-V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 số y</a:t>
                </a:r>
                <a:endParaRPr lang="en-US" i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99697" y="2441219"/>
                <a:ext cx="1260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vi-V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 số x</a:t>
                </a:r>
                <a:endParaRPr lang="en-US" i="1" dirty="0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CA0DE84-2C88-F0C5-A708-106CFC54BD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434709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" y="1178606"/>
            <a:ext cx="6629400" cy="642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Lũy thừa của </a:t>
            </a:r>
            <a:r>
              <a:rPr lang="vi-VN" altLang="en-US" sz="3600" b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thương</a:t>
            </a:r>
            <a:endParaRPr lang="nl-NL" altLang="en-US" sz="36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83573" y="1843428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hai số hữu tỉ </a:t>
            </a:r>
            <a:r>
              <a:rPr lang="vi-VN" alt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y, ta có:</a:t>
            </a:r>
            <a:endParaRPr kumimoji="0" lang="vi-VN" altLang="en-US" sz="3600" b="1" i="1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57125"/>
              </p:ext>
            </p:extLst>
          </p:nvPr>
        </p:nvGraphicFramePr>
        <p:xfrm>
          <a:off x="1295400" y="2408438"/>
          <a:ext cx="5830671" cy="168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981080" imgH="571320" progId="Equation.DSMT4">
                  <p:embed/>
                </p:oleObj>
              </mc:Choice>
              <mc:Fallback>
                <p:oleObj name="Equation" r:id="rId3" imgW="1981080" imgH="5713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408438"/>
                        <a:ext cx="5830671" cy="168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8261" y="3954008"/>
            <a:ext cx="780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(Lũy thừa của một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bằng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các lũy thừa)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C7386-1520-5595-D20A-05CC10124C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62207" y="3460037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746263" y="1981484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1" y="381975"/>
            <a:ext cx="1796470" cy="1492734"/>
          </a:xfrm>
          <a:prstGeom prst="cloudCallout">
            <a:avLst/>
          </a:prstGeom>
          <a:solidFill>
            <a:srgbClr val="EAEAE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HĐ CẶP ĐÔI</a:t>
            </a:r>
            <a:endParaRPr lang="en-US" sz="2800" b="1" dirty="0">
              <a:latin typeface="+mj-lt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776479" y="-12429"/>
            <a:ext cx="2250260" cy="1492734"/>
          </a:xfrm>
          <a:prstGeom prst="cloudCallout">
            <a:avLst/>
          </a:prstGeom>
          <a:solidFill>
            <a:srgbClr val="EAEAE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HĐ NHÓM</a:t>
            </a:r>
            <a:endParaRPr lang="en-US" sz="2800" b="1" dirty="0">
              <a:latin typeface="+mj-lt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068469" y="141026"/>
            <a:ext cx="2250260" cy="1492734"/>
          </a:xfrm>
          <a:prstGeom prst="cloudCallout">
            <a:avLst/>
          </a:prstGeom>
          <a:solidFill>
            <a:srgbClr val="EAEAE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HĐ CÁ NHÂN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76200" y="7063"/>
            <a:ext cx="9067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</a:t>
            </a:r>
          </a:p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MŨ TỰ NHIÊN CỦA MỘT SỐ HỮU TỈ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381990" y="965350"/>
            <a:ext cx="1208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kumimoji="0" lang="vi-VN" altLang="en-US" sz="3200" b="1" i="1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911996"/>
            <a:ext cx="1371600" cy="642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endParaRPr lang="nl-NL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41864" y="1017822"/>
            <a:ext cx="6012872" cy="914344"/>
            <a:chOff x="1295399" y="1544893"/>
            <a:chExt cx="6012872" cy="91434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67922"/>
                </p:ext>
              </p:extLst>
            </p:nvPr>
          </p:nvGraphicFramePr>
          <p:xfrm>
            <a:off x="1295399" y="1661188"/>
            <a:ext cx="1748107" cy="798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6" name="Equation" r:id="rId4" imgW="1168200" imgH="533160" progId="Equation.DSMT4">
                    <p:embed/>
                  </p:oleObj>
                </mc:Choice>
                <mc:Fallback>
                  <p:oleObj name="Equation" r:id="rId4" imgW="116820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95399" y="1661188"/>
                          <a:ext cx="1748107" cy="7980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676257"/>
                </p:ext>
              </p:extLst>
            </p:nvPr>
          </p:nvGraphicFramePr>
          <p:xfrm>
            <a:off x="3540457" y="1567517"/>
            <a:ext cx="2038215" cy="891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7" name="Equation" r:id="rId6" imgW="1218960" imgH="533160" progId="Equation.DSMT4">
                    <p:embed/>
                  </p:oleObj>
                </mc:Choice>
                <mc:Fallback>
                  <p:oleObj name="Equation" r:id="rId6" imgW="121896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0457" y="1567517"/>
                          <a:ext cx="2038215" cy="8917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2760664"/>
                </p:ext>
              </p:extLst>
            </p:nvPr>
          </p:nvGraphicFramePr>
          <p:xfrm>
            <a:off x="6317671" y="1544893"/>
            <a:ext cx="990600" cy="855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8" name="Equation" r:id="rId8" imgW="558720" imgH="482400" progId="Equation.DSMT4">
                    <p:embed/>
                  </p:oleObj>
                </mc:Choice>
                <mc:Fallback>
                  <p:oleObj name="Equation" r:id="rId8" imgW="5587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317671" y="1544893"/>
                          <a:ext cx="990600" cy="855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ounded Rectangle 20"/>
          <p:cNvSpPr/>
          <p:nvPr/>
        </p:nvSpPr>
        <p:spPr>
          <a:xfrm>
            <a:off x="4357254" y="1875909"/>
            <a:ext cx="1143000" cy="381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nl-NL" alt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86408"/>
              </p:ext>
            </p:extLst>
          </p:nvPr>
        </p:nvGraphicFramePr>
        <p:xfrm>
          <a:off x="2009467" y="2373465"/>
          <a:ext cx="5866841" cy="86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10" imgW="3695400" imgH="545760" progId="Equation.DSMT4">
                  <p:embed/>
                </p:oleObj>
              </mc:Choice>
              <mc:Fallback>
                <p:oleObj name="Equation" r:id="rId10" imgW="3695400" imgH="545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467" y="2373465"/>
                        <a:ext cx="5866841" cy="869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14487"/>
              </p:ext>
            </p:extLst>
          </p:nvPr>
        </p:nvGraphicFramePr>
        <p:xfrm>
          <a:off x="1999626" y="3284750"/>
          <a:ext cx="5826050" cy="92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2" imgW="3377880" imgH="533160" progId="Equation.DSMT4">
                  <p:embed/>
                </p:oleObj>
              </mc:Choice>
              <mc:Fallback>
                <p:oleObj name="Equation" r:id="rId12" imgW="337788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626" y="3284750"/>
                        <a:ext cx="5826050" cy="924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752600" y="32973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844721"/>
              </p:ext>
            </p:extLst>
          </p:nvPr>
        </p:nvGraphicFramePr>
        <p:xfrm>
          <a:off x="2009466" y="4122722"/>
          <a:ext cx="4275879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4" imgW="2311200" imgH="533160" progId="Equation.DSMT4">
                  <p:embed/>
                </p:oleObj>
              </mc:Choice>
              <mc:Fallback>
                <p:oleObj name="Equation" r:id="rId14" imgW="23112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09466" y="4122722"/>
                        <a:ext cx="4275879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6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77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78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79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80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81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82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83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84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85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86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87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88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89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90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91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92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93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94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95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96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97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98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99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200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201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202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203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204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205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206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07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08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09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10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11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12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13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14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15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16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17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18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19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20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21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22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23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24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25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26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27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28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29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30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31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32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33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34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35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36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37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38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39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40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41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42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43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44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45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46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47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48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49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50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51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52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53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54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55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56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57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58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59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60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61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62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63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64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65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66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67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68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69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70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71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72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73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74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75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76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77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78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79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80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81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82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83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84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85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86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87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88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89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90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91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92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93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94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95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96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97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98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99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00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01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02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03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04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05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06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07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08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09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10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11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2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13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14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15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16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1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1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2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2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2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2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2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2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2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224" y="1644985"/>
            <a:ext cx="2365513" cy="66695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FBB870A-ED22-DB11-F3C0-58440201FEA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434709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</p:childTnLst>
        </p:cTn>
      </p:par>
    </p:tnLst>
    <p:bldLst>
      <p:bldP spid="21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(lũy thừa của lũy thừa, lũy thừa của một tích, lũy thừa của một thương)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1,2,3,</a:t>
            </a:r>
            <a:r>
              <a:rPr lang="vi-V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4,5,6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 .</a:t>
            </a:r>
            <a:r>
              <a:rPr lang="vi-V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672921" y="4358151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230561" y="189793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4" y="1042997"/>
              <a:ext cx="2447897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96798" y="2507699"/>
            <a:ext cx="2271617" cy="1061829"/>
            <a:chOff x="7026179" y="2454711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7026179" y="2454711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9" b="100000" l="0" r="100000">
                        <a14:foregroundMark x1="19420" y1="30104" x2="19420" y2="30104"/>
                        <a14:foregroundMark x1="20177" y1="24913" x2="20177" y2="24913"/>
                        <a14:foregroundMark x1="19420" y1="35640" x2="19420" y2="35640"/>
                        <a14:foregroundMark x1="32661" y1="29066" x2="32661" y2="29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2584635"/>
            <a:ext cx="9220200" cy="25588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47455" y="637309"/>
            <a:ext cx="5652654" cy="1953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TRÒ CHƠI QUA SÔNG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296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–LUẬT CHƠI	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Hexagon 3"/>
          <p:cNvSpPr/>
          <p:nvPr/>
        </p:nvSpPr>
        <p:spPr>
          <a:xfrm>
            <a:off x="7446818" y="4411436"/>
            <a:ext cx="1697182" cy="73206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383686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9035"/>
            <a:ext cx="9199418" cy="5143500"/>
          </a:xfrm>
          <a:prstGeom prst="rect">
            <a:avLst/>
          </a:prstGeom>
        </p:spPr>
      </p:pic>
      <p:pic>
        <p:nvPicPr>
          <p:cNvPr id="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2720563" y="3180598"/>
            <a:ext cx="1526684" cy="10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50" y="222838"/>
            <a:ext cx="476211" cy="606496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5775" y="117325"/>
            <a:ext cx="418069" cy="696782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010" y="183046"/>
            <a:ext cx="400823" cy="624538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094" y="196036"/>
            <a:ext cx="364558" cy="569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968" b="93182" l="0" r="30750"/>
                    </a14:imgEffect>
                  </a14:imgLayer>
                </a14:imgProps>
              </a:ext>
            </a:extLst>
          </a:blip>
          <a:srcRect t="67037" r="69306" b="5926"/>
          <a:stretch/>
        </p:blipFill>
        <p:spPr>
          <a:xfrm>
            <a:off x="1047750" y="3416492"/>
            <a:ext cx="2105026" cy="1390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968" b="93182" l="0" r="30750"/>
                    </a14:imgEffect>
                  </a14:imgLayer>
                </a14:imgProps>
              </a:ext>
            </a:extLst>
          </a:blip>
          <a:srcRect t="67037" r="69306" b="5926"/>
          <a:stretch/>
        </p:blipFill>
        <p:spPr>
          <a:xfrm flipH="1">
            <a:off x="5909669" y="3499208"/>
            <a:ext cx="2105026" cy="1390650"/>
          </a:xfrm>
          <a:prstGeom prst="rect">
            <a:avLst/>
          </a:prstGeom>
        </p:spPr>
      </p:pic>
      <p:pic>
        <p:nvPicPr>
          <p:cNvPr id="21" name="H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064" y="3080973"/>
            <a:ext cx="585309" cy="745441"/>
          </a:xfrm>
          <a:prstGeom prst="rect">
            <a:avLst/>
          </a:prstGeom>
        </p:spPr>
      </p:pic>
      <p:pic>
        <p:nvPicPr>
          <p:cNvPr id="22" name="HS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348" y="2970005"/>
            <a:ext cx="513845" cy="856409"/>
          </a:xfrm>
          <a:prstGeom prst="rect">
            <a:avLst/>
          </a:prstGeom>
        </p:spPr>
      </p:pic>
      <p:pic>
        <p:nvPicPr>
          <p:cNvPr id="23" name="HS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548" y="3115401"/>
            <a:ext cx="492650" cy="767615"/>
          </a:xfrm>
          <a:prstGeom prst="rect">
            <a:avLst/>
          </a:prstGeom>
        </p:spPr>
      </p:pic>
      <p:pic>
        <p:nvPicPr>
          <p:cNvPr id="24" name="HS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750" y="3126988"/>
            <a:ext cx="448076" cy="700355"/>
          </a:xfrm>
          <a:prstGeom prst="rect">
            <a:avLst/>
          </a:prstGeom>
        </p:spPr>
      </p:pic>
      <p:pic>
        <p:nvPicPr>
          <p:cNvPr id="26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2735633" y="3176194"/>
            <a:ext cx="1526684" cy="10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2720563" y="3185001"/>
            <a:ext cx="1526684" cy="10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2720563" y="3163690"/>
            <a:ext cx="1526684" cy="10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2732395" y="3190347"/>
            <a:ext cx="1526684" cy="10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012872" y="1055478"/>
            <a:ext cx="2344510" cy="1300956"/>
          </a:xfrm>
          <a:prstGeom prst="wedgeEllipseCallout">
            <a:avLst>
              <a:gd name="adj1" fmla="val 59216"/>
              <a:gd name="adj2" fmla="val 8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CHÁU CẢM ƠN CÔ Ạ!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5169354" y="1196509"/>
            <a:ext cx="2409751" cy="1300956"/>
          </a:xfrm>
          <a:prstGeom prst="wedgeEllipseCallout">
            <a:avLst>
              <a:gd name="adj1" fmla="val 37183"/>
              <a:gd name="adj2" fmla="val 85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CHÁU CẢM ƠN CÔ Ạ!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4872607" y="1055478"/>
            <a:ext cx="2484775" cy="1300956"/>
          </a:xfrm>
          <a:prstGeom prst="wedgeEllipseCallout">
            <a:avLst>
              <a:gd name="adj1" fmla="val 35160"/>
              <a:gd name="adj2" fmla="val 888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CHÁU CẢM ƠN CÔ Ạ!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4760514" y="1046903"/>
            <a:ext cx="2592123" cy="1300956"/>
          </a:xfrm>
          <a:prstGeom prst="wedgeEllipseCallout">
            <a:avLst>
              <a:gd name="adj1" fmla="val 19244"/>
              <a:gd name="adj2" fmla="val 926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CHÁU CẢM ƠN CÔ Ạ!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hlinkClick r:id="rId18" action="ppaction://hlinksldjump"/>
          </p:cNvPr>
          <p:cNvSpPr/>
          <p:nvPr/>
        </p:nvSpPr>
        <p:spPr>
          <a:xfrm>
            <a:off x="7037614" y="117325"/>
            <a:ext cx="1420586" cy="26639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129 L 0.04549 -0.06513 C 0.05503 -0.08395 0.06962 -0.09352 0.08437 -0.09352 C 0.10156 -0.09352 0.11545 -0.08395 0.125 -0.06513 L 0.17135 0.0212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7 0.02685 L 0.41024 0.027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5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88 0.0321 L 0.48646 -0.04506 C 0.50069 -0.06234 0.52257 -0.07098 0.54514 -0.07098 C 0.57083 -0.07098 0.59114 -0.06234 0.60573 -0.04506 L 0.67552 0.032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3457E-6 L 0.05503 -0.06697 C 0.06666 -0.0821 0.08403 -0.09012 0.10191 -0.09012 C 0.12274 -0.09012 0.13906 -0.0821 0.15069 -0.06697 L 0.20607 -1.23457E-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02284 L 0.45521 0.023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21 0.02315 L 0.52848 -0.01697 C 0.5441 -0.02592 0.56719 -0.03086 0.59115 -0.03086 C 0.61876 -0.03086 0.64063 -0.02592 0.65626 -0.01697 L 0.73021 0.02315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4692 L 0.0665 -0.06172 C 0.08073 -0.08611 0.10174 -0.09876 0.12362 -0.09876 C 0.14844 -0.09876 0.16841 -0.08611 0.18264 -0.06172 L 0.24966 0.04692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5156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05 0.03797 L 0.48559 0.0382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93 0.0429 L 0.5592 0.00278 C 0.57465 -0.00617 0.59774 -0.01111 0.62152 -0.01111 C 0.64895 -0.01111 0.671 -0.00617 0.68628 0.00278 L 0.76007 0.0429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48 L 0.07673 -0.06081 C 0.09305 -0.08149 0.11718 -0.0926 0.14218 -0.0926 C 0.17083 -0.0926 0.19392 -0.08149 0.21007 -0.06081 L 0.28732 0.03148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5 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63 0.02376 L 0.52517 0.0240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94 0.02747 L 0.59792 0.01019 C 0.61163 0.00648 0.63246 0.00463 0.65417 0.00463 C 0.67882 0.00463 0.69844 0.00648 0.7125 0.01019 L 0.77917 0.02747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228600"/>
            <a:ext cx="6457951" cy="2243138"/>
            <a:chOff x="304800" y="304799"/>
            <a:chExt cx="8610601" cy="2990851"/>
          </a:xfrm>
        </p:grpSpPr>
        <p:pic>
          <p:nvPicPr>
            <p:cNvPr id="3074" name="Picture 2" descr="D:\ẢNH LÀM CHIPI\MOI NHAT\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14675" y="-2505076"/>
              <a:ext cx="2990851" cy="861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800" y="914400"/>
                  <a:ext cx="7086600" cy="224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350" dirty="0"/>
                </a:p>
                <a:p>
                  <a:endParaRPr lang="en-US" sz="1350" dirty="0"/>
                </a:p>
                <a:p>
                  <a:pPr algn="ctr"/>
                  <a:r>
                    <a:rPr lang="vi-VN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Câu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=?</m:t>
                      </m:r>
                    </m:oMath>
                  </a14:m>
                  <a:endPara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914400"/>
                  <a:ext cx="7086600" cy="22467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2" y="0"/>
            <a:ext cx="528638" cy="5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28699" y="2285998"/>
            <a:ext cx="6972300" cy="2857499"/>
            <a:chOff x="1028699" y="2285998"/>
            <a:chExt cx="6972300" cy="2857499"/>
          </a:xfrm>
        </p:grpSpPr>
        <p:grpSp>
          <p:nvGrpSpPr>
            <p:cNvPr id="7" name="Group 6"/>
            <p:cNvGrpSpPr/>
            <p:nvPr/>
          </p:nvGrpSpPr>
          <p:grpSpPr>
            <a:xfrm>
              <a:off x="1028699" y="2285998"/>
              <a:ext cx="6972300" cy="2857499"/>
              <a:chOff x="-152401" y="3047996"/>
              <a:chExt cx="9296400" cy="3809999"/>
            </a:xfrm>
          </p:grpSpPr>
          <p:pic>
            <p:nvPicPr>
              <p:cNvPr id="3075" name="Picture 3" descr="D:\ẢNH LÀM CHIPI\MOI NHAT\81277115d54491d5dc558a5e282eb2dd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590799" y="304796"/>
                <a:ext cx="3809999" cy="929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14400" y="3581400"/>
                    <a:ext cx="7010400" cy="2544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350" dirty="0"/>
                  </a:p>
                  <a:p>
                    <a:endParaRPr lang="en-US" sz="135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….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350" dirty="0"/>
                  </a:p>
                  <a:p>
                    <a:pPr algn="ctr"/>
                    <a:r>
                      <a:rPr lang="vi-VN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</a:t>
                    </a:r>
                    <a:r>
                      <a: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 </a:t>
                    </a:r>
                    <a:r>
                      <a:rPr lang="vi-VN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 số x</a:t>
                    </a:r>
                    <a:endParaRPr lang="en-US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" y="3581400"/>
                    <a:ext cx="7010400" cy="25442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Left Brace 7"/>
            <p:cNvSpPr/>
            <p:nvPr/>
          </p:nvSpPr>
          <p:spPr>
            <a:xfrm rot="16200000">
              <a:off x="4836937" y="3125279"/>
              <a:ext cx="346425" cy="13334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9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2525</Words>
  <Application>Microsoft Office PowerPoint</Application>
  <PresentationFormat>On-screen Show (16:9)</PresentationFormat>
  <Paragraphs>689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Bui Thi Tuyet GV</cp:lastModifiedBy>
  <cp:revision>244</cp:revision>
  <dcterms:created xsi:type="dcterms:W3CDTF">2021-07-22T17:31:00Z</dcterms:created>
  <dcterms:modified xsi:type="dcterms:W3CDTF">2022-07-30T15:59:44Z</dcterms:modified>
</cp:coreProperties>
</file>