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07/relationships/ui/extensibility" Target="/customUI/customUI14.xml" Id="R4e68fc9b29584f66"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9" r:id="rId3"/>
    <p:sldId id="281" r:id="rId4"/>
    <p:sldId id="282" r:id="rId5"/>
    <p:sldId id="497" r:id="rId6"/>
    <p:sldId id="456" r:id="rId7"/>
    <p:sldId id="591" r:id="rId8"/>
    <p:sldId id="608" r:id="rId9"/>
    <p:sldId id="609" r:id="rId10"/>
    <p:sldId id="610" r:id="rId11"/>
    <p:sldId id="611" r:id="rId12"/>
    <p:sldId id="326" r:id="rId13"/>
    <p:sldId id="483" r:id="rId14"/>
    <p:sldId id="351" r:id="rId15"/>
    <p:sldId id="593" r:id="rId16"/>
    <p:sldId id="595" r:id="rId17"/>
    <p:sldId id="596" r:id="rId18"/>
    <p:sldId id="484" r:id="rId19"/>
    <p:sldId id="597" r:id="rId20"/>
    <p:sldId id="598" r:id="rId21"/>
    <p:sldId id="599" r:id="rId22"/>
    <p:sldId id="494" r:id="rId23"/>
    <p:sldId id="603" r:id="rId24"/>
    <p:sldId id="601" r:id="rId25"/>
    <p:sldId id="602" r:id="rId26"/>
    <p:sldId id="304" r:id="rId27"/>
    <p:sldId id="325" r:id="rId28"/>
    <p:sldId id="604" r:id="rId29"/>
    <p:sldId id="257" r:id="rId30"/>
    <p:sldId id="344" r:id="rId31"/>
  </p:sldIdLst>
  <p:sldSz cx="9144000" cy="5143500" type="screen16x9"/>
  <p:notesSz cx="6858000" cy="9144000"/>
  <p:custDataLst>
    <p:tags r:id="rId33"/>
  </p:custData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T460" initials="T" lastIdx="33" clrIdx="2">
    <p:extLst>
      <p:ext uri="{19B8F6BF-5375-455C-9EA6-DF929625EA0E}">
        <p15:presenceInfo xmlns:p15="http://schemas.microsoft.com/office/powerpoint/2012/main" userId="T46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E4654"/>
    <a:srgbClr val="54304F"/>
    <a:srgbClr val="8BCD4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09" autoAdjust="0"/>
  </p:normalViewPr>
  <p:slideViewPr>
    <p:cSldViewPr>
      <p:cViewPr varScale="1">
        <p:scale>
          <a:sx n="78" d="100"/>
          <a:sy n="78" d="100"/>
        </p:scale>
        <p:origin x="117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22-07-09T21:36:37.784" idx="25">
    <p:pos x="10" y="10"/>
    <p:text>Phần này chưa khớp GA Word</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2-07-09T21:36:37.784" idx="30">
    <p:pos x="10" y="10"/>
    <p:text>Phần này chưa khớp GA Word</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0"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b="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vi-VN" altLang="en-US" sz="2800" b="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800" b="0"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b="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vi-VN" sz="2800" b="0" dirty="0">
              <a:latin typeface="+mj-lt"/>
              <a:ea typeface="Times New Roman" panose="02020603050405020304" pitchFamily="18" charset="0"/>
              <a:cs typeface="Times New Roman" panose="02020603050405020304" pitchFamily="18" charset="0"/>
            </a:rPr>
            <a:t>SGK</a:t>
          </a:r>
          <a:r>
            <a:rPr lang="en-US" sz="2800" b="0" dirty="0">
              <a:latin typeface="+mj-lt"/>
              <a:ea typeface="Times New Roman" panose="02020603050405020304" pitchFamily="18" charset="0"/>
              <a:cs typeface="Times New Roman" panose="02020603050405020304" pitchFamily="18" charset="0"/>
            </a:rPr>
            <a:t>.</a:t>
          </a:r>
          <a:endParaRPr lang="en-US" sz="2800" b="0"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custT="1"/>
      <dgm:spPr/>
      <dgm:t>
        <a:bodyPr/>
        <a:lstStyle/>
        <a:p>
          <a:r>
            <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800" b="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800" b="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b="0"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b="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800" b="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custT="1"/>
      <dgm:spPr/>
      <dgm:t>
        <a:bodyPr/>
        <a:lstStyle/>
        <a:p>
          <a:r>
            <a:rPr lang="en-US" sz="2800" b="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800" b="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800" b="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b="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0" dirty="0">
              <a:latin typeface="Times New Roman" panose="02020603050405020304" pitchFamily="18" charset="0"/>
              <a:ea typeface="Times New Roman" panose="02020603050405020304" pitchFamily="18" charset="0"/>
              <a:cs typeface="Times New Roman" panose="02020603050405020304" pitchFamily="18" charset="0"/>
            </a:rPr>
            <a:t>chia đơn vị, bảng nh</a:t>
          </a:r>
          <a:r>
            <a:rPr lang="en-US" sz="2800" b="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2800" b="0" dirty="0">
              <a:latin typeface="Times New Roman" panose="02020603050405020304" pitchFamily="18" charset="0"/>
              <a:ea typeface="Times New Roman" panose="02020603050405020304" pitchFamily="18" charset="0"/>
              <a:cs typeface="Times New Roman" panose="02020603050405020304" pitchFamily="18" charset="0"/>
            </a:rPr>
            <a:t>m</a:t>
          </a:r>
          <a:r>
            <a:rPr lang="en-US" sz="2800" b="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ea typeface="Times New Roman" panose="02020603050405020304" pitchFamily="18" charset="0"/>
              <a:cs typeface="Times New Roman" panose="02020603050405020304" pitchFamily="18" charset="0"/>
            </a:rPr>
            <a:t>kéo</a:t>
          </a:r>
          <a:endParaRPr lang="en-US" sz="2800" b="0"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custT="1"/>
      <dgm:spPr/>
      <dgm:t>
        <a:bodyPr/>
        <a:lstStyle/>
        <a:p>
          <a:endParaRPr lang="en-US" sz="2800" b="0"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ScaleY="39103" custLinFactNeighborY="-323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ScaleY="66221" custLinFactNeighborY="-8129">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custLinFactNeighborX="4301" custLinFactNeighborY="3279">
        <dgm:presLayoutVars>
          <dgm:bulletEnabled val="1"/>
        </dgm:presLayoutVars>
      </dgm:prSet>
      <dgm:spPr/>
      <dgm:t>
        <a:bodyPr/>
        <a:lstStyle/>
        <a:p>
          <a:endParaRPr lang="en-US"/>
        </a:p>
      </dgm:t>
    </dgm:pt>
  </dgm:ptLst>
  <dgm:cxnLst>
    <dgm:cxn modelId="{98EF93F6-9645-42BA-9EDE-0684263968A6}" srcId="{E1A6C867-5640-4890-9BBB-DBBB33C62E0E}" destId="{8E595FF9-7F13-4589-ADB1-A98CFA417FE8}" srcOrd="0" destOrd="0" parTransId="{B327BC0A-A89C-479E-B8CD-C46EF1DB42D9}" sibTransId="{41D8AE83-6358-42AE-B439-0EFC9D377ED1}"/>
    <dgm:cxn modelId="{16414EC6-8CBC-4C11-938D-F4D86DEAFD64}" srcId="{8E595FF9-7F13-4589-ADB1-A98CFA417FE8}" destId="{E1F6625C-DEE5-4E81-9E17-CE182C3F5B83}" srcOrd="1" destOrd="0" parTransId="{36AAC359-CE2D-49C3-8DCE-CD6A0AB76C47}" sibTransId="{C1C3EF18-84B5-4FA0-8B06-B82A0F1FB869}"/>
    <dgm:cxn modelId="{BA5B9CD6-AF1A-4D79-8DC3-9ED6964CB5F5}" type="presOf" srcId="{D71F825F-8A65-4BDA-BC7A-08775CC4F943}" destId="{0DFB8EA2-E9F4-4E7D-B5BF-ABC527E44C63}" srcOrd="0" destOrd="2" presId="urn:microsoft.com/office/officeart/2005/8/layout/vList2"/>
    <dgm:cxn modelId="{770E6D75-2589-4F18-8B25-2642615E4FB6}" type="presOf" srcId="{E1F6625C-DEE5-4E81-9E17-CE182C3F5B83}" destId="{0DFB8EA2-E9F4-4E7D-B5BF-ABC527E44C63}" srcOrd="0" destOrd="1" presId="urn:microsoft.com/office/officeart/2005/8/layout/vList2"/>
    <dgm:cxn modelId="{3A28E52C-05AC-464F-BC2C-AE5BA1C059F0}" type="presOf" srcId="{E1A6C867-5640-4890-9BBB-DBBB33C62E0E}" destId="{EBF0A97A-EDF1-4C47-8ECB-5F5F6A8E456D}"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8C2EF9A6-E286-4D8C-9B5D-AA58CB61699C}" type="presOf" srcId="{7C640BC9-3B54-462E-81CB-2C5C26E6BC7C}" destId="{8F3B6D51-6576-4847-95F8-097004C88A78}" srcOrd="0" destOrd="1"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FD09A55E-6FC0-4B08-8C11-21482B1E3979}" type="presOf" srcId="{3B33AAEF-2BF8-4EBB-A3B1-62835B5C81BF}" destId="{D2408717-B530-41AC-B5CE-E14FAEC5B062}" srcOrd="0" destOrd="0" presId="urn:microsoft.com/office/officeart/2005/8/layout/vList2"/>
    <dgm:cxn modelId="{2ACFD60D-ABB2-4145-BA35-09A5FD91CFF0}" type="presOf" srcId="{8E595FF9-7F13-4589-ADB1-A98CFA417FE8}" destId="{E5C9E7A5-AF2E-4D50-8726-C7D64A106B64}" srcOrd="0" destOrd="0" presId="urn:microsoft.com/office/officeart/2005/8/layout/vList2"/>
    <dgm:cxn modelId="{31096CDC-920C-4489-BD01-670DA5CE15D5}" type="presOf" srcId="{704E6F5A-9DD3-4463-B617-DAC4CB1475BA}" destId="{8F3B6D51-6576-4847-95F8-097004C88A78}"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99C0CA34-B0CB-444B-8AAD-810CD5D103FE}" type="presOf" srcId="{ECA0ABAF-B23C-4736-AEB9-5FAE681D07FA}" destId="{0DFB8EA2-E9F4-4E7D-B5BF-ABC527E44C63}" srcOrd="0" destOrd="0" presId="urn:microsoft.com/office/officeart/2005/8/layout/vList2"/>
    <dgm:cxn modelId="{949833C7-880F-431F-9337-C36D09FD7E69}" srcId="{8E595FF9-7F13-4589-ADB1-A98CFA417FE8}" destId="{D71F825F-8A65-4BDA-BC7A-08775CC4F943}" srcOrd="2" destOrd="0" parTransId="{340B0917-AE02-47E8-991A-57C2FEF6B492}" sibTransId="{EEA8AB36-2CE6-4B2C-BE03-742C9EF0AE15}"/>
    <dgm:cxn modelId="{0C9C6203-F4AB-4245-B661-DDE3B284A297}" srcId="{3B33AAEF-2BF8-4EBB-A3B1-62835B5C81BF}" destId="{7C640BC9-3B54-462E-81CB-2C5C26E6BC7C}" srcOrd="1" destOrd="0" parTransId="{4D2FF963-9027-4683-9E96-547AE7F71337}" sibTransId="{64865A18-553A-4E74-892F-46AD1B65C9B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0"/>
          <a:ext cx="7086600" cy="468485"/>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kumimoji="0" lang="en-US" altLang="en-US" sz="2800" b="0"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0"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0"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b="0" kern="1200" dirty="0"/>
        </a:p>
      </dsp:txBody>
      <dsp:txXfrm>
        <a:off x="22870" y="22870"/>
        <a:ext cx="7040860" cy="422745"/>
      </dsp:txXfrm>
    </dsp:sp>
    <dsp:sp modelId="{0DFB8EA2-E9F4-4E7D-B5BF-ABC527E44C63}">
      <dsp:nvSpPr>
        <dsp:cNvPr id="0" name=""/>
        <dsp:cNvSpPr/>
      </dsp:nvSpPr>
      <dsp:spPr>
        <a:xfrm>
          <a:off x="0" y="488221"/>
          <a:ext cx="7086600" cy="178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00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vi-VN"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800" b="0" kern="1200" dirty="0"/>
        </a:p>
        <a:p>
          <a:pPr marL="285750" lvl="1" indent="-285750" algn="l" defTabSz="1244600">
            <a:lnSpc>
              <a:spcPct val="90000"/>
            </a:lnSpc>
            <a:spcBef>
              <a:spcPct val="0"/>
            </a:spcBef>
            <a:spcAft>
              <a:spcPct val="20000"/>
            </a:spcAft>
            <a:buChar char="••"/>
          </a:pPr>
          <a:r>
            <a:rPr lang="en-US"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800" b="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en-US"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800" b="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kern="1200" dirty="0"/>
        </a:p>
        <a:p>
          <a:pPr marL="285750" lvl="1" indent="-285750" algn="l" defTabSz="1244600">
            <a:lnSpc>
              <a:spcPct val="90000"/>
            </a:lnSpc>
            <a:spcBef>
              <a:spcPct val="0"/>
            </a:spcBef>
            <a:spcAft>
              <a:spcPct val="20000"/>
            </a:spcAft>
            <a:buChar char="••"/>
          </a:pPr>
          <a:endParaRPr lang="en-US" sz="2800" b="0" kern="1200" dirty="0"/>
        </a:p>
      </dsp:txBody>
      <dsp:txXfrm>
        <a:off x="0" y="488221"/>
        <a:ext cx="7086600" cy="1788480"/>
      </dsp:txXfrm>
    </dsp:sp>
    <dsp:sp modelId="{D2408717-B530-41AC-B5CE-E14FAEC5B062}">
      <dsp:nvSpPr>
        <dsp:cNvPr id="0" name=""/>
        <dsp:cNvSpPr/>
      </dsp:nvSpPr>
      <dsp:spPr>
        <a:xfrm>
          <a:off x="0" y="2171701"/>
          <a:ext cx="7086600" cy="79338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0"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0"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0"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b="0" kern="1200" dirty="0"/>
        </a:p>
      </dsp:txBody>
      <dsp:txXfrm>
        <a:off x="38730" y="2210431"/>
        <a:ext cx="7009140" cy="715920"/>
      </dsp:txXfrm>
    </dsp:sp>
    <dsp:sp modelId="{8F3B6D51-6576-4847-95F8-097004C88A78}">
      <dsp:nvSpPr>
        <dsp:cNvPr id="0" name=""/>
        <dsp:cNvSpPr/>
      </dsp:nvSpPr>
      <dsp:spPr>
        <a:xfrm>
          <a:off x="0" y="3089818"/>
          <a:ext cx="7086600"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000"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vi-VN" sz="2800" b="0" kern="1200" dirty="0">
              <a:latin typeface="+mj-lt"/>
              <a:ea typeface="Times New Roman" panose="02020603050405020304" pitchFamily="18" charset="0"/>
              <a:cs typeface="Times New Roman" panose="02020603050405020304" pitchFamily="18" charset="0"/>
            </a:rPr>
            <a:t>SGK</a:t>
          </a:r>
          <a:r>
            <a:rPr lang="en-US" sz="2800" b="0" kern="1200" dirty="0">
              <a:latin typeface="+mj-lt"/>
              <a:ea typeface="Times New Roman" panose="02020603050405020304" pitchFamily="18" charset="0"/>
              <a:cs typeface="Times New Roman" panose="02020603050405020304" pitchFamily="18" charset="0"/>
            </a:rPr>
            <a:t>.</a:t>
          </a:r>
          <a:endParaRPr lang="en-US" sz="2800" b="0" kern="1200" dirty="0">
            <a:latin typeface="+mj-lt"/>
          </a:endParaRPr>
        </a:p>
        <a:p>
          <a:pPr marL="285750" lvl="1" indent="-285750" algn="l" defTabSz="1244600">
            <a:lnSpc>
              <a:spcPct val="90000"/>
            </a:lnSpc>
            <a:spcBef>
              <a:spcPct val="0"/>
            </a:spcBef>
            <a:spcAft>
              <a:spcPct val="20000"/>
            </a:spcAft>
            <a:buChar char="••"/>
          </a:pPr>
          <a:r>
            <a:rPr lang="en-US" sz="2800" b="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800" b="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800" b="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b="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0" kern="1200" dirty="0">
              <a:latin typeface="Times New Roman" panose="02020603050405020304" pitchFamily="18" charset="0"/>
              <a:ea typeface="Times New Roman" panose="02020603050405020304" pitchFamily="18" charset="0"/>
              <a:cs typeface="Times New Roman" panose="02020603050405020304" pitchFamily="18" charset="0"/>
            </a:rPr>
            <a:t>chia đơn vị, bảng nh</a:t>
          </a:r>
          <a:r>
            <a:rPr lang="en-US" sz="2800" b="0" kern="120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2800" b="0" kern="1200" dirty="0">
              <a:latin typeface="Times New Roman" panose="02020603050405020304" pitchFamily="18" charset="0"/>
              <a:ea typeface="Times New Roman" panose="02020603050405020304" pitchFamily="18" charset="0"/>
              <a:cs typeface="Times New Roman" panose="02020603050405020304" pitchFamily="18" charset="0"/>
            </a:rPr>
            <a:t>m</a:t>
          </a:r>
          <a:r>
            <a:rPr lang="en-US" sz="2800" b="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ea typeface="Times New Roman" panose="02020603050405020304" pitchFamily="18" charset="0"/>
              <a:cs typeface="Times New Roman" panose="02020603050405020304" pitchFamily="18" charset="0"/>
            </a:rPr>
            <a:t>kéo</a:t>
          </a:r>
          <a:endParaRPr lang="en-US" sz="2800" b="0" kern="1200" dirty="0">
            <a:latin typeface="Times New Roman" panose="02020603050405020304" pitchFamily="18" charset="0"/>
            <a:cs typeface="Times New Roman" panose="02020603050405020304" pitchFamily="18" charset="0"/>
          </a:endParaRPr>
        </a:p>
      </dsp:txBody>
      <dsp:txXfrm>
        <a:off x="0" y="3089818"/>
        <a:ext cx="7086600" cy="12916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4200"/>
              </a:lnSpc>
            </a:pP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3183094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4200"/>
              </a:lnSpc>
            </a:pP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Hoạt</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động</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nhóm</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theo</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kĩ</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thuật</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mảnh</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ghép</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Các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nhóm</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thảo</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luận</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và</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trình</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bày</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vào</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bảng</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phụ</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bài</a:t>
            </a:r>
            <a:r>
              <a:rPr lang="en-US" sz="1200" baseline="0" dirty="0">
                <a:ln/>
                <a:solidFill>
                  <a:srgbClr val="002060"/>
                </a:solidFill>
                <a:latin typeface="Arial" panose="020B0604020202020204" pitchFamily="34" charset="0"/>
                <a:cs typeface="Arial" panose="020B0604020202020204" pitchFamily="34" charset="0"/>
              </a:rPr>
              <a:t> 5 </a:t>
            </a:r>
            <a:r>
              <a:rPr lang="en-US" sz="1200" baseline="0" dirty="0" err="1">
                <a:ln/>
                <a:solidFill>
                  <a:srgbClr val="002060"/>
                </a:solidFill>
                <a:latin typeface="Arial" panose="020B0604020202020204" pitchFamily="34" charset="0"/>
                <a:cs typeface="Arial" panose="020B0604020202020204" pitchFamily="34" charset="0"/>
              </a:rPr>
              <a:t>trong</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thời</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gian</a:t>
            </a:r>
            <a:r>
              <a:rPr lang="en-US" sz="1200" baseline="0" dirty="0">
                <a:ln/>
                <a:solidFill>
                  <a:srgbClr val="002060"/>
                </a:solidFill>
                <a:latin typeface="Arial" panose="020B0604020202020204" pitchFamily="34" charset="0"/>
                <a:cs typeface="Arial" panose="020B0604020202020204" pitchFamily="34" charset="0"/>
              </a:rPr>
              <a:t> 5 </a:t>
            </a:r>
            <a:r>
              <a:rPr lang="en-US" sz="1200" baseline="0" dirty="0" err="1">
                <a:ln/>
                <a:solidFill>
                  <a:srgbClr val="002060"/>
                </a:solidFill>
                <a:latin typeface="Arial" panose="020B0604020202020204" pitchFamily="34" charset="0"/>
                <a:cs typeface="Arial" panose="020B0604020202020204" pitchFamily="34" charset="0"/>
              </a:rPr>
              <a:t>phút</a:t>
            </a:r>
            <a:endParaRPr lang="en-US" sz="1200" dirty="0">
              <a:ln/>
              <a:solidFill>
                <a:srgbClr val="002060"/>
              </a:solidFill>
              <a:latin typeface="Arial" panose="020B0604020202020204" pitchFamily="34" charset="0"/>
              <a:cs typeface="Arial" panose="020B0604020202020204" pitchFamily="34" charset="0"/>
            </a:endParaRPr>
          </a:p>
          <a:p>
            <a:pPr algn="just">
              <a:lnSpc>
                <a:spcPts val="4200"/>
              </a:lnSpc>
            </a:pP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Thực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hiện</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ghép</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nhóm</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mới</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trong</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thời</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gian</a:t>
            </a:r>
            <a:r>
              <a:rPr lang="en-US" sz="1200" baseline="0" dirty="0">
                <a:ln/>
                <a:solidFill>
                  <a:srgbClr val="002060"/>
                </a:solidFill>
                <a:latin typeface="Arial" panose="020B0604020202020204" pitchFamily="34" charset="0"/>
                <a:cs typeface="Arial" panose="020B0604020202020204" pitchFamily="34" charset="0"/>
              </a:rPr>
              <a:t> 10 </a:t>
            </a:r>
            <a:r>
              <a:rPr lang="en-US" sz="1200" baseline="0" dirty="0" err="1">
                <a:ln/>
                <a:solidFill>
                  <a:srgbClr val="002060"/>
                </a:solidFill>
                <a:latin typeface="Arial" panose="020B0604020202020204" pitchFamily="34" charset="0"/>
                <a:cs typeface="Arial" panose="020B0604020202020204" pitchFamily="34" charset="0"/>
              </a:rPr>
              <a:t>giây</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Bốc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thăm</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nhóm</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và</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học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sinh</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trình</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bày</a:t>
            </a:r>
            <a:r>
              <a:rPr lang="en-US" sz="1200" baseline="0" dirty="0">
                <a:ln/>
                <a:solidFill>
                  <a:srgbClr val="002060"/>
                </a:solidFill>
                <a:latin typeface="Arial" panose="020B0604020202020204" pitchFamily="34" charset="0"/>
                <a:cs typeface="Arial" panose="020B0604020202020204" pitchFamily="34" charset="0"/>
              </a:rPr>
              <a:t>.</a:t>
            </a:r>
            <a:endParaRPr lang="en-US" sz="1200" b="1" i="1" dirty="0">
              <a:ln/>
              <a:solidFill>
                <a:srgbClr val="00B050"/>
              </a:solidFill>
              <a:latin typeface="Arial" panose="020B0604020202020204" pitchFamily="34" charset="0"/>
              <a:cs typeface="Arial" panose="020B0604020202020204" pitchFamily="34" charset="0"/>
            </a:endParaRPr>
          </a:p>
          <a:p>
            <a:pPr algn="just">
              <a:lnSpc>
                <a:spcPts val="4200"/>
              </a:lnSpc>
            </a:pP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Các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nhóm</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khác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nhận</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xét</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góp</a:t>
            </a:r>
            <a:r>
              <a:rPr lang="en-US" sz="1200" baseline="0" dirty="0">
                <a:ln/>
                <a:solidFill>
                  <a:srgbClr val="002060"/>
                </a:solidFill>
                <a:latin typeface="Arial" panose="020B0604020202020204" pitchFamily="34" charset="0"/>
                <a:cs typeface="Arial" panose="020B0604020202020204" pitchFamily="34" charset="0"/>
              </a:rPr>
              <a:t> ý.</a:t>
            </a:r>
            <a:endParaRPr lang="en-US" sz="1200" dirty="0">
              <a:ln/>
              <a:solidFill>
                <a:srgbClr val="002060"/>
              </a:solidFill>
              <a:latin typeface="Arial" panose="020B0604020202020204" pitchFamily="34" charset="0"/>
              <a:cs typeface="Arial" panose="020B0604020202020204" pitchFamily="34" charset="0"/>
            </a:endParaRPr>
          </a:p>
          <a:p>
            <a:pPr algn="just">
              <a:lnSpc>
                <a:spcPts val="4200"/>
              </a:lnSpc>
            </a:pP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18</a:t>
            </a:fld>
            <a:endParaRPr lang="en-US"/>
          </a:p>
        </p:txBody>
      </p:sp>
    </p:spTree>
    <p:extLst>
      <p:ext uri="{BB962C8B-B14F-4D97-AF65-F5344CB8AC3E}">
        <p14:creationId xmlns:p14="http://schemas.microsoft.com/office/powerpoint/2010/main" val="3183094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4200"/>
              </a:lnSpc>
            </a:pP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183094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4200"/>
              </a:lnSpc>
            </a:pP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3183094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21</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HS </a:t>
            </a:r>
            <a:r>
              <a:rPr lang="en-US" dirty="0" err="1"/>
              <a:t>hoạt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bài</a:t>
            </a:r>
            <a:r>
              <a:rPr lang="en-US" baseline="0" dirty="0"/>
              <a:t> 4 </a:t>
            </a:r>
            <a:r>
              <a:rPr lang="en-US" baseline="0" dirty="0" err="1"/>
              <a:t>vào</a:t>
            </a:r>
            <a:r>
              <a:rPr lang="en-US" baseline="0" dirty="0"/>
              <a:t> </a:t>
            </a:r>
            <a:r>
              <a:rPr lang="en-US" baseline="0" dirty="0" err="1"/>
              <a:t>vở</a:t>
            </a:r>
            <a:r>
              <a:rPr lang="en-US" baseline="0" dirty="0"/>
              <a:t>.</a:t>
            </a:r>
          </a:p>
          <a:p>
            <a:pPr marL="171450" indent="-171450">
              <a:buFontTx/>
              <a:buChar char="-"/>
            </a:pPr>
            <a:r>
              <a:rPr lang="en-US" baseline="0" dirty="0" err="1"/>
              <a:t>GV</a:t>
            </a:r>
            <a:r>
              <a:rPr lang="en-US" baseline="0" dirty="0"/>
              <a:t> </a:t>
            </a:r>
            <a:r>
              <a:rPr lang="en-US" baseline="0" dirty="0" err="1"/>
              <a:t>gọi</a:t>
            </a:r>
            <a:r>
              <a:rPr lang="en-US" baseline="0" dirty="0"/>
              <a:t> 1 HS </a:t>
            </a:r>
            <a:r>
              <a:rPr lang="en-US" baseline="0" dirty="0" err="1"/>
              <a:t>lên</a:t>
            </a:r>
            <a:r>
              <a:rPr lang="en-US" baseline="0" dirty="0"/>
              <a:t> </a:t>
            </a:r>
            <a:r>
              <a:rPr lang="en-US" baseline="0" dirty="0" err="1"/>
              <a:t>bảng</a:t>
            </a:r>
            <a:r>
              <a:rPr lang="en-US" baseline="0" dirty="0"/>
              <a:t> </a:t>
            </a:r>
            <a:r>
              <a:rPr lang="en-US" baseline="0" dirty="0" err="1"/>
              <a:t>thực</a:t>
            </a:r>
            <a:r>
              <a:rPr lang="en-US" baseline="0" dirty="0"/>
              <a:t> </a:t>
            </a:r>
            <a:r>
              <a:rPr lang="en-US" baseline="0" dirty="0" err="1"/>
              <a:t>hiện</a:t>
            </a:r>
            <a:r>
              <a:rPr lang="en-US" baseline="0" dirty="0"/>
              <a:t>.</a:t>
            </a:r>
          </a:p>
          <a:p>
            <a:pPr marL="171450" indent="-171450">
              <a:buFontTx/>
              <a:buChar char="-"/>
            </a:pPr>
            <a:r>
              <a:rPr lang="en-US" baseline="0" dirty="0" err="1"/>
              <a:t>Hs</a:t>
            </a:r>
            <a:r>
              <a:rPr lang="en-US" baseline="0" dirty="0"/>
              <a:t> </a:t>
            </a:r>
            <a:r>
              <a:rPr lang="en-US" baseline="0" dirty="0" err="1"/>
              <a:t>dưới</a:t>
            </a:r>
            <a:r>
              <a:rPr lang="en-US" baseline="0" dirty="0"/>
              <a:t> </a:t>
            </a:r>
            <a:r>
              <a:rPr lang="en-US" baseline="0" dirty="0" err="1"/>
              <a:t>lớp</a:t>
            </a:r>
            <a:r>
              <a:rPr lang="en-US" baseline="0" dirty="0"/>
              <a:t> </a:t>
            </a:r>
            <a:r>
              <a:rPr lang="en-US" baseline="0" dirty="0" err="1"/>
              <a:t>đổi</a:t>
            </a:r>
            <a:r>
              <a:rPr lang="en-US" baseline="0" dirty="0"/>
              <a:t> </a:t>
            </a:r>
            <a:r>
              <a:rPr lang="en-US" baseline="0" dirty="0" err="1"/>
              <a:t>chéo</a:t>
            </a:r>
            <a:r>
              <a:rPr lang="en-US" baseline="0" dirty="0"/>
              <a:t> </a:t>
            </a:r>
            <a:r>
              <a:rPr lang="en-US" baseline="0" dirty="0" err="1"/>
              <a:t>vở</a:t>
            </a:r>
            <a:r>
              <a:rPr lang="en-US" baseline="0" dirty="0"/>
              <a:t>, </a:t>
            </a:r>
            <a:r>
              <a:rPr lang="en-US" baseline="0" dirty="0" err="1"/>
              <a:t>chấm</a:t>
            </a:r>
            <a:r>
              <a:rPr lang="en-US" baseline="0" dirty="0"/>
              <a:t> </a:t>
            </a:r>
            <a:r>
              <a:rPr lang="en-US" baseline="0" dirty="0" err="1"/>
              <a:t>chéo</a:t>
            </a:r>
            <a:r>
              <a:rPr lang="en-US" baseline="0" dirty="0"/>
              <a:t>.</a:t>
            </a:r>
            <a:endParaRPr lang="en-US" dirty="0"/>
          </a:p>
          <a:p>
            <a:pPr algn="just">
              <a:lnSpc>
                <a:spcPts val="4200"/>
              </a:lnSpc>
            </a:pP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3465241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4200"/>
              </a:lnSpc>
            </a:pP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1519204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4200"/>
              </a:lnSpc>
            </a:pP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294478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188C1E9-E921-D048-80AE-B99A44B83F0E}"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2418133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817862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817862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HS </a:t>
            </a:r>
            <a:r>
              <a:rPr lang="en-US" dirty="0" err="1"/>
              <a:t>hoạt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bài</a:t>
            </a:r>
            <a:r>
              <a:rPr lang="en-US" baseline="0" dirty="0"/>
              <a:t> 1 </a:t>
            </a:r>
            <a:r>
              <a:rPr lang="en-US" baseline="0" dirty="0" err="1"/>
              <a:t>vào</a:t>
            </a:r>
            <a:r>
              <a:rPr lang="en-US" baseline="0" dirty="0"/>
              <a:t> </a:t>
            </a:r>
            <a:r>
              <a:rPr lang="en-US" baseline="0" dirty="0" err="1"/>
              <a:t>vở</a:t>
            </a:r>
            <a:r>
              <a:rPr lang="en-US" baseline="0" dirty="0"/>
              <a:t>.</a:t>
            </a:r>
          </a:p>
          <a:p>
            <a:pPr marL="171450" indent="-171450">
              <a:buFontTx/>
              <a:buChar char="-"/>
            </a:pPr>
            <a:r>
              <a:rPr lang="en-US" baseline="0" dirty="0" err="1"/>
              <a:t>GV</a:t>
            </a:r>
            <a:r>
              <a:rPr lang="en-US" baseline="0" dirty="0"/>
              <a:t> </a:t>
            </a:r>
            <a:r>
              <a:rPr lang="en-US" baseline="0" dirty="0" err="1"/>
              <a:t>gọi</a:t>
            </a:r>
            <a:r>
              <a:rPr lang="en-US" baseline="0" dirty="0"/>
              <a:t> 2 HS </a:t>
            </a:r>
            <a:r>
              <a:rPr lang="en-US" baseline="0" dirty="0" err="1"/>
              <a:t>lên</a:t>
            </a:r>
            <a:r>
              <a:rPr lang="en-US" baseline="0" dirty="0"/>
              <a:t> </a:t>
            </a:r>
            <a:r>
              <a:rPr lang="en-US" baseline="0" dirty="0" err="1"/>
              <a:t>bảng</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HS1</a:t>
            </a:r>
            <a:r>
              <a:rPr lang="en-US" baseline="0" dirty="0"/>
              <a:t> </a:t>
            </a:r>
            <a:r>
              <a:rPr lang="en-US" baseline="0" dirty="0" err="1"/>
              <a:t>làm</a:t>
            </a:r>
            <a:r>
              <a:rPr lang="en-US" baseline="0" dirty="0"/>
              <a:t> </a:t>
            </a:r>
            <a:r>
              <a:rPr lang="en-US" baseline="0" dirty="0" err="1"/>
              <a:t>câu</a:t>
            </a:r>
            <a:r>
              <a:rPr lang="en-US" baseline="0" dirty="0"/>
              <a:t> a, </a:t>
            </a:r>
            <a:r>
              <a:rPr lang="en-US" baseline="0" dirty="0" err="1"/>
              <a:t>HS2</a:t>
            </a:r>
            <a:r>
              <a:rPr lang="en-US" baseline="0" dirty="0"/>
              <a:t> </a:t>
            </a:r>
            <a:r>
              <a:rPr lang="en-US" baseline="0" dirty="0" err="1"/>
              <a:t>làm</a:t>
            </a:r>
            <a:r>
              <a:rPr lang="en-US" baseline="0" dirty="0"/>
              <a:t> </a:t>
            </a:r>
            <a:r>
              <a:rPr lang="en-US" baseline="0" dirty="0" err="1"/>
              <a:t>câu</a:t>
            </a:r>
            <a:r>
              <a:rPr lang="en-US" baseline="0" dirty="0"/>
              <a:t> b</a:t>
            </a:r>
          </a:p>
          <a:p>
            <a:pPr marL="171450" indent="-171450">
              <a:buFontTx/>
              <a:buChar char="-"/>
            </a:pPr>
            <a:r>
              <a:rPr lang="en-US" baseline="0" dirty="0" err="1"/>
              <a:t>Hs</a:t>
            </a:r>
            <a:r>
              <a:rPr lang="en-US" baseline="0" dirty="0"/>
              <a:t> </a:t>
            </a:r>
            <a:r>
              <a:rPr lang="en-US" baseline="0" dirty="0" err="1"/>
              <a:t>dưới</a:t>
            </a:r>
            <a:r>
              <a:rPr lang="en-US" baseline="0" dirty="0"/>
              <a:t> </a:t>
            </a:r>
            <a:r>
              <a:rPr lang="en-US" baseline="0" dirty="0" err="1"/>
              <a:t>lớp</a:t>
            </a:r>
            <a:r>
              <a:rPr lang="en-US" baseline="0" dirty="0"/>
              <a:t> </a:t>
            </a:r>
            <a:r>
              <a:rPr lang="en-US" baseline="0" dirty="0" err="1"/>
              <a:t>đổi</a:t>
            </a:r>
            <a:r>
              <a:rPr lang="en-US" baseline="0" dirty="0"/>
              <a:t> </a:t>
            </a:r>
            <a:r>
              <a:rPr lang="en-US" baseline="0" dirty="0" err="1"/>
              <a:t>chéo</a:t>
            </a:r>
            <a:r>
              <a:rPr lang="en-US" baseline="0" dirty="0"/>
              <a:t> </a:t>
            </a:r>
            <a:r>
              <a:rPr lang="en-US" baseline="0" dirty="0" err="1"/>
              <a:t>vở</a:t>
            </a:r>
            <a:r>
              <a:rPr lang="en-US" baseline="0" dirty="0"/>
              <a:t>, </a:t>
            </a:r>
            <a:r>
              <a:rPr lang="en-US" baseline="0" dirty="0" err="1"/>
              <a:t>chấm</a:t>
            </a:r>
            <a:r>
              <a:rPr lang="en-US" baseline="0" dirty="0"/>
              <a:t> </a:t>
            </a:r>
            <a:r>
              <a:rPr lang="en-US" baseline="0" dirty="0" err="1"/>
              <a:t>chéo</a:t>
            </a:r>
            <a:r>
              <a:rPr lang="en-US" baseline="0" dirty="0"/>
              <a:t>.</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18309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HS </a:t>
            </a:r>
            <a:r>
              <a:rPr lang="en-US" dirty="0" err="1"/>
              <a:t>hoạt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bài</a:t>
            </a:r>
            <a:r>
              <a:rPr lang="en-US" baseline="0" dirty="0"/>
              <a:t> 1 </a:t>
            </a:r>
            <a:r>
              <a:rPr lang="en-US" baseline="0" dirty="0" err="1"/>
              <a:t>vào</a:t>
            </a:r>
            <a:r>
              <a:rPr lang="en-US" baseline="0" dirty="0"/>
              <a:t> </a:t>
            </a:r>
            <a:r>
              <a:rPr lang="en-US" baseline="0" dirty="0" err="1"/>
              <a:t>vở</a:t>
            </a:r>
            <a:r>
              <a:rPr lang="en-US" baseline="0" dirty="0"/>
              <a:t>.</a:t>
            </a:r>
          </a:p>
          <a:p>
            <a:pPr marL="171450" indent="-171450">
              <a:buFontTx/>
              <a:buChar char="-"/>
            </a:pPr>
            <a:r>
              <a:rPr lang="en-US" baseline="0" dirty="0" err="1"/>
              <a:t>GV</a:t>
            </a:r>
            <a:r>
              <a:rPr lang="en-US" baseline="0" dirty="0"/>
              <a:t> </a:t>
            </a:r>
            <a:r>
              <a:rPr lang="en-US" baseline="0" dirty="0" err="1"/>
              <a:t>gọi</a:t>
            </a:r>
            <a:r>
              <a:rPr lang="en-US" baseline="0" dirty="0"/>
              <a:t> 2 HS </a:t>
            </a:r>
            <a:r>
              <a:rPr lang="en-US" baseline="0" dirty="0" err="1"/>
              <a:t>lên</a:t>
            </a:r>
            <a:r>
              <a:rPr lang="en-US" baseline="0" dirty="0"/>
              <a:t> </a:t>
            </a:r>
            <a:r>
              <a:rPr lang="en-US" baseline="0" dirty="0" err="1"/>
              <a:t>bảng</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HS1</a:t>
            </a:r>
            <a:r>
              <a:rPr lang="en-US" baseline="0" dirty="0"/>
              <a:t> </a:t>
            </a:r>
            <a:r>
              <a:rPr lang="en-US" baseline="0" dirty="0" err="1"/>
              <a:t>làm</a:t>
            </a:r>
            <a:r>
              <a:rPr lang="en-US" baseline="0" dirty="0"/>
              <a:t> </a:t>
            </a:r>
            <a:r>
              <a:rPr lang="en-US" baseline="0" dirty="0" err="1"/>
              <a:t>câu</a:t>
            </a:r>
            <a:r>
              <a:rPr lang="en-US" baseline="0" dirty="0"/>
              <a:t> a, </a:t>
            </a:r>
            <a:r>
              <a:rPr lang="en-US" baseline="0" dirty="0" err="1"/>
              <a:t>HS2</a:t>
            </a:r>
            <a:r>
              <a:rPr lang="en-US" baseline="0" dirty="0"/>
              <a:t> </a:t>
            </a:r>
            <a:r>
              <a:rPr lang="en-US" baseline="0" dirty="0" err="1"/>
              <a:t>làm</a:t>
            </a:r>
            <a:r>
              <a:rPr lang="en-US" baseline="0" dirty="0"/>
              <a:t> </a:t>
            </a:r>
            <a:r>
              <a:rPr lang="en-US" baseline="0" dirty="0" err="1"/>
              <a:t>câu</a:t>
            </a:r>
            <a:r>
              <a:rPr lang="en-US" baseline="0" dirty="0"/>
              <a:t> b</a:t>
            </a:r>
          </a:p>
          <a:p>
            <a:pPr marL="171450" indent="-171450">
              <a:buFontTx/>
              <a:buChar char="-"/>
            </a:pPr>
            <a:r>
              <a:rPr lang="en-US" baseline="0" dirty="0" err="1"/>
              <a:t>Hs</a:t>
            </a:r>
            <a:r>
              <a:rPr lang="en-US" baseline="0" dirty="0"/>
              <a:t> </a:t>
            </a:r>
            <a:r>
              <a:rPr lang="en-US" baseline="0" dirty="0" err="1"/>
              <a:t>dưới</a:t>
            </a:r>
            <a:r>
              <a:rPr lang="en-US" baseline="0" dirty="0"/>
              <a:t> </a:t>
            </a:r>
            <a:r>
              <a:rPr lang="en-US" baseline="0" dirty="0" err="1"/>
              <a:t>lớp</a:t>
            </a:r>
            <a:r>
              <a:rPr lang="en-US" baseline="0" dirty="0"/>
              <a:t> </a:t>
            </a:r>
            <a:r>
              <a:rPr lang="en-US" baseline="0" dirty="0" err="1"/>
              <a:t>đổi</a:t>
            </a:r>
            <a:r>
              <a:rPr lang="en-US" baseline="0" dirty="0"/>
              <a:t> </a:t>
            </a:r>
            <a:r>
              <a:rPr lang="en-US" baseline="0" dirty="0" err="1"/>
              <a:t>chéo</a:t>
            </a:r>
            <a:r>
              <a:rPr lang="en-US" baseline="0" dirty="0"/>
              <a:t> </a:t>
            </a:r>
            <a:r>
              <a:rPr lang="en-US" baseline="0" dirty="0" err="1"/>
              <a:t>vở</a:t>
            </a:r>
            <a:r>
              <a:rPr lang="en-US" baseline="0" dirty="0"/>
              <a:t>, </a:t>
            </a:r>
            <a:r>
              <a:rPr lang="en-US" baseline="0" dirty="0" err="1"/>
              <a:t>chấm</a:t>
            </a:r>
            <a:r>
              <a:rPr lang="en-US" baseline="0" dirty="0"/>
              <a:t> </a:t>
            </a:r>
            <a:r>
              <a:rPr lang="en-US" baseline="0" dirty="0" err="1"/>
              <a:t>chéo</a:t>
            </a:r>
            <a:r>
              <a:rPr lang="en-US" baseline="0"/>
              <a:t>.</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14</a:t>
            </a:fld>
            <a:endParaRPr lang="en-US"/>
          </a:p>
        </p:txBody>
      </p:sp>
    </p:spTree>
    <p:extLst>
      <p:ext uri="{BB962C8B-B14F-4D97-AF65-F5344CB8AC3E}">
        <p14:creationId xmlns:p14="http://schemas.microsoft.com/office/powerpoint/2010/main" val="318309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4200"/>
              </a:lnSpc>
            </a:pP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Hoạt</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động</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cặp</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đôi</a:t>
            </a:r>
            <a:r>
              <a:rPr lang="en-US" sz="1200" baseline="0">
                <a:ln/>
                <a:solidFill>
                  <a:srgbClr val="002060"/>
                </a:solidFill>
                <a:latin typeface="Arial" panose="020B0604020202020204" pitchFamily="34" charset="0"/>
                <a:cs typeface="Arial" panose="020B0604020202020204" pitchFamily="34" charset="0"/>
              </a:rPr>
              <a:t> </a:t>
            </a:r>
            <a:r>
              <a:rPr lang="en-US" sz="1200">
                <a:ln/>
                <a:solidFill>
                  <a:srgbClr val="002060"/>
                </a:solidFill>
                <a:latin typeface="Arial" panose="020B0604020202020204" pitchFamily="34" charset="0"/>
                <a:cs typeface="Arial" panose="020B0604020202020204" pitchFamily="34" charset="0"/>
              </a:rPr>
              <a:t>trong</a:t>
            </a:r>
            <a:r>
              <a:rPr lang="en-US" sz="1200" dirty="0">
                <a:ln/>
                <a:solidFill>
                  <a:srgbClr val="002060"/>
                </a:solidFill>
                <a:latin typeface="Arial" panose="020B0604020202020204" pitchFamily="34" charset="0"/>
                <a:cs typeface="Arial" panose="020B0604020202020204" pitchFamily="34" charset="0"/>
              </a:rPr>
              <a:t> </a:t>
            </a:r>
            <a:r>
              <a:rPr lang="en-US" sz="1200" b="1" i="1" dirty="0">
                <a:ln/>
                <a:solidFill>
                  <a:srgbClr val="002060"/>
                </a:solidFill>
                <a:latin typeface="Arial" panose="020B0604020202020204" pitchFamily="34" charset="0"/>
                <a:cs typeface="Arial" panose="020B0604020202020204" pitchFamily="34" charset="0"/>
              </a:rPr>
              <a:t>3 </a:t>
            </a:r>
            <a:r>
              <a:rPr lang="en-US" sz="1200" b="1" i="1" dirty="0" err="1">
                <a:ln/>
                <a:solidFill>
                  <a:srgbClr val="002060"/>
                </a:solidFill>
                <a:latin typeface="Arial" panose="020B0604020202020204" pitchFamily="34" charset="0"/>
                <a:cs typeface="Arial" panose="020B0604020202020204" pitchFamily="34" charset="0"/>
              </a:rPr>
              <a:t>phút</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Làm</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bài</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tập</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trên</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vở</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hoặc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phiếu</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học</a:t>
            </a:r>
            <a:r>
              <a:rPr lang="en-US" sz="1200" baseline="0" dirty="0">
                <a:ln/>
                <a:solidFill>
                  <a:srgbClr val="002060"/>
                </a:solidFill>
                <a:latin typeface="Arial" panose="020B0604020202020204" pitchFamily="34" charset="0"/>
                <a:cs typeface="Arial" panose="020B0604020202020204" pitchFamily="34" charset="0"/>
              </a:rPr>
              <a:t> </a:t>
            </a:r>
            <a:r>
              <a:rPr lang="en-US" sz="1200" baseline="0" dirty="0" err="1">
                <a:ln/>
                <a:solidFill>
                  <a:srgbClr val="002060"/>
                </a:solidFill>
                <a:latin typeface="Arial" panose="020B0604020202020204" pitchFamily="34" charset="0"/>
                <a:cs typeface="Arial" panose="020B0604020202020204" pitchFamily="34" charset="0"/>
              </a:rPr>
              <a:t>tập</a:t>
            </a:r>
            <a:endParaRPr lang="en-US" sz="1200" dirty="0">
              <a:ln/>
              <a:solidFill>
                <a:srgbClr val="002060"/>
              </a:solidFill>
              <a:latin typeface="Arial" panose="020B0604020202020204" pitchFamily="34" charset="0"/>
              <a:cs typeface="Arial" panose="020B0604020202020204" pitchFamily="34" charset="0"/>
            </a:endParaRPr>
          </a:p>
          <a:p>
            <a:pPr algn="just">
              <a:lnSpc>
                <a:spcPts val="4200"/>
              </a:lnSpc>
            </a:pP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Một</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nhóm</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làm</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nhanh</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nhất</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đúng</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và</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trình</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bày</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đẹp</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trình</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chiếu</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trên</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máy</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chiếu</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vật</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thể</a:t>
            </a:r>
            <a:r>
              <a:rPr lang="en-US" sz="1200" dirty="0">
                <a:ln/>
                <a:solidFill>
                  <a:srgbClr val="002060"/>
                </a:solidFill>
                <a:latin typeface="Arial" panose="020B0604020202020204" pitchFamily="34" charset="0"/>
                <a:cs typeface="Arial" panose="020B0604020202020204" pitchFamily="34" charset="0"/>
              </a:rPr>
              <a:t>) </a:t>
            </a:r>
            <a:endParaRPr lang="en-US" sz="1200" b="1" i="1" dirty="0">
              <a:ln/>
              <a:solidFill>
                <a:srgbClr val="00B050"/>
              </a:solidFill>
              <a:latin typeface="Arial" panose="020B0604020202020204" pitchFamily="34" charset="0"/>
              <a:cs typeface="Arial" panose="020B0604020202020204" pitchFamily="34" charset="0"/>
            </a:endParaRPr>
          </a:p>
          <a:p>
            <a:pPr algn="just">
              <a:lnSpc>
                <a:spcPts val="4200"/>
              </a:lnSpc>
            </a:pP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Chọn</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một</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vài</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bài</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còn</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chậm</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trình</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chiếu</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và</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chỉnh</a:t>
            </a:r>
            <a:r>
              <a:rPr lang="en-US" sz="1200" dirty="0">
                <a:ln/>
                <a:solidFill>
                  <a:srgbClr val="002060"/>
                </a:solidFill>
                <a:latin typeface="Arial" panose="020B0604020202020204" pitchFamily="34" charset="0"/>
                <a:cs typeface="Arial" panose="020B0604020202020204" pitchFamily="34" charset="0"/>
              </a:rPr>
              <a:t> </a:t>
            </a:r>
            <a:r>
              <a:rPr lang="en-US" sz="1200" dirty="0" err="1">
                <a:ln/>
                <a:solidFill>
                  <a:srgbClr val="002060"/>
                </a:solidFill>
                <a:latin typeface="Arial" panose="020B0604020202020204" pitchFamily="34" charset="0"/>
                <a:cs typeface="Arial" panose="020B0604020202020204" pitchFamily="34" charset="0"/>
              </a:rPr>
              <a:t>sửa</a:t>
            </a:r>
            <a:r>
              <a:rPr lang="en-US" sz="1200" dirty="0">
                <a:ln/>
                <a:solidFill>
                  <a:srgbClr val="002060"/>
                </a:solidFill>
                <a:latin typeface="Arial" panose="020B0604020202020204" pitchFamily="34" charset="0"/>
                <a:cs typeface="Arial" panose="020B0604020202020204" pitchFamily="34" charset="0"/>
              </a:rPr>
              <a:t>.</a:t>
            </a:r>
            <a:endParaRPr lang="en-US" baseline="0" dirty="0"/>
          </a:p>
          <a:p>
            <a:pPr marL="171450" indent="-171450">
              <a:buFontTx/>
              <a:buChar char="-"/>
            </a:pPr>
            <a:r>
              <a:rPr lang="en-US" baseline="0" dirty="0" err="1"/>
              <a:t>GV</a:t>
            </a:r>
            <a:r>
              <a:rPr lang="en-US" baseline="0" dirty="0"/>
              <a:t> </a:t>
            </a:r>
            <a:r>
              <a:rPr lang="en-US" baseline="0" dirty="0" err="1"/>
              <a:t>gọi</a:t>
            </a:r>
            <a:r>
              <a:rPr lang="en-US" baseline="0" dirty="0"/>
              <a:t> 2 HS </a:t>
            </a:r>
            <a:r>
              <a:rPr lang="en-US" baseline="0" dirty="0" err="1"/>
              <a:t>lên</a:t>
            </a:r>
            <a:r>
              <a:rPr lang="en-US" baseline="0" dirty="0"/>
              <a:t> </a:t>
            </a:r>
            <a:r>
              <a:rPr lang="en-US" baseline="0" dirty="0" err="1"/>
              <a:t>bảng</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HS1</a:t>
            </a:r>
            <a:r>
              <a:rPr lang="en-US" baseline="0" dirty="0"/>
              <a:t> </a:t>
            </a:r>
            <a:r>
              <a:rPr lang="en-US" baseline="0" dirty="0" err="1"/>
              <a:t>làm</a:t>
            </a:r>
            <a:r>
              <a:rPr lang="en-US" baseline="0" dirty="0"/>
              <a:t> </a:t>
            </a:r>
            <a:r>
              <a:rPr lang="en-US" baseline="0" dirty="0" err="1"/>
              <a:t>câu</a:t>
            </a:r>
            <a:r>
              <a:rPr lang="en-US" baseline="0" dirty="0"/>
              <a:t> a, </a:t>
            </a:r>
            <a:r>
              <a:rPr lang="en-US" baseline="0" dirty="0" err="1"/>
              <a:t>HS2</a:t>
            </a:r>
            <a:r>
              <a:rPr lang="en-US" baseline="0" dirty="0"/>
              <a:t> </a:t>
            </a:r>
            <a:r>
              <a:rPr lang="en-US" baseline="0" dirty="0" err="1"/>
              <a:t>làm</a:t>
            </a:r>
            <a:r>
              <a:rPr lang="en-US" baseline="0" dirty="0"/>
              <a:t> </a:t>
            </a:r>
            <a:r>
              <a:rPr lang="en-US" baseline="0" dirty="0" err="1"/>
              <a:t>câu</a:t>
            </a:r>
            <a:r>
              <a:rPr lang="en-US" baseline="0" dirty="0"/>
              <a:t> b</a:t>
            </a:r>
          </a:p>
          <a:p>
            <a:pPr marL="171450" indent="-171450">
              <a:buFontTx/>
              <a:buChar char="-"/>
            </a:pPr>
            <a:r>
              <a:rPr lang="en-US" baseline="0" dirty="0" err="1"/>
              <a:t>Hs</a:t>
            </a:r>
            <a:r>
              <a:rPr lang="en-US" baseline="0" dirty="0"/>
              <a:t> </a:t>
            </a:r>
            <a:r>
              <a:rPr lang="en-US" baseline="0" dirty="0" err="1"/>
              <a:t>dưới</a:t>
            </a:r>
            <a:r>
              <a:rPr lang="en-US" baseline="0" dirty="0"/>
              <a:t> </a:t>
            </a:r>
            <a:r>
              <a:rPr lang="en-US" baseline="0" dirty="0" err="1"/>
              <a:t>lớp</a:t>
            </a:r>
            <a:r>
              <a:rPr lang="en-US" baseline="0" dirty="0"/>
              <a:t> </a:t>
            </a:r>
            <a:r>
              <a:rPr lang="en-US" baseline="0" dirty="0" err="1"/>
              <a:t>đổi</a:t>
            </a:r>
            <a:r>
              <a:rPr lang="en-US" baseline="0" dirty="0"/>
              <a:t> </a:t>
            </a:r>
            <a:r>
              <a:rPr lang="en-US" baseline="0" dirty="0" err="1"/>
              <a:t>chéo</a:t>
            </a:r>
            <a:r>
              <a:rPr lang="en-US" baseline="0" dirty="0"/>
              <a:t> </a:t>
            </a:r>
            <a:r>
              <a:rPr lang="en-US" baseline="0" dirty="0" err="1"/>
              <a:t>vở</a:t>
            </a:r>
            <a:r>
              <a:rPr lang="en-US" baseline="0" dirty="0"/>
              <a:t>, </a:t>
            </a:r>
            <a:r>
              <a:rPr lang="en-US" baseline="0" dirty="0" err="1"/>
              <a:t>chấm</a:t>
            </a:r>
            <a:r>
              <a:rPr lang="en-US" baseline="0" dirty="0"/>
              <a:t> </a:t>
            </a:r>
            <a:r>
              <a:rPr lang="en-US" baseline="0" dirty="0" err="1"/>
              <a:t>chéo</a:t>
            </a:r>
            <a:r>
              <a:rPr lang="en-US" baseline="0" dirty="0"/>
              <a:t>.</a:t>
            </a:r>
            <a:endParaRPr lang="en-US" dirty="0"/>
          </a:p>
        </p:txBody>
      </p:sp>
      <p:sp>
        <p:nvSpPr>
          <p:cNvPr id="4" name="Slide Number Placeholder 3"/>
          <p:cNvSpPr>
            <a:spLocks noGrp="1"/>
          </p:cNvSpPr>
          <p:nvPr>
            <p:ph type="sldNum" sz="quarter" idx="10"/>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318309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36462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347340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35038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23712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2971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236468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099548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346040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43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97335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571703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1155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09583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320059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6681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34948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059860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515910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55223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076767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261860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132619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875623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775804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582660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2282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048772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1816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29682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526193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280017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8132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586898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545233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89583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749910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27389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3862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0712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9603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4334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8628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2982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6469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2284594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2961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3211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090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70235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16384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8/1/2022</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663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886667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83997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5871834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2.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EC38DDCE-A2E0-4ED5-91D6-A39DA716103D}" type="datetimeFigureOut">
              <a:rPr lang="en-US" smtClean="0"/>
              <a:t>8/1/2022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714" r:id="rId2"/>
    <p:sldLayoutId id="2147483713" r:id="rId3"/>
    <p:sldLayoutId id="2147483711" r:id="rId4"/>
    <p:sldLayoutId id="2147483710" r:id="rId5"/>
    <p:sldLayoutId id="2147483709" r:id="rId6"/>
    <p:sldLayoutId id="2147483708" r:id="rId7"/>
    <p:sldLayoutId id="2147483707" r:id="rId8"/>
    <p:sldLayoutId id="2147483706" r:id="rId9"/>
    <p:sldLayoutId id="2147483693" r:id="rId10"/>
    <p:sldLayoutId id="2147483692" r:id="rId11"/>
    <p:sldLayoutId id="2147483691" r:id="rId12"/>
    <p:sldLayoutId id="2147483690" r:id="rId13"/>
    <p:sldLayoutId id="2147483689" r:id="rId14"/>
    <p:sldLayoutId id="2147483679" r:id="rId15"/>
    <p:sldLayoutId id="2147483650" r:id="rId16"/>
    <p:sldLayoutId id="2147483700" r:id="rId17"/>
    <p:sldLayoutId id="2147483698" r:id="rId18"/>
    <p:sldLayoutId id="2147483696" r:id="rId19"/>
    <p:sldLayoutId id="2147483695" r:id="rId20"/>
    <p:sldLayoutId id="2147483683" r:id="rId21"/>
    <p:sldLayoutId id="2147483681" r:id="rId22"/>
    <p:sldLayoutId id="2147483651" r:id="rId23"/>
    <p:sldLayoutId id="2147483652" r:id="rId24"/>
    <p:sldLayoutId id="2147483653" r:id="rId25"/>
    <p:sldLayoutId id="2147483654" r:id="rId26"/>
    <p:sldLayoutId id="2147483655" r:id="rId27"/>
    <p:sldLayoutId id="2147483704" r:id="rId28"/>
    <p:sldLayoutId id="2147483703" r:id="rId29"/>
    <p:sldLayoutId id="2147483702" r:id="rId30"/>
    <p:sldLayoutId id="2147483701" r:id="rId31"/>
    <p:sldLayoutId id="2147483699" r:id="rId32"/>
    <p:sldLayoutId id="2147483697" r:id="rId33"/>
    <p:sldLayoutId id="2147483694" r:id="rId34"/>
    <p:sldLayoutId id="2147483688" r:id="rId35"/>
    <p:sldLayoutId id="2147483687" r:id="rId36"/>
    <p:sldLayoutId id="2147483686" r:id="rId37"/>
    <p:sldLayoutId id="2147483685" r:id="rId38"/>
    <p:sldLayoutId id="2147483684" r:id="rId39"/>
    <p:sldLayoutId id="2147483682" r:id="rId40"/>
    <p:sldLayoutId id="2147483680" r:id="rId41"/>
    <p:sldLayoutId id="2147483678" r:id="rId42"/>
    <p:sldLayoutId id="2147483677" r:id="rId43"/>
    <p:sldLayoutId id="2147483676" r:id="rId44"/>
    <p:sldLayoutId id="2147483675" r:id="rId45"/>
    <p:sldLayoutId id="2147483673" r:id="rId46"/>
    <p:sldLayoutId id="2147483672" r:id="rId47"/>
    <p:sldLayoutId id="2147483671" r:id="rId48"/>
    <p:sldLayoutId id="2147483670" r:id="rId49"/>
    <p:sldLayoutId id="2147483656" r:id="rId50"/>
    <p:sldLayoutId id="2147483657" r:id="rId51"/>
    <p:sldLayoutId id="2147483658" r:id="rId52"/>
    <p:sldLayoutId id="2147483659" r:id="rId53"/>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3133F5E9-5DAC-4C4A-9DF5-C2B87276BCC8}" type="datetimeFigureOut">
              <a:rPr lang="en-US" smtClean="0">
                <a:solidFill>
                  <a:prstClr val="black">
                    <a:tint val="75000"/>
                  </a:prstClr>
                </a:solidFill>
              </a:rPr>
              <a:pPr defTabSz="685800"/>
              <a:t>8/1/2022</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ACEC5C30-0B3A-4B13-ADDD-7C63C8AA921B}" type="slidenum">
              <a:rPr lang="en-US" smtClean="0">
                <a:solidFill>
                  <a:prstClr val="black">
                    <a:tint val="75000"/>
                  </a:prstClr>
                </a:solidFill>
              </a:rPr>
              <a:pPr defTabSz="685800"/>
              <a:t>‹#›</a:t>
            </a:fld>
            <a:endParaRPr lang="en-US" dirty="0">
              <a:solidFill>
                <a:prstClr val="black">
                  <a:tint val="75000"/>
                </a:prstClr>
              </a:solidFill>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4"/>
          <a:stretch>
            <a:fillRect/>
          </a:stretch>
        </p:blipFill>
        <p:spPr>
          <a:xfrm>
            <a:off x="7058481" y="4078941"/>
            <a:ext cx="1564727" cy="1242104"/>
          </a:xfrm>
          <a:prstGeom prst="rect">
            <a:avLst/>
          </a:prstGeom>
        </p:spPr>
      </p:pic>
    </p:spTree>
    <p:extLst>
      <p:ext uri="{BB962C8B-B14F-4D97-AF65-F5344CB8AC3E}">
        <p14:creationId xmlns:p14="http://schemas.microsoft.com/office/powerpoint/2010/main" val="730722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12" r:id="rId8"/>
    <p:sldLayoutId id="2147483705" r:id="rId9"/>
    <p:sldLayoutId id="2147483674" r:id="rId10"/>
    <p:sldLayoutId id="2147483668" r:id="rId11"/>
    <p:sldLayoutId id="214748366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microsoft.com/office/2007/relationships/media" Target="../media/media6.mp4"/><Relationship Id="rId13" Type="http://schemas.openxmlformats.org/officeDocument/2006/relationships/image" Target="../media/image34.png"/><Relationship Id="rId18" Type="http://schemas.openxmlformats.org/officeDocument/2006/relationships/image" Target="../media/image21.png"/><Relationship Id="rId3" Type="http://schemas.microsoft.com/office/2007/relationships/media" Target="../media/media4.mp3"/><Relationship Id="rId7" Type="http://schemas.openxmlformats.org/officeDocument/2006/relationships/video" Target="NULL" TargetMode="External"/><Relationship Id="rId12" Type="http://schemas.openxmlformats.org/officeDocument/2006/relationships/image" Target="../media/image15.jpg"/><Relationship Id="rId17"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37.png"/><Relationship Id="rId20"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audio" Target="../media/audio2.wav"/><Relationship Id="rId5" Type="http://schemas.microsoft.com/office/2007/relationships/media" Target="../media/media5.mp3"/><Relationship Id="rId15" Type="http://schemas.openxmlformats.org/officeDocument/2006/relationships/image" Target="../media/image36.png"/><Relationship Id="rId10" Type="http://schemas.openxmlformats.org/officeDocument/2006/relationships/audio" Target="../media/audio1.wav"/><Relationship Id="rId19" Type="http://schemas.openxmlformats.org/officeDocument/2006/relationships/image" Target="../media/image16.jp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6.xml"/><Relationship Id="rId7" Type="http://schemas.openxmlformats.org/officeDocument/2006/relationships/image" Target="../media/image49.png"/><Relationship Id="rId12" Type="http://schemas.openxmlformats.org/officeDocument/2006/relationships/image" Target="../media/image5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image" Target="../media/image48.png"/><Relationship Id="rId10" Type="http://schemas.openxmlformats.org/officeDocument/2006/relationships/image" Target="../media/image57.png"/><Relationship Id="rId4" Type="http://schemas.openxmlformats.org/officeDocument/2006/relationships/notesSlide" Target="../notesSlides/notesSlide11.xm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0.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9.png"/><Relationship Id="rId5" Type="http://schemas.openxmlformats.org/officeDocument/2006/relationships/image" Target="../media/image520.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oleObject" Target="../embeddings/oleObject1.bin"/><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54.wmf"/><Relationship Id="rId5" Type="http://schemas.openxmlformats.org/officeDocument/2006/relationships/oleObject" Target="../embeddings/oleObject3.bin"/><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6.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6.xml"/><Relationship Id="rId6" Type="http://schemas.openxmlformats.org/officeDocument/2006/relationships/comments" Target="../comments/comment3.xml"/><Relationship Id="rId5" Type="http://schemas.openxmlformats.org/officeDocument/2006/relationships/image" Target="../media/image64.png"/><Relationship Id="rId4" Type="http://schemas.openxmlformats.org/officeDocument/2006/relationships/image" Target="../media/image630.png"/></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4.xml"/><Relationship Id="rId5" Type="http://schemas.openxmlformats.org/officeDocument/2006/relationships/slideLayout" Target="../slideLayouts/slideLayout6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microsoft.com/office/2007/relationships/media" Target="../media/media6.mp4"/><Relationship Id="rId13" Type="http://schemas.openxmlformats.org/officeDocument/2006/relationships/image" Target="../media/image15.jpg"/><Relationship Id="rId18" Type="http://schemas.openxmlformats.org/officeDocument/2006/relationships/image" Target="../media/image20.png"/><Relationship Id="rId3" Type="http://schemas.microsoft.com/office/2007/relationships/media" Target="../media/media4.mp3"/><Relationship Id="rId21" Type="http://schemas.openxmlformats.org/officeDocument/2006/relationships/image" Target="../media/image23.png"/><Relationship Id="rId7" Type="http://schemas.openxmlformats.org/officeDocument/2006/relationships/video" Target="NULL" TargetMode="External"/><Relationship Id="rId12" Type="http://schemas.openxmlformats.org/officeDocument/2006/relationships/audio" Target="../media/audio2.wav"/><Relationship Id="rId17" Type="http://schemas.openxmlformats.org/officeDocument/2006/relationships/image" Target="../media/image19.png"/><Relationship Id="rId2" Type="http://schemas.openxmlformats.org/officeDocument/2006/relationships/audio" Target="../media/media3.mp3"/><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audio" Target="../media/audio1.wav"/><Relationship Id="rId5" Type="http://schemas.microsoft.com/office/2007/relationships/media" Target="../media/media5.mp3"/><Relationship Id="rId15" Type="http://schemas.openxmlformats.org/officeDocument/2006/relationships/image" Target="../media/image17.png"/><Relationship Id="rId10" Type="http://schemas.openxmlformats.org/officeDocument/2006/relationships/notesSlide" Target="../notesSlides/notesSlide5.xml"/><Relationship Id="rId19"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microsoft.com/office/2007/relationships/media" Target="../media/media6.mp4"/><Relationship Id="rId13" Type="http://schemas.openxmlformats.org/officeDocument/2006/relationships/image" Target="../media/image15.jpg"/><Relationship Id="rId18" Type="http://schemas.openxmlformats.org/officeDocument/2006/relationships/image" Target="../media/image27.png"/><Relationship Id="rId3" Type="http://schemas.microsoft.com/office/2007/relationships/media" Target="../media/media4.mp3"/><Relationship Id="rId21" Type="http://schemas.openxmlformats.org/officeDocument/2006/relationships/image" Target="../media/image23.png"/><Relationship Id="rId7" Type="http://schemas.openxmlformats.org/officeDocument/2006/relationships/video" Target="NULL" TargetMode="External"/><Relationship Id="rId12" Type="http://schemas.openxmlformats.org/officeDocument/2006/relationships/audio" Target="../media/audio2.wav"/><Relationship Id="rId17" Type="http://schemas.openxmlformats.org/officeDocument/2006/relationships/image" Target="../media/image26.png"/><Relationship Id="rId2" Type="http://schemas.openxmlformats.org/officeDocument/2006/relationships/audio" Target="../media/media3.mp3"/><Relationship Id="rId16" Type="http://schemas.openxmlformats.org/officeDocument/2006/relationships/image" Target="../media/image25.png"/><Relationship Id="rId20" Type="http://schemas.openxmlformats.org/officeDocument/2006/relationships/image" Target="../media/image21.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audio" Target="../media/audio1.wav"/><Relationship Id="rId5" Type="http://schemas.microsoft.com/office/2007/relationships/media" Target="../media/media5.mp3"/><Relationship Id="rId15" Type="http://schemas.openxmlformats.org/officeDocument/2006/relationships/image" Target="../media/image24.png"/><Relationship Id="rId10" Type="http://schemas.openxmlformats.org/officeDocument/2006/relationships/notesSlide" Target="../notesSlides/notesSlide6.xml"/><Relationship Id="rId19"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microsoft.com/office/2007/relationships/media" Target="../media/media6.mp4"/><Relationship Id="rId13" Type="http://schemas.openxmlformats.org/officeDocument/2006/relationships/image" Target="../media/image29.png"/><Relationship Id="rId18" Type="http://schemas.openxmlformats.org/officeDocument/2006/relationships/image" Target="../media/image21.png"/><Relationship Id="rId3" Type="http://schemas.microsoft.com/office/2007/relationships/media" Target="../media/media4.mp3"/><Relationship Id="rId7" Type="http://schemas.openxmlformats.org/officeDocument/2006/relationships/video" Target="NULL" TargetMode="External"/><Relationship Id="rId12" Type="http://schemas.openxmlformats.org/officeDocument/2006/relationships/image" Target="../media/image15.jpg"/><Relationship Id="rId17" Type="http://schemas.openxmlformats.org/officeDocument/2006/relationships/image" Target="../media/image33.png"/><Relationship Id="rId2" Type="http://schemas.openxmlformats.org/officeDocument/2006/relationships/audio" Target="../media/media3.mp3"/><Relationship Id="rId16" Type="http://schemas.openxmlformats.org/officeDocument/2006/relationships/image" Target="../media/image32.png"/><Relationship Id="rId20"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audio" Target="../media/audio2.wav"/><Relationship Id="rId5" Type="http://schemas.microsoft.com/office/2007/relationships/media" Target="../media/media5.mp3"/><Relationship Id="rId15" Type="http://schemas.openxmlformats.org/officeDocument/2006/relationships/image" Target="../media/image31.png"/><Relationship Id="rId10" Type="http://schemas.openxmlformats.org/officeDocument/2006/relationships/audio" Target="../media/audio1.wav"/><Relationship Id="rId19" Type="http://schemas.openxmlformats.org/officeDocument/2006/relationships/image" Target="../media/image16.jpg"/><Relationship Id="rId4" Type="http://schemas.openxmlformats.org/officeDocument/2006/relationships/audio" Target="../media/media4.mp3"/><Relationship Id="rId9" Type="http://schemas.openxmlformats.org/officeDocument/2006/relationships/slideLayout" Target="../slideLayouts/slideLayout1.xml"/><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5"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dirty="0"/>
          </a:p>
        </p:txBody>
      </p:sp>
      <p:sp>
        <p:nvSpPr>
          <p:cNvPr id="2" name="Hộp Văn bản 1">
            <a:extLst>
              <a:ext uri="{FF2B5EF4-FFF2-40B4-BE49-F238E27FC236}">
                <a16:creationId xmlns:a16="http://schemas.microsoft.com/office/drawing/2014/main" id="{9D73F281-D85A-414B-B050-B924052F9282}"/>
              </a:ext>
            </a:extLst>
          </p:cNvPr>
          <p:cNvSpPr txBox="1"/>
          <p:nvPr/>
        </p:nvSpPr>
        <p:spPr>
          <a:xfrm>
            <a:off x="1749915" y="364839"/>
            <a:ext cx="6664004" cy="355642"/>
          </a:xfrm>
          <a:prstGeom prst="rect">
            <a:avLst/>
          </a:prstGeom>
        </p:spPr>
        <p:txBody>
          <a:bodyPr vert="horz" lIns="91438" tIns="45719" rIns="91438" bIns="45719" rtlCol="0">
            <a:normAutofit fontScale="92500" lnSpcReduction="2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1330517" y="717592"/>
            <a:ext cx="3374642" cy="507831"/>
          </a:xfrm>
          <a:prstGeom prst="rect">
            <a:avLst/>
          </a:prstGeom>
          <a:noFill/>
        </p:spPr>
        <p:txBody>
          <a:bodyPr wrap="none" lIns="91438" tIns="45719" rIns="91438" bIns="45719"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2945722" y="3712882"/>
            <a:ext cx="1431739" cy="553998"/>
          </a:xfrm>
          <a:prstGeom prst="rect">
            <a:avLst/>
          </a:prstGeom>
          <a:noFill/>
        </p:spPr>
        <p:txBody>
          <a:bodyPr wrap="none" lIns="91438" tIns="45719" rIns="91438" bIns="45719"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1192904" y="2931540"/>
            <a:ext cx="7778027" cy="784830"/>
          </a:xfrm>
          <a:prstGeom prst="rect">
            <a:avLst/>
          </a:prstGeom>
          <a:noFill/>
        </p:spPr>
        <p:txBody>
          <a:bodyPr wrap="none" lIns="91438" tIns="45719" rIns="91438" bIns="45719"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4334416" y="4307852"/>
            <a:ext cx="4160113" cy="553998"/>
          </a:xfrm>
          <a:prstGeom prst="rect">
            <a:avLst/>
          </a:prstGeom>
          <a:noFill/>
        </p:spPr>
        <p:txBody>
          <a:bodyPr wrap="none" lIns="91438" tIns="45719" rIns="91438" bIns="45719"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520700" y="60642"/>
            <a:ext cx="508000" cy="4892362"/>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00B0F0"/>
            </a:solidFill>
          </a:ln>
          <a:effectLst>
            <a:glow rad="228600">
              <a:schemeClr val="accent1">
                <a:satMod val="175000"/>
                <a:alpha val="40000"/>
              </a:schemeClr>
            </a:glow>
            <a:reflection blurRad="6350" stA="50000" endA="300" endPos="90000" dist="508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9" name="Flowchart: Card 28"/>
              <p:cNvSpPr/>
              <p:nvPr/>
            </p:nvSpPr>
            <p:spPr>
              <a:xfrm>
                <a:off x="1330098" y="76932"/>
                <a:ext cx="7686902" cy="2142760"/>
              </a:xfrm>
              <a:prstGeom prst="flowChartPunchedCard">
                <a:avLst/>
              </a:prstGeom>
              <a:ln/>
            </p:spPr>
            <p:style>
              <a:lnRef idx="3">
                <a:schemeClr val="lt1"/>
              </a:lnRef>
              <a:fillRef idx="1">
                <a:schemeClr val="accent5"/>
              </a:fillRef>
              <a:effectRef idx="1">
                <a:schemeClr val="accent5"/>
              </a:effectRef>
              <a:fontRef idx="minor">
                <a:schemeClr val="lt1"/>
              </a:fontRef>
            </p:style>
            <p:txBody>
              <a:bodyPr rtlCol="0" anchor="ctr"/>
              <a:lstStyle/>
              <a:p>
                <a:pPr algn="just" defTabSz="514184">
                  <a:defRPr/>
                </a:pPr>
                <a:r>
                  <a:rPr lang="en-US" sz="2800" dirty="0">
                    <a:solidFill>
                      <a:srgbClr val="FFFF00"/>
                    </a:solidFill>
                    <a:latin typeface="Times New Roman" pitchFamily="18" charset="0"/>
                    <a:cs typeface="Times New Roman" pitchFamily="18" charset="0"/>
                  </a:rPr>
                  <a:t>Câu 4. </a:t>
                </a:r>
                <a:r>
                  <a:rPr lang="vi-VN" sz="2800" dirty="0">
                    <a:solidFill>
                      <a:schemeClr val="bg1"/>
                    </a:solidFill>
                    <a:latin typeface="Times New Roman" pitchFamily="18" charset="0"/>
                    <a:cs typeface="Times New Roman" pitchFamily="18" charset="0"/>
                  </a:rPr>
                  <a:t>Cho biết với</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rPr>
                      <m:t>10</m:t>
                    </m:r>
                    <m:r>
                      <a:rPr lang="en-US" sz="2800" b="0">
                        <a:solidFill>
                          <a:schemeClr val="bg1"/>
                        </a:solidFill>
                        <a:latin typeface="Cambria Math"/>
                      </a:rPr>
                      <m:t> </m:t>
                    </m:r>
                  </m:oMath>
                </a14:m>
                <a:r>
                  <a:rPr lang="vi-VN" sz="2800" dirty="0">
                    <a:solidFill>
                      <a:schemeClr val="bg1"/>
                    </a:solidFill>
                    <a:latin typeface="Times New Roman" pitchFamily="18" charset="0"/>
                    <a:cs typeface="Times New Roman" pitchFamily="18" charset="0"/>
                  </a:rPr>
                  <a:t>người có cùng năng suất làm việc thì sẽ xây xong một căn nhà trong</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rPr>
                      <m:t>6 </m:t>
                    </m:r>
                  </m:oMath>
                </a14:m>
                <a:r>
                  <a:rPr lang="vi-VN" sz="2800" dirty="0">
                    <a:solidFill>
                      <a:schemeClr val="bg1"/>
                    </a:solidFill>
                    <a:latin typeface="Times New Roman" pitchFamily="18" charset="0"/>
                    <a:cs typeface="Times New Roman" pitchFamily="18" charset="0"/>
                  </a:rPr>
                  <a:t>tháng.</a:t>
                </a:r>
                <a:r>
                  <a:rPr lang="en-US" sz="2800" dirty="0">
                    <a:solidFill>
                      <a:schemeClr val="bg1"/>
                    </a:solidFill>
                    <a:latin typeface="Times New Roman" pitchFamily="18" charset="0"/>
                    <a:cs typeface="Times New Roman" pitchFamily="18" charset="0"/>
                  </a:rPr>
                  <a:t> </a:t>
                </a:r>
                <a:r>
                  <a:rPr lang="vi-VN" sz="2800" dirty="0">
                    <a:solidFill>
                      <a:schemeClr val="bg1"/>
                    </a:solidFill>
                    <a:latin typeface="Times New Roman" pitchFamily="18" charset="0"/>
                    <a:cs typeface="Times New Roman" pitchFamily="18" charset="0"/>
                  </a:rPr>
                  <a:t>Vậy với</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rPr>
                      <m:t>15</m:t>
                    </m:r>
                    <m:r>
                      <a:rPr lang="en-US" sz="2800" b="0">
                        <a:solidFill>
                          <a:schemeClr val="bg1"/>
                        </a:solidFill>
                        <a:latin typeface="Cambria Math"/>
                      </a:rPr>
                      <m:t> </m:t>
                    </m:r>
                  </m:oMath>
                </a14:m>
                <a:r>
                  <a:rPr lang="vi-VN" sz="2800" dirty="0">
                    <a:solidFill>
                      <a:schemeClr val="bg1"/>
                    </a:solidFill>
                    <a:latin typeface="Times New Roman" pitchFamily="18" charset="0"/>
                    <a:cs typeface="Times New Roman" pitchFamily="18" charset="0"/>
                  </a:rPr>
                  <a:t>người cùng năng suất như trên sẽ xây xong căn nhà trong thời gian:</a:t>
                </a:r>
                <a:endParaRPr lang="en-US" sz="2800" dirty="0">
                  <a:solidFill>
                    <a:schemeClr val="bg1"/>
                  </a:solidFill>
                  <a:latin typeface="Times New Roman" pitchFamily="18" charset="0"/>
                  <a:cs typeface="Times New Roman" pitchFamily="18" charset="0"/>
                </a:endParaRPr>
              </a:p>
            </p:txBody>
          </p:sp>
        </mc:Choice>
        <mc:Fallback xmlns="">
          <p:sp>
            <p:nvSpPr>
              <p:cNvPr id="29" name="Flowchart: Card 28"/>
              <p:cNvSpPr>
                <a:spLocks noRot="1" noChangeAspect="1" noMove="1" noResize="1" noEditPoints="1" noAdjustHandles="1" noChangeArrowheads="1" noChangeShapeType="1" noTextEdit="1"/>
              </p:cNvSpPr>
              <p:nvPr/>
            </p:nvSpPr>
            <p:spPr>
              <a:xfrm>
                <a:off x="1330098" y="76932"/>
                <a:ext cx="7686902" cy="2142760"/>
              </a:xfrm>
              <a:prstGeom prst="flowChartPunchedCard">
                <a:avLst/>
              </a:prstGeom>
              <a:blipFill>
                <a:blip r:embed="rId13"/>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Hexagon 30"/>
              <p:cNvSpPr/>
              <p:nvPr/>
            </p:nvSpPr>
            <p:spPr>
              <a:xfrm>
                <a:off x="1378137" y="2473080"/>
                <a:ext cx="3566160" cy="900113"/>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solidFill>
                      <a:srgbClr val="FFFF00"/>
                    </a:solidFill>
                    <a:latin typeface="Times New Roman" pitchFamily="18" charset="0"/>
                    <a:cs typeface="Times New Roman" pitchFamily="18" charset="0"/>
                  </a:rPr>
                  <a:t>A. </a:t>
                </a:r>
                <a14:m>
                  <m:oMath xmlns:m="http://schemas.openxmlformats.org/officeDocument/2006/math">
                    <m:r>
                      <a:rPr lang="en-US" sz="2800" b="0" i="1">
                        <a:solidFill>
                          <a:srgbClr val="FFFF00"/>
                        </a:solidFill>
                        <a:latin typeface="Cambria Math"/>
                        <a:cs typeface="Times New Roman" panose="02020603050405020304" pitchFamily="18" charset="0"/>
                      </a:rPr>
                      <m:t>6</m:t>
                    </m:r>
                  </m:oMath>
                </a14:m>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tháng</a:t>
                </a:r>
                <a:r>
                  <a:rPr lang="en-SG" sz="2800" dirty="0">
                    <a:solidFill>
                      <a:srgbClr val="FFFF00"/>
                    </a:solidFill>
                    <a:latin typeface="Times New Roman" panose="02020603050405020304" pitchFamily="18" charset="0"/>
                    <a:cs typeface="Times New Roman" panose="02020603050405020304" pitchFamily="18" charset="0"/>
                  </a:rPr>
                  <a:t>.</a:t>
                </a:r>
              </a:p>
            </p:txBody>
          </p:sp>
        </mc:Choice>
        <mc:Fallback xmlns="">
          <p:sp>
            <p:nvSpPr>
              <p:cNvPr id="31" name="Hexagon 30"/>
              <p:cNvSpPr>
                <a:spLocks noRot="1" noChangeAspect="1" noMove="1" noResize="1" noEditPoints="1" noAdjustHandles="1" noChangeArrowheads="1" noChangeShapeType="1" noTextEdit="1"/>
              </p:cNvSpPr>
              <p:nvPr/>
            </p:nvSpPr>
            <p:spPr>
              <a:xfrm>
                <a:off x="1378137" y="2473080"/>
                <a:ext cx="3566160" cy="900113"/>
              </a:xfrm>
              <a:prstGeom prst="hexagon">
                <a:avLst>
                  <a:gd name="adj" fmla="val 20455"/>
                  <a:gd name="vf" fmla="val 115470"/>
                </a:avLst>
              </a:prstGeom>
              <a:blipFill>
                <a:blip r:embed="rId14"/>
                <a:stretch>
                  <a:fillRect/>
                </a:stretch>
              </a:blipFill>
              <a:ln/>
            </p:spPr>
            <p:txBody>
              <a:bodyPr/>
              <a:lstStyle/>
              <a:p>
                <a:r>
                  <a:rPr lang="en-US">
                    <a:noFill/>
                  </a:rPr>
                  <a:t> </a:t>
                </a:r>
              </a:p>
            </p:txBody>
          </p:sp>
        </mc:Fallback>
      </mc:AlternateContent>
      <p:cxnSp>
        <p:nvCxnSpPr>
          <p:cNvPr id="32" name="Straight Connector 31"/>
          <p:cNvCxnSpPr/>
          <p:nvPr/>
        </p:nvCxnSpPr>
        <p:spPr>
          <a:xfrm flipH="1" flipV="1">
            <a:off x="1046169" y="2922487"/>
            <a:ext cx="331970" cy="7794"/>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Hexagon 32"/>
              <p:cNvSpPr/>
              <p:nvPr/>
            </p:nvSpPr>
            <p:spPr>
              <a:xfrm>
                <a:off x="5138261" y="2473080"/>
                <a:ext cx="3566160" cy="900113"/>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solidFill>
                      <a:srgbClr val="FFFF00"/>
                    </a:solidFill>
                    <a:latin typeface="Times New Roman" pitchFamily="18" charset="0"/>
                    <a:cs typeface="Times New Roman" pitchFamily="18" charset="0"/>
                  </a:rPr>
                  <a:t>B. </a:t>
                </a:r>
                <a14:m>
                  <m:oMath xmlns:m="http://schemas.openxmlformats.org/officeDocument/2006/math">
                    <m:r>
                      <a:rPr lang="en-US" sz="2800" b="0" i="1">
                        <a:solidFill>
                          <a:srgbClr val="FFFF00"/>
                        </a:solidFill>
                        <a:latin typeface="Cambria Math"/>
                        <a:cs typeface="Times New Roman" panose="02020603050405020304" pitchFamily="18" charset="0"/>
                      </a:rPr>
                      <m:t>5</m:t>
                    </m:r>
                  </m:oMath>
                </a14:m>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tháng</a:t>
                </a:r>
                <a:r>
                  <a:rPr lang="en-SG" sz="2800" dirty="0">
                    <a:solidFill>
                      <a:srgbClr val="FFFF00"/>
                    </a:solidFill>
                    <a:latin typeface="Times New Roman" panose="02020603050405020304" pitchFamily="18" charset="0"/>
                    <a:cs typeface="Times New Roman" panose="02020603050405020304" pitchFamily="18" charset="0"/>
                  </a:rPr>
                  <a:t>.</a:t>
                </a:r>
              </a:p>
            </p:txBody>
          </p:sp>
        </mc:Choice>
        <mc:Fallback xmlns="">
          <p:sp>
            <p:nvSpPr>
              <p:cNvPr id="33" name="Hexagon 32"/>
              <p:cNvSpPr>
                <a:spLocks noRot="1" noChangeAspect="1" noMove="1" noResize="1" noEditPoints="1" noAdjustHandles="1" noChangeArrowheads="1" noChangeShapeType="1" noTextEdit="1"/>
              </p:cNvSpPr>
              <p:nvPr/>
            </p:nvSpPr>
            <p:spPr>
              <a:xfrm>
                <a:off x="5138261" y="2473080"/>
                <a:ext cx="3566160" cy="900113"/>
              </a:xfrm>
              <a:prstGeom prst="hexagon">
                <a:avLst>
                  <a:gd name="adj" fmla="val 20455"/>
                  <a:gd name="vf" fmla="val 115470"/>
                </a:avLst>
              </a:prstGeom>
              <a:blipFill>
                <a:blip r:embed="rId15"/>
                <a:stretch>
                  <a:fillRect/>
                </a:stretch>
              </a:blipFill>
              <a:ln/>
            </p:spPr>
            <p:txBody>
              <a:bodyPr/>
              <a:lstStyle/>
              <a:p>
                <a:r>
                  <a:rPr lang="en-US">
                    <a:noFill/>
                  </a:rPr>
                  <a:t> </a:t>
                </a:r>
              </a:p>
            </p:txBody>
          </p:sp>
        </mc:Fallback>
      </mc:AlternateContent>
      <p:cxnSp>
        <p:nvCxnSpPr>
          <p:cNvPr id="34" name="Straight Connector 33"/>
          <p:cNvCxnSpPr/>
          <p:nvPr/>
        </p:nvCxnSpPr>
        <p:spPr>
          <a:xfrm flipH="1" flipV="1">
            <a:off x="8707020" y="2922487"/>
            <a:ext cx="436981" cy="7794"/>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955381" y="2915343"/>
            <a:ext cx="18288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Hexagon 35"/>
              <p:cNvSpPr/>
              <p:nvPr/>
            </p:nvSpPr>
            <p:spPr>
              <a:xfrm>
                <a:off x="1371210" y="3435776"/>
                <a:ext cx="3566160" cy="900113"/>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dirty="0">
                    <a:solidFill>
                      <a:srgbClr val="FFFF00"/>
                    </a:solidFill>
                    <a:latin typeface="Times New Roman" pitchFamily="18" charset="0"/>
                    <a:cs typeface="Times New Roman" pitchFamily="18" charset="0"/>
                  </a:rPr>
                  <a:t>C.</a:t>
                </a:r>
                <a:r>
                  <a:rPr lang="en-US" sz="2800" dirty="0">
                    <a:solidFill>
                      <a:srgbClr val="FFFF00"/>
                    </a:solidFill>
                    <a:latin typeface="Times New Roman" pitchFamily="18" charset="0"/>
                    <a:cs typeface="Times New Roman"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4</m:t>
                    </m:r>
                  </m:oMath>
                </a14:m>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tháng</a:t>
                </a:r>
                <a:r>
                  <a:rPr lang="en-SG" sz="2800" dirty="0">
                    <a:solidFill>
                      <a:srgbClr val="FFFF00"/>
                    </a:solidFill>
                    <a:latin typeface="Times New Roman" panose="02020603050405020304" pitchFamily="18" charset="0"/>
                    <a:cs typeface="Times New Roman" panose="02020603050405020304" pitchFamily="18" charset="0"/>
                  </a:rPr>
                  <a:t>.</a:t>
                </a:r>
                <a:r>
                  <a:rPr lang="vi-VN" sz="2800" dirty="0">
                    <a:solidFill>
                      <a:srgbClr val="FFFF00"/>
                    </a:solidFill>
                    <a:latin typeface="Times New Roman" pitchFamily="18" charset="0"/>
                    <a:cs typeface="Times New Roman" pitchFamily="18" charset="0"/>
                  </a:rPr>
                  <a:t> </a:t>
                </a:r>
                <a:endParaRPr lang="en-US" sz="2800" dirty="0">
                  <a:solidFill>
                    <a:srgbClr val="FFFF00"/>
                  </a:solidFill>
                  <a:latin typeface="Times New Roman" pitchFamily="18" charset="0"/>
                  <a:cs typeface="Times New Roman" pitchFamily="18" charset="0"/>
                </a:endParaRPr>
              </a:p>
            </p:txBody>
          </p:sp>
        </mc:Choice>
        <mc:Fallback xmlns="">
          <p:sp>
            <p:nvSpPr>
              <p:cNvPr id="36" name="Hexagon 35"/>
              <p:cNvSpPr>
                <a:spLocks noRot="1" noChangeAspect="1" noMove="1" noResize="1" noEditPoints="1" noAdjustHandles="1" noChangeArrowheads="1" noChangeShapeType="1" noTextEdit="1"/>
              </p:cNvSpPr>
              <p:nvPr/>
            </p:nvSpPr>
            <p:spPr>
              <a:xfrm>
                <a:off x="1371210" y="3435776"/>
                <a:ext cx="3566160" cy="900113"/>
              </a:xfrm>
              <a:prstGeom prst="hexagon">
                <a:avLst>
                  <a:gd name="adj" fmla="val 20455"/>
                  <a:gd name="vf" fmla="val 115470"/>
                </a:avLst>
              </a:prstGeom>
              <a:blipFill>
                <a:blip r:embed="rId16"/>
                <a:stretch>
                  <a:fillRect/>
                </a:stretch>
              </a:blipFill>
              <a:ln/>
            </p:spPr>
            <p:txBody>
              <a:bodyPr/>
              <a:lstStyle/>
              <a:p>
                <a:r>
                  <a:rPr lang="en-US">
                    <a:noFill/>
                  </a:rPr>
                  <a:t> </a:t>
                </a:r>
              </a:p>
            </p:txBody>
          </p:sp>
        </mc:Fallback>
      </mc:AlternateContent>
      <p:cxnSp>
        <p:nvCxnSpPr>
          <p:cNvPr id="37" name="Straight Connector 36"/>
          <p:cNvCxnSpPr/>
          <p:nvPr/>
        </p:nvCxnSpPr>
        <p:spPr>
          <a:xfrm flipH="1">
            <a:off x="1028700" y="3892976"/>
            <a:ext cx="34251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Hexagon 37"/>
              <p:cNvSpPr/>
              <p:nvPr/>
            </p:nvSpPr>
            <p:spPr>
              <a:xfrm>
                <a:off x="5131334" y="3428632"/>
                <a:ext cx="3566160" cy="900113"/>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dirty="0">
                    <a:solidFill>
                      <a:srgbClr val="FFFF00"/>
                    </a:solidFill>
                    <a:latin typeface="Times New Roman" pitchFamily="18" charset="0"/>
                    <a:cs typeface="Times New Roman" pitchFamily="18" charset="0"/>
                  </a:rPr>
                  <a:t>D. </a:t>
                </a:r>
                <a14:m>
                  <m:oMath xmlns:m="http://schemas.openxmlformats.org/officeDocument/2006/math">
                    <m:r>
                      <a:rPr lang="en-US" sz="2800" b="0" i="1">
                        <a:solidFill>
                          <a:srgbClr val="FFFF00"/>
                        </a:solidFill>
                        <a:latin typeface="Cambria Math"/>
                        <a:cs typeface="Times New Roman" panose="02020603050405020304" pitchFamily="18" charset="0"/>
                      </a:rPr>
                      <m:t>3</m:t>
                    </m:r>
                    <m:r>
                      <a:rPr lang="en-US" sz="2800" b="0" i="1">
                        <a:solidFill>
                          <a:srgbClr val="FFFF00"/>
                        </a:solidFill>
                        <a:latin typeface="Cambria Math" panose="02040503050406030204" pitchFamily="18" charset="0"/>
                        <a:cs typeface="Times New Roman" panose="02020603050405020304" pitchFamily="18" charset="0"/>
                      </a:rPr>
                      <m:t> </m:t>
                    </m:r>
                  </m:oMath>
                </a14:m>
                <a:r>
                  <a:rPr lang="en-SG" sz="2800" dirty="0" err="1">
                    <a:solidFill>
                      <a:srgbClr val="FFFF00"/>
                    </a:solidFill>
                    <a:latin typeface="Times New Roman" pitchFamily="18" charset="0"/>
                    <a:cs typeface="Times New Roman" panose="02020603050405020304" pitchFamily="18" charset="0"/>
                  </a:rPr>
                  <a:t>tháng</a:t>
                </a:r>
                <a:r>
                  <a:rPr lang="en-SG" sz="2800" dirty="0">
                    <a:solidFill>
                      <a:srgbClr val="FFFF00"/>
                    </a:solidFill>
                    <a:latin typeface="Times New Roman" pitchFamily="18" charset="0"/>
                    <a:cs typeface="Times New Roman" panose="02020603050405020304" pitchFamily="18" charset="0"/>
                  </a:rPr>
                  <a:t>.</a:t>
                </a:r>
                <a:endParaRPr lang="en-SG" sz="2800" dirty="0">
                  <a:solidFill>
                    <a:schemeClr val="tx1"/>
                  </a:solidFill>
                  <a:latin typeface="Times New Roman" pitchFamily="18" charset="0"/>
                  <a:cs typeface="Times New Roman" panose="02020603050405020304" pitchFamily="18" charset="0"/>
                </a:endParaRPr>
              </a:p>
            </p:txBody>
          </p:sp>
        </mc:Choice>
        <mc:Fallback xmlns="">
          <p:sp>
            <p:nvSpPr>
              <p:cNvPr id="38" name="Hexagon 37"/>
              <p:cNvSpPr>
                <a:spLocks noRot="1" noChangeAspect="1" noMove="1" noResize="1" noEditPoints="1" noAdjustHandles="1" noChangeArrowheads="1" noChangeShapeType="1" noTextEdit="1"/>
              </p:cNvSpPr>
              <p:nvPr/>
            </p:nvSpPr>
            <p:spPr>
              <a:xfrm>
                <a:off x="5131334" y="3428632"/>
                <a:ext cx="3566160" cy="900113"/>
              </a:xfrm>
              <a:prstGeom prst="hexagon">
                <a:avLst>
                  <a:gd name="adj" fmla="val 20455"/>
                  <a:gd name="vf" fmla="val 115470"/>
                </a:avLst>
              </a:prstGeom>
              <a:blipFill>
                <a:blip r:embed="rId17"/>
                <a:stretch>
                  <a:fillRect/>
                </a:stretch>
              </a:blipFill>
              <a:ln/>
            </p:spPr>
            <p:txBody>
              <a:bodyPr/>
              <a:lstStyle/>
              <a:p>
                <a:r>
                  <a:rPr lang="en-US">
                    <a:noFill/>
                  </a:rPr>
                  <a:t> </a:t>
                </a:r>
              </a:p>
            </p:txBody>
          </p:sp>
        </mc:Fallback>
      </mc:AlternateContent>
      <p:cxnSp>
        <p:nvCxnSpPr>
          <p:cNvPr id="39" name="Straight Connector 38"/>
          <p:cNvCxnSpPr/>
          <p:nvPr/>
        </p:nvCxnSpPr>
        <p:spPr>
          <a:xfrm flipH="1" flipV="1">
            <a:off x="8704422" y="3871546"/>
            <a:ext cx="439579" cy="6494"/>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948454" y="3878039"/>
            <a:ext cx="18288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1"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999128" y="515693"/>
            <a:ext cx="609600" cy="654627"/>
          </a:xfrm>
          <a:prstGeom prst="rect">
            <a:avLst/>
          </a:prstGeom>
        </p:spPr>
      </p:pic>
      <p:pic>
        <p:nvPicPr>
          <p:cNvPr id="42"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999128" y="1020518"/>
            <a:ext cx="609600" cy="654627"/>
          </a:xfrm>
          <a:prstGeom prst="rect">
            <a:avLst/>
          </a:prstGeom>
        </p:spPr>
      </p:pic>
      <p:pic>
        <p:nvPicPr>
          <p:cNvPr id="43"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0951628" y="515693"/>
            <a:ext cx="609600" cy="654627"/>
          </a:xfrm>
          <a:prstGeom prst="rect">
            <a:avLst/>
          </a:prstGeom>
        </p:spPr>
      </p:pic>
      <p:pic>
        <p:nvPicPr>
          <p:cNvPr id="44" name="Tieng vo tay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0949003" y="1071544"/>
            <a:ext cx="609600" cy="654627"/>
          </a:xfrm>
          <a:prstGeom prst="rect">
            <a:avLst/>
          </a:prstGeom>
        </p:spPr>
      </p:pic>
      <p:pic>
        <p:nvPicPr>
          <p:cNvPr id="45"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999128" y="1665187"/>
            <a:ext cx="609600" cy="654627"/>
          </a:xfrm>
          <a:prstGeom prst="rect">
            <a:avLst/>
          </a:prstGeom>
        </p:spPr>
      </p:pic>
      <p:sp>
        <p:nvSpPr>
          <p:cNvPr id="46" name="Oval 45"/>
          <p:cNvSpPr/>
          <p:nvPr/>
        </p:nvSpPr>
        <p:spPr>
          <a:xfrm>
            <a:off x="414681" y="6859"/>
            <a:ext cx="735856" cy="518385"/>
          </a:xfrm>
          <a:prstGeom prst="ellipse">
            <a:avLst/>
          </a:prstGeom>
          <a:blipFill>
            <a:blip r:embed="rId19"/>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itchFamily="18" charset="0"/>
                <a:cs typeface="Times New Roman" pitchFamily="18" charset="0"/>
              </a:rPr>
              <a:t>4</a:t>
            </a:r>
          </a:p>
        </p:txBody>
      </p:sp>
      <p:pic>
        <p:nvPicPr>
          <p:cNvPr id="2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7"/>
            <p:extLst>
              <p:ext uri="{DAA4B4D4-6D71-4841-9C94-3DE7FCFB9230}">
                <p14:media xmlns:p14="http://schemas.microsoft.com/office/powerpoint/2010/main" r:embed="rId8">
                  <p14:trim st="4296" end="14398"/>
                </p14:media>
              </p:ext>
            </p:extLst>
          </p:nvPr>
        </p:nvPicPr>
        <p:blipFill>
          <a:blip r:embed="rId20"/>
          <a:stretch>
            <a:fillRect/>
          </a:stretch>
        </p:blipFill>
        <p:spPr>
          <a:xfrm>
            <a:off x="0" y="620499"/>
            <a:ext cx="1340127" cy="859943"/>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861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10" name="typ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subTnLst>
                                    <p:audio>
                                      <p:cMediaNode>
                                        <p:cTn display="0" masterRel="sameClick">
                                          <p:stCondLst>
                                            <p:cond evt="begin" delay="0">
                                              <p:tn val="11"/>
                                            </p:cond>
                                          </p:stCondLst>
                                          <p:endCondLst>
                                            <p:cond evt="onStopAudio" delay="0">
                                              <p:tgtEl>
                                                <p:sldTgt/>
                                              </p:tgtEl>
                                            </p:cond>
                                          </p:endCondLst>
                                        </p:cTn>
                                        <p:tgtEl>
                                          <p:sndTgt r:embed="rId11" name="cashreg.wav"/>
                                        </p:tgtEl>
                                      </p:cMediaNode>
                                    </p:audio>
                                  </p:subTnLst>
                                </p:cTn>
                              </p:par>
                              <p:par>
                                <p:cTn id="14" presetID="3" presetClass="entr" presetSubtype="1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linds(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linds(horizontal)">
                                      <p:cBhvr>
                                        <p:cTn id="21" dur="500"/>
                                        <p:tgtEl>
                                          <p:spTgt spid="33"/>
                                        </p:tgtEl>
                                      </p:cBhvr>
                                    </p:animEffect>
                                  </p:childTnLst>
                                  <p:subTnLst>
                                    <p:audio>
                                      <p:cMediaNode>
                                        <p:cTn display="0" masterRel="sameClick">
                                          <p:stCondLst>
                                            <p:cond evt="begin" delay="0">
                                              <p:tn val="19"/>
                                            </p:cond>
                                          </p:stCondLst>
                                          <p:endCondLst>
                                            <p:cond evt="onStopAudio" delay="0">
                                              <p:tgtEl>
                                                <p:sldTgt/>
                                              </p:tgtEl>
                                            </p:cond>
                                          </p:endCondLst>
                                        </p:cTn>
                                        <p:tgtEl>
                                          <p:sndTgt r:embed="rId11" name="cashreg.wav"/>
                                        </p:tgtEl>
                                      </p:cMediaNode>
                                    </p:audio>
                                  </p:subTnLst>
                                </p:cTn>
                              </p:par>
                              <p:par>
                                <p:cTn id="22" presetID="3"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linds(horizontal)">
                                      <p:cBhvr>
                                        <p:cTn id="24" dur="500"/>
                                        <p:tgtEl>
                                          <p:spTgt spid="35"/>
                                        </p:tgtEl>
                                      </p:cBhvr>
                                    </p:animEffect>
                                  </p:childTnLst>
                                </p:cTn>
                              </p:par>
                              <p:par>
                                <p:cTn id="25" presetID="3"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linds(horizont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11" name="cashreg.wav"/>
                                        </p:tgtEl>
                                      </p:cMediaNode>
                                    </p:audio>
                                  </p:subTnLst>
                                </p:cTn>
                              </p:par>
                              <p:par>
                                <p:cTn id="33" presetID="3" presetClass="entr" presetSubtype="1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linds(horizontal)">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linds(horizontal)">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11" name="cashreg.wav"/>
                                        </p:tgtEl>
                                      </p:cMediaNode>
                                    </p:audio>
                                  </p:subTnLst>
                                </p:cTn>
                              </p:par>
                              <p:par>
                                <p:cTn id="41" presetID="3" presetClass="entr" presetSubtype="1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linds(horizontal)">
                                      <p:cBhvr>
                                        <p:cTn id="43" dur="500"/>
                                        <p:tgtEl>
                                          <p:spTgt spid="40"/>
                                        </p:tgtEl>
                                      </p:cBhvr>
                                    </p:animEffect>
                                  </p:childTnLst>
                                </p:cTn>
                              </p:par>
                              <p:par>
                                <p:cTn id="44" presetID="3" presetClass="entr" presetSubtype="1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linds(horizontal)">
                                      <p:cBhvr>
                                        <p:cTn id="46" dur="500"/>
                                        <p:tgtEl>
                                          <p:spTgt spid="39"/>
                                        </p:tgtEl>
                                      </p:cBhvr>
                                    </p:animEffect>
                                  </p:childTnLst>
                                </p:cTn>
                              </p:par>
                            </p:childTnLst>
                          </p:cTn>
                        </p:par>
                        <p:par>
                          <p:cTn id="47" fill="hold">
                            <p:stCondLst>
                              <p:cond delay="500"/>
                            </p:stCondLst>
                            <p:childTnLst>
                              <p:par>
                                <p:cTn id="48" presetID="2" presetClass="mediacall" presetSubtype="0" fill="hold" nodeType="afterEffect">
                                  <p:stCondLst>
                                    <p:cond delay="0"/>
                                  </p:stCondLst>
                                  <p:childTnLst>
                                    <p:cmd type="call" cmd="togglePause">
                                      <p:cBhvr>
                                        <p:cTn id="49"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grpId="1" nodeType="clickEffect">
                                  <p:stCondLst>
                                    <p:cond delay="0"/>
                                  </p:stCondLst>
                                  <p:childTnLst>
                                    <p:animClr clrSpc="rgb" dir="cw">
                                      <p:cBhvr override="childStyle">
                                        <p:cTn id="54" dur="500" fill="hold"/>
                                        <p:tgtEl>
                                          <p:spTgt spid="31"/>
                                        </p:tgtEl>
                                        <p:attrNameLst>
                                          <p:attrName>style.color</p:attrName>
                                        </p:attrNameLst>
                                      </p:cBhvr>
                                      <p:to>
                                        <a:schemeClr val="accent2"/>
                                      </p:to>
                                    </p:animClr>
                                    <p:animClr clrSpc="rgb" dir="cw">
                                      <p:cBhvr>
                                        <p:cTn id="55" dur="500" fill="hold"/>
                                        <p:tgtEl>
                                          <p:spTgt spid="31"/>
                                        </p:tgtEl>
                                        <p:attrNameLst>
                                          <p:attrName>fillcolor</p:attrName>
                                        </p:attrNameLst>
                                      </p:cBhvr>
                                      <p:to>
                                        <a:schemeClr val="accent2"/>
                                      </p:to>
                                    </p:animClr>
                                    <p:set>
                                      <p:cBhvr>
                                        <p:cTn id="56" dur="500" fill="hold"/>
                                        <p:tgtEl>
                                          <p:spTgt spid="31"/>
                                        </p:tgtEl>
                                        <p:attrNameLst>
                                          <p:attrName>fill.type</p:attrName>
                                        </p:attrNameLst>
                                      </p:cBhvr>
                                      <p:to>
                                        <p:strVal val="solid"/>
                                      </p:to>
                                    </p:set>
                                    <p:set>
                                      <p:cBhvr>
                                        <p:cTn id="57" dur="500" fill="hold"/>
                                        <p:tgtEl>
                                          <p:spTgt spid="31"/>
                                        </p:tgtEl>
                                        <p:attrNameLst>
                                          <p:attrName>fill.on</p:attrName>
                                        </p:attrNameLst>
                                      </p:cBhvr>
                                      <p:to>
                                        <p:strVal val="true"/>
                                      </p:to>
                                    </p:set>
                                  </p:childTnLst>
                                </p:cTn>
                              </p:par>
                              <p:par>
                                <p:cTn id="58" presetID="1" presetClass="mediacall" presetSubtype="0" fill="hold" nodeType="withEffect">
                                  <p:stCondLst>
                                    <p:cond delay="0"/>
                                  </p:stCondLst>
                                  <p:childTnLst>
                                    <p:cmd type="call" cmd="playFrom(0.0)">
                                      <p:cBhvr>
                                        <p:cTn id="59" dur="2060" fill="hold"/>
                                        <p:tgtEl>
                                          <p:spTgt spid="41"/>
                                        </p:tgtEl>
                                      </p:cBhvr>
                                    </p:cmd>
                                  </p:childTnLst>
                                </p:cTn>
                              </p:par>
                            </p:childTnLst>
                          </p:cTn>
                        </p:par>
                      </p:childTnLst>
                    </p:cTn>
                  </p:par>
                </p:childTnLst>
              </p:cTn>
              <p:nextCondLst>
                <p:cond evt="onClick" delay="0">
                  <p:tgtEl>
                    <p:spTgt spid="31"/>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19" presetClass="emph" presetSubtype="0" fill="hold" grpId="1" nodeType="clickEffect">
                                  <p:stCondLst>
                                    <p:cond delay="0"/>
                                  </p:stCondLst>
                                  <p:childTnLst>
                                    <p:animClr clrSpc="rgb" dir="cw">
                                      <p:cBhvr override="childStyle">
                                        <p:cTn id="64" dur="500" fill="hold"/>
                                        <p:tgtEl>
                                          <p:spTgt spid="33"/>
                                        </p:tgtEl>
                                        <p:attrNameLst>
                                          <p:attrName>style.color</p:attrName>
                                        </p:attrNameLst>
                                      </p:cBhvr>
                                      <p:to>
                                        <a:schemeClr val="accent2"/>
                                      </p:to>
                                    </p:animClr>
                                    <p:animClr clrSpc="rgb" dir="cw">
                                      <p:cBhvr>
                                        <p:cTn id="65" dur="500" fill="hold"/>
                                        <p:tgtEl>
                                          <p:spTgt spid="33"/>
                                        </p:tgtEl>
                                        <p:attrNameLst>
                                          <p:attrName>fillcolor</p:attrName>
                                        </p:attrNameLst>
                                      </p:cBhvr>
                                      <p:to>
                                        <a:schemeClr val="accent2"/>
                                      </p:to>
                                    </p:animClr>
                                    <p:set>
                                      <p:cBhvr>
                                        <p:cTn id="66" dur="500" fill="hold"/>
                                        <p:tgtEl>
                                          <p:spTgt spid="33"/>
                                        </p:tgtEl>
                                        <p:attrNameLst>
                                          <p:attrName>fill.type</p:attrName>
                                        </p:attrNameLst>
                                      </p:cBhvr>
                                      <p:to>
                                        <p:strVal val="solid"/>
                                      </p:to>
                                    </p:set>
                                    <p:set>
                                      <p:cBhvr>
                                        <p:cTn id="67" dur="500" fill="hold"/>
                                        <p:tgtEl>
                                          <p:spTgt spid="33"/>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2060" fill="hold"/>
                                        <p:tgtEl>
                                          <p:spTgt spid="4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6"/>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36"/>
                                        </p:tgtEl>
                                      </p:cBhvr>
                                    </p:animEffect>
                                    <p:animScale>
                                      <p:cBhvr>
                                        <p:cTn id="75" dur="250" autoRev="1" fill="hold"/>
                                        <p:tgtEl>
                                          <p:spTgt spid="36"/>
                                        </p:tgtEl>
                                      </p:cBhvr>
                                      <p:by x="105000" y="105000"/>
                                    </p:animScale>
                                  </p:childTnLst>
                                </p:cTn>
                              </p:par>
                              <p:par>
                                <p:cTn id="76" presetID="1" presetClass="mediacall" presetSubtype="0" fill="hold" nodeType="withEffect">
                                  <p:stCondLst>
                                    <p:cond delay="0"/>
                                  </p:stCondLst>
                                  <p:childTnLst>
                                    <p:cmd type="call" cmd="playFrom(0.0)">
                                      <p:cBhvr>
                                        <p:cTn id="77" dur="1252" fill="hold"/>
                                        <p:tgtEl>
                                          <p:spTgt spid="43"/>
                                        </p:tgtEl>
                                      </p:cBhvr>
                                    </p:cmd>
                                  </p:childTnLst>
                                </p:cTn>
                              </p:par>
                              <p:par>
                                <p:cTn id="78" presetID="1" presetClass="mediacall" presetSubtype="0" fill="hold" nodeType="withEffect">
                                  <p:stCondLst>
                                    <p:cond delay="0"/>
                                  </p:stCondLst>
                                  <p:childTnLst>
                                    <p:cmd type="call" cmd="playFrom(0.0)">
                                      <p:cBhvr>
                                        <p:cTn id="79" dur="2899" fill="hold"/>
                                        <p:tgtEl>
                                          <p:spTgt spid="44"/>
                                        </p:tgtEl>
                                      </p:cBhvr>
                                    </p:cmd>
                                  </p:childTnLst>
                                </p:cTn>
                              </p:par>
                            </p:childTnLst>
                          </p:cTn>
                        </p:par>
                      </p:childTnLst>
                    </p:cTn>
                  </p:par>
                </p:childTnLst>
              </p:cTn>
              <p:nextCondLst>
                <p:cond evt="onClick" delay="0">
                  <p:tgtEl>
                    <p:spTgt spid="36"/>
                  </p:tgtEl>
                </p:cond>
              </p:nextCondLst>
            </p:seq>
            <p:seq concurrent="1" nextAc="seek">
              <p:cTn id="80" restart="whenNotActive" fill="hold" evtFilter="cancelBubble" nodeType="interactiveSeq">
                <p:stCondLst>
                  <p:cond evt="onClick" delay="0">
                    <p:tgtEl>
                      <p:spTgt spid="38"/>
                    </p:tgtEl>
                  </p:cond>
                </p:stCondLst>
                <p:endSync evt="end" delay="0">
                  <p:rtn val="all"/>
                </p:endSync>
                <p:childTnLst>
                  <p:par>
                    <p:cTn id="81" fill="hold">
                      <p:stCondLst>
                        <p:cond delay="0"/>
                      </p:stCondLst>
                      <p:childTnLst>
                        <p:par>
                          <p:cTn id="82" fill="hold">
                            <p:stCondLst>
                              <p:cond delay="0"/>
                            </p:stCondLst>
                            <p:childTnLst>
                              <p:par>
                                <p:cTn id="83" presetID="19" presetClass="emph" presetSubtype="0" fill="hold" grpId="1" nodeType="clickEffect">
                                  <p:stCondLst>
                                    <p:cond delay="0"/>
                                  </p:stCondLst>
                                  <p:childTnLst>
                                    <p:animClr clrSpc="rgb" dir="cw">
                                      <p:cBhvr override="childStyle">
                                        <p:cTn id="84" dur="500" fill="hold"/>
                                        <p:tgtEl>
                                          <p:spTgt spid="38"/>
                                        </p:tgtEl>
                                        <p:attrNameLst>
                                          <p:attrName>style.color</p:attrName>
                                        </p:attrNameLst>
                                      </p:cBhvr>
                                      <p:to>
                                        <a:schemeClr val="accent2"/>
                                      </p:to>
                                    </p:animClr>
                                    <p:animClr clrSpc="rgb" dir="cw">
                                      <p:cBhvr>
                                        <p:cTn id="85" dur="500" fill="hold"/>
                                        <p:tgtEl>
                                          <p:spTgt spid="38"/>
                                        </p:tgtEl>
                                        <p:attrNameLst>
                                          <p:attrName>fillcolor</p:attrName>
                                        </p:attrNameLst>
                                      </p:cBhvr>
                                      <p:to>
                                        <a:schemeClr val="accent2"/>
                                      </p:to>
                                    </p:animClr>
                                    <p:set>
                                      <p:cBhvr>
                                        <p:cTn id="86" dur="500" fill="hold"/>
                                        <p:tgtEl>
                                          <p:spTgt spid="38"/>
                                        </p:tgtEl>
                                        <p:attrNameLst>
                                          <p:attrName>fill.type</p:attrName>
                                        </p:attrNameLst>
                                      </p:cBhvr>
                                      <p:to>
                                        <p:strVal val="solid"/>
                                      </p:to>
                                    </p:set>
                                    <p:set>
                                      <p:cBhvr>
                                        <p:cTn id="87" dur="500" fill="hold"/>
                                        <p:tgtEl>
                                          <p:spTgt spid="38"/>
                                        </p:tgtEl>
                                        <p:attrNameLst>
                                          <p:attrName>fill.on</p:attrName>
                                        </p:attrNameLst>
                                      </p:cBhvr>
                                      <p:to>
                                        <p:strVal val="true"/>
                                      </p:to>
                                    </p:set>
                                  </p:childTnLst>
                                </p:cTn>
                              </p:par>
                              <p:par>
                                <p:cTn id="88" presetID="1" presetClass="mediacall" presetSubtype="0" fill="hold" nodeType="withEffect">
                                  <p:stCondLst>
                                    <p:cond delay="0"/>
                                  </p:stCondLst>
                                  <p:childTnLst>
                                    <p:cmd type="call" cmd="playFrom(0.0)">
                                      <p:cBhvr>
                                        <p:cTn id="89" dur="2060" fill="hold"/>
                                        <p:tgtEl>
                                          <p:spTgt spid="45"/>
                                        </p:tgtEl>
                                      </p:cBhvr>
                                    </p:cmd>
                                  </p:childTnLst>
                                </p:cTn>
                              </p:par>
                            </p:childTnLst>
                          </p:cTn>
                        </p:par>
                      </p:childTnLst>
                    </p:cTn>
                  </p:par>
                </p:childTnLst>
              </p:cTn>
              <p:nextCondLst>
                <p:cond evt="onClick" delay="0">
                  <p:tgtEl>
                    <p:spTgt spid="38"/>
                  </p:tgtEl>
                </p:cond>
              </p:nextCondLst>
            </p:seq>
            <p:audio>
              <p:cMediaNode vol="80000">
                <p:cTn id="90" fill="hold" display="0">
                  <p:stCondLst>
                    <p:cond delay="indefinite"/>
                  </p:stCondLst>
                  <p:endCondLst>
                    <p:cond evt="onStopAudio" delay="0">
                      <p:tgtEl>
                        <p:sldTgt/>
                      </p:tgtEl>
                    </p:cond>
                  </p:endCondLst>
                </p:cTn>
                <p:tgtEl>
                  <p:spTgt spid="41"/>
                </p:tgtEl>
              </p:cMediaNode>
            </p:audio>
            <p:audio>
              <p:cMediaNode vol="80000">
                <p:cTn id="91" fill="hold" display="0">
                  <p:stCondLst>
                    <p:cond delay="indefinite"/>
                  </p:stCondLst>
                  <p:endCondLst>
                    <p:cond evt="onStopAudio" delay="0">
                      <p:tgtEl>
                        <p:sldTgt/>
                      </p:tgtEl>
                    </p:cond>
                  </p:endCondLst>
                </p:cTn>
                <p:tgtEl>
                  <p:spTgt spid="42"/>
                </p:tgtEl>
              </p:cMediaNode>
            </p:audio>
            <p:audio>
              <p:cMediaNode vol="80000">
                <p:cTn id="92" fill="hold" display="0">
                  <p:stCondLst>
                    <p:cond delay="indefinite"/>
                  </p:stCondLst>
                  <p:endCondLst>
                    <p:cond evt="onStopAudio" delay="0">
                      <p:tgtEl>
                        <p:sldTgt/>
                      </p:tgtEl>
                    </p:cond>
                  </p:endCondLst>
                </p:cTn>
                <p:tgtEl>
                  <p:spTgt spid="43"/>
                </p:tgtEl>
              </p:cMediaNode>
            </p:audio>
            <p:audio>
              <p:cMediaNode vol="100000">
                <p:cTn id="93" fill="hold" display="0">
                  <p:stCondLst>
                    <p:cond delay="indefinite"/>
                  </p:stCondLst>
                  <p:endCondLst>
                    <p:cond evt="onStopAudio" delay="0">
                      <p:tgtEl>
                        <p:sldTgt/>
                      </p:tgtEl>
                    </p:cond>
                  </p:endCondLst>
                </p:cTn>
                <p:tgtEl>
                  <p:spTgt spid="44"/>
                </p:tgtEl>
              </p:cMediaNode>
            </p:audio>
            <p:audio>
              <p:cMediaNode vol="80000">
                <p:cTn id="94" fill="hold" display="0">
                  <p:stCondLst>
                    <p:cond delay="indefinite"/>
                  </p:stCondLst>
                  <p:endCondLst>
                    <p:cond evt="onStopAudio" delay="0">
                      <p:tgtEl>
                        <p:sldTgt/>
                      </p:tgtEl>
                    </p:cond>
                  </p:endCondLst>
                </p:cTn>
                <p:tgtEl>
                  <p:spTgt spid="45"/>
                </p:tgtEl>
              </p:cMediaNode>
            </p:audio>
            <p:video>
              <p:cMediaNode vol="80000">
                <p:cTn id="95" fill="hold" display="0">
                  <p:stCondLst>
                    <p:cond delay="indefinite"/>
                  </p:stCondLst>
                </p:cTn>
                <p:tgtEl>
                  <p:spTgt spid="22"/>
                </p:tgtEl>
              </p:cMediaNode>
            </p:video>
          </p:childTnLst>
        </p:cTn>
      </p:par>
    </p:tnLst>
    <p:bldLst>
      <p:bldP spid="29" grpId="0" animBg="1"/>
      <p:bldP spid="31" grpId="0" animBg="1"/>
      <p:bldP spid="31" grpId="1" animBg="1"/>
      <p:bldP spid="33" grpId="0" animBg="1"/>
      <p:bldP spid="33" grpId="1" animBg="1"/>
      <p:bldP spid="36" grpId="0" animBg="1"/>
      <p:bldP spid="36" grpId="1" animBg="1"/>
      <p:bldP spid="38" grpId="0" animBg="1"/>
      <p:bldP spid="3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itchFamily="18" charset="0"/>
                <a:cs typeface="Times New Roman"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a:extLst>
              <a:ext uri="{FF2B5EF4-FFF2-40B4-BE49-F238E27FC236}">
                <a16:creationId xmlns:a16="http://schemas.microsoft.com/office/drawing/2014/main" id="{5E6B765C-E492-4D9D-B326-A1DF01AF5D4B}"/>
              </a:ext>
            </a:extLst>
          </p:cNvPr>
          <p:cNvSpPr/>
          <p:nvPr/>
        </p:nvSpPr>
        <p:spPr>
          <a:xfrm>
            <a:off x="5862" y="2110086"/>
            <a:ext cx="9264392" cy="923328"/>
          </a:xfrm>
          <a:prstGeom prst="rect">
            <a:avLst/>
          </a:prstGeom>
          <a:noFill/>
        </p:spPr>
        <p:txBody>
          <a:bodyPr wrap="none" lIns="91438" tIns="45719" rIns="91438" bIns="45719">
            <a:spAutoFit/>
          </a:bodyPr>
          <a:lstStyle/>
          <a:p>
            <a:pPr algn="ct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ĐẠI</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LƯỢNG</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TỈ</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LỆ</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NGHỊCH</a:t>
            </a:r>
            <a:endPar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60C864D8-94FF-41B2-991B-05EF775C1920}"/>
              </a:ext>
            </a:extLst>
          </p:cNvPr>
          <p:cNvSpPr/>
          <p:nvPr/>
        </p:nvSpPr>
        <p:spPr>
          <a:xfrm>
            <a:off x="-42256" y="1463757"/>
            <a:ext cx="2830899" cy="646329"/>
          </a:xfrm>
          <a:prstGeom prst="rect">
            <a:avLst/>
          </a:prstGeom>
          <a:noFill/>
        </p:spPr>
        <p:txBody>
          <a:bodyPr wrap="none" lIns="91438" tIns="45719" rIns="91438" bIns="45719">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rPr>
              <a:t>BÀI</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itchFamily="18" charset="0"/>
                <a:cs typeface="Times New Roman" pitchFamily="18" charset="0"/>
              </a:rPr>
              <a:t> 8</a:t>
            </a:r>
          </a:p>
        </p:txBody>
      </p:sp>
      <p:sp>
        <p:nvSpPr>
          <p:cNvPr id="7" name="Rectangle 4">
            <a:extLst>
              <a:ext uri="{FF2B5EF4-FFF2-40B4-BE49-F238E27FC236}">
                <a16:creationId xmlns:a16="http://schemas.microsoft.com/office/drawing/2014/main" id="{2C6D747D-C415-4964-A59E-F785BB764022}"/>
              </a:ext>
            </a:extLst>
          </p:cNvPr>
          <p:cNvSpPr/>
          <p:nvPr/>
        </p:nvSpPr>
        <p:spPr>
          <a:xfrm>
            <a:off x="2878642" y="636343"/>
            <a:ext cx="2519086" cy="700190"/>
          </a:xfrm>
          <a:prstGeom prst="rect">
            <a:avLst/>
          </a:prstGeom>
          <a:noFill/>
        </p:spPr>
        <p:txBody>
          <a:bodyPr wrap="none" lIns="68579" tIns="34289" rIns="68579" bIns="34289">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1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SỐ</a:t>
            </a:r>
            <a:r>
              <a:rPr lang="en-US" sz="4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 </a:t>
            </a:r>
            <a:r>
              <a:rPr lang="en-US" sz="41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THỰC</a:t>
            </a:r>
            <a:endParaRPr lang="en-US" sz="41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8" name="Rectangle 5">
            <a:extLst>
              <a:ext uri="{FF2B5EF4-FFF2-40B4-BE49-F238E27FC236}">
                <a16:creationId xmlns:a16="http://schemas.microsoft.com/office/drawing/2014/main" id="{92EA59C7-7EED-485B-A9ED-438A79DA8CB3}"/>
              </a:ext>
            </a:extLst>
          </p:cNvPr>
          <p:cNvSpPr/>
          <p:nvPr/>
        </p:nvSpPr>
        <p:spPr>
          <a:xfrm>
            <a:off x="80426" y="111167"/>
            <a:ext cx="2509339" cy="577079"/>
          </a:xfrm>
          <a:prstGeom prst="rect">
            <a:avLst/>
          </a:prstGeom>
          <a:noFill/>
        </p:spPr>
        <p:txBody>
          <a:bodyPr wrap="none" lIns="68579" tIns="34289" rIns="68579" bIns="34289">
            <a:spAutoFit/>
          </a:bodyPr>
          <a:lstStyle/>
          <a:p>
            <a:pPr algn="ctr"/>
            <a:r>
              <a:rPr lang="en-US" sz="3300" b="1" dirty="0" err="1">
                <a:ln w="6600">
                  <a:solidFill>
                    <a:schemeClr val="accent2"/>
                  </a:solidFill>
                  <a:prstDash val="solid"/>
                </a:ln>
                <a:solidFill>
                  <a:srgbClr val="FF0000"/>
                </a:solidFill>
                <a:effectLst>
                  <a:outerShdw dist="38100" dir="2700000" algn="tl" rotWithShape="0">
                    <a:schemeClr val="accent2"/>
                  </a:outerShdw>
                </a:effectLst>
                <a:latin typeface="Times New Roman" pitchFamily="18" charset="0"/>
                <a:cs typeface="Times New Roman" pitchFamily="18" charset="0"/>
              </a:rPr>
              <a:t>CHƯƠNG</a:t>
            </a:r>
            <a:r>
              <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itchFamily="18" charset="0"/>
                <a:cs typeface="Times New Roman" pitchFamily="18" charset="0"/>
              </a:rPr>
              <a:t> II</a:t>
            </a:r>
          </a:p>
        </p:txBody>
      </p:sp>
      <p:sp>
        <p:nvSpPr>
          <p:cNvPr id="9" name="Hình chữ nhật 8">
            <a:extLst>
              <a:ext uri="{FF2B5EF4-FFF2-40B4-BE49-F238E27FC236}">
                <a16:creationId xmlns:a16="http://schemas.microsoft.com/office/drawing/2014/main" id="{B373F0C2-A895-4718-B076-FA6AE686B6F1}"/>
              </a:ext>
            </a:extLst>
          </p:cNvPr>
          <p:cNvSpPr/>
          <p:nvPr/>
        </p:nvSpPr>
        <p:spPr>
          <a:xfrm>
            <a:off x="2815647" y="3033414"/>
            <a:ext cx="1778498" cy="700190"/>
          </a:xfrm>
          <a:prstGeom prst="rect">
            <a:avLst/>
          </a:prstGeom>
          <a:noFill/>
        </p:spPr>
        <p:txBody>
          <a:bodyPr wrap="none" lIns="68579" tIns="34289" rIns="68579" bIns="34289">
            <a:spAutoFit/>
          </a:bodyPr>
          <a:lstStyle/>
          <a:p>
            <a:pPr algn="ctr"/>
            <a:r>
              <a:rPr lang="en-US" sz="41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a:t>
            </a:r>
            <a:r>
              <a:rPr lang="en-US" sz="41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Tiết</a:t>
            </a:r>
            <a:r>
              <a:rPr lang="en-US" sz="41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 3)</a:t>
            </a:r>
            <a:endParaRPr lang="vi-VN" sz="41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9"/>
            <a:ext cx="4678136" cy="646331"/>
          </a:xfrm>
          <a:prstGeom prst="rect">
            <a:avLst/>
          </a:prstGeom>
          <a:noFill/>
        </p:spPr>
        <p:txBody>
          <a:bodyPr wrap="square" lIns="91438" tIns="45719" rIns="91438" bIns="45719">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4"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7"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7" tIns="68567" rIns="68567" bIns="685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5"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7" tIns="68567" rIns="68567" bIns="685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4" y="864604"/>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7" tIns="68567" rIns="68567" bIns="685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BB61B6B9-5F2E-4E24-852D-D871D2FA0570}"/>
              </a:ext>
            </a:extLst>
          </p:cNvPr>
          <p:cNvSpPr/>
          <p:nvPr/>
        </p:nvSpPr>
        <p:spPr>
          <a:xfrm>
            <a:off x="1411967" y="7063"/>
            <a:ext cx="6234331" cy="523218"/>
          </a:xfrm>
          <a:prstGeom prst="rect">
            <a:avLst/>
          </a:prstGeom>
          <a:noFill/>
        </p:spPr>
        <p:txBody>
          <a:bodyPr wrap="none" lIns="91438" tIns="45719" rIns="91438" bIns="45719">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8.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ĐẠI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LƯỢNG</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TỈ</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LỆ</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NGHỊCH</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 name="TextBox 1"/>
          <p:cNvSpPr txBox="1"/>
          <p:nvPr/>
        </p:nvSpPr>
        <p:spPr>
          <a:xfrm>
            <a:off x="121139" y="775083"/>
            <a:ext cx="8153400" cy="523220"/>
          </a:xfrm>
          <a:prstGeom prst="rect">
            <a:avLst/>
          </a:prstGeom>
          <a:solidFill>
            <a:schemeClr val="accent6">
              <a:lumMod val="20000"/>
              <a:lumOff val="80000"/>
            </a:schemeClr>
          </a:solidFill>
          <a:ln>
            <a:solidFill>
              <a:srgbClr val="DE4654"/>
            </a:solidFill>
          </a:ln>
        </p:spPr>
        <p:txBody>
          <a:bodyPr wrap="square" rtlCol="0">
            <a:spAutoFit/>
          </a:bodyPr>
          <a:lstStyle/>
          <a:p>
            <a:r>
              <a:rPr lang="vi-VN" sz="2800" b="1" dirty="0">
                <a:latin typeface="Times New Roman" pitchFamily="18" charset="0"/>
                <a:cs typeface="Times New Roman" pitchFamily="18" charset="0"/>
              </a:rPr>
              <a:t>Dạng 1. Củng c</a:t>
            </a:r>
            <a:r>
              <a:rPr lang="en-US" sz="2800" b="1" dirty="0">
                <a:latin typeface="Times New Roman" pitchFamily="18" charset="0"/>
                <a:cs typeface="Times New Roman" pitchFamily="18" charset="0"/>
              </a:rPr>
              <a:t>ố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niệm</a:t>
            </a:r>
            <a:r>
              <a:rPr lang="vi-VN" sz="2800" b="1" dirty="0">
                <a:latin typeface="Times New Roman" pitchFamily="18" charset="0"/>
                <a:cs typeface="Times New Roman" pitchFamily="18" charset="0"/>
              </a:rPr>
              <a:t> đại lượng tỉ lệ nghịch</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271585" y="1504950"/>
                <a:ext cx="8623300" cy="1969770"/>
              </a:xfrm>
              <a:prstGeom prst="rect">
                <a:avLst/>
              </a:prstGeom>
              <a:solidFill>
                <a:schemeClr val="accent1">
                  <a:lumMod val="20000"/>
                  <a:lumOff val="80000"/>
                </a:schemeClr>
              </a:solidFill>
            </p:spPr>
            <p:txBody>
              <a:bodyPr wrap="square" rtlCol="0">
                <a:spAutoFit/>
              </a:bodyPr>
              <a:lstStyle/>
              <a:p>
                <a:pPr algn="just">
                  <a:spcBef>
                    <a:spcPts val="300"/>
                  </a:spcBef>
                  <a:spcAft>
                    <a:spcPts val="300"/>
                  </a:spcAft>
                </a:pPr>
                <a:r>
                  <a:rPr lang="en-US" sz="2800" dirty="0">
                    <a:solidFill>
                      <a:srgbClr val="FF0000"/>
                    </a:solidFill>
                    <a:latin typeface="Times New Roman" pitchFamily="18" charset="0"/>
                    <a:cs typeface="Times New Roman" pitchFamily="18" charset="0"/>
                  </a:rPr>
                  <a:t>Bài 1:</a:t>
                </a:r>
                <a:r>
                  <a:rPr lang="vi-VN" sz="2800" dirty="0">
                    <a:solidFill>
                      <a:srgbClr val="FF0000"/>
                    </a:solidFill>
                    <a:latin typeface="Times New Roman" pitchFamily="18" charset="0"/>
                    <a:ea typeface="Times New Roman"/>
                    <a:cs typeface="Times New Roman" pitchFamily="18" charset="0"/>
                  </a:rPr>
                  <a:t> </a:t>
                </a:r>
                <a:r>
                  <a:rPr lang="vi-VN" sz="2800" dirty="0">
                    <a:solidFill>
                      <a:srgbClr val="0000FF"/>
                    </a:solidFill>
                    <a:latin typeface="Times New Roman" pitchFamily="18" charset="0"/>
                    <a:ea typeface="Times New Roman"/>
                    <a:cs typeface="Times New Roman" pitchFamily="18" charset="0"/>
                  </a:rPr>
                  <a:t>Cho ba đại lượng</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b="0" i="1" smtClean="0">
                        <a:solidFill>
                          <a:srgbClr val="0000FF"/>
                        </a:solidFill>
                        <a:latin typeface="Cambria Math"/>
                        <a:ea typeface="Times New Roman"/>
                        <a:cs typeface="Times New Roman" pitchFamily="18" charset="0"/>
                      </a:rPr>
                      <m:t>𝑎</m:t>
                    </m:r>
                    <m:r>
                      <a:rPr lang="en-US" sz="2800" b="0" i="1" smtClean="0">
                        <a:solidFill>
                          <a:srgbClr val="0000FF"/>
                        </a:solidFill>
                        <a:latin typeface="Cambria Math"/>
                        <a:ea typeface="Times New Roman"/>
                        <a:cs typeface="Times New Roman" pitchFamily="18" charset="0"/>
                      </a:rPr>
                      <m:t>, </m:t>
                    </m:r>
                    <m:r>
                      <a:rPr lang="en-US" sz="2800" b="0" i="1" smtClean="0">
                        <a:solidFill>
                          <a:srgbClr val="0000FF"/>
                        </a:solidFill>
                        <a:latin typeface="Cambria Math"/>
                        <a:ea typeface="Times New Roman"/>
                        <a:cs typeface="Times New Roman" pitchFamily="18" charset="0"/>
                      </a:rPr>
                      <m:t>𝑏</m:t>
                    </m:r>
                    <m:r>
                      <a:rPr lang="en-US" sz="2800" b="0" i="1" smtClean="0">
                        <a:solidFill>
                          <a:srgbClr val="0000FF"/>
                        </a:solidFill>
                        <a:latin typeface="Cambria Math"/>
                        <a:ea typeface="Times New Roman"/>
                        <a:cs typeface="Times New Roman" pitchFamily="18" charset="0"/>
                      </a:rPr>
                      <m:t>, </m:t>
                    </m:r>
                    <m:r>
                      <a:rPr lang="en-US" sz="2800" b="0" i="1" smtClean="0">
                        <a:solidFill>
                          <a:srgbClr val="0000FF"/>
                        </a:solidFill>
                        <a:latin typeface="Cambria Math"/>
                        <a:ea typeface="Times New Roman"/>
                        <a:cs typeface="Times New Roman" pitchFamily="18" charset="0"/>
                      </a:rPr>
                      <m:t>𝑐</m:t>
                    </m:r>
                  </m:oMath>
                </a14:m>
                <a:r>
                  <a:rPr lang="vi-VN" sz="2800" dirty="0">
                    <a:solidFill>
                      <a:srgbClr val="0000FF"/>
                    </a:solidFill>
                    <a:latin typeface="Times New Roman" pitchFamily="18" charset="0"/>
                    <a:ea typeface="Times New Roman"/>
                    <a:cs typeface="Times New Roman" pitchFamily="18" charset="0"/>
                  </a:rPr>
                  <a:t>. Hãy cho biết mối liên hệ giữa hai đại lượng </a:t>
                </a:r>
                <a14:m>
                  <m:oMath xmlns:m="http://schemas.openxmlformats.org/officeDocument/2006/math">
                    <m:r>
                      <a:rPr lang="en-US" sz="2800" b="0" i="1" smtClean="0">
                        <a:solidFill>
                          <a:srgbClr val="0000FF"/>
                        </a:solidFill>
                        <a:latin typeface="Cambria Math"/>
                        <a:ea typeface="Times New Roman"/>
                        <a:cs typeface="Times New Roman" pitchFamily="18" charset="0"/>
                      </a:rPr>
                      <m:t>𝑎</m:t>
                    </m:r>
                  </m:oMath>
                </a14:m>
                <a:r>
                  <a:rPr lang="vi-VN" sz="2800" dirty="0">
                    <a:solidFill>
                      <a:srgbClr val="0000FF"/>
                    </a:solidFill>
                    <a:latin typeface="Times New Roman" pitchFamily="18" charset="0"/>
                    <a:ea typeface="Times New Roman"/>
                    <a:cs typeface="Times New Roman" pitchFamily="18" charset="0"/>
                  </a:rPr>
                  <a:t> và</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b="0" i="1" smtClean="0">
                        <a:solidFill>
                          <a:srgbClr val="0000FF"/>
                        </a:solidFill>
                        <a:latin typeface="Cambria Math"/>
                        <a:ea typeface="Times New Roman"/>
                        <a:cs typeface="Times New Roman" pitchFamily="18" charset="0"/>
                      </a:rPr>
                      <m:t>𝑐</m:t>
                    </m:r>
                  </m:oMath>
                </a14:m>
                <a:r>
                  <a:rPr lang="vi-VN" sz="2800" dirty="0">
                    <a:solidFill>
                      <a:srgbClr val="0000FF"/>
                    </a:solidFill>
                    <a:latin typeface="Times New Roman" pitchFamily="18" charset="0"/>
                    <a:ea typeface="Times New Roman"/>
                    <a:cs typeface="Times New Roman" pitchFamily="18" charset="0"/>
                  </a:rPr>
                  <a:t>, biết rằng:</a:t>
                </a:r>
                <a:endParaRPr lang="en-US" sz="2800" dirty="0">
                  <a:solidFill>
                    <a:srgbClr val="0000FF"/>
                  </a:solidFill>
                  <a:latin typeface="Times New Roman" pitchFamily="18" charset="0"/>
                  <a:ea typeface="Times New Roman"/>
                  <a:cs typeface="Times New Roman" pitchFamily="18" charset="0"/>
                </a:endParaRPr>
              </a:p>
              <a:p>
                <a:pPr algn="just">
                  <a:spcBef>
                    <a:spcPts val="300"/>
                  </a:spcBef>
                  <a:spcAft>
                    <a:spcPts val="300"/>
                  </a:spcAft>
                </a:pPr>
                <a:r>
                  <a:rPr lang="vi-VN" sz="2800" dirty="0">
                    <a:solidFill>
                      <a:srgbClr val="0000FF"/>
                    </a:solidFill>
                    <a:latin typeface="Times New Roman" pitchFamily="18" charset="0"/>
                    <a:ea typeface="Times New Roman"/>
                    <a:cs typeface="Times New Roman" pitchFamily="18" charset="0"/>
                  </a:rPr>
                  <a:t>a)</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b="0" i="1" smtClean="0">
                        <a:solidFill>
                          <a:srgbClr val="0000FF"/>
                        </a:solidFill>
                        <a:latin typeface="Cambria Math"/>
                        <a:ea typeface="Times New Roman"/>
                        <a:cs typeface="Times New Roman" pitchFamily="18" charset="0"/>
                      </a:rPr>
                      <m:t>𝑎</m:t>
                    </m:r>
                  </m:oMath>
                </a14:m>
                <a:r>
                  <a:rPr lang="vi-VN" sz="2800" dirty="0">
                    <a:solidFill>
                      <a:srgbClr val="0000FF"/>
                    </a:solidFill>
                    <a:latin typeface="Times New Roman" pitchFamily="18" charset="0"/>
                    <a:ea typeface="Times New Roman"/>
                    <a:cs typeface="Times New Roman" pitchFamily="18" charset="0"/>
                  </a:rPr>
                  <a:t> và</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b="0" i="1" smtClean="0">
                        <a:solidFill>
                          <a:srgbClr val="0000FF"/>
                        </a:solidFill>
                        <a:latin typeface="Cambria Math"/>
                        <a:ea typeface="Times New Roman"/>
                        <a:cs typeface="Times New Roman" pitchFamily="18" charset="0"/>
                      </a:rPr>
                      <m:t>𝑏</m:t>
                    </m:r>
                    <m:r>
                      <a:rPr lang="en-US" sz="2800" b="0" i="0" smtClean="0">
                        <a:solidFill>
                          <a:srgbClr val="0000FF"/>
                        </a:solidFill>
                        <a:latin typeface="Cambria Math"/>
                        <a:ea typeface="Times New Roman"/>
                        <a:cs typeface="Times New Roman" pitchFamily="18" charset="0"/>
                      </a:rPr>
                      <m:t> </m:t>
                    </m:r>
                  </m:oMath>
                </a14:m>
                <a:r>
                  <a:rPr lang="vi-VN" sz="2800" dirty="0">
                    <a:solidFill>
                      <a:srgbClr val="0000FF"/>
                    </a:solidFill>
                    <a:latin typeface="Times New Roman" pitchFamily="18" charset="0"/>
                    <a:ea typeface="Times New Roman"/>
                    <a:cs typeface="Times New Roman" pitchFamily="18" charset="0"/>
                  </a:rPr>
                  <a:t>tỉ lệ nghịch,</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b="0" i="1" smtClean="0">
                        <a:solidFill>
                          <a:srgbClr val="0000FF"/>
                        </a:solidFill>
                        <a:latin typeface="Cambria Math"/>
                        <a:ea typeface="Times New Roman"/>
                        <a:cs typeface="Times New Roman" pitchFamily="18" charset="0"/>
                      </a:rPr>
                      <m:t>𝑏</m:t>
                    </m:r>
                    <m:r>
                      <a:rPr lang="en-US" sz="2800" b="0" i="1" smtClean="0">
                        <a:solidFill>
                          <a:srgbClr val="0000FF"/>
                        </a:solidFill>
                        <a:latin typeface="Cambria Math"/>
                        <a:ea typeface="Times New Roman"/>
                        <a:cs typeface="Times New Roman" pitchFamily="18" charset="0"/>
                      </a:rPr>
                      <m:t> </m:t>
                    </m:r>
                  </m:oMath>
                </a14:m>
                <a:r>
                  <a:rPr lang="vi-VN" sz="2800" dirty="0">
                    <a:solidFill>
                      <a:srgbClr val="0000FF"/>
                    </a:solidFill>
                    <a:latin typeface="Times New Roman" pitchFamily="18" charset="0"/>
                    <a:ea typeface="Times New Roman"/>
                    <a:cs typeface="Times New Roman" pitchFamily="18" charset="0"/>
                  </a:rPr>
                  <a:t>và</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b="0" i="1" smtClean="0">
                        <a:solidFill>
                          <a:srgbClr val="0000FF"/>
                        </a:solidFill>
                        <a:latin typeface="Cambria Math"/>
                        <a:ea typeface="Times New Roman"/>
                        <a:cs typeface="Times New Roman" pitchFamily="18" charset="0"/>
                      </a:rPr>
                      <m:t>𝑐</m:t>
                    </m:r>
                    <m:r>
                      <a:rPr lang="en-US" sz="2800" b="0" i="0" smtClean="0">
                        <a:solidFill>
                          <a:srgbClr val="0000FF"/>
                        </a:solidFill>
                        <a:latin typeface="Cambria Math"/>
                        <a:ea typeface="Times New Roman"/>
                        <a:cs typeface="Times New Roman" pitchFamily="18" charset="0"/>
                      </a:rPr>
                      <m:t> </m:t>
                    </m:r>
                  </m:oMath>
                </a14:m>
                <a:r>
                  <a:rPr lang="vi-VN" sz="2800" dirty="0">
                    <a:solidFill>
                      <a:srgbClr val="0000FF"/>
                    </a:solidFill>
                    <a:latin typeface="Times New Roman" pitchFamily="18" charset="0"/>
                    <a:ea typeface="Times New Roman"/>
                    <a:cs typeface="Times New Roman" pitchFamily="18" charset="0"/>
                  </a:rPr>
                  <a:t>cũng tỉ lệ nghịch.</a:t>
                </a:r>
                <a:endParaRPr lang="en-US" sz="2800" dirty="0">
                  <a:solidFill>
                    <a:srgbClr val="0000FF"/>
                  </a:solidFill>
                  <a:latin typeface="Times New Roman" pitchFamily="18" charset="0"/>
                  <a:ea typeface="Times New Roman"/>
                  <a:cs typeface="Times New Roman" pitchFamily="18" charset="0"/>
                </a:endParaRPr>
              </a:p>
              <a:p>
                <a:pPr algn="just">
                  <a:spcBef>
                    <a:spcPts val="300"/>
                  </a:spcBef>
                  <a:spcAft>
                    <a:spcPts val="300"/>
                  </a:spcAft>
                </a:pPr>
                <a:r>
                  <a:rPr lang="vi-VN" sz="2800" dirty="0">
                    <a:solidFill>
                      <a:srgbClr val="0000FF"/>
                    </a:solidFill>
                    <a:latin typeface="Times New Roman" pitchFamily="18" charset="0"/>
                    <a:ea typeface="Times New Roman"/>
                    <a:cs typeface="Times New Roman" pitchFamily="18" charset="0"/>
                  </a:rPr>
                  <a:t>b) </a:t>
                </a:r>
                <a14:m>
                  <m:oMath xmlns:m="http://schemas.openxmlformats.org/officeDocument/2006/math">
                    <m:r>
                      <a:rPr lang="en-US" sz="2800" i="1">
                        <a:solidFill>
                          <a:srgbClr val="0000FF"/>
                        </a:solidFill>
                        <a:latin typeface="Cambria Math"/>
                        <a:ea typeface="Times New Roman"/>
                        <a:cs typeface="Times New Roman" pitchFamily="18" charset="0"/>
                      </a:rPr>
                      <m:t>𝑎</m:t>
                    </m:r>
                    <m:r>
                      <a:rPr lang="en-US" sz="2800" b="0" i="0" smtClean="0">
                        <a:solidFill>
                          <a:srgbClr val="0000FF"/>
                        </a:solidFill>
                        <a:latin typeface="Cambria Math"/>
                        <a:ea typeface="Times New Roman"/>
                        <a:cs typeface="Times New Roman" pitchFamily="18" charset="0"/>
                      </a:rPr>
                      <m:t> </m:t>
                    </m:r>
                  </m:oMath>
                </a14:m>
                <a:r>
                  <a:rPr lang="vi-VN" sz="2800" dirty="0">
                    <a:solidFill>
                      <a:srgbClr val="0000FF"/>
                    </a:solidFill>
                    <a:latin typeface="Times New Roman" pitchFamily="18" charset="0"/>
                    <a:ea typeface="Times New Roman"/>
                    <a:cs typeface="Times New Roman" pitchFamily="18" charset="0"/>
                  </a:rPr>
                  <a:t>và</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i="1">
                        <a:solidFill>
                          <a:srgbClr val="0000FF"/>
                        </a:solidFill>
                        <a:latin typeface="Cambria Math"/>
                        <a:ea typeface="Times New Roman"/>
                        <a:cs typeface="Times New Roman" pitchFamily="18" charset="0"/>
                      </a:rPr>
                      <m:t>𝑏</m:t>
                    </m:r>
                    <m:r>
                      <a:rPr lang="en-US" sz="2800" i="1">
                        <a:solidFill>
                          <a:srgbClr val="0000FF"/>
                        </a:solidFill>
                        <a:latin typeface="Cambria Math"/>
                        <a:ea typeface="Times New Roman"/>
                        <a:cs typeface="Times New Roman" pitchFamily="18" charset="0"/>
                      </a:rPr>
                      <m:t> </m:t>
                    </m:r>
                  </m:oMath>
                </a14:m>
                <a:r>
                  <a:rPr lang="vi-VN" sz="2800" dirty="0">
                    <a:solidFill>
                      <a:srgbClr val="0000FF"/>
                    </a:solidFill>
                    <a:latin typeface="Times New Roman" pitchFamily="18" charset="0"/>
                    <a:ea typeface="Times New Roman"/>
                    <a:cs typeface="Times New Roman" pitchFamily="18" charset="0"/>
                  </a:rPr>
                  <a:t>tỉ lệ nghịch,</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i="1">
                        <a:solidFill>
                          <a:srgbClr val="0000FF"/>
                        </a:solidFill>
                        <a:latin typeface="Cambria Math"/>
                        <a:ea typeface="Times New Roman"/>
                        <a:cs typeface="Times New Roman" pitchFamily="18" charset="0"/>
                      </a:rPr>
                      <m:t>𝑏</m:t>
                    </m:r>
                    <m:r>
                      <a:rPr lang="en-US" sz="2800" i="1">
                        <a:solidFill>
                          <a:srgbClr val="0000FF"/>
                        </a:solidFill>
                        <a:latin typeface="Cambria Math"/>
                        <a:ea typeface="Times New Roman"/>
                        <a:cs typeface="Times New Roman" pitchFamily="18" charset="0"/>
                      </a:rPr>
                      <m:t> </m:t>
                    </m:r>
                  </m:oMath>
                </a14:m>
                <a:r>
                  <a:rPr lang="vi-VN" sz="2800" dirty="0">
                    <a:solidFill>
                      <a:srgbClr val="0000FF"/>
                    </a:solidFill>
                    <a:latin typeface="Times New Roman" pitchFamily="18" charset="0"/>
                    <a:ea typeface="Times New Roman"/>
                    <a:cs typeface="Times New Roman" pitchFamily="18" charset="0"/>
                  </a:rPr>
                  <a:t>và</a:t>
                </a:r>
                <a:r>
                  <a:rPr lang="en-US" sz="2800" dirty="0">
                    <a:solidFill>
                      <a:srgbClr val="0000FF"/>
                    </a:solidFill>
                    <a:latin typeface="Times New Roman" pitchFamily="18" charset="0"/>
                    <a:ea typeface="Times New Roman"/>
                    <a:cs typeface="Times New Roman" pitchFamily="18" charset="0"/>
                  </a:rPr>
                  <a:t> </a:t>
                </a:r>
                <a14:m>
                  <m:oMath xmlns:m="http://schemas.openxmlformats.org/officeDocument/2006/math">
                    <m:r>
                      <a:rPr lang="en-US" sz="2800" i="1">
                        <a:solidFill>
                          <a:srgbClr val="0000FF"/>
                        </a:solidFill>
                        <a:latin typeface="Cambria Math"/>
                        <a:ea typeface="Times New Roman"/>
                        <a:cs typeface="Times New Roman" pitchFamily="18" charset="0"/>
                      </a:rPr>
                      <m:t>𝑐</m:t>
                    </m:r>
                  </m:oMath>
                </a14:m>
                <a:r>
                  <a:rPr lang="vi-VN" sz="2800" dirty="0">
                    <a:solidFill>
                      <a:srgbClr val="0000FF"/>
                    </a:solidFill>
                    <a:latin typeface="Times New Roman" pitchFamily="18" charset="0"/>
                    <a:ea typeface="Times New Roman"/>
                    <a:cs typeface="Times New Roman" pitchFamily="18" charset="0"/>
                  </a:rPr>
                  <a:t> và  tỉ lệ thuận.</a:t>
                </a:r>
                <a:r>
                  <a:rPr lang="en-US" sz="2800" dirty="0">
                    <a:solidFill>
                      <a:srgbClr val="0000FF"/>
                    </a:solidFill>
                    <a:latin typeface="Times New Roman" pitchFamily="18" charset="0"/>
                    <a:cs typeface="Times New Roman" pitchFamily="18" charset="0"/>
                  </a:rPr>
                  <a:t> </a:t>
                </a:r>
              </a:p>
            </p:txBody>
          </p:sp>
        </mc:Choice>
        <mc:Fallback xmlns="">
          <p:sp>
            <p:nvSpPr>
              <p:cNvPr id="4" name="TextBox 3"/>
              <p:cNvSpPr txBox="1">
                <a:spLocks noRot="1" noChangeAspect="1" noMove="1" noResize="1" noEditPoints="1" noAdjustHandles="1" noChangeArrowheads="1" noChangeShapeType="1" noTextEdit="1"/>
              </p:cNvSpPr>
              <p:nvPr/>
            </p:nvSpPr>
            <p:spPr>
              <a:xfrm>
                <a:off x="271585" y="1504950"/>
                <a:ext cx="8623300" cy="1969770"/>
              </a:xfrm>
              <a:prstGeom prst="rect">
                <a:avLst/>
              </a:prstGeom>
              <a:blipFill>
                <a:blip r:embed="rId3"/>
                <a:stretch>
                  <a:fillRect l="-1485" t="-3406" r="-1414" b="-7740"/>
                </a:stretch>
              </a:blipFill>
            </p:spPr>
            <p:txBody>
              <a:bodyPr/>
              <a:lstStyle/>
              <a:p>
                <a:r>
                  <a:rPr lang="en-US">
                    <a:noFill/>
                  </a:rPr>
                  <a:t> </a:t>
                </a:r>
              </a:p>
            </p:txBody>
          </p:sp>
        </mc:Fallback>
      </mc:AlternateContent>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8487" y="23868"/>
            <a:ext cx="1012825"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228600" y="209550"/>
                <a:ext cx="8623300" cy="2573205"/>
              </a:xfrm>
              <a:prstGeom prst="rect">
                <a:avLst/>
              </a:prstGeom>
              <a:solidFill>
                <a:schemeClr val="accent3">
                  <a:lumMod val="20000"/>
                  <a:lumOff val="80000"/>
                </a:schemeClr>
              </a:solidFill>
            </p:spPr>
            <p:txBody>
              <a:bodyPr wrap="square" rtlCol="0">
                <a:spAutoFit/>
              </a:bodyPr>
              <a:lstStyle/>
              <a:p>
                <a:r>
                  <a:rPr lang="en-US" sz="2800" dirty="0">
                    <a:latin typeface="Times New Roman" pitchFamily="18" charset="0"/>
                    <a:cs typeface="Times New Roman" pitchFamily="18" charset="0"/>
                  </a:rPr>
                  <a:t>a) Ta </a:t>
                </a:r>
                <a:r>
                  <a:rPr lang="en-US" sz="2800" dirty="0" err="1">
                    <a:latin typeface="Times New Roman" pitchFamily="18" charset="0"/>
                    <a:cs typeface="Times New Roman" pitchFamily="18" charset="0"/>
                  </a:rPr>
                  <a:t>có</a:t>
                </a:r>
                <a:r>
                  <a:rPr lang="en-US" sz="2800" dirty="0">
                    <a:ea typeface="Times New Roman"/>
                    <a:cs typeface="Times New Roman" pitchFamily="18" charset="0"/>
                  </a:rPr>
                  <a:t> </a:t>
                </a:r>
                <a14:m>
                  <m:oMath xmlns:m="http://schemas.openxmlformats.org/officeDocument/2006/math">
                    <m:r>
                      <a:rPr lang="en-US" sz="2800" i="1">
                        <a:latin typeface="Cambria Math"/>
                        <a:ea typeface="Times New Roman"/>
                        <a:cs typeface="Times New Roman" pitchFamily="18" charset="0"/>
                      </a:rPr>
                      <m:t>𝑎</m:t>
                    </m:r>
                  </m:oMath>
                </a14:m>
                <a:r>
                  <a:rPr lang="vi-VN" sz="2800" dirty="0">
                    <a:latin typeface="Times New Roman" pitchFamily="18" charset="0"/>
                    <a:ea typeface="Times New Roman"/>
                    <a:cs typeface="Times New Roman" pitchFamily="18" charset="0"/>
                  </a:rPr>
                  <a:t> và</a:t>
                </a:r>
                <a:r>
                  <a:rPr lang="en-US" sz="2800" dirty="0">
                    <a:latin typeface="Times New Roman" pitchFamily="18" charset="0"/>
                    <a:ea typeface="Times New Roman"/>
                    <a:cs typeface="Times New Roman" pitchFamily="18" charset="0"/>
                  </a:rPr>
                  <a:t> </a:t>
                </a:r>
                <a14:m>
                  <m:oMath xmlns:m="http://schemas.openxmlformats.org/officeDocument/2006/math">
                    <m:r>
                      <a:rPr lang="en-US" sz="2800" i="1">
                        <a:latin typeface="Cambria Math"/>
                        <a:ea typeface="Times New Roman"/>
                        <a:cs typeface="Times New Roman" pitchFamily="18" charset="0"/>
                      </a:rPr>
                      <m:t>𝑏</m:t>
                    </m:r>
                    <m:r>
                      <a:rPr lang="en-US" sz="2800">
                        <a:latin typeface="Cambria Math"/>
                        <a:ea typeface="Times New Roman"/>
                        <a:cs typeface="Times New Roman" pitchFamily="18" charset="0"/>
                      </a:rPr>
                      <m:t> </m:t>
                    </m:r>
                  </m:oMath>
                </a14:m>
                <a:r>
                  <a:rPr lang="vi-VN" sz="2800" dirty="0">
                    <a:latin typeface="Times New Roman" pitchFamily="18" charset="0"/>
                    <a:ea typeface="Times New Roman"/>
                    <a:cs typeface="Times New Roman" pitchFamily="18" charset="0"/>
                  </a:rPr>
                  <a:t>tỉ lệ nghịch</a:t>
                </a:r>
                <a:r>
                  <a:rPr lang="en-US" sz="2800" dirty="0">
                    <a:latin typeface="Times New Roman" pitchFamily="18" charset="0"/>
                    <a:ea typeface="Times New Roman"/>
                    <a:cs typeface="Times New Roman" pitchFamily="18" charset="0"/>
                  </a:rPr>
                  <a:t> </a:t>
                </a:r>
                <a:r>
                  <a:rPr lang="en-US" sz="2800" dirty="0" err="1">
                    <a:latin typeface="Times New Roman" pitchFamily="18" charset="0"/>
                    <a:ea typeface="Times New Roman"/>
                    <a:cs typeface="Times New Roman" pitchFamily="18" charset="0"/>
                  </a:rPr>
                  <a:t>nên</a:t>
                </a:r>
                <a:r>
                  <a:rPr lang="en-US" sz="2800" dirty="0">
                    <a:latin typeface="Times New Roman" pitchFamily="18" charset="0"/>
                    <a:ea typeface="Times New Roman"/>
                    <a:cs typeface="Times New Roman" pitchFamily="18" charset="0"/>
                  </a:rPr>
                  <a:t>  </a:t>
                </a:r>
                <a14:m>
                  <m:oMath xmlns:m="http://schemas.openxmlformats.org/officeDocument/2006/math">
                    <m:r>
                      <a:rPr lang="en-US" sz="2800" b="0" i="1" smtClean="0">
                        <a:latin typeface="Cambria Math"/>
                        <a:ea typeface="Times New Roman"/>
                        <a:cs typeface="Times New Roman" pitchFamily="18" charset="0"/>
                      </a:rPr>
                      <m:t>𝑎</m:t>
                    </m:r>
                    <m:r>
                      <a:rPr lang="en-US" sz="2800" b="0" i="1" smtClean="0">
                        <a:latin typeface="Cambria Math"/>
                        <a:ea typeface="Times New Roman"/>
                        <a:cs typeface="Times New Roman" pitchFamily="18" charset="0"/>
                      </a:rPr>
                      <m:t>=</m:t>
                    </m:r>
                    <m:f>
                      <m:fPr>
                        <m:ctrlPr>
                          <a:rPr lang="en-US" sz="2800" b="0" i="1" smtClean="0">
                            <a:latin typeface="Cambria Math" panose="02040503050406030204" pitchFamily="18" charset="0"/>
                            <a:cs typeface="Times New Roman" pitchFamily="18" charset="0"/>
                          </a:rPr>
                        </m:ctrlPr>
                      </m:fPr>
                      <m:num>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𝑘</m:t>
                            </m:r>
                          </m:e>
                          <m:sub>
                            <m:r>
                              <a:rPr lang="en-US" sz="2800" b="0" i="1" smtClean="0">
                                <a:latin typeface="Cambria Math"/>
                                <a:cs typeface="Times New Roman" pitchFamily="18" charset="0"/>
                              </a:rPr>
                              <m:t>1</m:t>
                            </m:r>
                          </m:sub>
                        </m:sSub>
                      </m:num>
                      <m:den>
                        <m:r>
                          <a:rPr lang="en-US" sz="2800" b="0" i="1" smtClean="0">
                            <a:latin typeface="Cambria Math"/>
                            <a:cs typeface="Times New Roman" pitchFamily="18" charset="0"/>
                          </a:rPr>
                          <m:t>𝑏</m:t>
                        </m:r>
                      </m:den>
                    </m:f>
                    <m:r>
                      <a:rPr lang="en-US" sz="2800" b="0" i="1" smtClean="0">
                        <a:latin typeface="Cambria Math"/>
                        <a:cs typeface="Times New Roman" pitchFamily="18" charset="0"/>
                      </a:rPr>
                      <m:t>(</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𝑘</m:t>
                        </m:r>
                      </m:e>
                      <m:sub>
                        <m:r>
                          <a:rPr lang="en-US" sz="2800" b="0" i="1" smtClean="0">
                            <a:latin typeface="Cambria Math"/>
                            <a:cs typeface="Times New Roman" pitchFamily="18" charset="0"/>
                          </a:rPr>
                          <m:t>1</m:t>
                        </m:r>
                      </m:sub>
                    </m:sSub>
                    <m:r>
                      <a:rPr lang="en-US" sz="2800" b="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0</m:t>
                    </m:r>
                    <m:r>
                      <a:rPr lang="en-US" sz="2800" b="0" i="1" smtClean="0">
                        <a:latin typeface="Cambria Math"/>
                        <a:ea typeface="Cambria Math"/>
                        <a:cs typeface="Times New Roman" pitchFamily="18" charset="0"/>
                      </a:rPr>
                      <m:t>)</m:t>
                    </m:r>
                  </m:oMath>
                </a14:m>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mà</a:t>
                </a:r>
                <a:r>
                  <a:rPr lang="en-US" sz="2800" dirty="0">
                    <a:ea typeface="Times New Roman"/>
                    <a:cs typeface="Times New Roman" pitchFamily="18" charset="0"/>
                  </a:rPr>
                  <a:t> </a:t>
                </a:r>
                <a14:m>
                  <m:oMath xmlns:m="http://schemas.openxmlformats.org/officeDocument/2006/math">
                    <m:r>
                      <a:rPr lang="en-US" sz="2800" b="0" i="1" smtClean="0">
                        <a:latin typeface="Cambria Math"/>
                        <a:ea typeface="Times New Roman"/>
                        <a:cs typeface="Times New Roman" pitchFamily="18" charset="0"/>
                      </a:rPr>
                      <m:t>𝑏</m:t>
                    </m:r>
                  </m:oMath>
                </a14:m>
                <a:r>
                  <a:rPr lang="vi-VN" sz="2800" dirty="0">
                    <a:latin typeface="Times New Roman" pitchFamily="18" charset="0"/>
                    <a:ea typeface="Times New Roman"/>
                    <a:cs typeface="Times New Roman" pitchFamily="18" charset="0"/>
                  </a:rPr>
                  <a:t> và</a:t>
                </a:r>
                <a:r>
                  <a:rPr lang="en-US" sz="2800" dirty="0">
                    <a:latin typeface="Times New Roman" pitchFamily="18" charset="0"/>
                    <a:ea typeface="Times New Roman"/>
                    <a:cs typeface="Times New Roman" pitchFamily="18" charset="0"/>
                  </a:rPr>
                  <a:t> c</a:t>
                </a:r>
                <a14:m>
                  <m:oMath xmlns:m="http://schemas.openxmlformats.org/officeDocument/2006/math">
                    <m:r>
                      <a:rPr lang="en-US" sz="2800">
                        <a:latin typeface="Cambria Math"/>
                        <a:ea typeface="Times New Roman"/>
                        <a:cs typeface="Times New Roman" pitchFamily="18" charset="0"/>
                      </a:rPr>
                      <m:t> </m:t>
                    </m:r>
                  </m:oMath>
                </a14:m>
                <a:r>
                  <a:rPr lang="en-US" sz="2800" dirty="0">
                    <a:latin typeface="Times New Roman" pitchFamily="18" charset="0"/>
                    <a:ea typeface="Times New Roman"/>
                    <a:cs typeface="Times New Roman" pitchFamily="18" charset="0"/>
                  </a:rPr>
                  <a:t>cũng </a:t>
                </a:r>
                <a:r>
                  <a:rPr lang="vi-VN" sz="2800" dirty="0">
                    <a:latin typeface="Times New Roman" pitchFamily="18" charset="0"/>
                    <a:ea typeface="Times New Roman"/>
                    <a:cs typeface="Times New Roman" pitchFamily="18" charset="0"/>
                  </a:rPr>
                  <a:t>tỉ lệ nghịch</a:t>
                </a:r>
                <a:r>
                  <a:rPr lang="en-US" sz="2800" dirty="0">
                    <a:latin typeface="Times New Roman" pitchFamily="18" charset="0"/>
                    <a:ea typeface="Times New Roman"/>
                    <a:cs typeface="Times New Roman" pitchFamily="18" charset="0"/>
                  </a:rPr>
                  <a:t> </a:t>
                </a:r>
                <a:r>
                  <a:rPr lang="en-US" sz="2800" dirty="0" err="1">
                    <a:latin typeface="Times New Roman" pitchFamily="18" charset="0"/>
                    <a:ea typeface="Times New Roman"/>
                    <a:cs typeface="Times New Roman" pitchFamily="18" charset="0"/>
                  </a:rPr>
                  <a:t>nên</a:t>
                </a:r>
                <a:r>
                  <a:rPr lang="en-US" sz="2800" dirty="0">
                    <a:latin typeface="Times New Roman" pitchFamily="18" charset="0"/>
                    <a:ea typeface="Times New Roman"/>
                    <a:cs typeface="Times New Roman" pitchFamily="18" charset="0"/>
                  </a:rPr>
                  <a:t>  </a:t>
                </a:r>
                <a14:m>
                  <m:oMath xmlns:m="http://schemas.openxmlformats.org/officeDocument/2006/math">
                    <m:r>
                      <a:rPr lang="en-US" sz="2800" b="0" i="1" smtClean="0">
                        <a:latin typeface="Cambria Math"/>
                        <a:ea typeface="Times New Roman"/>
                        <a:cs typeface="Times New Roman" pitchFamily="18" charset="0"/>
                      </a:rPr>
                      <m:t>𝑏</m:t>
                    </m:r>
                    <m:r>
                      <a:rPr lang="en-US" sz="2800" i="1">
                        <a:latin typeface="Cambria Math"/>
                        <a:ea typeface="Times New Roman"/>
                        <a:cs typeface="Times New Roman" pitchFamily="18" charset="0"/>
                      </a:rPr>
                      <m:t>=</m:t>
                    </m:r>
                    <m:f>
                      <m:fPr>
                        <m:ctrlPr>
                          <a:rPr lang="en-US" sz="2800" i="1">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b="0" i="1" smtClean="0">
                                <a:latin typeface="Cambria Math"/>
                                <a:cs typeface="Times New Roman" pitchFamily="18" charset="0"/>
                              </a:rPr>
                              <m:t>2</m:t>
                            </m:r>
                          </m:sub>
                        </m:sSub>
                      </m:num>
                      <m:den>
                        <m:r>
                          <a:rPr lang="en-US" sz="2800" b="0" i="1" smtClean="0">
                            <a:latin typeface="Cambria Math"/>
                            <a:cs typeface="Times New Roman" pitchFamily="18" charset="0"/>
                          </a:rPr>
                          <m:t>𝑐</m:t>
                        </m:r>
                      </m:den>
                    </m:f>
                    <m:r>
                      <a:rPr lang="en-US" sz="2800" i="1">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b="0" i="1" smtClean="0">
                            <a:latin typeface="Cambria Math"/>
                            <a:cs typeface="Times New Roman" pitchFamily="18" charset="0"/>
                          </a:rPr>
                          <m:t>2</m:t>
                        </m:r>
                      </m:sub>
                    </m:sSub>
                    <m:r>
                      <a:rPr lang="en-US" sz="2800" i="1">
                        <a:latin typeface="Cambria Math"/>
                        <a:ea typeface="Cambria Math"/>
                        <a:cs typeface="Times New Roman" pitchFamily="18" charset="0"/>
                      </a:rPr>
                      <m:t>≠</m:t>
                    </m:r>
                    <m:r>
                      <a:rPr lang="en-US" sz="2800" i="1">
                        <a:latin typeface="Cambria Math"/>
                        <a:ea typeface="Cambria Math"/>
                        <a:cs typeface="Times New Roman" pitchFamily="18" charset="0"/>
                      </a:rPr>
                      <m:t>0</m:t>
                    </m:r>
                    <m:r>
                      <a:rPr lang="en-US" sz="2800" i="1">
                        <a:latin typeface="Cambria Math"/>
                        <a:ea typeface="Cambria Math"/>
                        <a:cs typeface="Times New Roman" pitchFamily="18" charset="0"/>
                      </a:rPr>
                      <m:t>)</m:t>
                    </m:r>
                  </m:oMath>
                </a14:m>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14:m>
                  <m:oMath xmlns:m="http://schemas.openxmlformats.org/officeDocument/2006/math">
                    <m:r>
                      <a:rPr lang="en-US" sz="2800" i="1">
                        <a:latin typeface="Cambria Math"/>
                        <a:ea typeface="Times New Roman"/>
                        <a:cs typeface="Times New Roman" pitchFamily="18" charset="0"/>
                      </a:rPr>
                      <m:t>𝑎</m:t>
                    </m:r>
                    <m:r>
                      <a:rPr lang="en-US" sz="2800" i="1">
                        <a:latin typeface="Cambria Math"/>
                        <a:ea typeface="Times New Roman"/>
                        <a:cs typeface="Times New Roman" pitchFamily="18" charset="0"/>
                      </a:rPr>
                      <m:t>=</m:t>
                    </m:r>
                    <m:f>
                      <m:fPr>
                        <m:ctrlPr>
                          <a:rPr lang="en-US" sz="2800" i="1">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i="1">
                                <a:latin typeface="Cambria Math"/>
                                <a:cs typeface="Times New Roman" pitchFamily="18" charset="0"/>
                              </a:rPr>
                              <m:t>1</m:t>
                            </m:r>
                          </m:sub>
                        </m:sSub>
                      </m:num>
                      <m:den>
                        <m:f>
                          <m:fPr>
                            <m:ctrlPr>
                              <a:rPr lang="en-US" sz="2800" i="1">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i="1">
                                    <a:latin typeface="Cambria Math"/>
                                    <a:cs typeface="Times New Roman" pitchFamily="18" charset="0"/>
                                  </a:rPr>
                                  <m:t>2</m:t>
                                </m:r>
                              </m:sub>
                            </m:sSub>
                          </m:num>
                          <m:den>
                            <m:r>
                              <a:rPr lang="en-US" sz="2800" i="1">
                                <a:latin typeface="Cambria Math"/>
                                <a:cs typeface="Times New Roman" pitchFamily="18" charset="0"/>
                              </a:rPr>
                              <m:t>𝑐</m:t>
                            </m:r>
                          </m:den>
                        </m:f>
                      </m:den>
                    </m:f>
                    <m:r>
                      <a:rPr lang="en-US" sz="2800" b="0" i="1" smtClean="0">
                        <a:latin typeface="Cambria Math"/>
                        <a:cs typeface="Times New Roman" pitchFamily="18" charset="0"/>
                      </a:rPr>
                      <m:t>=</m:t>
                    </m:r>
                  </m:oMath>
                </a14:m>
                <a:r>
                  <a:rPr lang="en-US" sz="2800" dirty="0">
                    <a:latin typeface="Times New Roman" pitchFamily="18" charset="0"/>
                    <a:cs typeface="Times New Roman" pitchFamily="18" charset="0"/>
                  </a:rPr>
                  <a:t> </a:t>
                </a:r>
                <a14:m>
                  <m:oMath xmlns:m="http://schemas.openxmlformats.org/officeDocument/2006/math">
                    <m:f>
                      <m:fPr>
                        <m:ctrlPr>
                          <a:rPr lang="en-US" sz="2800" i="1">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i="1">
                                <a:latin typeface="Cambria Math"/>
                                <a:cs typeface="Times New Roman" pitchFamily="18" charset="0"/>
                              </a:rPr>
                              <m:t>1</m:t>
                            </m:r>
                          </m:sub>
                        </m:sSub>
                      </m:num>
                      <m:den>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b="0" i="1" smtClean="0">
                                <a:latin typeface="Cambria Math"/>
                                <a:cs typeface="Times New Roman" pitchFamily="18" charset="0"/>
                              </a:rPr>
                              <m:t>2</m:t>
                            </m:r>
                          </m:sub>
                        </m:sSub>
                      </m:den>
                    </m:f>
                    <m:r>
                      <a:rPr lang="en-US" sz="2800" b="0" i="1" smtClean="0">
                        <a:latin typeface="Cambria Math"/>
                        <a:cs typeface="Times New Roman" pitchFamily="18" charset="0"/>
                      </a:rPr>
                      <m:t>.</m:t>
                    </m:r>
                    <m:r>
                      <a:rPr lang="en-US" sz="2800" b="0" i="1" smtClean="0">
                        <a:latin typeface="Cambria Math"/>
                        <a:cs typeface="Times New Roman" pitchFamily="18" charset="0"/>
                      </a:rPr>
                      <m:t>𝑐</m:t>
                    </m:r>
                  </m:oMath>
                </a14:m>
                <a:endParaRPr lang="en-US" sz="2800" b="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𝑎</m:t>
                    </m:r>
                    <m:r>
                      <a:rPr lang="en-US" sz="2800" b="0" i="1" smtClean="0">
                        <a:latin typeface="Cambria Math"/>
                        <a:cs typeface="Times New Roman" pitchFamily="18" charset="0"/>
                      </a:rPr>
                      <m:t> </m:t>
                    </m:r>
                  </m:oMath>
                </a14:m>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𝑐</m:t>
                    </m:r>
                    <m:r>
                      <a:rPr lang="en-US" sz="2800" b="0" i="1" smtClean="0">
                        <a:latin typeface="Cambria Math"/>
                        <a:cs typeface="Times New Roman" pitchFamily="18" charset="0"/>
                      </a:rPr>
                      <m:t>.</m:t>
                    </m:r>
                  </m:oMath>
                </a14:m>
                <a:endParaRPr lang="en-US" sz="2800" dirty="0">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28600" y="209550"/>
                <a:ext cx="8623300" cy="2573205"/>
              </a:xfrm>
              <a:prstGeom prst="rect">
                <a:avLst/>
              </a:prstGeom>
              <a:blipFill rotWithShape="1">
                <a:blip r:embed="rId3"/>
                <a:stretch>
                  <a:fillRect l="-1485" b="-5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52400" y="2790684"/>
                <a:ext cx="8623300" cy="2246321"/>
              </a:xfrm>
              <a:prstGeom prst="rect">
                <a:avLst/>
              </a:prstGeom>
              <a:solidFill>
                <a:schemeClr val="tx2">
                  <a:lumMod val="20000"/>
                  <a:lumOff val="80000"/>
                </a:schemeClr>
              </a:solidFill>
            </p:spPr>
            <p:txBody>
              <a:bodyPr wrap="square" rtlCol="0">
                <a:spAutoFit/>
              </a:bodyPr>
              <a:lstStyle/>
              <a:p>
                <a:r>
                  <a:rPr lang="en-US" sz="2800" dirty="0">
                    <a:latin typeface="Times New Roman" pitchFamily="18" charset="0"/>
                    <a:cs typeface="Times New Roman" pitchFamily="18" charset="0"/>
                  </a:rPr>
                  <a:t>b) Ta </a:t>
                </a:r>
                <a:r>
                  <a:rPr lang="en-US" sz="2800" dirty="0" err="1">
                    <a:latin typeface="Times New Roman" pitchFamily="18" charset="0"/>
                    <a:cs typeface="Times New Roman" pitchFamily="18" charset="0"/>
                  </a:rPr>
                  <a:t>có</a:t>
                </a:r>
                <a:r>
                  <a:rPr lang="en-US" sz="2800" dirty="0">
                    <a:ea typeface="Times New Roman"/>
                    <a:cs typeface="Times New Roman" pitchFamily="18" charset="0"/>
                  </a:rPr>
                  <a:t> </a:t>
                </a:r>
                <a14:m>
                  <m:oMath xmlns:m="http://schemas.openxmlformats.org/officeDocument/2006/math">
                    <m:r>
                      <a:rPr lang="en-US" sz="2800" i="1">
                        <a:latin typeface="Cambria Math"/>
                        <a:ea typeface="Times New Roman"/>
                        <a:cs typeface="Times New Roman" pitchFamily="18" charset="0"/>
                      </a:rPr>
                      <m:t>𝑎</m:t>
                    </m:r>
                  </m:oMath>
                </a14:m>
                <a:r>
                  <a:rPr lang="vi-VN" sz="2800" dirty="0">
                    <a:latin typeface="Times New Roman" pitchFamily="18" charset="0"/>
                    <a:ea typeface="Times New Roman"/>
                    <a:cs typeface="Times New Roman" pitchFamily="18" charset="0"/>
                  </a:rPr>
                  <a:t> và</a:t>
                </a:r>
                <a:r>
                  <a:rPr lang="en-US" sz="2800" dirty="0">
                    <a:latin typeface="Times New Roman" pitchFamily="18" charset="0"/>
                    <a:ea typeface="Times New Roman"/>
                    <a:cs typeface="Times New Roman" pitchFamily="18" charset="0"/>
                  </a:rPr>
                  <a:t> </a:t>
                </a:r>
                <a14:m>
                  <m:oMath xmlns:m="http://schemas.openxmlformats.org/officeDocument/2006/math">
                    <m:r>
                      <a:rPr lang="en-US" sz="2800" i="1">
                        <a:latin typeface="Cambria Math"/>
                        <a:ea typeface="Times New Roman"/>
                        <a:cs typeface="Times New Roman" pitchFamily="18" charset="0"/>
                      </a:rPr>
                      <m:t>𝑏</m:t>
                    </m:r>
                    <m:r>
                      <a:rPr lang="en-US" sz="2800">
                        <a:latin typeface="Cambria Math"/>
                        <a:ea typeface="Times New Roman"/>
                        <a:cs typeface="Times New Roman" pitchFamily="18" charset="0"/>
                      </a:rPr>
                      <m:t> </m:t>
                    </m:r>
                  </m:oMath>
                </a14:m>
                <a:r>
                  <a:rPr lang="vi-VN" sz="2800" dirty="0">
                    <a:latin typeface="Times New Roman" pitchFamily="18" charset="0"/>
                    <a:ea typeface="Times New Roman"/>
                    <a:cs typeface="Times New Roman" pitchFamily="18" charset="0"/>
                  </a:rPr>
                  <a:t>tỉ lệ nghịch</a:t>
                </a:r>
                <a:r>
                  <a:rPr lang="en-US" sz="2800" dirty="0">
                    <a:latin typeface="Times New Roman" pitchFamily="18" charset="0"/>
                    <a:ea typeface="Times New Roman"/>
                    <a:cs typeface="Times New Roman" pitchFamily="18" charset="0"/>
                  </a:rPr>
                  <a:t> </a:t>
                </a:r>
                <a:r>
                  <a:rPr lang="en-US" sz="2800" dirty="0" err="1">
                    <a:latin typeface="Times New Roman" pitchFamily="18" charset="0"/>
                    <a:ea typeface="Times New Roman"/>
                    <a:cs typeface="Times New Roman" pitchFamily="18" charset="0"/>
                  </a:rPr>
                  <a:t>nên</a:t>
                </a:r>
                <a:r>
                  <a:rPr lang="en-US" sz="2800" dirty="0">
                    <a:latin typeface="Times New Roman" pitchFamily="18" charset="0"/>
                    <a:ea typeface="Times New Roman"/>
                    <a:cs typeface="Times New Roman" pitchFamily="18" charset="0"/>
                  </a:rPr>
                  <a:t>  </a:t>
                </a:r>
                <a14:m>
                  <m:oMath xmlns:m="http://schemas.openxmlformats.org/officeDocument/2006/math">
                    <m:r>
                      <a:rPr lang="en-US" sz="2800" b="0" i="1" smtClean="0">
                        <a:latin typeface="Cambria Math"/>
                        <a:ea typeface="Times New Roman"/>
                        <a:cs typeface="Times New Roman" pitchFamily="18" charset="0"/>
                      </a:rPr>
                      <m:t>𝑎</m:t>
                    </m:r>
                    <m:r>
                      <a:rPr lang="en-US" sz="2800" b="0" i="1" smtClean="0">
                        <a:latin typeface="Cambria Math"/>
                        <a:ea typeface="Times New Roman"/>
                        <a:cs typeface="Times New Roman" pitchFamily="18" charset="0"/>
                      </a:rPr>
                      <m:t>=</m:t>
                    </m:r>
                    <m:f>
                      <m:fPr>
                        <m:ctrlPr>
                          <a:rPr lang="en-US" sz="2800" b="0" i="1" smtClean="0">
                            <a:latin typeface="Cambria Math" panose="02040503050406030204" pitchFamily="18" charset="0"/>
                            <a:cs typeface="Times New Roman" pitchFamily="18" charset="0"/>
                          </a:rPr>
                        </m:ctrlPr>
                      </m:fPr>
                      <m:num>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𝑘</m:t>
                            </m:r>
                          </m:e>
                          <m:sub>
                            <m:r>
                              <a:rPr lang="en-US" sz="2800" b="0" i="1" smtClean="0">
                                <a:latin typeface="Cambria Math"/>
                                <a:cs typeface="Times New Roman" pitchFamily="18" charset="0"/>
                              </a:rPr>
                              <m:t>1</m:t>
                            </m:r>
                          </m:sub>
                        </m:sSub>
                      </m:num>
                      <m:den>
                        <m:r>
                          <a:rPr lang="en-US" sz="2800" b="0" i="1" smtClean="0">
                            <a:latin typeface="Cambria Math"/>
                            <a:cs typeface="Times New Roman" pitchFamily="18" charset="0"/>
                          </a:rPr>
                          <m:t>𝑏</m:t>
                        </m:r>
                      </m:den>
                    </m:f>
                    <m:r>
                      <a:rPr lang="en-US" sz="2800" b="0" i="1" smtClean="0">
                        <a:latin typeface="Cambria Math"/>
                        <a:cs typeface="Times New Roman" pitchFamily="18" charset="0"/>
                      </a:rPr>
                      <m:t>  (</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𝑘</m:t>
                        </m:r>
                      </m:e>
                      <m:sub>
                        <m:r>
                          <a:rPr lang="en-US" sz="2800" b="0" i="1" smtClean="0">
                            <a:latin typeface="Cambria Math"/>
                            <a:cs typeface="Times New Roman" pitchFamily="18" charset="0"/>
                          </a:rPr>
                          <m:t>1</m:t>
                        </m:r>
                      </m:sub>
                    </m:sSub>
                    <m:r>
                      <a:rPr lang="en-US" sz="2800" b="0" i="1" smtClean="0">
                        <a:latin typeface="Cambria Math"/>
                        <a:ea typeface="Cambria Math"/>
                        <a:cs typeface="Times New Roman" pitchFamily="18" charset="0"/>
                      </a:rPr>
                      <m:t>≠</m:t>
                    </m:r>
                    <m:r>
                      <a:rPr lang="en-US" sz="2800" b="0" i="1" smtClean="0">
                        <a:latin typeface="Cambria Math"/>
                        <a:ea typeface="Cambria Math"/>
                        <a:cs typeface="Times New Roman" pitchFamily="18" charset="0"/>
                      </a:rPr>
                      <m:t>0</m:t>
                    </m:r>
                    <m:r>
                      <a:rPr lang="en-US" sz="2800" b="0" i="1" smtClean="0">
                        <a:latin typeface="Cambria Math"/>
                        <a:ea typeface="Cambria Math"/>
                        <a:cs typeface="Times New Roman" pitchFamily="18" charset="0"/>
                      </a:rPr>
                      <m:t>)</m:t>
                    </m:r>
                  </m:oMath>
                </a14:m>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mà</a:t>
                </a:r>
                <a:r>
                  <a:rPr lang="en-US" sz="2800" dirty="0">
                    <a:ea typeface="Times New Roman"/>
                    <a:cs typeface="Times New Roman" pitchFamily="18" charset="0"/>
                  </a:rPr>
                  <a:t> </a:t>
                </a:r>
                <a14:m>
                  <m:oMath xmlns:m="http://schemas.openxmlformats.org/officeDocument/2006/math">
                    <m:r>
                      <a:rPr lang="en-US" sz="2800" b="0" i="1" smtClean="0">
                        <a:latin typeface="Cambria Math"/>
                        <a:ea typeface="Times New Roman"/>
                        <a:cs typeface="Times New Roman" pitchFamily="18" charset="0"/>
                      </a:rPr>
                      <m:t>𝑏</m:t>
                    </m:r>
                  </m:oMath>
                </a14:m>
                <a:r>
                  <a:rPr lang="vi-VN" sz="2800" dirty="0">
                    <a:latin typeface="Times New Roman" pitchFamily="18" charset="0"/>
                    <a:ea typeface="Times New Roman"/>
                    <a:cs typeface="Times New Roman" pitchFamily="18" charset="0"/>
                  </a:rPr>
                  <a:t> và</a:t>
                </a:r>
                <a:r>
                  <a:rPr lang="en-US" sz="2800" dirty="0">
                    <a:latin typeface="Times New Roman" pitchFamily="18" charset="0"/>
                    <a:ea typeface="Times New Roman"/>
                    <a:cs typeface="Times New Roman" pitchFamily="18" charset="0"/>
                  </a:rPr>
                  <a:t> c</a:t>
                </a:r>
                <a14:m>
                  <m:oMath xmlns:m="http://schemas.openxmlformats.org/officeDocument/2006/math">
                    <m:r>
                      <a:rPr lang="en-US" sz="2800" b="0" i="0" smtClean="0">
                        <a:latin typeface="Cambria Math"/>
                        <a:ea typeface="Times New Roman"/>
                        <a:cs typeface="Times New Roman" pitchFamily="18" charset="0"/>
                      </a:rPr>
                      <m:t> </m:t>
                    </m:r>
                    <m:r>
                      <a:rPr lang="en-US" sz="2800" smtClean="0">
                        <a:latin typeface="Cambria Math"/>
                        <a:ea typeface="Times New Roman"/>
                        <a:cs typeface="Times New Roman" pitchFamily="18" charset="0"/>
                      </a:rPr>
                      <m:t> </m:t>
                    </m:r>
                  </m:oMath>
                </a14:m>
                <a:r>
                  <a:rPr lang="vi-VN" sz="2800" dirty="0">
                    <a:latin typeface="Times New Roman" pitchFamily="18" charset="0"/>
                    <a:ea typeface="Times New Roman"/>
                    <a:cs typeface="Times New Roman" pitchFamily="18" charset="0"/>
                  </a:rPr>
                  <a:t>tỉ lệ </a:t>
                </a:r>
                <a:r>
                  <a:rPr lang="en-US" sz="2800" dirty="0" err="1">
                    <a:latin typeface="Times New Roman" pitchFamily="18" charset="0"/>
                    <a:ea typeface="Times New Roman"/>
                    <a:cs typeface="Times New Roman" pitchFamily="18" charset="0"/>
                  </a:rPr>
                  <a:t>thuận</a:t>
                </a:r>
                <a:r>
                  <a:rPr lang="en-US" sz="2800" dirty="0">
                    <a:latin typeface="Times New Roman" pitchFamily="18" charset="0"/>
                    <a:ea typeface="Times New Roman"/>
                    <a:cs typeface="Times New Roman" pitchFamily="18" charset="0"/>
                  </a:rPr>
                  <a:t> </a:t>
                </a:r>
                <a:r>
                  <a:rPr lang="en-US" sz="2800" dirty="0" err="1">
                    <a:latin typeface="Times New Roman" pitchFamily="18" charset="0"/>
                    <a:ea typeface="Times New Roman"/>
                    <a:cs typeface="Times New Roman" pitchFamily="18" charset="0"/>
                  </a:rPr>
                  <a:t>nên</a:t>
                </a:r>
                <a:r>
                  <a:rPr lang="en-US" sz="2800" dirty="0">
                    <a:latin typeface="Times New Roman" pitchFamily="18" charset="0"/>
                    <a:ea typeface="Times New Roman"/>
                    <a:cs typeface="Times New Roman" pitchFamily="18" charset="0"/>
                  </a:rPr>
                  <a:t>  </a:t>
                </a:r>
                <a14:m>
                  <m:oMath xmlns:m="http://schemas.openxmlformats.org/officeDocument/2006/math">
                    <m:r>
                      <a:rPr lang="en-US" sz="2800" b="0" i="1" smtClean="0">
                        <a:latin typeface="Cambria Math"/>
                        <a:ea typeface="Times New Roman"/>
                        <a:cs typeface="Times New Roman" pitchFamily="18" charset="0"/>
                      </a:rPr>
                      <m:t>𝑏</m:t>
                    </m:r>
                    <m:r>
                      <a:rPr lang="en-US" sz="2800" i="1">
                        <a:latin typeface="Cambria Math"/>
                        <a:ea typeface="Times New Roman"/>
                        <a:cs typeface="Times New Roman" pitchFamily="18" charset="0"/>
                      </a:rPr>
                      <m:t>=</m:t>
                    </m:r>
                    <m:sSub>
                      <m:sSubPr>
                        <m:ctrlPr>
                          <a:rPr lang="en-US" sz="2800" i="1" smtClean="0">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b="0" i="1" smtClean="0">
                            <a:latin typeface="Cambria Math"/>
                            <a:cs typeface="Times New Roman" pitchFamily="18" charset="0"/>
                          </a:rPr>
                          <m:t>2</m:t>
                        </m:r>
                      </m:sub>
                    </m:sSub>
                    <m:r>
                      <a:rPr lang="en-US" sz="2800" b="0" i="1" smtClean="0">
                        <a:latin typeface="Cambria Math"/>
                        <a:cs typeface="Times New Roman" pitchFamily="18" charset="0"/>
                      </a:rPr>
                      <m:t>.</m:t>
                    </m:r>
                    <m:r>
                      <a:rPr lang="en-US" sz="2800" b="0" i="1" smtClean="0">
                        <a:latin typeface="Cambria Math"/>
                        <a:cs typeface="Times New Roman" pitchFamily="18" charset="0"/>
                      </a:rPr>
                      <m:t>𝑐</m:t>
                    </m:r>
                    <m:r>
                      <a:rPr lang="en-US" sz="2800" b="0" i="1" smtClean="0">
                        <a:latin typeface="Cambria Math"/>
                        <a:cs typeface="Times New Roman" pitchFamily="18" charset="0"/>
                      </a:rPr>
                      <m:t>    (</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b="0" i="1" smtClean="0">
                            <a:latin typeface="Cambria Math"/>
                            <a:cs typeface="Times New Roman" pitchFamily="18" charset="0"/>
                          </a:rPr>
                          <m:t>2</m:t>
                        </m:r>
                      </m:sub>
                    </m:sSub>
                    <m:r>
                      <a:rPr lang="en-US" sz="2800" i="1">
                        <a:latin typeface="Cambria Math"/>
                        <a:ea typeface="Cambria Math"/>
                        <a:cs typeface="Times New Roman" pitchFamily="18" charset="0"/>
                      </a:rPr>
                      <m:t>≠</m:t>
                    </m:r>
                    <m:r>
                      <a:rPr lang="en-US" sz="2800" i="1">
                        <a:latin typeface="Cambria Math"/>
                        <a:ea typeface="Cambria Math"/>
                        <a:cs typeface="Times New Roman" pitchFamily="18" charset="0"/>
                      </a:rPr>
                      <m:t>0</m:t>
                    </m:r>
                    <m:r>
                      <a:rPr lang="en-US" sz="2800" i="1">
                        <a:latin typeface="Cambria Math"/>
                        <a:ea typeface="Cambria Math"/>
                        <a:cs typeface="Times New Roman" pitchFamily="18" charset="0"/>
                      </a:rPr>
                      <m:t>)</m:t>
                    </m:r>
                  </m:oMath>
                </a14:m>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14:m>
                  <m:oMath xmlns:m="http://schemas.openxmlformats.org/officeDocument/2006/math">
                    <m:r>
                      <a:rPr lang="en-US" sz="2800" i="1">
                        <a:latin typeface="Cambria Math"/>
                        <a:ea typeface="Times New Roman"/>
                        <a:cs typeface="Times New Roman" pitchFamily="18" charset="0"/>
                      </a:rPr>
                      <m:t>𝑎</m:t>
                    </m:r>
                    <m:r>
                      <a:rPr lang="en-US" sz="2800" b="0" i="1" smtClean="0">
                        <a:latin typeface="Cambria Math"/>
                        <a:cs typeface="Times New Roman" pitchFamily="18" charset="0"/>
                      </a:rPr>
                      <m:t>=</m:t>
                    </m:r>
                  </m:oMath>
                </a14:m>
                <a:r>
                  <a:rPr lang="en-US" sz="2800" dirty="0">
                    <a:latin typeface="Times New Roman" pitchFamily="18" charset="0"/>
                    <a:cs typeface="Times New Roman" pitchFamily="18" charset="0"/>
                  </a:rPr>
                  <a:t> </a:t>
                </a:r>
                <a14:m>
                  <m:oMath xmlns:m="http://schemas.openxmlformats.org/officeDocument/2006/math">
                    <m:f>
                      <m:fPr>
                        <m:ctrlPr>
                          <a:rPr lang="en-US" sz="2800" i="1">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i="1">
                                <a:latin typeface="Cambria Math"/>
                                <a:cs typeface="Times New Roman" pitchFamily="18" charset="0"/>
                              </a:rPr>
                              <m:t>1</m:t>
                            </m:r>
                          </m:sub>
                        </m:sSub>
                      </m:num>
                      <m:den>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b="0" i="1" smtClean="0">
                                <a:latin typeface="Cambria Math"/>
                                <a:cs typeface="Times New Roman" pitchFamily="18" charset="0"/>
                              </a:rPr>
                              <m:t>2</m:t>
                            </m:r>
                          </m:sub>
                        </m:sSub>
                        <m:r>
                          <a:rPr lang="en-US" sz="2800" b="0" i="1" smtClean="0">
                            <a:latin typeface="Cambria Math"/>
                            <a:cs typeface="Times New Roman" pitchFamily="18" charset="0"/>
                          </a:rPr>
                          <m:t>.</m:t>
                        </m:r>
                        <m:r>
                          <a:rPr lang="en-US" sz="2800" b="0" i="1" smtClean="0">
                            <a:latin typeface="Cambria Math"/>
                            <a:cs typeface="Times New Roman" pitchFamily="18" charset="0"/>
                          </a:rPr>
                          <m:t>𝑐</m:t>
                        </m:r>
                      </m:den>
                    </m:f>
                  </m:oMath>
                </a14:m>
                <a:r>
                  <a:rPr lang="en-US" sz="2800" b="0" dirty="0">
                    <a:latin typeface="Times New Roman" pitchFamily="18" charset="0"/>
                    <a:cs typeface="Times New Roman" pitchFamily="18" charset="0"/>
                  </a:rPr>
                  <a:t>   hay </a:t>
                </a:r>
                <a14:m>
                  <m:oMath xmlns:m="http://schemas.openxmlformats.org/officeDocument/2006/math">
                    <m:r>
                      <a:rPr lang="en-US" sz="2800" i="1">
                        <a:latin typeface="Cambria Math"/>
                        <a:ea typeface="Times New Roman"/>
                        <a:cs typeface="Times New Roman" pitchFamily="18" charset="0"/>
                      </a:rPr>
                      <m:t>𝑎</m:t>
                    </m:r>
                    <m:r>
                      <a:rPr lang="en-US" sz="2800" b="0" i="1" smtClean="0">
                        <a:latin typeface="Cambria Math"/>
                        <a:ea typeface="Times New Roman"/>
                        <a:cs typeface="Times New Roman" pitchFamily="18" charset="0"/>
                      </a:rPr>
                      <m:t>.</m:t>
                    </m:r>
                    <m:r>
                      <a:rPr lang="en-US" sz="2800" b="0" i="1" smtClean="0">
                        <a:latin typeface="Cambria Math"/>
                        <a:ea typeface="Times New Roman"/>
                        <a:cs typeface="Times New Roman" pitchFamily="18" charset="0"/>
                      </a:rPr>
                      <m:t>𝑐</m:t>
                    </m:r>
                    <m:r>
                      <a:rPr lang="en-US" sz="2800" i="1">
                        <a:latin typeface="Cambria Math"/>
                        <a:cs typeface="Times New Roman" pitchFamily="18" charset="0"/>
                      </a:rPr>
                      <m:t>=</m:t>
                    </m:r>
                  </m:oMath>
                </a14:m>
                <a:r>
                  <a:rPr lang="en-US" sz="2800" dirty="0">
                    <a:latin typeface="Times New Roman" pitchFamily="18" charset="0"/>
                    <a:cs typeface="Times New Roman" pitchFamily="18" charset="0"/>
                  </a:rPr>
                  <a:t> </a:t>
                </a:r>
                <a14:m>
                  <m:oMath xmlns:m="http://schemas.openxmlformats.org/officeDocument/2006/math">
                    <m:f>
                      <m:fPr>
                        <m:ctrlPr>
                          <a:rPr lang="en-US" sz="2800" i="1">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i="1">
                                <a:latin typeface="Cambria Math"/>
                                <a:cs typeface="Times New Roman" pitchFamily="18" charset="0"/>
                              </a:rPr>
                              <m:t>1</m:t>
                            </m:r>
                          </m:sub>
                        </m:sSub>
                      </m:num>
                      <m:den>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𝑘</m:t>
                            </m:r>
                          </m:e>
                          <m:sub>
                            <m:r>
                              <a:rPr lang="en-US" sz="2800" i="1">
                                <a:latin typeface="Cambria Math"/>
                                <a:cs typeface="Times New Roman" pitchFamily="18" charset="0"/>
                              </a:rPr>
                              <m:t>2</m:t>
                            </m:r>
                          </m:sub>
                        </m:sSub>
                      </m:den>
                    </m:f>
                  </m:oMath>
                </a14:m>
                <a:r>
                  <a:rPr lang="en-US" sz="2800" b="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𝑎</m:t>
                    </m:r>
                    <m:r>
                      <a:rPr lang="en-US" sz="2800" b="0" i="1" smtClean="0">
                        <a:latin typeface="Cambria Math"/>
                        <a:cs typeface="Times New Roman" pitchFamily="18" charset="0"/>
                      </a:rPr>
                      <m:t> </m:t>
                    </m:r>
                  </m:oMath>
                </a14:m>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𝑐</m:t>
                    </m:r>
                    <m:r>
                      <a:rPr lang="en-US" sz="2800" b="0" i="1" smtClean="0">
                        <a:latin typeface="Cambria Math"/>
                        <a:cs typeface="Times New Roman" pitchFamily="18" charset="0"/>
                      </a:rPr>
                      <m:t>.</m:t>
                    </m:r>
                  </m:oMath>
                </a14:m>
                <a:endParaRPr lang="en-US" sz="2800" dirty="0">
                  <a:latin typeface="Times New Roman" pitchFamily="18" charset="0"/>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400" y="2790684"/>
                <a:ext cx="8623300" cy="2246321"/>
              </a:xfrm>
              <a:prstGeom prst="rect">
                <a:avLst/>
              </a:prstGeom>
              <a:blipFill>
                <a:blip r:embed="rId4"/>
                <a:stretch>
                  <a:fillRect l="-1413" b="-6793"/>
                </a:stretch>
              </a:blipFill>
            </p:spPr>
            <p:txBody>
              <a:bodyPr/>
              <a:lstStyle/>
              <a:p>
                <a:r>
                  <a:rPr lang="en-US">
                    <a:noFill/>
                  </a:rPr>
                  <a:t> </a:t>
                </a:r>
              </a:p>
            </p:txBody>
          </p:sp>
        </mc:Fallback>
      </mc:AlternateContent>
    </p:spTree>
    <p:extLst>
      <p:ext uri="{BB962C8B-B14F-4D97-AF65-F5344CB8AC3E}">
        <p14:creationId xmlns:p14="http://schemas.microsoft.com/office/powerpoint/2010/main" val="3876330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BB61B6B9-5F2E-4E24-852D-D871D2FA0570}"/>
              </a:ext>
            </a:extLst>
          </p:cNvPr>
          <p:cNvSpPr/>
          <p:nvPr/>
        </p:nvSpPr>
        <p:spPr>
          <a:xfrm>
            <a:off x="1295400" y="7063"/>
            <a:ext cx="6234331" cy="523218"/>
          </a:xfrm>
          <a:prstGeom prst="rect">
            <a:avLst/>
          </a:prstGeom>
          <a:noFill/>
        </p:spPr>
        <p:txBody>
          <a:bodyPr wrap="none" lIns="91438" tIns="45719" rIns="91438" bIns="45719">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8.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ĐẠI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LƯỢNG</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TỈ</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LỆ</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NGHỊCH</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2" name="TextBox 1"/>
          <p:cNvSpPr txBox="1"/>
          <p:nvPr/>
        </p:nvSpPr>
        <p:spPr>
          <a:xfrm>
            <a:off x="135792" y="842629"/>
            <a:ext cx="8153400" cy="523220"/>
          </a:xfrm>
          <a:prstGeom prst="rect">
            <a:avLst/>
          </a:prstGeom>
          <a:solidFill>
            <a:schemeClr val="accent6">
              <a:lumMod val="20000"/>
              <a:lumOff val="80000"/>
            </a:schemeClr>
          </a:solidFill>
          <a:ln>
            <a:solidFill>
              <a:srgbClr val="DE4654"/>
            </a:solidFill>
          </a:ln>
        </p:spPr>
        <p:txBody>
          <a:bodyPr wrap="square" rtlCol="0">
            <a:spAutoFit/>
          </a:bodyPr>
          <a:lstStyle/>
          <a:p>
            <a:r>
              <a:rPr lang="vi-VN" sz="2800" b="1" dirty="0">
                <a:latin typeface="+mj-lt"/>
              </a:rPr>
              <a:t>Dạng </a:t>
            </a:r>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Toán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lệ</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nghịch</a:t>
            </a:r>
            <a:r>
              <a:rPr lang="en-US" sz="2800" b="1" dirty="0">
                <a:latin typeface="Times New Roman" pitchFamily="18" charset="0"/>
                <a:cs typeface="Times New Roman" pitchFamily="18" charset="0"/>
              </a:rPr>
              <a:t>. </a:t>
            </a:r>
            <a:endParaRPr lang="en-US" sz="2800" dirty="0">
              <a:latin typeface="+mj-lt"/>
            </a:endParaRPr>
          </a:p>
        </p:txBody>
      </p:sp>
      <p:pic>
        <p:nvPicPr>
          <p:cNvPr id="6" name="Picture 5">
            <a:extLst>
              <a:ext uri="{FF2B5EF4-FFF2-40B4-BE49-F238E27FC236}">
                <a16:creationId xmlns:a16="http://schemas.microsoft.com/office/drawing/2014/main" id="{B8E33643-9A68-44BC-BBB2-F59BAB676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8231" y="-132763"/>
            <a:ext cx="1455769" cy="1198964"/>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73892" y="1531548"/>
                <a:ext cx="8305800" cy="1384995"/>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Times New Roman" pitchFamily="18" charset="0"/>
                    <a:cs typeface="Times New Roman" pitchFamily="18" charset="0"/>
                  </a:rPr>
                  <a:t>Bài 2: </a:t>
                </a:r>
                <a:r>
                  <a:rPr lang="en-US" sz="2800" dirty="0">
                    <a:solidFill>
                      <a:srgbClr val="0000FF"/>
                    </a:solidFill>
                    <a:latin typeface="Times New Roman" pitchFamily="18" charset="0"/>
                    <a:cs typeface="Times New Roman" pitchFamily="18" charset="0"/>
                  </a:rPr>
                  <a:t>Với </a:t>
                </a:r>
                <a:r>
                  <a:rPr lang="en-US" sz="2800" dirty="0" err="1">
                    <a:solidFill>
                      <a:srgbClr val="0000FF"/>
                    </a:solidFill>
                    <a:latin typeface="Times New Roman" pitchFamily="18" charset="0"/>
                    <a:cs typeface="Times New Roman" pitchFamily="18" charset="0"/>
                  </a:rPr>
                  <a:t>cùng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số</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tiền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mua</a:t>
                </a:r>
                <a:r>
                  <a:rPr lang="en-US" sz="2800" dirty="0">
                    <a:solidFill>
                      <a:srgbClr val="0000FF"/>
                    </a:solidFill>
                    <a:latin typeface="Times New Roman" pitchFamily="18" charset="0"/>
                    <a:cs typeface="Times New Roman" pitchFamily="18" charset="0"/>
                  </a:rPr>
                  <a:t> </a:t>
                </a:r>
                <a14:m>
                  <m:oMath xmlns:m="http://schemas.openxmlformats.org/officeDocument/2006/math">
                    <m:r>
                      <a:rPr lang="en-US" sz="2800" b="0" i="1" smtClean="0">
                        <a:solidFill>
                          <a:srgbClr val="0000FF"/>
                        </a:solidFill>
                        <a:latin typeface="Cambria Math"/>
                        <a:cs typeface="Times New Roman" pitchFamily="18" charset="0"/>
                      </a:rPr>
                      <m:t>51</m:t>
                    </m:r>
                    <m:r>
                      <a:rPr lang="en-US" sz="2800" b="0" i="1" smtClean="0">
                        <a:solidFill>
                          <a:srgbClr val="0000FF"/>
                        </a:solidFill>
                        <a:latin typeface="Cambria Math"/>
                        <a:cs typeface="Times New Roman" pitchFamily="18" charset="0"/>
                      </a:rPr>
                      <m:t> </m:t>
                    </m:r>
                  </m:oMath>
                </a14:m>
                <a:r>
                  <a:rPr lang="en-US" sz="2800" dirty="0" err="1">
                    <a:solidFill>
                      <a:srgbClr val="0000FF"/>
                    </a:solidFill>
                    <a:latin typeface="Times New Roman" pitchFamily="18" charset="0"/>
                    <a:cs typeface="Times New Roman" pitchFamily="18" charset="0"/>
                  </a:rPr>
                  <a:t>mét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14:m>
                  <m:oMath xmlns:m="http://schemas.openxmlformats.org/officeDocument/2006/math">
                    <m:r>
                      <m:rPr>
                        <m:sty m:val="p"/>
                      </m:rPr>
                      <a:rPr lang="en-US" sz="2800" b="0" i="0" smtClean="0">
                        <a:solidFill>
                          <a:srgbClr val="0000FF"/>
                        </a:solidFill>
                        <a:latin typeface="Cambria Math"/>
                        <a:cs typeface="Times New Roman" pitchFamily="18" charset="0"/>
                      </a:rPr>
                      <m:t>I</m:t>
                    </m:r>
                  </m:oMath>
                </a14:m>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mua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nhiêu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mét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14:m>
                  <m:oMath xmlns:m="http://schemas.openxmlformats.org/officeDocument/2006/math">
                    <m:r>
                      <m:rPr>
                        <m:sty m:val="p"/>
                      </m:rPr>
                      <a:rPr lang="en-US" sz="2800">
                        <a:solidFill>
                          <a:srgbClr val="0000FF"/>
                        </a:solidFill>
                        <a:latin typeface="Cambria Math"/>
                        <a:cs typeface="Times New Roman" pitchFamily="18" charset="0"/>
                      </a:rPr>
                      <m:t>I</m:t>
                    </m:r>
                    <m:r>
                      <m:rPr>
                        <m:sty m:val="p"/>
                      </m:rPr>
                      <a:rPr lang="en-US" sz="2800" b="0" i="0" smtClean="0">
                        <a:solidFill>
                          <a:srgbClr val="0000FF"/>
                        </a:solidFill>
                        <a:latin typeface="Cambria Math"/>
                        <a:cs typeface="Times New Roman" pitchFamily="18" charset="0"/>
                      </a:rPr>
                      <m:t>I</m:t>
                    </m:r>
                  </m:oMath>
                </a14:m>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rằng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tiền</a:t>
                </a:r>
                <a:r>
                  <a:rPr lang="en-US" sz="2800" dirty="0">
                    <a:solidFill>
                      <a:srgbClr val="0000FF"/>
                    </a:solidFill>
                    <a:latin typeface="Times New Roman" pitchFamily="18" charset="0"/>
                    <a:cs typeface="Times New Roman" pitchFamily="18" charset="0"/>
                  </a:rPr>
                  <a:t>  </a:t>
                </a:r>
                <a14:m>
                  <m:oMath xmlns:m="http://schemas.openxmlformats.org/officeDocument/2006/math">
                    <m:r>
                      <a:rPr lang="en-US" sz="2800" b="0" i="1" smtClean="0">
                        <a:solidFill>
                          <a:srgbClr val="0000FF"/>
                        </a:solidFill>
                        <a:latin typeface="Cambria Math"/>
                        <a:cs typeface="Times New Roman" pitchFamily="18" charset="0"/>
                      </a:rPr>
                      <m:t>1</m:t>
                    </m:r>
                    <m:r>
                      <a:rPr lang="en-US" sz="2800" b="0" i="1" smtClean="0">
                        <a:solidFill>
                          <a:srgbClr val="0000FF"/>
                        </a:solidFill>
                        <a:latin typeface="Cambria Math"/>
                        <a:cs typeface="Times New Roman" pitchFamily="18" charset="0"/>
                      </a:rPr>
                      <m:t> </m:t>
                    </m:r>
                  </m:oMath>
                </a14:m>
                <a:r>
                  <a:rPr lang="en-US" sz="2800" dirty="0" err="1">
                    <a:solidFill>
                      <a:srgbClr val="0000FF"/>
                    </a:solidFill>
                    <a:latin typeface="Times New Roman" pitchFamily="18" charset="0"/>
                    <a:cs typeface="Times New Roman" pitchFamily="18" charset="0"/>
                  </a:rPr>
                  <a:t>mét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cs typeface="Times New Roman" pitchFamily="18" charset="0"/>
                  </a:rPr>
                  <a:t> </a:t>
                </a:r>
                <a14:m>
                  <m:oMath xmlns:m="http://schemas.openxmlformats.org/officeDocument/2006/math">
                    <m:r>
                      <m:rPr>
                        <m:sty m:val="p"/>
                      </m:rPr>
                      <a:rPr lang="en-US" sz="2800">
                        <a:solidFill>
                          <a:srgbClr val="0000FF"/>
                        </a:solidFill>
                        <a:latin typeface="Cambria Math"/>
                        <a:cs typeface="Times New Roman" pitchFamily="18" charset="0"/>
                      </a:rPr>
                      <m:t>II</m:t>
                    </m:r>
                    <m:r>
                      <a:rPr lang="en-US" sz="2800" b="0" i="0" smtClean="0">
                        <a:solidFill>
                          <a:srgbClr val="0000FF"/>
                        </a:solidFill>
                        <a:latin typeface="Cambria Math"/>
                        <a:cs typeface="Times New Roman" pitchFamily="18" charset="0"/>
                      </a:rPr>
                      <m:t> </m:t>
                    </m:r>
                  </m:oMath>
                </a14:m>
                <a:r>
                  <a:rPr lang="en-US" sz="2800" dirty="0">
                    <a:solidFill>
                      <a:srgbClr val="0000FF"/>
                    </a:solidFill>
                    <a:latin typeface="Times New Roman" pitchFamily="18" charset="0"/>
                    <a:cs typeface="Times New Roman" pitchFamily="18" charset="0"/>
                  </a:rPr>
                  <a:t>bằng </a:t>
                </a:r>
                <a14:m>
                  <m:oMath xmlns:m="http://schemas.openxmlformats.org/officeDocument/2006/math">
                    <m:r>
                      <a:rPr lang="en-US" sz="2800" b="0" i="1" smtClean="0">
                        <a:solidFill>
                          <a:srgbClr val="0000FF"/>
                        </a:solidFill>
                        <a:latin typeface="Cambria Math"/>
                        <a:cs typeface="Times New Roman" pitchFamily="18" charset="0"/>
                      </a:rPr>
                      <m:t>85</m:t>
                    </m:r>
                    <m:r>
                      <a:rPr lang="en-US" sz="2800" b="0" i="1" smtClean="0">
                        <a:solidFill>
                          <a:srgbClr val="0000FF"/>
                        </a:solidFill>
                        <a:latin typeface="Cambria Math"/>
                        <a:cs typeface="Times New Roman" pitchFamily="18" charset="0"/>
                      </a:rPr>
                      <m:t>% </m:t>
                    </m:r>
                  </m:oMath>
                </a14:m>
                <a:r>
                  <a:rPr lang="en-US" sz="2800" dirty="0" err="1">
                    <a:solidFill>
                      <a:srgbClr val="0000FF"/>
                    </a:solidFill>
                    <a:latin typeface="Times New Roman" pitchFamily="18" charset="0"/>
                    <a:cs typeface="Times New Roman" pitchFamily="18" charset="0"/>
                  </a:rPr>
                  <a:t>giá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tiền</a:t>
                </a:r>
                <a:r>
                  <a:rPr lang="en-US" sz="2800" dirty="0">
                    <a:solidFill>
                      <a:srgbClr val="0000FF"/>
                    </a:solidFill>
                    <a:latin typeface="Times New Roman" pitchFamily="18" charset="0"/>
                    <a:cs typeface="Times New Roman" pitchFamily="18" charset="0"/>
                  </a:rPr>
                  <a:t> </a:t>
                </a:r>
                <a14:m>
                  <m:oMath xmlns:m="http://schemas.openxmlformats.org/officeDocument/2006/math">
                    <m:r>
                      <a:rPr lang="en-US" sz="2800" b="0" i="1" smtClean="0">
                        <a:solidFill>
                          <a:srgbClr val="0000FF"/>
                        </a:solidFill>
                        <a:latin typeface="Cambria Math"/>
                        <a:cs typeface="Times New Roman" pitchFamily="18" charset="0"/>
                      </a:rPr>
                      <m:t>1</m:t>
                    </m:r>
                    <m:r>
                      <a:rPr lang="en-US" sz="2800" b="0" i="1" smtClean="0">
                        <a:solidFill>
                          <a:srgbClr val="0000FF"/>
                        </a:solidFill>
                        <a:latin typeface="Cambria Math"/>
                        <a:cs typeface="Times New Roman" pitchFamily="18" charset="0"/>
                      </a:rPr>
                      <m:t> </m:t>
                    </m:r>
                  </m:oMath>
                </a14:m>
                <a:r>
                  <a:rPr lang="en-US" sz="2800" dirty="0" err="1">
                    <a:solidFill>
                      <a:srgbClr val="0000FF"/>
                    </a:solidFill>
                    <a:latin typeface="Times New Roman" pitchFamily="18" charset="0"/>
                    <a:cs typeface="Times New Roman" pitchFamily="18" charset="0"/>
                  </a:rPr>
                  <a:t>mét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vải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14:m>
                  <m:oMath xmlns:m="http://schemas.openxmlformats.org/officeDocument/2006/math">
                    <m:r>
                      <m:rPr>
                        <m:sty m:val="p"/>
                      </m:rPr>
                      <a:rPr lang="en-US" sz="2800">
                        <a:solidFill>
                          <a:srgbClr val="0000FF"/>
                        </a:solidFill>
                        <a:latin typeface="Cambria Math"/>
                        <a:cs typeface="Times New Roman" pitchFamily="18" charset="0"/>
                      </a:rPr>
                      <m:t>I</m:t>
                    </m:r>
                  </m:oMath>
                </a14:m>
                <a:r>
                  <a:rPr lang="en-US" sz="2800" dirty="0">
                    <a:solidFill>
                      <a:srgbClr val="0000FF"/>
                    </a:solidFill>
                    <a:latin typeface="Times New Roman" pitchFamily="18" charset="0"/>
                    <a:cs typeface="Times New Roman" pitchFamily="18"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173892" y="1531548"/>
                <a:ext cx="8305800" cy="1384995"/>
              </a:xfrm>
              <a:prstGeom prst="rect">
                <a:avLst/>
              </a:prstGeom>
              <a:blipFill>
                <a:blip r:embed="rId6"/>
                <a:stretch>
                  <a:fillRect l="-1542" t="-4405" r="-734" b="-11013"/>
                </a:stretch>
              </a:blipFill>
            </p:spPr>
            <p:txBody>
              <a:bodyPr/>
              <a:lstStyle/>
              <a:p>
                <a:r>
                  <a:rPr lang="en-US">
                    <a:noFill/>
                  </a:rPr>
                  <a:t> </a:t>
                </a:r>
              </a:p>
            </p:txBody>
          </p:sp>
        </mc:Fallback>
      </mc:AlternateContent>
      <p:pic>
        <p:nvPicPr>
          <p:cNvPr id="4" name="Đồng hồ đếm ngược 3 phút gây sốc 3 Minutes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60887" y="3181350"/>
            <a:ext cx="2624667" cy="1476375"/>
          </a:xfrm>
          <a:prstGeom prst="rect">
            <a:avLst/>
          </a:prstGeom>
        </p:spPr>
      </p:pic>
    </p:spTree>
    <p:extLst>
      <p:ext uri="{BB962C8B-B14F-4D97-AF65-F5344CB8AC3E}">
        <p14:creationId xmlns:p14="http://schemas.microsoft.com/office/powerpoint/2010/main" val="1904881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17468" y="0"/>
                <a:ext cx="9161468" cy="5070042"/>
              </a:xfrm>
              <a:prstGeom prst="rect">
                <a:avLst/>
              </a:prstGeom>
              <a:solidFill>
                <a:schemeClr val="accent3">
                  <a:lumMod val="20000"/>
                  <a:lumOff val="80000"/>
                </a:schemeClr>
              </a:solidFill>
            </p:spPr>
            <p:txBody>
              <a:bodyPr wrap="square" rtlCol="0">
                <a:spAutoFit/>
              </a:bodyPr>
              <a:lstStyle/>
              <a:p>
                <a:r>
                  <a:rPr lang="en-US" sz="2800" dirty="0">
                    <a:latin typeface="Times New Roman" pitchFamily="18" charset="0"/>
                    <a:cs typeface="Times New Roman" pitchFamily="18" charset="0"/>
                  </a:rPr>
                  <a:t>Gọi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1</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14:m>
                  <m:oMath xmlns:m="http://schemas.openxmlformats.org/officeDocument/2006/math">
                    <m:r>
                      <m:rPr>
                        <m:sty m:val="p"/>
                      </m:rPr>
                      <a:rPr lang="en-US" sz="2800" b="0" i="0" smtClean="0">
                        <a:latin typeface="Cambria Math"/>
                        <a:cs typeface="Times New Roman" pitchFamily="18" charset="0"/>
                      </a:rPr>
                      <m:t>I</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14:m>
                  <m:oMath xmlns:m="http://schemas.openxmlformats.org/officeDocument/2006/math">
                    <m:r>
                      <m:rPr>
                        <m:sty m:val="p"/>
                      </m:rPr>
                      <a:rPr lang="en-US" sz="2800">
                        <a:solidFill>
                          <a:prstClr val="black"/>
                        </a:solidFill>
                        <a:latin typeface="Cambria Math"/>
                        <a:cs typeface="Times New Roman" pitchFamily="18" charset="0"/>
                      </a:rPr>
                      <m:t>I</m:t>
                    </m:r>
                    <m:r>
                      <m:rPr>
                        <m:sty m:val="p"/>
                      </m:rPr>
                      <a:rPr lang="en-US" sz="2800" b="0" i="0" smtClean="0">
                        <a:solidFill>
                          <a:prstClr val="black"/>
                        </a:solidFill>
                        <a:latin typeface="Cambria Math"/>
                        <a:cs typeface="Times New Roman" pitchFamily="18" charset="0"/>
                      </a:rPr>
                      <m:t>I</m:t>
                    </m:r>
                    <m:r>
                      <a:rPr lang="en-US" sz="2800" b="0" i="0" smtClean="0">
                        <a:solidFill>
                          <a:prstClr val="black"/>
                        </a:solidFill>
                        <a:latin typeface="Cambria Math"/>
                        <a:cs typeface="Times New Roman" pitchFamily="18" charset="0"/>
                      </a:rPr>
                      <m:t> </m:t>
                    </m:r>
                  </m:oMath>
                </a14:m>
                <a:r>
                  <a:rPr lang="en-US" sz="2800" dirty="0">
                    <a:latin typeface="Times New Roman" pitchFamily="18" charset="0"/>
                    <a:cs typeface="Times New Roman" pitchFamily="18" charset="0"/>
                  </a:rPr>
                  <a:t>lần </a:t>
                </a:r>
                <a:r>
                  <a:rPr lang="en-US" sz="2800" dirty="0" err="1">
                    <a:latin typeface="Times New Roman" pitchFamily="18" charset="0"/>
                    <a:cs typeface="Times New Roman" pitchFamily="18" charset="0"/>
                  </a:rPr>
                  <a:t>lượt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14:m>
                  <m:oMath xmlns:m="http://schemas.openxmlformats.org/officeDocument/2006/math">
                    <m:sSub>
                      <m:sSubPr>
                        <m:ctrlPr>
                          <a:rPr lang="en-US" sz="280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𝑥</m:t>
                        </m:r>
                      </m:e>
                      <m:sub>
                        <m:r>
                          <a:rPr lang="en-US" sz="2800" b="0" i="1" smtClean="0">
                            <a:latin typeface="Cambria Math"/>
                            <a:cs typeface="Times New Roman" pitchFamily="18" charset="0"/>
                          </a:rPr>
                          <m:t>1</m:t>
                        </m:r>
                      </m:sub>
                    </m:sSub>
                    <m:r>
                      <a:rPr lang="en-US" sz="2800" b="0" i="1" smtClean="0">
                        <a:latin typeface="Cambria Math"/>
                        <a:cs typeface="Times New Roman" pitchFamily="18" charset="0"/>
                      </a:rPr>
                      <m:t>;</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𝑥</m:t>
                        </m:r>
                      </m:e>
                      <m:sub>
                        <m:r>
                          <a:rPr lang="en-US" sz="2800" b="0" i="1" smtClean="0">
                            <a:latin typeface="Cambria Math"/>
                            <a:cs typeface="Times New Roman" pitchFamily="18" charset="0"/>
                          </a:rPr>
                          <m:t>2</m:t>
                        </m:r>
                      </m:sub>
                    </m:sSub>
                    <m:r>
                      <a:rPr lang="en-US" sz="2800" b="0" i="1" smtClean="0">
                        <a:latin typeface="Cambria Math"/>
                        <a:cs typeface="Times New Roman" pitchFamily="18" charset="0"/>
                      </a:rPr>
                      <m:t>  </m:t>
                    </m:r>
                  </m:oMath>
                </a14:m>
                <a:endParaRPr lang="en-US" sz="2800" b="0" i="1" dirty="0">
                  <a:latin typeface="Cambria Math"/>
                  <a:cs typeface="Times New Roman" pitchFamily="18" charset="0"/>
                </a:endParaRPr>
              </a:p>
              <a:p>
                <a14:m>
                  <m:oMath xmlns:m="http://schemas.openxmlformats.org/officeDocument/2006/math">
                    <m:r>
                      <a:rPr lang="en-US" sz="2800" b="0" i="1" smtClean="0">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𝑥</m:t>
                        </m:r>
                      </m:e>
                      <m:sub>
                        <m:r>
                          <a:rPr lang="en-US" sz="2800" i="1">
                            <a:latin typeface="Cambria Math"/>
                            <a:cs typeface="Times New Roman" pitchFamily="18" charset="0"/>
                          </a:rPr>
                          <m:t>1</m:t>
                        </m:r>
                      </m:sub>
                    </m:sSub>
                    <m:r>
                      <a:rPr lang="en-US" sz="2800" i="1">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𝑥</m:t>
                        </m:r>
                      </m:e>
                      <m:sub>
                        <m:r>
                          <a:rPr lang="en-US" sz="2800" i="1">
                            <a:latin typeface="Cambria Math"/>
                            <a:cs typeface="Times New Roman" pitchFamily="18" charset="0"/>
                          </a:rPr>
                          <m:t>2</m:t>
                        </m:r>
                      </m:sub>
                    </m:sSub>
                    <m:r>
                      <a:rPr lang="en-US" sz="2800" b="0" i="1" smtClean="0">
                        <a:latin typeface="Cambria Math"/>
                        <a:cs typeface="Times New Roman" pitchFamily="18" charset="0"/>
                      </a:rPr>
                      <m:t>&gt;</m:t>
                    </m:r>
                    <m:r>
                      <a:rPr lang="en-US" sz="2800" b="0" i="1" smtClean="0">
                        <a:latin typeface="Cambria Math"/>
                        <a:cs typeface="Times New Roman" pitchFamily="18" charset="0"/>
                      </a:rPr>
                      <m:t>0</m:t>
                    </m:r>
                  </m:oMath>
                </a14:m>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loại </a:t>
                </a:r>
                <a14:m>
                  <m:oMath xmlns:m="http://schemas.openxmlformats.org/officeDocument/2006/math">
                    <m:r>
                      <m:rPr>
                        <m:sty m:val="p"/>
                      </m:rPr>
                      <a:rPr lang="en-US" sz="2800">
                        <a:solidFill>
                          <a:prstClr val="black"/>
                        </a:solidFill>
                        <a:latin typeface="Cambria Math"/>
                        <a:cs typeface="Times New Roman" pitchFamily="18" charset="0"/>
                      </a:rPr>
                      <m:t>I</m:t>
                    </m:r>
                  </m:oMath>
                </a14:m>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loại</a:t>
                </a:r>
                <a:r>
                  <a:rPr lang="en-US" sz="2800" dirty="0">
                    <a:solidFill>
                      <a:prstClr val="black"/>
                    </a:solidFill>
                    <a:latin typeface="Times New Roman" pitchFamily="18" charset="0"/>
                    <a:cs typeface="Times New Roman" pitchFamily="18" charset="0"/>
                  </a:rPr>
                  <a:t> </a:t>
                </a:r>
                <a14:m>
                  <m:oMath xmlns:m="http://schemas.openxmlformats.org/officeDocument/2006/math">
                    <m:r>
                      <m:rPr>
                        <m:sty m:val="p"/>
                      </m:rPr>
                      <a:rPr lang="en-US" sz="2800">
                        <a:solidFill>
                          <a:prstClr val="black"/>
                        </a:solidFill>
                        <a:latin typeface="Cambria Math"/>
                        <a:cs typeface="Times New Roman" pitchFamily="18" charset="0"/>
                      </a:rPr>
                      <m:t>II</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14:m>
                  <m:oMath xmlns:m="http://schemas.openxmlformats.org/officeDocument/2006/math">
                    <m:sSub>
                      <m:sSubPr>
                        <m:ctrlPr>
                          <a:rPr lang="en-US" sz="2800" i="1">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𝑦</m:t>
                        </m:r>
                      </m:e>
                      <m:sub>
                        <m:r>
                          <a:rPr lang="en-US" sz="2800" i="1">
                            <a:latin typeface="Cambria Math"/>
                            <a:cs typeface="Times New Roman" pitchFamily="18" charset="0"/>
                          </a:rPr>
                          <m:t>1</m:t>
                        </m:r>
                      </m:sub>
                    </m:sSub>
                    <m:r>
                      <a:rPr lang="en-US" sz="2800" i="1">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𝑦</m:t>
                        </m:r>
                      </m:e>
                      <m:sub>
                        <m:r>
                          <a:rPr lang="en-US" sz="2800" i="1">
                            <a:latin typeface="Cambria Math"/>
                            <a:cs typeface="Times New Roman" pitchFamily="18" charset="0"/>
                          </a:rPr>
                          <m:t>2</m:t>
                        </m:r>
                      </m:sub>
                    </m:sSub>
                    <m:r>
                      <a:rPr lang="en-US" sz="2800" i="1">
                        <a:latin typeface="Cambria Math"/>
                        <a:cs typeface="Times New Roman" pitchFamily="18" charset="0"/>
                      </a:rPr>
                      <m:t>  </m:t>
                    </m:r>
                  </m:oMath>
                </a14:m>
                <a:endParaRPr lang="en-US" sz="2800" i="1" dirty="0">
                  <a:latin typeface="Cambria Math"/>
                  <a:cs typeface="Times New Roman" pitchFamily="18" charset="0"/>
                </a:endParaRPr>
              </a:p>
              <a:p>
                <a14:m>
                  <m:oMath xmlns:m="http://schemas.openxmlformats.org/officeDocument/2006/math">
                    <m:r>
                      <a:rPr lang="en-US" sz="2800" i="1">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𝑦</m:t>
                        </m:r>
                      </m:e>
                      <m:sub>
                        <m:r>
                          <a:rPr lang="en-US" sz="2800" i="1">
                            <a:latin typeface="Cambria Math"/>
                            <a:cs typeface="Times New Roman" pitchFamily="18" charset="0"/>
                          </a:rPr>
                          <m:t>1</m:t>
                        </m:r>
                      </m:sub>
                    </m:sSub>
                    <m:r>
                      <a:rPr lang="en-US" sz="2800" i="1">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𝑦</m:t>
                        </m:r>
                      </m:e>
                      <m:sub>
                        <m:r>
                          <a:rPr lang="en-US" sz="2800" i="1">
                            <a:latin typeface="Cambria Math"/>
                            <a:cs typeface="Times New Roman" pitchFamily="18" charset="0"/>
                          </a:rPr>
                          <m:t>2</m:t>
                        </m:r>
                      </m:sub>
                    </m:sSub>
                    <m:r>
                      <a:rPr lang="en-US" sz="2800" b="0" i="1" smtClean="0">
                        <a:latin typeface="Cambria Math"/>
                        <a:cs typeface="Times New Roman" pitchFamily="18" charset="0"/>
                      </a:rPr>
                      <m:t>&gt;</m:t>
                    </m:r>
                    <m:r>
                      <a:rPr lang="en-US" sz="2800" b="0" i="1" smtClean="0">
                        <a:latin typeface="Cambria Math"/>
                        <a:cs typeface="Times New Roman" pitchFamily="18" charset="0"/>
                      </a:rPr>
                      <m:t>0</m:t>
                    </m:r>
                  </m:oMath>
                </a14:m>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Theo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14:m>
                  <m:oMath xmlns:m="http://schemas.openxmlformats.org/officeDocument/2006/math">
                    <m:sSub>
                      <m:sSubPr>
                        <m:ctrlPr>
                          <a:rPr lang="en-US" sz="280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𝑦</m:t>
                        </m:r>
                      </m:e>
                      <m:sub>
                        <m:r>
                          <a:rPr lang="en-US" sz="2800" b="0" i="1" smtClean="0">
                            <a:latin typeface="Cambria Math"/>
                            <a:cs typeface="Times New Roman" pitchFamily="18" charset="0"/>
                          </a:rPr>
                          <m:t>1</m:t>
                        </m:r>
                      </m:sub>
                    </m:sSub>
                    <m:r>
                      <a:rPr lang="en-US" sz="2800" b="0" i="1" smtClean="0">
                        <a:latin typeface="Cambria Math"/>
                        <a:cs typeface="Times New Roman" pitchFamily="18" charset="0"/>
                      </a:rPr>
                      <m:t>=</m:t>
                    </m:r>
                    <m:r>
                      <a:rPr lang="en-US" sz="2800" b="0" i="1" smtClean="0">
                        <a:latin typeface="Cambria Math"/>
                        <a:cs typeface="Times New Roman" pitchFamily="18" charset="0"/>
                      </a:rPr>
                      <m:t>51</m:t>
                    </m:r>
                    <m:r>
                      <a:rPr lang="en-US" sz="2800" b="0" i="1" smtClean="0">
                        <a:latin typeface="Cambria Math"/>
                        <a:cs typeface="Times New Roman" pitchFamily="18" charset="0"/>
                      </a:rPr>
                      <m:t>; </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𝑥</m:t>
                        </m:r>
                      </m:e>
                      <m:sub>
                        <m:r>
                          <a:rPr lang="en-US" sz="2800" b="0" i="1" smtClean="0">
                            <a:latin typeface="Cambria Math"/>
                            <a:cs typeface="Times New Roman" pitchFamily="18" charset="0"/>
                          </a:rPr>
                          <m:t>2</m:t>
                        </m:r>
                      </m:sub>
                    </m:sSub>
                    <m:r>
                      <a:rPr lang="en-US" sz="2800" b="0" i="1" smtClean="0">
                        <a:latin typeface="Cambria Math"/>
                        <a:cs typeface="Times New Roman" pitchFamily="18" charset="0"/>
                      </a:rPr>
                      <m:t>=</m:t>
                    </m:r>
                    <m:r>
                      <a:rPr lang="en-US" sz="2800" b="0" i="1" smtClean="0">
                        <a:latin typeface="Cambria Math"/>
                        <a:cs typeface="Times New Roman" pitchFamily="18" charset="0"/>
                      </a:rPr>
                      <m:t>85</m:t>
                    </m:r>
                    <m:r>
                      <a:rPr lang="en-US" sz="2800" b="0" i="1" smtClean="0">
                        <a:latin typeface="Cambria Math"/>
                        <a:cs typeface="Times New Roman" pitchFamily="18" charset="0"/>
                      </a:rPr>
                      <m:t>%.</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𝑥</m:t>
                        </m:r>
                      </m:e>
                      <m:sub>
                        <m:r>
                          <a:rPr lang="en-US" sz="2800" b="0" i="1" smtClean="0">
                            <a:latin typeface="Cambria Math"/>
                            <a:cs typeface="Times New Roman" pitchFamily="18" charset="0"/>
                          </a:rPr>
                          <m:t>1</m:t>
                        </m:r>
                      </m:sub>
                    </m:sSub>
                    <m:r>
                      <a:rPr lang="en-US" sz="2800" b="0" i="1" smtClean="0">
                        <a:latin typeface="Cambria Math"/>
                        <a:cs typeface="Times New Roman" pitchFamily="18" charset="0"/>
                      </a:rPr>
                      <m:t>=</m:t>
                    </m:r>
                    <m:r>
                      <a:rPr lang="en-US" sz="2800" b="0" i="1" smtClean="0">
                        <a:latin typeface="Cambria Math"/>
                        <a:cs typeface="Times New Roman" pitchFamily="18" charset="0"/>
                      </a:rPr>
                      <m:t>0</m:t>
                    </m:r>
                    <m:r>
                      <a:rPr lang="en-US" sz="2800" b="0" i="1" smtClean="0">
                        <a:latin typeface="Cambria Math"/>
                        <a:cs typeface="Times New Roman" pitchFamily="18" charset="0"/>
                      </a:rPr>
                      <m:t>,</m:t>
                    </m:r>
                    <m:r>
                      <a:rPr lang="en-US" sz="2800" b="0" i="1" smtClean="0">
                        <a:latin typeface="Cambria Math"/>
                        <a:cs typeface="Times New Roman" pitchFamily="18" charset="0"/>
                      </a:rPr>
                      <m:t>85</m:t>
                    </m:r>
                    <m:r>
                      <a:rPr lang="en-US" sz="2800" b="0" i="1" smtClean="0">
                        <a:latin typeface="Cambria Math"/>
                        <a:cs typeface="Times New Roman" pitchFamily="18" charset="0"/>
                      </a:rPr>
                      <m:t>.</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𝑥</m:t>
                        </m:r>
                      </m:e>
                      <m:sub>
                        <m:r>
                          <a:rPr lang="en-US" sz="2800" b="0" i="1" smtClean="0">
                            <a:latin typeface="Cambria Math"/>
                            <a:cs typeface="Times New Roman" pitchFamily="18" charset="0"/>
                          </a:rPr>
                          <m:t>1</m:t>
                        </m:r>
                      </m:sub>
                    </m:sSub>
                  </m:oMath>
                </a14:m>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14:m>
                  <m:oMath xmlns:m="http://schemas.openxmlformats.org/officeDocument/2006/math">
                    <m:r>
                      <a:rPr lang="en-US" sz="2800" i="1">
                        <a:latin typeface="Cambria Math"/>
                        <a:cs typeface="Times New Roman" pitchFamily="18" charset="0"/>
                      </a:rPr>
                      <m:t>1</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nghịch</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14:m>
                  <m:oMath xmlns:m="http://schemas.openxmlformats.org/officeDocument/2006/math">
                    <m:sSub>
                      <m:sSubPr>
                        <m:ctrlPr>
                          <a:rPr lang="en-US" sz="280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𝑥</m:t>
                        </m:r>
                      </m:e>
                      <m:sub>
                        <m:r>
                          <a:rPr lang="en-US" sz="2800" b="0" i="1" smtClean="0">
                            <a:latin typeface="Cambria Math"/>
                            <a:cs typeface="Times New Roman" pitchFamily="18" charset="0"/>
                          </a:rPr>
                          <m:t>1</m:t>
                        </m:r>
                      </m:sub>
                    </m:sSub>
                    <m:r>
                      <a:rPr lang="en-US" sz="2800" b="0" i="1" smtClean="0">
                        <a:latin typeface="Cambria Math"/>
                        <a:cs typeface="Times New Roman" pitchFamily="18" charset="0"/>
                      </a:rPr>
                      <m:t>.</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𝑦</m:t>
                        </m:r>
                      </m:e>
                      <m:sub>
                        <m:r>
                          <a:rPr lang="en-US" sz="2800" b="0" i="1" smtClean="0">
                            <a:latin typeface="Cambria Math"/>
                            <a:cs typeface="Times New Roman" pitchFamily="18" charset="0"/>
                          </a:rPr>
                          <m:t>1</m:t>
                        </m:r>
                      </m:sub>
                    </m:sSub>
                    <m:r>
                      <a:rPr lang="en-US" sz="2800" b="0" i="1" smtClean="0">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𝑥</m:t>
                        </m:r>
                      </m:e>
                      <m:sub>
                        <m:r>
                          <a:rPr lang="en-US" sz="2800" b="0" i="1" smtClean="0">
                            <a:latin typeface="Cambria Math"/>
                            <a:cs typeface="Times New Roman" pitchFamily="18" charset="0"/>
                          </a:rPr>
                          <m:t>2</m:t>
                        </m:r>
                      </m:sub>
                    </m:sSub>
                    <m:r>
                      <a:rPr lang="en-US" sz="2800" i="1">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𝑦</m:t>
                        </m:r>
                      </m:e>
                      <m:sub>
                        <m:r>
                          <a:rPr lang="en-US" sz="2800" b="0" i="1" smtClean="0">
                            <a:latin typeface="Cambria Math"/>
                            <a:cs typeface="Times New Roman" pitchFamily="18" charset="0"/>
                          </a:rPr>
                          <m:t>2</m:t>
                        </m:r>
                      </m:sub>
                    </m:sSub>
                  </m:oMath>
                </a14:m>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14:m>
                  <m:oMath xmlns:m="http://schemas.openxmlformats.org/officeDocument/2006/math">
                    <m:sSub>
                      <m:sSubPr>
                        <m:ctrlPr>
                          <a:rPr lang="en-US" sz="280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𝑦</m:t>
                        </m:r>
                      </m:e>
                      <m:sub>
                        <m:r>
                          <a:rPr lang="en-US" sz="2800" b="0" i="1" smtClean="0">
                            <a:latin typeface="Cambria Math"/>
                            <a:cs typeface="Times New Roman" pitchFamily="18" charset="0"/>
                          </a:rPr>
                          <m:t>2</m:t>
                        </m:r>
                      </m:sub>
                    </m:sSub>
                    <m:r>
                      <a:rPr lang="en-US" sz="2800" b="0" i="1"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𝑥</m:t>
                            </m:r>
                          </m:e>
                          <m:sub>
                            <m:r>
                              <a:rPr lang="en-US" sz="2800" i="1">
                                <a:latin typeface="Cambria Math"/>
                                <a:cs typeface="Times New Roman" pitchFamily="18" charset="0"/>
                              </a:rPr>
                              <m:t>1</m:t>
                            </m:r>
                          </m:sub>
                        </m:sSub>
                        <m:r>
                          <a:rPr lang="en-US" sz="2800" i="1">
                            <a:latin typeface="Cambria Math"/>
                            <a:cs typeface="Times New Roman" pitchFamily="18" charset="0"/>
                          </a:rPr>
                          <m:t>.</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𝑦</m:t>
                            </m:r>
                          </m:e>
                          <m:sub>
                            <m:r>
                              <a:rPr lang="en-US" sz="2800" i="1">
                                <a:latin typeface="Cambria Math"/>
                                <a:cs typeface="Times New Roman" pitchFamily="18" charset="0"/>
                              </a:rPr>
                              <m:t>1</m:t>
                            </m:r>
                          </m:sub>
                        </m:sSub>
                      </m:num>
                      <m:den>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𝑥</m:t>
                            </m:r>
                          </m:e>
                          <m:sub>
                            <m:r>
                              <a:rPr lang="en-US" sz="2800" i="1">
                                <a:latin typeface="Cambria Math"/>
                                <a:cs typeface="Times New Roman" pitchFamily="18" charset="0"/>
                              </a:rPr>
                              <m:t>2</m:t>
                            </m:r>
                          </m:sub>
                        </m:sSub>
                      </m:den>
                    </m:f>
                    <m:r>
                      <a:rPr lang="en-US" sz="2800" b="0" i="1" smtClean="0">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𝑥</m:t>
                            </m:r>
                          </m:e>
                          <m:sub>
                            <m:r>
                              <a:rPr lang="en-US" sz="2800" i="1">
                                <a:latin typeface="Cambria Math"/>
                                <a:cs typeface="Times New Roman" pitchFamily="18" charset="0"/>
                              </a:rPr>
                              <m:t>1</m:t>
                            </m:r>
                          </m:sub>
                        </m:sSub>
                        <m:r>
                          <a:rPr lang="en-US" sz="2800" i="1">
                            <a:latin typeface="Cambria Math"/>
                            <a:cs typeface="Times New Roman" pitchFamily="18" charset="0"/>
                          </a:rPr>
                          <m:t>.</m:t>
                        </m:r>
                        <m:r>
                          <a:rPr lang="en-US" sz="2800" b="0" i="1" smtClean="0">
                            <a:latin typeface="Cambria Math"/>
                            <a:cs typeface="Times New Roman" pitchFamily="18" charset="0"/>
                          </a:rPr>
                          <m:t>51</m:t>
                        </m:r>
                        <m:r>
                          <a:rPr lang="en-US" sz="2800" i="1" smtClean="0">
                            <a:latin typeface="Cambria Math"/>
                            <a:cs typeface="Times New Roman" pitchFamily="18" charset="0"/>
                          </a:rPr>
                          <m:t> </m:t>
                        </m:r>
                      </m:num>
                      <m:den>
                        <m:sSub>
                          <m:sSubPr>
                            <m:ctrlPr>
                              <a:rPr lang="en-US" sz="2800" i="1">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0</m:t>
                            </m:r>
                            <m:r>
                              <a:rPr lang="en-US" sz="2800" b="0" i="1" smtClean="0">
                                <a:latin typeface="Cambria Math"/>
                                <a:cs typeface="Times New Roman" pitchFamily="18" charset="0"/>
                              </a:rPr>
                              <m:t>,</m:t>
                            </m:r>
                            <m:r>
                              <a:rPr lang="en-US" sz="2800" b="0" i="1" smtClean="0">
                                <a:latin typeface="Cambria Math"/>
                                <a:cs typeface="Times New Roman" pitchFamily="18" charset="0"/>
                              </a:rPr>
                              <m:t>85</m:t>
                            </m:r>
                            <m:r>
                              <a:rPr lang="en-US" sz="2800" b="0" i="1" smtClean="0">
                                <a:latin typeface="Cambria Math"/>
                                <a:cs typeface="Times New Roman" pitchFamily="18" charset="0"/>
                              </a:rPr>
                              <m:t>.</m:t>
                            </m:r>
                            <m:r>
                              <a:rPr lang="en-US" sz="2800" i="1">
                                <a:latin typeface="Cambria Math"/>
                                <a:cs typeface="Times New Roman" pitchFamily="18" charset="0"/>
                              </a:rPr>
                              <m:t>𝑥</m:t>
                            </m:r>
                          </m:e>
                          <m:sub>
                            <m:r>
                              <a:rPr lang="en-US" sz="2800" b="0" i="1" smtClean="0">
                                <a:latin typeface="Cambria Math"/>
                                <a:cs typeface="Times New Roman" pitchFamily="18" charset="0"/>
                              </a:rPr>
                              <m:t>1</m:t>
                            </m:r>
                          </m:sub>
                        </m:sSub>
                      </m:den>
                    </m:f>
                    <m:r>
                      <a:rPr lang="en-US" sz="2800" b="0" i="1"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51</m:t>
                        </m:r>
                      </m:num>
                      <m:den>
                        <m:r>
                          <a:rPr lang="en-US" sz="2800" b="0" i="1" smtClean="0">
                            <a:latin typeface="Cambria Math"/>
                            <a:cs typeface="Times New Roman" pitchFamily="18" charset="0"/>
                          </a:rPr>
                          <m:t>0</m:t>
                        </m:r>
                        <m:r>
                          <a:rPr lang="en-US" sz="2800" b="0" i="1" smtClean="0">
                            <a:latin typeface="Cambria Math"/>
                            <a:cs typeface="Times New Roman" pitchFamily="18" charset="0"/>
                          </a:rPr>
                          <m:t>,</m:t>
                        </m:r>
                        <m:r>
                          <a:rPr lang="en-US" sz="2800" b="0" i="1" smtClean="0">
                            <a:latin typeface="Cambria Math"/>
                            <a:cs typeface="Times New Roman" pitchFamily="18" charset="0"/>
                          </a:rPr>
                          <m:t>85</m:t>
                        </m:r>
                      </m:den>
                    </m:f>
                    <m:r>
                      <a:rPr lang="en-US" sz="2800" b="0" i="1" smtClean="0">
                        <a:latin typeface="Cambria Math"/>
                        <a:cs typeface="Times New Roman" pitchFamily="18" charset="0"/>
                      </a:rPr>
                      <m:t>=</m:t>
                    </m:r>
                    <m:r>
                      <a:rPr lang="en-US" sz="2800" b="0" i="1" smtClean="0">
                        <a:latin typeface="Cambria Math"/>
                        <a:cs typeface="Times New Roman" pitchFamily="18" charset="0"/>
                      </a:rPr>
                      <m:t>60</m:t>
                    </m:r>
                  </m:oMath>
                </a14:m>
                <a:r>
                  <a:rPr lang="en-US" sz="2800" b="0" dirty="0">
                    <a:latin typeface="Times New Roman" pitchFamily="18" charset="0"/>
                    <a:cs typeface="Times New Roman" pitchFamily="18" charset="0"/>
                  </a:rPr>
                  <a:t> ( </a:t>
                </a:r>
                <a:r>
                  <a:rPr lang="en-US" sz="2800" b="0" dirty="0" err="1">
                    <a:latin typeface="Times New Roman" pitchFamily="18" charset="0"/>
                    <a:cs typeface="Times New Roman" pitchFamily="18" charset="0"/>
                  </a:rPr>
                  <a:t>thỏa</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mãn</a:t>
                </a:r>
                <a:r>
                  <a:rPr lang="en-US" sz="2800" b="0" dirty="0">
                    <a:latin typeface="Times New Roman" pitchFamily="18" charset="0"/>
                    <a:cs typeface="Times New Roman" pitchFamily="18" charset="0"/>
                  </a:rPr>
                  <a:t>)</a:t>
                </a:r>
              </a:p>
              <a:p>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mua</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51</m:t>
                    </m:r>
                    <m:r>
                      <a:rPr lang="en-US" sz="2800" b="0" i="1" smtClean="0">
                        <a:latin typeface="Cambria Math"/>
                        <a:cs typeface="Times New Roman" pitchFamily="18" charset="0"/>
                      </a:rPr>
                      <m:t> </m:t>
                    </m:r>
                  </m:oMath>
                </a14:m>
                <a:r>
                  <a:rPr lang="vi-VN" sz="2800" dirty="0">
                    <a:latin typeface="Times New Roman" pitchFamily="18" charset="0"/>
                    <a:cs typeface="Times New Roman" pitchFamily="18" charset="0"/>
                  </a:rPr>
                  <a:t>mét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loại </a:t>
                </a:r>
                <a14:m>
                  <m:oMath xmlns:m="http://schemas.openxmlformats.org/officeDocument/2006/math">
                    <m:r>
                      <m:rPr>
                        <m:sty m:val="p"/>
                      </m:rPr>
                      <a:rPr lang="en-US" sz="2800">
                        <a:solidFill>
                          <a:prstClr val="black"/>
                        </a:solidFill>
                        <a:latin typeface="Cambria Math"/>
                        <a:cs typeface="Times New Roman" pitchFamily="18" charset="0"/>
                      </a:rPr>
                      <m:t>I</m:t>
                    </m:r>
                    <m:r>
                      <a:rPr lang="en-US" sz="2800" b="0" i="0" smtClean="0">
                        <a:solidFill>
                          <a:prstClr val="black"/>
                        </a:solidFill>
                        <a:latin typeface="Cambria Math"/>
                        <a:cs typeface="Times New Roman" pitchFamily="18" charset="0"/>
                      </a:rPr>
                      <m:t> </m:t>
                    </m:r>
                  </m:oMath>
                </a14:m>
                <a:r>
                  <a:rPr lang="en-US" sz="2800" dirty="0">
                    <a:latin typeface="Times New Roman" pitchFamily="18" charset="0"/>
                    <a:cs typeface="Times New Roman" pitchFamily="18" charset="0"/>
                  </a:rPr>
                  <a:t>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60</m:t>
                    </m:r>
                  </m:oMath>
                </a14:m>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mét </a:t>
                </a:r>
                <a:r>
                  <a:rPr lang="en-US" sz="2800" dirty="0" err="1">
                    <a:latin typeface="Times New Roman" pitchFamily="18" charset="0"/>
                    <a:cs typeface="Times New Roman" pitchFamily="18" charset="0"/>
                  </a:rPr>
                  <a:t>vải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14:m>
                  <m:oMath xmlns:m="http://schemas.openxmlformats.org/officeDocument/2006/math">
                    <m:r>
                      <m:rPr>
                        <m:sty m:val="p"/>
                      </m:rPr>
                      <a:rPr lang="en-US" sz="2800">
                        <a:solidFill>
                          <a:prstClr val="black"/>
                        </a:solidFill>
                        <a:latin typeface="Cambria Math"/>
                        <a:cs typeface="Times New Roman" pitchFamily="18" charset="0"/>
                      </a:rPr>
                      <m:t>II</m:t>
                    </m:r>
                    <m:r>
                      <a:rPr lang="en-US" sz="2800">
                        <a:solidFill>
                          <a:prstClr val="black"/>
                        </a:solidFill>
                        <a:latin typeface="Cambria Math"/>
                        <a:cs typeface="Times New Roman" pitchFamily="18" charset="0"/>
                      </a:rPr>
                      <m:t> </m:t>
                    </m:r>
                  </m:oMath>
                </a14:m>
                <a:r>
                  <a:rPr lang="en-US" sz="2800" dirty="0">
                    <a:latin typeface="Times New Roman" pitchFamily="18" charset="0"/>
                    <a:cs typeface="Times New Roman" pitchFamily="18" charset="0"/>
                  </a:rPr>
                  <a:t>.</a:t>
                </a:r>
              </a:p>
            </p:txBody>
          </p:sp>
        </mc:Choice>
        <mc:Fallback>
          <p:sp>
            <p:nvSpPr>
              <p:cNvPr id="3" name="TextBox 2"/>
              <p:cNvSpPr txBox="1">
                <a:spLocks noRot="1" noChangeAspect="1" noMove="1" noResize="1" noEditPoints="1" noAdjustHandles="1" noChangeArrowheads="1" noChangeShapeType="1" noTextEdit="1"/>
              </p:cNvSpPr>
              <p:nvPr/>
            </p:nvSpPr>
            <p:spPr>
              <a:xfrm>
                <a:off x="-17468" y="0"/>
                <a:ext cx="9161468" cy="5070042"/>
              </a:xfrm>
              <a:prstGeom prst="rect">
                <a:avLst/>
              </a:prstGeom>
              <a:blipFill>
                <a:blip r:embed="rId3"/>
                <a:stretch>
                  <a:fillRect l="-1331" t="-1202" b="-2404"/>
                </a:stretch>
              </a:blipFill>
            </p:spPr>
            <p:txBody>
              <a:bodyPr/>
              <a:lstStyle/>
              <a:p>
                <a:r>
                  <a:rPr lang="en-US">
                    <a:noFill/>
                  </a:rPr>
                  <a:t> </a:t>
                </a:r>
              </a:p>
            </p:txBody>
          </p:sp>
        </mc:Fallback>
      </mc:AlternateContent>
    </p:spTree>
    <p:extLst>
      <p:ext uri="{BB962C8B-B14F-4D97-AF65-F5344CB8AC3E}">
        <p14:creationId xmlns:p14="http://schemas.microsoft.com/office/powerpoint/2010/main" val="500735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up)">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2" y="996043"/>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20037" y="1509963"/>
            <a:ext cx="3094827" cy="784830"/>
          </a:xfrm>
          <a:prstGeom prst="rect">
            <a:avLst/>
          </a:prstGeom>
          <a:noFill/>
        </p:spPr>
        <p:txBody>
          <a:bodyPr wrap="square" lIns="91438" tIns="45719" rIns="91438" bIns="45719">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54107"/>
          </a:xfrm>
          <a:prstGeom prst="rect">
            <a:avLst/>
          </a:prstGeom>
          <a:solidFill>
            <a:schemeClr val="accent2">
              <a:lumMod val="40000"/>
              <a:lumOff val="60000"/>
            </a:schemeClr>
          </a:solidFill>
          <a:ln>
            <a:solidFill>
              <a:srgbClr val="FF0000"/>
            </a:solidFill>
          </a:ln>
        </p:spPr>
        <p:txBody>
          <a:bodyPr wrap="square" rtlCol="0">
            <a:spAutoFit/>
          </a:bodyPr>
          <a:lstStyle/>
          <a:p>
            <a:pPr algn="just"/>
            <a:r>
              <a:rPr lang="vi-VN" sz="2800" b="1" dirty="0">
                <a:latin typeface="+mj-lt"/>
              </a:rPr>
              <a:t>Dạng </a:t>
            </a:r>
            <a:r>
              <a:rPr lang="en-US" sz="2800" b="1" dirty="0">
                <a:latin typeface="Times New Roman" pitchFamily="18" charset="0"/>
                <a:cs typeface="Times New Roman" pitchFamily="18" charset="0"/>
              </a:rPr>
              <a:t>3. Chia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lệ</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nghịch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trước</a:t>
            </a:r>
            <a:r>
              <a:rPr lang="en-US" sz="2800" b="1" dirty="0">
                <a:latin typeface="Times New Roman" pitchFamily="18" charset="0"/>
                <a:cs typeface="Times New Roman" pitchFamily="18" charset="0"/>
              </a:rPr>
              <a:t>. </a:t>
            </a:r>
            <a:endParaRPr lang="en-US" sz="2800" dirty="0">
              <a:latin typeface="+mj-lt"/>
            </a:endParaRPr>
          </a:p>
        </p:txBody>
      </p:sp>
      <mc:AlternateContent xmlns:mc="http://schemas.openxmlformats.org/markup-compatibility/2006" xmlns:a14="http://schemas.microsoft.com/office/drawing/2010/main">
        <mc:Choice Requires="a14">
          <p:sp>
            <p:nvSpPr>
              <p:cNvPr id="3" name="TextBox 2"/>
              <p:cNvSpPr txBox="1"/>
              <p:nvPr/>
            </p:nvSpPr>
            <p:spPr>
              <a:xfrm>
                <a:off x="-11113" y="919701"/>
                <a:ext cx="8839200" cy="2246769"/>
              </a:xfrm>
              <a:prstGeom prst="rect">
                <a:avLst/>
              </a:prstGeom>
              <a:solidFill>
                <a:schemeClr val="accent1">
                  <a:lumMod val="20000"/>
                  <a:lumOff val="80000"/>
                </a:schemeClr>
              </a:solidFill>
            </p:spPr>
            <p:txBody>
              <a:bodyPr wrap="square" rtlCol="0">
                <a:spAutoFit/>
              </a:bodyPr>
              <a:lstStyle/>
              <a:p>
                <a:pPr algn="just"/>
                <a:r>
                  <a:rPr lang="en-US" sz="2800" dirty="0">
                    <a:solidFill>
                      <a:srgbClr val="FF0000"/>
                    </a:solidFill>
                    <a:latin typeface="Times New Roman" pitchFamily="18" charset="0"/>
                    <a:cs typeface="Times New Roman" pitchFamily="18" charset="0"/>
                  </a:rPr>
                  <a:t>Bài 3: </a:t>
                </a:r>
                <a:r>
                  <a:rPr lang="vi-VN" sz="2800" dirty="0">
                    <a:solidFill>
                      <a:srgbClr val="0000FF"/>
                    </a:solidFill>
                    <a:latin typeface="Times New Roman" pitchFamily="18" charset="0"/>
                    <a:cs typeface="Times New Roman" pitchFamily="18" charset="0"/>
                  </a:rPr>
                  <a:t>Một vật chuyển động trên các cạnh của một hình vuông. Trên hai cạnh đầu vật chuyển động với vận tốc</a:t>
                </a:r>
                <a:r>
                  <a:rPr lang="en-US" sz="2800" dirty="0">
                    <a:solidFill>
                      <a:srgbClr val="0000FF"/>
                    </a:solidFill>
                    <a:latin typeface="Times New Roman" pitchFamily="18" charset="0"/>
                    <a:cs typeface="Times New Roman" pitchFamily="18" charset="0"/>
                  </a:rPr>
                  <a:t> </a:t>
                </a:r>
                <a14:m>
                  <m:oMath xmlns:m="http://schemas.openxmlformats.org/officeDocument/2006/math">
                    <m:r>
                      <a:rPr lang="en-US" sz="2800" b="0" i="1" smtClean="0">
                        <a:solidFill>
                          <a:srgbClr val="0000FF"/>
                        </a:solidFill>
                        <a:latin typeface="Cambria Math"/>
                        <a:cs typeface="Times New Roman" pitchFamily="18" charset="0"/>
                      </a:rPr>
                      <m:t>5</m:t>
                    </m:r>
                  </m:oMath>
                </a14:m>
                <a:r>
                  <a:rPr lang="vi-VN" sz="2800" dirty="0">
                    <a:solidFill>
                      <a:srgbClr val="0000FF"/>
                    </a:solidFill>
                    <a:latin typeface="Times New Roman" pitchFamily="18" charset="0"/>
                    <a:cs typeface="Times New Roman" pitchFamily="18" charset="0"/>
                  </a:rPr>
                  <a:t>  m/s, trên cạnh thứ ba với vận tốc</a:t>
                </a:r>
                <a:r>
                  <a:rPr lang="en-US" sz="2800" dirty="0">
                    <a:solidFill>
                      <a:srgbClr val="0000FF"/>
                    </a:solidFill>
                    <a:latin typeface="Times New Roman" pitchFamily="18" charset="0"/>
                    <a:cs typeface="Times New Roman" pitchFamily="18" charset="0"/>
                  </a:rPr>
                  <a:t> </a:t>
                </a:r>
                <a14:m>
                  <m:oMath xmlns:m="http://schemas.openxmlformats.org/officeDocument/2006/math">
                    <m:r>
                      <a:rPr lang="en-US" sz="2800" b="0" i="1" smtClean="0">
                        <a:solidFill>
                          <a:srgbClr val="0000FF"/>
                        </a:solidFill>
                        <a:latin typeface="Cambria Math"/>
                        <a:cs typeface="Times New Roman" pitchFamily="18" charset="0"/>
                      </a:rPr>
                      <m:t>4 </m:t>
                    </m:r>
                  </m:oMath>
                </a14:m>
                <a:r>
                  <a:rPr lang="vi-VN" sz="2800" dirty="0">
                    <a:solidFill>
                      <a:srgbClr val="0000FF"/>
                    </a:solidFill>
                    <a:latin typeface="Times New Roman" pitchFamily="18" charset="0"/>
                    <a:cs typeface="Times New Roman" pitchFamily="18" charset="0"/>
                  </a:rPr>
                  <a:t>m/s và trên cạnh thứ tư với vận tốc </a:t>
                </a:r>
                <a14:m>
                  <m:oMath xmlns:m="http://schemas.openxmlformats.org/officeDocument/2006/math">
                    <m:r>
                      <a:rPr lang="en-US" sz="2800" b="0" i="1" smtClean="0">
                        <a:solidFill>
                          <a:srgbClr val="0000FF"/>
                        </a:solidFill>
                        <a:latin typeface="Cambria Math"/>
                        <a:cs typeface="Times New Roman" pitchFamily="18" charset="0"/>
                      </a:rPr>
                      <m:t>3 </m:t>
                    </m:r>
                  </m:oMath>
                </a14:m>
                <a:r>
                  <a:rPr lang="vi-VN" sz="2800" dirty="0">
                    <a:solidFill>
                      <a:srgbClr val="0000FF"/>
                    </a:solidFill>
                    <a:latin typeface="Times New Roman" pitchFamily="18" charset="0"/>
                    <a:cs typeface="Times New Roman" pitchFamily="18" charset="0"/>
                  </a:rPr>
                  <a:t>m/s. Hỏi độ dài của cạnh hình vuông, biết rằng tổng số thời gian vật chuyển động trên cạnh là  </a:t>
                </a:r>
                <a14:m>
                  <m:oMath xmlns:m="http://schemas.openxmlformats.org/officeDocument/2006/math">
                    <m:r>
                      <a:rPr lang="en-US" sz="2800" b="0" i="1" smtClean="0">
                        <a:solidFill>
                          <a:srgbClr val="0000FF"/>
                        </a:solidFill>
                        <a:latin typeface="Cambria Math"/>
                        <a:cs typeface="Times New Roman" pitchFamily="18" charset="0"/>
                      </a:rPr>
                      <m:t>59 </m:t>
                    </m:r>
                  </m:oMath>
                </a14:m>
                <a:r>
                  <a:rPr lang="vi-VN" sz="2800" dirty="0">
                    <a:solidFill>
                      <a:srgbClr val="0000FF"/>
                    </a:solidFill>
                    <a:latin typeface="Times New Roman" pitchFamily="18" charset="0"/>
                    <a:cs typeface="Times New Roman" pitchFamily="18" charset="0"/>
                  </a:rPr>
                  <a:t>giây.</a:t>
                </a:r>
                <a:endParaRPr lang="en-US" sz="2800" dirty="0">
                  <a:solidFill>
                    <a:srgbClr val="0000FF"/>
                  </a:solidFill>
                  <a:latin typeface="Times New Roman" pitchFamily="18" charset="0"/>
                  <a:cs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1113" y="919701"/>
                <a:ext cx="8839200" cy="2246769"/>
              </a:xfrm>
              <a:prstGeom prst="rect">
                <a:avLst/>
              </a:prstGeom>
              <a:blipFill>
                <a:blip r:embed="rId5"/>
                <a:stretch>
                  <a:fillRect l="-1379" t="-2989" r="-1448" b="-6793"/>
                </a:stretch>
              </a:blipFill>
            </p:spPr>
            <p:txBody>
              <a:bodyPr/>
              <a:lstStyle/>
              <a:p>
                <a:r>
                  <a:rPr lang="en-US">
                    <a:noFill/>
                  </a:rPr>
                  <a:t> </a:t>
                </a:r>
              </a:p>
            </p:txBody>
          </p:sp>
        </mc:Fallback>
      </mc:AlternateContent>
      <p:pic>
        <p:nvPicPr>
          <p:cNvPr id="410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3478669"/>
            <a:ext cx="1487487" cy="149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514600" y="3409950"/>
            <a:ext cx="1473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descr="C:\Users\Admin\AppData\Local\Microsoft\Windows\Temporary Internet Files\Content.IE5\OP5MWUAF\vw-beetle-311850_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3166470"/>
            <a:ext cx="471010" cy="227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AppData\Local\Microsoft\Windows\Temporary Internet Files\Content.IE5\OP5MWUAF\vw-beetle-311850_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916785" y="3364979"/>
            <a:ext cx="471010" cy="2273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AppData\Local\Microsoft\Windows\Temporary Internet Files\Content.IE5\OP5MWUAF\vw-beetle-311850_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4180" y="4916120"/>
            <a:ext cx="471010" cy="227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AppData\Local\Microsoft\Windows\Temporary Internet Files\Content.IE5\OP5MWUAF\vw-beetle-311850_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6200000">
            <a:off x="2011785" y="4744060"/>
            <a:ext cx="471010" cy="2273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2667000" y="2933535"/>
                <a:ext cx="1371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𝑣</m:t>
                      </m:r>
                      <m:r>
                        <a:rPr lang="en-US" b="0" i="1" smtClean="0">
                          <a:latin typeface="Cambria Math"/>
                        </a:rPr>
                        <m:t>=5</m:t>
                      </m:r>
                      <m:r>
                        <a:rPr lang="en-US" b="0" i="1" smtClean="0">
                          <a:latin typeface="Cambria Math"/>
                        </a:rPr>
                        <m:t>𝑚</m:t>
                      </m:r>
                      <m:r>
                        <a:rPr lang="en-US" b="0" i="1" smtClean="0">
                          <a:latin typeface="Cambria Math"/>
                        </a:rPr>
                        <m:t>/</m:t>
                      </m:r>
                      <m:r>
                        <a:rPr lang="en-US" b="0" i="1" smtClean="0">
                          <a:latin typeface="Cambria Math"/>
                        </a:rPr>
                        <m:t>𝑠</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667000" y="2933535"/>
                <a:ext cx="1371600" cy="369332"/>
              </a:xfrm>
              <a:prstGeom prst="rect">
                <a:avLst/>
              </a:prstGeom>
              <a:blipFill rotWithShape="1">
                <a:blip r:embed="rId8"/>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rot="16200000">
                <a:off x="1519537" y="3813044"/>
                <a:ext cx="1371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3 </m:t>
                      </m:r>
                      <m:r>
                        <a:rPr lang="en-US" b="0" i="1" smtClean="0">
                          <a:latin typeface="Cambria Math"/>
                        </a:rPr>
                        <m:t>𝑚</m:t>
                      </m:r>
                      <m:r>
                        <a:rPr lang="en-US" b="0" i="1" smtClean="0">
                          <a:latin typeface="Cambria Math"/>
                        </a:rPr>
                        <m:t>/</m:t>
                      </m:r>
                      <m:r>
                        <a:rPr lang="en-US" b="0" i="1" smtClean="0">
                          <a:latin typeface="Cambria Math"/>
                        </a:rPr>
                        <m:t>𝑠</m:t>
                      </m:r>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rot="16200000">
                <a:off x="1519537" y="3813044"/>
                <a:ext cx="1371600" cy="369332"/>
              </a:xfrm>
              <a:prstGeom prst="rect">
                <a:avLst/>
              </a:prstGeom>
              <a:blipFill rotWithShape="1">
                <a:blip r:embed="rId9"/>
                <a:stretch>
                  <a:fillRect l="-8197" r="-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rot="5400000">
                <a:off x="3745441" y="3901334"/>
                <a:ext cx="1371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5</m:t>
                      </m:r>
                      <m:r>
                        <a:rPr lang="en-US" b="0" i="1" smtClean="0">
                          <a:latin typeface="Cambria Math"/>
                        </a:rPr>
                        <m:t>𝑚</m:t>
                      </m:r>
                      <m:r>
                        <a:rPr lang="en-US" b="0" i="1" smtClean="0">
                          <a:latin typeface="Cambria Math"/>
                        </a:rPr>
                        <m:t>/</m:t>
                      </m:r>
                      <m:r>
                        <a:rPr lang="en-US" b="0" i="1" smtClean="0">
                          <a:latin typeface="Cambria Math"/>
                        </a:rPr>
                        <m:t>𝑠</m:t>
                      </m:r>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rot="5400000">
                <a:off x="3745441" y="3901334"/>
                <a:ext cx="1371600" cy="369332"/>
              </a:xfrm>
              <a:prstGeom prst="rect">
                <a:avLst/>
              </a:prstGeom>
              <a:blipFill rotWithShape="1">
                <a:blip r:embed="rId10"/>
                <a:stretch>
                  <a:fillRect l="-26667"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462580" y="4791306"/>
                <a:ext cx="1371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4</m:t>
                      </m:r>
                      <m:r>
                        <a:rPr lang="en-US" b="0" i="1" smtClean="0">
                          <a:latin typeface="Cambria Math"/>
                        </a:rPr>
                        <m:t>𝑚</m:t>
                      </m:r>
                      <m:r>
                        <a:rPr lang="en-US" b="0" i="1" smtClean="0">
                          <a:latin typeface="Cambria Math"/>
                        </a:rPr>
                        <m:t>/</m:t>
                      </m:r>
                      <m:r>
                        <a:rPr lang="en-US" b="0" i="1" smtClean="0">
                          <a:latin typeface="Cambria Math"/>
                        </a:rPr>
                        <m:t>𝑠</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2462580" y="4791306"/>
                <a:ext cx="1371600" cy="369332"/>
              </a:xfrm>
              <a:prstGeom prst="rect">
                <a:avLst/>
              </a:prstGeom>
              <a:blipFill rotWithShape="1">
                <a:blip r:embed="rId11"/>
                <a:stretch>
                  <a:fillRect t="-8197" b="-24590"/>
                </a:stretch>
              </a:blipFill>
            </p:spPr>
            <p:txBody>
              <a:bodyPr/>
              <a:lstStyle/>
              <a:p>
                <a:r>
                  <a:rPr lang="en-US">
                    <a:noFill/>
                  </a:rPr>
                  <a:t> </a:t>
                </a:r>
              </a:p>
            </p:txBody>
          </p:sp>
        </mc:Fallback>
      </mc:AlternateContent>
      <p:pic>
        <p:nvPicPr>
          <p:cNvPr id="4" name="Đồng hồ đếm ngược 5 phút - 5 Minutes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562600" y="3867151"/>
            <a:ext cx="1864834" cy="1048970"/>
          </a:xfrm>
          <a:prstGeom prst="rect">
            <a:avLst/>
          </a:prstGeom>
        </p:spPr>
      </p:pic>
    </p:spTree>
    <p:extLst>
      <p:ext uri="{BB962C8B-B14F-4D97-AF65-F5344CB8AC3E}">
        <p14:creationId xmlns:p14="http://schemas.microsoft.com/office/powerpoint/2010/main" val="557791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0.01736 -0.00431 L 0.14931 -0.00431 " pathEditMode="relative" rAng="0" ptsTypes="AA">
                                      <p:cBhvr>
                                        <p:cTn id="11" dur="2000" fill="hold"/>
                                        <p:tgtEl>
                                          <p:spTgt spid="18"/>
                                        </p:tgtEl>
                                        <p:attrNameLst>
                                          <p:attrName>ppt_x</p:attrName>
                                          <p:attrName>ppt_y</p:attrName>
                                        </p:attrNameLst>
                                      </p:cBhvr>
                                      <p:rCtr x="8333" y="0"/>
                                    </p:animMotion>
                                  </p:childTnLst>
                                </p:cTn>
                              </p:par>
                              <p:par>
                                <p:cTn id="12" presetID="6"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par>
                          <p:cTn id="15" fill="hold">
                            <p:stCondLst>
                              <p:cond delay="2000"/>
                            </p:stCondLst>
                            <p:childTnLst>
                              <p:par>
                                <p:cTn id="16" presetID="4" presetClass="exit" presetSubtype="32" fill="hold" nodeType="afterEffect">
                                  <p:stCondLst>
                                    <p:cond delay="0"/>
                                  </p:stCondLst>
                                  <p:childTnLst>
                                    <p:animEffect transition="out" filter="box(out)">
                                      <p:cBhvr>
                                        <p:cTn id="17" dur="2000"/>
                                        <p:tgtEl>
                                          <p:spTgt spid="18"/>
                                        </p:tgtEl>
                                      </p:cBhvr>
                                    </p:animEffect>
                                    <p:set>
                                      <p:cBhvr>
                                        <p:cTn id="18" dur="1" fill="hold">
                                          <p:stCondLst>
                                            <p:cond delay="1999"/>
                                          </p:stCondLst>
                                        </p:cTn>
                                        <p:tgtEl>
                                          <p:spTgt spid="18"/>
                                        </p:tgtEl>
                                        <p:attrNameLst>
                                          <p:attrName>style.visibility</p:attrName>
                                        </p:attrNameLst>
                                      </p:cBhvr>
                                      <p:to>
                                        <p:strVal val="hidden"/>
                                      </p:to>
                                    </p:set>
                                  </p:childTnLst>
                                </p:cTn>
                              </p:par>
                            </p:childTnLst>
                          </p:cTn>
                        </p:par>
                        <p:par>
                          <p:cTn id="19" fill="hold">
                            <p:stCondLst>
                              <p:cond delay="4000"/>
                            </p:stCondLst>
                            <p:childTnLst>
                              <p:par>
                                <p:cTn id="20" presetID="6" presetClass="entr" presetSubtype="16"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42" presetClass="path" presetSubtype="0" accel="50000" decel="50000" fill="hold" nodeType="withEffect">
                                  <p:stCondLst>
                                    <p:cond delay="0"/>
                                  </p:stCondLst>
                                  <p:childTnLst>
                                    <p:animMotion origin="layout" path="M -0.00399 -0.04286 L -0.00399 0.28276 " pathEditMode="relative" rAng="0" ptsTypes="AA">
                                      <p:cBhvr>
                                        <p:cTn id="24" dur="2000" fill="hold"/>
                                        <p:tgtEl>
                                          <p:spTgt spid="21"/>
                                        </p:tgtEl>
                                        <p:attrNameLst>
                                          <p:attrName>ppt_x</p:attrName>
                                          <p:attrName>ppt_y</p:attrName>
                                        </p:attrNameLst>
                                      </p:cBhvr>
                                      <p:rCtr x="0" y="16281"/>
                                    </p:animMotion>
                                  </p:childTnLst>
                                </p:cTn>
                              </p:par>
                              <p:par>
                                <p:cTn id="25" presetID="6"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childTnLst>
                          </p:cTn>
                        </p:par>
                        <p:par>
                          <p:cTn id="28" fill="hold">
                            <p:stCondLst>
                              <p:cond delay="6000"/>
                            </p:stCondLst>
                            <p:childTnLst>
                              <p:par>
                                <p:cTn id="29" presetID="16" presetClass="exit" presetSubtype="21" fill="hold" nodeType="afterEffect">
                                  <p:stCondLst>
                                    <p:cond delay="0"/>
                                  </p:stCondLst>
                                  <p:childTnLst>
                                    <p:animEffect transition="out" filter="barn(inVertical)">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650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par>
                          <p:cTn id="36" fill="hold">
                            <p:stCondLst>
                              <p:cond delay="8500"/>
                            </p:stCondLst>
                            <p:childTnLst>
                              <p:par>
                                <p:cTn id="37" presetID="35" presetClass="path" presetSubtype="0" accel="50000" decel="50000" fill="hold" nodeType="afterEffect">
                                  <p:stCondLst>
                                    <p:cond delay="0"/>
                                  </p:stCondLst>
                                  <p:childTnLst>
                                    <p:animMotion origin="layout" path="M 0 -1.87789E-6 L -0.18333 -1.87789E-6 " pathEditMode="relative" rAng="0" ptsTypes="AA">
                                      <p:cBhvr>
                                        <p:cTn id="38" dur="2000" fill="hold"/>
                                        <p:tgtEl>
                                          <p:spTgt spid="22"/>
                                        </p:tgtEl>
                                        <p:attrNameLst>
                                          <p:attrName>ppt_x</p:attrName>
                                          <p:attrName>ppt_y</p:attrName>
                                        </p:attrNameLst>
                                      </p:cBhvr>
                                      <p:rCtr x="-9167" y="0"/>
                                    </p:animMotion>
                                  </p:childTnLst>
                                </p:cTn>
                              </p:par>
                              <p:par>
                                <p:cTn id="39" presetID="6" presetClass="entr" presetSubtype="16"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ircle(in)">
                                      <p:cBhvr>
                                        <p:cTn id="41" dur="2000"/>
                                        <p:tgtEl>
                                          <p:spTgt spid="27"/>
                                        </p:tgtEl>
                                      </p:cBhvr>
                                    </p:animEffect>
                                  </p:childTnLst>
                                </p:cTn>
                              </p:par>
                            </p:childTnLst>
                          </p:cTn>
                        </p:par>
                        <p:par>
                          <p:cTn id="42" fill="hold">
                            <p:stCondLst>
                              <p:cond delay="10500"/>
                            </p:stCondLst>
                            <p:childTnLst>
                              <p:par>
                                <p:cTn id="43" presetID="4" presetClass="exit" presetSubtype="32" fill="hold" nodeType="afterEffect">
                                  <p:stCondLst>
                                    <p:cond delay="0"/>
                                  </p:stCondLst>
                                  <p:childTnLst>
                                    <p:animEffect transition="out" filter="box(out)">
                                      <p:cBhvr>
                                        <p:cTn id="44" dur="2000"/>
                                        <p:tgtEl>
                                          <p:spTgt spid="22"/>
                                        </p:tgtEl>
                                      </p:cBhvr>
                                    </p:animEffect>
                                    <p:set>
                                      <p:cBhvr>
                                        <p:cTn id="45" dur="1" fill="hold">
                                          <p:stCondLst>
                                            <p:cond delay="1999"/>
                                          </p:stCondLst>
                                        </p:cTn>
                                        <p:tgtEl>
                                          <p:spTgt spid="22"/>
                                        </p:tgtEl>
                                        <p:attrNameLst>
                                          <p:attrName>style.visibility</p:attrName>
                                        </p:attrNameLst>
                                      </p:cBhvr>
                                      <p:to>
                                        <p:strVal val="hidden"/>
                                      </p:to>
                                    </p:set>
                                  </p:childTnLst>
                                </p:cTn>
                              </p:par>
                            </p:childTnLst>
                          </p:cTn>
                        </p:par>
                        <p:par>
                          <p:cTn id="46" fill="hold">
                            <p:stCondLst>
                              <p:cond delay="12500"/>
                            </p:stCondLst>
                            <p:childTnLst>
                              <p:par>
                                <p:cTn id="47" presetID="6" presetClass="entr" presetSubtype="16"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2000"/>
                                        <p:tgtEl>
                                          <p:spTgt spid="24"/>
                                        </p:tgtEl>
                                      </p:cBhvr>
                                    </p:animEffect>
                                  </p:childTnLst>
                                </p:cTn>
                              </p:par>
                            </p:childTnLst>
                          </p:cTn>
                        </p:par>
                        <p:par>
                          <p:cTn id="50" fill="hold">
                            <p:stCondLst>
                              <p:cond delay="14500"/>
                            </p:stCondLst>
                            <p:childTnLst>
                              <p:par>
                                <p:cTn id="51" presetID="64" presetClass="path" presetSubtype="0" accel="50000" decel="50000" fill="hold" nodeType="afterEffect">
                                  <p:stCondLst>
                                    <p:cond delay="0"/>
                                  </p:stCondLst>
                                  <p:childTnLst>
                                    <p:animMotion origin="layout" path="M 0.01598 0.0333 L 0.01268 -0.28122 " pathEditMode="relative" rAng="0" ptsTypes="AA">
                                      <p:cBhvr>
                                        <p:cTn id="52" dur="2000" fill="hold"/>
                                        <p:tgtEl>
                                          <p:spTgt spid="24"/>
                                        </p:tgtEl>
                                        <p:attrNameLst>
                                          <p:attrName>ppt_x</p:attrName>
                                          <p:attrName>ppt_y</p:attrName>
                                        </p:attrNameLst>
                                      </p:cBhvr>
                                      <p:rCtr x="-174" y="-15726"/>
                                    </p:animMotion>
                                  </p:childTnLst>
                                </p:cTn>
                              </p:par>
                              <p:par>
                                <p:cTn id="53" presetID="6"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ircle(in)">
                                      <p:cBhvr>
                                        <p:cTn id="55" dur="20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4106"/>
                                        </p:tgtEl>
                                        <p:attrNameLst>
                                          <p:attrName>style.visibility</p:attrName>
                                        </p:attrNameLst>
                                      </p:cBhvr>
                                      <p:to>
                                        <p:strVal val="visible"/>
                                      </p:to>
                                    </p:set>
                                    <p:animEffect transition="in" filter="circle(in)">
                                      <p:cBhvr>
                                        <p:cTn id="60" dur="2000"/>
                                        <p:tgtEl>
                                          <p:spTgt spid="4106"/>
                                        </p:tgtEl>
                                      </p:cBhvr>
                                    </p:animEffect>
                                  </p:childTnLst>
                                </p:cTn>
                              </p:par>
                              <p:par>
                                <p:cTn id="61" presetID="6" presetClass="entr" presetSubtype="16"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circle(in)">
                                      <p:cBhvr>
                                        <p:cTn id="6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cTn>
                <p:tgtEl>
                  <p:spTgt spid="4"/>
                </p:tgtEl>
              </p:cMediaNode>
            </p:video>
          </p:childTnLst>
        </p:cTn>
      </p:par>
    </p:tnLst>
    <p:bldLst>
      <p:bldP spid="3" grpId="0" animBg="1"/>
      <p:bldP spid="15"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265671" y="514350"/>
                <a:ext cx="8645611" cy="3699304"/>
              </a:xfrm>
              <a:prstGeom prst="rect">
                <a:avLst/>
              </a:prstGeom>
              <a:solidFill>
                <a:schemeClr val="accent3">
                  <a:lumMod val="20000"/>
                  <a:lumOff val="80000"/>
                </a:schemeClr>
              </a:solidFill>
            </p:spPr>
            <p:txBody>
              <a:bodyPr wrap="square" rtlCol="0">
                <a:spAutoFit/>
              </a:bodyPr>
              <a:lstStyle/>
              <a:p>
                <a:pPr algn="just"/>
                <a:r>
                  <a:rPr lang="en-US" sz="2800" dirty="0">
                    <a:latin typeface="Times New Roman" pitchFamily="18" charset="0"/>
                    <a:cs typeface="Times New Roman" pitchFamily="18" charset="0"/>
                  </a:rPr>
                  <a:t>Gọi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𝑎</m:t>
                    </m:r>
                    <m:r>
                      <a:rPr lang="en-US" sz="2800" b="0" i="1" smtClean="0">
                        <a:latin typeface="Cambria Math"/>
                        <a:cs typeface="Times New Roman" pitchFamily="18" charset="0"/>
                      </a:rPr>
                      <m:t>;</m:t>
                    </m:r>
                    <m:r>
                      <a:rPr lang="en-US" sz="2800" b="0" i="1" smtClean="0">
                        <a:latin typeface="Cambria Math"/>
                        <a:cs typeface="Times New Roman" pitchFamily="18" charset="0"/>
                      </a:rPr>
                      <m:t>𝑏</m:t>
                    </m:r>
                    <m:r>
                      <a:rPr lang="en-US" sz="2800" b="0" i="1" smtClean="0">
                        <a:latin typeface="Cambria Math"/>
                        <a:cs typeface="Times New Roman" pitchFamily="18" charset="0"/>
                      </a:rPr>
                      <m:t>;</m:t>
                    </m:r>
                    <m:r>
                      <a:rPr lang="en-US" sz="2800" b="0" i="1" smtClean="0">
                        <a:latin typeface="Cambria Math"/>
                        <a:cs typeface="Times New Roman" pitchFamily="18" charset="0"/>
                      </a:rPr>
                      <m:t>𝑐</m:t>
                    </m:r>
                    <m:r>
                      <a:rPr lang="en-US" sz="2800" b="0" i="1" smtClean="0">
                        <a:latin typeface="Cambria Math"/>
                        <a:cs typeface="Times New Roman" pitchFamily="18" charset="0"/>
                      </a:rPr>
                      <m:t>;</m:t>
                    </m:r>
                    <m:r>
                      <a:rPr lang="en-US" sz="2800" b="0" i="1" smtClean="0">
                        <a:latin typeface="Cambria Math"/>
                        <a:cs typeface="Times New Roman" pitchFamily="18" charset="0"/>
                      </a:rPr>
                      <m:t>𝑑</m:t>
                    </m:r>
                    <m:r>
                      <a:rPr lang="en-US" sz="2800" b="0" i="1" smtClean="0">
                        <a:latin typeface="Cambria Math"/>
                        <a:cs typeface="Times New Roman" pitchFamily="18" charset="0"/>
                      </a:rPr>
                      <m:t>  (</m:t>
                    </m:r>
                    <m:r>
                      <a:rPr lang="en-US" sz="2800" i="1">
                        <a:latin typeface="Cambria Math"/>
                        <a:cs typeface="Times New Roman" pitchFamily="18" charset="0"/>
                      </a:rPr>
                      <m:t>𝑎</m:t>
                    </m:r>
                    <m:r>
                      <a:rPr lang="en-US" sz="2800" i="1">
                        <a:latin typeface="Cambria Math"/>
                        <a:cs typeface="Times New Roman" pitchFamily="18" charset="0"/>
                      </a:rPr>
                      <m:t>;</m:t>
                    </m:r>
                    <m:r>
                      <a:rPr lang="en-US" sz="2800" i="1">
                        <a:latin typeface="Cambria Math"/>
                        <a:cs typeface="Times New Roman" pitchFamily="18" charset="0"/>
                      </a:rPr>
                      <m:t>𝑏</m:t>
                    </m:r>
                    <m:r>
                      <a:rPr lang="en-US" sz="2800" i="1">
                        <a:latin typeface="Cambria Math"/>
                        <a:cs typeface="Times New Roman" pitchFamily="18" charset="0"/>
                      </a:rPr>
                      <m:t>;</m:t>
                    </m:r>
                    <m:r>
                      <a:rPr lang="en-US" sz="2800" i="1">
                        <a:latin typeface="Cambria Math"/>
                        <a:cs typeface="Times New Roman" pitchFamily="18" charset="0"/>
                      </a:rPr>
                      <m:t>𝑐</m:t>
                    </m:r>
                    <m:r>
                      <a:rPr lang="en-US" sz="2800" i="1">
                        <a:latin typeface="Cambria Math"/>
                        <a:cs typeface="Times New Roman" pitchFamily="18" charset="0"/>
                      </a:rPr>
                      <m:t>;</m:t>
                    </m:r>
                    <m:r>
                      <a:rPr lang="en-US" sz="2800" i="1">
                        <a:latin typeface="Cambria Math"/>
                        <a:cs typeface="Times New Roman" pitchFamily="18" charset="0"/>
                      </a:rPr>
                      <m:t>𝑑</m:t>
                    </m:r>
                    <m:r>
                      <a:rPr lang="en-US" sz="2800" b="0" i="1" smtClean="0">
                        <a:latin typeface="Cambria Math"/>
                        <a:cs typeface="Times New Roman" pitchFamily="18" charset="0"/>
                      </a:rPr>
                      <m:t>&gt;</m:t>
                    </m:r>
                    <m:r>
                      <a:rPr lang="en-US" sz="2800" b="0" i="1" smtClean="0">
                        <a:latin typeface="Cambria Math"/>
                        <a:cs typeface="Times New Roman" pitchFamily="18" charset="0"/>
                      </a:rPr>
                      <m:t>0</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giây</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algn="just"/>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59</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14:m>
                  <m:oMath xmlns:m="http://schemas.openxmlformats.org/officeDocument/2006/math">
                    <m:r>
                      <a:rPr lang="en-US" sz="2800" b="0" i="0" smtClean="0">
                        <a:latin typeface="Cambria Math" panose="02040503050406030204" pitchFamily="18" charset="0"/>
                        <a:cs typeface="Times New Roman" pitchFamily="18" charset="0"/>
                      </a:rPr>
                      <m:t> </m:t>
                    </m:r>
                    <m:r>
                      <a:rPr lang="en-US" sz="2800" b="0" i="1" smtClean="0">
                        <a:latin typeface="Cambria Math"/>
                        <a:cs typeface="Times New Roman" pitchFamily="18" charset="0"/>
                      </a:rPr>
                      <m:t>𝑎</m:t>
                    </m:r>
                    <m:r>
                      <a:rPr lang="en-US" sz="2800" b="0" i="1" smtClean="0">
                        <a:latin typeface="Cambria Math"/>
                        <a:cs typeface="Times New Roman" pitchFamily="18" charset="0"/>
                      </a:rPr>
                      <m:t>+</m:t>
                    </m:r>
                    <m:r>
                      <a:rPr lang="en-US" sz="2800" b="0" i="1" smtClean="0">
                        <a:latin typeface="Cambria Math"/>
                        <a:cs typeface="Times New Roman" pitchFamily="18" charset="0"/>
                      </a:rPr>
                      <m:t>𝑏</m:t>
                    </m:r>
                    <m:r>
                      <a:rPr lang="en-US" sz="2800" b="0" i="1" smtClean="0">
                        <a:latin typeface="Cambria Math"/>
                        <a:cs typeface="Times New Roman" pitchFamily="18" charset="0"/>
                      </a:rPr>
                      <m:t>+</m:t>
                    </m:r>
                    <m:r>
                      <a:rPr lang="en-US" sz="2800" b="0" i="1" smtClean="0">
                        <a:latin typeface="Cambria Math"/>
                        <a:cs typeface="Times New Roman" pitchFamily="18" charset="0"/>
                      </a:rPr>
                      <m:t>𝑐</m:t>
                    </m:r>
                    <m:r>
                      <a:rPr lang="en-US" sz="2800" b="0" i="1" smtClean="0">
                        <a:latin typeface="Cambria Math"/>
                        <a:cs typeface="Times New Roman" pitchFamily="18" charset="0"/>
                      </a:rPr>
                      <m:t>+</m:t>
                    </m:r>
                    <m:r>
                      <a:rPr lang="en-US" sz="2800" b="0" i="1" smtClean="0">
                        <a:latin typeface="Cambria Math"/>
                        <a:cs typeface="Times New Roman" pitchFamily="18" charset="0"/>
                      </a:rPr>
                      <m:t>𝑑</m:t>
                    </m:r>
                    <m:r>
                      <a:rPr lang="en-US" sz="2800" b="0" i="1" smtClean="0">
                        <a:latin typeface="Cambria Math"/>
                        <a:cs typeface="Times New Roman" pitchFamily="18" charset="0"/>
                      </a:rPr>
                      <m:t>=</m:t>
                    </m:r>
                    <m:r>
                      <a:rPr lang="en-US" sz="2800" b="0" i="1" smtClean="0">
                        <a:latin typeface="Cambria Math"/>
                        <a:cs typeface="Times New Roman" pitchFamily="18" charset="0"/>
                      </a:rPr>
                      <m:t>59</m:t>
                    </m:r>
                  </m:oMath>
                </a14:m>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algn="just"/>
                <a:r>
                  <a:rPr lang="en-US" sz="2800" dirty="0" err="1">
                    <a:latin typeface="Times New Roman" pitchFamily="18" charset="0"/>
                    <a:cs typeface="Times New Roman" pitchFamily="18" charset="0"/>
                  </a:rPr>
                  <a:t>Quãng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14:m>
                  <m:oMath xmlns:m="http://schemas.openxmlformats.org/officeDocument/2006/math">
                    <m:r>
                      <a:rPr lang="en-US" sz="2800" b="0" i="0" smtClean="0">
                        <a:latin typeface="Cambria Math"/>
                        <a:cs typeface="Times New Roman" pitchFamily="18" charset="0"/>
                      </a:rPr>
                      <m:t>5</m:t>
                    </m:r>
                    <m:r>
                      <a:rPr lang="en-US" sz="2800" i="1">
                        <a:latin typeface="Cambria Math"/>
                        <a:cs typeface="Times New Roman" pitchFamily="18" charset="0"/>
                      </a:rPr>
                      <m:t>𝑎</m:t>
                    </m:r>
                    <m:r>
                      <a:rPr lang="en-US" sz="2800" b="0" i="1" smtClean="0">
                        <a:latin typeface="Cambria Math"/>
                        <a:cs typeface="Times New Roman" pitchFamily="18" charset="0"/>
                      </a:rPr>
                      <m:t>;</m:t>
                    </m:r>
                    <m:r>
                      <a:rPr lang="en-US" sz="2800" b="0" i="1" smtClean="0">
                        <a:latin typeface="Cambria Math"/>
                        <a:cs typeface="Times New Roman" pitchFamily="18" charset="0"/>
                      </a:rPr>
                      <m:t>5</m:t>
                    </m:r>
                    <m:r>
                      <a:rPr lang="en-US" sz="2800" i="1">
                        <a:latin typeface="Cambria Math"/>
                        <a:cs typeface="Times New Roman" pitchFamily="18" charset="0"/>
                      </a:rPr>
                      <m:t>𝑏</m:t>
                    </m:r>
                    <m:r>
                      <a:rPr lang="en-US" sz="2800" b="0" i="1" smtClean="0">
                        <a:latin typeface="Cambria Math"/>
                        <a:cs typeface="Times New Roman" pitchFamily="18" charset="0"/>
                      </a:rPr>
                      <m:t>;</m:t>
                    </m:r>
                    <m:r>
                      <a:rPr lang="en-US" sz="2800" b="0" i="1" smtClean="0">
                        <a:latin typeface="Cambria Math"/>
                        <a:cs typeface="Times New Roman" pitchFamily="18" charset="0"/>
                      </a:rPr>
                      <m:t>4</m:t>
                    </m:r>
                    <m:r>
                      <a:rPr lang="en-US" sz="2800" i="1">
                        <a:latin typeface="Cambria Math"/>
                        <a:cs typeface="Times New Roman" pitchFamily="18" charset="0"/>
                      </a:rPr>
                      <m:t>𝑐</m:t>
                    </m:r>
                    <m:r>
                      <a:rPr lang="en-US" sz="2800" b="0" i="1" smtClean="0">
                        <a:latin typeface="Cambria Math"/>
                        <a:cs typeface="Times New Roman" pitchFamily="18" charset="0"/>
                      </a:rPr>
                      <m:t>;</m:t>
                    </m:r>
                    <m:r>
                      <a:rPr lang="en-US" sz="2800" b="0" i="1" smtClean="0">
                        <a:latin typeface="Cambria Math"/>
                        <a:cs typeface="Times New Roman" pitchFamily="18" charset="0"/>
                      </a:rPr>
                      <m:t>3</m:t>
                    </m:r>
                    <m:r>
                      <a:rPr lang="en-US" sz="2800" i="1">
                        <a:latin typeface="Cambria Math"/>
                        <a:cs typeface="Times New Roman" pitchFamily="18" charset="0"/>
                      </a:rPr>
                      <m:t>𝑑</m:t>
                    </m:r>
                    <m:r>
                      <a:rPr lang="en-US" sz="2800" b="0" i="1" smtClean="0">
                        <a:latin typeface="Cambria Math"/>
                        <a:cs typeface="Times New Roman" pitchFamily="18" charset="0"/>
                      </a:rPr>
                      <m:t>  (</m:t>
                    </m:r>
                    <m:r>
                      <a:rPr lang="en-US" sz="2800" b="0" i="1" smtClean="0">
                        <a:latin typeface="Cambria Math"/>
                        <a:cs typeface="Times New Roman" pitchFamily="18" charset="0"/>
                      </a:rPr>
                      <m:t>𝑚</m:t>
                    </m:r>
                    <m:r>
                      <a:rPr lang="en-US" sz="2800" b="0" i="1" smtClean="0">
                        <a:latin typeface="Cambria Math"/>
                        <a:cs typeface="Times New Roman" pitchFamily="18" charset="0"/>
                      </a:rPr>
                      <m:t>)</m:t>
                    </m:r>
                  </m:oMath>
                </a14:m>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Do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14:m>
                  <m:oMath xmlns:m="http://schemas.openxmlformats.org/officeDocument/2006/math">
                    <m:r>
                      <a:rPr lang="en-US" sz="2800">
                        <a:latin typeface="Cambria Math"/>
                        <a:cs typeface="Times New Roman" pitchFamily="18" charset="0"/>
                      </a:rPr>
                      <m:t>5</m:t>
                    </m:r>
                    <m:r>
                      <a:rPr lang="en-US" sz="2800" i="1">
                        <a:latin typeface="Cambria Math"/>
                        <a:cs typeface="Times New Roman" pitchFamily="18" charset="0"/>
                      </a:rPr>
                      <m:t>𝑎</m:t>
                    </m:r>
                    <m:r>
                      <a:rPr lang="en-US" sz="2800" b="0" i="1" smtClean="0">
                        <a:latin typeface="Cambria Math"/>
                        <a:cs typeface="Times New Roman" pitchFamily="18" charset="0"/>
                      </a:rPr>
                      <m:t>=</m:t>
                    </m:r>
                    <m:r>
                      <a:rPr lang="en-US" sz="2800" i="1">
                        <a:latin typeface="Cambria Math"/>
                        <a:cs typeface="Times New Roman" pitchFamily="18" charset="0"/>
                      </a:rPr>
                      <m:t>5</m:t>
                    </m:r>
                    <m:r>
                      <a:rPr lang="en-US" sz="2800" i="1">
                        <a:latin typeface="Cambria Math"/>
                        <a:cs typeface="Times New Roman" pitchFamily="18" charset="0"/>
                      </a:rPr>
                      <m:t>𝑏</m:t>
                    </m:r>
                    <m:r>
                      <a:rPr lang="en-US" sz="2800" b="0" i="1" smtClean="0">
                        <a:latin typeface="Cambria Math"/>
                        <a:cs typeface="Times New Roman" pitchFamily="18" charset="0"/>
                      </a:rPr>
                      <m:t>=</m:t>
                    </m:r>
                    <m:r>
                      <a:rPr lang="en-US" sz="2800" i="1">
                        <a:latin typeface="Cambria Math"/>
                        <a:cs typeface="Times New Roman" pitchFamily="18" charset="0"/>
                      </a:rPr>
                      <m:t>4</m:t>
                    </m:r>
                    <m:r>
                      <a:rPr lang="en-US" sz="2800" i="1">
                        <a:latin typeface="Cambria Math"/>
                        <a:cs typeface="Times New Roman" pitchFamily="18" charset="0"/>
                      </a:rPr>
                      <m:t>𝑐</m:t>
                    </m:r>
                    <m:r>
                      <a:rPr lang="en-US" sz="2800" b="0" i="1" smtClean="0">
                        <a:latin typeface="Cambria Math"/>
                        <a:cs typeface="Times New Roman" pitchFamily="18" charset="0"/>
                      </a:rPr>
                      <m:t>=</m:t>
                    </m:r>
                    <m:r>
                      <a:rPr lang="en-US" sz="2800" i="1">
                        <a:latin typeface="Cambria Math"/>
                        <a:cs typeface="Times New Roman" pitchFamily="18" charset="0"/>
                      </a:rPr>
                      <m:t>3</m:t>
                    </m:r>
                    <m:r>
                      <a:rPr lang="en-US" sz="2800" i="1">
                        <a:latin typeface="Cambria Math"/>
                        <a:cs typeface="Times New Roman" pitchFamily="18" charset="0"/>
                      </a:rPr>
                      <m:t>𝑑</m:t>
                    </m:r>
                    <m:r>
                      <a:rPr lang="en-US" sz="2800" i="1">
                        <a:latin typeface="Cambria Math"/>
                        <a:cs typeface="Times New Roman" pitchFamily="18" charset="0"/>
                      </a:rPr>
                      <m:t> </m:t>
                    </m:r>
                  </m:oMath>
                </a14:m>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Hay </a:t>
                </a:r>
                <a14:m>
                  <m:oMath xmlns:m="http://schemas.openxmlformats.org/officeDocument/2006/math">
                    <m:f>
                      <m:fPr>
                        <m:ctrlPr>
                          <a:rPr lang="en-US" sz="280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5</m:t>
                        </m:r>
                        <m:r>
                          <a:rPr lang="en-US" sz="2800" b="0" i="1" smtClean="0">
                            <a:latin typeface="Cambria Math"/>
                            <a:cs typeface="Times New Roman" pitchFamily="18" charset="0"/>
                          </a:rPr>
                          <m:t>𝑎</m:t>
                        </m:r>
                      </m:num>
                      <m:den>
                        <m:r>
                          <a:rPr lang="en-US" sz="2800" b="0" i="1" smtClean="0">
                            <a:latin typeface="Cambria Math"/>
                            <a:cs typeface="Times New Roman" pitchFamily="18" charset="0"/>
                          </a:rPr>
                          <m:t>60</m:t>
                        </m:r>
                      </m:den>
                    </m:f>
                    <m:r>
                      <a:rPr lang="en-US" sz="2800" b="0" i="1"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5</m:t>
                        </m:r>
                        <m:r>
                          <a:rPr lang="en-US" sz="2800" b="0" i="1" smtClean="0">
                            <a:latin typeface="Cambria Math"/>
                            <a:cs typeface="Times New Roman" pitchFamily="18" charset="0"/>
                          </a:rPr>
                          <m:t>𝑏</m:t>
                        </m:r>
                      </m:num>
                      <m:den>
                        <m:r>
                          <a:rPr lang="en-US" sz="2800" b="0" i="1" smtClean="0">
                            <a:latin typeface="Cambria Math"/>
                            <a:cs typeface="Times New Roman" pitchFamily="18" charset="0"/>
                          </a:rPr>
                          <m:t>60</m:t>
                        </m:r>
                      </m:den>
                    </m:f>
                    <m:r>
                      <a:rPr lang="en-US" sz="2800" b="0" i="1"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4</m:t>
                        </m:r>
                        <m:r>
                          <a:rPr lang="en-US" sz="2800" b="0" i="1" smtClean="0">
                            <a:latin typeface="Cambria Math"/>
                            <a:cs typeface="Times New Roman" pitchFamily="18" charset="0"/>
                          </a:rPr>
                          <m:t>𝑐</m:t>
                        </m:r>
                      </m:num>
                      <m:den>
                        <m:r>
                          <a:rPr lang="en-US" sz="2800" b="0" i="1" smtClean="0">
                            <a:latin typeface="Cambria Math"/>
                            <a:cs typeface="Times New Roman" pitchFamily="18" charset="0"/>
                          </a:rPr>
                          <m:t>60</m:t>
                        </m:r>
                      </m:den>
                    </m:f>
                    <m:r>
                      <a:rPr lang="en-US" sz="2800" b="0" i="1"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3</m:t>
                        </m:r>
                        <m:r>
                          <a:rPr lang="en-US" sz="2800" b="0" i="1" smtClean="0">
                            <a:latin typeface="Cambria Math"/>
                            <a:cs typeface="Times New Roman" pitchFamily="18" charset="0"/>
                          </a:rPr>
                          <m:t>𝑑</m:t>
                        </m:r>
                      </m:num>
                      <m:den>
                        <m:r>
                          <a:rPr lang="en-US" sz="2800" b="0" i="1" smtClean="0">
                            <a:latin typeface="Cambria Math"/>
                            <a:cs typeface="Times New Roman" pitchFamily="18" charset="0"/>
                          </a:rPr>
                          <m:t>60</m:t>
                        </m:r>
                      </m:den>
                    </m:f>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14:m>
                  <m:oMath xmlns:m="http://schemas.openxmlformats.org/officeDocument/2006/math">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𝑎</m:t>
                        </m:r>
                      </m:num>
                      <m:den>
                        <m:r>
                          <a:rPr lang="en-US" sz="2800" b="0" i="1" smtClean="0">
                            <a:latin typeface="Cambria Math"/>
                            <a:cs typeface="Times New Roman" pitchFamily="18" charset="0"/>
                          </a:rPr>
                          <m:t>12</m:t>
                        </m:r>
                      </m:den>
                    </m:f>
                    <m:r>
                      <a:rPr lang="en-US" sz="2800" i="1">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𝑏</m:t>
                        </m:r>
                      </m:num>
                      <m:den>
                        <m:r>
                          <a:rPr lang="en-US" sz="2800" b="0" i="1" smtClean="0">
                            <a:latin typeface="Cambria Math"/>
                            <a:cs typeface="Times New Roman" pitchFamily="18" charset="0"/>
                          </a:rPr>
                          <m:t>12</m:t>
                        </m:r>
                      </m:den>
                    </m:f>
                    <m:r>
                      <a:rPr lang="en-US" sz="2800" i="1">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𝑐</m:t>
                        </m:r>
                      </m:num>
                      <m:den>
                        <m:r>
                          <a:rPr lang="en-US" sz="2800" b="0" i="1" smtClean="0">
                            <a:latin typeface="Cambria Math"/>
                            <a:cs typeface="Times New Roman" pitchFamily="18" charset="0"/>
                          </a:rPr>
                          <m:t>15</m:t>
                        </m:r>
                      </m:den>
                    </m:f>
                    <m:r>
                      <a:rPr lang="en-US" sz="2800" i="1">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𝑑</m:t>
                        </m:r>
                      </m:num>
                      <m:den>
                        <m:r>
                          <a:rPr lang="en-US" sz="2800" b="0" i="1" smtClean="0">
                            <a:latin typeface="Cambria Math"/>
                            <a:cs typeface="Times New Roman" pitchFamily="18" charset="0"/>
                          </a:rPr>
                          <m:t>2</m:t>
                        </m:r>
                        <m:r>
                          <a:rPr lang="en-US" sz="2800" i="1">
                            <a:latin typeface="Cambria Math"/>
                            <a:cs typeface="Times New Roman" pitchFamily="18" charset="0"/>
                          </a:rPr>
                          <m:t>0</m:t>
                        </m:r>
                      </m:den>
                    </m:f>
                  </m:oMath>
                </a14:m>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265671" y="514350"/>
                <a:ext cx="8645611" cy="3699304"/>
              </a:xfrm>
              <a:prstGeom prst="rect">
                <a:avLst/>
              </a:prstGeom>
              <a:blipFill>
                <a:blip r:embed="rId3"/>
                <a:stretch>
                  <a:fillRect l="-1481" t="-1647" r="-1410" b="-1812"/>
                </a:stretch>
              </a:blipFill>
            </p:spPr>
            <p:txBody>
              <a:bodyPr/>
              <a:lstStyle/>
              <a:p>
                <a:r>
                  <a:rPr lang="en-US">
                    <a:noFill/>
                  </a:rPr>
                  <a:t> </a:t>
                </a:r>
              </a:p>
            </p:txBody>
          </p:sp>
        </mc:Fallback>
      </mc:AlternateContent>
    </p:spTree>
    <p:extLst>
      <p:ext uri="{BB962C8B-B14F-4D97-AF65-F5344CB8AC3E}">
        <p14:creationId xmlns:p14="http://schemas.microsoft.com/office/powerpoint/2010/main" val="3674534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18510"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1400"/>
          </a:p>
        </p:txBody>
      </p:sp>
      <p:graphicFrame>
        <p:nvGraphicFramePr>
          <p:cNvPr id="8" name="Diagram 7"/>
          <p:cNvGraphicFramePr/>
          <p:nvPr>
            <p:extLst>
              <p:ext uri="{D42A27DB-BD31-4B8C-83A1-F6EECF244321}">
                <p14:modId xmlns:p14="http://schemas.microsoft.com/office/powerpoint/2010/main" val="2861016845"/>
              </p:ext>
            </p:extLst>
          </p:nvPr>
        </p:nvGraphicFramePr>
        <p:xfrm>
          <a:off x="1905000" y="628650"/>
          <a:ext cx="7086600" cy="4381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rot="18853228">
            <a:off x="-653899" y="995332"/>
            <a:ext cx="3127771" cy="707886"/>
          </a:xfrm>
          <a:prstGeom prst="rect">
            <a:avLst/>
          </a:prstGeom>
          <a:noFill/>
        </p:spPr>
        <p:txBody>
          <a:bodyPr wrap="square" rtlCol="0">
            <a:spAutoFit/>
          </a:bodyPr>
          <a:lstStyle/>
          <a:p>
            <a:pPr marL="457200" indent="-457200" algn="ctr">
              <a:buAutoNum type="alphaUcPeriod"/>
            </a:pPr>
            <a:r>
              <a:rPr lang="en-US" sz="2000" b="1" dirty="0" err="1">
                <a:latin typeface="Times New Roman" pitchFamily="18" charset="0"/>
                <a:cs typeface="Times New Roman" pitchFamily="18" charset="0"/>
              </a:rPr>
              <a:t>THIẾT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BỊ</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DẠY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a:t>
            </a:r>
          </a:p>
          <a:p>
            <a:pPr algn="ct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LIỆU</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228600" y="1073450"/>
                <a:ext cx="8686800" cy="2641300"/>
              </a:xfrm>
              <a:prstGeom prst="rect">
                <a:avLst/>
              </a:prstGeom>
              <a:solidFill>
                <a:schemeClr val="accent3">
                  <a:lumMod val="20000"/>
                  <a:lumOff val="80000"/>
                </a:schemeClr>
              </a:solidFill>
            </p:spPr>
            <p:txBody>
              <a:bodyPr wrap="square" rtlCol="0">
                <a:spAutoFit/>
              </a:bodyPr>
              <a:lstStyle/>
              <a:p>
                <a:r>
                  <a:rPr lang="en-US" sz="2800" dirty="0">
                    <a:latin typeface="Times New Roman" pitchFamily="18" charset="0"/>
                    <a:cs typeface="Times New Roman" pitchFamily="18" charset="0"/>
                  </a:rPr>
                  <a:t>Áp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a:t>
                </a:r>
              </a:p>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𝑎</m:t>
                          </m:r>
                        </m:num>
                        <m:den>
                          <m:r>
                            <a:rPr lang="en-US" sz="2800" i="1">
                              <a:latin typeface="Cambria Math"/>
                              <a:cs typeface="Times New Roman" pitchFamily="18" charset="0"/>
                            </a:rPr>
                            <m:t>12</m:t>
                          </m:r>
                        </m:den>
                      </m:f>
                      <m:r>
                        <a:rPr lang="en-US" sz="2800" i="1">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𝑏</m:t>
                          </m:r>
                        </m:num>
                        <m:den>
                          <m:r>
                            <a:rPr lang="en-US" sz="2800" i="1">
                              <a:latin typeface="Cambria Math"/>
                              <a:cs typeface="Times New Roman" pitchFamily="18" charset="0"/>
                            </a:rPr>
                            <m:t>12</m:t>
                          </m:r>
                        </m:den>
                      </m:f>
                      <m:r>
                        <a:rPr lang="en-US" sz="2800" i="1">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𝑐</m:t>
                          </m:r>
                        </m:num>
                        <m:den>
                          <m:r>
                            <a:rPr lang="en-US" sz="2800" i="1">
                              <a:latin typeface="Cambria Math"/>
                              <a:cs typeface="Times New Roman" pitchFamily="18" charset="0"/>
                            </a:rPr>
                            <m:t>15</m:t>
                          </m:r>
                        </m:den>
                      </m:f>
                      <m:r>
                        <a:rPr lang="en-US" sz="2800" i="1">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𝑑</m:t>
                          </m:r>
                        </m:num>
                        <m:den>
                          <m:r>
                            <a:rPr lang="en-US" sz="2800" i="1">
                              <a:latin typeface="Cambria Math"/>
                              <a:cs typeface="Times New Roman" pitchFamily="18" charset="0"/>
                            </a:rPr>
                            <m:t>20</m:t>
                          </m:r>
                        </m:den>
                      </m:f>
                      <m:r>
                        <a:rPr lang="en-US" sz="2800" b="0" i="0"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𝑎</m:t>
                          </m:r>
                          <m:r>
                            <a:rPr lang="en-US" sz="2800" b="0" i="1" smtClean="0">
                              <a:latin typeface="Cambria Math"/>
                              <a:cs typeface="Times New Roman" pitchFamily="18" charset="0"/>
                            </a:rPr>
                            <m:t>+</m:t>
                          </m:r>
                          <m:r>
                            <a:rPr lang="en-US" sz="2800" b="0" i="1" smtClean="0">
                              <a:latin typeface="Cambria Math"/>
                              <a:cs typeface="Times New Roman" pitchFamily="18" charset="0"/>
                            </a:rPr>
                            <m:t>𝑏</m:t>
                          </m:r>
                          <m:r>
                            <a:rPr lang="en-US" sz="2800" b="0" i="1" smtClean="0">
                              <a:latin typeface="Cambria Math"/>
                              <a:cs typeface="Times New Roman" pitchFamily="18" charset="0"/>
                            </a:rPr>
                            <m:t>+</m:t>
                          </m:r>
                          <m:r>
                            <a:rPr lang="en-US" sz="2800" b="0" i="1" smtClean="0">
                              <a:latin typeface="Cambria Math"/>
                              <a:cs typeface="Times New Roman" pitchFamily="18" charset="0"/>
                            </a:rPr>
                            <m:t>𝑐</m:t>
                          </m:r>
                          <m:r>
                            <a:rPr lang="en-US" sz="2800" b="0" i="1" smtClean="0">
                              <a:latin typeface="Cambria Math"/>
                              <a:cs typeface="Times New Roman" pitchFamily="18" charset="0"/>
                            </a:rPr>
                            <m:t>+</m:t>
                          </m:r>
                          <m:r>
                            <a:rPr lang="en-US" sz="2800" b="0" i="1" smtClean="0">
                              <a:latin typeface="Cambria Math"/>
                              <a:cs typeface="Times New Roman" pitchFamily="18" charset="0"/>
                            </a:rPr>
                            <m:t>𝑑</m:t>
                          </m:r>
                        </m:num>
                        <m:den>
                          <m:r>
                            <a:rPr lang="en-US" sz="2800" b="0" i="1" smtClean="0">
                              <a:latin typeface="Cambria Math"/>
                              <a:cs typeface="Times New Roman" pitchFamily="18" charset="0"/>
                            </a:rPr>
                            <m:t>12</m:t>
                          </m:r>
                          <m:r>
                            <a:rPr lang="en-US" sz="2800" b="0" i="1" smtClean="0">
                              <a:latin typeface="Cambria Math"/>
                              <a:cs typeface="Times New Roman" pitchFamily="18" charset="0"/>
                            </a:rPr>
                            <m:t>+</m:t>
                          </m:r>
                          <m:r>
                            <a:rPr lang="en-US" sz="2800" b="0" i="1" smtClean="0">
                              <a:latin typeface="Cambria Math"/>
                              <a:cs typeface="Times New Roman" pitchFamily="18" charset="0"/>
                            </a:rPr>
                            <m:t>12</m:t>
                          </m:r>
                          <m:r>
                            <a:rPr lang="en-US" sz="2800" b="0" i="1" smtClean="0">
                              <a:latin typeface="Cambria Math"/>
                              <a:cs typeface="Times New Roman" pitchFamily="18" charset="0"/>
                            </a:rPr>
                            <m:t>+</m:t>
                          </m:r>
                          <m:r>
                            <a:rPr lang="en-US" sz="2800" b="0" i="1" smtClean="0">
                              <a:latin typeface="Cambria Math"/>
                              <a:cs typeface="Times New Roman" pitchFamily="18" charset="0"/>
                            </a:rPr>
                            <m:t>15</m:t>
                          </m:r>
                          <m:r>
                            <a:rPr lang="en-US" sz="2800" b="0" i="1" smtClean="0">
                              <a:latin typeface="Cambria Math"/>
                              <a:cs typeface="Times New Roman" pitchFamily="18" charset="0"/>
                            </a:rPr>
                            <m:t>+</m:t>
                          </m:r>
                          <m:r>
                            <a:rPr lang="en-US" sz="2800" b="0" i="1" smtClean="0">
                              <a:latin typeface="Cambria Math"/>
                              <a:cs typeface="Times New Roman" pitchFamily="18" charset="0"/>
                            </a:rPr>
                            <m:t>20</m:t>
                          </m:r>
                        </m:den>
                      </m:f>
                      <m:r>
                        <a:rPr lang="en-US" sz="2800" b="0" i="1"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59</m:t>
                          </m:r>
                        </m:num>
                        <m:den>
                          <m:r>
                            <a:rPr lang="en-US" sz="2800" b="0" i="1" smtClean="0">
                              <a:latin typeface="Cambria Math"/>
                              <a:cs typeface="Times New Roman" pitchFamily="18" charset="0"/>
                            </a:rPr>
                            <m:t>59</m:t>
                          </m:r>
                        </m:den>
                      </m:f>
                      <m:r>
                        <a:rPr lang="en-US" sz="2800" b="0" i="1" smtClean="0">
                          <a:latin typeface="Cambria Math"/>
                          <a:cs typeface="Times New Roman" pitchFamily="18" charset="0"/>
                        </a:rPr>
                        <m:t>=</m:t>
                      </m:r>
                      <m:r>
                        <a:rPr lang="en-US" sz="2800" b="0" i="1" smtClean="0">
                          <a:latin typeface="Cambria Math"/>
                          <a:cs typeface="Times New Roman" pitchFamily="18" charset="0"/>
                        </a:rPr>
                        <m:t>1</m:t>
                      </m:r>
                    </m:oMath>
                  </m:oMathPara>
                </a14:m>
                <a:endParaRPr lang="en-US" sz="280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𝑎</m:t>
                    </m:r>
                    <m:r>
                      <a:rPr lang="en-US" sz="2800" b="0" i="1" smtClean="0">
                        <a:latin typeface="Cambria Math"/>
                        <a:cs typeface="Times New Roman" pitchFamily="18" charset="0"/>
                      </a:rPr>
                      <m:t>=</m:t>
                    </m:r>
                    <m:r>
                      <a:rPr lang="en-US" sz="2800" b="0" i="1" smtClean="0">
                        <a:latin typeface="Cambria Math"/>
                        <a:cs typeface="Times New Roman" pitchFamily="18" charset="0"/>
                      </a:rPr>
                      <m:t>12</m:t>
                    </m:r>
                    <m:r>
                      <a:rPr lang="en-US" sz="2800" b="0" i="1" smtClean="0">
                        <a:latin typeface="Cambria Math"/>
                        <a:cs typeface="Times New Roman" pitchFamily="18" charset="0"/>
                      </a:rPr>
                      <m:t>.</m:t>
                    </m:r>
                    <m:r>
                      <a:rPr lang="en-US" sz="2800" b="0" i="1" smtClean="0">
                        <a:latin typeface="Cambria Math"/>
                        <a:cs typeface="Times New Roman" pitchFamily="18" charset="0"/>
                      </a:rPr>
                      <m:t>1</m:t>
                    </m:r>
                    <m:r>
                      <a:rPr lang="en-US" sz="2800" b="0" i="1" smtClean="0">
                        <a:latin typeface="Cambria Math"/>
                        <a:cs typeface="Times New Roman" pitchFamily="18" charset="0"/>
                      </a:rPr>
                      <m:t>=</m:t>
                    </m:r>
                    <m:r>
                      <a:rPr lang="en-US" sz="2800" b="0" i="1" smtClean="0">
                        <a:latin typeface="Cambria Math"/>
                        <a:cs typeface="Times New Roman" pitchFamily="18" charset="0"/>
                      </a:rPr>
                      <m:t>12</m:t>
                    </m:r>
                    <m:r>
                      <a:rPr lang="en-US" sz="2800" b="0" i="0" smtClean="0">
                        <a:latin typeface="Cambria Math"/>
                        <a:cs typeface="Times New Roman" pitchFamily="18" charset="0"/>
                      </a:rPr>
                      <m:t> </m:t>
                    </m:r>
                    <m:d>
                      <m:dPr>
                        <m:ctrlPr>
                          <a:rPr lang="en-US" sz="2800" b="0" i="1" smtClean="0">
                            <a:latin typeface="Cambria Math" panose="02040503050406030204" pitchFamily="18" charset="0"/>
                            <a:cs typeface="Times New Roman" pitchFamily="18" charset="0"/>
                          </a:rPr>
                        </m:ctrlPr>
                      </m:dPr>
                      <m:e>
                        <m:r>
                          <a:rPr lang="en-US" sz="2800" b="0" i="0" smtClean="0">
                            <a:latin typeface="Cambria Math"/>
                            <a:cs typeface="Times New Roman" pitchFamily="18" charset="0"/>
                          </a:rPr>
                          <m:t> </m:t>
                        </m:r>
                        <m:r>
                          <m:rPr>
                            <m:sty m:val="p"/>
                          </m:rPr>
                          <a:rPr lang="en-US" sz="2800" b="0" i="0" smtClean="0">
                            <a:latin typeface="Cambria Math"/>
                            <a:cs typeface="Times New Roman" pitchFamily="18" charset="0"/>
                          </a:rPr>
                          <m:t>th</m:t>
                        </m:r>
                        <m:r>
                          <a:rPr lang="en-US" sz="2800" b="0" i="0" smtClean="0">
                            <a:latin typeface="Cambria Math"/>
                            <a:cs typeface="Times New Roman" pitchFamily="18" charset="0"/>
                          </a:rPr>
                          <m:t>ỏ</m:t>
                        </m:r>
                        <m:r>
                          <m:rPr>
                            <m:sty m:val="p"/>
                          </m:rPr>
                          <a:rPr lang="en-US" sz="2800" b="0" i="0" smtClean="0">
                            <a:latin typeface="Cambria Math"/>
                            <a:cs typeface="Times New Roman" pitchFamily="18" charset="0"/>
                          </a:rPr>
                          <m:t>a</m:t>
                        </m:r>
                        <m:r>
                          <a:rPr lang="en-US" sz="2800" b="0" i="0" smtClean="0">
                            <a:latin typeface="Cambria Math"/>
                            <a:cs typeface="Times New Roman" pitchFamily="18" charset="0"/>
                          </a:rPr>
                          <m:t> </m:t>
                        </m:r>
                        <m:r>
                          <m:rPr>
                            <m:sty m:val="p"/>
                          </m:rPr>
                          <a:rPr lang="en-US" sz="2800" b="0" i="0" smtClean="0">
                            <a:latin typeface="Cambria Math"/>
                            <a:cs typeface="Times New Roman" pitchFamily="18" charset="0"/>
                          </a:rPr>
                          <m:t>m</m:t>
                        </m:r>
                        <m:r>
                          <a:rPr lang="en-US" sz="2800" b="0" i="0" smtClean="0">
                            <a:latin typeface="Cambria Math"/>
                            <a:cs typeface="Times New Roman" pitchFamily="18" charset="0"/>
                          </a:rPr>
                          <m:t>ã</m:t>
                        </m:r>
                        <m:r>
                          <m:rPr>
                            <m:sty m:val="p"/>
                          </m:rPr>
                          <a:rPr lang="en-US" sz="2800" b="0" i="0" smtClean="0">
                            <a:latin typeface="Cambria Math"/>
                            <a:cs typeface="Times New Roman" pitchFamily="18" charset="0"/>
                          </a:rPr>
                          <m:t>n</m:t>
                        </m:r>
                      </m:e>
                    </m:d>
                    <m:r>
                      <a:rPr lang="en-US" sz="2800" b="0" i="0" smtClean="0">
                        <a:latin typeface="Cambria Math"/>
                        <a:cs typeface="Times New Roman" pitchFamily="18" charset="0"/>
                      </a:rPr>
                      <m:t>, </m:t>
                    </m:r>
                    <m:d>
                      <m:dPr>
                        <m:ctrlPr>
                          <a:rPr lang="en-US" sz="2800" b="0" i="1" smtClean="0">
                            <a:latin typeface="Cambria Math" panose="02040503050406030204" pitchFamily="18" charset="0"/>
                            <a:cs typeface="Times New Roman" pitchFamily="18" charset="0"/>
                          </a:rPr>
                        </m:ctrlPr>
                      </m:dPr>
                      <m:e>
                        <m:r>
                          <m:rPr>
                            <m:sty m:val="p"/>
                          </m:rPr>
                          <a:rPr lang="en-US" sz="2800" b="0" i="0" smtClean="0">
                            <a:latin typeface="Cambria Math"/>
                            <a:cs typeface="Times New Roman" pitchFamily="18" charset="0"/>
                          </a:rPr>
                          <m:t>gi</m:t>
                        </m:r>
                        <m:r>
                          <a:rPr lang="en-US" sz="2800" b="0" i="0" smtClean="0">
                            <a:latin typeface="Cambria Math"/>
                            <a:cs typeface="Times New Roman" pitchFamily="18" charset="0"/>
                          </a:rPr>
                          <m:t>â</m:t>
                        </m:r>
                        <m:r>
                          <m:rPr>
                            <m:sty m:val="p"/>
                          </m:rPr>
                          <a:rPr lang="en-US" sz="2800" b="0" i="0" smtClean="0">
                            <a:latin typeface="Cambria Math"/>
                            <a:cs typeface="Times New Roman" pitchFamily="18" charset="0"/>
                          </a:rPr>
                          <m:t>y</m:t>
                        </m:r>
                      </m:e>
                    </m:d>
                    <m:r>
                      <a:rPr lang="en-US" sz="2800" b="0" i="0" smtClean="0">
                        <a:latin typeface="Cambria Math"/>
                        <a:cs typeface="Times New Roman" pitchFamily="18" charset="0"/>
                      </a:rPr>
                      <m:t>.</m:t>
                    </m:r>
                  </m:oMath>
                </a14:m>
                <a:endParaRPr lang="en-US" sz="2800" b="0" dirty="0">
                  <a:latin typeface="Times New Roman" pitchFamily="18" charset="0"/>
                  <a:cs typeface="Times New Roman" pitchFamily="18" charset="0"/>
                </a:endParaRPr>
              </a:p>
              <a:p>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quãng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12</m:t>
                    </m:r>
                    <m:r>
                      <a:rPr lang="en-US" sz="2800" b="0" i="1" smtClean="0">
                        <a:latin typeface="Cambria Math"/>
                        <a:cs typeface="Times New Roman" pitchFamily="18" charset="0"/>
                      </a:rPr>
                      <m:t>.</m:t>
                    </m:r>
                    <m:r>
                      <a:rPr lang="en-US" sz="2800" b="0" i="1" smtClean="0">
                        <a:latin typeface="Cambria Math"/>
                        <a:cs typeface="Times New Roman" pitchFamily="18" charset="0"/>
                      </a:rPr>
                      <m:t>5</m:t>
                    </m:r>
                    <m:r>
                      <a:rPr lang="en-US" sz="2800" b="0" i="1" smtClean="0">
                        <a:latin typeface="Cambria Math"/>
                        <a:cs typeface="Times New Roman" pitchFamily="18" charset="0"/>
                      </a:rPr>
                      <m:t>=</m:t>
                    </m:r>
                    <m:r>
                      <a:rPr lang="en-US" sz="2800" b="0" i="1" smtClean="0">
                        <a:latin typeface="Cambria Math"/>
                        <a:cs typeface="Times New Roman" pitchFamily="18" charset="0"/>
                      </a:rPr>
                      <m:t>60</m:t>
                    </m:r>
                  </m:oMath>
                </a14:m>
                <a:r>
                  <a:rPr lang="en-US" sz="2800" dirty="0">
                    <a:latin typeface="Times New Roman" pitchFamily="18" charset="0"/>
                    <a:cs typeface="Times New Roman" pitchFamily="18" charset="0"/>
                  </a:rPr>
                  <a:t>(m).</a:t>
                </a:r>
                <a:endParaRPr lang="en-US" sz="2800" b="0" dirty="0">
                  <a:latin typeface="Times New Roman" pitchFamily="18" charset="0"/>
                  <a:cs typeface="Times New Roman"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228600" y="1073450"/>
                <a:ext cx="8686800" cy="2641300"/>
              </a:xfrm>
              <a:prstGeom prst="rect">
                <a:avLst/>
              </a:prstGeom>
              <a:blipFill>
                <a:blip r:embed="rId3"/>
                <a:stretch>
                  <a:fillRect l="-1474" t="-2309" b="-5543"/>
                </a:stretch>
              </a:blipFill>
            </p:spPr>
            <p:txBody>
              <a:bodyPr/>
              <a:lstStyle/>
              <a:p>
                <a:r>
                  <a:rPr lang="en-US">
                    <a:noFill/>
                  </a:rPr>
                  <a:t> </a:t>
                </a:r>
              </a:p>
            </p:txBody>
          </p:sp>
        </mc:Fallback>
      </mc:AlternateContent>
    </p:spTree>
    <p:extLst>
      <p:ext uri="{BB962C8B-B14F-4D97-AF65-F5344CB8AC3E}">
        <p14:creationId xmlns:p14="http://schemas.microsoft.com/office/powerpoint/2010/main" val="1329268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lIns="91438" tIns="45719" rIns="91438" bIns="45719">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0" y="356554"/>
                <a:ext cx="8839200" cy="2246769"/>
              </a:xfrm>
              <a:prstGeom prst="rect">
                <a:avLst/>
              </a:prstGeom>
              <a:solidFill>
                <a:schemeClr val="tx2">
                  <a:lumMod val="20000"/>
                  <a:lumOff val="80000"/>
                </a:schemeClr>
              </a:solidFill>
            </p:spPr>
            <p:txBody>
              <a:bodyPr wrap="square" rtlCol="0">
                <a:spAutoFit/>
              </a:bodyPr>
              <a:lstStyle/>
              <a:p>
                <a:pPr algn="just"/>
                <a:r>
                  <a:rPr lang="en-US" sz="2800" b="1" dirty="0">
                    <a:solidFill>
                      <a:schemeClr val="tx1"/>
                    </a:solidFill>
                    <a:latin typeface="Times New Roman" pitchFamily="18" charset="0"/>
                    <a:cs typeface="Times New Roman" pitchFamily="18" charset="0"/>
                  </a:rPr>
                  <a:t>Bài 4: </a:t>
                </a:r>
                <a:r>
                  <a:rPr lang="en-US" sz="2800" dirty="0">
                    <a:solidFill>
                      <a:schemeClr val="tx1"/>
                    </a:solidFill>
                    <a:latin typeface="Times New Roman" pitchFamily="18" charset="0"/>
                    <a:cs typeface="Times New Roman" pitchFamily="18" charset="0"/>
                  </a:rPr>
                  <a:t>Ba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san </a:t>
                </a:r>
                <a:r>
                  <a:rPr lang="en-US" sz="2800" dirty="0" err="1">
                    <a:solidFill>
                      <a:schemeClr val="tx1"/>
                    </a:solidFill>
                    <a:latin typeface="Times New Roman" pitchFamily="18" charset="0"/>
                    <a:cs typeface="Times New Roman" pitchFamily="18" charset="0"/>
                  </a:rPr>
                  <a:t>đất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lượng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việc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như</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hoàn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việc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14:m>
                  <m:oMath xmlns:m="http://schemas.openxmlformats.org/officeDocument/2006/math">
                    <m:r>
                      <a:rPr lang="en-US" sz="2800" b="0" i="1" smtClean="0">
                        <a:solidFill>
                          <a:schemeClr val="tx1"/>
                        </a:solidFill>
                        <a:latin typeface="Cambria Math"/>
                        <a:cs typeface="Times New Roman" pitchFamily="18" charset="0"/>
                      </a:rPr>
                      <m:t>4</m:t>
                    </m:r>
                  </m:oMath>
                </a14:m>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ngày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hoàn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việc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14:m>
                  <m:oMath xmlns:m="http://schemas.openxmlformats.org/officeDocument/2006/math">
                    <m:r>
                      <a:rPr lang="en-US" sz="2800" b="0" i="1" smtClean="0">
                        <a:solidFill>
                          <a:schemeClr val="tx1"/>
                        </a:solidFill>
                        <a:latin typeface="Cambria Math"/>
                        <a:cs typeface="Times New Roman" pitchFamily="18" charset="0"/>
                      </a:rPr>
                      <m:t>6</m:t>
                    </m:r>
                    <m:r>
                      <a:rPr lang="en-US" sz="2800" b="0" i="0" smtClean="0">
                        <a:solidFill>
                          <a:schemeClr val="tx1"/>
                        </a:solidFill>
                        <a:latin typeface="Cambria Math"/>
                        <a:cs typeface="Times New Roman" pitchFamily="18" charset="0"/>
                      </a:rPr>
                      <m:t> </m:t>
                    </m:r>
                  </m:oMath>
                </a14:m>
                <a:r>
                  <a:rPr lang="en-US" sz="2800" dirty="0">
                    <a:solidFill>
                      <a:schemeClr val="tx1"/>
                    </a:solidFill>
                    <a:latin typeface="Times New Roman" pitchFamily="18" charset="0"/>
                    <a:cs typeface="Times New Roman" pitchFamily="18" charset="0"/>
                  </a:rPr>
                  <a:t>ngày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14:m>
                  <m:oMath xmlns:m="http://schemas.openxmlformats.org/officeDocument/2006/math">
                    <m:r>
                      <a:rPr lang="en-US" sz="2800" b="0" i="1" smtClean="0">
                        <a:solidFill>
                          <a:schemeClr val="tx1"/>
                        </a:solidFill>
                        <a:latin typeface="Cambria Math"/>
                        <a:cs typeface="Times New Roman" pitchFamily="18" charset="0"/>
                      </a:rPr>
                      <m:t>8</m:t>
                    </m:r>
                    <m:r>
                      <a:rPr lang="en-US" sz="2800" b="0" i="0" smtClean="0">
                        <a:solidFill>
                          <a:schemeClr val="tx1"/>
                        </a:solidFill>
                        <a:latin typeface="Cambria Math"/>
                        <a:cs typeface="Times New Roman" pitchFamily="18" charset="0"/>
                      </a:rPr>
                      <m:t> </m:t>
                    </m:r>
                  </m:oMath>
                </a14:m>
                <a:r>
                  <a:rPr lang="en-US" sz="2800" dirty="0">
                    <a:solidFill>
                      <a:schemeClr val="tx1"/>
                    </a:solidFill>
                    <a:latin typeface="Times New Roman" pitchFamily="18" charset="0"/>
                    <a:cs typeface="Times New Roman" pitchFamily="18" charset="0"/>
                  </a:rPr>
                  <a:t>ngày.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bao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nhiêu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cùng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suất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thứ</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hai</a:t>
                </a:r>
                <a:r>
                  <a:rPr lang="en-US" sz="2800" dirty="0">
                    <a:solidFill>
                      <a:schemeClr val="tx1"/>
                    </a:solidFill>
                    <a:latin typeface="Times New Roman" pitchFamily="18" charset="0"/>
                    <a:cs typeface="Times New Roman" pitchFamily="18" charset="0"/>
                  </a:rPr>
                  <a:t> </a:t>
                </a:r>
                <a14:m>
                  <m:oMath xmlns:m="http://schemas.openxmlformats.org/officeDocument/2006/math">
                    <m:r>
                      <a:rPr lang="en-US" sz="2800" b="0" i="1" smtClean="0">
                        <a:solidFill>
                          <a:schemeClr val="tx1"/>
                        </a:solidFill>
                        <a:latin typeface="Cambria Math"/>
                        <a:cs typeface="Times New Roman" pitchFamily="18" charset="0"/>
                      </a:rPr>
                      <m:t>2</m:t>
                    </m:r>
                    <m:r>
                      <a:rPr lang="en-US" sz="2800" b="0" i="0" smtClean="0">
                        <a:solidFill>
                          <a:schemeClr val="tx1"/>
                        </a:solidFill>
                        <a:latin typeface="Cambria Math"/>
                        <a:cs typeface="Times New Roman" pitchFamily="18" charset="0"/>
                      </a:rPr>
                      <m:t> </m:t>
                    </m:r>
                  </m:oMath>
                </a14:m>
                <a:r>
                  <a:rPr lang="en-US" sz="2800" dirty="0">
                    <a:solidFill>
                      <a:schemeClr val="tx1"/>
                    </a:solidFill>
                    <a:latin typeface="Times New Roman" pitchFamily="18" charset="0"/>
                    <a:cs typeface="Times New Roman" pitchFamily="18" charset="0"/>
                  </a:rPr>
                  <a:t>máy</a:t>
                </a:r>
                <a:r>
                  <a:rPr lang="vi-VN" sz="2800"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0" y="356554"/>
                <a:ext cx="8839200" cy="2246769"/>
              </a:xfrm>
              <a:prstGeom prst="rect">
                <a:avLst/>
              </a:prstGeom>
              <a:blipFill rotWithShape="1">
                <a:blip r:embed="rId5"/>
                <a:stretch>
                  <a:fillRect l="-1379" t="-2710" r="-2483" b="-6504"/>
                </a:stretch>
              </a:blipFill>
            </p:spPr>
            <p:txBody>
              <a:bodyPr/>
              <a:lstStyle/>
              <a:p>
                <a:r>
                  <a:rPr lang="en-US">
                    <a:noFill/>
                  </a:rPr>
                  <a:t> </a:t>
                </a:r>
              </a:p>
            </p:txBody>
          </p:sp>
        </mc:Fallback>
      </mc:AlternateContent>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8936" y="4019550"/>
            <a:ext cx="1012825"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Đồng hồ đếm ngược 5 phút - 5 Minutes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62600" y="3790950"/>
            <a:ext cx="2000302" cy="1125171"/>
          </a:xfrm>
          <a:prstGeom prst="rect">
            <a:avLst/>
          </a:prstGeom>
        </p:spPr>
      </p:pic>
    </p:spTree>
    <p:extLst>
      <p:ext uri="{BB962C8B-B14F-4D97-AF65-F5344CB8AC3E}">
        <p14:creationId xmlns:p14="http://schemas.microsoft.com/office/powerpoint/2010/main" val="32952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0" y="0"/>
                <a:ext cx="9220200" cy="5064913"/>
              </a:xfrm>
              <a:prstGeom prst="rect">
                <a:avLst/>
              </a:prstGeom>
              <a:solidFill>
                <a:schemeClr val="accent3">
                  <a:lumMod val="20000"/>
                  <a:lumOff val="80000"/>
                </a:schemeClr>
              </a:solidFill>
            </p:spPr>
            <p:txBody>
              <a:bodyPr wrap="square" rtlCol="0">
                <a:spAutoFit/>
              </a:bodyPr>
              <a:lstStyle/>
              <a:p>
                <a:pPr lvl="0" algn="just"/>
                <a:r>
                  <a:rPr lang="vi-VN" sz="2800" dirty="0">
                    <a:latin typeface="+mj-lt"/>
                    <a:ea typeface="Times New Roman" panose="02020603050405020304" pitchFamily="18" charset="0"/>
                  </a:rPr>
                  <a:t>Gọi số máy của các đội lần lượt là</a:t>
                </a:r>
                <a:r>
                  <a:rPr lang="en-US" sz="2800" dirty="0">
                    <a:latin typeface="+mj-lt"/>
                    <a:ea typeface="Times New Roman" panose="02020603050405020304" pitchFamily="18" charset="0"/>
                  </a:rPr>
                  <a:t>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a:rPr>
                          <m:t>𝑥</m:t>
                        </m:r>
                      </m:e>
                      <m:sub>
                        <m:r>
                          <a:rPr lang="en-US" sz="2800" b="0" i="1" smtClean="0">
                            <a:latin typeface="Cambria Math"/>
                          </a:rPr>
                          <m:t>1</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𝑥</m:t>
                        </m:r>
                      </m:e>
                      <m:sub>
                        <m:r>
                          <a:rPr lang="en-US" sz="2800" b="0" i="1" smtClean="0">
                            <a:latin typeface="Cambria Math"/>
                          </a:rPr>
                          <m:t>2</m:t>
                        </m:r>
                      </m:sub>
                    </m:sSub>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a:rPr>
                          <m:t>𝑥</m:t>
                        </m:r>
                      </m:e>
                      <m:sub>
                        <m:r>
                          <a:rPr lang="en-US" sz="2800" b="0" i="1" smtClean="0">
                            <a:latin typeface="Cambria Math"/>
                          </a:rPr>
                          <m:t>3</m:t>
                        </m:r>
                        <m:r>
                          <a:rPr lang="en-US" sz="2800" b="0" i="1" smtClean="0">
                            <a:latin typeface="Cambria Math"/>
                          </a:rPr>
                          <m:t> </m:t>
                        </m:r>
                      </m:sub>
                    </m:sSub>
                    <m:r>
                      <a:rPr lang="en-US" sz="2800" b="0" i="1" smtClean="0">
                        <a:latin typeface="Cambria Math"/>
                      </a:rPr>
                      <m:t>(</m:t>
                    </m:r>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a:rPr>
                          <m:t>𝑥</m:t>
                        </m:r>
                      </m:e>
                      <m:sub>
                        <m:r>
                          <a:rPr lang="en-US" sz="2800" i="1">
                            <a:solidFill>
                              <a:prstClr val="black"/>
                            </a:solidFill>
                            <a:latin typeface="Cambria Math"/>
                          </a:rPr>
                          <m:t>1</m:t>
                        </m:r>
                      </m:sub>
                    </m:sSub>
                    <m:r>
                      <a:rPr lang="en-US" sz="2800" i="1">
                        <a:solidFill>
                          <a:prstClr val="black"/>
                        </a:solidFill>
                        <a:latin typeface="Cambria Math"/>
                      </a:rPr>
                      <m:t>;</m:t>
                    </m:r>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a:rPr>
                          <m:t>𝑥</m:t>
                        </m:r>
                      </m:e>
                      <m:sub>
                        <m:r>
                          <a:rPr lang="en-US" sz="2800" i="1">
                            <a:solidFill>
                              <a:prstClr val="black"/>
                            </a:solidFill>
                            <a:latin typeface="Cambria Math"/>
                          </a:rPr>
                          <m:t>2</m:t>
                        </m:r>
                      </m:sub>
                    </m:sSub>
                    <m:r>
                      <a:rPr lang="en-US" sz="2800" i="1">
                        <a:solidFill>
                          <a:prstClr val="black"/>
                        </a:solidFill>
                        <a:latin typeface="Cambria Math"/>
                      </a:rPr>
                      <m:t>;</m:t>
                    </m:r>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a:rPr>
                          <m:t>𝑥</m:t>
                        </m:r>
                      </m:e>
                      <m:sub>
                        <m:r>
                          <a:rPr lang="en-US" sz="2800" i="1">
                            <a:solidFill>
                              <a:prstClr val="black"/>
                            </a:solidFill>
                            <a:latin typeface="Cambria Math"/>
                          </a:rPr>
                          <m:t>3</m:t>
                        </m:r>
                      </m:sub>
                    </m:sSub>
                    <m:r>
                      <a:rPr lang="en-US" sz="2800" b="0" i="1" smtClean="0">
                        <a:solidFill>
                          <a:prstClr val="black"/>
                        </a:solidFill>
                        <a:latin typeface="Cambria Math"/>
                      </a:rPr>
                      <m:t>&gt;</m:t>
                    </m:r>
                    <m:r>
                      <a:rPr lang="en-US" sz="2800" b="0" i="1" smtClean="0">
                        <a:solidFill>
                          <a:prstClr val="black"/>
                        </a:solidFill>
                        <a:latin typeface="Cambria Math"/>
                      </a:rPr>
                      <m:t>0</m:t>
                    </m:r>
                    <m:r>
                      <a:rPr lang="en-US" sz="2800" b="0" i="1" smtClean="0">
                        <a:solidFill>
                          <a:prstClr val="black"/>
                        </a:solidFill>
                        <a:latin typeface="Cambria Math"/>
                      </a:rPr>
                      <m:t>)</m:t>
                    </m:r>
                  </m:oMath>
                </a14:m>
                <a:endParaRPr lang="en-US" sz="2800" dirty="0">
                  <a:solidFill>
                    <a:prstClr val="black"/>
                  </a:solidFill>
                  <a:ea typeface="Times New Roman" panose="02020603050405020304" pitchFamily="18" charset="0"/>
                </a:endParaRPr>
              </a:p>
              <a:p>
                <a:pPr lvl="0" algn="just"/>
                <a:r>
                  <a:rPr lang="en-US" sz="2800" dirty="0">
                    <a:solidFill>
                      <a:prstClr val="black"/>
                    </a:solidFill>
                    <a:cs typeface="Times New Roman" pitchFamily="18" charset="0"/>
                  </a:rPr>
                  <a:t>(</a:t>
                </a:r>
                <a:r>
                  <a:rPr lang="en-US" sz="2800" dirty="0" err="1">
                    <a:solidFill>
                      <a:prstClr val="black"/>
                    </a:solidFill>
                    <a:latin typeface="Times New Roman" pitchFamily="18" charset="0"/>
                    <a:cs typeface="Times New Roman" pitchFamily="18" charset="0"/>
                  </a:rPr>
                  <a:t>máy</a:t>
                </a:r>
                <a:r>
                  <a:rPr lang="en-US" sz="2800" dirty="0" smtClean="0">
                    <a:solidFill>
                      <a:prstClr val="black"/>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lvl="0" algn="just"/>
                <a:r>
                  <a:rPr lang="vi-VN" altLang="en-US" sz="2800" dirty="0">
                    <a:latin typeface="Times New Roman" pitchFamily="18" charset="0"/>
                    <a:ea typeface="Times New Roman" panose="02020603050405020304" pitchFamily="18" charset="0"/>
                    <a:cs typeface="Times New Roman" pitchFamily="18" charset="0"/>
                  </a:rPr>
                  <a:t>Vì số máy của đội</a:t>
                </a:r>
                <a:r>
                  <a:rPr lang="en-US" altLang="en-US" sz="2800" dirty="0">
                    <a:latin typeface="Times New Roman" pitchFamily="18" charset="0"/>
                    <a:ea typeface="Times New Roman" panose="02020603050405020304" pitchFamily="18" charset="0"/>
                    <a:cs typeface="Times New Roman" pitchFamily="18" charset="0"/>
                  </a:rPr>
                  <a:t> </a:t>
                </a:r>
                <a14:m>
                  <m:oMath xmlns:m="http://schemas.openxmlformats.org/officeDocument/2006/math">
                    <m:r>
                      <a:rPr lang="en-US" altLang="en-US" sz="2800" b="0" i="1" smtClean="0">
                        <a:latin typeface="Cambria Math"/>
                        <a:ea typeface="Times New Roman" panose="02020603050405020304" pitchFamily="18" charset="0"/>
                        <a:cs typeface="Times New Roman" pitchFamily="18" charset="0"/>
                      </a:rPr>
                      <m:t>1</m:t>
                    </m:r>
                  </m:oMath>
                </a14:m>
                <a:r>
                  <a:rPr lang="vi-VN" altLang="en-US" sz="2800" dirty="0">
                    <a:latin typeface="Times New Roman" pitchFamily="18" charset="0"/>
                    <a:ea typeface="Times New Roman" panose="02020603050405020304" pitchFamily="18" charset="0"/>
                    <a:cs typeface="Times New Roman" pitchFamily="18" charset="0"/>
                  </a:rPr>
                  <a:t> hơn đội</a:t>
                </a:r>
                <a:r>
                  <a:rPr lang="en-US" altLang="en-US" sz="2800" dirty="0">
                    <a:latin typeface="Times New Roman" pitchFamily="18" charset="0"/>
                    <a:ea typeface="Times New Roman" panose="02020603050405020304" pitchFamily="18" charset="0"/>
                    <a:cs typeface="Times New Roman" pitchFamily="18" charset="0"/>
                  </a:rPr>
                  <a:t> </a:t>
                </a:r>
                <a14:m>
                  <m:oMath xmlns:m="http://schemas.openxmlformats.org/officeDocument/2006/math">
                    <m:r>
                      <a:rPr lang="en-US" altLang="en-US" sz="2800" b="0" i="1" smtClean="0">
                        <a:latin typeface="Cambria Math"/>
                        <a:ea typeface="Times New Roman" panose="02020603050405020304" pitchFamily="18" charset="0"/>
                        <a:cs typeface="Times New Roman" pitchFamily="18" charset="0"/>
                      </a:rPr>
                      <m:t>2</m:t>
                    </m:r>
                    <m:r>
                      <a:rPr lang="en-US" altLang="en-US" sz="2800" b="0" i="0" smtClean="0">
                        <a:latin typeface="Cambria Math"/>
                        <a:ea typeface="Times New Roman" panose="02020603050405020304" pitchFamily="18" charset="0"/>
                        <a:cs typeface="Times New Roman" pitchFamily="18" charset="0"/>
                      </a:rPr>
                      <m:t> </m:t>
                    </m:r>
                  </m:oMath>
                </a14:m>
                <a:r>
                  <a:rPr lang="vi-VN" altLang="en-US" sz="2800" dirty="0">
                    <a:latin typeface="Times New Roman" pitchFamily="18" charset="0"/>
                    <a:ea typeface="Times New Roman" panose="02020603050405020304" pitchFamily="18" charset="0"/>
                    <a:cs typeface="Times New Roman" pitchFamily="18" charset="0"/>
                  </a:rPr>
                  <a:t>là</a:t>
                </a:r>
                <a:r>
                  <a:rPr lang="en-US" altLang="en-US" sz="2800" dirty="0">
                    <a:solidFill>
                      <a:prstClr val="black"/>
                    </a:solidFill>
                    <a:ea typeface="Times New Roman" panose="02020603050405020304" pitchFamily="18" charset="0"/>
                    <a:cs typeface="Times New Roman" pitchFamily="18" charset="0"/>
                  </a:rPr>
                  <a:t> </a:t>
                </a:r>
                <a14:m>
                  <m:oMath xmlns:m="http://schemas.openxmlformats.org/officeDocument/2006/math">
                    <m:r>
                      <a:rPr lang="en-US" altLang="en-US" sz="2800" i="1">
                        <a:solidFill>
                          <a:prstClr val="black"/>
                        </a:solidFill>
                        <a:latin typeface="Cambria Math"/>
                        <a:ea typeface="Times New Roman" panose="02020603050405020304" pitchFamily="18" charset="0"/>
                        <a:cs typeface="Times New Roman" pitchFamily="18" charset="0"/>
                      </a:rPr>
                      <m:t>2</m:t>
                    </m:r>
                  </m:oMath>
                </a14:m>
                <a:r>
                  <a:rPr lang="en-US" altLang="en-US" sz="2800" dirty="0">
                    <a:latin typeface="Times New Roman" pitchFamily="18" charset="0"/>
                    <a:ea typeface="Times New Roman" panose="02020603050405020304" pitchFamily="18" charset="0"/>
                    <a:cs typeface="Times New Roman" pitchFamily="18" charset="0"/>
                  </a:rPr>
                  <a:t> </a:t>
                </a:r>
                <a:r>
                  <a:rPr lang="vi-VN" altLang="en-US" sz="2800" dirty="0">
                    <a:latin typeface="Times New Roman" pitchFamily="18" charset="0"/>
                    <a:ea typeface="Times New Roman" panose="02020603050405020304" pitchFamily="18" charset="0"/>
                    <a:cs typeface="Times New Roman" pitchFamily="18" charset="0"/>
                  </a:rPr>
                  <a:t>máy nên:</a:t>
                </a:r>
                <a:r>
                  <a:rPr lang="en-US" altLang="en-US" sz="2800" dirty="0">
                    <a:latin typeface="Times New Roman" pitchFamily="18" charset="0"/>
                    <a:ea typeface="Times New Roman" panose="02020603050405020304" pitchFamily="18" charset="0"/>
                    <a:cs typeface="Times New Roman" pitchFamily="18" charset="0"/>
                  </a:rPr>
                  <a:t> </a:t>
                </a:r>
                <a14:m>
                  <m:oMath xmlns:m="http://schemas.openxmlformats.org/officeDocument/2006/math">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a:rPr>
                          <m:t>𝑥</m:t>
                        </m:r>
                      </m:e>
                      <m:sub>
                        <m:r>
                          <a:rPr lang="en-US" sz="2800" i="1">
                            <a:solidFill>
                              <a:prstClr val="black"/>
                            </a:solidFill>
                            <a:latin typeface="Cambria Math"/>
                          </a:rPr>
                          <m:t>1</m:t>
                        </m:r>
                      </m:sub>
                    </m:sSub>
                    <m:r>
                      <a:rPr lang="en-US" sz="2800" b="0" i="1" smtClean="0">
                        <a:solidFill>
                          <a:prstClr val="black"/>
                        </a:solidFill>
                        <a:latin typeface="Cambria Math"/>
                      </a:rPr>
                      <m:t>−</m:t>
                    </m:r>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a:rPr>
                          <m:t>𝑥</m:t>
                        </m:r>
                      </m:e>
                      <m:sub>
                        <m:r>
                          <a:rPr lang="en-US" sz="2800" i="1">
                            <a:solidFill>
                              <a:prstClr val="black"/>
                            </a:solidFill>
                            <a:latin typeface="Cambria Math"/>
                          </a:rPr>
                          <m:t>2</m:t>
                        </m:r>
                      </m:sub>
                    </m:sSub>
                    <m:r>
                      <a:rPr lang="en-US" sz="2800" b="0" i="1" smtClean="0">
                        <a:solidFill>
                          <a:prstClr val="black"/>
                        </a:solidFill>
                        <a:latin typeface="Cambria Math"/>
                      </a:rPr>
                      <m:t>=</m:t>
                    </m:r>
                    <m:r>
                      <a:rPr lang="en-US" sz="2800" b="0" i="1" smtClean="0">
                        <a:solidFill>
                          <a:prstClr val="black"/>
                        </a:solidFill>
                        <a:latin typeface="Cambria Math"/>
                      </a:rPr>
                      <m:t>2</m:t>
                    </m:r>
                  </m:oMath>
                </a14:m>
                <a:endParaRPr lang="vi-VN" altLang="en-US" sz="2800" dirty="0">
                  <a:latin typeface="Times New Roman" pitchFamily="18" charset="0"/>
                  <a:cs typeface="Times New Roman" pitchFamily="18" charset="0"/>
                </a:endParaRPr>
              </a:p>
              <a:p>
                <a:pPr lvl="0" algn="just"/>
                <a:r>
                  <a:rPr lang="en-US" altLang="en-US" sz="2800" dirty="0" err="1">
                    <a:latin typeface="Times New Roman" pitchFamily="18" charset="0"/>
                    <a:ea typeface="Times New Roman" panose="02020603050405020304" pitchFamily="18" charset="0"/>
                    <a:cs typeface="Times New Roman" pitchFamily="18" charset="0"/>
                  </a:rPr>
                  <a:t>Mà</a:t>
                </a:r>
                <a:r>
                  <a:rPr lang="vi-VN" altLang="en-US" sz="2800" dirty="0">
                    <a:latin typeface="Times New Roman" pitchFamily="18" charset="0"/>
                    <a:ea typeface="Times New Roman" panose="02020603050405020304" pitchFamily="18" charset="0"/>
                    <a:cs typeface="Times New Roman" pitchFamily="18" charset="0"/>
                  </a:rPr>
                  <a:t> khối lượng công việc và năng suất làm việc như nhau nên thời gian hoàn thành và số máy là hai đại lượng tỉ lệ nghịch nên ta có: </a:t>
                </a:r>
                <a14:m>
                  <m:oMath xmlns:m="http://schemas.openxmlformats.org/officeDocument/2006/math">
                    <m:sSub>
                      <m:sSubPr>
                        <m:ctrlPr>
                          <a:rPr lang="en-US" sz="2800" i="1">
                            <a:solidFill>
                              <a:prstClr val="black"/>
                            </a:solidFill>
                            <a:latin typeface="Cambria Math" panose="02040503050406030204" pitchFamily="18" charset="0"/>
                          </a:rPr>
                        </m:ctrlPr>
                      </m:sSubPr>
                      <m:e>
                        <m:r>
                          <a:rPr lang="en-US" sz="2800" b="0" i="1" smtClean="0">
                            <a:solidFill>
                              <a:prstClr val="black"/>
                            </a:solidFill>
                            <a:latin typeface="Cambria Math"/>
                          </a:rPr>
                          <m:t>4</m:t>
                        </m:r>
                        <m:r>
                          <a:rPr lang="en-US" sz="2800" i="1">
                            <a:solidFill>
                              <a:prstClr val="black"/>
                            </a:solidFill>
                            <a:latin typeface="Cambria Math"/>
                          </a:rPr>
                          <m:t>𝑥</m:t>
                        </m:r>
                      </m:e>
                      <m:sub>
                        <m:r>
                          <a:rPr lang="en-US" sz="2800" i="1">
                            <a:solidFill>
                              <a:prstClr val="black"/>
                            </a:solidFill>
                            <a:latin typeface="Cambria Math"/>
                          </a:rPr>
                          <m:t>1</m:t>
                        </m:r>
                      </m:sub>
                    </m:sSub>
                    <m:r>
                      <a:rPr lang="en-US" sz="2800" b="0" i="1" smtClean="0">
                        <a:solidFill>
                          <a:prstClr val="black"/>
                        </a:solidFill>
                        <a:latin typeface="Cambria Math"/>
                      </a:rPr>
                      <m:t>=</m:t>
                    </m:r>
                    <m:r>
                      <a:rPr lang="en-US" sz="2800" b="0" i="1" smtClean="0">
                        <a:solidFill>
                          <a:prstClr val="black"/>
                        </a:solidFill>
                        <a:latin typeface="Cambria Math"/>
                      </a:rPr>
                      <m:t>6</m:t>
                    </m:r>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a:rPr>
                          <m:t>𝑥</m:t>
                        </m:r>
                      </m:e>
                      <m:sub>
                        <m:r>
                          <a:rPr lang="en-US" sz="2800" i="1">
                            <a:solidFill>
                              <a:prstClr val="black"/>
                            </a:solidFill>
                            <a:latin typeface="Cambria Math"/>
                          </a:rPr>
                          <m:t>2</m:t>
                        </m:r>
                      </m:sub>
                    </m:sSub>
                    <m:r>
                      <a:rPr lang="en-US" sz="2800" i="1">
                        <a:solidFill>
                          <a:prstClr val="black"/>
                        </a:solidFill>
                        <a:latin typeface="Cambria Math"/>
                      </a:rPr>
                      <m:t>=</m:t>
                    </m:r>
                    <m:r>
                      <a:rPr lang="en-US" sz="2800" b="0" i="1" smtClean="0">
                        <a:solidFill>
                          <a:prstClr val="black"/>
                        </a:solidFill>
                        <a:latin typeface="Cambria Math"/>
                      </a:rPr>
                      <m:t>8</m:t>
                    </m:r>
                    <m:sSub>
                      <m:sSubPr>
                        <m:ctrlPr>
                          <a:rPr lang="en-US" sz="2800" b="0" i="1" smtClean="0">
                            <a:solidFill>
                              <a:prstClr val="black"/>
                            </a:solidFill>
                            <a:latin typeface="Cambria Math" panose="02040503050406030204" pitchFamily="18" charset="0"/>
                          </a:rPr>
                        </m:ctrlPr>
                      </m:sSubPr>
                      <m:e>
                        <m:r>
                          <a:rPr lang="en-US" sz="2800" b="0" i="1" smtClean="0">
                            <a:solidFill>
                              <a:prstClr val="black"/>
                            </a:solidFill>
                            <a:latin typeface="Cambria Math"/>
                          </a:rPr>
                          <m:t>𝑥</m:t>
                        </m:r>
                      </m:e>
                      <m:sub>
                        <m:r>
                          <a:rPr lang="en-US" sz="2800" b="0" i="1" smtClean="0">
                            <a:solidFill>
                              <a:prstClr val="black"/>
                            </a:solidFill>
                            <a:latin typeface="Cambria Math"/>
                          </a:rPr>
                          <m:t>3</m:t>
                        </m:r>
                      </m:sub>
                    </m:sSub>
                    <m:r>
                      <a:rPr lang="en-US" sz="2800" b="0" i="0" smtClean="0">
                        <a:solidFill>
                          <a:prstClr val="black"/>
                        </a:solidFill>
                        <a:latin typeface="Cambria Math" panose="02040503050406030204" pitchFamily="18" charset="0"/>
                      </a:rPr>
                      <m:t> </m:t>
                    </m:r>
                  </m:oMath>
                </a14:m>
                <a:r>
                  <a:rPr lang="en-US" altLang="en-US" sz="2800" dirty="0" err="1">
                    <a:solidFill>
                      <a:prstClr val="black"/>
                    </a:solidFill>
                    <a:latin typeface="Times New Roman" pitchFamily="18" charset="0"/>
                    <a:cs typeface="Times New Roman" pitchFamily="18" charset="0"/>
                  </a:rPr>
                  <a:t>suy</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ra</a:t>
                </a:r>
                <a:r>
                  <a:rPr lang="en-US" altLang="en-US" sz="2800" dirty="0">
                    <a:solidFill>
                      <a:prstClr val="black"/>
                    </a:solidFill>
                    <a:latin typeface="Times New Roman" pitchFamily="18" charset="0"/>
                    <a:cs typeface="Times New Roman" pitchFamily="18" charset="0"/>
                  </a:rPr>
                  <a:t>  </a:t>
                </a:r>
                <a14:m>
                  <m:oMath xmlns:m="http://schemas.openxmlformats.org/officeDocument/2006/math">
                    <m:f>
                      <m:fPr>
                        <m:ctrlPr>
                          <a:rPr lang="en-US" altLang="en-US" sz="3600" i="1" smtClean="0">
                            <a:solidFill>
                              <a:prstClr val="black"/>
                            </a:solidFill>
                            <a:latin typeface="Cambria Math" panose="02040503050406030204" pitchFamily="18" charset="0"/>
                            <a:cs typeface="Times New Roman" pitchFamily="18" charset="0"/>
                          </a:rPr>
                        </m:ctrlPr>
                      </m:fPr>
                      <m:num>
                        <m:sSub>
                          <m:sSubPr>
                            <m:ctrlPr>
                              <a:rPr lang="en-US" altLang="en-US" sz="3600" i="1" smtClean="0">
                                <a:solidFill>
                                  <a:prstClr val="black"/>
                                </a:solidFill>
                                <a:latin typeface="Cambria Math" panose="02040503050406030204" pitchFamily="18" charset="0"/>
                                <a:cs typeface="Times New Roman" pitchFamily="18" charset="0"/>
                              </a:rPr>
                            </m:ctrlPr>
                          </m:sSubPr>
                          <m:e>
                            <m:r>
                              <a:rPr lang="en-US" altLang="en-US" sz="3600" b="0" i="1" smtClean="0">
                                <a:solidFill>
                                  <a:prstClr val="black"/>
                                </a:solidFill>
                                <a:latin typeface="Cambria Math"/>
                                <a:cs typeface="Times New Roman" pitchFamily="18" charset="0"/>
                              </a:rPr>
                              <m:t>𝑥</m:t>
                            </m:r>
                          </m:e>
                          <m:sub>
                            <m:r>
                              <a:rPr lang="en-US" altLang="en-US" sz="3600" b="0" i="1" smtClean="0">
                                <a:solidFill>
                                  <a:prstClr val="black"/>
                                </a:solidFill>
                                <a:latin typeface="Cambria Math"/>
                                <a:cs typeface="Times New Roman" pitchFamily="18" charset="0"/>
                              </a:rPr>
                              <m:t>1</m:t>
                            </m:r>
                          </m:sub>
                        </m:sSub>
                      </m:num>
                      <m:den>
                        <m:f>
                          <m:fPr>
                            <m:ctrlPr>
                              <a:rPr lang="en-US" altLang="en-US" sz="3600" i="1" smtClean="0">
                                <a:solidFill>
                                  <a:prstClr val="black"/>
                                </a:solidFill>
                                <a:latin typeface="Cambria Math" panose="02040503050406030204" pitchFamily="18" charset="0"/>
                                <a:cs typeface="Times New Roman" pitchFamily="18" charset="0"/>
                              </a:rPr>
                            </m:ctrlPr>
                          </m:fPr>
                          <m:num>
                            <m:r>
                              <a:rPr lang="en-US" altLang="en-US" sz="3600" b="0" i="1" smtClean="0">
                                <a:solidFill>
                                  <a:prstClr val="black"/>
                                </a:solidFill>
                                <a:latin typeface="Cambria Math"/>
                                <a:cs typeface="Times New Roman" pitchFamily="18" charset="0"/>
                              </a:rPr>
                              <m:t>1</m:t>
                            </m:r>
                          </m:num>
                          <m:den>
                            <m:r>
                              <a:rPr lang="en-US" altLang="en-US" sz="3600" b="0" i="1" smtClean="0">
                                <a:solidFill>
                                  <a:prstClr val="black"/>
                                </a:solidFill>
                                <a:latin typeface="Cambria Math"/>
                                <a:cs typeface="Times New Roman" pitchFamily="18" charset="0"/>
                              </a:rPr>
                              <m:t>4</m:t>
                            </m:r>
                          </m:den>
                        </m:f>
                      </m:den>
                    </m:f>
                    <m:r>
                      <a:rPr lang="en-US" altLang="en-US" sz="3600" b="0" i="1" smtClean="0">
                        <a:solidFill>
                          <a:prstClr val="black"/>
                        </a:solidFill>
                        <a:latin typeface="Cambria Math"/>
                        <a:cs typeface="Times New Roman" pitchFamily="18" charset="0"/>
                      </a:rPr>
                      <m:t>=</m:t>
                    </m:r>
                  </m:oMath>
                </a14:m>
                <a:r>
                  <a:rPr lang="en-US" altLang="en-US" sz="3600" dirty="0">
                    <a:solidFill>
                      <a:prstClr val="black"/>
                    </a:solidFill>
                    <a:cs typeface="Times New Roman" pitchFamily="18" charset="0"/>
                  </a:rPr>
                  <a:t> </a:t>
                </a:r>
                <a14:m>
                  <m:oMath xmlns:m="http://schemas.openxmlformats.org/officeDocument/2006/math">
                    <m:f>
                      <m:fPr>
                        <m:ctrlPr>
                          <a:rPr lang="en-US" altLang="en-US" sz="3600" i="1">
                            <a:solidFill>
                              <a:prstClr val="black"/>
                            </a:solidFill>
                            <a:latin typeface="Cambria Math" panose="02040503050406030204" pitchFamily="18" charset="0"/>
                            <a:cs typeface="Times New Roman" pitchFamily="18" charset="0"/>
                          </a:rPr>
                        </m:ctrlPr>
                      </m:fPr>
                      <m:num>
                        <m:sSub>
                          <m:sSubPr>
                            <m:ctrlPr>
                              <a:rPr lang="en-US" altLang="en-US" sz="3600" i="1">
                                <a:solidFill>
                                  <a:prstClr val="black"/>
                                </a:solidFill>
                                <a:latin typeface="Cambria Math" panose="02040503050406030204" pitchFamily="18" charset="0"/>
                                <a:cs typeface="Times New Roman" pitchFamily="18" charset="0"/>
                              </a:rPr>
                            </m:ctrlPr>
                          </m:sSubPr>
                          <m:e>
                            <m:r>
                              <a:rPr lang="en-US" altLang="en-US" sz="3600" i="1">
                                <a:solidFill>
                                  <a:prstClr val="black"/>
                                </a:solidFill>
                                <a:latin typeface="Cambria Math"/>
                                <a:cs typeface="Times New Roman" pitchFamily="18" charset="0"/>
                              </a:rPr>
                              <m:t>𝑥</m:t>
                            </m:r>
                          </m:e>
                          <m:sub>
                            <m:r>
                              <a:rPr lang="en-US" altLang="en-US" sz="3600" b="0" i="1" smtClean="0">
                                <a:solidFill>
                                  <a:prstClr val="black"/>
                                </a:solidFill>
                                <a:latin typeface="Cambria Math"/>
                                <a:cs typeface="Times New Roman" pitchFamily="18" charset="0"/>
                              </a:rPr>
                              <m:t>2</m:t>
                            </m:r>
                          </m:sub>
                        </m:sSub>
                      </m:num>
                      <m:den>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b="0" i="1" smtClean="0">
                                <a:solidFill>
                                  <a:prstClr val="black"/>
                                </a:solidFill>
                                <a:latin typeface="Cambria Math"/>
                                <a:cs typeface="Times New Roman" pitchFamily="18" charset="0"/>
                              </a:rPr>
                              <m:t>6</m:t>
                            </m:r>
                          </m:den>
                        </m:f>
                      </m:den>
                    </m:f>
                    <m:r>
                      <a:rPr lang="en-US" altLang="en-US" sz="3600" i="1">
                        <a:solidFill>
                          <a:prstClr val="black"/>
                        </a:solidFill>
                        <a:latin typeface="Cambria Math"/>
                        <a:cs typeface="Times New Roman" pitchFamily="18" charset="0"/>
                      </a:rPr>
                      <m:t>=</m:t>
                    </m:r>
                  </m:oMath>
                </a14:m>
                <a:r>
                  <a:rPr lang="en-US" altLang="en-US" sz="3600" dirty="0">
                    <a:solidFill>
                      <a:prstClr val="black"/>
                    </a:solidFill>
                    <a:cs typeface="Times New Roman" pitchFamily="18" charset="0"/>
                  </a:rPr>
                  <a:t> </a:t>
                </a:r>
                <a14:m>
                  <m:oMath xmlns:m="http://schemas.openxmlformats.org/officeDocument/2006/math">
                    <m:f>
                      <m:fPr>
                        <m:ctrlPr>
                          <a:rPr lang="en-US" altLang="en-US" sz="3600" i="1">
                            <a:solidFill>
                              <a:prstClr val="black"/>
                            </a:solidFill>
                            <a:latin typeface="Cambria Math" panose="02040503050406030204" pitchFamily="18" charset="0"/>
                            <a:cs typeface="Times New Roman" pitchFamily="18" charset="0"/>
                          </a:rPr>
                        </m:ctrlPr>
                      </m:fPr>
                      <m:num>
                        <m:sSub>
                          <m:sSubPr>
                            <m:ctrlPr>
                              <a:rPr lang="en-US" altLang="en-US" sz="3600" i="1">
                                <a:solidFill>
                                  <a:prstClr val="black"/>
                                </a:solidFill>
                                <a:latin typeface="Cambria Math" panose="02040503050406030204" pitchFamily="18" charset="0"/>
                                <a:cs typeface="Times New Roman" pitchFamily="18" charset="0"/>
                              </a:rPr>
                            </m:ctrlPr>
                          </m:sSubPr>
                          <m:e>
                            <m:r>
                              <a:rPr lang="en-US" altLang="en-US" sz="3600" i="1">
                                <a:solidFill>
                                  <a:prstClr val="black"/>
                                </a:solidFill>
                                <a:latin typeface="Cambria Math"/>
                                <a:cs typeface="Times New Roman" pitchFamily="18" charset="0"/>
                              </a:rPr>
                              <m:t>𝑥</m:t>
                            </m:r>
                          </m:e>
                          <m:sub>
                            <m:r>
                              <a:rPr lang="en-US" altLang="en-US" sz="3600" b="0" i="1" smtClean="0">
                                <a:solidFill>
                                  <a:prstClr val="black"/>
                                </a:solidFill>
                                <a:latin typeface="Cambria Math"/>
                                <a:cs typeface="Times New Roman" pitchFamily="18" charset="0"/>
                              </a:rPr>
                              <m:t>3</m:t>
                            </m:r>
                          </m:sub>
                        </m:sSub>
                      </m:num>
                      <m:den>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b="0" i="1" smtClean="0">
                                <a:solidFill>
                                  <a:prstClr val="black"/>
                                </a:solidFill>
                                <a:latin typeface="Cambria Math"/>
                                <a:cs typeface="Times New Roman" pitchFamily="18" charset="0"/>
                              </a:rPr>
                              <m:t>8</m:t>
                            </m:r>
                          </m:den>
                        </m:f>
                      </m:den>
                    </m:f>
                  </m:oMath>
                </a14:m>
                <a:endParaRPr lang="en-US" altLang="en-US" sz="3600" dirty="0">
                  <a:solidFill>
                    <a:prstClr val="black"/>
                  </a:solidFill>
                  <a:latin typeface="Times New Roman" pitchFamily="18" charset="0"/>
                  <a:cs typeface="Times New Roman" pitchFamily="18" charset="0"/>
                </a:endParaRPr>
              </a:p>
              <a:p>
                <a:pPr algn="just"/>
                <a:r>
                  <a:rPr lang="vi-VN" sz="2800" dirty="0">
                    <a:latin typeface="Times New Roman" panose="02020603050405020304" pitchFamily="18" charset="0"/>
                    <a:ea typeface="Times New Roman" panose="02020603050405020304" pitchFamily="18" charset="0"/>
                  </a:rPr>
                  <a:t>Áp dụng tính chất dãy tỉ số bằng nhau ta có:</a:t>
                </a:r>
                <a:endParaRPr lang="en-US" sz="2800" dirty="0">
                  <a:latin typeface="Times New Roman" panose="02020603050405020304" pitchFamily="18" charset="0"/>
                  <a:ea typeface="Times New Roman" panose="02020603050405020304" pitchFamily="18" charset="0"/>
                </a:endParaRPr>
              </a:p>
              <a:p>
                <a:pPr algn="just"/>
                <a14:m>
                  <m:oMath xmlns:m="http://schemas.openxmlformats.org/officeDocument/2006/math">
                    <m:f>
                      <m:fPr>
                        <m:ctrlPr>
                          <a:rPr lang="en-US" altLang="en-US" sz="3600" i="1">
                            <a:solidFill>
                              <a:prstClr val="black"/>
                            </a:solidFill>
                            <a:latin typeface="Cambria Math" panose="02040503050406030204" pitchFamily="18" charset="0"/>
                            <a:cs typeface="Times New Roman" pitchFamily="18" charset="0"/>
                          </a:rPr>
                        </m:ctrlPr>
                      </m:fPr>
                      <m:num>
                        <m:sSub>
                          <m:sSubPr>
                            <m:ctrlPr>
                              <a:rPr lang="en-US" altLang="en-US" sz="3600" i="1">
                                <a:solidFill>
                                  <a:prstClr val="black"/>
                                </a:solidFill>
                                <a:latin typeface="Cambria Math" panose="02040503050406030204" pitchFamily="18" charset="0"/>
                                <a:cs typeface="Times New Roman" pitchFamily="18" charset="0"/>
                              </a:rPr>
                            </m:ctrlPr>
                          </m:sSubPr>
                          <m:e>
                            <m:r>
                              <a:rPr lang="en-US" altLang="en-US" sz="3600" i="1">
                                <a:solidFill>
                                  <a:prstClr val="black"/>
                                </a:solidFill>
                                <a:latin typeface="Cambria Math"/>
                                <a:cs typeface="Times New Roman" pitchFamily="18" charset="0"/>
                              </a:rPr>
                              <m:t>𝑥</m:t>
                            </m:r>
                          </m:e>
                          <m:sub>
                            <m:r>
                              <a:rPr lang="en-US" altLang="en-US" sz="3600" i="1">
                                <a:solidFill>
                                  <a:prstClr val="black"/>
                                </a:solidFill>
                                <a:latin typeface="Cambria Math"/>
                                <a:cs typeface="Times New Roman" pitchFamily="18" charset="0"/>
                              </a:rPr>
                              <m:t>1</m:t>
                            </m:r>
                          </m:sub>
                        </m:sSub>
                      </m:num>
                      <m:den>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i="1">
                                <a:solidFill>
                                  <a:prstClr val="black"/>
                                </a:solidFill>
                                <a:latin typeface="Cambria Math"/>
                                <a:cs typeface="Times New Roman" pitchFamily="18" charset="0"/>
                              </a:rPr>
                              <m:t>4</m:t>
                            </m:r>
                          </m:den>
                        </m:f>
                      </m:den>
                    </m:f>
                    <m:r>
                      <a:rPr lang="en-US" altLang="en-US" sz="3600" i="1">
                        <a:solidFill>
                          <a:prstClr val="black"/>
                        </a:solidFill>
                        <a:latin typeface="Cambria Math"/>
                        <a:cs typeface="Times New Roman" pitchFamily="18" charset="0"/>
                      </a:rPr>
                      <m:t>=</m:t>
                    </m:r>
                  </m:oMath>
                </a14:m>
                <a:r>
                  <a:rPr lang="en-US" altLang="en-US" sz="3600" dirty="0">
                    <a:solidFill>
                      <a:prstClr val="black"/>
                    </a:solidFill>
                    <a:cs typeface="Times New Roman" pitchFamily="18" charset="0"/>
                  </a:rPr>
                  <a:t> </a:t>
                </a:r>
                <a14:m>
                  <m:oMath xmlns:m="http://schemas.openxmlformats.org/officeDocument/2006/math">
                    <m:f>
                      <m:fPr>
                        <m:ctrlPr>
                          <a:rPr lang="en-US" altLang="en-US" sz="3600" i="1">
                            <a:solidFill>
                              <a:prstClr val="black"/>
                            </a:solidFill>
                            <a:latin typeface="Cambria Math" panose="02040503050406030204" pitchFamily="18" charset="0"/>
                            <a:cs typeface="Times New Roman" pitchFamily="18" charset="0"/>
                          </a:rPr>
                        </m:ctrlPr>
                      </m:fPr>
                      <m:num>
                        <m:sSub>
                          <m:sSubPr>
                            <m:ctrlPr>
                              <a:rPr lang="en-US" altLang="en-US" sz="3600" i="1">
                                <a:solidFill>
                                  <a:prstClr val="black"/>
                                </a:solidFill>
                                <a:latin typeface="Cambria Math" panose="02040503050406030204" pitchFamily="18" charset="0"/>
                                <a:cs typeface="Times New Roman" pitchFamily="18" charset="0"/>
                              </a:rPr>
                            </m:ctrlPr>
                          </m:sSubPr>
                          <m:e>
                            <m:r>
                              <a:rPr lang="en-US" altLang="en-US" sz="3600" i="1">
                                <a:solidFill>
                                  <a:prstClr val="black"/>
                                </a:solidFill>
                                <a:latin typeface="Cambria Math"/>
                                <a:cs typeface="Times New Roman" pitchFamily="18" charset="0"/>
                              </a:rPr>
                              <m:t>𝑥</m:t>
                            </m:r>
                          </m:e>
                          <m:sub>
                            <m:r>
                              <a:rPr lang="en-US" altLang="en-US" sz="3600" i="1">
                                <a:solidFill>
                                  <a:prstClr val="black"/>
                                </a:solidFill>
                                <a:latin typeface="Cambria Math"/>
                                <a:cs typeface="Times New Roman" pitchFamily="18" charset="0"/>
                              </a:rPr>
                              <m:t>2</m:t>
                            </m:r>
                          </m:sub>
                        </m:sSub>
                      </m:num>
                      <m:den>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i="1">
                                <a:solidFill>
                                  <a:prstClr val="black"/>
                                </a:solidFill>
                                <a:latin typeface="Cambria Math"/>
                                <a:cs typeface="Times New Roman" pitchFamily="18" charset="0"/>
                              </a:rPr>
                              <m:t>6</m:t>
                            </m:r>
                          </m:den>
                        </m:f>
                      </m:den>
                    </m:f>
                    <m:r>
                      <a:rPr lang="en-US" altLang="en-US" sz="3600" i="1">
                        <a:solidFill>
                          <a:prstClr val="black"/>
                        </a:solidFill>
                        <a:latin typeface="Cambria Math"/>
                        <a:cs typeface="Times New Roman" pitchFamily="18" charset="0"/>
                      </a:rPr>
                      <m:t>=</m:t>
                    </m:r>
                    <m:r>
                      <m:rPr>
                        <m:nor/>
                      </m:rPr>
                      <a:rPr lang="en-US" altLang="en-US" sz="3600" dirty="0">
                        <a:solidFill>
                          <a:prstClr val="black"/>
                        </a:solidFill>
                        <a:cs typeface="Times New Roman" pitchFamily="18" charset="0"/>
                      </a:rPr>
                      <m:t> </m:t>
                    </m:r>
                    <m:f>
                      <m:fPr>
                        <m:ctrlPr>
                          <a:rPr lang="en-US" altLang="en-US" sz="3600" i="1">
                            <a:solidFill>
                              <a:prstClr val="black"/>
                            </a:solidFill>
                            <a:latin typeface="Cambria Math" panose="02040503050406030204" pitchFamily="18" charset="0"/>
                            <a:cs typeface="Times New Roman" pitchFamily="18" charset="0"/>
                          </a:rPr>
                        </m:ctrlPr>
                      </m:fPr>
                      <m:num>
                        <m:sSub>
                          <m:sSubPr>
                            <m:ctrlPr>
                              <a:rPr lang="en-US" altLang="en-US" sz="3600" i="1">
                                <a:solidFill>
                                  <a:prstClr val="black"/>
                                </a:solidFill>
                                <a:latin typeface="Cambria Math" panose="02040503050406030204" pitchFamily="18" charset="0"/>
                                <a:cs typeface="Times New Roman" pitchFamily="18" charset="0"/>
                              </a:rPr>
                            </m:ctrlPr>
                          </m:sSubPr>
                          <m:e>
                            <m:r>
                              <a:rPr lang="en-US" altLang="en-US" sz="3600" i="1">
                                <a:solidFill>
                                  <a:prstClr val="black"/>
                                </a:solidFill>
                                <a:latin typeface="Cambria Math"/>
                                <a:cs typeface="Times New Roman" pitchFamily="18" charset="0"/>
                              </a:rPr>
                              <m:t>𝑥</m:t>
                            </m:r>
                          </m:e>
                          <m:sub>
                            <m:r>
                              <a:rPr lang="en-US" altLang="en-US" sz="3600" i="1">
                                <a:solidFill>
                                  <a:prstClr val="black"/>
                                </a:solidFill>
                                <a:latin typeface="Cambria Math"/>
                                <a:cs typeface="Times New Roman" pitchFamily="18" charset="0"/>
                              </a:rPr>
                              <m:t>3</m:t>
                            </m:r>
                          </m:sub>
                        </m:sSub>
                      </m:num>
                      <m:den>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i="1">
                                <a:solidFill>
                                  <a:prstClr val="black"/>
                                </a:solidFill>
                                <a:latin typeface="Cambria Math"/>
                                <a:cs typeface="Times New Roman" pitchFamily="18" charset="0"/>
                              </a:rPr>
                              <m:t>8</m:t>
                            </m:r>
                          </m:den>
                        </m:f>
                      </m:den>
                    </m:f>
                    <m:r>
                      <a:rPr lang="en-US" altLang="en-US" sz="3600" i="1">
                        <a:solidFill>
                          <a:prstClr val="black"/>
                        </a:solidFill>
                        <a:latin typeface="Cambria Math"/>
                        <a:cs typeface="Times New Roman" pitchFamily="18" charset="0"/>
                      </a:rPr>
                      <m:t>=</m:t>
                    </m:r>
                    <m:f>
                      <m:fPr>
                        <m:ctrlPr>
                          <a:rPr lang="en-US" altLang="en-US" sz="3600" i="1">
                            <a:solidFill>
                              <a:prstClr val="black"/>
                            </a:solidFill>
                            <a:latin typeface="Cambria Math" panose="02040503050406030204" pitchFamily="18" charset="0"/>
                            <a:cs typeface="Times New Roman" pitchFamily="18" charset="0"/>
                          </a:rPr>
                        </m:ctrlPr>
                      </m:fPr>
                      <m:num>
                        <m:sSub>
                          <m:sSubPr>
                            <m:ctrlPr>
                              <a:rPr lang="en-US" altLang="en-US" sz="3600" i="1">
                                <a:solidFill>
                                  <a:prstClr val="black"/>
                                </a:solidFill>
                                <a:latin typeface="Cambria Math" panose="02040503050406030204" pitchFamily="18" charset="0"/>
                                <a:cs typeface="Times New Roman" pitchFamily="18" charset="0"/>
                              </a:rPr>
                            </m:ctrlPr>
                          </m:sSubPr>
                          <m:e>
                            <m:r>
                              <a:rPr lang="en-US" altLang="en-US" sz="3600" i="1">
                                <a:solidFill>
                                  <a:prstClr val="black"/>
                                </a:solidFill>
                                <a:latin typeface="Cambria Math"/>
                                <a:cs typeface="Times New Roman" pitchFamily="18" charset="0"/>
                              </a:rPr>
                              <m:t>𝑥</m:t>
                            </m:r>
                          </m:e>
                          <m:sub>
                            <m:r>
                              <a:rPr lang="en-US" altLang="en-US" sz="3600" i="1">
                                <a:solidFill>
                                  <a:prstClr val="black"/>
                                </a:solidFill>
                                <a:latin typeface="Cambria Math"/>
                                <a:cs typeface="Times New Roman" pitchFamily="18" charset="0"/>
                              </a:rPr>
                              <m:t>1</m:t>
                            </m:r>
                          </m:sub>
                        </m:sSub>
                        <m:r>
                          <a:rPr lang="en-US" altLang="en-US" sz="3600" i="1">
                            <a:solidFill>
                              <a:prstClr val="black"/>
                            </a:solidFill>
                            <a:latin typeface="Cambria Math"/>
                            <a:cs typeface="Times New Roman" pitchFamily="18" charset="0"/>
                          </a:rPr>
                          <m:t>−</m:t>
                        </m:r>
                        <m:sSub>
                          <m:sSubPr>
                            <m:ctrlPr>
                              <a:rPr lang="en-US" altLang="en-US" sz="3600" i="1">
                                <a:solidFill>
                                  <a:prstClr val="black"/>
                                </a:solidFill>
                                <a:latin typeface="Cambria Math" panose="02040503050406030204" pitchFamily="18" charset="0"/>
                                <a:cs typeface="Times New Roman" pitchFamily="18" charset="0"/>
                              </a:rPr>
                            </m:ctrlPr>
                          </m:sSubPr>
                          <m:e>
                            <m:r>
                              <a:rPr lang="en-US" altLang="en-US" sz="3600" i="1">
                                <a:solidFill>
                                  <a:prstClr val="black"/>
                                </a:solidFill>
                                <a:latin typeface="Cambria Math"/>
                                <a:cs typeface="Times New Roman" pitchFamily="18" charset="0"/>
                              </a:rPr>
                              <m:t>𝑥</m:t>
                            </m:r>
                          </m:e>
                          <m:sub>
                            <m:r>
                              <a:rPr lang="en-US" altLang="en-US" sz="3600" i="1">
                                <a:solidFill>
                                  <a:prstClr val="black"/>
                                </a:solidFill>
                                <a:latin typeface="Cambria Math"/>
                                <a:cs typeface="Times New Roman" pitchFamily="18" charset="0"/>
                              </a:rPr>
                              <m:t>2</m:t>
                            </m:r>
                          </m:sub>
                        </m:sSub>
                      </m:num>
                      <m:den>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i="1">
                                <a:solidFill>
                                  <a:prstClr val="black"/>
                                </a:solidFill>
                                <a:latin typeface="Cambria Math"/>
                                <a:cs typeface="Times New Roman" pitchFamily="18" charset="0"/>
                              </a:rPr>
                              <m:t>4</m:t>
                            </m:r>
                          </m:den>
                        </m:f>
                        <m:r>
                          <a:rPr lang="en-US" altLang="en-US" sz="3600" i="1">
                            <a:solidFill>
                              <a:prstClr val="black"/>
                            </a:solidFill>
                            <a:latin typeface="Cambria Math"/>
                            <a:cs typeface="Times New Roman" pitchFamily="18" charset="0"/>
                          </a:rPr>
                          <m:t>−</m:t>
                        </m:r>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i="1">
                                <a:solidFill>
                                  <a:prstClr val="black"/>
                                </a:solidFill>
                                <a:latin typeface="Cambria Math"/>
                                <a:cs typeface="Times New Roman" pitchFamily="18" charset="0"/>
                              </a:rPr>
                              <m:t>6</m:t>
                            </m:r>
                          </m:den>
                        </m:f>
                      </m:den>
                    </m:f>
                    <m:r>
                      <a:rPr lang="en-US" altLang="en-US" sz="3600" i="1">
                        <a:solidFill>
                          <a:prstClr val="black"/>
                        </a:solidFill>
                        <a:latin typeface="Cambria Math"/>
                        <a:cs typeface="Times New Roman" pitchFamily="18" charset="0"/>
                      </a:rPr>
                      <m:t>=</m:t>
                    </m:r>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2</m:t>
                        </m:r>
                      </m:num>
                      <m:den>
                        <m:f>
                          <m:fPr>
                            <m:ctrlPr>
                              <a:rPr lang="en-US" altLang="en-US" sz="3600" i="1">
                                <a:solidFill>
                                  <a:prstClr val="black"/>
                                </a:solidFill>
                                <a:latin typeface="Cambria Math" panose="02040503050406030204" pitchFamily="18" charset="0"/>
                                <a:cs typeface="Times New Roman" pitchFamily="18" charset="0"/>
                              </a:rPr>
                            </m:ctrlPr>
                          </m:fPr>
                          <m:num>
                            <m:r>
                              <a:rPr lang="en-US" altLang="en-US" sz="3600" i="1">
                                <a:solidFill>
                                  <a:prstClr val="black"/>
                                </a:solidFill>
                                <a:latin typeface="Cambria Math"/>
                                <a:cs typeface="Times New Roman" pitchFamily="18" charset="0"/>
                              </a:rPr>
                              <m:t>1</m:t>
                            </m:r>
                          </m:num>
                          <m:den>
                            <m:r>
                              <a:rPr lang="en-US" altLang="en-US" sz="3600" i="1">
                                <a:solidFill>
                                  <a:prstClr val="black"/>
                                </a:solidFill>
                                <a:latin typeface="Cambria Math"/>
                                <a:cs typeface="Times New Roman" pitchFamily="18" charset="0"/>
                              </a:rPr>
                              <m:t>12</m:t>
                            </m:r>
                          </m:den>
                        </m:f>
                      </m:den>
                    </m:f>
                  </m:oMath>
                </a14:m>
                <a:r>
                  <a:rPr lang="en-US" altLang="en-US" sz="2800" dirty="0">
                    <a:solidFill>
                      <a:prstClr val="black"/>
                    </a:solidFill>
                    <a:latin typeface="Times New Roman" pitchFamily="18" charset="0"/>
                    <a:cs typeface="Times New Roman" pitchFamily="18" charset="0"/>
                  </a:rPr>
                  <a:t> </a:t>
                </a:r>
                <a14:m>
                  <m:oMath xmlns:m="http://schemas.openxmlformats.org/officeDocument/2006/math">
                    <m:r>
                      <a:rPr lang="en-US" altLang="en-US" sz="2800" i="1">
                        <a:solidFill>
                          <a:prstClr val="black"/>
                        </a:solidFill>
                        <a:latin typeface="Cambria Math"/>
                        <a:cs typeface="Times New Roman" pitchFamily="18" charset="0"/>
                      </a:rPr>
                      <m:t>=</m:t>
                    </m:r>
                    <m:r>
                      <a:rPr lang="en-US" altLang="en-US" sz="2800" i="1">
                        <a:solidFill>
                          <a:prstClr val="black"/>
                        </a:solidFill>
                        <a:latin typeface="Cambria Math"/>
                        <a:cs typeface="Times New Roman" pitchFamily="18" charset="0"/>
                      </a:rPr>
                      <m:t>24</m:t>
                    </m:r>
                  </m:oMath>
                </a14:m>
                <a:endParaRPr lang="en-US" altLang="en-US" sz="2800" dirty="0">
                  <a:solidFill>
                    <a:prstClr val="black"/>
                  </a:solidFill>
                  <a:latin typeface="Times New Roman" pitchFamily="18" charset="0"/>
                  <a:cs typeface="Times New Roman" pitchFamily="18" charset="0"/>
                </a:endParaRPr>
              </a:p>
              <a:p>
                <a:pPr algn="just"/>
                <a:endParaRPr lang="vi-VN" altLang="en-US" sz="2800" dirty="0">
                  <a:solidFill>
                    <a:prstClr val="black"/>
                  </a:solidFill>
                  <a:latin typeface="Times New Roman" pitchFamily="18" charset="0"/>
                  <a:cs typeface="Times New Roman"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0" y="0"/>
                <a:ext cx="9220200" cy="5064913"/>
              </a:xfrm>
              <a:prstGeom prst="rect">
                <a:avLst/>
              </a:prstGeom>
              <a:blipFill>
                <a:blip r:embed="rId4"/>
                <a:stretch>
                  <a:fillRect l="-1322" t="-1324" r="-1256"/>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596200992"/>
              </p:ext>
            </p:extLst>
          </p:nvPr>
        </p:nvGraphicFramePr>
        <p:xfrm>
          <a:off x="4191000" y="2489200"/>
          <a:ext cx="914400" cy="198438"/>
        </p:xfrm>
        <a:graphic>
          <a:graphicData uri="http://schemas.openxmlformats.org/presentationml/2006/ole">
            <mc:AlternateContent xmlns:mc="http://schemas.openxmlformats.org/markup-compatibility/2006">
              <mc:Choice xmlns:v="urn:schemas-microsoft-com:vml" Requires="v">
                <p:oleObj spid="_x0000_s1026"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4191000" y="2489200"/>
                        <a:ext cx="914400" cy="198438"/>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321687785"/>
              </p:ext>
            </p:extLst>
          </p:nvPr>
        </p:nvGraphicFramePr>
        <p:xfrm>
          <a:off x="4191000" y="2489200"/>
          <a:ext cx="914400" cy="198438"/>
        </p:xfrm>
        <a:graphic>
          <a:graphicData uri="http://schemas.openxmlformats.org/presentationml/2006/ole">
            <mc:AlternateContent xmlns:mc="http://schemas.openxmlformats.org/markup-compatibility/2006">
              <mc:Choice xmlns:v="urn:schemas-microsoft-com:vml" Requires="v">
                <p:oleObj spid="_x0000_s1027" name="Equation" r:id="rId7" imgW="914400" imgH="198720" progId="Equation.DSMT4">
                  <p:embed/>
                </p:oleObj>
              </mc:Choice>
              <mc:Fallback>
                <p:oleObj name="Equation" r:id="rId7" imgW="914400" imgH="198720" progId="Equation.DSMT4">
                  <p:embed/>
                  <p:pic>
                    <p:nvPicPr>
                      <p:cNvPr id="0" name=""/>
                      <p:cNvPicPr/>
                      <p:nvPr/>
                    </p:nvPicPr>
                    <p:blipFill>
                      <a:blip r:embed="rId6"/>
                      <a:stretch>
                        <a:fillRect/>
                      </a:stretch>
                    </p:blipFill>
                    <p:spPr>
                      <a:xfrm>
                        <a:off x="4191000" y="2489200"/>
                        <a:ext cx="914400" cy="198438"/>
                      </a:xfrm>
                      <a:prstGeom prst="rect">
                        <a:avLst/>
                      </a:prstGeom>
                    </p:spPr>
                  </p:pic>
                </p:oleObj>
              </mc:Fallback>
            </mc:AlternateContent>
          </a:graphicData>
        </a:graphic>
      </p:graphicFrame>
      <p:sp>
        <p:nvSpPr>
          <p:cNvPr id="21" name="Rectangle 11"/>
          <p:cNvSpPr>
            <a:spLocks noChangeArrowheads="1"/>
          </p:cNvSpPr>
          <p:nvPr/>
        </p:nvSpPr>
        <p:spPr bwMode="auto">
          <a:xfrm>
            <a:off x="0" y="742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14"/>
          <p:cNvSpPr>
            <a:spLocks noChangeArrowheads="1"/>
          </p:cNvSpPr>
          <p:nvPr/>
        </p:nvSpPr>
        <p:spPr bwMode="auto">
          <a:xfrm>
            <a:off x="152400" y="895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Rectangle 17"/>
          <p:cNvSpPr>
            <a:spLocks noChangeArrowheads="1"/>
          </p:cNvSpPr>
          <p:nvPr/>
        </p:nvSpPr>
        <p:spPr bwMode="auto">
          <a:xfrm>
            <a:off x="0" y="1200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82035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571500" y="514350"/>
                <a:ext cx="8001000" cy="4131131"/>
              </a:xfrm>
              <a:prstGeom prst="rect">
                <a:avLst/>
              </a:prstGeom>
              <a:solidFill>
                <a:schemeClr val="accent3">
                  <a:lumMod val="20000"/>
                  <a:lumOff val="80000"/>
                </a:schemeClr>
              </a:solidFill>
            </p:spPr>
            <p:txBody>
              <a:bodyPr wrap="square" rtlCol="0">
                <a:spAutoFit/>
              </a:bodyPr>
              <a:lstStyle/>
              <a:p>
                <a:pPr algn="just"/>
                <a:r>
                  <a:rPr lang="en-US" sz="2800" dirty="0">
                    <a:latin typeface="Times New Roman" pitchFamily="18" charset="0"/>
                    <a:cs typeface="Times New Roman" pitchFamily="18" charset="0"/>
                  </a:rPr>
                  <a:t>Nên</a:t>
                </a:r>
              </a:p>
              <a:p>
                <a:pPr lvl="0" algn="just">
                  <a:lnSpc>
                    <a:spcPct val="150000"/>
                  </a:lnSpc>
                </a:pPr>
                <a14:m>
                  <m:oMath xmlns:m="http://schemas.openxmlformats.org/officeDocument/2006/math">
                    <m:sSub>
                      <m:sSubPr>
                        <m:ctrlPr>
                          <a:rPr lang="en-US" sz="280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𝑥</m:t>
                        </m:r>
                      </m:e>
                      <m:sub>
                        <m:r>
                          <a:rPr lang="en-US" sz="2800" b="0" i="1" smtClean="0">
                            <a:latin typeface="Cambria Math"/>
                            <a:cs typeface="Times New Roman" pitchFamily="18" charset="0"/>
                          </a:rPr>
                          <m:t>1</m:t>
                        </m:r>
                      </m:sub>
                    </m:sSub>
                    <m:r>
                      <a:rPr lang="en-US" sz="2800" b="0" i="1" smtClean="0">
                        <a:latin typeface="Cambria Math"/>
                        <a:cs typeface="Times New Roman" pitchFamily="18" charset="0"/>
                      </a:rPr>
                      <m:t>=</m:t>
                    </m:r>
                    <m:f>
                      <m:fPr>
                        <m:ctrlPr>
                          <a:rPr lang="en-US" sz="2800" b="0" i="1" smtClean="0">
                            <a:latin typeface="Cambria Math" panose="02040503050406030204" pitchFamily="18" charset="0"/>
                            <a:cs typeface="Times New Roman" pitchFamily="18" charset="0"/>
                          </a:rPr>
                        </m:ctrlPr>
                      </m:fPr>
                      <m:num>
                        <m:r>
                          <a:rPr lang="en-US" sz="2800" b="0" i="1" smtClean="0">
                            <a:latin typeface="Cambria Math"/>
                            <a:cs typeface="Times New Roman" pitchFamily="18" charset="0"/>
                          </a:rPr>
                          <m:t>1</m:t>
                        </m:r>
                      </m:num>
                      <m:den>
                        <m:r>
                          <a:rPr lang="en-US" sz="2800" b="0" i="1" smtClean="0">
                            <a:latin typeface="Cambria Math"/>
                            <a:cs typeface="Times New Roman" pitchFamily="18" charset="0"/>
                          </a:rPr>
                          <m:t>4</m:t>
                        </m:r>
                      </m:den>
                    </m:f>
                    <m:r>
                      <a:rPr lang="en-US" sz="2800" b="0" i="1" smtClean="0">
                        <a:latin typeface="Cambria Math"/>
                        <a:cs typeface="Times New Roman" pitchFamily="18" charset="0"/>
                      </a:rPr>
                      <m:t>.</m:t>
                    </m:r>
                    <m:r>
                      <a:rPr lang="en-US" sz="2800" b="0" i="1" smtClean="0">
                        <a:latin typeface="Cambria Math"/>
                        <a:cs typeface="Times New Roman" pitchFamily="18" charset="0"/>
                      </a:rPr>
                      <m:t>24</m:t>
                    </m:r>
                    <m:r>
                      <a:rPr lang="en-US" sz="2800" b="0" i="1" smtClean="0">
                        <a:latin typeface="Cambria Math"/>
                        <a:cs typeface="Times New Roman" pitchFamily="18" charset="0"/>
                      </a:rPr>
                      <m:t>=</m:t>
                    </m:r>
                    <m:r>
                      <a:rPr lang="en-US" sz="2800" b="0" i="1" smtClean="0">
                        <a:latin typeface="Cambria Math"/>
                        <a:cs typeface="Times New Roman" pitchFamily="18" charset="0"/>
                      </a:rPr>
                      <m:t>6</m:t>
                    </m:r>
                  </m:oMath>
                </a14:m>
                <a:r>
                  <a:rPr lang="en-US" sz="2800" b="0" i="1" dirty="0">
                    <a:latin typeface="Cambria Math"/>
                    <a:cs typeface="Times New Roman" pitchFamily="18" charset="0"/>
                  </a:rPr>
                  <a:t> </a:t>
                </a:r>
                <a:r>
                  <a:rPr lang="en-US" sz="2800" b="0" dirty="0">
                    <a:latin typeface="Cambria Math"/>
                    <a:cs typeface="Times New Roman" pitchFamily="18" charset="0"/>
                  </a:rPr>
                  <a:t>(thỏa </a:t>
                </a:r>
                <a:r>
                  <a:rPr lang="en-US" sz="2800" b="0" dirty="0" err="1">
                    <a:latin typeface="Cambria Math"/>
                    <a:cs typeface="Times New Roman" pitchFamily="18" charset="0"/>
                  </a:rPr>
                  <a:t>mãn</a:t>
                </a:r>
                <a:r>
                  <a:rPr lang="en-US" sz="2800" b="0" dirty="0" smtClean="0">
                    <a:latin typeface="Cambria Math"/>
                    <a:cs typeface="Times New Roman" pitchFamily="18" charset="0"/>
                  </a:rPr>
                  <a:t>).</a:t>
                </a:r>
                <a:endParaRPr lang="en-US" sz="2800" b="0" dirty="0">
                  <a:latin typeface="Cambria Math"/>
                  <a:cs typeface="Times New Roman" pitchFamily="18" charset="0"/>
                </a:endParaRPr>
              </a:p>
              <a:p>
                <a:pPr algn="just">
                  <a:lnSpc>
                    <a:spcPct val="150000"/>
                  </a:lnSpc>
                </a:pPr>
                <a14:m>
                  <m:oMath xmlns:m="http://schemas.openxmlformats.org/officeDocument/2006/math">
                    <m:sSub>
                      <m:sSubPr>
                        <m:ctrlPr>
                          <a:rPr lang="en-US" sz="2800" i="1">
                            <a:solidFill>
                              <a:prstClr val="black"/>
                            </a:solidFill>
                            <a:latin typeface="Cambria Math" panose="02040503050406030204" pitchFamily="18" charset="0"/>
                            <a:cs typeface="Times New Roman" pitchFamily="18" charset="0"/>
                          </a:rPr>
                        </m:ctrlPr>
                      </m:sSubPr>
                      <m:e>
                        <m:r>
                          <a:rPr lang="en-US" sz="2800" i="1">
                            <a:solidFill>
                              <a:prstClr val="black"/>
                            </a:solidFill>
                            <a:latin typeface="Cambria Math"/>
                            <a:cs typeface="Times New Roman" pitchFamily="18" charset="0"/>
                          </a:rPr>
                          <m:t>𝑥</m:t>
                        </m:r>
                      </m:e>
                      <m:sub>
                        <m:r>
                          <a:rPr lang="en-US" sz="2800" i="1">
                            <a:solidFill>
                              <a:prstClr val="black"/>
                            </a:solidFill>
                            <a:latin typeface="Cambria Math"/>
                            <a:cs typeface="Times New Roman" pitchFamily="18" charset="0"/>
                          </a:rPr>
                          <m:t>2</m:t>
                        </m:r>
                      </m:sub>
                    </m:sSub>
                    <m:r>
                      <a:rPr lang="en-US" sz="2800" i="1">
                        <a:solidFill>
                          <a:prstClr val="black"/>
                        </a:solidFill>
                        <a:latin typeface="Cambria Math"/>
                        <a:cs typeface="Times New Roman" pitchFamily="18" charset="0"/>
                      </a:rPr>
                      <m:t>=</m:t>
                    </m:r>
                    <m:f>
                      <m:fPr>
                        <m:ctrlPr>
                          <a:rPr lang="en-US" sz="2800" i="1">
                            <a:solidFill>
                              <a:prstClr val="black"/>
                            </a:solidFill>
                            <a:latin typeface="Cambria Math" panose="02040503050406030204" pitchFamily="18" charset="0"/>
                            <a:cs typeface="Times New Roman" pitchFamily="18" charset="0"/>
                          </a:rPr>
                        </m:ctrlPr>
                      </m:fPr>
                      <m:num>
                        <m:r>
                          <a:rPr lang="en-US" sz="2800" i="1">
                            <a:solidFill>
                              <a:prstClr val="black"/>
                            </a:solidFill>
                            <a:latin typeface="Cambria Math"/>
                            <a:cs typeface="Times New Roman" pitchFamily="18" charset="0"/>
                          </a:rPr>
                          <m:t>1</m:t>
                        </m:r>
                      </m:num>
                      <m:den>
                        <m:r>
                          <a:rPr lang="en-US" sz="2800" i="1">
                            <a:solidFill>
                              <a:prstClr val="black"/>
                            </a:solidFill>
                            <a:latin typeface="Cambria Math"/>
                            <a:cs typeface="Times New Roman" pitchFamily="18" charset="0"/>
                          </a:rPr>
                          <m:t>6</m:t>
                        </m:r>
                      </m:den>
                    </m:f>
                    <m:r>
                      <a:rPr lang="en-US" sz="2800" i="1">
                        <a:solidFill>
                          <a:prstClr val="black"/>
                        </a:solidFill>
                        <a:latin typeface="Cambria Math"/>
                        <a:cs typeface="Times New Roman" pitchFamily="18" charset="0"/>
                      </a:rPr>
                      <m:t>.</m:t>
                    </m:r>
                    <m:r>
                      <a:rPr lang="en-US" sz="2800" i="1">
                        <a:solidFill>
                          <a:prstClr val="black"/>
                        </a:solidFill>
                        <a:latin typeface="Cambria Math"/>
                        <a:cs typeface="Times New Roman" pitchFamily="18" charset="0"/>
                      </a:rPr>
                      <m:t>24</m:t>
                    </m:r>
                    <m:r>
                      <a:rPr lang="en-US" sz="2800" i="1">
                        <a:solidFill>
                          <a:prstClr val="black"/>
                        </a:solidFill>
                        <a:latin typeface="Cambria Math"/>
                        <a:cs typeface="Times New Roman" pitchFamily="18" charset="0"/>
                      </a:rPr>
                      <m:t>=</m:t>
                    </m:r>
                    <m:r>
                      <a:rPr lang="en-US" sz="2800" i="1">
                        <a:solidFill>
                          <a:prstClr val="black"/>
                        </a:solidFill>
                        <a:latin typeface="Cambria Math"/>
                        <a:cs typeface="Times New Roman" pitchFamily="18" charset="0"/>
                      </a:rPr>
                      <m:t>4</m:t>
                    </m:r>
                  </m:oMath>
                </a14:m>
                <a:r>
                  <a:rPr lang="en-US" sz="2800" i="1" dirty="0">
                    <a:solidFill>
                      <a:prstClr val="black"/>
                    </a:solidFill>
                    <a:latin typeface="Cambria Math"/>
                    <a:cs typeface="Times New Roman" pitchFamily="18" charset="0"/>
                  </a:rPr>
                  <a:t> </a:t>
                </a:r>
                <a:r>
                  <a:rPr lang="en-US" sz="2800" dirty="0">
                    <a:solidFill>
                      <a:prstClr val="black"/>
                    </a:solidFill>
                    <a:latin typeface="Cambria Math"/>
                    <a:cs typeface="Times New Roman" pitchFamily="18" charset="0"/>
                  </a:rPr>
                  <a:t>(</a:t>
                </a:r>
                <a:r>
                  <a:rPr lang="en-US" sz="2800" dirty="0" err="1">
                    <a:solidFill>
                      <a:prstClr val="black"/>
                    </a:solidFill>
                    <a:latin typeface="Cambria Math"/>
                    <a:cs typeface="Times New Roman" pitchFamily="18" charset="0"/>
                  </a:rPr>
                  <a:t>thỏa</a:t>
                </a:r>
                <a:r>
                  <a:rPr lang="en-US" sz="2800" dirty="0">
                    <a:solidFill>
                      <a:prstClr val="black"/>
                    </a:solidFill>
                    <a:latin typeface="Cambria Math"/>
                    <a:cs typeface="Times New Roman" pitchFamily="18" charset="0"/>
                  </a:rPr>
                  <a:t> </a:t>
                </a:r>
                <a:r>
                  <a:rPr lang="en-US" sz="2800" dirty="0" err="1">
                    <a:solidFill>
                      <a:prstClr val="black"/>
                    </a:solidFill>
                    <a:latin typeface="Cambria Math"/>
                    <a:cs typeface="Times New Roman" pitchFamily="18" charset="0"/>
                  </a:rPr>
                  <a:t>mãn</a:t>
                </a:r>
                <a:r>
                  <a:rPr lang="en-US" sz="2800" dirty="0" smtClean="0">
                    <a:solidFill>
                      <a:prstClr val="black"/>
                    </a:solidFill>
                    <a:latin typeface="Cambria Math"/>
                    <a:cs typeface="Times New Roman" pitchFamily="18" charset="0"/>
                  </a:rPr>
                  <a:t>)</a:t>
                </a:r>
                <a:r>
                  <a:rPr lang="en-US" sz="2800" dirty="0" smtClean="0">
                    <a:cs typeface="Times New Roman" pitchFamily="18" charset="0"/>
                  </a:rPr>
                  <a:t>.</a:t>
                </a:r>
                <a:endParaRPr lang="en-US" sz="2800" dirty="0">
                  <a:cs typeface="Times New Roman" pitchFamily="18" charset="0"/>
                </a:endParaRPr>
              </a:p>
              <a:p>
                <a:pPr algn="just">
                  <a:lnSpc>
                    <a:spcPct val="150000"/>
                  </a:lnSpc>
                </a:pPr>
                <a14:m>
                  <m:oMath xmlns:m="http://schemas.openxmlformats.org/officeDocument/2006/math">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𝑥</m:t>
                        </m:r>
                      </m:e>
                      <m:sub>
                        <m:r>
                          <a:rPr lang="en-US" sz="2800" i="1">
                            <a:latin typeface="Cambria Math"/>
                            <a:cs typeface="Times New Roman" pitchFamily="18" charset="0"/>
                          </a:rPr>
                          <m:t>3</m:t>
                        </m:r>
                      </m:sub>
                    </m:sSub>
                    <m:r>
                      <a:rPr lang="en-US" sz="2800" i="1">
                        <a:latin typeface="Cambria Math"/>
                        <a:cs typeface="Times New Roman" pitchFamily="18" charset="0"/>
                      </a:rPr>
                      <m:t>=</m:t>
                    </m:r>
                    <m:f>
                      <m:fPr>
                        <m:ctrlPr>
                          <a:rPr lang="en-US" sz="2800" i="1">
                            <a:latin typeface="Cambria Math" panose="02040503050406030204" pitchFamily="18" charset="0"/>
                            <a:cs typeface="Times New Roman" pitchFamily="18" charset="0"/>
                          </a:rPr>
                        </m:ctrlPr>
                      </m:fPr>
                      <m:num>
                        <m:r>
                          <a:rPr lang="en-US" sz="2800" i="1">
                            <a:latin typeface="Cambria Math"/>
                            <a:cs typeface="Times New Roman" pitchFamily="18" charset="0"/>
                          </a:rPr>
                          <m:t>1</m:t>
                        </m:r>
                      </m:num>
                      <m:den>
                        <m:r>
                          <a:rPr lang="en-US" sz="2800" i="1">
                            <a:latin typeface="Cambria Math"/>
                            <a:cs typeface="Times New Roman" pitchFamily="18" charset="0"/>
                          </a:rPr>
                          <m:t>8</m:t>
                        </m:r>
                      </m:den>
                    </m:f>
                    <m:r>
                      <a:rPr lang="en-US" sz="2800" i="1">
                        <a:latin typeface="Cambria Math"/>
                        <a:cs typeface="Times New Roman" pitchFamily="18" charset="0"/>
                      </a:rPr>
                      <m:t>.</m:t>
                    </m:r>
                    <m:r>
                      <a:rPr lang="en-US" sz="2800" i="1">
                        <a:latin typeface="Cambria Math"/>
                        <a:cs typeface="Times New Roman" pitchFamily="18" charset="0"/>
                      </a:rPr>
                      <m:t>24</m:t>
                    </m:r>
                    <m:r>
                      <a:rPr lang="en-US" sz="2800" i="1">
                        <a:latin typeface="Cambria Math"/>
                        <a:cs typeface="Times New Roman" pitchFamily="18" charset="0"/>
                      </a:rPr>
                      <m:t>=</m:t>
                    </m:r>
                    <m:r>
                      <a:rPr lang="en-US" sz="2800" i="1">
                        <a:latin typeface="Cambria Math"/>
                        <a:cs typeface="Times New Roman" pitchFamily="18" charset="0"/>
                      </a:rPr>
                      <m:t>3</m:t>
                    </m:r>
                  </m:oMath>
                </a14:m>
                <a:r>
                  <a:rPr lang="en-US" sz="2800" dirty="0">
                    <a:latin typeface="Times New Roman" pitchFamily="18" charset="0"/>
                    <a:cs typeface="Times New Roman" pitchFamily="18" charset="0"/>
                  </a:rPr>
                  <a:t> </a:t>
                </a:r>
                <a:r>
                  <a:rPr lang="en-US" sz="2800" dirty="0">
                    <a:solidFill>
                      <a:prstClr val="black"/>
                    </a:solidFill>
                    <a:latin typeface="Cambria Math"/>
                    <a:cs typeface="Times New Roman" pitchFamily="18" charset="0"/>
                  </a:rPr>
                  <a:t>(thỏa </a:t>
                </a:r>
                <a:r>
                  <a:rPr lang="en-US" sz="2800" dirty="0" err="1">
                    <a:solidFill>
                      <a:prstClr val="black"/>
                    </a:solidFill>
                    <a:latin typeface="Cambria Math"/>
                    <a:cs typeface="Times New Roman" pitchFamily="18" charset="0"/>
                  </a:rPr>
                  <a:t>mãn</a:t>
                </a:r>
                <a:r>
                  <a:rPr lang="en-US" sz="2800" dirty="0" smtClean="0">
                    <a:solidFill>
                      <a:prstClr val="black"/>
                    </a:solidFill>
                    <a:latin typeface="Cambria Math"/>
                    <a:cs typeface="Times New Roman" pitchFamily="18" charset="0"/>
                  </a:rPr>
                  <a:t>)</a:t>
                </a:r>
                <a:r>
                  <a:rPr lang="en-US" sz="2800" dirty="0">
                    <a:solidFill>
                      <a:prstClr val="black"/>
                    </a:solidFill>
                    <a:cs typeface="Times New Roman" pitchFamily="18" charset="0"/>
                  </a:rPr>
                  <a:t>.</a:t>
                </a:r>
                <a:endParaRPr lang="en-US" sz="2800" dirty="0">
                  <a:latin typeface="Times New Roman" pitchFamily="18" charset="0"/>
                  <a:cs typeface="Times New Roman" pitchFamily="18" charset="0"/>
                </a:endParaRPr>
              </a:p>
              <a:p>
                <a:pPr lvl="0" algn="just"/>
                <a:endParaRPr lang="en-US" sz="2800" dirty="0" smtClean="0">
                  <a:latin typeface="Times New Roman" pitchFamily="18" charset="0"/>
                  <a:cs typeface="Times New Roman" pitchFamily="18" charset="0"/>
                </a:endParaRPr>
              </a:p>
              <a:p>
                <a:pPr algn="just"/>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14:m>
                  <m:oMath xmlns:m="http://schemas.openxmlformats.org/officeDocument/2006/math">
                    <m:r>
                      <a:rPr lang="en-US" sz="2800" b="0" i="1" smtClean="0">
                        <a:solidFill>
                          <a:schemeClr val="tx1"/>
                        </a:solidFill>
                        <a:latin typeface="Cambria Math"/>
                        <a:cs typeface="Times New Roman" pitchFamily="18" charset="0"/>
                      </a:rPr>
                      <m:t>3</m:t>
                    </m:r>
                  </m:oMath>
                </a14:m>
                <a:r>
                  <a:rPr lang="en-US" sz="2800"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6</m:t>
                    </m:r>
                    <m:r>
                      <a:rPr lang="en-US" sz="2800" b="0" i="1" smtClean="0">
                        <a:latin typeface="Cambria Math"/>
                        <a:cs typeface="Times New Roman" pitchFamily="18" charset="0"/>
                      </a:rPr>
                      <m:t>;</m:t>
                    </m:r>
                    <m:r>
                      <a:rPr lang="en-US" sz="2800" b="0" i="1" smtClean="0">
                        <a:latin typeface="Cambria Math"/>
                        <a:cs typeface="Times New Roman" pitchFamily="18" charset="0"/>
                      </a:rPr>
                      <m:t>4</m:t>
                    </m:r>
                    <m:r>
                      <a:rPr lang="en-US" sz="2800" b="0" i="1" smtClean="0">
                        <a:latin typeface="Cambria Math"/>
                        <a:cs typeface="Times New Roman" pitchFamily="18" charset="0"/>
                      </a:rPr>
                      <m:t>;</m:t>
                    </m:r>
                    <m:r>
                      <a:rPr lang="en-US" sz="2800" b="0" i="1" smtClean="0">
                        <a:latin typeface="Cambria Math"/>
                        <a:cs typeface="Times New Roman" pitchFamily="18" charset="0"/>
                      </a:rPr>
                      <m:t>3</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a:t>
                </a:r>
              </a:p>
            </p:txBody>
          </p:sp>
        </mc:Choice>
        <mc:Fallback>
          <p:sp>
            <p:nvSpPr>
              <p:cNvPr id="3" name="TextBox 2"/>
              <p:cNvSpPr txBox="1">
                <a:spLocks noRot="1" noChangeAspect="1" noMove="1" noResize="1" noEditPoints="1" noAdjustHandles="1" noChangeArrowheads="1" noChangeShapeType="1" noTextEdit="1"/>
              </p:cNvSpPr>
              <p:nvPr/>
            </p:nvSpPr>
            <p:spPr>
              <a:xfrm>
                <a:off x="571500" y="514350"/>
                <a:ext cx="8001000" cy="4131131"/>
              </a:xfrm>
              <a:prstGeom prst="rect">
                <a:avLst/>
              </a:prstGeom>
              <a:blipFill>
                <a:blip r:embed="rId4"/>
                <a:stretch>
                  <a:fillRect l="-1601" t="-1475" b="-3097"/>
                </a:stretch>
              </a:blipFill>
            </p:spPr>
            <p:txBody>
              <a:bodyPr/>
              <a:lstStyle/>
              <a:p>
                <a:r>
                  <a:rPr lang="en-US">
                    <a:noFill/>
                  </a:rPr>
                  <a:t> </a:t>
                </a:r>
              </a:p>
            </p:txBody>
          </p:sp>
        </mc:Fallback>
      </mc:AlternateContent>
      <p:graphicFrame>
        <p:nvGraphicFramePr>
          <p:cNvPr id="2" name="Object 1"/>
          <p:cNvGraphicFramePr>
            <a:graphicFrameLocks noChangeAspect="1"/>
          </p:cNvGraphicFramePr>
          <p:nvPr/>
        </p:nvGraphicFramePr>
        <p:xfrm>
          <a:off x="4191000" y="2489200"/>
          <a:ext cx="914400" cy="198438"/>
        </p:xfrm>
        <a:graphic>
          <a:graphicData uri="http://schemas.openxmlformats.org/presentationml/2006/ole">
            <mc:AlternateContent xmlns:mc="http://schemas.openxmlformats.org/markup-compatibility/2006">
              <mc:Choice xmlns:v="urn:schemas-microsoft-com:vml" Requires="v">
                <p:oleObj spid="_x0000_s2050" name="Equation" r:id="rId5" imgW="914400" imgH="198720" progId="Equation.DSMT4">
                  <p:embed/>
                </p:oleObj>
              </mc:Choice>
              <mc:Fallback>
                <p:oleObj name="Equation" r:id="rId5" imgW="914400" imgH="198720" progId="Equation.DSMT4">
                  <p:embed/>
                  <p:pic>
                    <p:nvPicPr>
                      <p:cNvPr id="2" name="Object 1"/>
                      <p:cNvPicPr/>
                      <p:nvPr/>
                    </p:nvPicPr>
                    <p:blipFill>
                      <a:blip r:embed="rId6"/>
                      <a:stretch>
                        <a:fillRect/>
                      </a:stretch>
                    </p:blipFill>
                    <p:spPr>
                      <a:xfrm>
                        <a:off x="4191000" y="2489200"/>
                        <a:ext cx="914400" cy="198438"/>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191000" y="2489200"/>
          <a:ext cx="914400" cy="198438"/>
        </p:xfrm>
        <a:graphic>
          <a:graphicData uri="http://schemas.openxmlformats.org/presentationml/2006/ole">
            <mc:AlternateContent xmlns:mc="http://schemas.openxmlformats.org/markup-compatibility/2006">
              <mc:Choice xmlns:v="urn:schemas-microsoft-com:vml" Requires="v">
                <p:oleObj spid="_x0000_s2051" name="Equation" r:id="rId7" imgW="914400" imgH="198720" progId="Equation.DSMT4">
                  <p:embed/>
                </p:oleObj>
              </mc:Choice>
              <mc:Fallback>
                <p:oleObj name="Equation" r:id="rId7" imgW="914400" imgH="198720" progId="Equation.DSMT4">
                  <p:embed/>
                  <p:pic>
                    <p:nvPicPr>
                      <p:cNvPr id="12" name="Object 11"/>
                      <p:cNvPicPr/>
                      <p:nvPr/>
                    </p:nvPicPr>
                    <p:blipFill>
                      <a:blip r:embed="rId6"/>
                      <a:stretch>
                        <a:fillRect/>
                      </a:stretch>
                    </p:blipFill>
                    <p:spPr>
                      <a:xfrm>
                        <a:off x="4191000" y="2489200"/>
                        <a:ext cx="914400" cy="198438"/>
                      </a:xfrm>
                      <a:prstGeom prst="rect">
                        <a:avLst/>
                      </a:prstGeom>
                    </p:spPr>
                  </p:pic>
                </p:oleObj>
              </mc:Fallback>
            </mc:AlternateContent>
          </a:graphicData>
        </a:graphic>
      </p:graphicFrame>
      <p:sp>
        <p:nvSpPr>
          <p:cNvPr id="21" name="Rectangle 11"/>
          <p:cNvSpPr>
            <a:spLocks noChangeArrowheads="1"/>
          </p:cNvSpPr>
          <p:nvPr/>
        </p:nvSpPr>
        <p:spPr bwMode="auto">
          <a:xfrm>
            <a:off x="0" y="742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14"/>
          <p:cNvSpPr>
            <a:spLocks noChangeArrowheads="1"/>
          </p:cNvSpPr>
          <p:nvPr/>
        </p:nvSpPr>
        <p:spPr bwMode="auto">
          <a:xfrm>
            <a:off x="152400" y="895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Rectangle 17"/>
          <p:cNvSpPr>
            <a:spLocks noChangeArrowheads="1"/>
          </p:cNvSpPr>
          <p:nvPr/>
        </p:nvSpPr>
        <p:spPr bwMode="auto">
          <a:xfrm>
            <a:off x="0" y="1200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72545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5" y="1133475"/>
            <a:ext cx="5962650" cy="2876550"/>
          </a:xfrm>
          <a:prstGeom prst="rect">
            <a:avLst/>
          </a:prstGeom>
        </p:spPr>
      </p:pic>
    </p:spTree>
    <p:extLst>
      <p:ext uri="{BB962C8B-B14F-4D97-AF65-F5344CB8AC3E}">
        <p14:creationId xmlns:p14="http://schemas.microsoft.com/office/powerpoint/2010/main" val="3721313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0" y="-19049"/>
            <a:ext cx="9144000"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52593" y="3257550"/>
            <a:ext cx="2191407" cy="1885950"/>
          </a:xfrm>
          <a:prstGeom prst="rect">
            <a:avLst/>
          </a:prstGeom>
        </p:spPr>
      </p:pic>
      <p:sp>
        <p:nvSpPr>
          <p:cNvPr id="5" name="TextBox 5"/>
          <p:cNvSpPr txBox="1"/>
          <p:nvPr/>
        </p:nvSpPr>
        <p:spPr>
          <a:xfrm>
            <a:off x="2667001" y="310808"/>
            <a:ext cx="3206115" cy="523218"/>
          </a:xfrm>
          <a:prstGeom prst="rect">
            <a:avLst/>
          </a:prstGeom>
          <a:noFill/>
        </p:spPr>
        <p:txBody>
          <a:bodyPr wrap="square" lIns="91438" tIns="45719" rIns="91438" bIns="45719"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304799" y="813435"/>
            <a:ext cx="6553201" cy="3970316"/>
          </a:xfrm>
          <a:prstGeom prst="rect">
            <a:avLst/>
          </a:prstGeom>
          <a:noFill/>
        </p:spPr>
        <p:txBody>
          <a:bodyPr wrap="square" lIns="91438" tIns="45719" rIns="91438" bIns="45719" rtlCol="0">
            <a:spAutoFit/>
          </a:bodyPr>
          <a:lstStyle/>
          <a:p>
            <a:r>
              <a:rPr lang="vi-VN" sz="2800" dirty="0">
                <a:solidFill>
                  <a:schemeClr val="bg1"/>
                </a:solidFill>
                <a:latin typeface="Times New Roman" panose="02020603050405020304" pitchFamily="18" charset="0"/>
                <a:ea typeface="Times New Roman" panose="02020603050405020304" pitchFamily="18" charset="0"/>
              </a:rPr>
              <a:t>- Học sinh ôn tập nội dung bài học thông qua bài toán </a:t>
            </a:r>
            <a:r>
              <a:rPr lang="en-US" sz="2800" dirty="0" err="1">
                <a:solidFill>
                  <a:schemeClr val="bg1"/>
                </a:solidFill>
                <a:latin typeface="Times New Roman" panose="02020603050405020304" pitchFamily="18" charset="0"/>
                <a:ea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nhà</a:t>
            </a:r>
            <a:r>
              <a:rPr lang="vi-VN"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marL="342900" indent="-342900">
              <a:buFontTx/>
              <a:buChar char="-"/>
            </a:pPr>
            <a:r>
              <a:rPr lang="en-GB" altLang="en-US" sz="2800" i="1" dirty="0" err="1">
                <a:solidFill>
                  <a:srgbClr val="FFC000"/>
                </a:solidFill>
                <a:latin typeface="Times New Roman" panose="02020603050405020304" pitchFamily="18" charset="0"/>
                <a:cs typeface="Times New Roman" panose="02020603050405020304" pitchFamily="18" charset="0"/>
                <a:sym typeface="+mn-ea"/>
              </a:rPr>
              <a:t>Chuẩn</a:t>
            </a:r>
            <a:r>
              <a:rPr lang="en-GB" altLang="en-US" sz="2800" i="1" dirty="0">
                <a:solidFill>
                  <a:srgbClr val="FFC000"/>
                </a:solidFill>
                <a:latin typeface="Times New Roman" panose="02020603050405020304" pitchFamily="18" charset="0"/>
                <a:cs typeface="Times New Roman" panose="02020603050405020304" pitchFamily="18" charset="0"/>
                <a:sym typeface="+mn-ea"/>
              </a:rPr>
              <a:t> </a:t>
            </a:r>
            <a:r>
              <a:rPr lang="en-GB" altLang="en-US" sz="2800" i="1" dirty="0" err="1">
                <a:solidFill>
                  <a:srgbClr val="FFC000"/>
                </a:solidFill>
                <a:latin typeface="Times New Roman" panose="02020603050405020304" pitchFamily="18" charset="0"/>
                <a:cs typeface="Times New Roman" panose="02020603050405020304" pitchFamily="18" charset="0"/>
                <a:sym typeface="+mn-ea"/>
              </a:rPr>
              <a:t>bị</a:t>
            </a:r>
            <a:r>
              <a:rPr lang="en-GB" altLang="en-US" sz="2800" i="1" dirty="0">
                <a:solidFill>
                  <a:srgbClr val="FFC000"/>
                </a:solidFill>
                <a:latin typeface="Times New Roman" panose="02020603050405020304" pitchFamily="18" charset="0"/>
                <a:cs typeface="Times New Roman" panose="02020603050405020304" pitchFamily="18" charset="0"/>
                <a:sym typeface="+mn-ea"/>
              </a:rPr>
              <a:t> </a:t>
            </a:r>
            <a:r>
              <a:rPr lang="en-GB" altLang="en-US" sz="2800" i="1" dirty="0" err="1">
                <a:solidFill>
                  <a:srgbClr val="FFC000"/>
                </a:solidFill>
                <a:latin typeface="Times New Roman" panose="02020603050405020304" pitchFamily="18" charset="0"/>
                <a:cs typeface="Times New Roman" panose="02020603050405020304" pitchFamily="18" charset="0"/>
                <a:sym typeface="+mn-ea"/>
              </a:rPr>
              <a:t>bài</a:t>
            </a:r>
            <a:r>
              <a:rPr lang="en-GB" altLang="en-US" sz="2800" i="1" dirty="0">
                <a:solidFill>
                  <a:srgbClr val="FFC000"/>
                </a:solidFill>
                <a:latin typeface="Times New Roman" panose="02020603050405020304" pitchFamily="18" charset="0"/>
                <a:cs typeface="Times New Roman" panose="02020603050405020304" pitchFamily="18" charset="0"/>
                <a:sym typeface="+mn-ea"/>
              </a:rPr>
              <a:t> </a:t>
            </a:r>
            <a:r>
              <a:rPr lang="en-GB" altLang="en-US" sz="2800" i="1" dirty="0" err="1">
                <a:solidFill>
                  <a:srgbClr val="FFC000"/>
                </a:solidFill>
                <a:latin typeface="Times New Roman" panose="02020603050405020304" pitchFamily="18" charset="0"/>
                <a:cs typeface="Times New Roman" panose="02020603050405020304" pitchFamily="18" charset="0"/>
                <a:sym typeface="+mn-ea"/>
              </a:rPr>
              <a:t>mới</a:t>
            </a:r>
            <a:r>
              <a:rPr lang="en-GB" altLang="en-US" sz="2800" i="1" dirty="0">
                <a:solidFill>
                  <a:srgbClr val="FFC000"/>
                </a:solidFill>
                <a:latin typeface="Times New Roman" panose="02020603050405020304" pitchFamily="18" charset="0"/>
                <a:cs typeface="Times New Roman" panose="02020603050405020304" pitchFamily="18" charset="0"/>
                <a:sym typeface="+mn-ea"/>
              </a:rPr>
              <a:t>:</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Ôn</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tập</a:t>
            </a:r>
            <a:r>
              <a:rPr lang="en-GB" altLang="en-US" sz="2800" i="1" dirty="0">
                <a:solidFill>
                  <a:schemeClr val="bg1"/>
                </a:solidFill>
                <a:latin typeface="Times New Roman" panose="02020603050405020304" pitchFamily="18" charset="0"/>
                <a:cs typeface="Times New Roman" panose="02020603050405020304" pitchFamily="18" charset="0"/>
                <a:sym typeface="+mn-ea"/>
              </a:rPr>
              <a:t> </a:t>
            </a:r>
            <a:r>
              <a:rPr lang="en-GB" altLang="en-US" sz="2800" i="1" dirty="0" err="1">
                <a:solidFill>
                  <a:schemeClr val="bg1"/>
                </a:solidFill>
                <a:latin typeface="Times New Roman" panose="02020603050405020304" pitchFamily="18" charset="0"/>
                <a:cs typeface="Times New Roman" panose="02020603050405020304" pitchFamily="18" charset="0"/>
                <a:sym typeface="+mn-ea"/>
              </a:rPr>
              <a:t>chương</a:t>
            </a:r>
            <a:r>
              <a:rPr lang="en-GB" altLang="en-US" sz="2800" i="1" dirty="0">
                <a:solidFill>
                  <a:schemeClr val="bg1"/>
                </a:solidFill>
                <a:latin typeface="Times New Roman" panose="02020603050405020304" pitchFamily="18" charset="0"/>
                <a:cs typeface="Times New Roman" panose="02020603050405020304" pitchFamily="18" charset="0"/>
                <a:sym typeface="+mn-ea"/>
              </a:rPr>
              <a:t> II</a:t>
            </a:r>
          </a:p>
          <a:p>
            <a:r>
              <a:rPr lang="vi-VN" sz="2800" dirty="0">
                <a:solidFill>
                  <a:schemeClr val="bg1"/>
                </a:solidFill>
                <a:latin typeface="Times New Roman" panose="02020603050405020304" pitchFamily="18" charset="0"/>
                <a:ea typeface="Times New Roman" panose="02020603050405020304" pitchFamily="18" charset="0"/>
              </a:rPr>
              <a:t>+ Ôn tập các kiến thức về khái niệm, tính chất của số vô tỉ, số thực, giá trị tuyệt đối của một số thực, tỉ lệ thức, tính chất dãy tỉ số bằng nhau, đại lượng tỉ lệ thuận, tỉ lệ nghịch.</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Xem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dạng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smtClean="0">
                <a:solidFill>
                  <a:schemeClr val="bg1"/>
                </a:solidFill>
                <a:latin typeface="Times New Roman" panose="02020603050405020304" pitchFamily="18" charset="0"/>
                <a:ea typeface="Times New Roman" panose="02020603050405020304" pitchFamily="18" charset="0"/>
              </a:rPr>
              <a:t>chữa</a:t>
            </a:r>
            <a:r>
              <a:rPr lang="en-US" sz="2800" smtClean="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up)">
                                      <p:cBhvr>
                                        <p:cTn id="15" dur="500"/>
                                        <p:tgtEl>
                                          <p:spTgt spid="7">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up)">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1" y="-19049"/>
            <a:ext cx="9144001"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64311" y="3257550"/>
            <a:ext cx="2510442" cy="1885950"/>
          </a:xfrm>
          <a:prstGeom prst="rect">
            <a:avLst/>
          </a:prstGeom>
        </p:spPr>
      </p:pic>
      <p:sp>
        <p:nvSpPr>
          <p:cNvPr id="5" name="TextBox 5"/>
          <p:cNvSpPr txBox="1"/>
          <p:nvPr/>
        </p:nvSpPr>
        <p:spPr>
          <a:xfrm>
            <a:off x="2391535" y="361951"/>
            <a:ext cx="3672877" cy="523218"/>
          </a:xfrm>
          <a:prstGeom prst="rect">
            <a:avLst/>
          </a:prstGeom>
          <a:noFill/>
        </p:spPr>
        <p:txBody>
          <a:bodyPr wrap="square" lIns="91438" tIns="45719" rIns="91438" bIns="45719" rtlCol="0">
            <a:spAutoFit/>
          </a:bodyPr>
          <a:lstStyle/>
          <a:p>
            <a:r>
              <a:rPr lang="en-US" sz="2800" b="1" dirty="0" err="1">
                <a:solidFill>
                  <a:srgbClr val="FF0000"/>
                </a:solidFill>
                <a:latin typeface="Times New Roman" pitchFamily="18" charset="0"/>
                <a:cs typeface="Times New Roman" panose="02020603050405020304" pitchFamily="18" charset="0"/>
              </a:rPr>
              <a:t>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dẫn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endParaRPr lang="en-US" sz="28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 Box 6"/>
              <p:cNvSpPr txBox="1"/>
              <p:nvPr/>
            </p:nvSpPr>
            <p:spPr>
              <a:xfrm>
                <a:off x="305314" y="971550"/>
                <a:ext cx="7543286" cy="4139593"/>
              </a:xfrm>
              <a:prstGeom prst="rect">
                <a:avLst/>
              </a:prstGeom>
              <a:noFill/>
            </p:spPr>
            <p:txBody>
              <a:bodyPr wrap="square" lIns="91438" tIns="45719" rIns="91438" bIns="45719" rtlCol="0">
                <a:spAutoFit/>
              </a:bodyPr>
              <a:lstStyle/>
              <a:p>
                <a:r>
                  <a:rPr lang="en-GB" altLang="en-US" sz="2800" i="1" dirty="0">
                    <a:solidFill>
                      <a:srgbClr val="FFC000"/>
                    </a:solidFill>
                    <a:latin typeface="Times New Roman" panose="02020603050405020304" pitchFamily="18" charset="0"/>
                    <a:cs typeface="Times New Roman" panose="02020603050405020304" pitchFamily="18" charset="0"/>
                  </a:rPr>
                  <a:t>- </a:t>
                </a:r>
                <a:r>
                  <a:rPr lang="en-GB" altLang="en-US" sz="2800" b="1" i="1" dirty="0" err="1">
                    <a:solidFill>
                      <a:srgbClr val="FF0000"/>
                    </a:solidFill>
                    <a:latin typeface="Times New Roman" panose="02020603050405020304" pitchFamily="18" charset="0"/>
                    <a:cs typeface="Times New Roman" panose="02020603050405020304" pitchFamily="18" charset="0"/>
                  </a:rPr>
                  <a:t>Bài</a:t>
                </a:r>
                <a:r>
                  <a:rPr lang="en-GB" altLang="en-US" sz="2800" b="1" i="1" dirty="0">
                    <a:solidFill>
                      <a:srgbClr val="FF0000"/>
                    </a:solidFill>
                    <a:latin typeface="Times New Roman" panose="02020603050405020304" pitchFamily="18" charset="0"/>
                    <a:cs typeface="Times New Roman" panose="02020603050405020304" pitchFamily="18" charset="0"/>
                  </a:rPr>
                  <a:t> </a:t>
                </a:r>
                <a:r>
                  <a:rPr lang="en-GB" altLang="en-US" sz="2800" b="1" i="1" dirty="0" err="1">
                    <a:solidFill>
                      <a:srgbClr val="FF0000"/>
                    </a:solidFill>
                    <a:latin typeface="Times New Roman" panose="02020603050405020304" pitchFamily="18" charset="0"/>
                    <a:cs typeface="Times New Roman" panose="02020603050405020304" pitchFamily="18" charset="0"/>
                  </a:rPr>
                  <a:t>tập</a:t>
                </a:r>
                <a:r>
                  <a:rPr lang="en-GB" altLang="en-US" sz="2800" b="1" i="1" dirty="0">
                    <a:solidFill>
                      <a:srgbClr val="FF0000"/>
                    </a:solidFill>
                    <a:latin typeface="Times New Roman" panose="02020603050405020304" pitchFamily="18" charset="0"/>
                    <a:cs typeface="Times New Roman" panose="02020603050405020304" pitchFamily="18" charset="0"/>
                  </a:rPr>
                  <a:t>: </a:t>
                </a:r>
                <a:r>
                  <a:rPr lang="vi-VN" sz="2800" dirty="0">
                    <a:solidFill>
                      <a:srgbClr val="FFC000"/>
                    </a:solidFill>
                    <a:latin typeface="Times New Roman" panose="02020603050405020304" pitchFamily="18" charset="0"/>
                    <a:ea typeface="Times New Roman" panose="02020603050405020304" pitchFamily="18" charset="0"/>
                    <a:cs typeface="Times New Roman" pitchFamily="18" charset="0"/>
                  </a:rPr>
                  <a:t>Làm các bài tập  6, 7 S</a:t>
                </a:r>
                <a:r>
                  <a:rPr lang="en-US" sz="2800" dirty="0" err="1">
                    <a:solidFill>
                      <a:srgbClr val="FFC000"/>
                    </a:solidFill>
                    <a:latin typeface="Times New Roman" panose="02020603050405020304" pitchFamily="18" charset="0"/>
                    <a:ea typeface="Times New Roman" panose="02020603050405020304" pitchFamily="18" charset="0"/>
                    <a:cs typeface="Times New Roman" pitchFamily="18" charset="0"/>
                  </a:rPr>
                  <a:t>GK</a:t>
                </a:r>
                <a:r>
                  <a:rPr lang="vi-VN" sz="2800" dirty="0">
                    <a:solidFill>
                      <a:srgbClr val="FFC000"/>
                    </a:solidFill>
                    <a:latin typeface="Times New Roman" panose="02020603050405020304" pitchFamily="18" charset="0"/>
                    <a:ea typeface="Times New Roman" panose="02020603050405020304" pitchFamily="18" charset="0"/>
                    <a:cs typeface="Times New Roman" pitchFamily="18" charset="0"/>
                  </a:rPr>
                  <a:t>/68</a:t>
                </a:r>
                <a:endParaRPr lang="en-US" sz="2800" dirty="0">
                  <a:solidFill>
                    <a:srgbClr val="FFC000"/>
                  </a:solidFill>
                  <a:latin typeface="Times New Roman" pitchFamily="18" charset="0"/>
                  <a:cs typeface="Times New Roman" pitchFamily="18" charset="0"/>
                </a:endParaRPr>
              </a:p>
              <a:p>
                <a:r>
                  <a:rPr lang="en-US" sz="2800" dirty="0" err="1">
                    <a:solidFill>
                      <a:srgbClr val="FFC000"/>
                    </a:solidFill>
                    <a:latin typeface="Times New Roman" pitchFamily="18" charset="0"/>
                    <a:cs typeface="Times New Roman" pitchFamily="18" charset="0"/>
                  </a:rPr>
                  <a:t>Làm</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thêm</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một</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số</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bài</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tập</a:t>
                </a:r>
                <a:r>
                  <a:rPr lang="en-US" sz="2800" dirty="0">
                    <a:solidFill>
                      <a:srgbClr val="FFC000"/>
                    </a:solidFill>
                    <a:latin typeface="Times New Roman" pitchFamily="18" charset="0"/>
                    <a:cs typeface="Times New Roman" pitchFamily="18" charset="0"/>
                  </a:rPr>
                  <a:t> </a:t>
                </a:r>
                <a:r>
                  <a:rPr lang="en-US" sz="2800" dirty="0" err="1">
                    <a:solidFill>
                      <a:srgbClr val="FFC000"/>
                    </a:solidFill>
                    <a:latin typeface="Times New Roman" pitchFamily="18" charset="0"/>
                    <a:cs typeface="Times New Roman" pitchFamily="18" charset="0"/>
                  </a:rPr>
                  <a:t>sau</a:t>
                </a:r>
                <a:r>
                  <a:rPr lang="en-US" sz="2800" dirty="0">
                    <a:solidFill>
                      <a:srgbClr val="FFC000"/>
                    </a:solidFill>
                    <a:latin typeface="Times New Roman" pitchFamily="18" charset="0"/>
                    <a:cs typeface="Times New Roman" pitchFamily="18" charset="0"/>
                  </a:rPr>
                  <a:t>:</a:t>
                </a:r>
              </a:p>
              <a:p>
                <a:pPr algn="just">
                  <a:spcBef>
                    <a:spcPts val="300"/>
                  </a:spcBef>
                  <a:spcAft>
                    <a:spcPts val="300"/>
                  </a:spcAft>
                </a:pPr>
                <a:r>
                  <a:rPr lang="en-US" sz="2800" dirty="0">
                    <a:solidFill>
                      <a:srgbClr val="FFC000"/>
                    </a:solidFill>
                    <a:latin typeface="Times New Roman"/>
                    <a:ea typeface="Times New Roman"/>
                  </a:rPr>
                  <a:t>B</a:t>
                </a:r>
                <a:r>
                  <a:rPr lang="nl-NL" sz="2800" dirty="0">
                    <a:solidFill>
                      <a:srgbClr val="FFC000"/>
                    </a:solidFill>
                    <a:latin typeface="Times New Roman"/>
                    <a:ea typeface="Times New Roman"/>
                  </a:rPr>
                  <a:t>ài 1: Ba người xây xong bức tường trong </a:t>
                </a:r>
                <a14:m>
                  <m:oMath xmlns:m="http://schemas.openxmlformats.org/officeDocument/2006/math">
                    <m:r>
                      <a:rPr lang="en-US" sz="2800" b="0" i="1" smtClean="0">
                        <a:solidFill>
                          <a:srgbClr val="FFC000"/>
                        </a:solidFill>
                        <a:latin typeface="Cambria Math"/>
                        <a:ea typeface="Times New Roman"/>
                      </a:rPr>
                      <m:t>24</m:t>
                    </m:r>
                  </m:oMath>
                </a14:m>
                <a:r>
                  <a:rPr lang="nl-NL" sz="2800" dirty="0">
                    <a:solidFill>
                      <a:srgbClr val="FFC000"/>
                    </a:solidFill>
                    <a:latin typeface="Times New Roman"/>
                    <a:ea typeface="Times New Roman"/>
                  </a:rPr>
                  <a:t> phút. Hỏi bốn người thì xây mất mấy phút ?</a:t>
                </a:r>
              </a:p>
              <a:p>
                <a:pPr>
                  <a:spcBef>
                    <a:spcPts val="600"/>
                  </a:spcBef>
                  <a:spcAft>
                    <a:spcPts val="0"/>
                  </a:spcAft>
                </a:pPr>
                <a:r>
                  <a:rPr lang="nl-NL" sz="2800" dirty="0">
                    <a:solidFill>
                      <a:srgbClr val="FFC000"/>
                    </a:solidFill>
                    <a:latin typeface="Times New Roman"/>
                    <a:ea typeface="Times New Roman"/>
                  </a:rPr>
                  <a:t>Bài 2: Cho </a:t>
                </a:r>
                <a14:m>
                  <m:oMath xmlns:m="http://schemas.openxmlformats.org/officeDocument/2006/math">
                    <m:r>
                      <a:rPr lang="en-US" sz="2800" b="0" i="1" smtClean="0">
                        <a:solidFill>
                          <a:srgbClr val="FFC000"/>
                        </a:solidFill>
                        <a:latin typeface="Cambria Math"/>
                        <a:ea typeface="Times New Roman"/>
                      </a:rPr>
                      <m:t>𝑥</m:t>
                    </m:r>
                  </m:oMath>
                </a14:m>
                <a:r>
                  <a:rPr lang="nl-NL" sz="2800" dirty="0">
                    <a:solidFill>
                      <a:srgbClr val="FFC000"/>
                    </a:solidFill>
                    <a:latin typeface="Times New Roman"/>
                    <a:ea typeface="Times New Roman"/>
                  </a:rPr>
                  <a:t> và </a:t>
                </a:r>
                <a14:m>
                  <m:oMath xmlns:m="http://schemas.openxmlformats.org/officeDocument/2006/math">
                    <m:r>
                      <a:rPr lang="en-US" sz="2800" b="0" i="1" smtClean="0">
                        <a:solidFill>
                          <a:srgbClr val="FFC000"/>
                        </a:solidFill>
                        <a:latin typeface="Cambria Math"/>
                        <a:ea typeface="Times New Roman"/>
                      </a:rPr>
                      <m:t>𝑦</m:t>
                    </m:r>
                  </m:oMath>
                </a14:m>
                <a:r>
                  <a:rPr lang="nl-NL" sz="2800" dirty="0">
                    <a:solidFill>
                      <a:srgbClr val="FFC000"/>
                    </a:solidFill>
                    <a:latin typeface="Times New Roman"/>
                    <a:ea typeface="Times New Roman"/>
                  </a:rPr>
                  <a:t> là hai đại lượng tỉ lệ nghịch. Hãy điền vào bảng sau:</a:t>
                </a:r>
                <a:endParaRPr lang="en-US" sz="2800" dirty="0">
                  <a:solidFill>
                    <a:srgbClr val="FFC000"/>
                  </a:solidFill>
                  <a:latin typeface="Times New Roman"/>
                  <a:ea typeface="Times New Roman"/>
                </a:endParaRPr>
              </a:p>
              <a:p>
                <a:pPr algn="just">
                  <a:spcBef>
                    <a:spcPts val="300"/>
                  </a:spcBef>
                  <a:spcAft>
                    <a:spcPts val="300"/>
                  </a:spcAft>
                </a:pPr>
                <a:endParaRPr lang="en-US" sz="2400" dirty="0">
                  <a:solidFill>
                    <a:srgbClr val="FFC000"/>
                  </a:solidFill>
                  <a:latin typeface="Times New Roman"/>
                  <a:ea typeface="Times New Roman"/>
                </a:endParaRPr>
              </a:p>
              <a:p>
                <a:endParaRPr lang="en-US" sz="2800" dirty="0">
                  <a:solidFill>
                    <a:schemeClr val="bg1"/>
                  </a:solidFill>
                  <a:latin typeface="Times New Roman" pitchFamily="18" charset="0"/>
                  <a:cs typeface="Times New Roman" pitchFamily="18" charset="0"/>
                </a:endParaRPr>
              </a:p>
              <a:p>
                <a:endParaRPr lang="en-US" sz="2800" dirty="0">
                  <a:solidFill>
                    <a:schemeClr val="bg1"/>
                  </a:solidFill>
                  <a:latin typeface="Times New Roman" pitchFamily="18" charset="0"/>
                  <a:cs typeface="Times New Roman" pitchFamily="18" charset="0"/>
                </a:endParaRPr>
              </a:p>
            </p:txBody>
          </p:sp>
        </mc:Choice>
        <mc:Fallback xmlns="">
          <p:sp>
            <p:nvSpPr>
              <p:cNvPr id="7" name="Text Box 6"/>
              <p:cNvSpPr txBox="1">
                <a:spLocks noRot="1" noChangeAspect="1" noMove="1" noResize="1" noEditPoints="1" noAdjustHandles="1" noChangeArrowheads="1" noChangeShapeType="1" noTextEdit="1"/>
              </p:cNvSpPr>
              <p:nvPr/>
            </p:nvSpPr>
            <p:spPr>
              <a:xfrm>
                <a:off x="305314" y="971550"/>
                <a:ext cx="7543286" cy="4139593"/>
              </a:xfrm>
              <a:prstGeom prst="rect">
                <a:avLst/>
              </a:prstGeom>
              <a:blipFill rotWithShape="1">
                <a:blip r:embed="rId4"/>
                <a:stretch>
                  <a:fillRect l="-1616" t="-1473" r="-2827" b="-32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832824204"/>
                  </p:ext>
                </p:extLst>
              </p:nvPr>
            </p:nvGraphicFramePr>
            <p:xfrm>
              <a:off x="685800" y="3867150"/>
              <a:ext cx="4684020" cy="853440"/>
            </p:xfrm>
            <a:graphic>
              <a:graphicData uri="http://schemas.openxmlformats.org/drawingml/2006/table">
                <a:tbl>
                  <a:tblPr firstRow="1" firstCol="1" lastRow="1" lastCol="1" bandRow="1" bandCol="1">
                    <a:tableStyleId>{E8B1032C-EA38-4F05-BA0D-38AFFFC7BED3}</a:tableStyleId>
                  </a:tblPr>
                  <a:tblGrid>
                    <a:gridCol w="742950">
                      <a:extLst>
                        <a:ext uri="{9D8B030D-6E8A-4147-A177-3AD203B41FA5}">
                          <a16:colId xmlns:a16="http://schemas.microsoft.com/office/drawing/2014/main" val="20000"/>
                        </a:ext>
                      </a:extLst>
                    </a:gridCol>
                    <a:gridCol w="742950">
                      <a:extLst>
                        <a:ext uri="{9D8B030D-6E8A-4147-A177-3AD203B41FA5}">
                          <a16:colId xmlns:a16="http://schemas.microsoft.com/office/drawing/2014/main" val="20001"/>
                        </a:ext>
                      </a:extLst>
                    </a:gridCol>
                    <a:gridCol w="742950">
                      <a:extLst>
                        <a:ext uri="{9D8B030D-6E8A-4147-A177-3AD203B41FA5}">
                          <a16:colId xmlns:a16="http://schemas.microsoft.com/office/drawing/2014/main" val="20002"/>
                        </a:ext>
                      </a:extLst>
                    </a:gridCol>
                    <a:gridCol w="967422">
                      <a:extLst>
                        <a:ext uri="{9D8B030D-6E8A-4147-A177-3AD203B41FA5}">
                          <a16:colId xmlns:a16="http://schemas.microsoft.com/office/drawing/2014/main" val="20003"/>
                        </a:ext>
                      </a:extLst>
                    </a:gridCol>
                    <a:gridCol w="743874">
                      <a:extLst>
                        <a:ext uri="{9D8B030D-6E8A-4147-A177-3AD203B41FA5}">
                          <a16:colId xmlns:a16="http://schemas.microsoft.com/office/drawing/2014/main" val="20004"/>
                        </a:ext>
                      </a:extLst>
                    </a:gridCol>
                    <a:gridCol w="743874">
                      <a:extLst>
                        <a:ext uri="{9D8B030D-6E8A-4147-A177-3AD203B41FA5}">
                          <a16:colId xmlns:a16="http://schemas.microsoft.com/office/drawing/2014/main" val="20005"/>
                        </a:ext>
                      </a:extLst>
                    </a:gridCol>
                  </a:tblGrid>
                  <a:tr h="0">
                    <a:tc>
                      <a:txBody>
                        <a:bodyPr/>
                        <a:lstStyle/>
                        <a:p>
                          <a:pPr algn="ctr">
                            <a:spcBef>
                              <a:spcPts val="600"/>
                            </a:spcBef>
                            <a:spcAft>
                              <a:spcPts val="0"/>
                            </a:spcAft>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𝑥</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914378" rtl="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1</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914378" rtl="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0,5</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914378" rtl="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2,5</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algn="ctr">
                            <a:spcBef>
                              <a:spcPts val="600"/>
                            </a:spcBef>
                            <a:spcAft>
                              <a:spcPts val="0"/>
                            </a:spcAft>
                          </a:pPr>
                          <a:r>
                            <a:rPr lang="nl-NL" sz="2800">
                              <a:ln>
                                <a:solidFill>
                                  <a:srgbClr val="FFC000"/>
                                </a:solidFill>
                              </a:ln>
                              <a:effectLst/>
                            </a:rPr>
                            <a:t> </a:t>
                          </a:r>
                          <a:endParaRPr lang="en-US" sz="280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algn="ctr">
                            <a:spcBef>
                              <a:spcPts val="600"/>
                            </a:spcBef>
                            <a:spcAft>
                              <a:spcPts val="0"/>
                            </a:spcAft>
                          </a:pPr>
                          <a:r>
                            <a:rPr lang="nl-NL" sz="2800">
                              <a:ln>
                                <a:solidFill>
                                  <a:srgbClr val="FFC000"/>
                                </a:solidFill>
                              </a:ln>
                              <a:effectLst/>
                            </a:rPr>
                            <a:t> </a:t>
                          </a:r>
                          <a:endParaRPr lang="en-US" sz="280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0">
                    <a:tc>
                      <a:txBody>
                        <a:bodyPr/>
                        <a:lstStyle/>
                        <a:p>
                          <a:pPr marL="0" marR="0" indent="0" algn="ctr" defTabSz="914378" rtl="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𝑦</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algn="ctr">
                            <a:spcBef>
                              <a:spcPts val="600"/>
                            </a:spcBef>
                            <a:spcAft>
                              <a:spcPts val="0"/>
                            </a:spcAft>
                          </a:pPr>
                          <a:r>
                            <a:rPr lang="nl-NL" sz="2800" dirty="0">
                              <a:ln>
                                <a:solidFill>
                                  <a:srgbClr val="FFC000"/>
                                </a:solidFill>
                              </a:ln>
                              <a:effectLst/>
                            </a:rPr>
                            <a:t> </a:t>
                          </a:r>
                          <a:endParaRPr lang="en-US" sz="280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algn="ctr">
                            <a:spcBef>
                              <a:spcPts val="600"/>
                            </a:spcBef>
                            <a:spcAft>
                              <a:spcPts val="0"/>
                            </a:spcAft>
                          </a:pPr>
                          <a:r>
                            <a:rPr lang="nl-NL" sz="2800" dirty="0">
                              <a:ln>
                                <a:solidFill>
                                  <a:srgbClr val="FFC000"/>
                                </a:solidFill>
                              </a:ln>
                              <a:effectLst/>
                            </a:rPr>
                            <a:t> </a:t>
                          </a:r>
                          <a:endParaRPr lang="en-US" sz="280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914378" rtl="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−12,5</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914378" rtl="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10</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marL="0" marR="0" indent="0" algn="ctr" defTabSz="914378" rtl="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vi-VN" sz="2800" b="0" i="1" smtClean="0">
                                    <a:ln>
                                      <a:solidFill>
                                        <a:srgbClr val="FFC000"/>
                                      </a:solidFill>
                                    </a:ln>
                                    <a:solidFill>
                                      <a:srgbClr val="FFC000"/>
                                    </a:solidFill>
                                    <a:effectLst/>
                                    <a:latin typeface="Cambria Math"/>
                                    <a:ea typeface="Times New Roman"/>
                                    <a:cs typeface="Times New Roman" pitchFamily="18" charset="0"/>
                                  </a:rPr>
                                  <m:t>−1,5</m:t>
                                </m:r>
                              </m:oMath>
                            </m:oMathPara>
                          </a14:m>
                          <a:endParaRPr lang="en-US" sz="2800" b="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832824204"/>
                  </p:ext>
                </p:extLst>
              </p:nvPr>
            </p:nvGraphicFramePr>
            <p:xfrm>
              <a:off x="685800" y="3867150"/>
              <a:ext cx="4684020" cy="853440"/>
            </p:xfrm>
            <a:graphic>
              <a:graphicData uri="http://schemas.openxmlformats.org/drawingml/2006/table">
                <a:tbl>
                  <a:tblPr firstRow="1" firstCol="1" lastRow="1" lastCol="1" bandRow="1" bandCol="1">
                    <a:tableStyleId>{E8B1032C-EA38-4F05-BA0D-38AFFFC7BED3}</a:tableStyleId>
                  </a:tblPr>
                  <a:tblGrid>
                    <a:gridCol w="742950"/>
                    <a:gridCol w="742950"/>
                    <a:gridCol w="742950"/>
                    <a:gridCol w="967422"/>
                    <a:gridCol w="743874"/>
                    <a:gridCol w="743874"/>
                  </a:tblGrid>
                  <a:tr h="426720">
                    <a:tc>
                      <a:txBody>
                        <a:bodyPr/>
                        <a:lstStyle/>
                        <a:p>
                          <a:endParaRPr lang="en-US"/>
                        </a:p>
                      </a:txBody>
                      <a:tcPr marL="68580" marR="68580" marT="0" marB="0">
                        <a:blipFill rotWithShape="1">
                          <a:blip r:embed="rId5"/>
                          <a:stretch>
                            <a:fillRect l="-820" t="-25714" r="-529508" b="-152857"/>
                          </a:stretch>
                        </a:blipFill>
                      </a:tcPr>
                    </a:tc>
                    <a:tc>
                      <a:txBody>
                        <a:bodyPr/>
                        <a:lstStyle/>
                        <a:p>
                          <a:endParaRPr lang="en-US"/>
                        </a:p>
                      </a:txBody>
                      <a:tcPr marL="68580" marR="68580" marT="0" marB="0">
                        <a:blipFill rotWithShape="1">
                          <a:blip r:embed="rId5"/>
                          <a:stretch>
                            <a:fillRect l="-100820" t="-25714" r="-429508" b="-152857"/>
                          </a:stretch>
                        </a:blipFill>
                      </a:tcPr>
                    </a:tc>
                    <a:tc>
                      <a:txBody>
                        <a:bodyPr/>
                        <a:lstStyle/>
                        <a:p>
                          <a:endParaRPr lang="en-US"/>
                        </a:p>
                      </a:txBody>
                      <a:tcPr marL="68580" marR="68580" marT="0" marB="0">
                        <a:blipFill rotWithShape="1">
                          <a:blip r:embed="rId5"/>
                          <a:stretch>
                            <a:fillRect l="-202479" t="-25714" r="-333058" b="-152857"/>
                          </a:stretch>
                        </a:blipFill>
                      </a:tcPr>
                    </a:tc>
                    <a:tc>
                      <a:txBody>
                        <a:bodyPr/>
                        <a:lstStyle/>
                        <a:p>
                          <a:endParaRPr lang="en-US"/>
                        </a:p>
                      </a:txBody>
                      <a:tcPr marL="68580" marR="68580" marT="0" marB="0">
                        <a:blipFill rotWithShape="1">
                          <a:blip r:embed="rId5"/>
                          <a:stretch>
                            <a:fillRect l="-230189" t="-25714" r="-153459" b="-152857"/>
                          </a:stretch>
                        </a:blipFill>
                      </a:tcPr>
                    </a:tc>
                    <a:tc>
                      <a:txBody>
                        <a:bodyPr/>
                        <a:lstStyle/>
                        <a:p>
                          <a:pPr algn="ctr">
                            <a:spcBef>
                              <a:spcPts val="600"/>
                            </a:spcBef>
                            <a:spcAft>
                              <a:spcPts val="0"/>
                            </a:spcAft>
                          </a:pPr>
                          <a:r>
                            <a:rPr lang="nl-NL" sz="2800">
                              <a:ln>
                                <a:solidFill>
                                  <a:srgbClr val="FFC000"/>
                                </a:solidFill>
                              </a:ln>
                              <a:effectLst/>
                            </a:rPr>
                            <a:t> </a:t>
                          </a:r>
                          <a:endParaRPr lang="en-US" sz="280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algn="ctr">
                            <a:spcBef>
                              <a:spcPts val="600"/>
                            </a:spcBef>
                            <a:spcAft>
                              <a:spcPts val="0"/>
                            </a:spcAft>
                          </a:pPr>
                          <a:r>
                            <a:rPr lang="nl-NL" sz="2800">
                              <a:ln>
                                <a:solidFill>
                                  <a:srgbClr val="FFC000"/>
                                </a:solidFill>
                              </a:ln>
                              <a:effectLst/>
                            </a:rPr>
                            <a:t> </a:t>
                          </a:r>
                          <a:endParaRPr lang="en-US" sz="280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r>
                  <a:tr h="426720">
                    <a:tc>
                      <a:txBody>
                        <a:bodyPr/>
                        <a:lstStyle/>
                        <a:p>
                          <a:endParaRPr lang="en-US"/>
                        </a:p>
                      </a:txBody>
                      <a:tcPr marL="68580" marR="68580" marT="0" marB="0">
                        <a:blipFill rotWithShape="1">
                          <a:blip r:embed="rId5"/>
                          <a:stretch>
                            <a:fillRect l="-820" t="-125714" r="-529508" b="-52857"/>
                          </a:stretch>
                        </a:blipFill>
                      </a:tcPr>
                    </a:tc>
                    <a:tc>
                      <a:txBody>
                        <a:bodyPr/>
                        <a:lstStyle/>
                        <a:p>
                          <a:pPr algn="ctr">
                            <a:spcBef>
                              <a:spcPts val="600"/>
                            </a:spcBef>
                            <a:spcAft>
                              <a:spcPts val="0"/>
                            </a:spcAft>
                          </a:pPr>
                          <a:r>
                            <a:rPr lang="nl-NL" sz="2800" dirty="0">
                              <a:ln>
                                <a:solidFill>
                                  <a:srgbClr val="FFC000"/>
                                </a:solidFill>
                              </a:ln>
                              <a:effectLst/>
                            </a:rPr>
                            <a:t> </a:t>
                          </a:r>
                          <a:endParaRPr lang="en-US" sz="280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pPr algn="ctr">
                            <a:spcBef>
                              <a:spcPts val="600"/>
                            </a:spcBef>
                            <a:spcAft>
                              <a:spcPts val="0"/>
                            </a:spcAft>
                          </a:pPr>
                          <a:r>
                            <a:rPr lang="nl-NL" sz="2800" dirty="0">
                              <a:ln>
                                <a:solidFill>
                                  <a:srgbClr val="FFC000"/>
                                </a:solidFill>
                              </a:ln>
                              <a:effectLst/>
                            </a:rPr>
                            <a:t> </a:t>
                          </a:r>
                          <a:endParaRPr lang="en-US" sz="2800" dirty="0">
                            <a:ln>
                              <a:solidFill>
                                <a:srgbClr val="FFC000"/>
                              </a:solidFill>
                            </a:ln>
                            <a:solidFill>
                              <a:srgbClr val="FFC000"/>
                            </a:solidFill>
                            <a:effectLst/>
                            <a:latin typeface="Times New Roman" pitchFamily="18" charset="0"/>
                            <a:ea typeface="Times New Roman"/>
                            <a:cs typeface="Times New Roman" pitchFamily="18" charset="0"/>
                          </a:endParaRPr>
                        </a:p>
                      </a:txBody>
                      <a:tcPr marL="68580" marR="68580" marT="0" marB="0"/>
                    </a:tc>
                    <a:tc>
                      <a:txBody>
                        <a:bodyPr/>
                        <a:lstStyle/>
                        <a:p>
                          <a:endParaRPr lang="en-US"/>
                        </a:p>
                      </a:txBody>
                      <a:tcPr marL="68580" marR="68580" marT="0" marB="0">
                        <a:blipFill rotWithShape="1">
                          <a:blip r:embed="rId5"/>
                          <a:stretch>
                            <a:fillRect l="-230189" t="-125714" r="-153459" b="-52857"/>
                          </a:stretch>
                        </a:blipFill>
                      </a:tcPr>
                    </a:tc>
                    <a:tc>
                      <a:txBody>
                        <a:bodyPr/>
                        <a:lstStyle/>
                        <a:p>
                          <a:endParaRPr lang="en-US"/>
                        </a:p>
                      </a:txBody>
                      <a:tcPr marL="68580" marR="68580" marT="0" marB="0">
                        <a:blipFill rotWithShape="1">
                          <a:blip r:embed="rId5"/>
                          <a:stretch>
                            <a:fillRect l="-430328" t="-125714" r="-100000" b="-52857"/>
                          </a:stretch>
                        </a:blipFill>
                      </a:tcPr>
                    </a:tc>
                    <a:tc>
                      <a:txBody>
                        <a:bodyPr/>
                        <a:lstStyle/>
                        <a:p>
                          <a:endParaRPr lang="en-US"/>
                        </a:p>
                      </a:txBody>
                      <a:tcPr marL="68580" marR="68580" marT="0" marB="0">
                        <a:blipFill rotWithShape="1">
                          <a:blip r:embed="rId5"/>
                          <a:stretch>
                            <a:fillRect l="-530328" t="-125714" b="-52857"/>
                          </a:stretch>
                        </a:blipFill>
                      </a:tcPr>
                    </a:tc>
                  </a:tr>
                </a:tbl>
              </a:graphicData>
            </a:graphic>
          </p:graphicFrame>
        </mc:Fallback>
      </mc:AlternateContent>
    </p:spTree>
    <p:extLst>
      <p:ext uri="{BB962C8B-B14F-4D97-AF65-F5344CB8AC3E}">
        <p14:creationId xmlns:p14="http://schemas.microsoft.com/office/powerpoint/2010/main" val="33721485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865221"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2593601" y="1428752"/>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5" y="1531858"/>
            <a:ext cx="2327672" cy="2327672"/>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en-US" sz="1400"/>
          </a:p>
        </p:txBody>
      </p:sp>
      <p:sp>
        <p:nvSpPr>
          <p:cNvPr id="2" name="TextBox 1"/>
          <p:cNvSpPr txBox="1"/>
          <p:nvPr/>
        </p:nvSpPr>
        <p:spPr>
          <a:xfrm rot="18710966">
            <a:off x="-315875" y="641615"/>
            <a:ext cx="2374175"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B. </a:t>
            </a:r>
            <a:r>
              <a:rPr lang="en-US" sz="2400" b="1" dirty="0" err="1">
                <a:solidFill>
                  <a:srgbClr val="FF0000"/>
                </a:solidFill>
                <a:latin typeface="Times New Roman" pitchFamily="18" charset="0"/>
                <a:cs typeface="Times New Roman" pitchFamily="18" charset="0"/>
              </a:rPr>
              <a:t>CHÚ</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THÍCH</a:t>
            </a:r>
            <a:endParaRPr lang="en-US" sz="2400" b="1" dirty="0">
              <a:solidFill>
                <a:srgbClr val="FF0000"/>
              </a:solidFill>
              <a:latin typeface="Times New Roman" pitchFamily="18" charset="0"/>
              <a:cs typeface="Times New Roman" pitchFamily="18" charset="0"/>
            </a:endParaRPr>
          </a:p>
        </p:txBody>
      </p:sp>
      <p:grpSp>
        <p:nvGrpSpPr>
          <p:cNvPr id="14" name="Group 13"/>
          <p:cNvGrpSpPr/>
          <p:nvPr/>
        </p:nvGrpSpPr>
        <p:grpSpPr>
          <a:xfrm>
            <a:off x="1371600" y="666750"/>
            <a:ext cx="1905001" cy="1314733"/>
            <a:chOff x="1371600" y="666750"/>
            <a:chExt cx="1905001" cy="1314733"/>
          </a:xfrm>
        </p:grpSpPr>
        <p:sp>
          <p:nvSpPr>
            <p:cNvPr id="10" name="Cloud Callout 9"/>
            <p:cNvSpPr/>
            <p:nvPr/>
          </p:nvSpPr>
          <p:spPr>
            <a:xfrm>
              <a:off x="1371600" y="666750"/>
              <a:ext cx="1905001" cy="1314733"/>
            </a:xfrm>
            <a:prstGeom prst="cloudCallout">
              <a:avLst/>
            </a:prstGeom>
            <a:noFill/>
            <a:scene3d>
              <a:camera prst="perspectiveLef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85900" y="1078990"/>
              <a:ext cx="1676400" cy="369332"/>
            </a:xfrm>
            <a:prstGeom prst="rect">
              <a:avLst/>
            </a:prstGeom>
            <a:noFill/>
          </p:spPr>
          <p:txBody>
            <a:bodyPr wrap="square" rtlCol="0">
              <a:spAutoFit/>
            </a:bodyPr>
            <a:lstStyle/>
            <a:p>
              <a:r>
                <a:rPr lang="en-US" b="1" dirty="0" err="1">
                  <a:latin typeface="Times New Roman" pitchFamily="18" charset="0"/>
                  <a:cs typeface="Times New Roman" pitchFamily="18" charset="0"/>
                </a:rPr>
                <a:t>HĐ</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CẶP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ĐÔI</a:t>
              </a:r>
              <a:endParaRPr lang="en-US" b="1" dirty="0">
                <a:latin typeface="Times New Roman" pitchFamily="18" charset="0"/>
                <a:cs typeface="Times New Roman" pitchFamily="18" charset="0"/>
              </a:endParaRPr>
            </a:p>
          </p:txBody>
        </p:sp>
      </p:grpSp>
      <p:grpSp>
        <p:nvGrpSpPr>
          <p:cNvPr id="18" name="Group 17"/>
          <p:cNvGrpSpPr/>
          <p:nvPr/>
        </p:nvGrpSpPr>
        <p:grpSpPr>
          <a:xfrm>
            <a:off x="4717873" y="285750"/>
            <a:ext cx="1905001" cy="1314733"/>
            <a:chOff x="1371600" y="666750"/>
            <a:chExt cx="1905001" cy="1314733"/>
          </a:xfrm>
        </p:grpSpPr>
        <p:sp>
          <p:nvSpPr>
            <p:cNvPr id="19" name="Cloud Callout 18"/>
            <p:cNvSpPr/>
            <p:nvPr/>
          </p:nvSpPr>
          <p:spPr>
            <a:xfrm>
              <a:off x="1371600" y="666750"/>
              <a:ext cx="1905001" cy="1314733"/>
            </a:xfrm>
            <a:prstGeom prst="cloudCallout">
              <a:avLst/>
            </a:prstGeom>
            <a:noFill/>
            <a:scene3d>
              <a:camera prst="perspectiveLef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85900" y="1078990"/>
              <a:ext cx="1676400" cy="369332"/>
            </a:xfrm>
            <a:prstGeom prst="rect">
              <a:avLst/>
            </a:prstGeom>
            <a:noFill/>
          </p:spPr>
          <p:txBody>
            <a:bodyPr wrap="square" rtlCol="0">
              <a:spAutoFit/>
            </a:bodyPr>
            <a:lstStyle/>
            <a:p>
              <a:r>
                <a:rPr lang="en-US" b="1" dirty="0" err="1">
                  <a:latin typeface="Times New Roman" pitchFamily="18" charset="0"/>
                  <a:cs typeface="Times New Roman" pitchFamily="18" charset="0"/>
                </a:rPr>
                <a:t>HĐ</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NHÓM</a:t>
              </a:r>
              <a:endParaRPr lang="en-US" b="1" dirty="0">
                <a:latin typeface="Times New Roman" pitchFamily="18" charset="0"/>
                <a:cs typeface="Times New Roman" pitchFamily="18" charset="0"/>
              </a:endParaRPr>
            </a:p>
          </p:txBody>
        </p:sp>
      </p:grpSp>
      <p:grpSp>
        <p:nvGrpSpPr>
          <p:cNvPr id="21" name="Group 20"/>
          <p:cNvGrpSpPr/>
          <p:nvPr/>
        </p:nvGrpSpPr>
        <p:grpSpPr>
          <a:xfrm>
            <a:off x="7010400" y="524035"/>
            <a:ext cx="1905001" cy="1314733"/>
            <a:chOff x="1371600" y="666750"/>
            <a:chExt cx="1905001" cy="1314733"/>
          </a:xfrm>
        </p:grpSpPr>
        <p:sp>
          <p:nvSpPr>
            <p:cNvPr id="22" name="Cloud Callout 21"/>
            <p:cNvSpPr/>
            <p:nvPr/>
          </p:nvSpPr>
          <p:spPr>
            <a:xfrm>
              <a:off x="1371600" y="666750"/>
              <a:ext cx="1905001" cy="1314733"/>
            </a:xfrm>
            <a:prstGeom prst="cloudCallout">
              <a:avLst/>
            </a:prstGeom>
            <a:noFill/>
            <a:scene3d>
              <a:camera prst="perspectiveLef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485900" y="1078990"/>
              <a:ext cx="1676400" cy="646331"/>
            </a:xfrm>
            <a:prstGeom prst="rect">
              <a:avLst/>
            </a:prstGeom>
            <a:noFill/>
          </p:spPr>
          <p:txBody>
            <a:bodyPr wrap="square" rtlCol="0">
              <a:spAutoFit/>
            </a:bodyPr>
            <a:lstStyle/>
            <a:p>
              <a:pPr algn="ctr"/>
              <a:r>
                <a:rPr lang="en-US" b="1" dirty="0" err="1">
                  <a:latin typeface="Times New Roman" pitchFamily="18" charset="0"/>
                  <a:cs typeface="Times New Roman" pitchFamily="18" charset="0"/>
                </a:rPr>
                <a:t>HĐ</a:t>
              </a:r>
              <a:r>
                <a:rPr lang="en-US" b="1" dirty="0">
                  <a:latin typeface="Times New Roman" pitchFamily="18" charset="0"/>
                  <a:cs typeface="Times New Roman" pitchFamily="18" charset="0"/>
                </a:rPr>
                <a:t>: </a:t>
              </a:r>
            </a:p>
            <a:p>
              <a:pPr algn="ctr"/>
              <a:r>
                <a:rPr lang="en-US" b="1" dirty="0" err="1">
                  <a:latin typeface="Times New Roman" pitchFamily="18" charset="0"/>
                  <a:cs typeface="Times New Roman" pitchFamily="18" charset="0"/>
                </a:rPr>
                <a:t>CÁ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NHÂN</a:t>
              </a:r>
              <a:endParaRPr lang="en-US"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1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1000"/>
                                        <p:tgtEl>
                                          <p:spTgt spid="15"/>
                                        </p:tgtEl>
                                      </p:cBhvr>
                                    </p:animEffect>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1000"/>
                                        <p:tgtEl>
                                          <p:spTgt spid="3"/>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1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38644"/>
            <a:ext cx="3177228" cy="3714750"/>
          </a:xfrm>
          <a:prstGeom prst="rect">
            <a:avLst/>
          </a:prstGeom>
          <a:noFill/>
        </p:spPr>
      </p:pic>
      <p:sp>
        <p:nvSpPr>
          <p:cNvPr id="10" name="Hình chữ nhật 9">
            <a:extLst>
              <a:ext uri="{FF2B5EF4-FFF2-40B4-BE49-F238E27FC236}">
                <a16:creationId xmlns:a16="http://schemas.microsoft.com/office/drawing/2014/main" id="{125E670A-F252-425E-8FBD-2584A901E93B}"/>
              </a:ext>
            </a:extLst>
          </p:cNvPr>
          <p:cNvSpPr/>
          <p:nvPr/>
        </p:nvSpPr>
        <p:spPr>
          <a:xfrm>
            <a:off x="2444768" y="4109395"/>
            <a:ext cx="4545474" cy="684801"/>
          </a:xfrm>
          <a:prstGeom prst="rect">
            <a:avLst/>
          </a:prstGeom>
          <a:noFill/>
        </p:spPr>
        <p:txBody>
          <a:bodyPr wrap="none" lIns="68579" tIns="34289" rIns="68579" bIns="34289">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rPr>
              <a:t>CÁC HOẠT ĐỘNG</a:t>
            </a:r>
            <a:endPar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itchFamily="18" charset="0"/>
              <a:cs typeface="Times New Roman" pitchFamily="18" charset="0"/>
            </a:endParaRPr>
          </a:p>
        </p:txBody>
      </p:sp>
      <p:grpSp>
        <p:nvGrpSpPr>
          <p:cNvPr id="12" name="Nhóm 11">
            <a:extLst>
              <a:ext uri="{FF2B5EF4-FFF2-40B4-BE49-F238E27FC236}">
                <a16:creationId xmlns:a16="http://schemas.microsoft.com/office/drawing/2014/main" id="{FF13D352-FF12-4774-BF7F-7823AED9D71C}"/>
              </a:ext>
            </a:extLst>
          </p:cNvPr>
          <p:cNvGrpSpPr/>
          <p:nvPr/>
        </p:nvGrpSpPr>
        <p:grpSpPr>
          <a:xfrm>
            <a:off x="1330784"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itchFamily="18" charset="0"/>
                <a:cs typeface="Times New Roman" pitchFamily="18" charset="0"/>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855637" cy="697626"/>
            </a:xfrm>
            <a:prstGeom prst="rect">
              <a:avLst/>
            </a:prstGeom>
            <a:noFill/>
          </p:spPr>
          <p:txBody>
            <a:bodyPr wrap="none" rtlCol="0">
              <a:spAutoFit/>
            </a:bodyPr>
            <a:lstStyle/>
            <a:p>
              <a:r>
                <a:rPr lang="en-US" sz="2800" b="1" dirty="0" err="1">
                  <a:solidFill>
                    <a:srgbClr val="002060"/>
                  </a:solidFill>
                  <a:latin typeface="Times New Roman" pitchFamily="18" charset="0"/>
                  <a:cs typeface="Times New Roman" pitchFamily="18" charset="0"/>
                </a:rPr>
                <a:t>Mở</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đầu</a:t>
              </a:r>
              <a:endParaRPr lang="en-US" sz="2800" b="1" dirty="0">
                <a:solidFill>
                  <a:srgbClr val="002060"/>
                </a:solidFill>
                <a:latin typeface="Times New Roman" pitchFamily="18" charset="0"/>
                <a:cs typeface="Times New Roman" pitchFamily="18" charset="0"/>
              </a:endParaRPr>
            </a:p>
          </p:txBody>
        </p:sp>
      </p:grpSp>
      <p:grpSp>
        <p:nvGrpSpPr>
          <p:cNvPr id="13" name="Nhóm 12">
            <a:extLst>
              <a:ext uri="{FF2B5EF4-FFF2-40B4-BE49-F238E27FC236}">
                <a16:creationId xmlns:a16="http://schemas.microsoft.com/office/drawing/2014/main" id="{02197C0D-4039-4F65-A23B-3D8031420B89}"/>
              </a:ext>
            </a:extLst>
          </p:cNvPr>
          <p:cNvGrpSpPr/>
          <p:nvPr/>
        </p:nvGrpSpPr>
        <p:grpSpPr>
          <a:xfrm>
            <a:off x="4493576" y="330363"/>
            <a:ext cx="2495712" cy="1074908"/>
            <a:chOff x="5714125" y="780700"/>
            <a:chExt cx="3327615" cy="143321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itchFamily="18" charset="0"/>
                <a:cs typeface="Times New Roman" pitchFamily="18" charset="0"/>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5964726" y="941768"/>
              <a:ext cx="3077014" cy="1272142"/>
            </a:xfrm>
            <a:prstGeom prst="rect">
              <a:avLst/>
            </a:prstGeom>
            <a:noFill/>
          </p:spPr>
          <p:txBody>
            <a:bodyPr wrap="square" rtlCol="0">
              <a:spAutoFit/>
            </a:bodyPr>
            <a:lstStyle/>
            <a:p>
              <a:r>
                <a:rPr lang="en-US" sz="2800" b="1" dirty="0" err="1">
                  <a:solidFill>
                    <a:srgbClr val="002060"/>
                  </a:solidFill>
                  <a:latin typeface="Times New Roman" pitchFamily="18" charset="0"/>
                  <a:cs typeface="Times New Roman" pitchFamily="18" charset="0"/>
                </a:rPr>
                <a:t>Hình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thành</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kiến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thức</a:t>
              </a:r>
              <a:endParaRPr lang="en-US" sz="2800" b="1" dirty="0">
                <a:solidFill>
                  <a:srgbClr val="002060"/>
                </a:solidFill>
                <a:latin typeface="Times New Roman" pitchFamily="18" charset="0"/>
                <a:cs typeface="Times New Roman" pitchFamily="18" charset="0"/>
              </a:endParaRPr>
            </a:p>
          </p:txBody>
        </p:sp>
      </p:grpSp>
      <p:grpSp>
        <p:nvGrpSpPr>
          <p:cNvPr id="15" name="Nhóm 14">
            <a:extLst>
              <a:ext uri="{FF2B5EF4-FFF2-40B4-BE49-F238E27FC236}">
                <a16:creationId xmlns:a16="http://schemas.microsoft.com/office/drawing/2014/main" id="{2743DAFD-E003-42CA-BE1A-E2285E182AD8}"/>
              </a:ext>
            </a:extLst>
          </p:cNvPr>
          <p:cNvGrpSpPr/>
          <p:nvPr/>
        </p:nvGrpSpPr>
        <p:grpSpPr>
          <a:xfrm>
            <a:off x="6545859" y="874357"/>
            <a:ext cx="2674341" cy="1355562"/>
            <a:chOff x="6997439" y="2348815"/>
            <a:chExt cx="3028822" cy="1807415"/>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itchFamily="18" charset="0"/>
                <a:cs typeface="Times New Roman" pitchFamily="18" charset="0"/>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1272142"/>
            </a:xfrm>
            <a:prstGeom prst="rect">
              <a:avLst/>
            </a:prstGeom>
            <a:noFill/>
          </p:spPr>
          <p:txBody>
            <a:bodyPr wrap="square" rtlCol="0">
              <a:spAutoFit/>
            </a:bodyPr>
            <a:lstStyle/>
            <a:p>
              <a:r>
                <a:rPr lang="en-US" sz="2800" b="1" dirty="0" err="1">
                  <a:solidFill>
                    <a:srgbClr val="002060"/>
                  </a:solidFill>
                  <a:latin typeface="Times New Roman" pitchFamily="18" charset="0"/>
                  <a:cs typeface="Times New Roman" pitchFamily="18" charset="0"/>
                </a:rPr>
                <a:t>Luyện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tập</a:t>
              </a:r>
              <a:endParaRPr lang="en-US" sz="2800" b="1" dirty="0">
                <a:solidFill>
                  <a:srgbClr val="002060"/>
                </a:solidFill>
                <a:latin typeface="Times New Roman" pitchFamily="18" charset="0"/>
                <a:cs typeface="Times New Roman" pitchFamily="18" charset="0"/>
              </a:endParaRPr>
            </a:p>
          </p:txBody>
        </p:sp>
      </p:grpSp>
      <p:sp>
        <p:nvSpPr>
          <p:cNvPr id="16" name="Google Shape;162;p20">
            <a:extLst>
              <a:ext uri="{FF2B5EF4-FFF2-40B4-BE49-F238E27FC236}">
                <a16:creationId xmlns:a16="http://schemas.microsoft.com/office/drawing/2014/main" id="{C0ADFAA8-8CC7-4D2F-BE3A-F51CE7B478C5}"/>
              </a:ext>
            </a:extLst>
          </p:cNvPr>
          <p:cNvSpPr/>
          <p:nvPr/>
        </p:nvSpPr>
        <p:spPr>
          <a:xfrm>
            <a:off x="3397893"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3" tIns="91423" rIns="91423" bIns="9142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a:latin typeface="Times New Roman" pitchFamily="18" charset="0"/>
              <a:cs typeface="Times New Roman" pitchFamily="18" charset="0"/>
            </a:endParaRPr>
          </a:p>
        </p:txBody>
      </p:sp>
      <p:grpSp>
        <p:nvGrpSpPr>
          <p:cNvPr id="14" name="Nhóm 13">
            <a:extLst>
              <a:ext uri="{FF2B5EF4-FFF2-40B4-BE49-F238E27FC236}">
                <a16:creationId xmlns:a16="http://schemas.microsoft.com/office/drawing/2014/main" id="{5A49C3E4-32FC-415B-B0A0-356A49F60C39}"/>
              </a:ext>
            </a:extLst>
          </p:cNvPr>
          <p:cNvGrpSpPr/>
          <p:nvPr/>
        </p:nvGrpSpPr>
        <p:grpSpPr>
          <a:xfrm>
            <a:off x="5789305" y="2428277"/>
            <a:ext cx="3163956" cy="1580385"/>
            <a:chOff x="6997439" y="2348815"/>
            <a:chExt cx="3028822" cy="2107178"/>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itchFamily="18" charset="0"/>
                <a:cs typeface="Times New Roman" pitchFamily="18" charset="0"/>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609335"/>
              <a:ext cx="2162013" cy="1846658"/>
            </a:xfrm>
            <a:prstGeom prst="rect">
              <a:avLst/>
            </a:prstGeom>
            <a:noFill/>
          </p:spPr>
          <p:txBody>
            <a:bodyPr wrap="square" rtlCol="0">
              <a:spAutoFit/>
            </a:bodyPr>
            <a:lstStyle/>
            <a:p>
              <a:r>
                <a:rPr lang="en-US" sz="2800" b="1" dirty="0" err="1">
                  <a:solidFill>
                    <a:srgbClr val="002060"/>
                  </a:solidFill>
                  <a:latin typeface="Times New Roman" pitchFamily="18" charset="0"/>
                  <a:cs typeface="Times New Roman" pitchFamily="18" charset="0"/>
                </a:rPr>
                <a:t>Vận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dụng</a:t>
              </a:r>
              <a:r>
                <a:rPr lang="en-US" sz="2800" b="1" dirty="0">
                  <a:solidFill>
                    <a:srgbClr val="002060"/>
                  </a:solidFill>
                  <a:latin typeface="Times New Roman" pitchFamily="18" charset="0"/>
                  <a:cs typeface="Times New Roman" pitchFamily="18" charset="0"/>
                </a:rPr>
                <a:t> – </a:t>
              </a:r>
              <a:r>
                <a:rPr lang="en-US" sz="2800" b="1" dirty="0" err="1">
                  <a:solidFill>
                    <a:srgbClr val="002060"/>
                  </a:solidFill>
                  <a:latin typeface="Times New Roman" pitchFamily="18" charset="0"/>
                  <a:cs typeface="Times New Roman" pitchFamily="18" charset="0"/>
                </a:rPr>
                <a:t>Tìm</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tòi</a:t>
              </a:r>
              <a:endParaRPr lang="en-US" sz="28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43450" y="1906244"/>
            <a:ext cx="3371850" cy="646331"/>
          </a:xfrm>
          <a:prstGeom prst="rect">
            <a:avLst/>
          </a:prstGeom>
          <a:solidFill>
            <a:srgbClr val="FFFF00"/>
          </a:solidFill>
        </p:spPr>
        <p:txBody>
          <a:bodyPr wrap="square" lIns="91438" tIns="45719" rIns="91438" bIns="45719">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1"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ới thiệu luật ch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223" t="209" r="14402" b="1"/>
          <a:stretch/>
        </p:blipFill>
        <p:spPr>
          <a:xfrm>
            <a:off x="0" y="0"/>
            <a:ext cx="9144000" cy="5429250"/>
          </a:xfrm>
          <a:prstGeom prst="rect">
            <a:avLst/>
          </a:prstGeom>
        </p:spPr>
      </p:pic>
      <p:sp>
        <p:nvSpPr>
          <p:cNvPr id="4" name="TextBox 3"/>
          <p:cNvSpPr txBox="1"/>
          <p:nvPr/>
        </p:nvSpPr>
        <p:spPr>
          <a:xfrm>
            <a:off x="3781265" y="590550"/>
            <a:ext cx="4697451" cy="500135"/>
          </a:xfrm>
          <a:prstGeom prst="rect">
            <a:avLst/>
          </a:prstGeom>
          <a:solidFill>
            <a:schemeClr val="accent1"/>
          </a:solidFill>
          <a:ln w="57150">
            <a:solidFill>
              <a:schemeClr val="tx2">
                <a:lumMod val="60000"/>
                <a:lumOff val="40000"/>
              </a:schemeClr>
            </a:solidFill>
          </a:ln>
          <a:effectLst>
            <a:outerShdw blurRad="50800" dist="38100" dir="13500000" algn="br" rotWithShape="0">
              <a:prstClr val="black">
                <a:alpha val="40000"/>
              </a:prstClr>
            </a:outerShdw>
          </a:effectLst>
        </p:spPr>
        <p:txBody>
          <a:bodyPr wrap="square" lIns="68579" tIns="34289" rIns="68579" bIns="34289" rtlCol="0">
            <a:spAutoFit/>
          </a:bodyPr>
          <a:lstStyle/>
          <a:p>
            <a:pPr algn="ctr" defTabSz="685783"/>
            <a:r>
              <a:rPr lang="en-US" sz="2800" b="1"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TRÒ</a:t>
            </a:r>
            <a:r>
              <a:rPr lang="en-US" sz="28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CHƠI</a:t>
            </a:r>
            <a:r>
              <a:rPr lang="en-US" sz="28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AI NHANH </a:t>
            </a:r>
            <a:r>
              <a:rPr lang="en-US" sz="2800" b="1" i="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HƠN</a:t>
            </a:r>
            <a:r>
              <a:rPr lang="en-US" sz="28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GB" sz="28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1066799" y="1473267"/>
            <a:ext cx="7010401" cy="3670233"/>
          </a:xfrm>
          <a:prstGeom prst="rect">
            <a:avLst/>
          </a:prstGeom>
        </p:spPr>
        <p:txBody>
          <a:bodyPr wrap="square" lIns="68579" tIns="34289" rIns="68579" bIns="34289">
            <a:spAutoFit/>
          </a:bodyPr>
          <a:lstStyle/>
          <a:p>
            <a:pPr algn="just"/>
            <a:r>
              <a:rPr lang="vi-VN" sz="2600" dirty="0">
                <a:solidFill>
                  <a:srgbClr val="FFFF00"/>
                </a:solidFill>
                <a:latin typeface="+mj-lt"/>
              </a:rPr>
              <a:t>+ Nội dung: </a:t>
            </a:r>
            <a:r>
              <a:rPr lang="en-US" sz="2600" dirty="0" err="1">
                <a:solidFill>
                  <a:srgbClr val="FFFF00"/>
                </a:solidFill>
                <a:latin typeface="Times New Roman" pitchFamily="18" charset="0"/>
                <a:cs typeface="Times New Roman" pitchFamily="18" charset="0"/>
              </a:rPr>
              <a:t>Lớp</a:t>
            </a:r>
            <a:r>
              <a:rPr lang="en-US" sz="2600" dirty="0">
                <a:solidFill>
                  <a:srgbClr val="FFFF00"/>
                </a:solidFill>
                <a:latin typeface="Times New Roman" pitchFamily="18" charset="0"/>
                <a:cs typeface="Times New Roman" pitchFamily="18" charset="0"/>
              </a:rPr>
              <a:t> chia </a:t>
            </a:r>
            <a:r>
              <a:rPr lang="en-US" sz="2600" dirty="0" err="1">
                <a:solidFill>
                  <a:srgbClr val="FFFF00"/>
                </a:solidFill>
                <a:latin typeface="Times New Roman" pitchFamily="18" charset="0"/>
                <a:cs typeface="Times New Roman" pitchFamily="18" charset="0"/>
              </a:rPr>
              <a:t>thành</a:t>
            </a:r>
            <a:r>
              <a:rPr lang="en-US" sz="2600" dirty="0">
                <a:solidFill>
                  <a:srgbClr val="FFFF00"/>
                </a:solidFill>
                <a:latin typeface="Times New Roman" pitchFamily="18" charset="0"/>
                <a:cs typeface="Times New Roman" pitchFamily="18" charset="0"/>
              </a:rPr>
              <a:t> 4 </a:t>
            </a:r>
            <a:r>
              <a:rPr lang="en-US" sz="2600" dirty="0" err="1">
                <a:solidFill>
                  <a:srgbClr val="FFFF00"/>
                </a:solidFill>
                <a:latin typeface="Times New Roman" pitchFamily="18" charset="0"/>
                <a:cs typeface="Times New Roman" pitchFamily="18" charset="0"/>
              </a:rPr>
              <a:t>đội</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chơi</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các</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đội</a:t>
            </a:r>
            <a:r>
              <a:rPr lang="en-US" sz="2600" dirty="0">
                <a:solidFill>
                  <a:srgbClr val="FFFF00"/>
                </a:solidFill>
                <a:latin typeface="Times New Roman" pitchFamily="18" charset="0"/>
                <a:cs typeface="Times New Roman" pitchFamily="18" charset="0"/>
              </a:rPr>
              <a:t> </a:t>
            </a:r>
            <a:r>
              <a:rPr lang="vi-VN" sz="2600" dirty="0">
                <a:solidFill>
                  <a:srgbClr val="FFFF00"/>
                </a:solidFill>
                <a:latin typeface="Times New Roman" pitchFamily="18" charset="0"/>
                <a:cs typeface="Times New Roman" pitchFamily="18" charset="0"/>
              </a:rPr>
              <a:t>trả lời </a:t>
            </a:r>
            <a:r>
              <a:rPr lang="vi-VN" sz="2600" dirty="0">
                <a:solidFill>
                  <a:srgbClr val="FFFF00"/>
                </a:solidFill>
                <a:latin typeface="+mj-lt"/>
                <a:cs typeface="Times New Roman" pitchFamily="18" charset="0"/>
              </a:rPr>
              <a:t>nhanh </a:t>
            </a:r>
            <a:r>
              <a:rPr lang="en-US" sz="2600" dirty="0">
                <a:solidFill>
                  <a:srgbClr val="FFFF00"/>
                </a:solidFill>
                <a:latin typeface="+mj-lt"/>
              </a:rPr>
              <a:t>4</a:t>
            </a:r>
            <a:r>
              <a:rPr lang="vi-VN" sz="2600" dirty="0">
                <a:solidFill>
                  <a:srgbClr val="FFFF00"/>
                </a:solidFill>
                <a:latin typeface="+mj-lt"/>
              </a:rPr>
              <a:t> câu hỏi trắc nghiệm có nội dung liên quan </a:t>
            </a:r>
            <a:r>
              <a:rPr lang="vi-VN" sz="2600" dirty="0">
                <a:solidFill>
                  <a:srgbClr val="FFFF00"/>
                </a:solidFill>
                <a:latin typeface="Times New Roman" pitchFamily="18" charset="0"/>
                <a:cs typeface="Times New Roman" pitchFamily="18" charset="0"/>
              </a:rPr>
              <a:t>t</a:t>
            </a:r>
            <a:r>
              <a:rPr lang="en-US" sz="2600" dirty="0" err="1">
                <a:solidFill>
                  <a:srgbClr val="FFFF00"/>
                </a:solidFill>
                <a:latin typeface="Times New Roman" pitchFamily="18" charset="0"/>
                <a:cs typeface="Times New Roman" pitchFamily="18" charset="0"/>
              </a:rPr>
              <a:t>ới</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các</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kiến</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thức</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về</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đại</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lượng</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tỉ</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lệ</a:t>
            </a:r>
            <a:r>
              <a:rPr lang="en-US" sz="2600" dirty="0">
                <a:solidFill>
                  <a:srgbClr val="FFFF00"/>
                </a:solidFill>
                <a:latin typeface="Times New Roman" pitchFamily="18" charset="0"/>
                <a:cs typeface="Times New Roman" pitchFamily="18" charset="0"/>
              </a:rPr>
              <a:t> </a:t>
            </a:r>
            <a:r>
              <a:rPr lang="en-US" sz="2600" dirty="0" err="1">
                <a:solidFill>
                  <a:srgbClr val="FFFF00"/>
                </a:solidFill>
                <a:latin typeface="Times New Roman" pitchFamily="18" charset="0"/>
                <a:cs typeface="Times New Roman" pitchFamily="18" charset="0"/>
              </a:rPr>
              <a:t>nghịch</a:t>
            </a:r>
            <a:r>
              <a:rPr lang="en-US" sz="2600" dirty="0">
                <a:solidFill>
                  <a:srgbClr val="FFFF00"/>
                </a:solidFill>
                <a:latin typeface="Times New Roman" pitchFamily="18" charset="0"/>
                <a:cs typeface="Times New Roman" pitchFamily="18" charset="0"/>
              </a:rPr>
              <a:t>.</a:t>
            </a:r>
          </a:p>
          <a:p>
            <a:pPr algn="just"/>
            <a:r>
              <a:rPr lang="vi-VN" sz="2600" dirty="0">
                <a:solidFill>
                  <a:srgbClr val="FFFF00"/>
                </a:solidFill>
                <a:latin typeface="+mj-lt"/>
              </a:rPr>
              <a:t>+ Thời gian tối đa dành cho mỗi câu là: 15 giây</a:t>
            </a:r>
            <a:endParaRPr lang="en-US" sz="2600" dirty="0">
              <a:solidFill>
                <a:srgbClr val="FFFF00"/>
              </a:solidFill>
              <a:latin typeface="+mj-lt"/>
            </a:endParaRPr>
          </a:p>
          <a:p>
            <a:pPr algn="just"/>
            <a:r>
              <a:rPr lang="vi-VN" sz="2600" dirty="0">
                <a:solidFill>
                  <a:srgbClr val="FFFF00"/>
                </a:solidFill>
                <a:latin typeface="+mj-lt"/>
              </a:rPr>
              <a:t>+ Hình thức: Sau khi GV công bố câu hỏi, các đội chơi dành quyền trả lời bằng cách phát ra tín hiệu nhanh nhất. Nếu trả lời sai, các đội còn lại được dành quyền trả lời.</a:t>
            </a:r>
            <a:endParaRPr lang="en-US" sz="2600" dirty="0">
              <a:solidFill>
                <a:srgbClr val="FFFF00"/>
              </a:solidFill>
              <a:latin typeface="+mj-lt"/>
            </a:endParaRPr>
          </a:p>
          <a:p>
            <a:pPr algn="just"/>
            <a:r>
              <a:rPr lang="vi-VN" sz="2600" dirty="0">
                <a:solidFill>
                  <a:srgbClr val="FFFF00"/>
                </a:solidFill>
                <a:latin typeface="Times New Roman" pitchFamily="18" charset="0"/>
                <a:cs typeface="Times New Roman" pitchFamily="18" charset="0"/>
              </a:rPr>
              <a:t>+ Điểm tối đa:  </a:t>
            </a:r>
            <a:r>
              <a:rPr lang="en-US" sz="2600" dirty="0">
                <a:solidFill>
                  <a:srgbClr val="FFFF00"/>
                </a:solidFill>
                <a:latin typeface="Times New Roman" pitchFamily="18" charset="0"/>
                <a:cs typeface="Times New Roman" pitchFamily="18" charset="0"/>
              </a:rPr>
              <a:t>40</a:t>
            </a:r>
            <a:r>
              <a:rPr lang="vi-VN" sz="2600" dirty="0">
                <a:solidFill>
                  <a:srgbClr val="FFFF00"/>
                </a:solidFill>
                <a:latin typeface="Times New Roman" pitchFamily="18" charset="0"/>
                <a:cs typeface="Times New Roman" pitchFamily="18" charset="0"/>
              </a:rPr>
              <a:t> điểm (</a:t>
            </a:r>
            <a:r>
              <a:rPr lang="en-US" sz="2600" dirty="0">
                <a:solidFill>
                  <a:srgbClr val="FFFF00"/>
                </a:solidFill>
                <a:latin typeface="Times New Roman" pitchFamily="18" charset="0"/>
                <a:cs typeface="Times New Roman" pitchFamily="18" charset="0"/>
              </a:rPr>
              <a:t> 10 </a:t>
            </a:r>
            <a:r>
              <a:rPr lang="vi-VN" sz="2600" dirty="0">
                <a:solidFill>
                  <a:srgbClr val="FFFF00"/>
                </a:solidFill>
                <a:latin typeface="Times New Roman" pitchFamily="18" charset="0"/>
                <a:cs typeface="Times New Roman" pitchFamily="18" charset="0"/>
              </a:rPr>
              <a:t>điểm/câu)</a:t>
            </a:r>
            <a:r>
              <a:rPr lang="en-US" sz="2600" dirty="0">
                <a:solidFill>
                  <a:srgbClr val="FFFF00"/>
                </a:solidFill>
                <a:latin typeface="Times New Roman" pitchFamily="18" charset="0"/>
                <a:cs typeface="Times New Roman" pitchFamily="18" charset="0"/>
              </a:rPr>
              <a:t>.</a:t>
            </a:r>
          </a:p>
        </p:txBody>
      </p:sp>
      <p:pic>
        <p:nvPicPr>
          <p:cNvPr id="5" name="mp3-output-ttsfree(dot)com (1).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1000" y="4324350"/>
            <a:ext cx="406400" cy="406400"/>
          </a:xfrm>
          <a:prstGeom prst="rect">
            <a:avLst/>
          </a:prstGeom>
        </p:spPr>
      </p:pic>
    </p:spTree>
    <p:extLst>
      <p:ext uri="{BB962C8B-B14F-4D97-AF65-F5344CB8AC3E}">
        <p14:creationId xmlns:p14="http://schemas.microsoft.com/office/powerpoint/2010/main" val="42214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par>
                                <p:cTn id="7" presetID="10" presetClass="entr" presetSubtype="0" fill="hold" grpId="0" nodeType="withEffect">
                                  <p:stCondLst>
                                    <p:cond delay="2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22" presetClass="entr" presetSubtype="4" fill="hold" grpId="0" nodeType="withEffect">
                                  <p:stCondLst>
                                    <p:cond delay="200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2500"/>
                            </p:stCondLst>
                            <p:childTnLst>
                              <p:par>
                                <p:cTn id="14" presetID="1" presetClass="mediacall" presetSubtype="0" fill="hold" nodeType="afterEffect">
                                  <p:stCondLst>
                                    <p:cond delay="0"/>
                                  </p:stCondLst>
                                  <p:childTnLst>
                                    <p:cmd type="call" cmd="playFrom(0.0)">
                                      <p:cBhvr>
                                        <p:cTn id="15" dur="27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5102">
                <p:cTn id="16" fill="hold" display="0">
                  <p:stCondLst>
                    <p:cond delay="indefinite"/>
                  </p:stCondLst>
                </p:cTn>
                <p:tgtEl>
                  <p:spTgt spid="2"/>
                </p:tgtEl>
              </p:cMediaNode>
            </p:video>
            <p:audio>
              <p:cMediaNode vol="80000">
                <p:cTn id="17" fill="hold" display="0">
                  <p:stCondLst>
                    <p:cond delay="indefinite"/>
                  </p:stCondLst>
                  <p:endCondLst>
                    <p:cond evt="onStopAudio" delay="0">
                      <p:tgtEl>
                        <p:sldTgt/>
                      </p:tgtEl>
                    </p:cond>
                  </p:endCondLst>
                </p:cTn>
                <p:tgtEl>
                  <p:spTgt spid="5"/>
                </p:tgtEl>
              </p:cMediaNode>
            </p:audio>
          </p:childTnLst>
        </p:cTn>
      </p:par>
    </p:tnLst>
    <p:bldLst>
      <p:bldP spid="4"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520700" y="60642"/>
            <a:ext cx="508000" cy="4892362"/>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ln w="28575">
            <a:solidFill>
              <a:srgbClr val="00B0F0"/>
            </a:solidFill>
          </a:ln>
          <a:effectLst>
            <a:glow rad="228600">
              <a:schemeClr val="accent1">
                <a:satMod val="175000"/>
                <a:alpha val="40000"/>
              </a:schemeClr>
            </a:glow>
            <a:reflection blurRad="6350" stA="50000" endA="300" endPos="90000" dist="508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sp>
        <p:nvSpPr>
          <p:cNvPr id="49" name="Oval 48"/>
          <p:cNvSpPr/>
          <p:nvPr/>
        </p:nvSpPr>
        <p:spPr>
          <a:xfrm>
            <a:off x="425654" y="25754"/>
            <a:ext cx="735856" cy="518385"/>
          </a:xfrm>
          <a:prstGeom prst="ellipse">
            <a:avLst/>
          </a:prstGeom>
          <a:blipFill>
            <a:blip r:embed="rId14"/>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itchFamily="18" charset="0"/>
                <a:cs typeface="Times New Roman" pitchFamily="18" charset="0"/>
              </a:rPr>
              <a:t>1</a:t>
            </a:r>
          </a:p>
        </p:txBody>
      </p:sp>
      <p:sp>
        <p:nvSpPr>
          <p:cNvPr id="72" name="Flowchart: Card 71"/>
          <p:cNvSpPr/>
          <p:nvPr/>
        </p:nvSpPr>
        <p:spPr>
          <a:xfrm>
            <a:off x="1076098" y="114666"/>
            <a:ext cx="7991700" cy="2457084"/>
          </a:xfrm>
          <a:prstGeom prst="flowChartPunchedCard">
            <a:avLst/>
          </a:prstGeom>
          <a:ln/>
        </p:spPr>
        <p:style>
          <a:lnRef idx="0">
            <a:schemeClr val="accent5"/>
          </a:lnRef>
          <a:fillRef idx="3">
            <a:schemeClr val="accent5"/>
          </a:fillRef>
          <a:effectRef idx="3">
            <a:schemeClr val="accent5"/>
          </a:effectRef>
          <a:fontRef idx="minor">
            <a:schemeClr val="lt1"/>
          </a:fontRef>
        </p:style>
        <p:txBody>
          <a:bodyPr rtlCol="0" anchor="ctr"/>
          <a:lstStyle/>
          <a:p>
            <a:pPr defTabSz="514184">
              <a:defRPr/>
            </a:pP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Câu</a:t>
            </a:r>
            <a:r>
              <a:rPr lang="en-US" sz="2800" dirty="0">
                <a:solidFill>
                  <a:srgbClr val="FFFF00"/>
                </a:solidFill>
                <a:latin typeface="Times New Roman" pitchFamily="18" charset="0"/>
                <a:cs typeface="Times New Roman" pitchFamily="18" charset="0"/>
              </a:rPr>
              <a:t> 1. </a:t>
            </a:r>
            <a:r>
              <a:rPr lang="en-US" sz="2800" dirty="0" err="1">
                <a:solidFill>
                  <a:schemeClr val="bg1"/>
                </a:solidFill>
                <a:latin typeface="Times New Roman" pitchFamily="18" charset="0"/>
                <a:cs typeface="Times New Roman" pitchFamily="18" charset="0"/>
              </a:rPr>
              <a:t>Chọn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đáp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án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đúng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câu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hỏi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sau</a:t>
            </a:r>
            <a:r>
              <a:rPr lang="en-US" sz="2800" dirty="0">
                <a:solidFill>
                  <a:schemeClr val="bg1"/>
                </a:solidFill>
                <a:latin typeface="Times New Roman" pitchFamily="18" charset="0"/>
                <a:cs typeface="Times New Roman" pitchFamily="18" charset="0"/>
              </a:rPr>
              <a:t>: </a:t>
            </a:r>
          </a:p>
          <a:p>
            <a:pPr defTabSz="514184">
              <a:defRPr/>
            </a:pPr>
            <a:r>
              <a:rPr lang="en-US" sz="2800" dirty="0">
                <a:solidFill>
                  <a:schemeClr val="bg1"/>
                </a:solidFill>
                <a:latin typeface="Times New Roman" pitchFamily="18" charset="0"/>
                <a:cs typeface="Times New Roman" pitchFamily="18" charset="0"/>
              </a:rPr>
              <a:t>            Cho </a:t>
            </a:r>
            <a:r>
              <a:rPr lang="en-US" sz="2800" dirty="0" err="1">
                <a:solidFill>
                  <a:schemeClr val="bg1"/>
                </a:solidFill>
                <a:latin typeface="Times New Roman" pitchFamily="18" charset="0"/>
                <a:cs typeface="Times New Roman" pitchFamily="18" charset="0"/>
              </a:rPr>
              <a:t>bảng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sau</a:t>
            </a:r>
            <a:r>
              <a:rPr lang="en-US" sz="2800" dirty="0">
                <a:solidFill>
                  <a:schemeClr val="bg1"/>
                </a:solidFill>
                <a:latin typeface="Times New Roman" pitchFamily="18" charset="0"/>
                <a:cs typeface="Times New Roman" pitchFamily="18" charset="0"/>
              </a:rPr>
              <a:t>:</a:t>
            </a:r>
          </a:p>
          <a:p>
            <a:pPr defTabSz="514184">
              <a:defRPr/>
            </a:pPr>
            <a:endParaRPr lang="en-US" sz="2800" dirty="0">
              <a:solidFill>
                <a:srgbClr val="FFFF00"/>
              </a:solidFill>
              <a:latin typeface="Times New Roman" pitchFamily="18" charset="0"/>
              <a:cs typeface="Times New Roman" pitchFamily="18" charset="0"/>
            </a:endParaRPr>
          </a:p>
          <a:p>
            <a:pPr defTabSz="514184">
              <a:defRPr/>
            </a:pPr>
            <a:endParaRPr lang="en-US" sz="2800" dirty="0">
              <a:solidFill>
                <a:srgbClr val="FFFF00"/>
              </a:solidFill>
              <a:latin typeface="Times New Roman" pitchFamily="18" charset="0"/>
              <a:cs typeface="Times New Roman" pitchFamily="18" charset="0"/>
            </a:endParaRPr>
          </a:p>
          <a:p>
            <a:pPr defTabSz="514184">
              <a:defRPr/>
            </a:pPr>
            <a:endParaRPr lang="en-US" sz="2800" dirty="0">
              <a:solidFill>
                <a:srgbClr val="FFFF00"/>
              </a:solidFill>
              <a:latin typeface="Times New Roman" pitchFamily="18" charset="0"/>
              <a:cs typeface="Times New Roman" pitchFamily="18" charset="0"/>
            </a:endParaRPr>
          </a:p>
          <a:p>
            <a:pPr algn="ctr"/>
            <a:endParaRPr lang="en-US" sz="2800" dirty="0">
              <a:solidFill>
                <a:srgbClr val="FFFF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3" name="Hexagon 72"/>
              <p:cNvSpPr/>
              <p:nvPr/>
            </p:nvSpPr>
            <p:spPr>
              <a:xfrm>
                <a:off x="1388423" y="2799670"/>
                <a:ext cx="3753196" cy="925967"/>
              </a:xfrm>
              <a:prstGeom prst="hexagon">
                <a:avLst>
                  <a:gd name="adj" fmla="val 20455"/>
                  <a:gd name="vf" fmla="val 115470"/>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US" sz="2800" dirty="0">
                    <a:solidFill>
                      <a:srgbClr val="FFFF00"/>
                    </a:solidFill>
                    <a:latin typeface="Times New Roman" pitchFamily="18" charset="0"/>
                    <a:cs typeface="Times New Roman" pitchFamily="18" charset="0"/>
                  </a:rPr>
                  <a:t>A. </a:t>
                </a:r>
                <a14:m>
                  <m:oMath xmlns:m="http://schemas.openxmlformats.org/officeDocument/2006/math">
                    <m:r>
                      <a:rPr lang="en-US" sz="2800" b="0" i="1" smtClean="0">
                        <a:solidFill>
                          <a:srgbClr val="FFFF00"/>
                        </a:solidFill>
                        <a:latin typeface="Cambria Math"/>
                        <a:cs typeface="Times New Roman" panose="02020603050405020304" pitchFamily="18" charset="0"/>
                      </a:rPr>
                      <m:t>𝑦</m:t>
                    </m:r>
                  </m:oMath>
                </a14:m>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tỉ</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lệ</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với</a:t>
                </a:r>
                <a:r>
                  <a:rPr lang="en-SG" sz="2800"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𝑥</m:t>
                    </m:r>
                  </m:oMath>
                </a14:m>
                <a:r>
                  <a:rPr lang="en-US" sz="2800" dirty="0">
                    <a:solidFill>
                      <a:srgbClr val="FFFF00"/>
                    </a:solidFill>
                    <a:latin typeface="Times New Roman" pitchFamily="18" charset="0"/>
                    <a:cs typeface="Times New Roman" pitchFamily="18" charset="0"/>
                  </a:rPr>
                  <a:t> </a:t>
                </a:r>
              </a:p>
            </p:txBody>
          </p:sp>
        </mc:Choice>
        <mc:Fallback xmlns="">
          <p:sp>
            <p:nvSpPr>
              <p:cNvPr id="73" name="Hexagon 72"/>
              <p:cNvSpPr>
                <a:spLocks noRot="1" noChangeAspect="1" noMove="1" noResize="1" noEditPoints="1" noAdjustHandles="1" noChangeArrowheads="1" noChangeShapeType="1" noTextEdit="1"/>
              </p:cNvSpPr>
              <p:nvPr/>
            </p:nvSpPr>
            <p:spPr>
              <a:xfrm>
                <a:off x="1388423" y="2799670"/>
                <a:ext cx="3753196" cy="925967"/>
              </a:xfrm>
              <a:prstGeom prst="hexagon">
                <a:avLst>
                  <a:gd name="adj" fmla="val 20455"/>
                  <a:gd name="vf" fmla="val 115470"/>
                </a:avLst>
              </a:prstGeom>
              <a:blipFill>
                <a:blip r:embed="rId15"/>
                <a:stretch>
                  <a:fillRect/>
                </a:stretch>
              </a:blipFill>
              <a:ln/>
            </p:spPr>
            <p:txBody>
              <a:bodyPr/>
              <a:lstStyle/>
              <a:p>
                <a:r>
                  <a:rPr lang="en-US">
                    <a:noFill/>
                  </a:rPr>
                  <a:t> </a:t>
                </a:r>
              </a:p>
            </p:txBody>
          </p:sp>
        </mc:Fallback>
      </mc:AlternateContent>
      <p:cxnSp>
        <p:nvCxnSpPr>
          <p:cNvPr id="74" name="Straight Connector 73"/>
          <p:cNvCxnSpPr/>
          <p:nvPr/>
        </p:nvCxnSpPr>
        <p:spPr>
          <a:xfrm flipH="1">
            <a:off x="1028701" y="2915259"/>
            <a:ext cx="359725" cy="1019"/>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Hexagon 74"/>
              <p:cNvSpPr/>
              <p:nvPr/>
            </p:nvSpPr>
            <p:spPr>
              <a:xfrm>
                <a:off x="1399506" y="3779383"/>
                <a:ext cx="3742113" cy="925967"/>
              </a:xfrm>
              <a:prstGeom prst="hexagon">
                <a:avLst>
                  <a:gd name="adj" fmla="val 20455"/>
                  <a:gd name="vf" fmla="val 115470"/>
                </a:avLst>
              </a:prstGeom>
              <a:ln/>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2800" dirty="0">
                    <a:solidFill>
                      <a:srgbClr val="FFFF00"/>
                    </a:solidFill>
                    <a:latin typeface="Times New Roman" pitchFamily="18" charset="0"/>
                    <a:cs typeface="Times New Roman" pitchFamily="18" charset="0"/>
                  </a:rPr>
                  <a:t>C. </a:t>
                </a:r>
                <a14:m>
                  <m:oMath xmlns:m="http://schemas.openxmlformats.org/officeDocument/2006/math">
                    <m:r>
                      <a:rPr lang="en-US" sz="2800" b="0" i="1" smtClean="0">
                        <a:solidFill>
                          <a:srgbClr val="FFFF00"/>
                        </a:solidFill>
                        <a:latin typeface="Cambria Math"/>
                        <a:cs typeface="Times New Roman" panose="02020603050405020304" pitchFamily="18" charset="0"/>
                      </a:rPr>
                      <m:t>𝑦</m:t>
                    </m:r>
                  </m:oMath>
                </a14:m>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𝑥</m:t>
                    </m:r>
                  </m:oMath>
                </a14:m>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đại</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lượng</a:t>
                </a:r>
                <a14:m>
                  <m:oMath xmlns:m="http://schemas.openxmlformats.org/officeDocument/2006/math">
                    <m:r>
                      <m:rPr>
                        <m:nor/>
                      </m:rPr>
                      <a:rPr lang="en-US" sz="2800" dirty="0">
                        <a:solidFill>
                          <a:srgbClr val="FFFF00"/>
                        </a:solidFill>
                        <a:latin typeface="Times New Roman" panose="02020603050405020304" pitchFamily="18" charset="0"/>
                        <a:cs typeface="Times New Roman" panose="02020603050405020304" pitchFamily="18" charset="0"/>
                      </a:rPr>
                      <m:t> </m:t>
                    </m:r>
                    <m:r>
                      <m:rPr>
                        <m:nor/>
                      </m:rPr>
                      <a:rPr lang="en-US" sz="2800" dirty="0">
                        <a:solidFill>
                          <a:srgbClr val="FFFF00"/>
                        </a:solidFill>
                        <a:latin typeface="Times New Roman" panose="02020603050405020304" pitchFamily="18" charset="0"/>
                        <a:cs typeface="Times New Roman" panose="02020603050405020304" pitchFamily="18" charset="0"/>
                      </a:rPr>
                      <m:t>t</m:t>
                    </m:r>
                    <m:r>
                      <m:rPr>
                        <m:nor/>
                      </m:rPr>
                      <a:rPr lang="en-US" sz="2800" dirty="0">
                        <a:solidFill>
                          <a:srgbClr val="FFFF00"/>
                        </a:solidFill>
                        <a:latin typeface="Times New Roman" panose="02020603050405020304" pitchFamily="18" charset="0"/>
                        <a:cs typeface="Times New Roman" panose="02020603050405020304" pitchFamily="18" charset="0"/>
                      </a:rPr>
                      <m:t>ỉ </m:t>
                    </m:r>
                    <m:r>
                      <m:rPr>
                        <m:nor/>
                      </m:rPr>
                      <a:rPr lang="en-US" sz="2800" dirty="0">
                        <a:solidFill>
                          <a:srgbClr val="FFFF00"/>
                        </a:solidFill>
                        <a:latin typeface="Times New Roman" panose="02020603050405020304" pitchFamily="18" charset="0"/>
                        <a:cs typeface="Times New Roman" panose="02020603050405020304" pitchFamily="18" charset="0"/>
                      </a:rPr>
                      <m:t>l</m:t>
                    </m:r>
                    <m:r>
                      <m:rPr>
                        <m:nor/>
                      </m:rPr>
                      <a:rPr lang="en-US" sz="2800" dirty="0">
                        <a:solidFill>
                          <a:srgbClr val="FFFF00"/>
                        </a:solidFill>
                        <a:latin typeface="Times New Roman" panose="02020603050405020304" pitchFamily="18" charset="0"/>
                        <a:cs typeface="Times New Roman" panose="02020603050405020304" pitchFamily="18" charset="0"/>
                      </a:rPr>
                      <m:t>ệ </m:t>
                    </m:r>
                    <m:r>
                      <m:rPr>
                        <m:nor/>
                      </m:rPr>
                      <a:rPr lang="en-US" sz="2800" dirty="0">
                        <a:solidFill>
                          <a:srgbClr val="FFFF00"/>
                        </a:solidFill>
                        <a:latin typeface="Times New Roman" panose="02020603050405020304" pitchFamily="18" charset="0"/>
                        <a:cs typeface="Times New Roman" panose="02020603050405020304" pitchFamily="18" charset="0"/>
                      </a:rPr>
                      <m:t>thu</m:t>
                    </m:r>
                    <m:r>
                      <m:rPr>
                        <m:nor/>
                      </m:rPr>
                      <a:rPr lang="en-US" sz="2800" dirty="0">
                        <a:solidFill>
                          <a:srgbClr val="FFFF00"/>
                        </a:solidFill>
                        <a:latin typeface="Times New Roman" panose="02020603050405020304" pitchFamily="18" charset="0"/>
                        <a:cs typeface="Times New Roman" panose="02020603050405020304" pitchFamily="18" charset="0"/>
                      </a:rPr>
                      <m:t>ậ</m:t>
                    </m:r>
                    <m:r>
                      <m:rPr>
                        <m:nor/>
                      </m:rPr>
                      <a:rPr lang="en-US" sz="2800" dirty="0">
                        <a:solidFill>
                          <a:srgbClr val="FFFF00"/>
                        </a:solidFill>
                        <a:latin typeface="Times New Roman" panose="02020603050405020304" pitchFamily="18" charset="0"/>
                        <a:cs typeface="Times New Roman" panose="02020603050405020304" pitchFamily="18" charset="0"/>
                      </a:rPr>
                      <m:t>n</m:t>
                    </m:r>
                    <m:r>
                      <m:rPr>
                        <m:nor/>
                      </m:rPr>
                      <a:rPr lang="en-US" sz="2800" dirty="0">
                        <a:solidFill>
                          <a:srgbClr val="FFFF00"/>
                        </a:solidFill>
                        <a:latin typeface="Times New Roman" panose="02020603050405020304" pitchFamily="18" charset="0"/>
                        <a:cs typeface="Times New Roman" panose="02020603050405020304" pitchFamily="18" charset="0"/>
                      </a:rPr>
                      <m:t>.</m:t>
                    </m:r>
                  </m:oMath>
                </a14:m>
                <a:r>
                  <a:rPr lang="en-US" sz="2800" dirty="0">
                    <a:solidFill>
                      <a:srgbClr val="FFFF00"/>
                    </a:solidFill>
                    <a:latin typeface="Times New Roman" pitchFamily="18" charset="0"/>
                    <a:cs typeface="Times New Roman" pitchFamily="18" charset="0"/>
                  </a:rPr>
                  <a:t> </a:t>
                </a:r>
              </a:p>
            </p:txBody>
          </p:sp>
        </mc:Choice>
        <mc:Fallback xmlns="">
          <p:sp>
            <p:nvSpPr>
              <p:cNvPr id="75" name="Hexagon 74"/>
              <p:cNvSpPr>
                <a:spLocks noRot="1" noChangeAspect="1" noMove="1" noResize="1" noEditPoints="1" noAdjustHandles="1" noChangeArrowheads="1" noChangeShapeType="1" noTextEdit="1"/>
              </p:cNvSpPr>
              <p:nvPr/>
            </p:nvSpPr>
            <p:spPr>
              <a:xfrm>
                <a:off x="1399506" y="3779383"/>
                <a:ext cx="3742113" cy="925967"/>
              </a:xfrm>
              <a:prstGeom prst="hexagon">
                <a:avLst>
                  <a:gd name="adj" fmla="val 20455"/>
                  <a:gd name="vf" fmla="val 115470"/>
                </a:avLst>
              </a:prstGeom>
              <a:blipFill>
                <a:blip r:embed="rId1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Hexagon 77"/>
              <p:cNvSpPr/>
              <p:nvPr/>
            </p:nvSpPr>
            <p:spPr>
              <a:xfrm>
                <a:off x="5148546" y="2791012"/>
                <a:ext cx="3919253" cy="934625"/>
              </a:xfrm>
              <a:prstGeom prst="hexagon">
                <a:avLst>
                  <a:gd name="adj" fmla="val 20455"/>
                  <a:gd name="vf" fmla="val 115470"/>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en-US" sz="2800" dirty="0">
                    <a:solidFill>
                      <a:srgbClr val="FFFF00"/>
                    </a:solidFill>
                    <a:latin typeface="Times New Roman" pitchFamily="18" charset="0"/>
                    <a:cs typeface="Times New Roman" pitchFamily="18" charset="0"/>
                  </a:rPr>
                  <a:t>B</a:t>
                </a:r>
                <a:r>
                  <a:rPr lang="vi-VN" sz="2800" dirty="0">
                    <a:solidFill>
                      <a:srgbClr val="FFFF00"/>
                    </a:solidFill>
                    <a:latin typeface="Times New Roman" pitchFamily="18" charset="0"/>
                    <a:cs typeface="Times New Roman" pitchFamily="18" charset="0"/>
                  </a:rPr>
                  <a:t>.</a:t>
                </a:r>
                <a:r>
                  <a:rPr lang="en-US" sz="2800" dirty="0">
                    <a:solidFill>
                      <a:srgbClr val="FFFF00"/>
                    </a:solidFill>
                    <a:latin typeface="Times New Roman" pitchFamily="18" charset="0"/>
                    <a:cs typeface="Times New Roman"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𝑦</m:t>
                    </m:r>
                    <m:r>
                      <a:rPr lang="en-US" sz="2800" b="0" i="1" smtClean="0">
                        <a:solidFill>
                          <a:srgbClr val="FFFF00"/>
                        </a:solidFill>
                        <a:latin typeface="Cambria Math"/>
                        <a:cs typeface="Times New Roman" panose="02020603050405020304" pitchFamily="18" charset="0"/>
                      </a:rPr>
                      <m:t> </m:t>
                    </m:r>
                  </m:oMath>
                </a14:m>
                <a:r>
                  <a:rPr lang="en-SG" sz="2800" dirty="0" err="1">
                    <a:solidFill>
                      <a:srgbClr val="FFFF00"/>
                    </a:solidFill>
                    <a:latin typeface="Times New Roman" panose="02020603050405020304" pitchFamily="18" charset="0"/>
                    <a:cs typeface="Times New Roman" panose="02020603050405020304" pitchFamily="18" charset="0"/>
                  </a:rPr>
                  <a:t>và</a:t>
                </a:r>
                <a:r>
                  <a:rPr lang="en-SG" sz="2800"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𝑥</m:t>
                    </m:r>
                    <m:r>
                      <a:rPr lang="en-US" sz="2800" b="0" i="1">
                        <a:solidFill>
                          <a:srgbClr val="FFFF00"/>
                        </a:solidFill>
                        <a:latin typeface="Cambria Math"/>
                        <a:cs typeface="Times New Roman" panose="02020603050405020304" pitchFamily="18" charset="0"/>
                      </a:rPr>
                      <m:t> </m:t>
                    </m:r>
                  </m:oMath>
                </a14:m>
                <a:r>
                  <a:rPr lang="en-SG" sz="2800" dirty="0" err="1">
                    <a:solidFill>
                      <a:srgbClr val="FFFF00"/>
                    </a:solidFill>
                    <a:latin typeface="Times New Roman" panose="02020603050405020304" pitchFamily="18" charset="0"/>
                    <a:cs typeface="Times New Roman" panose="02020603050405020304" pitchFamily="18" charset="0"/>
                  </a:rPr>
                  <a:t>là</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hai</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đại</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lượng</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tỉ</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lệ</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nghịch</a:t>
                </a:r>
                <a:r>
                  <a:rPr lang="en-US" sz="2800" dirty="0">
                    <a:solidFill>
                      <a:srgbClr val="FFFF00"/>
                    </a:solidFill>
                    <a:latin typeface="Times New Roman" pitchFamily="18" charset="0"/>
                    <a:cs typeface="Times New Roman" pitchFamily="18" charset="0"/>
                  </a:rPr>
                  <a:t>.</a:t>
                </a:r>
              </a:p>
            </p:txBody>
          </p:sp>
        </mc:Choice>
        <mc:Fallback xmlns="">
          <p:sp>
            <p:nvSpPr>
              <p:cNvPr id="78" name="Hexagon 77"/>
              <p:cNvSpPr>
                <a:spLocks noRot="1" noChangeAspect="1" noMove="1" noResize="1" noEditPoints="1" noAdjustHandles="1" noChangeArrowheads="1" noChangeShapeType="1" noTextEdit="1"/>
              </p:cNvSpPr>
              <p:nvPr/>
            </p:nvSpPr>
            <p:spPr>
              <a:xfrm>
                <a:off x="5148546" y="2791012"/>
                <a:ext cx="3919253" cy="934625"/>
              </a:xfrm>
              <a:prstGeom prst="hexagon">
                <a:avLst>
                  <a:gd name="adj" fmla="val 20455"/>
                  <a:gd name="vf" fmla="val 115470"/>
                </a:avLst>
              </a:prstGeom>
              <a:blipFill>
                <a:blip r:embed="rId17"/>
                <a:stretch>
                  <a:fillRect/>
                </a:stretch>
              </a:blipFill>
              <a:ln/>
            </p:spPr>
            <p:txBody>
              <a:bodyPr/>
              <a:lstStyle/>
              <a:p>
                <a:r>
                  <a:rPr lang="en-US">
                    <a:noFill/>
                  </a:rPr>
                  <a:t> </a:t>
                </a:r>
              </a:p>
            </p:txBody>
          </p:sp>
        </mc:Fallback>
      </mc:AlternateContent>
      <p:cxnSp>
        <p:nvCxnSpPr>
          <p:cNvPr id="79" name="Straight Connector 78"/>
          <p:cNvCxnSpPr/>
          <p:nvPr/>
        </p:nvCxnSpPr>
        <p:spPr>
          <a:xfrm flipH="1">
            <a:off x="1076098" y="3891437"/>
            <a:ext cx="305398" cy="6494"/>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Hexagon 79"/>
              <p:cNvSpPr/>
              <p:nvPr/>
            </p:nvSpPr>
            <p:spPr>
              <a:xfrm>
                <a:off x="5141619" y="3779383"/>
                <a:ext cx="3926179" cy="925967"/>
              </a:xfrm>
              <a:prstGeom prst="hexagon">
                <a:avLst>
                  <a:gd name="adj" fmla="val 20455"/>
                  <a:gd name="vf" fmla="val 115470"/>
                </a:avLst>
              </a:prstGeom>
              <a:ln/>
            </p:spPr>
            <p:style>
              <a:lnRef idx="0">
                <a:schemeClr val="accent5"/>
              </a:lnRef>
              <a:fillRef idx="3">
                <a:schemeClr val="accent5"/>
              </a:fillRef>
              <a:effectRef idx="3">
                <a:schemeClr val="accent5"/>
              </a:effectRef>
              <a:fontRef idx="minor">
                <a:schemeClr val="lt1"/>
              </a:fontRef>
            </p:style>
            <p:txBody>
              <a:bodyPr rtlCol="0" anchor="ctr"/>
              <a:lstStyle/>
              <a:p>
                <a:r>
                  <a:rPr lang="vi-VN" sz="2800" dirty="0">
                    <a:solidFill>
                      <a:srgbClr val="FFFF00"/>
                    </a:solidFill>
                    <a:latin typeface="Times New Roman" pitchFamily="18" charset="0"/>
                    <a:cs typeface="Times New Roman" pitchFamily="18" charset="0"/>
                  </a:rPr>
                  <a:t>D.</a:t>
                </a:r>
                <a:r>
                  <a:rPr lang="en-US" sz="2800" dirty="0">
                    <a:solidFill>
                      <a:srgbClr val="FFFF00"/>
                    </a:solidFill>
                    <a:latin typeface="Times New Roman" pitchFamily="18" charset="0"/>
                    <a:cs typeface="Times New Roman"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𝑦</m:t>
                    </m:r>
                  </m:oMath>
                </a14:m>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và</a:t>
                </a:r>
                <a:r>
                  <a:rPr lang="en-SG" sz="2800"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𝑥</m:t>
                    </m:r>
                    <m:r>
                      <a:rPr lang="en-US" sz="2800" b="0" i="1">
                        <a:solidFill>
                          <a:srgbClr val="FFFF00"/>
                        </a:solidFill>
                        <a:latin typeface="Cambria Math"/>
                        <a:cs typeface="Times New Roman" panose="02020603050405020304" pitchFamily="18" charset="0"/>
                      </a:rPr>
                      <m:t> </m:t>
                    </m:r>
                  </m:oMath>
                </a14:m>
                <a:r>
                  <a:rPr lang="en-SG" sz="2800" dirty="0" err="1">
                    <a:solidFill>
                      <a:srgbClr val="FFFF00"/>
                    </a:solidFill>
                    <a:latin typeface="Times New Roman" panose="02020603050405020304" pitchFamily="18" charset="0"/>
                    <a:cs typeface="Times New Roman" panose="02020603050405020304" pitchFamily="18" charset="0"/>
                  </a:rPr>
                  <a:t>là</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hai</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đại</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lượng</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bất</a:t>
                </a:r>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kỳ</a:t>
                </a:r>
                <a:r>
                  <a:rPr lang="en-SG" sz="2800" dirty="0">
                    <a:solidFill>
                      <a:srgbClr val="FFFF00"/>
                    </a:solidFill>
                    <a:latin typeface="Times New Roman" panose="02020603050405020304" pitchFamily="18" charset="0"/>
                    <a:cs typeface="Times New Roman" panose="02020603050405020304" pitchFamily="18" charset="0"/>
                  </a:rPr>
                  <a:t>.</a:t>
                </a:r>
              </a:p>
            </p:txBody>
          </p:sp>
        </mc:Choice>
        <mc:Fallback xmlns="">
          <p:sp>
            <p:nvSpPr>
              <p:cNvPr id="80" name="Hexagon 79"/>
              <p:cNvSpPr>
                <a:spLocks noRot="1" noChangeAspect="1" noMove="1" noResize="1" noEditPoints="1" noAdjustHandles="1" noChangeArrowheads="1" noChangeShapeType="1" noTextEdit="1"/>
              </p:cNvSpPr>
              <p:nvPr/>
            </p:nvSpPr>
            <p:spPr>
              <a:xfrm>
                <a:off x="5141619" y="3779383"/>
                <a:ext cx="3926179" cy="925967"/>
              </a:xfrm>
              <a:prstGeom prst="hexagon">
                <a:avLst>
                  <a:gd name="adj" fmla="val 20455"/>
                  <a:gd name="vf" fmla="val 115470"/>
                </a:avLst>
              </a:prstGeom>
              <a:blipFill>
                <a:blip r:embed="rId18"/>
                <a:stretch>
                  <a:fillRect/>
                </a:stretch>
              </a:blipFill>
              <a:ln/>
            </p:spPr>
            <p:txBody>
              <a:bodyPr/>
              <a:lstStyle/>
              <a:p>
                <a:r>
                  <a:rPr lang="en-US">
                    <a:noFill/>
                  </a:rPr>
                  <a:t> </a:t>
                </a:r>
              </a:p>
            </p:txBody>
          </p:sp>
        </mc:Fallback>
      </mc:AlternateContent>
      <p:pic>
        <p:nvPicPr>
          <p:cNvPr id="83"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009414" y="545646"/>
            <a:ext cx="609600" cy="673430"/>
          </a:xfrm>
          <a:prstGeom prst="rect">
            <a:avLst/>
          </a:prstGeom>
        </p:spPr>
      </p:pic>
      <p:pic>
        <p:nvPicPr>
          <p:cNvPr id="84"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009414" y="1050471"/>
            <a:ext cx="609600" cy="673430"/>
          </a:xfrm>
          <a:prstGeom prst="rect">
            <a:avLst/>
          </a:prstGeom>
        </p:spPr>
      </p:pic>
      <p:pic>
        <p:nvPicPr>
          <p:cNvPr id="85"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961914" y="545646"/>
            <a:ext cx="609600" cy="673430"/>
          </a:xfrm>
          <a:prstGeom prst="rect">
            <a:avLst/>
          </a:prstGeom>
        </p:spPr>
      </p:pic>
      <p:pic>
        <p:nvPicPr>
          <p:cNvPr id="86" name="Tieng vo tay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959289" y="1101498"/>
            <a:ext cx="609600" cy="673430"/>
          </a:xfrm>
          <a:prstGeom prst="rect">
            <a:avLst/>
          </a:prstGeom>
        </p:spPr>
      </p:pic>
      <p:pic>
        <p:nvPicPr>
          <p:cNvPr id="87"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009414" y="1695140"/>
            <a:ext cx="609600" cy="673430"/>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794981348"/>
                  </p:ext>
                </p:extLst>
              </p:nvPr>
            </p:nvGraphicFramePr>
            <p:xfrm>
              <a:off x="2420690" y="1117146"/>
              <a:ext cx="5225142" cy="1357884"/>
            </p:xfrm>
            <a:graphic>
              <a:graphicData uri="http://schemas.openxmlformats.org/drawingml/2006/table">
                <a:tbl>
                  <a:tblPr firstRow="1" bandRow="1">
                    <a:tableStyleId>{D113A9D2-9D6B-4929-AA2D-F23B5EE8CBE7}</a:tableStyleId>
                  </a:tblPr>
                  <a:tblGrid>
                    <a:gridCol w="870857">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gridCol w="870857">
                      <a:extLst>
                        <a:ext uri="{9D8B030D-6E8A-4147-A177-3AD203B41FA5}">
                          <a16:colId xmlns:a16="http://schemas.microsoft.com/office/drawing/2014/main" val="20005"/>
                        </a:ext>
                      </a:extLst>
                    </a:gridCol>
                  </a:tblGrid>
                  <a:tr h="518160">
                    <a:tc>
                      <a:txBody>
                        <a:bodyPr/>
                        <a:lstStyle/>
                        <a:p>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𝑥</m:t>
                                </m:r>
                              </m:oMath>
                            </m:oMathPara>
                          </a14:m>
                          <a:endParaRPr lang="en-US" sz="2800" b="0" dirty="0">
                            <a:ln>
                              <a:noFill/>
                            </a:ln>
                            <a:solidFill>
                              <a:srgbClr val="FFFF00"/>
                            </a:solidFill>
                            <a:effectLst/>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10</m:t>
                                </m:r>
                              </m:oMath>
                            </m:oMathPara>
                          </a14:m>
                          <a:endParaRPr lang="en-US"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20</m:t>
                                </m:r>
                              </m:oMath>
                            </m:oMathPara>
                          </a14:m>
                          <a:endParaRPr lang="vi-VN"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25</m:t>
                                </m:r>
                              </m:oMath>
                            </m:oMathPara>
                          </a14:m>
                          <a:endParaRPr lang="en-US"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30</m:t>
                                </m:r>
                              </m:oMath>
                            </m:oMathPara>
                          </a14:m>
                          <a:endParaRPr lang="vi-VN"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40</m:t>
                                </m:r>
                              </m:oMath>
                            </m:oMathPara>
                          </a14:m>
                          <a:endParaRPr lang="vi-VN"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39723">
                    <a:tc>
                      <a:txBody>
                        <a:bodyPr/>
                        <a:lstStyle/>
                        <a:p>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𝑦</m:t>
                                </m:r>
                              </m:oMath>
                            </m:oMathPara>
                          </a14:m>
                          <a:endParaRPr lang="en-US" sz="2800" dirty="0">
                            <a:ln>
                              <a:noFill/>
                            </a:ln>
                            <a:solidFill>
                              <a:srgbClr val="FFFF00"/>
                            </a:solidFill>
                            <a:effectLst/>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10</m:t>
                                </m:r>
                              </m:oMath>
                            </m:oMathPara>
                          </a14:m>
                          <a:endParaRPr lang="en-US" sz="280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5</m:t>
                                </m:r>
                              </m:oMath>
                            </m:oMathPara>
                          </a14:m>
                          <a:endParaRPr lang="vi-VN"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4</m:t>
                                </m:r>
                              </m:oMath>
                            </m:oMathPara>
                          </a14:m>
                          <a:endParaRPr lang="en-US" sz="280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f>
                                  <m:fPr>
                                    <m:ctrlPr>
                                      <a:rPr lang="vi-VN" sz="2800" i="1" smtClean="0">
                                        <a:ln>
                                          <a:noFill/>
                                        </a:ln>
                                        <a:effectLst/>
                                        <a:latin typeface="Cambria Math" panose="02040503050406030204" pitchFamily="18" charset="0"/>
                                      </a:rPr>
                                    </m:ctrlPr>
                                  </m:fPr>
                                  <m:num>
                                    <m:r>
                                      <a:rPr lang="en-US" sz="2800" smtClean="0">
                                        <a:ln>
                                          <a:noFill/>
                                        </a:ln>
                                        <a:effectLst/>
                                        <a:latin typeface="Cambria Math" panose="02040503050406030204" pitchFamily="18" charset="0"/>
                                      </a:rPr>
                                      <m:t>10</m:t>
                                    </m:r>
                                  </m:num>
                                  <m:den>
                                    <m:r>
                                      <a:rPr lang="en-US" sz="2800" smtClean="0">
                                        <a:ln>
                                          <a:noFill/>
                                        </a:ln>
                                        <a:effectLst/>
                                        <a:latin typeface="Cambria Math" panose="02040503050406030204" pitchFamily="18" charset="0"/>
                                      </a:rPr>
                                      <m:t>3</m:t>
                                    </m:r>
                                  </m:den>
                                </m:f>
                              </m:oMath>
                            </m:oMathPara>
                          </a14:m>
                          <a:endParaRPr lang="vi-VN"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14:m>
                            <m:oMathPara xmlns:m="http://schemas.openxmlformats.org/officeDocument/2006/math">
                              <m:oMathParaPr>
                                <m:jc m:val="centerGroup"/>
                              </m:oMathParaPr>
                              <m:oMath xmlns:m="http://schemas.openxmlformats.org/officeDocument/2006/math">
                                <m:r>
                                  <a:rPr lang="en-US" sz="2800" smtClean="0">
                                    <a:ln>
                                      <a:noFill/>
                                    </a:ln>
                                    <a:effectLst/>
                                    <a:latin typeface="Cambria Math" panose="02040503050406030204" pitchFamily="18" charset="0"/>
                                  </a:rPr>
                                  <m:t>2,5</m:t>
                                </m:r>
                              </m:oMath>
                            </m:oMathPara>
                          </a14:m>
                          <a:endParaRPr lang="vi-VN" sz="2800" b="0" dirty="0">
                            <a:ln>
                              <a:noFill/>
                            </a:ln>
                            <a:solidFill>
                              <a:srgbClr val="FFFF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794981348"/>
                  </p:ext>
                </p:extLst>
              </p:nvPr>
            </p:nvGraphicFramePr>
            <p:xfrm>
              <a:off x="2420690" y="1117146"/>
              <a:ext cx="5225142" cy="1357884"/>
            </p:xfrm>
            <a:graphic>
              <a:graphicData uri="http://schemas.openxmlformats.org/drawingml/2006/table">
                <a:tbl>
                  <a:tblPr firstRow="1" bandRow="1">
                    <a:tableStyleId>{D113A9D2-9D6B-4929-AA2D-F23B5EE8CBE7}</a:tableStyleId>
                  </a:tblPr>
                  <a:tblGrid>
                    <a:gridCol w="870857">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gridCol w="870857">
                      <a:extLst>
                        <a:ext uri="{9D8B030D-6E8A-4147-A177-3AD203B41FA5}">
                          <a16:colId xmlns:a16="http://schemas.microsoft.com/office/drawing/2014/main" val="20005"/>
                        </a:ext>
                      </a:extLst>
                    </a:gridCol>
                  </a:tblGrid>
                  <a:tr h="5181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594" t="-4706" r="-505594" b="-17764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5594" t="-4706" r="-405594" b="-17764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5594" t="-4706" r="-305594" b="-17764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5594" t="-4706" r="-205594" b="-17764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5594" t="-4706" r="-105594" b="-177647"/>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5594" t="-4706" r="-5594" b="-177647"/>
                          </a:stretch>
                        </a:blipFill>
                      </a:tcPr>
                    </a:tc>
                    <a:extLst>
                      <a:ext uri="{0D108BD9-81ED-4DB2-BD59-A6C34878D82A}">
                        <a16:rowId xmlns:a16="http://schemas.microsoft.com/office/drawing/2014/main" val="10000"/>
                      </a:ext>
                    </a:extLst>
                  </a:tr>
                  <a:tr h="83972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594" t="-64029" r="-505594" b="-8633"/>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5594" t="-64029" r="-405594" b="-8633"/>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5594" t="-64029" r="-305594" b="-8633"/>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5594" t="-64029" r="-205594" b="-8633"/>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5594" t="-64029" r="-105594" b="-8633"/>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5594" t="-64029" r="-5594" b="-8633"/>
                          </a:stretch>
                        </a:blipFill>
                      </a:tcPr>
                    </a:tc>
                    <a:extLst>
                      <a:ext uri="{0D108BD9-81ED-4DB2-BD59-A6C34878D82A}">
                        <a16:rowId xmlns:a16="http://schemas.microsoft.com/office/drawing/2014/main" val="10001"/>
                      </a:ext>
                    </a:extLst>
                  </a:tr>
                </a:tbl>
              </a:graphicData>
            </a:graphic>
          </p:graphicFrame>
        </mc:Fallback>
      </mc:AlternateContent>
      <p:pic>
        <p:nvPicPr>
          <p:cNvPr id="2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7"/>
            <p:extLst>
              <p:ext uri="{DAA4B4D4-6D71-4841-9C94-3DE7FCFB9230}">
                <p14:media xmlns:p14="http://schemas.microsoft.com/office/powerpoint/2010/main" r:embed="rId8">
                  <p14:trim st="4296" end="14398"/>
                </p14:media>
              </p:ext>
            </p:extLst>
          </p:nvPr>
        </p:nvPicPr>
        <p:blipFill>
          <a:blip r:embed="rId21"/>
          <a:stretch>
            <a:fillRect/>
          </a:stretch>
        </p:blipFill>
        <p:spPr>
          <a:xfrm>
            <a:off x="0" y="882361"/>
            <a:ext cx="1899990" cy="121920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5515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p:tgtEl>
                                          <p:spTgt spid="72"/>
                                        </p:tgtEl>
                                        <p:attrNameLst>
                                          <p:attrName>ppt_y</p:attrName>
                                        </p:attrNameLst>
                                      </p:cBhvr>
                                      <p:tavLst>
                                        <p:tav tm="0">
                                          <p:val>
                                            <p:strVal val="#ppt_y-#ppt_h*1.125000"/>
                                          </p:val>
                                        </p:tav>
                                        <p:tav tm="100000">
                                          <p:val>
                                            <p:strVal val="#ppt_y"/>
                                          </p:val>
                                        </p:tav>
                                      </p:tavLst>
                                    </p:anim>
                                    <p:animEffect transition="in" filter="wipe(down)">
                                      <p:cBhvr>
                                        <p:cTn id="8" dur="500"/>
                                        <p:tgtEl>
                                          <p:spTgt spid="72"/>
                                        </p:tgtEl>
                                      </p:cBhvr>
                                    </p:animEffect>
                                  </p:childTnLst>
                                  <p:subTnLst>
                                    <p:audio>
                                      <p:cMediaNode>
                                        <p:cTn display="0" masterRel="sameClick">
                                          <p:stCondLst>
                                            <p:cond evt="begin" delay="0">
                                              <p:tn val="5"/>
                                            </p:cond>
                                          </p:stCondLst>
                                          <p:endCondLst>
                                            <p:cond evt="onStopAudio" delay="0">
                                              <p:tgtEl>
                                                <p:sldTgt/>
                                              </p:tgtEl>
                                            </p:cond>
                                          </p:endCondLst>
                                        </p:cTn>
                                        <p:tgtEl>
                                          <p:sndTgt r:embed="rId11" name="type.wav"/>
                                        </p:tgtEl>
                                      </p:cMediaNode>
                                    </p:audio>
                                  </p:subTnLst>
                                </p:cTn>
                              </p:par>
                              <p:par>
                                <p:cTn id="9" presetID="3" presetClass="entr" presetSubtype="1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linds(horizontal)">
                                      <p:cBhvr>
                                        <p:cTn id="11" dur="500"/>
                                        <p:tgtEl>
                                          <p:spTgt spid="73"/>
                                        </p:tgtEl>
                                      </p:cBhvr>
                                    </p:animEffect>
                                  </p:childTnLst>
                                  <p:subTnLst>
                                    <p:audio>
                                      <p:cMediaNode>
                                        <p:cTn display="0" masterRel="sameClick">
                                          <p:stCondLst>
                                            <p:cond evt="begin" delay="0">
                                              <p:tn val="9"/>
                                            </p:cond>
                                          </p:stCondLst>
                                          <p:endCondLst>
                                            <p:cond evt="onStopAudio" delay="0">
                                              <p:tgtEl>
                                                <p:sldTgt/>
                                              </p:tgtEl>
                                            </p:cond>
                                          </p:endCondLst>
                                        </p:cTn>
                                        <p:tgtEl>
                                          <p:sndTgt r:embed="rId12" name="cashreg.wav"/>
                                        </p:tgtEl>
                                      </p:cMediaNode>
                                    </p:audio>
                                  </p:subTnLst>
                                </p:cTn>
                              </p:par>
                              <p:par>
                                <p:cTn id="12" presetID="12"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down)">
                                      <p:cBhvr>
                                        <p:cTn id="15" dur="500"/>
                                        <p:tgtEl>
                                          <p:spTgt spid="2"/>
                                        </p:tgtEl>
                                      </p:cBhvr>
                                    </p:animEffect>
                                  </p:childTnLst>
                                </p:cTn>
                              </p:par>
                              <p:par>
                                <p:cTn id="16" presetID="3" presetClass="entr" presetSubtype="1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linds(horizontal)">
                                      <p:cBhvr>
                                        <p:cTn id="18" dur="500"/>
                                        <p:tgtEl>
                                          <p:spTgt spid="7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blinds(horizontal)">
                                      <p:cBhvr>
                                        <p:cTn id="21" dur="500"/>
                                        <p:tgtEl>
                                          <p:spTgt spid="78"/>
                                        </p:tgtEl>
                                      </p:cBhvr>
                                    </p:animEffect>
                                  </p:childTnLst>
                                  <p:subTnLst>
                                    <p:audio>
                                      <p:cMediaNode>
                                        <p:cTn display="0" masterRel="sameClick">
                                          <p:stCondLst>
                                            <p:cond evt="begin" delay="0">
                                              <p:tn val="19"/>
                                            </p:cond>
                                          </p:stCondLst>
                                          <p:endCondLst>
                                            <p:cond evt="onStopAudio" delay="0">
                                              <p:tgtEl>
                                                <p:sldTgt/>
                                              </p:tgtEl>
                                            </p:cond>
                                          </p:endCondLst>
                                        </p:cTn>
                                        <p:tgtEl>
                                          <p:sndTgt r:embed="rId12" name="cashreg.wav"/>
                                        </p:tgtEl>
                                      </p:cMediaNode>
                                    </p:audio>
                                  </p:subTnLst>
                                </p:cTn>
                              </p:par>
                              <p:par>
                                <p:cTn id="22" presetID="3" presetClass="entr" presetSubtype="1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blinds(horizontal)">
                                      <p:cBhvr>
                                        <p:cTn id="24" dur="500"/>
                                        <p:tgtEl>
                                          <p:spTgt spid="75"/>
                                        </p:tgtEl>
                                      </p:cBhvr>
                                    </p:animEffect>
                                  </p:childTnLst>
                                  <p:subTnLst>
                                    <p:audio>
                                      <p:cMediaNode>
                                        <p:cTn display="0" masterRel="sameClick">
                                          <p:stCondLst>
                                            <p:cond evt="begin" delay="0">
                                              <p:tn val="22"/>
                                            </p:cond>
                                          </p:stCondLst>
                                          <p:endCondLst>
                                            <p:cond evt="onStopAudio" delay="0">
                                              <p:tgtEl>
                                                <p:sldTgt/>
                                              </p:tgtEl>
                                            </p:cond>
                                          </p:endCondLst>
                                        </p:cTn>
                                        <p:tgtEl>
                                          <p:sndTgt r:embed="rId12" name="cashreg.wav"/>
                                        </p:tgtEl>
                                      </p:cMediaNode>
                                    </p:audio>
                                  </p:subTnLst>
                                </p:cTn>
                              </p:par>
                              <p:par>
                                <p:cTn id="25" presetID="3" presetClass="entr" presetSubtype="1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blinds(horizontal)">
                                      <p:cBhvr>
                                        <p:cTn id="27" dur="500"/>
                                        <p:tgtEl>
                                          <p:spTgt spid="7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blinds(horizontal)">
                                      <p:cBhvr>
                                        <p:cTn id="30" dur="500"/>
                                        <p:tgtEl>
                                          <p:spTgt spid="80"/>
                                        </p:tgtEl>
                                      </p:cBhvr>
                                    </p:animEffect>
                                  </p:childTnLst>
                                  <p:subTnLst>
                                    <p:audio>
                                      <p:cMediaNode>
                                        <p:cTn display="0" masterRel="sameClick">
                                          <p:stCondLst>
                                            <p:cond evt="begin" delay="0">
                                              <p:tn val="28"/>
                                            </p:cond>
                                          </p:stCondLst>
                                          <p:endCondLst>
                                            <p:cond evt="onStopAudio" delay="0">
                                              <p:tgtEl>
                                                <p:sldTgt/>
                                              </p:tgtEl>
                                            </p:cond>
                                          </p:endCondLst>
                                        </p:cTn>
                                        <p:tgtEl>
                                          <p:sndTgt r:embed="rId12"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1" nodeType="withEffect">
                                  <p:stCondLst>
                                    <p:cond delay="0"/>
                                  </p:stCondLst>
                                  <p:childTnLst>
                                    <p:animClr clrSpc="rgb" dir="cw">
                                      <p:cBhvr override="childStyle">
                                        <p:cTn id="39" dur="500" fill="hold"/>
                                        <p:tgtEl>
                                          <p:spTgt spid="73"/>
                                        </p:tgtEl>
                                        <p:attrNameLst>
                                          <p:attrName>style.color</p:attrName>
                                        </p:attrNameLst>
                                      </p:cBhvr>
                                      <p:to>
                                        <a:schemeClr val="accent2"/>
                                      </p:to>
                                    </p:animClr>
                                    <p:animClr clrSpc="rgb" dir="cw">
                                      <p:cBhvr>
                                        <p:cTn id="40" dur="500" fill="hold"/>
                                        <p:tgtEl>
                                          <p:spTgt spid="73"/>
                                        </p:tgtEl>
                                        <p:attrNameLst>
                                          <p:attrName>fillcolor</p:attrName>
                                        </p:attrNameLst>
                                      </p:cBhvr>
                                      <p:to>
                                        <a:schemeClr val="accent2"/>
                                      </p:to>
                                    </p:animClr>
                                    <p:set>
                                      <p:cBhvr>
                                        <p:cTn id="41" dur="500" fill="hold"/>
                                        <p:tgtEl>
                                          <p:spTgt spid="73"/>
                                        </p:tgtEl>
                                        <p:attrNameLst>
                                          <p:attrName>fill.type</p:attrName>
                                        </p:attrNameLst>
                                      </p:cBhvr>
                                      <p:to>
                                        <p:strVal val="solid"/>
                                      </p:to>
                                    </p:set>
                                    <p:set>
                                      <p:cBhvr>
                                        <p:cTn id="42" dur="500" fill="hold"/>
                                        <p:tgtEl>
                                          <p:spTgt spid="73"/>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2060" fill="hold"/>
                                        <p:tgtEl>
                                          <p:spTgt spid="83"/>
                                        </p:tgtEl>
                                      </p:cBhvr>
                                    </p:cmd>
                                  </p:childTnLst>
                                </p:cTn>
                              </p:par>
                            </p:childTnLst>
                          </p:cTn>
                        </p:par>
                      </p:childTnLst>
                    </p:cTn>
                  </p:par>
                </p:childTnLst>
              </p:cTn>
              <p:nextCondLst>
                <p:cond evt="onClick" delay="0">
                  <p:tgtEl>
                    <p:spTgt spid="73"/>
                  </p:tgtEl>
                </p:cond>
              </p:nextCondLst>
            </p:seq>
            <p:seq concurrent="1" nextAc="seek">
              <p:cTn id="45" restart="whenNotActive" fill="hold" evtFilter="cancelBubble" nodeType="interactiveSeq">
                <p:stCondLst>
                  <p:cond evt="onClick" delay="0">
                    <p:tgtEl>
                      <p:spTgt spid="75"/>
                    </p:tgtEl>
                  </p:cond>
                </p:stCondLst>
                <p:endSync evt="end" delay="0">
                  <p:rtn val="all"/>
                </p:endSync>
                <p:childTnLst>
                  <p:par>
                    <p:cTn id="46" fill="hold">
                      <p:stCondLst>
                        <p:cond delay="0"/>
                      </p:stCondLst>
                      <p:childTnLst>
                        <p:par>
                          <p:cTn id="47" fill="hold">
                            <p:stCondLst>
                              <p:cond delay="0"/>
                            </p:stCondLst>
                            <p:childTnLst>
                              <p:par>
                                <p:cTn id="48" presetID="19" presetClass="emph" presetSubtype="0" fill="hold" grpId="1" nodeType="clickEffect">
                                  <p:stCondLst>
                                    <p:cond delay="0"/>
                                  </p:stCondLst>
                                  <p:childTnLst>
                                    <p:animClr clrSpc="rgb" dir="cw">
                                      <p:cBhvr override="childStyle">
                                        <p:cTn id="49" dur="500" fill="hold"/>
                                        <p:tgtEl>
                                          <p:spTgt spid="75"/>
                                        </p:tgtEl>
                                        <p:attrNameLst>
                                          <p:attrName>style.color</p:attrName>
                                        </p:attrNameLst>
                                      </p:cBhvr>
                                      <p:to>
                                        <a:schemeClr val="accent2"/>
                                      </p:to>
                                    </p:animClr>
                                    <p:animClr clrSpc="rgb" dir="cw">
                                      <p:cBhvr>
                                        <p:cTn id="50" dur="500" fill="hold"/>
                                        <p:tgtEl>
                                          <p:spTgt spid="75"/>
                                        </p:tgtEl>
                                        <p:attrNameLst>
                                          <p:attrName>fillcolor</p:attrName>
                                        </p:attrNameLst>
                                      </p:cBhvr>
                                      <p:to>
                                        <a:schemeClr val="accent2"/>
                                      </p:to>
                                    </p:animClr>
                                    <p:set>
                                      <p:cBhvr>
                                        <p:cTn id="51" dur="500" fill="hold"/>
                                        <p:tgtEl>
                                          <p:spTgt spid="75"/>
                                        </p:tgtEl>
                                        <p:attrNameLst>
                                          <p:attrName>fill.type</p:attrName>
                                        </p:attrNameLst>
                                      </p:cBhvr>
                                      <p:to>
                                        <p:strVal val="solid"/>
                                      </p:to>
                                    </p:set>
                                    <p:set>
                                      <p:cBhvr>
                                        <p:cTn id="52" dur="500" fill="hold"/>
                                        <p:tgtEl>
                                          <p:spTgt spid="75"/>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2060" fill="hold"/>
                                        <p:tgtEl>
                                          <p:spTgt spid="84"/>
                                        </p:tgtEl>
                                      </p:cBhvr>
                                    </p:cmd>
                                  </p:childTnLst>
                                </p:cTn>
                              </p:par>
                            </p:childTnLst>
                          </p:cTn>
                        </p:par>
                      </p:childTnLst>
                    </p:cTn>
                  </p:par>
                </p:childTnLst>
              </p:cTn>
              <p:nextCondLst>
                <p:cond evt="onClick" delay="0">
                  <p:tgtEl>
                    <p:spTgt spid="75"/>
                  </p:tgtEl>
                </p:cond>
              </p:nextCondLst>
            </p:seq>
            <p:seq concurrent="1" nextAc="seek">
              <p:cTn id="55" restart="whenNotActive" fill="hold" evtFilter="cancelBubble" nodeType="interactiveSeq">
                <p:stCondLst>
                  <p:cond evt="onClick" delay="0">
                    <p:tgtEl>
                      <p:spTgt spid="78"/>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grpId="1" nodeType="clickEffect">
                                  <p:stCondLst>
                                    <p:cond delay="0"/>
                                  </p:stCondLst>
                                  <p:childTnLst>
                                    <p:animEffect transition="out" filter="fade">
                                      <p:cBhvr>
                                        <p:cTn id="59" dur="500" tmFilter="0, 0; .2, .5; .8, .5; 1, 0"/>
                                        <p:tgtEl>
                                          <p:spTgt spid="78"/>
                                        </p:tgtEl>
                                      </p:cBhvr>
                                    </p:animEffect>
                                    <p:animScale>
                                      <p:cBhvr>
                                        <p:cTn id="60" dur="250" autoRev="1" fill="hold"/>
                                        <p:tgtEl>
                                          <p:spTgt spid="78"/>
                                        </p:tgtEl>
                                      </p:cBhvr>
                                      <p:by x="105000" y="105000"/>
                                    </p:animScale>
                                  </p:childTnLst>
                                </p:cTn>
                              </p:par>
                              <p:par>
                                <p:cTn id="61" presetID="1" presetClass="mediacall" presetSubtype="0" fill="hold" nodeType="withEffect">
                                  <p:stCondLst>
                                    <p:cond delay="0"/>
                                  </p:stCondLst>
                                  <p:childTnLst>
                                    <p:cmd type="call" cmd="playFrom(0.0)">
                                      <p:cBhvr>
                                        <p:cTn id="62" dur="1252" fill="hold"/>
                                        <p:tgtEl>
                                          <p:spTgt spid="85"/>
                                        </p:tgtEl>
                                      </p:cBhvr>
                                    </p:cmd>
                                  </p:childTnLst>
                                </p:cTn>
                              </p:par>
                              <p:par>
                                <p:cTn id="63" presetID="1" presetClass="mediacall" presetSubtype="0" fill="hold" nodeType="withEffect">
                                  <p:stCondLst>
                                    <p:cond delay="0"/>
                                  </p:stCondLst>
                                  <p:childTnLst>
                                    <p:cmd type="call" cmd="playFrom(0.0)">
                                      <p:cBhvr>
                                        <p:cTn id="64" dur="2899" fill="hold"/>
                                        <p:tgtEl>
                                          <p:spTgt spid="86"/>
                                        </p:tgtEl>
                                      </p:cBhvr>
                                    </p:cmd>
                                  </p:childTnLst>
                                </p:cTn>
                              </p:par>
                            </p:childTnLst>
                          </p:cTn>
                        </p:par>
                      </p:childTnLst>
                    </p:cTn>
                  </p:par>
                </p:childTnLst>
              </p:cTn>
              <p:nextCondLst>
                <p:cond evt="onClick" delay="0">
                  <p:tgtEl>
                    <p:spTgt spid="78"/>
                  </p:tgtEl>
                </p:cond>
              </p:nextCondLst>
            </p:seq>
            <p:seq concurrent="1" nextAc="seek">
              <p:cTn id="65" restart="whenNotActive" fill="hold" evtFilter="cancelBubble" nodeType="interactiveSeq">
                <p:stCondLst>
                  <p:cond evt="onClick" delay="0">
                    <p:tgtEl>
                      <p:spTgt spid="80"/>
                    </p:tgtEl>
                  </p:cond>
                </p:stCondLst>
                <p:endSync evt="end" delay="0">
                  <p:rtn val="all"/>
                </p:endSync>
                <p:childTnLst>
                  <p:par>
                    <p:cTn id="66" fill="hold">
                      <p:stCondLst>
                        <p:cond delay="0"/>
                      </p:stCondLst>
                      <p:childTnLst>
                        <p:par>
                          <p:cTn id="67" fill="hold">
                            <p:stCondLst>
                              <p:cond delay="0"/>
                            </p:stCondLst>
                            <p:childTnLst>
                              <p:par>
                                <p:cTn id="68" presetID="19" presetClass="emph" presetSubtype="0" fill="hold" grpId="1" nodeType="clickEffect">
                                  <p:stCondLst>
                                    <p:cond delay="0"/>
                                  </p:stCondLst>
                                  <p:childTnLst>
                                    <p:animClr clrSpc="rgb" dir="cw">
                                      <p:cBhvr override="childStyle">
                                        <p:cTn id="69" dur="500" fill="hold"/>
                                        <p:tgtEl>
                                          <p:spTgt spid="80"/>
                                        </p:tgtEl>
                                        <p:attrNameLst>
                                          <p:attrName>style.color</p:attrName>
                                        </p:attrNameLst>
                                      </p:cBhvr>
                                      <p:to>
                                        <a:schemeClr val="accent2"/>
                                      </p:to>
                                    </p:animClr>
                                    <p:animClr clrSpc="rgb" dir="cw">
                                      <p:cBhvr>
                                        <p:cTn id="70" dur="500" fill="hold"/>
                                        <p:tgtEl>
                                          <p:spTgt spid="80"/>
                                        </p:tgtEl>
                                        <p:attrNameLst>
                                          <p:attrName>fillcolor</p:attrName>
                                        </p:attrNameLst>
                                      </p:cBhvr>
                                      <p:to>
                                        <a:schemeClr val="accent2"/>
                                      </p:to>
                                    </p:animClr>
                                    <p:set>
                                      <p:cBhvr>
                                        <p:cTn id="71" dur="500" fill="hold"/>
                                        <p:tgtEl>
                                          <p:spTgt spid="80"/>
                                        </p:tgtEl>
                                        <p:attrNameLst>
                                          <p:attrName>fill.type</p:attrName>
                                        </p:attrNameLst>
                                      </p:cBhvr>
                                      <p:to>
                                        <p:strVal val="solid"/>
                                      </p:to>
                                    </p:set>
                                    <p:set>
                                      <p:cBhvr>
                                        <p:cTn id="72" dur="500" fill="hold"/>
                                        <p:tgtEl>
                                          <p:spTgt spid="8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60" fill="hold"/>
                                        <p:tgtEl>
                                          <p:spTgt spid="87"/>
                                        </p:tgtEl>
                                      </p:cBhvr>
                                    </p:cmd>
                                  </p:childTnLst>
                                </p:cTn>
                              </p:par>
                            </p:childTnLst>
                          </p:cTn>
                        </p:par>
                      </p:childTnLst>
                    </p:cTn>
                  </p:par>
                </p:childTnLst>
              </p:cTn>
              <p:nextCondLst>
                <p:cond evt="onClick" delay="0">
                  <p:tgtEl>
                    <p:spTgt spid="80"/>
                  </p:tgtEl>
                </p:cond>
              </p:nextCondLst>
            </p:seq>
            <p:audio>
              <p:cMediaNode vol="80000">
                <p:cTn id="75" fill="hold" display="0">
                  <p:stCondLst>
                    <p:cond delay="indefinite"/>
                  </p:stCondLst>
                  <p:endCondLst>
                    <p:cond evt="onStopAudio" delay="0">
                      <p:tgtEl>
                        <p:sldTgt/>
                      </p:tgtEl>
                    </p:cond>
                  </p:endCondLst>
                </p:cTn>
                <p:tgtEl>
                  <p:spTgt spid="83"/>
                </p:tgtEl>
              </p:cMediaNode>
            </p:audio>
            <p:audio>
              <p:cMediaNode vol="80000">
                <p:cTn id="76" fill="hold" display="0">
                  <p:stCondLst>
                    <p:cond delay="indefinite"/>
                  </p:stCondLst>
                  <p:endCondLst>
                    <p:cond evt="onStopAudio" delay="0">
                      <p:tgtEl>
                        <p:sldTgt/>
                      </p:tgtEl>
                    </p:cond>
                  </p:endCondLst>
                </p:cTn>
                <p:tgtEl>
                  <p:spTgt spid="84"/>
                </p:tgtEl>
              </p:cMediaNode>
            </p:audio>
            <p:audio>
              <p:cMediaNode vol="80000">
                <p:cTn id="77" fill="hold" display="0">
                  <p:stCondLst>
                    <p:cond delay="indefinite"/>
                  </p:stCondLst>
                  <p:endCondLst>
                    <p:cond evt="onStopAudio" delay="0">
                      <p:tgtEl>
                        <p:sldTgt/>
                      </p:tgtEl>
                    </p:cond>
                  </p:endCondLst>
                </p:cTn>
                <p:tgtEl>
                  <p:spTgt spid="85"/>
                </p:tgtEl>
              </p:cMediaNode>
            </p:audio>
            <p:audio>
              <p:cMediaNode vol="100000">
                <p:cTn id="78" fill="hold" display="0">
                  <p:stCondLst>
                    <p:cond delay="indefinite"/>
                  </p:stCondLst>
                  <p:endCondLst>
                    <p:cond evt="onStopAudio" delay="0">
                      <p:tgtEl>
                        <p:sldTgt/>
                      </p:tgtEl>
                    </p:cond>
                  </p:endCondLst>
                </p:cTn>
                <p:tgtEl>
                  <p:spTgt spid="86"/>
                </p:tgtEl>
              </p:cMediaNode>
            </p:audio>
            <p:audio>
              <p:cMediaNode vol="80000">
                <p:cTn id="79" fill="hold" display="0">
                  <p:stCondLst>
                    <p:cond delay="indefinite"/>
                  </p:stCondLst>
                  <p:endCondLst>
                    <p:cond evt="onStopAudio" delay="0">
                      <p:tgtEl>
                        <p:sldTgt/>
                      </p:tgtEl>
                    </p:cond>
                  </p:endCondLst>
                </p:cTn>
                <p:tgtEl>
                  <p:spTgt spid="87"/>
                </p:tgtEl>
              </p:cMediaNode>
            </p:audio>
            <p:video>
              <p:cMediaNode vol="80000">
                <p:cTn id="80" fill="hold" display="0">
                  <p:stCondLst>
                    <p:cond delay="indefinite"/>
                  </p:stCondLst>
                </p:cTn>
                <p:tgtEl>
                  <p:spTgt spid="22"/>
                </p:tgtEl>
              </p:cMediaNode>
            </p:video>
          </p:childTnLst>
        </p:cTn>
      </p:par>
    </p:tnLst>
    <p:bldLst>
      <p:bldP spid="72" grpId="0" animBg="1"/>
      <p:bldP spid="73" grpId="0" animBg="1"/>
      <p:bldP spid="73" grpId="1" animBg="1"/>
      <p:bldP spid="75" grpId="0" animBg="1"/>
      <p:bldP spid="75" grpId="1" animBg="1"/>
      <p:bldP spid="78" grpId="0" animBg="1"/>
      <p:bldP spid="78" grpId="1" animBg="1"/>
      <p:bldP spid="80" grpId="0" animBg="1"/>
      <p:bldP spid="8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520700" y="60642"/>
            <a:ext cx="508000" cy="4892362"/>
          </a:xfrm>
          <a:prstGeom prst="roundRect">
            <a:avLst/>
          </a:prstGeom>
          <a:blipFill dpi="0" rotWithShape="1">
            <a:blip r:embed="rId13">
              <a:extLst>
                <a:ext uri="{28A0092B-C50C-407E-A947-70E740481C1C}">
                  <a14:useLocalDpi xmlns:a14="http://schemas.microsoft.com/office/drawing/2010/main" val="0"/>
                </a:ext>
              </a:extLst>
            </a:blip>
            <a:srcRect/>
            <a:stretch>
              <a:fillRect/>
            </a:stretch>
          </a:blipFill>
          <a:ln w="28575">
            <a:solidFill>
              <a:srgbClr val="00B0F0"/>
            </a:solidFill>
          </a:ln>
          <a:effectLst>
            <a:glow rad="228600">
              <a:schemeClr val="accent1">
                <a:satMod val="175000"/>
                <a:alpha val="40000"/>
              </a:schemeClr>
            </a:glow>
            <a:reflection blurRad="6350" stA="50000" endA="300" endPos="90000" dist="508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p:sp>
        <p:nvSpPr>
          <p:cNvPr id="49" name="Oval 48"/>
          <p:cNvSpPr/>
          <p:nvPr/>
        </p:nvSpPr>
        <p:spPr>
          <a:xfrm>
            <a:off x="425654" y="25754"/>
            <a:ext cx="735856" cy="518385"/>
          </a:xfrm>
          <a:prstGeom prst="ellipse">
            <a:avLst/>
          </a:prstGeom>
          <a:blipFill>
            <a:blip r:embed="rId14"/>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2</a:t>
            </a:r>
          </a:p>
        </p:txBody>
      </p:sp>
      <mc:AlternateContent xmlns:mc="http://schemas.openxmlformats.org/markup-compatibility/2006" xmlns:a14="http://schemas.microsoft.com/office/drawing/2010/main">
        <mc:Choice Requires="a14">
          <p:sp>
            <p:nvSpPr>
              <p:cNvPr id="72" name="Flowchart: Card 71"/>
              <p:cNvSpPr/>
              <p:nvPr/>
            </p:nvSpPr>
            <p:spPr>
              <a:xfrm>
                <a:off x="1295399" y="114666"/>
                <a:ext cx="7772399" cy="2253904"/>
              </a:xfrm>
              <a:prstGeom prst="flowChartPunchedCard">
                <a:avLst/>
              </a:prstGeom>
              <a:ln/>
            </p:spPr>
            <p:style>
              <a:lnRef idx="3">
                <a:schemeClr val="lt1"/>
              </a:lnRef>
              <a:fillRef idx="1">
                <a:schemeClr val="accent5"/>
              </a:fillRef>
              <a:effectRef idx="1">
                <a:schemeClr val="accent5"/>
              </a:effectRef>
              <a:fontRef idx="minor">
                <a:schemeClr val="lt1"/>
              </a:fontRef>
            </p:style>
            <p:txBody>
              <a:bodyPr rtlCol="0" anchor="ctr"/>
              <a:lstStyle/>
              <a:p>
                <a:pPr defTabSz="514184">
                  <a:defRPr/>
                </a:pPr>
                <a:r>
                  <a:rPr lang="en-US" sz="2800" dirty="0">
                    <a:solidFill>
                      <a:srgbClr val="FFFF00"/>
                    </a:solidFill>
                    <a:latin typeface="Times New Roman" pitchFamily="18" charset="0"/>
                    <a:cs typeface="Times New Roman" pitchFamily="18" charset="0"/>
                  </a:rPr>
                  <a:t>           Câu 2. </a:t>
                </a:r>
                <a:r>
                  <a:rPr lang="en-US" sz="2800" dirty="0" err="1">
                    <a:solidFill>
                      <a:schemeClr val="bg1"/>
                    </a:solidFill>
                    <a:latin typeface="Times New Roman" pitchFamily="18" charset="0"/>
                    <a:cs typeface="Times New Roman" pitchFamily="18" charset="0"/>
                  </a:rPr>
                  <a:t>Chọn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đáp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án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đúng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câu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hỏi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sau</a:t>
                </a:r>
                <a:r>
                  <a:rPr lang="en-US" sz="2800" dirty="0">
                    <a:solidFill>
                      <a:schemeClr val="bg1"/>
                    </a:solidFill>
                    <a:latin typeface="Times New Roman" pitchFamily="18" charset="0"/>
                    <a:cs typeface="Times New Roman" pitchFamily="18" charset="0"/>
                  </a:rPr>
                  <a:t>: </a:t>
                </a:r>
              </a:p>
              <a:p>
                <a:pPr marL="457200" algn="just">
                  <a:lnSpc>
                    <a:spcPct val="106000"/>
                  </a:lnSpc>
                  <a:spcBef>
                    <a:spcPts val="300"/>
                  </a:spcBef>
                  <a:spcAft>
                    <a:spcPts val="300"/>
                  </a:spcAft>
                </a:pPr>
                <a:r>
                  <a:rPr lang="en-US" sz="2800" dirty="0">
                    <a:solidFill>
                      <a:schemeClr val="bg1"/>
                    </a:solidFill>
                    <a:latin typeface="Times New Roman" pitchFamily="18" charset="0"/>
                    <a:cs typeface="Times New Roman" pitchFamily="18" charset="0"/>
                  </a:rPr>
                  <a:t> </a:t>
                </a:r>
                <a:r>
                  <a:rPr lang="en-US" sz="2800" dirty="0">
                    <a:solidFill>
                      <a:schemeClr val="bg1"/>
                    </a:solidFill>
                    <a:latin typeface="Times New Roman"/>
                    <a:ea typeface="Arial"/>
                    <a:cs typeface="Times New Roman"/>
                  </a:rPr>
                  <a:t>Cho </a:t>
                </a:r>
                <a:r>
                  <a:rPr lang="en-US" sz="2800" dirty="0" err="1">
                    <a:solidFill>
                      <a:schemeClr val="bg1"/>
                    </a:solidFill>
                    <a:latin typeface="Times New Roman"/>
                    <a:ea typeface="Arial"/>
                    <a:cs typeface="Times New Roman"/>
                  </a:rPr>
                  <a:t>biết</a:t>
                </a:r>
                <a:r>
                  <a:rPr lang="en-US" sz="2800" dirty="0">
                    <a:solidFill>
                      <a:schemeClr val="bg1"/>
                    </a:solidFill>
                    <a:latin typeface="Times New Roman"/>
                    <a:ea typeface="Arial"/>
                    <a:cs typeface="Times New Roman"/>
                  </a:rPr>
                  <a:t>  </a:t>
                </a:r>
                <a14:m>
                  <m:oMath xmlns:m="http://schemas.openxmlformats.org/officeDocument/2006/math">
                    <m:r>
                      <a:rPr lang="en-US" sz="2800" b="0" i="1">
                        <a:solidFill>
                          <a:schemeClr val="bg1"/>
                        </a:solidFill>
                        <a:latin typeface="Cambria Math"/>
                        <a:ea typeface="Arial"/>
                        <a:cs typeface="Times New Roman"/>
                      </a:rPr>
                      <m:t>𝑥</m:t>
                    </m:r>
                    <m:r>
                      <a:rPr lang="en-US" sz="2800" b="0" i="1">
                        <a:solidFill>
                          <a:schemeClr val="bg1"/>
                        </a:solidFill>
                        <a:latin typeface="Cambria Math"/>
                        <a:ea typeface="Arial"/>
                        <a:cs typeface="Times New Roman"/>
                      </a:rPr>
                      <m:t> </m:t>
                    </m:r>
                  </m:oMath>
                </a14:m>
                <a:r>
                  <a:rPr lang="en-US" sz="2800" dirty="0" err="1">
                    <a:solidFill>
                      <a:schemeClr val="bg1"/>
                    </a:solidFill>
                    <a:latin typeface="Times New Roman"/>
                    <a:ea typeface="Arial"/>
                    <a:cs typeface="Times New Roman"/>
                  </a:rPr>
                  <a:t>và</a:t>
                </a:r>
                <a:r>
                  <a:rPr lang="en-US" sz="2800" dirty="0">
                    <a:solidFill>
                      <a:schemeClr val="bg1"/>
                    </a:solidFill>
                    <a:latin typeface="Times New Roman"/>
                    <a:ea typeface="Arial"/>
                    <a:cs typeface="Times New Roman"/>
                  </a:rPr>
                  <a:t> </a:t>
                </a:r>
                <a14:m>
                  <m:oMath xmlns:m="http://schemas.openxmlformats.org/officeDocument/2006/math">
                    <m:r>
                      <a:rPr lang="en-US" sz="2800" b="0" i="1">
                        <a:solidFill>
                          <a:schemeClr val="bg1"/>
                        </a:solidFill>
                        <a:latin typeface="Cambria Math"/>
                        <a:ea typeface="Arial"/>
                        <a:cs typeface="Times New Roman"/>
                      </a:rPr>
                      <m:t>𝑦</m:t>
                    </m:r>
                  </m:oMath>
                </a14:m>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là</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hai</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đại</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lượng</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tỉ</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lệ</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nghịch</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với</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nhau</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Khi</a:t>
                </a:r>
                <a:r>
                  <a:rPr lang="en-US" sz="2800" dirty="0">
                    <a:solidFill>
                      <a:schemeClr val="bg1"/>
                    </a:solidFill>
                    <a:latin typeface="Times New Roman"/>
                    <a:ea typeface="Arial"/>
                    <a:cs typeface="Times New Roman"/>
                  </a:rPr>
                  <a:t> </a:t>
                </a:r>
                <a14:m>
                  <m:oMath xmlns:m="http://schemas.openxmlformats.org/officeDocument/2006/math">
                    <m:r>
                      <a:rPr lang="en-US" sz="2800" b="0" i="1">
                        <a:solidFill>
                          <a:schemeClr val="bg1"/>
                        </a:solidFill>
                        <a:latin typeface="Cambria Math"/>
                        <a:ea typeface="Arial"/>
                        <a:cs typeface="Times New Roman"/>
                      </a:rPr>
                      <m:t>𝑥</m:t>
                    </m:r>
                    <m:r>
                      <a:rPr lang="en-US" sz="2800" b="0" i="1">
                        <a:solidFill>
                          <a:schemeClr val="bg1"/>
                        </a:solidFill>
                        <a:latin typeface="Cambria Math"/>
                        <a:ea typeface="Arial"/>
                        <a:cs typeface="Times New Roman"/>
                      </a:rPr>
                      <m:t>=</m:t>
                    </m:r>
                    <m:f>
                      <m:fPr>
                        <m:ctrlPr>
                          <a:rPr lang="en-US" sz="2800" i="1">
                            <a:solidFill>
                              <a:schemeClr val="bg1"/>
                            </a:solidFill>
                            <a:latin typeface="Cambria Math" panose="02040503050406030204" pitchFamily="18" charset="0"/>
                            <a:cs typeface="Times New Roman"/>
                          </a:rPr>
                        </m:ctrlPr>
                      </m:fPr>
                      <m:num>
                        <m:r>
                          <a:rPr lang="en-US" sz="2800" b="0" i="1">
                            <a:solidFill>
                              <a:schemeClr val="bg1"/>
                            </a:solidFill>
                            <a:latin typeface="Cambria Math"/>
                            <a:cs typeface="Times New Roman"/>
                          </a:rPr>
                          <m:t>−1</m:t>
                        </m:r>
                      </m:num>
                      <m:den>
                        <m:r>
                          <a:rPr lang="en-US" sz="2800" b="0" i="1">
                            <a:solidFill>
                              <a:schemeClr val="bg1"/>
                            </a:solidFill>
                            <a:latin typeface="Cambria Math"/>
                            <a:cs typeface="Times New Roman"/>
                          </a:rPr>
                          <m:t>2</m:t>
                        </m:r>
                      </m:den>
                    </m:f>
                  </m:oMath>
                </a14:m>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thì</a:t>
                </a:r>
                <a:r>
                  <a:rPr lang="en-US" sz="2800" dirty="0">
                    <a:solidFill>
                      <a:schemeClr val="bg1"/>
                    </a:solidFill>
                    <a:latin typeface="Times New Roman"/>
                    <a:ea typeface="Arial"/>
                    <a:cs typeface="Times New Roman"/>
                  </a:rPr>
                  <a:t> </a:t>
                </a:r>
                <a14:m>
                  <m:oMath xmlns:m="http://schemas.openxmlformats.org/officeDocument/2006/math">
                    <m:r>
                      <a:rPr lang="en-US" sz="2800" b="0" i="1">
                        <a:solidFill>
                          <a:schemeClr val="bg1"/>
                        </a:solidFill>
                        <a:latin typeface="Cambria Math"/>
                        <a:ea typeface="Arial"/>
                        <a:cs typeface="Times New Roman"/>
                      </a:rPr>
                      <m:t>𝑦</m:t>
                    </m:r>
                    <m:r>
                      <a:rPr lang="en-US" sz="2800" b="0" i="1">
                        <a:solidFill>
                          <a:schemeClr val="bg1"/>
                        </a:solidFill>
                        <a:latin typeface="Cambria Math"/>
                        <a:ea typeface="Arial"/>
                        <a:cs typeface="Times New Roman"/>
                      </a:rPr>
                      <m:t>=8</m:t>
                    </m:r>
                  </m:oMath>
                </a14:m>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Khi</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đó</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hệ</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số</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tỉ</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lệ</a:t>
                </a:r>
                <a:r>
                  <a:rPr lang="en-US" sz="2800" dirty="0">
                    <a:solidFill>
                      <a:schemeClr val="bg1"/>
                    </a:solidFill>
                    <a:latin typeface="Times New Roman"/>
                    <a:ea typeface="Arial"/>
                    <a:cs typeface="Times New Roman"/>
                  </a:rPr>
                  <a:t> </a:t>
                </a:r>
                <a14:m>
                  <m:oMath xmlns:m="http://schemas.openxmlformats.org/officeDocument/2006/math">
                    <m:r>
                      <a:rPr lang="en-US" sz="2800" b="0" i="1">
                        <a:solidFill>
                          <a:schemeClr val="bg1"/>
                        </a:solidFill>
                        <a:latin typeface="Cambria Math"/>
                        <a:ea typeface="Arial"/>
                        <a:cs typeface="Times New Roman"/>
                      </a:rPr>
                      <m:t>𝑎</m:t>
                    </m:r>
                    <m:r>
                      <a:rPr lang="en-US" sz="2800" b="0" i="1">
                        <a:solidFill>
                          <a:schemeClr val="bg1"/>
                        </a:solidFill>
                        <a:latin typeface="Cambria Math"/>
                        <a:ea typeface="Arial"/>
                        <a:cs typeface="Times New Roman"/>
                      </a:rPr>
                      <m:t> </m:t>
                    </m:r>
                  </m:oMath>
                </a14:m>
                <a:r>
                  <a:rPr lang="en-US" sz="2800" dirty="0" err="1">
                    <a:solidFill>
                      <a:schemeClr val="bg1"/>
                    </a:solidFill>
                    <a:latin typeface="Times New Roman"/>
                    <a:ea typeface="Arial"/>
                    <a:cs typeface="Times New Roman"/>
                  </a:rPr>
                  <a:t>và</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công</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thức</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biểu</a:t>
                </a:r>
                <a:r>
                  <a:rPr lang="en-US" sz="2800" dirty="0">
                    <a:solidFill>
                      <a:schemeClr val="bg1"/>
                    </a:solidFill>
                    <a:latin typeface="Times New Roman"/>
                    <a:ea typeface="Arial"/>
                    <a:cs typeface="Times New Roman"/>
                  </a:rPr>
                  <a:t> </a:t>
                </a:r>
                <a:r>
                  <a:rPr lang="en-US" sz="2800" dirty="0" err="1">
                    <a:solidFill>
                      <a:schemeClr val="bg1"/>
                    </a:solidFill>
                    <a:latin typeface="Times New Roman"/>
                    <a:ea typeface="Arial"/>
                    <a:cs typeface="Times New Roman"/>
                  </a:rPr>
                  <a:t>diễn</a:t>
                </a:r>
                <a:r>
                  <a:rPr lang="en-US" sz="2800" dirty="0">
                    <a:solidFill>
                      <a:schemeClr val="bg1"/>
                    </a:solidFill>
                    <a:latin typeface="Times New Roman"/>
                    <a:ea typeface="Arial"/>
                    <a:cs typeface="Times New Roman"/>
                  </a:rPr>
                  <a:t>  </a:t>
                </a:r>
                <a14:m>
                  <m:oMath xmlns:m="http://schemas.openxmlformats.org/officeDocument/2006/math">
                    <m:r>
                      <a:rPr lang="en-US" sz="2800" b="0" i="1">
                        <a:solidFill>
                          <a:schemeClr val="bg1"/>
                        </a:solidFill>
                        <a:latin typeface="Cambria Math"/>
                        <a:ea typeface="Arial"/>
                        <a:cs typeface="Times New Roman"/>
                      </a:rPr>
                      <m:t>𝑦</m:t>
                    </m:r>
                    <m:r>
                      <a:rPr lang="en-US" sz="2800" b="0" i="1">
                        <a:solidFill>
                          <a:schemeClr val="bg1"/>
                        </a:solidFill>
                        <a:latin typeface="Cambria Math"/>
                        <a:ea typeface="Arial"/>
                        <a:cs typeface="Times New Roman"/>
                      </a:rPr>
                      <m:t> </m:t>
                    </m:r>
                  </m:oMath>
                </a14:m>
                <a:r>
                  <a:rPr lang="fr-FR" sz="2800" dirty="0" err="1">
                    <a:solidFill>
                      <a:schemeClr val="bg1"/>
                    </a:solidFill>
                    <a:latin typeface="Times New Roman"/>
                    <a:ea typeface="Arial"/>
                    <a:cs typeface="Times New Roman"/>
                  </a:rPr>
                  <a:t>theo</a:t>
                </a:r>
                <a:r>
                  <a:rPr lang="fr-FR" sz="2800" dirty="0">
                    <a:solidFill>
                      <a:schemeClr val="bg1"/>
                    </a:solidFill>
                    <a:latin typeface="Times New Roman"/>
                    <a:ea typeface="Arial"/>
                    <a:cs typeface="Times New Roman"/>
                  </a:rPr>
                  <a:t> </a:t>
                </a:r>
                <a14:m>
                  <m:oMath xmlns:m="http://schemas.openxmlformats.org/officeDocument/2006/math">
                    <m:r>
                      <a:rPr lang="en-US" sz="2800" b="0" i="1">
                        <a:solidFill>
                          <a:schemeClr val="bg1"/>
                        </a:solidFill>
                        <a:latin typeface="Cambria Math"/>
                        <a:ea typeface="Arial"/>
                        <a:cs typeface="Times New Roman"/>
                      </a:rPr>
                      <m:t>𝑥</m:t>
                    </m:r>
                  </m:oMath>
                </a14:m>
                <a:r>
                  <a:rPr lang="fr-FR" sz="2800" dirty="0">
                    <a:solidFill>
                      <a:schemeClr val="bg1"/>
                    </a:solidFill>
                    <a:latin typeface="Times New Roman"/>
                    <a:ea typeface="Arial"/>
                    <a:cs typeface="Times New Roman"/>
                  </a:rPr>
                  <a:t> </a:t>
                </a:r>
                <a:r>
                  <a:rPr lang="en-US" sz="2800" dirty="0">
                    <a:solidFill>
                      <a:schemeClr val="bg1"/>
                    </a:solidFill>
                    <a:latin typeface="Times New Roman"/>
                    <a:ea typeface="Arial"/>
                    <a:cs typeface="Times New Roman"/>
                  </a:rPr>
                  <a:t> </a:t>
                </a:r>
                <a:r>
                  <a:rPr lang="fr-FR" sz="2800" dirty="0">
                    <a:solidFill>
                      <a:schemeClr val="bg1"/>
                    </a:solidFill>
                    <a:latin typeface="Times New Roman"/>
                    <a:ea typeface="Arial"/>
                    <a:cs typeface="Times New Roman"/>
                  </a:rPr>
                  <a:t>là:</a:t>
                </a:r>
                <a:endParaRPr lang="en-US" sz="2800" dirty="0">
                  <a:solidFill>
                    <a:schemeClr val="bg1"/>
                  </a:solidFill>
                  <a:latin typeface="Times New Roman" pitchFamily="18" charset="0"/>
                  <a:cs typeface="Times New Roman" pitchFamily="18" charset="0"/>
                </a:endParaRPr>
              </a:p>
              <a:p>
                <a:pPr marL="457200" algn="just">
                  <a:lnSpc>
                    <a:spcPct val="106000"/>
                  </a:lnSpc>
                  <a:spcBef>
                    <a:spcPts val="300"/>
                  </a:spcBef>
                  <a:spcAft>
                    <a:spcPts val="300"/>
                  </a:spcAft>
                </a:pPr>
                <a:endParaRPr lang="en-US" sz="2000" dirty="0">
                  <a:solidFill>
                    <a:srgbClr val="FF0000"/>
                  </a:solidFill>
                  <a:latin typeface="Arial"/>
                  <a:ea typeface="Arial"/>
                  <a:cs typeface="Times New Roman"/>
                </a:endParaRPr>
              </a:p>
            </p:txBody>
          </p:sp>
        </mc:Choice>
        <mc:Fallback xmlns="">
          <p:sp>
            <p:nvSpPr>
              <p:cNvPr id="72" name="Flowchart: Card 71"/>
              <p:cNvSpPr>
                <a:spLocks noRot="1" noChangeAspect="1" noMove="1" noResize="1" noEditPoints="1" noAdjustHandles="1" noChangeArrowheads="1" noChangeShapeType="1" noTextEdit="1"/>
              </p:cNvSpPr>
              <p:nvPr/>
            </p:nvSpPr>
            <p:spPr>
              <a:xfrm>
                <a:off x="1295399" y="114666"/>
                <a:ext cx="7772399" cy="2253904"/>
              </a:xfrm>
              <a:prstGeom prst="flowChartPunchedCard">
                <a:avLst/>
              </a:prstGeom>
              <a:blipFill>
                <a:blip r:embed="rId15"/>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Hexagon 72"/>
              <p:cNvSpPr/>
              <p:nvPr/>
            </p:nvSpPr>
            <p:spPr>
              <a:xfrm>
                <a:off x="1028700" y="2437720"/>
                <a:ext cx="4152898" cy="925967"/>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pPr lvl="0"/>
                <a:r>
                  <a:rPr lang="en-US" sz="2800" dirty="0">
                    <a:solidFill>
                      <a:srgbClr val="FFFF00"/>
                    </a:solidFill>
                    <a:latin typeface="Times New Roman" pitchFamily="18" charset="0"/>
                    <a:cs typeface="Times New Roman" pitchFamily="18" charset="0"/>
                  </a:rPr>
                  <a:t>A. </a:t>
                </a:r>
                <a14:m>
                  <m:oMath xmlns:m="http://schemas.openxmlformats.org/officeDocument/2006/math">
                    <m:r>
                      <a:rPr lang="en-US" sz="2800" b="0" i="1" smtClean="0">
                        <a:solidFill>
                          <a:srgbClr val="FFFF00"/>
                        </a:solidFill>
                        <a:latin typeface="Cambria Math"/>
                        <a:cs typeface="Times New Roman" panose="02020603050405020304" pitchFamily="18" charset="0"/>
                      </a:rPr>
                      <m:t>𝑎</m:t>
                    </m:r>
                    <m:r>
                      <a:rPr lang="en-US" sz="2800" b="0" i="1" smtClean="0">
                        <a:solidFill>
                          <a:srgbClr val="FFFF00"/>
                        </a:solidFill>
                        <a:latin typeface="Cambria Math"/>
                        <a:cs typeface="Times New Roman" panose="02020603050405020304" pitchFamily="18" charset="0"/>
                      </a:rPr>
                      <m:t>=−4;</m:t>
                    </m:r>
                    <m:r>
                      <a:rPr lang="en-US" sz="2800" b="0" i="1" smtClean="0">
                        <a:solidFill>
                          <a:srgbClr val="FFFF00"/>
                        </a:solidFill>
                        <a:latin typeface="Cambria Math"/>
                        <a:cs typeface="Times New Roman" panose="02020603050405020304" pitchFamily="18" charset="0"/>
                      </a:rPr>
                      <m:t>𝑦</m:t>
                    </m:r>
                    <m:r>
                      <a:rPr lang="en-US" sz="2800" b="0" i="1" smtClean="0">
                        <a:solidFill>
                          <a:srgbClr val="FFFF00"/>
                        </a:solidFill>
                        <a:latin typeface="Cambria Math"/>
                        <a:cs typeface="Times New Roman" panose="02020603050405020304" pitchFamily="18" charset="0"/>
                      </a:rPr>
                      <m:t>=−4</m:t>
                    </m:r>
                    <m:r>
                      <a:rPr lang="en-US" sz="2800" b="0" i="1" smtClean="0">
                        <a:solidFill>
                          <a:srgbClr val="FFFF00"/>
                        </a:solidFill>
                        <a:latin typeface="Cambria Math"/>
                        <a:cs typeface="Times New Roman" panose="02020603050405020304" pitchFamily="18" charset="0"/>
                      </a:rPr>
                      <m:t>𝑥</m:t>
                    </m:r>
                    <m:r>
                      <a:rPr lang="en-US" sz="2800" b="0" i="1" smtClean="0">
                        <a:solidFill>
                          <a:srgbClr val="FFFF00"/>
                        </a:solidFill>
                        <a:latin typeface="Cambria Math"/>
                        <a:cs typeface="Times New Roman" panose="02020603050405020304" pitchFamily="18" charset="0"/>
                      </a:rPr>
                      <m:t>.</m:t>
                    </m:r>
                  </m:oMath>
                </a14:m>
                <a:endParaRPr lang="en-SG"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73" name="Hexagon 72"/>
              <p:cNvSpPr>
                <a:spLocks noRot="1" noChangeAspect="1" noMove="1" noResize="1" noEditPoints="1" noAdjustHandles="1" noChangeArrowheads="1" noChangeShapeType="1" noTextEdit="1"/>
              </p:cNvSpPr>
              <p:nvPr/>
            </p:nvSpPr>
            <p:spPr>
              <a:xfrm>
                <a:off x="1028700" y="2437720"/>
                <a:ext cx="4152898" cy="925967"/>
              </a:xfrm>
              <a:prstGeom prst="hexagon">
                <a:avLst>
                  <a:gd name="adj" fmla="val 20455"/>
                  <a:gd name="vf" fmla="val 115470"/>
                </a:avLst>
              </a:prstGeom>
              <a:blipFill>
                <a:blip r:embed="rId1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Hexagon 74"/>
              <p:cNvSpPr/>
              <p:nvPr/>
            </p:nvSpPr>
            <p:spPr>
              <a:xfrm>
                <a:off x="1028700" y="3417433"/>
                <a:ext cx="4112919" cy="925967"/>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pPr algn="just"/>
                <a:r>
                  <a:rPr lang="en-US" sz="2800" dirty="0">
                    <a:solidFill>
                      <a:srgbClr val="FFFF00"/>
                    </a:solidFill>
                    <a:latin typeface="Times New Roman" pitchFamily="18" charset="0"/>
                    <a:cs typeface="Times New Roman" pitchFamily="18" charset="0"/>
                  </a:rPr>
                  <a:t>C.</a:t>
                </a:r>
                <a14:m>
                  <m:oMath xmlns:m="http://schemas.openxmlformats.org/officeDocument/2006/math">
                    <m:r>
                      <a:rPr lang="en-US" sz="2800" b="0" i="0" smtClean="0">
                        <a:solidFill>
                          <a:srgbClr val="FFFF00"/>
                        </a:solidFill>
                        <a:latin typeface="Cambria Math"/>
                        <a:cs typeface="Times New Roman" panose="02020603050405020304" pitchFamily="18" charset="0"/>
                      </a:rPr>
                      <m:t> </m:t>
                    </m:r>
                    <m:r>
                      <a:rPr lang="en-US" sz="2800" b="0" i="1" smtClean="0">
                        <a:solidFill>
                          <a:srgbClr val="FFFF00"/>
                        </a:solidFill>
                        <a:latin typeface="Cambria Math"/>
                        <a:cs typeface="Times New Roman" panose="02020603050405020304" pitchFamily="18" charset="0"/>
                      </a:rPr>
                      <m:t> </m:t>
                    </m:r>
                    <m:r>
                      <a:rPr lang="en-US" sz="2800" b="0" i="1">
                        <a:solidFill>
                          <a:srgbClr val="FFFF00"/>
                        </a:solidFill>
                        <a:latin typeface="Cambria Math"/>
                        <a:cs typeface="Times New Roman" panose="02020603050405020304" pitchFamily="18" charset="0"/>
                      </a:rPr>
                      <m:t>𝑎</m:t>
                    </m:r>
                    <m:r>
                      <a:rPr lang="en-US" sz="2800" b="0" i="1">
                        <a:solidFill>
                          <a:srgbClr val="FFFF00"/>
                        </a:solidFill>
                        <a:latin typeface="Cambria Math"/>
                        <a:cs typeface="Times New Roman" panose="02020603050405020304" pitchFamily="18" charset="0"/>
                      </a:rPr>
                      <m:t>=−4;</m:t>
                    </m:r>
                    <m:r>
                      <a:rPr lang="en-US" sz="2800" b="0" i="1">
                        <a:solidFill>
                          <a:srgbClr val="FFFF00"/>
                        </a:solidFill>
                        <a:latin typeface="Cambria Math"/>
                        <a:cs typeface="Times New Roman" panose="02020603050405020304" pitchFamily="18" charset="0"/>
                      </a:rPr>
                      <m:t>𝑦</m:t>
                    </m:r>
                    <m:r>
                      <a:rPr lang="en-US" sz="2800" b="0" i="1">
                        <a:solidFill>
                          <a:srgbClr val="FFFF00"/>
                        </a:solidFill>
                        <a:latin typeface="Cambria Math"/>
                        <a:cs typeface="Times New Roman" panose="02020603050405020304" pitchFamily="18" charset="0"/>
                      </a:rPr>
                      <m:t>=</m:t>
                    </m:r>
                    <m:f>
                      <m:fPr>
                        <m:ctrlPr>
                          <a:rPr lang="en-US" sz="2800" i="1">
                            <a:solidFill>
                              <a:srgbClr val="FFFF00"/>
                            </a:solidFill>
                            <a:latin typeface="Cambria Math" panose="02040503050406030204" pitchFamily="18" charset="0"/>
                            <a:cs typeface="Times New Roman" panose="02020603050405020304" pitchFamily="18" charset="0"/>
                          </a:rPr>
                        </m:ctrlPr>
                      </m:fPr>
                      <m:num>
                        <m:r>
                          <a:rPr lang="en-US" sz="2800" b="0" i="1">
                            <a:solidFill>
                              <a:srgbClr val="FFFF00"/>
                            </a:solidFill>
                            <a:latin typeface="Cambria Math"/>
                            <a:cs typeface="Times New Roman" panose="02020603050405020304" pitchFamily="18" charset="0"/>
                          </a:rPr>
                          <m:t>−16</m:t>
                        </m:r>
                      </m:num>
                      <m:den>
                        <m:r>
                          <a:rPr lang="en-US" sz="2800" b="0" i="1">
                            <a:solidFill>
                              <a:srgbClr val="FFFF00"/>
                            </a:solidFill>
                            <a:latin typeface="Cambria Math"/>
                            <a:cs typeface="Times New Roman" panose="02020603050405020304" pitchFamily="18" charset="0"/>
                          </a:rPr>
                          <m:t>𝑥</m:t>
                        </m:r>
                      </m:den>
                    </m:f>
                  </m:oMath>
                </a14:m>
                <a:r>
                  <a:rPr lang="en-SG" sz="2800" dirty="0">
                    <a:solidFill>
                      <a:srgbClr val="FFFF00"/>
                    </a:solidFill>
                    <a:latin typeface="Times New Roman" panose="02020603050405020304" pitchFamily="18" charset="0"/>
                    <a:cs typeface="Times New Roman" panose="02020603050405020304" pitchFamily="18" charset="0"/>
                  </a:rPr>
                  <a:t>.</a:t>
                </a:r>
              </a:p>
            </p:txBody>
          </p:sp>
        </mc:Choice>
        <mc:Fallback xmlns="">
          <p:sp>
            <p:nvSpPr>
              <p:cNvPr id="75" name="Hexagon 74"/>
              <p:cNvSpPr>
                <a:spLocks noRot="1" noChangeAspect="1" noMove="1" noResize="1" noEditPoints="1" noAdjustHandles="1" noChangeArrowheads="1" noChangeShapeType="1" noTextEdit="1"/>
              </p:cNvSpPr>
              <p:nvPr/>
            </p:nvSpPr>
            <p:spPr>
              <a:xfrm>
                <a:off x="1028700" y="3417433"/>
                <a:ext cx="4112919" cy="925967"/>
              </a:xfrm>
              <a:prstGeom prst="hexagon">
                <a:avLst>
                  <a:gd name="adj" fmla="val 20455"/>
                  <a:gd name="vf" fmla="val 115470"/>
                </a:avLst>
              </a:prstGeom>
              <a:blipFill>
                <a:blip r:embed="rId17"/>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Hexagon 77"/>
              <p:cNvSpPr/>
              <p:nvPr/>
            </p:nvSpPr>
            <p:spPr>
              <a:xfrm>
                <a:off x="5181598" y="2429062"/>
                <a:ext cx="3962402" cy="934625"/>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800" dirty="0">
                    <a:solidFill>
                      <a:srgbClr val="FFFF00"/>
                    </a:solidFill>
                    <a:latin typeface="Times New Roman" pitchFamily="18" charset="0"/>
                    <a:cs typeface="Times New Roman" pitchFamily="18" charset="0"/>
                  </a:rPr>
                  <a:t>B</a:t>
                </a:r>
                <a:r>
                  <a:rPr lang="vi-VN" sz="2800" dirty="0">
                    <a:solidFill>
                      <a:srgbClr val="FFFF00"/>
                    </a:solidFill>
                    <a:latin typeface="Times New Roman" pitchFamily="18" charset="0"/>
                    <a:cs typeface="Times New Roman" pitchFamily="18" charset="0"/>
                  </a:rPr>
                  <a:t>.</a:t>
                </a:r>
                <a:r>
                  <a:rPr lang="en-US" sz="2800" dirty="0">
                    <a:solidFill>
                      <a:srgbClr val="FFFF00"/>
                    </a:solidFill>
                    <a:latin typeface="Times New Roman" pitchFamily="18" charset="0"/>
                    <a:cs typeface="Times New Roman" pitchFamily="18" charset="0"/>
                  </a:rPr>
                  <a:t> </a:t>
                </a:r>
                <a14:m>
                  <m:oMath xmlns:m="http://schemas.openxmlformats.org/officeDocument/2006/math">
                    <m:r>
                      <a:rPr lang="en-US" sz="2800" b="0" i="1" smtClean="0">
                        <a:solidFill>
                          <a:srgbClr val="FFFF00"/>
                        </a:solidFill>
                        <a:latin typeface="Cambria Math"/>
                        <a:cs typeface="Times New Roman" panose="02020603050405020304" pitchFamily="18" charset="0"/>
                      </a:rPr>
                      <m:t>𝑎</m:t>
                    </m:r>
                    <m:r>
                      <a:rPr lang="en-US" sz="2800" b="0" i="1" smtClean="0">
                        <a:solidFill>
                          <a:srgbClr val="FFFF00"/>
                        </a:solidFill>
                        <a:latin typeface="Cambria Math"/>
                        <a:cs typeface="Times New Roman" panose="02020603050405020304" pitchFamily="18" charset="0"/>
                      </a:rPr>
                      <m:t>=−4;</m:t>
                    </m:r>
                    <m:r>
                      <a:rPr lang="en-US" sz="2800" b="0" i="1" smtClean="0">
                        <a:solidFill>
                          <a:srgbClr val="FFFF00"/>
                        </a:solidFill>
                        <a:latin typeface="Cambria Math"/>
                        <a:cs typeface="Times New Roman" panose="02020603050405020304" pitchFamily="18" charset="0"/>
                      </a:rPr>
                      <m:t>𝑦</m:t>
                    </m:r>
                    <m:r>
                      <a:rPr lang="en-US" sz="2800" b="0" i="1" smtClean="0">
                        <a:solidFill>
                          <a:srgbClr val="FFFF00"/>
                        </a:solidFill>
                        <a:latin typeface="Cambria Math"/>
                        <a:cs typeface="Times New Roman" panose="02020603050405020304" pitchFamily="18" charset="0"/>
                      </a:rPr>
                      <m:t>=</m:t>
                    </m:r>
                    <m:f>
                      <m:fPr>
                        <m:ctrlPr>
                          <a:rPr lang="en-US" sz="2800" i="1">
                            <a:solidFill>
                              <a:srgbClr val="FFFF00"/>
                            </a:solidFill>
                            <a:latin typeface="Cambria Math" panose="02040503050406030204" pitchFamily="18" charset="0"/>
                            <a:cs typeface="Times New Roman" panose="02020603050405020304" pitchFamily="18" charset="0"/>
                          </a:rPr>
                        </m:ctrlPr>
                      </m:fPr>
                      <m:num>
                        <m:r>
                          <a:rPr lang="en-US" sz="2800" b="0" i="1">
                            <a:solidFill>
                              <a:srgbClr val="FFFF00"/>
                            </a:solidFill>
                            <a:latin typeface="Cambria Math"/>
                            <a:cs typeface="Times New Roman" panose="02020603050405020304" pitchFamily="18" charset="0"/>
                          </a:rPr>
                          <m:t>−4</m:t>
                        </m:r>
                      </m:num>
                      <m:den>
                        <m:r>
                          <a:rPr lang="en-US" sz="2800" b="0" i="1">
                            <a:solidFill>
                              <a:srgbClr val="FFFF00"/>
                            </a:solidFill>
                            <a:latin typeface="Cambria Math"/>
                            <a:cs typeface="Times New Roman" panose="02020603050405020304" pitchFamily="18" charset="0"/>
                          </a:rPr>
                          <m:t>𝑥</m:t>
                        </m:r>
                      </m:den>
                    </m:f>
                    <m:r>
                      <a:rPr lang="en-US" sz="2800" b="0" i="1">
                        <a:solidFill>
                          <a:srgbClr val="FFFF00"/>
                        </a:solidFill>
                        <a:latin typeface="Cambria Math"/>
                        <a:cs typeface="Times New Roman" panose="02020603050405020304" pitchFamily="18" charset="0"/>
                      </a:rPr>
                      <m:t>.</m:t>
                    </m:r>
                  </m:oMath>
                </a14:m>
                <a:r>
                  <a:rPr lang="en-US" sz="2800" dirty="0">
                    <a:solidFill>
                      <a:srgbClr val="FFFF00"/>
                    </a:solidFill>
                    <a:latin typeface="Times New Roman" pitchFamily="18" charset="0"/>
                    <a:cs typeface="Times New Roman" pitchFamily="18" charset="0"/>
                  </a:rPr>
                  <a:t> </a:t>
                </a:r>
              </a:p>
            </p:txBody>
          </p:sp>
        </mc:Choice>
        <mc:Fallback xmlns="">
          <p:sp>
            <p:nvSpPr>
              <p:cNvPr id="78" name="Hexagon 77"/>
              <p:cNvSpPr>
                <a:spLocks noRot="1" noChangeAspect="1" noMove="1" noResize="1" noEditPoints="1" noAdjustHandles="1" noChangeArrowheads="1" noChangeShapeType="1" noTextEdit="1"/>
              </p:cNvSpPr>
              <p:nvPr/>
            </p:nvSpPr>
            <p:spPr>
              <a:xfrm>
                <a:off x="5181598" y="2429062"/>
                <a:ext cx="3962402" cy="934625"/>
              </a:xfrm>
              <a:prstGeom prst="hexagon">
                <a:avLst>
                  <a:gd name="adj" fmla="val 20455"/>
                  <a:gd name="vf" fmla="val 115470"/>
                </a:avLst>
              </a:prstGeom>
              <a:blipFill>
                <a:blip r:embed="rId18"/>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Hexagon 79"/>
              <p:cNvSpPr/>
              <p:nvPr/>
            </p:nvSpPr>
            <p:spPr>
              <a:xfrm>
                <a:off x="5141619" y="3417433"/>
                <a:ext cx="4002381" cy="925967"/>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r>
                  <a:rPr lang="vi-VN" sz="2800" dirty="0">
                    <a:solidFill>
                      <a:srgbClr val="FFFF00"/>
                    </a:solidFill>
                    <a:latin typeface="Times New Roman" pitchFamily="18" charset="0"/>
                    <a:cs typeface="Times New Roman" pitchFamily="18" charset="0"/>
                  </a:rPr>
                  <a:t>D.</a:t>
                </a:r>
                <a:r>
                  <a:rPr lang="en-US" sz="2800" dirty="0">
                    <a:solidFill>
                      <a:srgbClr val="FFFF00"/>
                    </a:solidFill>
                    <a:latin typeface="Times New Roman" pitchFamily="18" charset="0"/>
                    <a:cs typeface="Times New Roman"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𝑎</m:t>
                    </m:r>
                    <m:r>
                      <a:rPr lang="en-US" sz="2800" b="0" i="1">
                        <a:solidFill>
                          <a:srgbClr val="FFFF00"/>
                        </a:solidFill>
                        <a:latin typeface="Cambria Math"/>
                        <a:cs typeface="Times New Roman" panose="02020603050405020304" pitchFamily="18" charset="0"/>
                      </a:rPr>
                      <m:t>=−4;</m:t>
                    </m:r>
                    <m:r>
                      <a:rPr lang="en-US" sz="2800" b="0" i="1">
                        <a:solidFill>
                          <a:srgbClr val="FFFF00"/>
                        </a:solidFill>
                        <a:latin typeface="Cambria Math"/>
                        <a:cs typeface="Times New Roman" panose="02020603050405020304" pitchFamily="18" charset="0"/>
                      </a:rPr>
                      <m:t>𝑦</m:t>
                    </m:r>
                    <m:r>
                      <a:rPr lang="en-US" sz="2800" b="0" i="1">
                        <a:solidFill>
                          <a:srgbClr val="FFFF00"/>
                        </a:solidFill>
                        <a:latin typeface="Cambria Math"/>
                        <a:cs typeface="Times New Roman" panose="02020603050405020304" pitchFamily="18" charset="0"/>
                      </a:rPr>
                      <m:t>=8</m:t>
                    </m:r>
                    <m:r>
                      <a:rPr lang="en-US" sz="2800" b="0" i="1">
                        <a:solidFill>
                          <a:srgbClr val="FFFF00"/>
                        </a:solidFill>
                        <a:latin typeface="Cambria Math"/>
                        <a:cs typeface="Times New Roman" panose="02020603050405020304" pitchFamily="18" charset="0"/>
                      </a:rPr>
                      <m:t>𝑥</m:t>
                    </m:r>
                    <m:r>
                      <a:rPr lang="en-US" sz="2800" b="0" i="1">
                        <a:solidFill>
                          <a:srgbClr val="FFFF00"/>
                        </a:solidFill>
                        <a:latin typeface="Cambria Math"/>
                        <a:cs typeface="Times New Roman" panose="02020603050405020304" pitchFamily="18" charset="0"/>
                      </a:rPr>
                      <m:t>.</m:t>
                    </m:r>
                  </m:oMath>
                </a14:m>
                <a:endParaRPr lang="en-SG"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80" name="Hexagon 79"/>
              <p:cNvSpPr>
                <a:spLocks noRot="1" noChangeAspect="1" noMove="1" noResize="1" noEditPoints="1" noAdjustHandles="1" noChangeArrowheads="1" noChangeShapeType="1" noTextEdit="1"/>
              </p:cNvSpPr>
              <p:nvPr/>
            </p:nvSpPr>
            <p:spPr>
              <a:xfrm>
                <a:off x="5141619" y="3417433"/>
                <a:ext cx="4002381" cy="925967"/>
              </a:xfrm>
              <a:prstGeom prst="hexagon">
                <a:avLst>
                  <a:gd name="adj" fmla="val 20455"/>
                  <a:gd name="vf" fmla="val 115470"/>
                </a:avLst>
              </a:prstGeom>
              <a:blipFill>
                <a:blip r:embed="rId19"/>
                <a:stretch>
                  <a:fillRect/>
                </a:stretch>
              </a:blipFill>
              <a:ln/>
            </p:spPr>
            <p:txBody>
              <a:bodyPr/>
              <a:lstStyle/>
              <a:p>
                <a:r>
                  <a:rPr lang="en-US">
                    <a:noFill/>
                  </a:rPr>
                  <a:t> </a:t>
                </a:r>
              </a:p>
            </p:txBody>
          </p:sp>
        </mc:Fallback>
      </mc:AlternateContent>
      <p:pic>
        <p:nvPicPr>
          <p:cNvPr id="83"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009414" y="545646"/>
            <a:ext cx="609600" cy="673430"/>
          </a:xfrm>
          <a:prstGeom prst="rect">
            <a:avLst/>
          </a:prstGeom>
        </p:spPr>
      </p:pic>
      <p:pic>
        <p:nvPicPr>
          <p:cNvPr id="84"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009414" y="1050471"/>
            <a:ext cx="609600" cy="673430"/>
          </a:xfrm>
          <a:prstGeom prst="rect">
            <a:avLst/>
          </a:prstGeom>
        </p:spPr>
      </p:pic>
      <p:pic>
        <p:nvPicPr>
          <p:cNvPr id="85"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0961914" y="545646"/>
            <a:ext cx="609600" cy="673430"/>
          </a:xfrm>
          <a:prstGeom prst="rect">
            <a:avLst/>
          </a:prstGeom>
        </p:spPr>
      </p:pic>
      <p:pic>
        <p:nvPicPr>
          <p:cNvPr id="86" name="Tieng vo tay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0959289" y="1101498"/>
            <a:ext cx="609600" cy="673430"/>
          </a:xfrm>
          <a:prstGeom prst="rect">
            <a:avLst/>
          </a:prstGeom>
        </p:spPr>
      </p:pic>
      <p:pic>
        <p:nvPicPr>
          <p:cNvPr id="87"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009414" y="1695140"/>
            <a:ext cx="609600" cy="673430"/>
          </a:xfrm>
          <a:prstGeom prst="rect">
            <a:avLst/>
          </a:prstGeom>
        </p:spPr>
      </p:pic>
      <p:pic>
        <p:nvPicPr>
          <p:cNvPr id="2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7"/>
            <p:extLst>
              <p:ext uri="{DAA4B4D4-6D71-4841-9C94-3DE7FCFB9230}">
                <p14:media xmlns:p14="http://schemas.microsoft.com/office/powerpoint/2010/main" r:embed="rId8">
                  <p14:trim st="4296" end="14398"/>
                </p14:media>
              </p:ext>
            </p:extLst>
          </p:nvPr>
        </p:nvPicPr>
        <p:blipFill>
          <a:blip r:embed="rId21"/>
          <a:stretch>
            <a:fillRect/>
          </a:stretch>
        </p:blipFill>
        <p:spPr>
          <a:xfrm>
            <a:off x="71002" y="620499"/>
            <a:ext cx="1340127" cy="859943"/>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403039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p:tgtEl>
                                          <p:spTgt spid="72"/>
                                        </p:tgtEl>
                                        <p:attrNameLst>
                                          <p:attrName>ppt_y</p:attrName>
                                        </p:attrNameLst>
                                      </p:cBhvr>
                                      <p:tavLst>
                                        <p:tav tm="0">
                                          <p:val>
                                            <p:strVal val="#ppt_y-#ppt_h*1.125000"/>
                                          </p:val>
                                        </p:tav>
                                        <p:tav tm="100000">
                                          <p:val>
                                            <p:strVal val="#ppt_y"/>
                                          </p:val>
                                        </p:tav>
                                      </p:tavLst>
                                    </p:anim>
                                    <p:animEffect transition="in" filter="wipe(down)">
                                      <p:cBhvr>
                                        <p:cTn id="8" dur="500"/>
                                        <p:tgtEl>
                                          <p:spTgt spid="72"/>
                                        </p:tgtEl>
                                      </p:cBhvr>
                                    </p:animEffect>
                                  </p:childTnLst>
                                  <p:subTnLst>
                                    <p:audio>
                                      <p:cMediaNode>
                                        <p:cTn display="0" masterRel="sameClick">
                                          <p:stCondLst>
                                            <p:cond evt="begin" delay="0">
                                              <p:tn val="5"/>
                                            </p:cond>
                                          </p:stCondLst>
                                          <p:endCondLst>
                                            <p:cond evt="onStopAudio" delay="0">
                                              <p:tgtEl>
                                                <p:sldTgt/>
                                              </p:tgtEl>
                                            </p:cond>
                                          </p:endCondLst>
                                        </p:cTn>
                                        <p:tgtEl>
                                          <p:sndTgt r:embed="rId11" name="typ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linds(horizontal)">
                                      <p:cBhvr>
                                        <p:cTn id="13" dur="500"/>
                                        <p:tgtEl>
                                          <p:spTgt spid="73"/>
                                        </p:tgtEl>
                                      </p:cBhvr>
                                    </p:animEffect>
                                  </p:childTnLst>
                                  <p:subTnLst>
                                    <p:audio>
                                      <p:cMediaNode>
                                        <p:cTn display="0" masterRel="sameClick">
                                          <p:stCondLst>
                                            <p:cond evt="begin" delay="0">
                                              <p:tn val="11"/>
                                            </p:cond>
                                          </p:stCondLst>
                                          <p:endCondLst>
                                            <p:cond evt="onStopAudio" delay="0">
                                              <p:tgtEl>
                                                <p:sldTgt/>
                                              </p:tgtEl>
                                            </p:cond>
                                          </p:endCondLst>
                                        </p:cTn>
                                        <p:tgtEl>
                                          <p:sndTgt r:embed="rId12" name="cashreg.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blinds(horizontal)">
                                      <p:cBhvr>
                                        <p:cTn id="18" dur="500"/>
                                        <p:tgtEl>
                                          <p:spTgt spid="78"/>
                                        </p:tgtEl>
                                      </p:cBhvr>
                                    </p:animEffect>
                                  </p:childTnLst>
                                  <p:subTnLst>
                                    <p:audio>
                                      <p:cMediaNode>
                                        <p:cTn display="0" masterRel="sameClick">
                                          <p:stCondLst>
                                            <p:cond evt="begin" delay="0">
                                              <p:tn val="16"/>
                                            </p:cond>
                                          </p:stCondLst>
                                          <p:endCondLst>
                                            <p:cond evt="onStopAudio" delay="0">
                                              <p:tgtEl>
                                                <p:sldTgt/>
                                              </p:tgtEl>
                                            </p:cond>
                                          </p:endCondLst>
                                        </p:cTn>
                                        <p:tgtEl>
                                          <p:sndTgt r:embed="rId12"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linds(horizontal)">
                                      <p:cBhvr>
                                        <p:cTn id="23" dur="500"/>
                                        <p:tgtEl>
                                          <p:spTgt spid="75"/>
                                        </p:tgtEl>
                                      </p:cBhvr>
                                    </p:animEffect>
                                  </p:childTnLst>
                                  <p:subTnLst>
                                    <p:audio>
                                      <p:cMediaNode>
                                        <p:cTn display="0" masterRel="sameClick">
                                          <p:stCondLst>
                                            <p:cond evt="begin" delay="0">
                                              <p:tn val="21"/>
                                            </p:cond>
                                          </p:stCondLst>
                                          <p:endCondLst>
                                            <p:cond evt="onStopAudio" delay="0">
                                              <p:tgtEl>
                                                <p:sldTgt/>
                                              </p:tgtEl>
                                            </p:cond>
                                          </p:endCondLst>
                                        </p:cTn>
                                        <p:tgtEl>
                                          <p:sndTgt r:embed="rId12" name="cashreg.wav"/>
                                        </p:tgtEl>
                                      </p:cMediaNode>
                                    </p:audio>
                                  </p:sub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blinds(horizontal)">
                                      <p:cBhvr>
                                        <p:cTn id="28" dur="500"/>
                                        <p:tgtEl>
                                          <p:spTgt spid="80"/>
                                        </p:tgtEl>
                                      </p:cBhvr>
                                    </p:animEffect>
                                  </p:childTnLst>
                                  <p:subTnLst>
                                    <p:audio>
                                      <p:cMediaNode>
                                        <p:cTn display="0" masterRel="sameClick">
                                          <p:stCondLst>
                                            <p:cond evt="begin" delay="0">
                                              <p:tn val="26"/>
                                            </p:cond>
                                          </p:stCondLst>
                                          <p:endCondLst>
                                            <p:cond evt="onStopAudio" delay="0">
                                              <p:tgtEl>
                                                <p:sldTgt/>
                                              </p:tgtEl>
                                            </p:cond>
                                          </p:endCondLst>
                                        </p:cTn>
                                        <p:tgtEl>
                                          <p:sndTgt r:embed="rId12" name="cashreg.wav"/>
                                        </p:tgtEl>
                                      </p:cMediaNode>
                                    </p:audio>
                                  </p:subTnLst>
                                </p:cTn>
                              </p:par>
                            </p:childTnLst>
                          </p:cTn>
                        </p:par>
                        <p:par>
                          <p:cTn id="29" fill="hold">
                            <p:stCondLst>
                              <p:cond delay="500"/>
                            </p:stCondLst>
                            <p:childTnLst>
                              <p:par>
                                <p:cTn id="30" presetID="2" presetClass="mediacall" presetSubtype="0" fill="hold" nodeType="afterEffect">
                                  <p:stCondLst>
                                    <p:cond delay="0"/>
                                  </p:stCondLst>
                                  <p:childTnLst>
                                    <p:cmd type="call" cmd="togglePause">
                                      <p:cBhvr>
                                        <p:cTn id="31"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1" nodeType="clickEffect">
                                  <p:stCondLst>
                                    <p:cond delay="0"/>
                                  </p:stCondLst>
                                  <p:childTnLst>
                                    <p:animClr clrSpc="rgb" dir="cw">
                                      <p:cBhvr override="childStyle">
                                        <p:cTn id="36" dur="500" fill="hold"/>
                                        <p:tgtEl>
                                          <p:spTgt spid="73"/>
                                        </p:tgtEl>
                                        <p:attrNameLst>
                                          <p:attrName>style.color</p:attrName>
                                        </p:attrNameLst>
                                      </p:cBhvr>
                                      <p:to>
                                        <a:schemeClr val="accent2"/>
                                      </p:to>
                                    </p:animClr>
                                    <p:animClr clrSpc="rgb" dir="cw">
                                      <p:cBhvr>
                                        <p:cTn id="37" dur="500" fill="hold"/>
                                        <p:tgtEl>
                                          <p:spTgt spid="73"/>
                                        </p:tgtEl>
                                        <p:attrNameLst>
                                          <p:attrName>fillcolor</p:attrName>
                                        </p:attrNameLst>
                                      </p:cBhvr>
                                      <p:to>
                                        <a:schemeClr val="accent2"/>
                                      </p:to>
                                    </p:animClr>
                                    <p:set>
                                      <p:cBhvr>
                                        <p:cTn id="38" dur="500" fill="hold"/>
                                        <p:tgtEl>
                                          <p:spTgt spid="73"/>
                                        </p:tgtEl>
                                        <p:attrNameLst>
                                          <p:attrName>fill.type</p:attrName>
                                        </p:attrNameLst>
                                      </p:cBhvr>
                                      <p:to>
                                        <p:strVal val="solid"/>
                                      </p:to>
                                    </p:set>
                                    <p:set>
                                      <p:cBhvr>
                                        <p:cTn id="39" dur="500" fill="hold"/>
                                        <p:tgtEl>
                                          <p:spTgt spid="73"/>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2060" fill="hold"/>
                                        <p:tgtEl>
                                          <p:spTgt spid="83"/>
                                        </p:tgtEl>
                                      </p:cBhvr>
                                    </p:cmd>
                                  </p:childTnLst>
                                </p:cTn>
                              </p:par>
                            </p:childTnLst>
                          </p:cTn>
                        </p:par>
                      </p:childTnLst>
                    </p:cTn>
                  </p:par>
                </p:childTnLst>
              </p:cTn>
              <p:nextCondLst>
                <p:cond evt="onClick" delay="0">
                  <p:tgtEl>
                    <p:spTgt spid="73"/>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19" presetClass="emph" presetSubtype="0" fill="hold" grpId="1" nodeType="clickEffect">
                                  <p:stCondLst>
                                    <p:cond delay="0"/>
                                  </p:stCondLst>
                                  <p:childTnLst>
                                    <p:animClr clrSpc="rgb" dir="cw">
                                      <p:cBhvr override="childStyle">
                                        <p:cTn id="46" dur="500" fill="hold"/>
                                        <p:tgtEl>
                                          <p:spTgt spid="75"/>
                                        </p:tgtEl>
                                        <p:attrNameLst>
                                          <p:attrName>style.color</p:attrName>
                                        </p:attrNameLst>
                                      </p:cBhvr>
                                      <p:to>
                                        <a:schemeClr val="accent2"/>
                                      </p:to>
                                    </p:animClr>
                                    <p:animClr clrSpc="rgb" dir="cw">
                                      <p:cBhvr>
                                        <p:cTn id="47" dur="500" fill="hold"/>
                                        <p:tgtEl>
                                          <p:spTgt spid="75"/>
                                        </p:tgtEl>
                                        <p:attrNameLst>
                                          <p:attrName>fillcolor</p:attrName>
                                        </p:attrNameLst>
                                      </p:cBhvr>
                                      <p:to>
                                        <a:schemeClr val="accent2"/>
                                      </p:to>
                                    </p:animClr>
                                    <p:set>
                                      <p:cBhvr>
                                        <p:cTn id="48" dur="500" fill="hold"/>
                                        <p:tgtEl>
                                          <p:spTgt spid="75"/>
                                        </p:tgtEl>
                                        <p:attrNameLst>
                                          <p:attrName>fill.type</p:attrName>
                                        </p:attrNameLst>
                                      </p:cBhvr>
                                      <p:to>
                                        <p:strVal val="solid"/>
                                      </p:to>
                                    </p:set>
                                    <p:set>
                                      <p:cBhvr>
                                        <p:cTn id="49" dur="500" fill="hold"/>
                                        <p:tgtEl>
                                          <p:spTgt spid="75"/>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60" fill="hold"/>
                                        <p:tgtEl>
                                          <p:spTgt spid="84"/>
                                        </p:tgtEl>
                                      </p:cBhvr>
                                    </p:cmd>
                                  </p:childTnLst>
                                </p:cTn>
                              </p:par>
                            </p:childTnLst>
                          </p:cTn>
                        </p:par>
                      </p:childTnLst>
                    </p:cTn>
                  </p:par>
                </p:childTnLst>
              </p:cTn>
              <p:nextCondLst>
                <p:cond evt="onClick" delay="0">
                  <p:tgtEl>
                    <p:spTgt spid="75"/>
                  </p:tgtEl>
                </p:cond>
              </p:nextCondLst>
            </p:seq>
            <p:seq concurrent="1" nextAc="seek">
              <p:cTn id="52" restart="whenNotActive" fill="hold" evtFilter="cancelBubble" nodeType="interactiveSeq">
                <p:stCondLst>
                  <p:cond evt="onClick" delay="0">
                    <p:tgtEl>
                      <p:spTgt spid="78"/>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grpId="1" nodeType="clickEffect">
                                  <p:stCondLst>
                                    <p:cond delay="0"/>
                                  </p:stCondLst>
                                  <p:childTnLst>
                                    <p:animEffect transition="out" filter="fade">
                                      <p:cBhvr>
                                        <p:cTn id="56" dur="500" tmFilter="0, 0; .2, .5; .8, .5; 1, 0"/>
                                        <p:tgtEl>
                                          <p:spTgt spid="78"/>
                                        </p:tgtEl>
                                      </p:cBhvr>
                                    </p:animEffect>
                                    <p:animScale>
                                      <p:cBhvr>
                                        <p:cTn id="57" dur="250" autoRev="1" fill="hold"/>
                                        <p:tgtEl>
                                          <p:spTgt spid="78"/>
                                        </p:tgtEl>
                                      </p:cBhvr>
                                      <p:by x="105000" y="105000"/>
                                    </p:animScale>
                                  </p:childTnLst>
                                </p:cTn>
                              </p:par>
                              <p:par>
                                <p:cTn id="58" presetID="1" presetClass="mediacall" presetSubtype="0" fill="hold" nodeType="withEffect">
                                  <p:stCondLst>
                                    <p:cond delay="0"/>
                                  </p:stCondLst>
                                  <p:childTnLst>
                                    <p:cmd type="call" cmd="playFrom(0.0)">
                                      <p:cBhvr>
                                        <p:cTn id="59" dur="1252" fill="hold"/>
                                        <p:tgtEl>
                                          <p:spTgt spid="85"/>
                                        </p:tgtEl>
                                      </p:cBhvr>
                                    </p:cmd>
                                  </p:childTnLst>
                                </p:cTn>
                              </p:par>
                              <p:par>
                                <p:cTn id="60" presetID="1" presetClass="mediacall" presetSubtype="0" fill="hold" nodeType="withEffect">
                                  <p:stCondLst>
                                    <p:cond delay="0"/>
                                  </p:stCondLst>
                                  <p:childTnLst>
                                    <p:cmd type="call" cmd="playFrom(0.0)">
                                      <p:cBhvr>
                                        <p:cTn id="61" dur="2899" fill="hold"/>
                                        <p:tgtEl>
                                          <p:spTgt spid="86"/>
                                        </p:tgtEl>
                                      </p:cBhvr>
                                    </p:cmd>
                                  </p:childTnLst>
                                </p:cTn>
                              </p:par>
                            </p:childTnLst>
                          </p:cTn>
                        </p:par>
                      </p:childTnLst>
                    </p:cTn>
                  </p:par>
                </p:childTnLst>
              </p:cTn>
              <p:nextCondLst>
                <p:cond evt="onClick" delay="0">
                  <p:tgtEl>
                    <p:spTgt spid="78"/>
                  </p:tgtEl>
                </p:cond>
              </p:nextCondLst>
            </p:seq>
            <p:seq concurrent="1" nextAc="seek">
              <p:cTn id="62" restart="whenNotActive" fill="hold" evtFilter="cancelBubble" nodeType="interactiveSeq">
                <p:stCondLst>
                  <p:cond evt="onClick" delay="0">
                    <p:tgtEl>
                      <p:spTgt spid="80"/>
                    </p:tgtEl>
                  </p:cond>
                </p:stCondLst>
                <p:endSync evt="end" delay="0">
                  <p:rtn val="all"/>
                </p:endSync>
                <p:childTnLst>
                  <p:par>
                    <p:cTn id="63" fill="hold">
                      <p:stCondLst>
                        <p:cond delay="0"/>
                      </p:stCondLst>
                      <p:childTnLst>
                        <p:par>
                          <p:cTn id="64" fill="hold">
                            <p:stCondLst>
                              <p:cond delay="0"/>
                            </p:stCondLst>
                            <p:childTnLst>
                              <p:par>
                                <p:cTn id="65" presetID="19" presetClass="emph" presetSubtype="0" fill="hold" grpId="1" nodeType="clickEffect">
                                  <p:stCondLst>
                                    <p:cond delay="0"/>
                                  </p:stCondLst>
                                  <p:childTnLst>
                                    <p:animClr clrSpc="rgb" dir="cw">
                                      <p:cBhvr override="childStyle">
                                        <p:cTn id="66" dur="500" fill="hold"/>
                                        <p:tgtEl>
                                          <p:spTgt spid="80"/>
                                        </p:tgtEl>
                                        <p:attrNameLst>
                                          <p:attrName>style.color</p:attrName>
                                        </p:attrNameLst>
                                      </p:cBhvr>
                                      <p:to>
                                        <a:schemeClr val="accent2"/>
                                      </p:to>
                                    </p:animClr>
                                    <p:animClr clrSpc="rgb" dir="cw">
                                      <p:cBhvr>
                                        <p:cTn id="67" dur="500" fill="hold"/>
                                        <p:tgtEl>
                                          <p:spTgt spid="80"/>
                                        </p:tgtEl>
                                        <p:attrNameLst>
                                          <p:attrName>fillcolor</p:attrName>
                                        </p:attrNameLst>
                                      </p:cBhvr>
                                      <p:to>
                                        <a:schemeClr val="accent2"/>
                                      </p:to>
                                    </p:animClr>
                                    <p:set>
                                      <p:cBhvr>
                                        <p:cTn id="68" dur="500" fill="hold"/>
                                        <p:tgtEl>
                                          <p:spTgt spid="80"/>
                                        </p:tgtEl>
                                        <p:attrNameLst>
                                          <p:attrName>fill.type</p:attrName>
                                        </p:attrNameLst>
                                      </p:cBhvr>
                                      <p:to>
                                        <p:strVal val="solid"/>
                                      </p:to>
                                    </p:set>
                                    <p:set>
                                      <p:cBhvr>
                                        <p:cTn id="69" dur="500" fill="hold"/>
                                        <p:tgtEl>
                                          <p:spTgt spid="80"/>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60" fill="hold"/>
                                        <p:tgtEl>
                                          <p:spTgt spid="87"/>
                                        </p:tgtEl>
                                      </p:cBhvr>
                                    </p:cmd>
                                  </p:childTnLst>
                                </p:cTn>
                              </p:par>
                            </p:childTnLst>
                          </p:cTn>
                        </p:par>
                      </p:childTnLst>
                    </p:cTn>
                  </p:par>
                </p:childTnLst>
              </p:cTn>
              <p:nextCondLst>
                <p:cond evt="onClick" delay="0">
                  <p:tgtEl>
                    <p:spTgt spid="80"/>
                  </p:tgtEl>
                </p:cond>
              </p:nextCondLst>
            </p:seq>
            <p:audio>
              <p:cMediaNode vol="80000">
                <p:cTn id="72" fill="hold" display="0">
                  <p:stCondLst>
                    <p:cond delay="indefinite"/>
                  </p:stCondLst>
                  <p:endCondLst>
                    <p:cond evt="onStopAudio" delay="0">
                      <p:tgtEl>
                        <p:sldTgt/>
                      </p:tgtEl>
                    </p:cond>
                  </p:endCondLst>
                </p:cTn>
                <p:tgtEl>
                  <p:spTgt spid="83"/>
                </p:tgtEl>
              </p:cMediaNode>
            </p:audio>
            <p:audio>
              <p:cMediaNode vol="80000">
                <p:cTn id="73" fill="hold" display="0">
                  <p:stCondLst>
                    <p:cond delay="indefinite"/>
                  </p:stCondLst>
                  <p:endCondLst>
                    <p:cond evt="onStopAudio" delay="0">
                      <p:tgtEl>
                        <p:sldTgt/>
                      </p:tgtEl>
                    </p:cond>
                  </p:endCondLst>
                </p:cTn>
                <p:tgtEl>
                  <p:spTgt spid="84"/>
                </p:tgtEl>
              </p:cMediaNode>
            </p:audio>
            <p:audio>
              <p:cMediaNode vol="80000">
                <p:cTn id="74" fill="hold" display="0">
                  <p:stCondLst>
                    <p:cond delay="indefinite"/>
                  </p:stCondLst>
                  <p:endCondLst>
                    <p:cond evt="onStopAudio" delay="0">
                      <p:tgtEl>
                        <p:sldTgt/>
                      </p:tgtEl>
                    </p:cond>
                  </p:endCondLst>
                </p:cTn>
                <p:tgtEl>
                  <p:spTgt spid="85"/>
                </p:tgtEl>
              </p:cMediaNode>
            </p:audio>
            <p:audio>
              <p:cMediaNode vol="100000">
                <p:cTn id="75" fill="hold" display="0">
                  <p:stCondLst>
                    <p:cond delay="indefinite"/>
                  </p:stCondLst>
                  <p:endCondLst>
                    <p:cond evt="onStopAudio" delay="0">
                      <p:tgtEl>
                        <p:sldTgt/>
                      </p:tgtEl>
                    </p:cond>
                  </p:endCondLst>
                </p:cTn>
                <p:tgtEl>
                  <p:spTgt spid="86"/>
                </p:tgtEl>
              </p:cMediaNode>
            </p:audio>
            <p:audio>
              <p:cMediaNode vol="80000">
                <p:cTn id="76" fill="hold" display="0">
                  <p:stCondLst>
                    <p:cond delay="indefinite"/>
                  </p:stCondLst>
                  <p:endCondLst>
                    <p:cond evt="onStopAudio" delay="0">
                      <p:tgtEl>
                        <p:sldTgt/>
                      </p:tgtEl>
                    </p:cond>
                  </p:endCondLst>
                </p:cTn>
                <p:tgtEl>
                  <p:spTgt spid="87"/>
                </p:tgtEl>
              </p:cMediaNode>
            </p:audio>
            <p:video>
              <p:cMediaNode vol="80000">
                <p:cTn id="77" fill="hold" display="0">
                  <p:stCondLst>
                    <p:cond delay="indefinite"/>
                  </p:stCondLst>
                </p:cTn>
                <p:tgtEl>
                  <p:spTgt spid="22"/>
                </p:tgtEl>
              </p:cMediaNode>
            </p:video>
          </p:childTnLst>
        </p:cTn>
      </p:par>
    </p:tnLst>
    <p:bldLst>
      <p:bldP spid="72" grpId="0" animBg="1"/>
      <p:bldP spid="73" grpId="0" animBg="1"/>
      <p:bldP spid="73" grpId="1" animBg="1"/>
      <p:bldP spid="75" grpId="0" animBg="1"/>
      <p:bldP spid="75" grpId="1" animBg="1"/>
      <p:bldP spid="78" grpId="0" animBg="1"/>
      <p:bldP spid="78" grpId="1" animBg="1"/>
      <p:bldP spid="80" grpId="0" animBg="1"/>
      <p:bldP spid="8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520700" y="60642"/>
            <a:ext cx="508000" cy="4892362"/>
          </a:xfrm>
          <a:prstGeom prst="roundRect">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00B0F0"/>
            </a:solidFill>
          </a:ln>
          <a:effectLst>
            <a:glow rad="228600">
              <a:schemeClr val="accent1">
                <a:satMod val="175000"/>
                <a:alpha val="40000"/>
              </a:schemeClr>
            </a:glow>
            <a:reflection blurRad="6350" stA="50000" endA="300" endPos="90000" dist="508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0" name="Flowchart: Card 29"/>
              <p:cNvSpPr/>
              <p:nvPr/>
            </p:nvSpPr>
            <p:spPr>
              <a:xfrm>
                <a:off x="1402662" y="60642"/>
                <a:ext cx="7686902" cy="2142760"/>
              </a:xfrm>
              <a:prstGeom prst="flowChartPunchedCard">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800" dirty="0">
                    <a:solidFill>
                      <a:srgbClr val="FFFF00"/>
                    </a:solidFill>
                    <a:latin typeface="Times New Roman" pitchFamily="18" charset="0"/>
                    <a:cs typeface="Times New Roman" pitchFamily="18" charset="0"/>
                  </a:rPr>
                  <a:t>Câu 3. </a:t>
                </a:r>
                <a:r>
                  <a:rPr lang="en-US" sz="2800" dirty="0">
                    <a:solidFill>
                      <a:schemeClr val="bg1"/>
                    </a:solidFill>
                    <a:latin typeface="Times New Roman" pitchFamily="18" charset="0"/>
                    <a:cs typeface="Times New Roman" pitchFamily="18" charset="0"/>
                  </a:rPr>
                  <a:t>Một ô </a:t>
                </a:r>
                <a:r>
                  <a:rPr lang="en-US" sz="2800" dirty="0" err="1">
                    <a:solidFill>
                      <a:schemeClr val="bg1"/>
                    </a:solidFill>
                    <a:latin typeface="Times New Roman" pitchFamily="18" charset="0"/>
                    <a:cs typeface="Times New Roman" pitchFamily="18" charset="0"/>
                  </a:rPr>
                  <a:t>tô</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từ</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cs typeface="Times New Roman" pitchFamily="18" charset="0"/>
                      </a:rPr>
                      <m:t>𝐴</m:t>
                    </m:r>
                    <m:r>
                      <a:rPr lang="en-US" sz="2800" b="0">
                        <a:solidFill>
                          <a:schemeClr val="bg1"/>
                        </a:solidFill>
                        <a:latin typeface="Cambria Math"/>
                        <a:cs typeface="Times New Roman" pitchFamily="18" charset="0"/>
                      </a:rPr>
                      <m:t> </m:t>
                    </m:r>
                  </m:oMath>
                </a14:m>
                <a:r>
                  <a:rPr lang="en-US" sz="2800" dirty="0" err="1">
                    <a:solidFill>
                      <a:schemeClr val="bg1"/>
                    </a:solidFill>
                    <a:latin typeface="Times New Roman" pitchFamily="18" charset="0"/>
                    <a:cs typeface="Times New Roman" pitchFamily="18" charset="0"/>
                  </a:rPr>
                  <a:t>đến</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cs typeface="Times New Roman" pitchFamily="18" charset="0"/>
                      </a:rPr>
                      <m:t>𝐵</m:t>
                    </m:r>
                  </m:oMath>
                </a14:m>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tốc</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cs typeface="Times New Roman" pitchFamily="18" charset="0"/>
                      </a:rPr>
                      <m:t>45</m:t>
                    </m:r>
                  </m:oMath>
                </a14:m>
                <a:r>
                  <a:rPr lang="en-US" sz="2800" dirty="0">
                    <a:solidFill>
                      <a:schemeClr val="bg1"/>
                    </a:solidFill>
                    <a:latin typeface="Times New Roman" pitchFamily="18" charset="0"/>
                    <a:cs typeface="Times New Roman" pitchFamily="18" charset="0"/>
                  </a:rPr>
                  <a:t> km/h </a:t>
                </a:r>
                <a:r>
                  <a:rPr lang="en-US" sz="2800" dirty="0" err="1">
                    <a:solidFill>
                      <a:schemeClr val="bg1"/>
                    </a:solidFill>
                    <a:latin typeface="Times New Roman" pitchFamily="18" charset="0"/>
                    <a:cs typeface="Times New Roman" pitchFamily="18" charset="0"/>
                  </a:rPr>
                  <a:t>thì</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mất</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cs typeface="Times New Roman" pitchFamily="18" charset="0"/>
                      </a:rPr>
                      <m:t>3</m:t>
                    </m:r>
                  </m:oMath>
                </a14:m>
                <a:r>
                  <a:rPr lang="en-US" sz="2800" dirty="0">
                    <a:solidFill>
                      <a:schemeClr val="bg1"/>
                    </a:solidFill>
                    <a:latin typeface="Times New Roman" pitchFamily="18" charset="0"/>
                    <a:cs typeface="Times New Roman" pitchFamily="18" charset="0"/>
                  </a:rPr>
                  <a:t> giờ. </a:t>
                </a:r>
                <a:r>
                  <a:rPr lang="en-US" sz="2800" dirty="0" err="1">
                    <a:solidFill>
                      <a:schemeClr val="bg1"/>
                    </a:solidFill>
                    <a:latin typeface="Times New Roman" pitchFamily="18" charset="0"/>
                    <a:cs typeface="Times New Roman" pitchFamily="18" charset="0"/>
                  </a:rPr>
                  <a:t>Hỏi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nếu</a:t>
                </a:r>
                <a:r>
                  <a:rPr lang="en-US" sz="2800" dirty="0">
                    <a:solidFill>
                      <a:schemeClr val="bg1"/>
                    </a:solidFill>
                    <a:latin typeface="Times New Roman" pitchFamily="18" charset="0"/>
                    <a:cs typeface="Times New Roman" pitchFamily="18" charset="0"/>
                  </a:rPr>
                  <a:t> ô </a:t>
                </a:r>
                <a:r>
                  <a:rPr lang="en-US" sz="2800" dirty="0" err="1">
                    <a:solidFill>
                      <a:schemeClr val="bg1"/>
                    </a:solidFill>
                    <a:latin typeface="Times New Roman" pitchFamily="18" charset="0"/>
                    <a:cs typeface="Times New Roman" pitchFamily="18" charset="0"/>
                  </a:rPr>
                  <a:t>tô</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hết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quãng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đường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tốc</a:t>
                </a:r>
                <a:r>
                  <a:rPr lang="en-US" sz="2800" dirty="0">
                    <a:solidFill>
                      <a:schemeClr val="bg1"/>
                    </a:solidFill>
                    <a:latin typeface="Times New Roman" pitchFamily="18" charset="0"/>
                    <a:cs typeface="Times New Roman" pitchFamily="18" charset="0"/>
                  </a:rPr>
                  <a:t> </a:t>
                </a:r>
                <a14:m>
                  <m:oMath xmlns:m="http://schemas.openxmlformats.org/officeDocument/2006/math">
                    <m:r>
                      <a:rPr lang="en-US" sz="2800" b="0" i="1">
                        <a:solidFill>
                          <a:schemeClr val="bg1"/>
                        </a:solidFill>
                        <a:latin typeface="Cambria Math"/>
                        <a:cs typeface="Times New Roman" pitchFamily="18" charset="0"/>
                      </a:rPr>
                      <m:t>27</m:t>
                    </m:r>
                  </m:oMath>
                </a14:m>
                <a:r>
                  <a:rPr lang="en-US" sz="2800" dirty="0">
                    <a:solidFill>
                      <a:schemeClr val="bg1"/>
                    </a:solidFill>
                    <a:latin typeface="Times New Roman" pitchFamily="18" charset="0"/>
                    <a:cs typeface="Times New Roman" pitchFamily="18" charset="0"/>
                  </a:rPr>
                  <a:t> km/h </a:t>
                </a:r>
                <a:r>
                  <a:rPr lang="en-US" sz="2800" dirty="0" err="1">
                    <a:solidFill>
                      <a:schemeClr val="bg1"/>
                    </a:solidFill>
                    <a:latin typeface="Times New Roman" pitchFamily="18" charset="0"/>
                    <a:cs typeface="Times New Roman" pitchFamily="18" charset="0"/>
                  </a:rPr>
                  <a:t>thì</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bao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nhiêu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giờ</a:t>
                </a:r>
                <a:r>
                  <a:rPr lang="en-US" sz="2800" dirty="0">
                    <a:solidFill>
                      <a:schemeClr val="bg1"/>
                    </a:solidFill>
                    <a:latin typeface="Times New Roman" pitchFamily="18" charset="0"/>
                    <a:cs typeface="Times New Roman" pitchFamily="18" charset="0"/>
                  </a:rPr>
                  <a:t> ?</a:t>
                </a:r>
              </a:p>
              <a:p>
                <a:pPr algn="ctr"/>
                <a:endParaRPr lang="en-US" sz="2800" dirty="0">
                  <a:solidFill>
                    <a:srgbClr val="FFFF00"/>
                  </a:solidFill>
                  <a:latin typeface="Times New Roman" pitchFamily="18" charset="0"/>
                  <a:cs typeface="Times New Roman" pitchFamily="18" charset="0"/>
                </a:endParaRPr>
              </a:p>
            </p:txBody>
          </p:sp>
        </mc:Choice>
        <mc:Fallback xmlns="">
          <p:sp>
            <p:nvSpPr>
              <p:cNvPr id="30" name="Flowchart: Card 29"/>
              <p:cNvSpPr>
                <a:spLocks noRot="1" noChangeAspect="1" noMove="1" noResize="1" noEditPoints="1" noAdjustHandles="1" noChangeArrowheads="1" noChangeShapeType="1" noTextEdit="1"/>
              </p:cNvSpPr>
              <p:nvPr/>
            </p:nvSpPr>
            <p:spPr>
              <a:xfrm>
                <a:off x="1402662" y="60642"/>
                <a:ext cx="7686902" cy="2142760"/>
              </a:xfrm>
              <a:prstGeom prst="flowChartPunchedCard">
                <a:avLst/>
              </a:prstGeom>
              <a:blipFill>
                <a:blip r:embed="rId13"/>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Hexagon 31"/>
              <p:cNvSpPr/>
              <p:nvPr/>
            </p:nvSpPr>
            <p:spPr>
              <a:xfrm>
                <a:off x="1287475" y="3450746"/>
                <a:ext cx="3566160" cy="947738"/>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800" dirty="0">
                    <a:solidFill>
                      <a:srgbClr val="FFFF00"/>
                    </a:solidFill>
                    <a:latin typeface="Times New Roman" pitchFamily="18" charset="0"/>
                    <a:cs typeface="Times New Roman" pitchFamily="18" charset="0"/>
                  </a:rPr>
                  <a:t>C. </a:t>
                </a:r>
                <a14:m>
                  <m:oMath xmlns:m="http://schemas.openxmlformats.org/officeDocument/2006/math">
                    <m:r>
                      <a:rPr lang="en-US" sz="2800" b="0" i="1">
                        <a:solidFill>
                          <a:srgbClr val="FFFF00"/>
                        </a:solidFill>
                        <a:latin typeface="Cambria Math"/>
                        <a:cs typeface="Times New Roman" panose="02020603050405020304" pitchFamily="18" charset="0"/>
                      </a:rPr>
                      <m:t>6</m:t>
                    </m:r>
                    <m:r>
                      <a:rPr lang="en-US" sz="2800" b="0" i="1">
                        <a:solidFill>
                          <a:srgbClr val="FFFF00"/>
                        </a:solidFill>
                        <a:latin typeface="Cambria Math"/>
                        <a:cs typeface="Times New Roman" panose="02020603050405020304" pitchFamily="18" charset="0"/>
                      </a:rPr>
                      <m:t> </m:t>
                    </m:r>
                  </m:oMath>
                </a14:m>
                <a:r>
                  <a:rPr lang="en-SG" sz="2800" dirty="0" err="1">
                    <a:solidFill>
                      <a:srgbClr val="FFFF00"/>
                    </a:solidFill>
                    <a:latin typeface="Times New Roman" pitchFamily="18" charset="0"/>
                    <a:cs typeface="Times New Roman" panose="02020603050405020304" pitchFamily="18" charset="0"/>
                  </a:rPr>
                  <a:t>giờ</a:t>
                </a:r>
                <a:r>
                  <a:rPr lang="en-SG" sz="2800" dirty="0">
                    <a:solidFill>
                      <a:srgbClr val="FFFF00"/>
                    </a:solidFill>
                    <a:latin typeface="Times New Roman" pitchFamily="18" charset="0"/>
                    <a:cs typeface="Times New Roman" panose="02020603050405020304"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30</m:t>
                    </m:r>
                  </m:oMath>
                </a14:m>
                <a:r>
                  <a:rPr lang="en-SG" sz="2800" dirty="0">
                    <a:solidFill>
                      <a:srgbClr val="FFFF00"/>
                    </a:solidFill>
                    <a:latin typeface="Times New Roman" pitchFamily="18" charset="0"/>
                    <a:cs typeface="Times New Roman" panose="02020603050405020304" pitchFamily="18" charset="0"/>
                  </a:rPr>
                  <a:t> </a:t>
                </a:r>
                <a:r>
                  <a:rPr lang="en-SG" sz="2800" dirty="0" err="1">
                    <a:solidFill>
                      <a:srgbClr val="FFFF00"/>
                    </a:solidFill>
                    <a:latin typeface="Times New Roman" pitchFamily="18" charset="0"/>
                    <a:cs typeface="Times New Roman" panose="02020603050405020304" pitchFamily="18" charset="0"/>
                  </a:rPr>
                  <a:t>phút</a:t>
                </a:r>
                <a:r>
                  <a:rPr lang="en-SG" sz="2800" dirty="0">
                    <a:solidFill>
                      <a:schemeClr val="tx1"/>
                    </a:solidFill>
                    <a:latin typeface="Times New Roman" pitchFamily="18" charset="0"/>
                    <a:cs typeface="Times New Roman" panose="02020603050405020304" pitchFamily="18" charset="0"/>
                  </a:rPr>
                  <a:t>.</a:t>
                </a:r>
              </a:p>
            </p:txBody>
          </p:sp>
        </mc:Choice>
        <mc:Fallback xmlns="">
          <p:sp>
            <p:nvSpPr>
              <p:cNvPr id="32" name="Hexagon 31"/>
              <p:cNvSpPr>
                <a:spLocks noRot="1" noChangeAspect="1" noMove="1" noResize="1" noEditPoints="1" noAdjustHandles="1" noChangeArrowheads="1" noChangeShapeType="1" noTextEdit="1"/>
              </p:cNvSpPr>
              <p:nvPr/>
            </p:nvSpPr>
            <p:spPr>
              <a:xfrm>
                <a:off x="1287475" y="3450746"/>
                <a:ext cx="3566160" cy="947738"/>
              </a:xfrm>
              <a:prstGeom prst="hexagon">
                <a:avLst>
                  <a:gd name="adj" fmla="val 20455"/>
                  <a:gd name="vf" fmla="val 115470"/>
                </a:avLst>
              </a:prstGeom>
              <a:blipFill>
                <a:blip r:embed="rId14"/>
                <a:stretch>
                  <a:fillRect/>
                </a:stretch>
              </a:blipFill>
              <a:ln/>
            </p:spPr>
            <p:txBody>
              <a:bodyPr/>
              <a:lstStyle/>
              <a:p>
                <a:r>
                  <a:rPr lang="en-US">
                    <a:noFill/>
                  </a:rPr>
                  <a:t> </a:t>
                </a:r>
              </a:p>
            </p:txBody>
          </p:sp>
        </mc:Fallback>
      </mc:AlternateContent>
      <p:cxnSp>
        <p:nvCxnSpPr>
          <p:cNvPr id="33" name="Straight Connector 32"/>
          <p:cNvCxnSpPr/>
          <p:nvPr/>
        </p:nvCxnSpPr>
        <p:spPr>
          <a:xfrm flipH="1">
            <a:off x="1038226" y="2930205"/>
            <a:ext cx="258775"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Hexagon 33"/>
              <p:cNvSpPr/>
              <p:nvPr/>
            </p:nvSpPr>
            <p:spPr>
              <a:xfrm>
                <a:off x="5047599" y="2456336"/>
                <a:ext cx="3566160" cy="947738"/>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800" dirty="0">
                    <a:solidFill>
                      <a:srgbClr val="FFFF00"/>
                    </a:solidFill>
                    <a:latin typeface="Times New Roman" pitchFamily="18" charset="0"/>
                    <a:cs typeface="Times New Roman" pitchFamily="18" charset="0"/>
                  </a:rPr>
                  <a:t>B. </a:t>
                </a:r>
                <a14:m>
                  <m:oMath xmlns:m="http://schemas.openxmlformats.org/officeDocument/2006/math">
                    <m:r>
                      <a:rPr lang="en-US" sz="2800" b="0" i="1">
                        <a:solidFill>
                          <a:srgbClr val="FFFF00"/>
                        </a:solidFill>
                        <a:latin typeface="Cambria Math"/>
                        <a:cs typeface="Times New Roman" panose="02020603050405020304" pitchFamily="18" charset="0"/>
                      </a:rPr>
                      <m:t>6</m:t>
                    </m:r>
                  </m:oMath>
                </a14:m>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giờ</a:t>
                </a:r>
                <a:r>
                  <a:rPr lang="en-SG" sz="2800" dirty="0">
                    <a:solidFill>
                      <a:srgbClr val="FFFF00"/>
                    </a:solidFill>
                    <a:latin typeface="Times New Roman" panose="02020603050405020304" pitchFamily="18" charset="0"/>
                    <a:cs typeface="Times New Roman" panose="02020603050405020304" pitchFamily="18" charset="0"/>
                  </a:rPr>
                  <a:t>.</a:t>
                </a:r>
                <a:r>
                  <a:rPr lang="en-US" sz="2800" dirty="0">
                    <a:solidFill>
                      <a:srgbClr val="FFFF00"/>
                    </a:solidFill>
                    <a:latin typeface="Times New Roman" pitchFamily="18" charset="0"/>
                    <a:cs typeface="Times New Roman" pitchFamily="18" charset="0"/>
                  </a:rPr>
                  <a:t> </a:t>
                </a:r>
              </a:p>
            </p:txBody>
          </p:sp>
        </mc:Choice>
        <mc:Fallback xmlns="">
          <p:sp>
            <p:nvSpPr>
              <p:cNvPr id="34" name="Hexagon 33"/>
              <p:cNvSpPr>
                <a:spLocks noRot="1" noChangeAspect="1" noMove="1" noResize="1" noEditPoints="1" noAdjustHandles="1" noChangeArrowheads="1" noChangeShapeType="1" noTextEdit="1"/>
              </p:cNvSpPr>
              <p:nvPr/>
            </p:nvSpPr>
            <p:spPr>
              <a:xfrm>
                <a:off x="5047599" y="2456336"/>
                <a:ext cx="3566160" cy="947738"/>
              </a:xfrm>
              <a:prstGeom prst="hexagon">
                <a:avLst>
                  <a:gd name="adj" fmla="val 20455"/>
                  <a:gd name="vf" fmla="val 115470"/>
                </a:avLst>
              </a:prstGeom>
              <a:blipFill>
                <a:blip r:embed="rId15"/>
                <a:stretch>
                  <a:fillRect/>
                </a:stretch>
              </a:blipFill>
              <a:ln/>
            </p:spPr>
            <p:txBody>
              <a:bodyPr/>
              <a:lstStyle/>
              <a:p>
                <a:r>
                  <a:rPr lang="en-US">
                    <a:noFill/>
                  </a:rPr>
                  <a:t> </a:t>
                </a:r>
              </a:p>
            </p:txBody>
          </p:sp>
        </mc:Fallback>
      </mc:AlternateContent>
      <p:cxnSp>
        <p:nvCxnSpPr>
          <p:cNvPr id="35" name="Straight Connector 34"/>
          <p:cNvCxnSpPr/>
          <p:nvPr/>
        </p:nvCxnSpPr>
        <p:spPr>
          <a:xfrm flipH="1" flipV="1">
            <a:off x="8620686" y="2923062"/>
            <a:ext cx="523314" cy="7144"/>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864719" y="2915268"/>
            <a:ext cx="18288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Hexagon 36"/>
              <p:cNvSpPr/>
              <p:nvPr/>
            </p:nvSpPr>
            <p:spPr>
              <a:xfrm>
                <a:off x="1311615" y="2456336"/>
                <a:ext cx="3566160" cy="947738"/>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r>
                  <a:rPr lang="en-US" sz="2800" dirty="0">
                    <a:solidFill>
                      <a:srgbClr val="FFFF00"/>
                    </a:solidFill>
                    <a:latin typeface="Times New Roman" pitchFamily="18" charset="0"/>
                    <a:cs typeface="Times New Roman" pitchFamily="18" charset="0"/>
                  </a:rPr>
                  <a:t>A</a:t>
                </a:r>
                <a:r>
                  <a:rPr lang="vi-VN" sz="2800" dirty="0">
                    <a:solidFill>
                      <a:srgbClr val="FFFF00"/>
                    </a:solidFill>
                    <a:latin typeface="Times New Roman" pitchFamily="18" charset="0"/>
                    <a:cs typeface="Times New Roman" pitchFamily="18" charset="0"/>
                  </a:rPr>
                  <a:t>. </a:t>
                </a:r>
                <a14:m>
                  <m:oMath xmlns:m="http://schemas.openxmlformats.org/officeDocument/2006/math">
                    <m:r>
                      <a:rPr lang="en-US" sz="2800" b="0" i="1">
                        <a:solidFill>
                          <a:srgbClr val="FFFF00"/>
                        </a:solidFill>
                        <a:latin typeface="Cambria Math"/>
                        <a:cs typeface="Times New Roman" panose="02020603050405020304" pitchFamily="18" charset="0"/>
                      </a:rPr>
                      <m:t>5</m:t>
                    </m:r>
                    <m:r>
                      <a:rPr lang="en-US" sz="2800" b="0" i="1">
                        <a:solidFill>
                          <a:srgbClr val="FFFF00"/>
                        </a:solidFill>
                        <a:latin typeface="Cambria Math"/>
                        <a:cs typeface="Times New Roman" panose="02020603050405020304" pitchFamily="18" charset="0"/>
                      </a:rPr>
                      <m:t> </m:t>
                    </m:r>
                  </m:oMath>
                </a14:m>
                <a:r>
                  <a:rPr lang="en-SG" sz="2800" dirty="0" err="1">
                    <a:solidFill>
                      <a:srgbClr val="FFFF00"/>
                    </a:solidFill>
                    <a:latin typeface="Times New Roman" panose="02020603050405020304" pitchFamily="18" charset="0"/>
                    <a:cs typeface="Times New Roman" panose="02020603050405020304" pitchFamily="18" charset="0"/>
                  </a:rPr>
                  <a:t>giờ</a:t>
                </a:r>
                <a:r>
                  <a:rPr lang="en-SG" sz="2800" dirty="0">
                    <a:solidFill>
                      <a:srgbClr val="FFFF00"/>
                    </a:solidFill>
                    <a:latin typeface="Times New Roman" panose="02020603050405020304" pitchFamily="18" charset="0"/>
                    <a:cs typeface="Times New Roman" panose="02020603050405020304" pitchFamily="18" charset="0"/>
                  </a:rPr>
                  <a:t>.</a:t>
                </a:r>
              </a:p>
            </p:txBody>
          </p:sp>
        </mc:Choice>
        <mc:Fallback xmlns="">
          <p:sp>
            <p:nvSpPr>
              <p:cNvPr id="37" name="Hexagon 36"/>
              <p:cNvSpPr>
                <a:spLocks noRot="1" noChangeAspect="1" noMove="1" noResize="1" noEditPoints="1" noAdjustHandles="1" noChangeArrowheads="1" noChangeShapeType="1" noTextEdit="1"/>
              </p:cNvSpPr>
              <p:nvPr/>
            </p:nvSpPr>
            <p:spPr>
              <a:xfrm>
                <a:off x="1311615" y="2456336"/>
                <a:ext cx="3566160" cy="947738"/>
              </a:xfrm>
              <a:prstGeom prst="hexagon">
                <a:avLst>
                  <a:gd name="adj" fmla="val 20455"/>
                  <a:gd name="vf" fmla="val 115470"/>
                </a:avLst>
              </a:prstGeom>
              <a:blipFill>
                <a:blip r:embed="rId16"/>
                <a:stretch>
                  <a:fillRect/>
                </a:stretch>
              </a:blipFill>
              <a:ln/>
            </p:spPr>
            <p:txBody>
              <a:bodyPr/>
              <a:lstStyle/>
              <a:p>
                <a:r>
                  <a:rPr lang="en-US">
                    <a:noFill/>
                  </a:rPr>
                  <a:t> </a:t>
                </a:r>
              </a:p>
            </p:txBody>
          </p:sp>
        </mc:Fallback>
      </mc:AlternateContent>
      <p:cxnSp>
        <p:nvCxnSpPr>
          <p:cNvPr id="38" name="Straight Connector 37"/>
          <p:cNvCxnSpPr/>
          <p:nvPr/>
        </p:nvCxnSpPr>
        <p:spPr>
          <a:xfrm flipH="1">
            <a:off x="1028700" y="3913662"/>
            <a:ext cx="251848" cy="1732"/>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Hexagon 38"/>
              <p:cNvSpPr/>
              <p:nvPr/>
            </p:nvSpPr>
            <p:spPr>
              <a:xfrm>
                <a:off x="5040672" y="3456461"/>
                <a:ext cx="3566160" cy="947738"/>
              </a:xfrm>
              <a:prstGeom prst="hexagon">
                <a:avLst>
                  <a:gd name="adj" fmla="val 20455"/>
                  <a:gd name="vf" fmla="val 115470"/>
                </a:avLst>
              </a:prstGeom>
              <a:ln/>
            </p:spPr>
            <p:style>
              <a:lnRef idx="3">
                <a:schemeClr val="lt1"/>
              </a:lnRef>
              <a:fillRef idx="1">
                <a:schemeClr val="accent5"/>
              </a:fillRef>
              <a:effectRef idx="1">
                <a:schemeClr val="accent5"/>
              </a:effectRef>
              <a:fontRef idx="minor">
                <a:schemeClr val="lt1"/>
              </a:fontRef>
            </p:style>
            <p:txBody>
              <a:bodyPr rtlCol="0" anchor="ctr"/>
              <a:lstStyle/>
              <a:p>
                <a:r>
                  <a:rPr lang="vi-VN" sz="2800" dirty="0">
                    <a:solidFill>
                      <a:srgbClr val="FFFF00"/>
                    </a:solidFill>
                    <a:latin typeface="Times New Roman" pitchFamily="18" charset="0"/>
                    <a:cs typeface="Times New Roman" pitchFamily="18" charset="0"/>
                  </a:rPr>
                  <a:t>D. </a:t>
                </a:r>
                <a14:m>
                  <m:oMath xmlns:m="http://schemas.openxmlformats.org/officeDocument/2006/math">
                    <m:r>
                      <a:rPr lang="en-US" sz="2800" b="0" i="1">
                        <a:solidFill>
                          <a:srgbClr val="FFFF00"/>
                        </a:solidFill>
                        <a:latin typeface="Cambria Math"/>
                        <a:cs typeface="Times New Roman" panose="02020603050405020304" pitchFamily="18" charset="0"/>
                      </a:rPr>
                      <m:t>7</m:t>
                    </m:r>
                  </m:oMath>
                </a14:m>
                <a:r>
                  <a:rPr lang="en-SG" sz="2800" dirty="0">
                    <a:solidFill>
                      <a:srgbClr val="FFFF00"/>
                    </a:solidFill>
                    <a:latin typeface="Times New Roman" panose="02020603050405020304" pitchFamily="18" charset="0"/>
                    <a:cs typeface="Times New Roman" panose="02020603050405020304" pitchFamily="18" charset="0"/>
                  </a:rPr>
                  <a:t> </a:t>
                </a:r>
                <a:r>
                  <a:rPr lang="en-SG" sz="2800" dirty="0" err="1">
                    <a:solidFill>
                      <a:srgbClr val="FFFF00"/>
                    </a:solidFill>
                    <a:latin typeface="Times New Roman" panose="02020603050405020304" pitchFamily="18" charset="0"/>
                    <a:cs typeface="Times New Roman" panose="02020603050405020304" pitchFamily="18" charset="0"/>
                  </a:rPr>
                  <a:t>giờ</a:t>
                </a:r>
                <a:r>
                  <a:rPr lang="en-SG" sz="2800" dirty="0">
                    <a:solidFill>
                      <a:srgbClr val="FFFF00"/>
                    </a:solidFill>
                    <a:latin typeface="Times New Roman" panose="02020603050405020304" pitchFamily="18" charset="0"/>
                    <a:cs typeface="Times New Roman" panose="02020603050405020304" pitchFamily="18" charset="0"/>
                  </a:rPr>
                  <a:t>.</a:t>
                </a:r>
              </a:p>
            </p:txBody>
          </p:sp>
        </mc:Choice>
        <mc:Fallback xmlns="">
          <p:sp>
            <p:nvSpPr>
              <p:cNvPr id="39" name="Hexagon 38"/>
              <p:cNvSpPr>
                <a:spLocks noRot="1" noChangeAspect="1" noMove="1" noResize="1" noEditPoints="1" noAdjustHandles="1" noChangeArrowheads="1" noChangeShapeType="1" noTextEdit="1"/>
              </p:cNvSpPr>
              <p:nvPr/>
            </p:nvSpPr>
            <p:spPr>
              <a:xfrm>
                <a:off x="5040672" y="3456461"/>
                <a:ext cx="3566160" cy="947738"/>
              </a:xfrm>
              <a:prstGeom prst="hexagon">
                <a:avLst>
                  <a:gd name="adj" fmla="val 20455"/>
                  <a:gd name="vf" fmla="val 115470"/>
                </a:avLst>
              </a:prstGeom>
              <a:blipFill>
                <a:blip r:embed="rId17"/>
                <a:stretch>
                  <a:fillRect/>
                </a:stretch>
              </a:blipFill>
              <a:ln/>
            </p:spPr>
            <p:txBody>
              <a:bodyPr/>
              <a:lstStyle/>
              <a:p>
                <a:r>
                  <a:rPr lang="en-US">
                    <a:noFill/>
                  </a:rPr>
                  <a:t> </a:t>
                </a:r>
              </a:p>
            </p:txBody>
          </p:sp>
        </mc:Fallback>
      </mc:AlternateContent>
      <p:cxnSp>
        <p:nvCxnSpPr>
          <p:cNvPr id="40" name="Straight Connector 39"/>
          <p:cNvCxnSpPr/>
          <p:nvPr/>
        </p:nvCxnSpPr>
        <p:spPr>
          <a:xfrm flipH="1" flipV="1">
            <a:off x="8613760" y="3923186"/>
            <a:ext cx="530240" cy="3764"/>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857792" y="3915393"/>
            <a:ext cx="182880" cy="0"/>
          </a:xfrm>
          <a:prstGeom prst="line">
            <a:avLst/>
          </a:prstGeom>
          <a:ln w="38100" cap="rnd">
            <a:gradFill>
              <a:gsLst>
                <a:gs pos="0">
                  <a:schemeClr val="bg1"/>
                </a:gs>
                <a:gs pos="50000">
                  <a:schemeClr val="tx1">
                    <a:lumMod val="50000"/>
                    <a:lumOff val="50000"/>
                  </a:schemeClr>
                </a:gs>
                <a:gs pos="100000">
                  <a:schemeClr val="bg1">
                    <a:lumMod val="95000"/>
                  </a:schemeClr>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42"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486900" y="285750"/>
            <a:ext cx="609600" cy="457200"/>
          </a:xfrm>
          <a:prstGeom prst="rect">
            <a:avLst/>
          </a:prstGeom>
        </p:spPr>
      </p:pic>
      <p:pic>
        <p:nvPicPr>
          <p:cNvPr id="43"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486900" y="790575"/>
            <a:ext cx="609600" cy="457200"/>
          </a:xfrm>
          <a:prstGeom prst="rect">
            <a:avLst/>
          </a:prstGeom>
        </p:spPr>
      </p:pic>
      <p:pic>
        <p:nvPicPr>
          <p:cNvPr id="44"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0439400" y="285750"/>
            <a:ext cx="609600" cy="457200"/>
          </a:xfrm>
          <a:prstGeom prst="rect">
            <a:avLst/>
          </a:prstGeom>
        </p:spPr>
      </p:pic>
      <p:pic>
        <p:nvPicPr>
          <p:cNvPr id="45" name="Tieng vo tay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0436775" y="841602"/>
            <a:ext cx="609600" cy="457200"/>
          </a:xfrm>
          <a:prstGeom prst="rect">
            <a:avLst/>
          </a:prstGeom>
        </p:spPr>
      </p:pic>
      <p:pic>
        <p:nvPicPr>
          <p:cNvPr id="46" name="Sai 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486900" y="1435244"/>
            <a:ext cx="609600" cy="457200"/>
          </a:xfrm>
          <a:prstGeom prst="rect">
            <a:avLst/>
          </a:prstGeom>
        </p:spPr>
      </p:pic>
      <p:sp>
        <p:nvSpPr>
          <p:cNvPr id="47" name="Oval 46"/>
          <p:cNvSpPr/>
          <p:nvPr/>
        </p:nvSpPr>
        <p:spPr>
          <a:xfrm>
            <a:off x="398013" y="2855"/>
            <a:ext cx="735856" cy="518385"/>
          </a:xfrm>
          <a:prstGeom prst="ellipse">
            <a:avLst/>
          </a:prstGeom>
          <a:blipFill>
            <a:blip r:embed="rId19"/>
            <a:stretch>
              <a:fillRect/>
            </a:stretch>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itchFamily="18" charset="0"/>
                <a:cs typeface="Times New Roman" pitchFamily="18" charset="0"/>
              </a:rPr>
              <a:t>3</a:t>
            </a:r>
          </a:p>
        </p:txBody>
      </p:sp>
      <p:pic>
        <p:nvPicPr>
          <p:cNvPr id="2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7"/>
            <p:extLst>
              <p:ext uri="{DAA4B4D4-6D71-4841-9C94-3DE7FCFB9230}">
                <p14:media xmlns:p14="http://schemas.microsoft.com/office/powerpoint/2010/main" r:embed="rId8">
                  <p14:trim st="4296" end="14398"/>
                </p14:media>
              </p:ext>
            </p:extLst>
          </p:nvPr>
        </p:nvPicPr>
        <p:blipFill>
          <a:blip r:embed="rId20"/>
          <a:stretch>
            <a:fillRect/>
          </a:stretch>
        </p:blipFill>
        <p:spPr>
          <a:xfrm>
            <a:off x="71002" y="620499"/>
            <a:ext cx="1340127" cy="859943"/>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387074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down)">
                                      <p:cBhvr>
                                        <p:cTn id="8"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10" name="typ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subTnLst>
                                    <p:audio>
                                      <p:cMediaNode>
                                        <p:cTn display="0" masterRel="sameClick">
                                          <p:stCondLst>
                                            <p:cond evt="begin" delay="0">
                                              <p:tn val="11"/>
                                            </p:cond>
                                          </p:stCondLst>
                                          <p:endCondLst>
                                            <p:cond evt="onStopAudio" delay="0">
                                              <p:tgtEl>
                                                <p:sldTgt/>
                                              </p:tgtEl>
                                            </p:cond>
                                          </p:endCondLst>
                                        </p:cTn>
                                        <p:tgtEl>
                                          <p:sndTgt r:embed="rId11" name="cashreg.wav"/>
                                        </p:tgtEl>
                                      </p:cMediaNode>
                                    </p:audio>
                                  </p:subTnLst>
                                </p:cTn>
                              </p:par>
                              <p:par>
                                <p:cTn id="14" presetID="3"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linds(horizontal)">
                                      <p:cBhvr>
                                        <p:cTn id="21" dur="500"/>
                                        <p:tgtEl>
                                          <p:spTgt spid="34"/>
                                        </p:tgtEl>
                                      </p:cBhvr>
                                    </p:animEffect>
                                  </p:childTnLst>
                                  <p:subTnLst>
                                    <p:audio>
                                      <p:cMediaNode>
                                        <p:cTn display="0" masterRel="sameClick">
                                          <p:stCondLst>
                                            <p:cond evt="begin" delay="0">
                                              <p:tn val="19"/>
                                            </p:cond>
                                          </p:stCondLst>
                                          <p:endCondLst>
                                            <p:cond evt="onStopAudio" delay="0">
                                              <p:tgtEl>
                                                <p:sldTgt/>
                                              </p:tgtEl>
                                            </p:cond>
                                          </p:endCondLst>
                                        </p:cTn>
                                        <p:tgtEl>
                                          <p:sndTgt r:embed="rId11" name="cashreg.wav"/>
                                        </p:tgtEl>
                                      </p:cMediaNode>
                                    </p:audio>
                                  </p:subTnLst>
                                </p:cTn>
                              </p:par>
                              <p:par>
                                <p:cTn id="22" presetID="3" presetClass="entr" presetSubtype="1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linds(horizontal)">
                                      <p:cBhvr>
                                        <p:cTn id="24" dur="500"/>
                                        <p:tgtEl>
                                          <p:spTgt spid="36"/>
                                        </p:tgtEl>
                                      </p:cBhvr>
                                    </p:animEffect>
                                  </p:childTnLst>
                                </p:cTn>
                              </p:par>
                              <p:par>
                                <p:cTn id="25" presetID="3" presetClass="entr" presetSubtype="1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11" name="cashreg.wav"/>
                                        </p:tgtEl>
                                      </p:cMediaNode>
                                    </p:audio>
                                  </p:subTnLst>
                                </p:cTn>
                              </p:par>
                              <p:par>
                                <p:cTn id="33" presetID="3" presetClass="entr" presetSubtype="1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linds(horizont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subTnLst>
                                    <p:audio>
                                      <p:cMediaNode>
                                        <p:cTn display="0" masterRel="sameClick">
                                          <p:stCondLst>
                                            <p:cond evt="begin" delay="0">
                                              <p:tn val="38"/>
                                            </p:cond>
                                          </p:stCondLst>
                                          <p:endCondLst>
                                            <p:cond evt="onStopAudio" delay="0">
                                              <p:tgtEl>
                                                <p:sldTgt/>
                                              </p:tgtEl>
                                            </p:cond>
                                          </p:endCondLst>
                                        </p:cTn>
                                        <p:tgtEl>
                                          <p:sndTgt r:embed="rId11" name="cashreg.wav"/>
                                        </p:tgtEl>
                                      </p:cMediaNode>
                                    </p:audio>
                                  </p:subTnLst>
                                </p:cTn>
                              </p:par>
                              <p:par>
                                <p:cTn id="41" presetID="3" presetClass="entr" presetSubtype="1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par>
                          <p:cTn id="47" fill="hold">
                            <p:stCondLst>
                              <p:cond delay="500"/>
                            </p:stCondLst>
                            <p:childTnLst>
                              <p:par>
                                <p:cTn id="48" presetID="2" presetClass="mediacall" presetSubtype="0" fill="hold" nodeType="afterEffect">
                                  <p:stCondLst>
                                    <p:cond delay="0"/>
                                  </p:stCondLst>
                                  <p:childTnLst>
                                    <p:cmd type="call" cmd="togglePause">
                                      <p:cBhvr>
                                        <p:cTn id="49"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grpId="1" nodeType="clickEffect">
                                  <p:stCondLst>
                                    <p:cond delay="0"/>
                                  </p:stCondLst>
                                  <p:childTnLst>
                                    <p:animClr clrSpc="rgb" dir="cw">
                                      <p:cBhvr override="childStyle">
                                        <p:cTn id="54" dur="500" fill="hold"/>
                                        <p:tgtEl>
                                          <p:spTgt spid="32"/>
                                        </p:tgtEl>
                                        <p:attrNameLst>
                                          <p:attrName>style.color</p:attrName>
                                        </p:attrNameLst>
                                      </p:cBhvr>
                                      <p:to>
                                        <a:schemeClr val="accent2"/>
                                      </p:to>
                                    </p:animClr>
                                    <p:animClr clrSpc="rgb" dir="cw">
                                      <p:cBhvr>
                                        <p:cTn id="55" dur="500" fill="hold"/>
                                        <p:tgtEl>
                                          <p:spTgt spid="32"/>
                                        </p:tgtEl>
                                        <p:attrNameLst>
                                          <p:attrName>fillcolor</p:attrName>
                                        </p:attrNameLst>
                                      </p:cBhvr>
                                      <p:to>
                                        <a:schemeClr val="accent2"/>
                                      </p:to>
                                    </p:animClr>
                                    <p:set>
                                      <p:cBhvr>
                                        <p:cTn id="56" dur="500" fill="hold"/>
                                        <p:tgtEl>
                                          <p:spTgt spid="32"/>
                                        </p:tgtEl>
                                        <p:attrNameLst>
                                          <p:attrName>fill.type</p:attrName>
                                        </p:attrNameLst>
                                      </p:cBhvr>
                                      <p:to>
                                        <p:strVal val="solid"/>
                                      </p:to>
                                    </p:set>
                                    <p:set>
                                      <p:cBhvr>
                                        <p:cTn id="57" dur="500" fill="hold"/>
                                        <p:tgtEl>
                                          <p:spTgt spid="32"/>
                                        </p:tgtEl>
                                        <p:attrNameLst>
                                          <p:attrName>fill.on</p:attrName>
                                        </p:attrNameLst>
                                      </p:cBhvr>
                                      <p:to>
                                        <p:strVal val="true"/>
                                      </p:to>
                                    </p:set>
                                  </p:childTnLst>
                                </p:cTn>
                              </p:par>
                              <p:par>
                                <p:cTn id="58" presetID="1" presetClass="mediacall" presetSubtype="0" fill="hold" nodeType="withEffect">
                                  <p:stCondLst>
                                    <p:cond delay="0"/>
                                  </p:stCondLst>
                                  <p:childTnLst>
                                    <p:cmd type="call" cmd="playFrom(0.0)">
                                      <p:cBhvr>
                                        <p:cTn id="59" dur="2060" fill="hold"/>
                                        <p:tgtEl>
                                          <p:spTgt spid="42"/>
                                        </p:tgtEl>
                                      </p:cBhvr>
                                    </p:cmd>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4"/>
                    </p:tgtEl>
                  </p:cond>
                </p:stCondLst>
                <p:endSync evt="end" delay="0">
                  <p:rtn val="all"/>
                </p:endSync>
                <p:childTnLst>
                  <p:par>
                    <p:cTn id="61" fill="hold">
                      <p:stCondLst>
                        <p:cond delay="0"/>
                      </p:stCondLst>
                      <p:childTnLst>
                        <p:par>
                          <p:cTn id="62" fill="hold">
                            <p:stCondLst>
                              <p:cond delay="0"/>
                            </p:stCondLst>
                            <p:childTnLst>
                              <p:par>
                                <p:cTn id="63" presetID="19" presetClass="emph" presetSubtype="0" fill="hold" grpId="1" nodeType="clickEffect">
                                  <p:stCondLst>
                                    <p:cond delay="0"/>
                                  </p:stCondLst>
                                  <p:childTnLst>
                                    <p:animClr clrSpc="rgb" dir="cw">
                                      <p:cBhvr override="childStyle">
                                        <p:cTn id="64" dur="500" fill="hold"/>
                                        <p:tgtEl>
                                          <p:spTgt spid="34"/>
                                        </p:tgtEl>
                                        <p:attrNameLst>
                                          <p:attrName>style.color</p:attrName>
                                        </p:attrNameLst>
                                      </p:cBhvr>
                                      <p:to>
                                        <a:schemeClr val="accent2"/>
                                      </p:to>
                                    </p:animClr>
                                    <p:animClr clrSpc="rgb" dir="cw">
                                      <p:cBhvr>
                                        <p:cTn id="65" dur="500" fill="hold"/>
                                        <p:tgtEl>
                                          <p:spTgt spid="34"/>
                                        </p:tgtEl>
                                        <p:attrNameLst>
                                          <p:attrName>fillcolor</p:attrName>
                                        </p:attrNameLst>
                                      </p:cBhvr>
                                      <p:to>
                                        <a:schemeClr val="accent2"/>
                                      </p:to>
                                    </p:animClr>
                                    <p:set>
                                      <p:cBhvr>
                                        <p:cTn id="66" dur="500" fill="hold"/>
                                        <p:tgtEl>
                                          <p:spTgt spid="34"/>
                                        </p:tgtEl>
                                        <p:attrNameLst>
                                          <p:attrName>fill.type</p:attrName>
                                        </p:attrNameLst>
                                      </p:cBhvr>
                                      <p:to>
                                        <p:strVal val="solid"/>
                                      </p:to>
                                    </p:set>
                                    <p:set>
                                      <p:cBhvr>
                                        <p:cTn id="67" dur="500" fill="hold"/>
                                        <p:tgtEl>
                                          <p:spTgt spid="34"/>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2060" fill="hold"/>
                                        <p:tgtEl>
                                          <p:spTgt spid="43"/>
                                        </p:tgtEl>
                                      </p:cBhvr>
                                    </p:cmd>
                                  </p:childTnLst>
                                </p:cTn>
                              </p:par>
                            </p:childTnLst>
                          </p:cTn>
                        </p:par>
                      </p:childTnLst>
                    </p:cTn>
                  </p:par>
                </p:childTnLst>
              </p:cTn>
              <p:nextCondLst>
                <p:cond evt="onClick" delay="0">
                  <p:tgtEl>
                    <p:spTgt spid="34"/>
                  </p:tgtEl>
                </p:cond>
              </p:nextCondLst>
            </p:seq>
            <p:seq concurrent="1" nextAc="seek">
              <p:cTn id="70" restart="whenNotActive" fill="hold" evtFilter="cancelBubble" nodeType="interactiveSeq">
                <p:stCondLst>
                  <p:cond evt="onClick" delay="0">
                    <p:tgtEl>
                      <p:spTgt spid="37"/>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37"/>
                                        </p:tgtEl>
                                      </p:cBhvr>
                                    </p:animEffect>
                                    <p:animScale>
                                      <p:cBhvr>
                                        <p:cTn id="75" dur="250" autoRev="1" fill="hold"/>
                                        <p:tgtEl>
                                          <p:spTgt spid="37"/>
                                        </p:tgtEl>
                                      </p:cBhvr>
                                      <p:by x="105000" y="105000"/>
                                    </p:animScale>
                                  </p:childTnLst>
                                </p:cTn>
                              </p:par>
                              <p:par>
                                <p:cTn id="76" presetID="1" presetClass="mediacall" presetSubtype="0" fill="hold" nodeType="withEffect">
                                  <p:stCondLst>
                                    <p:cond delay="0"/>
                                  </p:stCondLst>
                                  <p:childTnLst>
                                    <p:cmd type="call" cmd="playFrom(0.0)">
                                      <p:cBhvr>
                                        <p:cTn id="77" dur="1252" fill="hold"/>
                                        <p:tgtEl>
                                          <p:spTgt spid="44"/>
                                        </p:tgtEl>
                                      </p:cBhvr>
                                    </p:cmd>
                                  </p:childTnLst>
                                </p:cTn>
                              </p:par>
                              <p:par>
                                <p:cTn id="78" presetID="1" presetClass="mediacall" presetSubtype="0" fill="hold" nodeType="withEffect">
                                  <p:stCondLst>
                                    <p:cond delay="0"/>
                                  </p:stCondLst>
                                  <p:childTnLst>
                                    <p:cmd type="call" cmd="playFrom(0.0)">
                                      <p:cBhvr>
                                        <p:cTn id="79" dur="2899" fill="hold"/>
                                        <p:tgtEl>
                                          <p:spTgt spid="45"/>
                                        </p:tgtEl>
                                      </p:cBhvr>
                                    </p:cmd>
                                  </p:childTnLst>
                                </p:cTn>
                              </p:par>
                            </p:childTnLst>
                          </p:cTn>
                        </p:par>
                      </p:childTnLst>
                    </p:cTn>
                  </p:par>
                </p:childTnLst>
              </p:cTn>
              <p:nextCondLst>
                <p:cond evt="onClick" delay="0">
                  <p:tgtEl>
                    <p:spTgt spid="37"/>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9" presetClass="emph" presetSubtype="0" fill="hold" grpId="1" nodeType="clickEffect">
                                  <p:stCondLst>
                                    <p:cond delay="0"/>
                                  </p:stCondLst>
                                  <p:childTnLst>
                                    <p:animClr clrSpc="rgb" dir="cw">
                                      <p:cBhvr override="childStyle">
                                        <p:cTn id="84" dur="500" fill="hold"/>
                                        <p:tgtEl>
                                          <p:spTgt spid="39"/>
                                        </p:tgtEl>
                                        <p:attrNameLst>
                                          <p:attrName>style.color</p:attrName>
                                        </p:attrNameLst>
                                      </p:cBhvr>
                                      <p:to>
                                        <a:schemeClr val="accent2"/>
                                      </p:to>
                                    </p:animClr>
                                    <p:animClr clrSpc="rgb" dir="cw">
                                      <p:cBhvr>
                                        <p:cTn id="85" dur="500" fill="hold"/>
                                        <p:tgtEl>
                                          <p:spTgt spid="39"/>
                                        </p:tgtEl>
                                        <p:attrNameLst>
                                          <p:attrName>fillcolor</p:attrName>
                                        </p:attrNameLst>
                                      </p:cBhvr>
                                      <p:to>
                                        <a:schemeClr val="accent2"/>
                                      </p:to>
                                    </p:animClr>
                                    <p:set>
                                      <p:cBhvr>
                                        <p:cTn id="86" dur="500" fill="hold"/>
                                        <p:tgtEl>
                                          <p:spTgt spid="39"/>
                                        </p:tgtEl>
                                        <p:attrNameLst>
                                          <p:attrName>fill.type</p:attrName>
                                        </p:attrNameLst>
                                      </p:cBhvr>
                                      <p:to>
                                        <p:strVal val="solid"/>
                                      </p:to>
                                    </p:set>
                                    <p:set>
                                      <p:cBhvr>
                                        <p:cTn id="87" dur="500" fill="hold"/>
                                        <p:tgtEl>
                                          <p:spTgt spid="39"/>
                                        </p:tgtEl>
                                        <p:attrNameLst>
                                          <p:attrName>fill.on</p:attrName>
                                        </p:attrNameLst>
                                      </p:cBhvr>
                                      <p:to>
                                        <p:strVal val="true"/>
                                      </p:to>
                                    </p:set>
                                  </p:childTnLst>
                                </p:cTn>
                              </p:par>
                              <p:par>
                                <p:cTn id="88" presetID="1" presetClass="mediacall" presetSubtype="0" fill="hold" nodeType="withEffect">
                                  <p:stCondLst>
                                    <p:cond delay="0"/>
                                  </p:stCondLst>
                                  <p:childTnLst>
                                    <p:cmd type="call" cmd="playFrom(0.0)">
                                      <p:cBhvr>
                                        <p:cTn id="89" dur="2060" fill="hold"/>
                                        <p:tgtEl>
                                          <p:spTgt spid="46"/>
                                        </p:tgtEl>
                                      </p:cBhvr>
                                    </p:cmd>
                                  </p:childTnLst>
                                </p:cTn>
                              </p:par>
                            </p:childTnLst>
                          </p:cTn>
                        </p:par>
                      </p:childTnLst>
                    </p:cTn>
                  </p:par>
                </p:childTnLst>
              </p:cTn>
              <p:nextCondLst>
                <p:cond evt="onClick" delay="0">
                  <p:tgtEl>
                    <p:spTgt spid="39"/>
                  </p:tgtEl>
                </p:cond>
              </p:nextCondLst>
            </p:seq>
            <p:audio>
              <p:cMediaNode vol="80000">
                <p:cTn id="90" fill="hold" display="0">
                  <p:stCondLst>
                    <p:cond delay="indefinite"/>
                  </p:stCondLst>
                  <p:endCondLst>
                    <p:cond evt="onStopAudio" delay="0">
                      <p:tgtEl>
                        <p:sldTgt/>
                      </p:tgtEl>
                    </p:cond>
                  </p:endCondLst>
                </p:cTn>
                <p:tgtEl>
                  <p:spTgt spid="42"/>
                </p:tgtEl>
              </p:cMediaNode>
            </p:audio>
            <p:audio>
              <p:cMediaNode vol="80000">
                <p:cTn id="91" fill="hold" display="0">
                  <p:stCondLst>
                    <p:cond delay="indefinite"/>
                  </p:stCondLst>
                  <p:endCondLst>
                    <p:cond evt="onStopAudio" delay="0">
                      <p:tgtEl>
                        <p:sldTgt/>
                      </p:tgtEl>
                    </p:cond>
                  </p:endCondLst>
                </p:cTn>
                <p:tgtEl>
                  <p:spTgt spid="43"/>
                </p:tgtEl>
              </p:cMediaNode>
            </p:audio>
            <p:audio>
              <p:cMediaNode vol="80000">
                <p:cTn id="92" fill="hold" display="0">
                  <p:stCondLst>
                    <p:cond delay="indefinite"/>
                  </p:stCondLst>
                  <p:endCondLst>
                    <p:cond evt="onStopAudio" delay="0">
                      <p:tgtEl>
                        <p:sldTgt/>
                      </p:tgtEl>
                    </p:cond>
                  </p:endCondLst>
                </p:cTn>
                <p:tgtEl>
                  <p:spTgt spid="44"/>
                </p:tgtEl>
              </p:cMediaNode>
            </p:audio>
            <p:audio>
              <p:cMediaNode vol="100000">
                <p:cTn id="93" fill="hold" display="0">
                  <p:stCondLst>
                    <p:cond delay="indefinite"/>
                  </p:stCondLst>
                  <p:endCondLst>
                    <p:cond evt="onStopAudio" delay="0">
                      <p:tgtEl>
                        <p:sldTgt/>
                      </p:tgtEl>
                    </p:cond>
                  </p:endCondLst>
                </p:cTn>
                <p:tgtEl>
                  <p:spTgt spid="45"/>
                </p:tgtEl>
              </p:cMediaNode>
            </p:audio>
            <p:audio>
              <p:cMediaNode vol="80000">
                <p:cTn id="94" fill="hold" display="0">
                  <p:stCondLst>
                    <p:cond delay="indefinite"/>
                  </p:stCondLst>
                  <p:endCondLst>
                    <p:cond evt="onStopAudio" delay="0">
                      <p:tgtEl>
                        <p:sldTgt/>
                      </p:tgtEl>
                    </p:cond>
                  </p:endCondLst>
                </p:cTn>
                <p:tgtEl>
                  <p:spTgt spid="46"/>
                </p:tgtEl>
              </p:cMediaNode>
            </p:audio>
            <p:video>
              <p:cMediaNode vol="80000">
                <p:cTn id="95" fill="hold" display="0">
                  <p:stCondLst>
                    <p:cond delay="indefinite"/>
                  </p:stCondLst>
                </p:cTn>
                <p:tgtEl>
                  <p:spTgt spid="22"/>
                </p:tgtEl>
              </p:cMediaNode>
            </p:video>
          </p:childTnLst>
        </p:cTn>
      </p:par>
    </p:tnLst>
    <p:bldLst>
      <p:bldP spid="30" grpId="0" animBg="1"/>
      <p:bldP spid="32" grpId="0" animBg="1"/>
      <p:bldP spid="32" grpId="1" animBg="1"/>
      <p:bldP spid="34" grpId="0" animBg="1"/>
      <p:bldP spid="34" grpId="1" animBg="1"/>
      <p:bldP spid="37" grpId="0" animBg="1"/>
      <p:bldP spid="37" grpId="1" animBg="1"/>
      <p:bldP spid="39" grpId="0" animBg="1"/>
      <p:bldP spid="3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086909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2012</TotalTime>
  <Words>1492</Words>
  <Application>Microsoft Office PowerPoint</Application>
  <PresentationFormat>On-screen Show (16:9)</PresentationFormat>
  <Paragraphs>190</Paragraphs>
  <Slides>29</Slides>
  <Notes>17</Notes>
  <HiddenSlides>0</HiddenSlides>
  <MMClips>29</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37" baseType="lpstr">
      <vt:lpstr>Arial</vt:lpstr>
      <vt:lpstr>Calibri</vt:lpstr>
      <vt:lpstr>Calibri Light</vt:lpstr>
      <vt:lpstr>Cambria Math</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294</cp:revision>
  <dcterms:created xsi:type="dcterms:W3CDTF">2021-07-22T17:31:00Z</dcterms:created>
  <dcterms:modified xsi:type="dcterms:W3CDTF">2022-08-01T16:40:30Z</dcterms:modified>
</cp:coreProperties>
</file>