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microsoft.com/office/2007/relationships/ui/extensibility" Target="/customUI/customUI14.xml" Id="Re41ba67c2de945f2"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326" r:id="rId3"/>
    <p:sldId id="317" r:id="rId4"/>
    <p:sldId id="337" r:id="rId5"/>
    <p:sldId id="332" r:id="rId6"/>
    <p:sldId id="323" r:id="rId7"/>
    <p:sldId id="297" r:id="rId8"/>
    <p:sldId id="298" r:id="rId9"/>
    <p:sldId id="299" r:id="rId10"/>
    <p:sldId id="300" r:id="rId11"/>
    <p:sldId id="301" r:id="rId12"/>
    <p:sldId id="296" r:id="rId13"/>
    <p:sldId id="334" r:id="rId14"/>
    <p:sldId id="350" r:id="rId15"/>
    <p:sldId id="345" r:id="rId16"/>
    <p:sldId id="325" r:id="rId17"/>
    <p:sldId id="324" r:id="rId18"/>
    <p:sldId id="285" r:id="rId19"/>
    <p:sldId id="338" r:id="rId20"/>
    <p:sldId id="335" r:id="rId21"/>
    <p:sldId id="286" r:id="rId22"/>
    <p:sldId id="339" r:id="rId23"/>
    <p:sldId id="347" r:id="rId24"/>
    <p:sldId id="340" r:id="rId25"/>
    <p:sldId id="351" r:id="rId26"/>
    <p:sldId id="329" r:id="rId27"/>
    <p:sldId id="287"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1306BA"/>
    <a:srgbClr val="00CC00"/>
    <a:srgbClr val="FFFF99"/>
    <a:srgbClr val="FFFF00"/>
    <a:srgbClr val="66FFFF"/>
    <a:srgbClr val="66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7" autoAdjust="0"/>
    <p:restoredTop sz="88608" autoAdjust="0"/>
  </p:normalViewPr>
  <p:slideViewPr>
    <p:cSldViewPr>
      <p:cViewPr varScale="1">
        <p:scale>
          <a:sx n="65" d="100"/>
          <a:sy n="65" d="100"/>
        </p:scale>
        <p:origin x="612" y="66"/>
      </p:cViewPr>
      <p:guideLst>
        <p:guide orient="horz" pos="2160"/>
        <p:guide pos="3840"/>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53" d="100"/>
          <a:sy n="53" d="100"/>
        </p:scale>
        <p:origin x="-2802"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5" Type="http://schemas.openxmlformats.org/officeDocument/2006/relationships/image" Target="../media/image5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 Id="rId14"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emf"/><Relationship Id="rId7" Type="http://schemas.openxmlformats.org/officeDocument/2006/relationships/image" Target="../media/image63.wmf"/><Relationship Id="rId2" Type="http://schemas.openxmlformats.org/officeDocument/2006/relationships/image" Target="../media/image58.e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370DA9C-39D9-4D9E-8356-57D220418E38}" type="datetimeFigureOut">
              <a:rPr lang="en-US" smtClean="0"/>
              <a:t>7/21/2022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F4EAAE5-DFD7-4001-B009-1692992AD415}" type="slidenum">
              <a:rPr lang="en-US" smtClean="0"/>
              <a:t>‹#›</a:t>
            </a:fld>
            <a:endParaRPr lang="en-US"/>
          </a:p>
        </p:txBody>
      </p:sp>
    </p:spTree>
    <p:extLst>
      <p:ext uri="{BB962C8B-B14F-4D97-AF65-F5344CB8AC3E}">
        <p14:creationId xmlns:p14="http://schemas.microsoft.com/office/powerpoint/2010/main" val="352475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a:t>
            </a:fld>
            <a:endParaRPr lang="en-US"/>
          </a:p>
        </p:txBody>
      </p:sp>
    </p:spTree>
    <p:extLst>
      <p:ext uri="{BB962C8B-B14F-4D97-AF65-F5344CB8AC3E}">
        <p14:creationId xmlns:p14="http://schemas.microsoft.com/office/powerpoint/2010/main" val="91233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err="1"/>
              <a:t>Đề</a:t>
            </a:r>
            <a:r>
              <a:rPr lang="en-US" dirty="0"/>
              <a:t> </a:t>
            </a:r>
            <a:r>
              <a:rPr lang="en-US" dirty="0" err="1"/>
              <a:t>bài</a:t>
            </a:r>
            <a:r>
              <a:rPr lang="en-US" dirty="0"/>
              <a:t> </a:t>
            </a:r>
            <a:r>
              <a:rPr lang="en-US" dirty="0" err="1"/>
              <a:t>chưa</a:t>
            </a:r>
            <a:r>
              <a:rPr lang="en-US" dirty="0"/>
              <a:t> </a:t>
            </a:r>
            <a:r>
              <a:rPr lang="en-US" dirty="0" err="1"/>
              <a:t>để</a:t>
            </a:r>
            <a:r>
              <a:rPr lang="en-US" dirty="0"/>
              <a:t> </a:t>
            </a:r>
            <a:r>
              <a:rPr lang="en-US" dirty="0" err="1"/>
              <a:t>đúng</a:t>
            </a:r>
            <a:r>
              <a:rPr lang="en-US" dirty="0"/>
              <a:t> font </a:t>
            </a:r>
            <a:r>
              <a:rPr lang="en-US" dirty="0" err="1"/>
              <a:t>chữ</a:t>
            </a:r>
            <a:r>
              <a:rPr lang="en-US" dirty="0"/>
              <a:t> Times new roman</a:t>
            </a:r>
          </a:p>
          <a:p>
            <a:r>
              <a:rPr lang="en-US" dirty="0"/>
              <a:t>Size </a:t>
            </a:r>
            <a:r>
              <a:rPr lang="en-US" dirty="0" err="1"/>
              <a:t>chữ</a:t>
            </a:r>
            <a:r>
              <a:rPr lang="en-US" dirty="0"/>
              <a:t>, </a:t>
            </a:r>
            <a:r>
              <a:rPr lang="en-US" dirty="0" err="1"/>
              <a:t>công</a:t>
            </a:r>
            <a:r>
              <a:rPr lang="en-US" dirty="0"/>
              <a:t> </a:t>
            </a:r>
            <a:r>
              <a:rPr lang="en-US" dirty="0" err="1"/>
              <a:t>thức</a:t>
            </a:r>
            <a:r>
              <a:rPr lang="en-US" dirty="0"/>
              <a:t> </a:t>
            </a:r>
            <a:r>
              <a:rPr lang="en-US" dirty="0" err="1"/>
              <a:t>chỉnh</a:t>
            </a:r>
            <a:r>
              <a:rPr lang="en-US" dirty="0"/>
              <a:t> </a:t>
            </a:r>
            <a:r>
              <a:rPr lang="en-US" dirty="0" err="1"/>
              <a:t>lại</a:t>
            </a:r>
            <a:r>
              <a:rPr lang="en-US" dirty="0"/>
              <a:t> </a:t>
            </a:r>
            <a:r>
              <a:rPr lang="en-US" dirty="0" err="1"/>
              <a:t>thành</a:t>
            </a:r>
            <a:r>
              <a:rPr lang="en-US" dirty="0"/>
              <a:t> size 28</a:t>
            </a:r>
          </a:p>
        </p:txBody>
      </p:sp>
      <p:sp>
        <p:nvSpPr>
          <p:cNvPr id="4" name="Slide Number Placeholder 3"/>
          <p:cNvSpPr>
            <a:spLocks noGrp="1"/>
          </p:cNvSpPr>
          <p:nvPr>
            <p:ph type="sldNum" sz="quarter" idx="10"/>
          </p:nvPr>
        </p:nvSpPr>
        <p:spPr/>
        <p:txBody>
          <a:bodyPr/>
          <a:lstStyle/>
          <a:p>
            <a:fld id="{FF4EAAE5-DFD7-4001-B009-1692992AD415}" type="slidenum">
              <a:rPr lang="en-US" smtClean="0"/>
              <a:t>16</a:t>
            </a:fld>
            <a:endParaRPr lang="en-US"/>
          </a:p>
        </p:txBody>
      </p:sp>
    </p:spTree>
    <p:extLst>
      <p:ext uri="{BB962C8B-B14F-4D97-AF65-F5344CB8AC3E}">
        <p14:creationId xmlns:p14="http://schemas.microsoft.com/office/powerpoint/2010/main" val="91404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17</a:t>
            </a:fld>
            <a:endParaRPr lang="en-US"/>
          </a:p>
        </p:txBody>
      </p:sp>
    </p:spTree>
    <p:extLst>
      <p:ext uri="{BB962C8B-B14F-4D97-AF65-F5344CB8AC3E}">
        <p14:creationId xmlns:p14="http://schemas.microsoft.com/office/powerpoint/2010/main" val="165181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 </a:t>
            </a:r>
            <a:r>
              <a:rPr lang="en-US" dirty="0" err="1"/>
              <a:t>Phần</a:t>
            </a:r>
            <a:r>
              <a:rPr lang="en-US" dirty="0"/>
              <a:t> </a:t>
            </a:r>
            <a:r>
              <a:rPr lang="en-US" dirty="0" err="1"/>
              <a:t>a,b</a:t>
            </a:r>
            <a:r>
              <a:rPr lang="en-US" dirty="0"/>
              <a:t> </a:t>
            </a:r>
            <a:r>
              <a:rPr lang="en-US" dirty="0" err="1"/>
              <a:t>sắp</a:t>
            </a:r>
            <a:r>
              <a:rPr lang="en-US" dirty="0"/>
              <a:t> </a:t>
            </a:r>
            <a:r>
              <a:rPr lang="en-US" dirty="0" err="1"/>
              <a:t>xếp</a:t>
            </a:r>
            <a:r>
              <a:rPr lang="en-US" dirty="0"/>
              <a:t> </a:t>
            </a:r>
            <a:r>
              <a:rPr lang="en-US" dirty="0" err="1"/>
              <a:t>chữ</a:t>
            </a:r>
            <a:r>
              <a:rPr lang="en-US" dirty="0"/>
              <a:t> </a:t>
            </a:r>
            <a:r>
              <a:rPr lang="en-US" dirty="0" err="1"/>
              <a:t>màu</a:t>
            </a:r>
            <a:r>
              <a:rPr lang="en-US" dirty="0"/>
              <a:t> </a:t>
            </a:r>
            <a:r>
              <a:rPr lang="en-US" dirty="0" err="1"/>
              <a:t>xanh</a:t>
            </a:r>
            <a:r>
              <a:rPr lang="en-US" dirty="0"/>
              <a:t> </a:t>
            </a:r>
            <a:r>
              <a:rPr lang="en-US" dirty="0" err="1"/>
              <a:t>thay</a:t>
            </a:r>
            <a:r>
              <a:rPr lang="en-US" dirty="0"/>
              <a:t> </a:t>
            </a:r>
            <a:r>
              <a:rPr lang="en-US" dirty="0" err="1"/>
              <a:t>bằng</a:t>
            </a:r>
            <a:r>
              <a:rPr lang="en-US" dirty="0"/>
              <a:t> </a:t>
            </a:r>
            <a:r>
              <a:rPr lang="en-US" dirty="0" err="1"/>
              <a:t>Đáp</a:t>
            </a:r>
            <a:r>
              <a:rPr lang="en-US" dirty="0"/>
              <a:t> </a:t>
            </a:r>
            <a:r>
              <a:rPr lang="en-US" dirty="0" err="1"/>
              <a:t>án</a:t>
            </a:r>
            <a:r>
              <a:rPr lang="en-US" dirty="0"/>
              <a:t>.</a:t>
            </a:r>
          </a:p>
          <a:p>
            <a:r>
              <a:rPr lang="en-US" dirty="0"/>
              <a:t>- Size </a:t>
            </a:r>
            <a:r>
              <a:rPr lang="en-US" dirty="0" err="1"/>
              <a:t>chữ</a:t>
            </a:r>
            <a:r>
              <a:rPr lang="en-US" dirty="0"/>
              <a:t> </a:t>
            </a:r>
            <a:r>
              <a:rPr lang="en-US" dirty="0" err="1"/>
              <a:t>để</a:t>
            </a:r>
            <a:r>
              <a:rPr lang="en-US" dirty="0"/>
              <a:t> 28 </a:t>
            </a:r>
          </a:p>
          <a:p>
            <a:r>
              <a:rPr lang="en-US" dirty="0"/>
              <a:t> </a:t>
            </a:r>
          </a:p>
        </p:txBody>
      </p:sp>
      <p:sp>
        <p:nvSpPr>
          <p:cNvPr id="4" name="Slide Number Placeholder 3"/>
          <p:cNvSpPr>
            <a:spLocks noGrp="1"/>
          </p:cNvSpPr>
          <p:nvPr>
            <p:ph type="sldNum" sz="quarter" idx="5"/>
          </p:nvPr>
        </p:nvSpPr>
        <p:spPr/>
        <p:txBody>
          <a:bodyPr/>
          <a:lstStyle/>
          <a:p>
            <a:fld id="{FF4EAAE5-DFD7-4001-B009-1692992AD415}" type="slidenum">
              <a:rPr lang="en-US" smtClean="0"/>
              <a:t>18</a:t>
            </a:fld>
            <a:endParaRPr lang="en-US"/>
          </a:p>
        </p:txBody>
      </p:sp>
    </p:spTree>
    <p:extLst>
      <p:ext uri="{BB962C8B-B14F-4D97-AF65-F5344CB8AC3E}">
        <p14:creationId xmlns:p14="http://schemas.microsoft.com/office/powerpoint/2010/main" val="1284248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 </a:t>
            </a:r>
            <a:r>
              <a:rPr lang="en-US" dirty="0"/>
              <a:t>Thêm đáp án câu </a:t>
            </a:r>
            <a:r>
              <a:rPr lang="en-US" dirty="0" smtClean="0"/>
              <a:t>b </a:t>
            </a:r>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21</a:t>
            </a:fld>
            <a:endParaRPr lang="en-US"/>
          </a:p>
        </p:txBody>
      </p:sp>
    </p:spTree>
    <p:extLst>
      <p:ext uri="{BB962C8B-B14F-4D97-AF65-F5344CB8AC3E}">
        <p14:creationId xmlns:p14="http://schemas.microsoft.com/office/powerpoint/2010/main" val="1526890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23</a:t>
            </a:fld>
            <a:endParaRPr lang="en-US"/>
          </a:p>
        </p:txBody>
      </p:sp>
    </p:spTree>
    <p:extLst>
      <p:ext uri="{BB962C8B-B14F-4D97-AF65-F5344CB8AC3E}">
        <p14:creationId xmlns:p14="http://schemas.microsoft.com/office/powerpoint/2010/main" val="1847552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4EAAE5-DFD7-4001-B009-1692992AD415}" type="slidenum">
              <a:rPr lang="en-US" smtClean="0"/>
              <a:t>25</a:t>
            </a:fld>
            <a:endParaRPr lang="en-US"/>
          </a:p>
        </p:txBody>
      </p:sp>
    </p:spTree>
    <p:extLst>
      <p:ext uri="{BB962C8B-B14F-4D97-AF65-F5344CB8AC3E}">
        <p14:creationId xmlns:p14="http://schemas.microsoft.com/office/powerpoint/2010/main" val="270921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a:t>Bổ</a:t>
            </a:r>
            <a:r>
              <a:rPr lang="en-US" baseline="0"/>
              <a:t> sung slide luật chơi</a:t>
            </a:r>
            <a:endParaRPr lang="en-US"/>
          </a:p>
        </p:txBody>
      </p:sp>
      <p:sp>
        <p:nvSpPr>
          <p:cNvPr id="4" name="Slide Number Placeholder 3"/>
          <p:cNvSpPr>
            <a:spLocks noGrp="1"/>
          </p:cNvSpPr>
          <p:nvPr>
            <p:ph type="sldNum" sz="quarter" idx="10"/>
          </p:nvPr>
        </p:nvSpPr>
        <p:spPr/>
        <p:txBody>
          <a:bodyPr/>
          <a:lstStyle/>
          <a:p>
            <a:fld id="{FF4EAAE5-DFD7-4001-B009-1692992AD415}" type="slidenum">
              <a:rPr lang="en-US" smtClean="0"/>
              <a:t>5</a:t>
            </a:fld>
            <a:endParaRPr lang="en-US"/>
          </a:p>
        </p:txBody>
      </p:sp>
    </p:spTree>
    <p:extLst>
      <p:ext uri="{BB962C8B-B14F-4D97-AF65-F5344CB8AC3E}">
        <p14:creationId xmlns:p14="http://schemas.microsoft.com/office/powerpoint/2010/main" val="141130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lần</a:t>
            </a:r>
            <a:r>
              <a:rPr lang="en-US" baseline="0" dirty="0"/>
              <a:t> </a:t>
            </a:r>
            <a:r>
              <a:rPr lang="en-US" baseline="0" dirty="0" err="1"/>
              <a:t>lượt</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kho</a:t>
            </a:r>
            <a:r>
              <a:rPr lang="en-US" baseline="0" dirty="0"/>
              <a:t> </a:t>
            </a:r>
            <a:r>
              <a:rPr lang="en-US" baseline="0" dirty="0" err="1"/>
              <a:t>báu</a:t>
            </a:r>
            <a:endParaRPr lang="en-US" baseline="0" dirty="0"/>
          </a:p>
          <a:p>
            <a:r>
              <a:rPr lang="en-US" baseline="0" dirty="0"/>
              <a:t>Khi hết kho báu thì chọn vào tàu để chuyển </a:t>
            </a:r>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6</a:t>
            </a:fld>
            <a:endParaRPr lang="en-US"/>
          </a:p>
        </p:txBody>
      </p:sp>
    </p:spTree>
    <p:extLst>
      <p:ext uri="{BB962C8B-B14F-4D97-AF65-F5344CB8AC3E}">
        <p14:creationId xmlns:p14="http://schemas.microsoft.com/office/powerpoint/2010/main" val="80048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7</a:t>
            </a:fld>
            <a:endParaRPr lang="en-US"/>
          </a:p>
        </p:txBody>
      </p:sp>
    </p:spTree>
    <p:extLst>
      <p:ext uri="{BB962C8B-B14F-4D97-AF65-F5344CB8AC3E}">
        <p14:creationId xmlns:p14="http://schemas.microsoft.com/office/powerpoint/2010/main" val="101022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8</a:t>
            </a:fld>
            <a:endParaRPr lang="en-US"/>
          </a:p>
        </p:txBody>
      </p:sp>
    </p:spTree>
    <p:extLst>
      <p:ext uri="{BB962C8B-B14F-4D97-AF65-F5344CB8AC3E}">
        <p14:creationId xmlns:p14="http://schemas.microsoft.com/office/powerpoint/2010/main" val="10706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9</a:t>
            </a:fld>
            <a:endParaRPr lang="en-US"/>
          </a:p>
        </p:txBody>
      </p:sp>
    </p:spTree>
    <p:extLst>
      <p:ext uri="{BB962C8B-B14F-4D97-AF65-F5344CB8AC3E}">
        <p14:creationId xmlns:p14="http://schemas.microsoft.com/office/powerpoint/2010/main" val="391686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Cách</a:t>
            </a:r>
            <a:r>
              <a:rPr lang="en-US" baseline="0" dirty="0"/>
              <a:t> </a:t>
            </a:r>
            <a:r>
              <a:rPr lang="en-US" baseline="0" dirty="0" err="1"/>
              <a:t>trình</a:t>
            </a:r>
            <a:r>
              <a:rPr lang="en-US" baseline="0" dirty="0"/>
              <a:t> </a:t>
            </a:r>
            <a:r>
              <a:rPr lang="en-US" baseline="0" dirty="0" err="1"/>
              <a:t>chiếu</a:t>
            </a:r>
            <a:r>
              <a:rPr lang="en-US" baseline="0" dirty="0"/>
              <a:t>: </a:t>
            </a:r>
            <a:r>
              <a:rPr lang="en-US" baseline="0" dirty="0" err="1"/>
              <a:t>Chọn</a:t>
            </a:r>
            <a:r>
              <a:rPr lang="en-US" baseline="0" dirty="0"/>
              <a:t> </a:t>
            </a:r>
            <a:r>
              <a:rPr lang="en-US" baseline="0" dirty="0" err="1"/>
              <a:t>vào</a:t>
            </a:r>
            <a:r>
              <a:rPr lang="en-US" baseline="0" dirty="0"/>
              <a:t> Jack </a:t>
            </a:r>
            <a:r>
              <a:rPr lang="en-US" baseline="0" dirty="0" err="1"/>
              <a:t>để</a:t>
            </a:r>
            <a:r>
              <a:rPr lang="en-US" baseline="0" dirty="0"/>
              <a:t> quay </a:t>
            </a:r>
            <a:r>
              <a:rPr lang="en-US" baseline="0" dirty="0" err="1"/>
              <a:t>về</a:t>
            </a:r>
            <a:endParaRPr lang="en-US" dirty="0"/>
          </a:p>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10</a:t>
            </a:fld>
            <a:endParaRPr lang="en-US"/>
          </a:p>
        </p:txBody>
      </p:sp>
    </p:spTree>
    <p:extLst>
      <p:ext uri="{BB962C8B-B14F-4D97-AF65-F5344CB8AC3E}">
        <p14:creationId xmlns:p14="http://schemas.microsoft.com/office/powerpoint/2010/main" val="130303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11</a:t>
            </a:fld>
            <a:endParaRPr lang="en-US"/>
          </a:p>
        </p:txBody>
      </p:sp>
    </p:spTree>
    <p:extLst>
      <p:ext uri="{BB962C8B-B14F-4D97-AF65-F5344CB8AC3E}">
        <p14:creationId xmlns:p14="http://schemas.microsoft.com/office/powerpoint/2010/main" val="141130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EAAE5-DFD7-4001-B009-1692992AD415}" type="slidenum">
              <a:rPr lang="en-US" smtClean="0"/>
              <a:t>15</a:t>
            </a:fld>
            <a:endParaRPr lang="en-US"/>
          </a:p>
        </p:txBody>
      </p:sp>
    </p:spTree>
    <p:extLst>
      <p:ext uri="{BB962C8B-B14F-4D97-AF65-F5344CB8AC3E}">
        <p14:creationId xmlns:p14="http://schemas.microsoft.com/office/powerpoint/2010/main" val="51079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65674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407001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96828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5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27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9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60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06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082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317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4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11460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2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11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73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A24C6-B4BC-43B1-BBF7-E43B2C586E8C}"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55924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EA24C6-B4BC-43B1-BBF7-E43B2C586E8C}"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35006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A24C6-B4BC-43B1-BBF7-E43B2C586E8C}"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95752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EA24C6-B4BC-43B1-BBF7-E43B2C586E8C}"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508032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24C6-B4BC-43B1-BBF7-E43B2C586E8C}"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1380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A24C6-B4BC-43B1-BBF7-E43B2C586E8C}"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0858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A24C6-B4BC-43B1-BBF7-E43B2C586E8C}"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3D29B-0323-4B08-8148-6B0565546AB7}" type="slidenum">
              <a:rPr lang="en-US" smtClean="0"/>
              <a:t>‹#›</a:t>
            </a:fld>
            <a:endParaRPr lang="en-US"/>
          </a:p>
        </p:txBody>
      </p:sp>
    </p:spTree>
    <p:extLst>
      <p:ext uri="{BB962C8B-B14F-4D97-AF65-F5344CB8AC3E}">
        <p14:creationId xmlns:p14="http://schemas.microsoft.com/office/powerpoint/2010/main" val="25195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A24C6-B4BC-43B1-BBF7-E43B2C586E8C}" type="datetimeFigureOut">
              <a:rPr lang="en-US" smtClean="0"/>
              <a:t>7/21/2022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3D29B-0323-4B08-8148-6B0565546AB7}" type="slidenum">
              <a:rPr lang="en-US" smtClean="0"/>
              <a:t>‹#›</a:t>
            </a:fld>
            <a:endParaRPr lang="en-US"/>
          </a:p>
        </p:txBody>
      </p:sp>
    </p:spTree>
    <p:extLst>
      <p:ext uri="{BB962C8B-B14F-4D97-AF65-F5344CB8AC3E}">
        <p14:creationId xmlns:p14="http://schemas.microsoft.com/office/powerpoint/2010/main" val="216369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19982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6.wmf"/><Relationship Id="rId18" Type="http://schemas.openxmlformats.org/officeDocument/2006/relationships/oleObject" Target="../embeddings/oleObject8.bin"/><Relationship Id="rId3" Type="http://schemas.openxmlformats.org/officeDocument/2006/relationships/notesSlide" Target="../notesSlides/notesSlide9.xml"/><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5.bin"/><Relationship Id="rId17" Type="http://schemas.openxmlformats.org/officeDocument/2006/relationships/image" Target="../media/image38.wmf"/><Relationship Id="rId25"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35.wmf"/><Relationship Id="rId24" Type="http://schemas.openxmlformats.org/officeDocument/2006/relationships/image" Target="../media/image41.wmf"/><Relationship Id="rId5" Type="http://schemas.openxmlformats.org/officeDocument/2006/relationships/image" Target="../media/image8.wmf"/><Relationship Id="rId15" Type="http://schemas.openxmlformats.org/officeDocument/2006/relationships/image" Target="../media/image37.wmf"/><Relationship Id="rId23" Type="http://schemas.openxmlformats.org/officeDocument/2006/relationships/oleObject" Target="../embeddings/oleObject11.bin"/><Relationship Id="rId10" Type="http://schemas.openxmlformats.org/officeDocument/2006/relationships/oleObject" Target="../embeddings/oleObject4.bin"/><Relationship Id="rId19" Type="http://schemas.openxmlformats.org/officeDocument/2006/relationships/image" Target="../media/image39.wmf"/><Relationship Id="rId4" Type="http://schemas.openxmlformats.org/officeDocument/2006/relationships/image" Target="../media/image7.wmf"/><Relationship Id="rId9" Type="http://schemas.openxmlformats.org/officeDocument/2006/relationships/image" Target="../media/image34.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13" Type="http://schemas.openxmlformats.org/officeDocument/2006/relationships/image" Target="../media/image45.wmf"/><Relationship Id="rId18" Type="http://schemas.openxmlformats.org/officeDocument/2006/relationships/oleObject" Target="../embeddings/oleObject19.bin"/><Relationship Id="rId26" Type="http://schemas.openxmlformats.org/officeDocument/2006/relationships/oleObject" Target="../embeddings/oleObject23.bin"/><Relationship Id="rId3" Type="http://schemas.openxmlformats.org/officeDocument/2006/relationships/notesSlide" Target="../notesSlides/notesSlide10.xml"/><Relationship Id="rId21" Type="http://schemas.openxmlformats.org/officeDocument/2006/relationships/image" Target="../media/image49.wmf"/><Relationship Id="rId34" Type="http://schemas.openxmlformats.org/officeDocument/2006/relationships/oleObject" Target="../embeddings/oleObject27.bin"/><Relationship Id="rId7" Type="http://schemas.openxmlformats.org/officeDocument/2006/relationships/image" Target="../media/image42.wmf"/><Relationship Id="rId12" Type="http://schemas.openxmlformats.org/officeDocument/2006/relationships/oleObject" Target="../embeddings/oleObject16.bin"/><Relationship Id="rId17" Type="http://schemas.openxmlformats.org/officeDocument/2006/relationships/image" Target="../media/image47.wmf"/><Relationship Id="rId25" Type="http://schemas.openxmlformats.org/officeDocument/2006/relationships/image" Target="../media/image51.wmf"/><Relationship Id="rId33" Type="http://schemas.openxmlformats.org/officeDocument/2006/relationships/image" Target="../media/image55.wmf"/><Relationship Id="rId2" Type="http://schemas.openxmlformats.org/officeDocument/2006/relationships/slideLayout" Target="../slideLayouts/slideLayout7.xml"/><Relationship Id="rId16" Type="http://schemas.openxmlformats.org/officeDocument/2006/relationships/oleObject" Target="../embeddings/oleObject18.bin"/><Relationship Id="rId20" Type="http://schemas.openxmlformats.org/officeDocument/2006/relationships/oleObject" Target="../embeddings/oleObject20.bin"/><Relationship Id="rId29" Type="http://schemas.openxmlformats.org/officeDocument/2006/relationships/image" Target="../media/image53.wmf"/><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44.wmf"/><Relationship Id="rId24" Type="http://schemas.openxmlformats.org/officeDocument/2006/relationships/oleObject" Target="../embeddings/oleObject22.bin"/><Relationship Id="rId32" Type="http://schemas.openxmlformats.org/officeDocument/2006/relationships/oleObject" Target="../embeddings/oleObject26.bin"/><Relationship Id="rId5" Type="http://schemas.openxmlformats.org/officeDocument/2006/relationships/image" Target="../media/image8.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oleObject" Target="../embeddings/oleObject24.bin"/><Relationship Id="rId10" Type="http://schemas.openxmlformats.org/officeDocument/2006/relationships/oleObject" Target="../embeddings/oleObject15.bin"/><Relationship Id="rId19" Type="http://schemas.openxmlformats.org/officeDocument/2006/relationships/image" Target="../media/image48.wmf"/><Relationship Id="rId31" Type="http://schemas.openxmlformats.org/officeDocument/2006/relationships/image" Target="../media/image54.wmf"/><Relationship Id="rId4" Type="http://schemas.openxmlformats.org/officeDocument/2006/relationships/image" Target="../media/image7.wmf"/><Relationship Id="rId9" Type="http://schemas.openxmlformats.org/officeDocument/2006/relationships/image" Target="../media/image43.wmf"/><Relationship Id="rId14" Type="http://schemas.openxmlformats.org/officeDocument/2006/relationships/oleObject" Target="../embeddings/oleObject17.bin"/><Relationship Id="rId22" Type="http://schemas.openxmlformats.org/officeDocument/2006/relationships/oleObject" Target="../embeddings/oleObject21.bin"/><Relationship Id="rId27" Type="http://schemas.openxmlformats.org/officeDocument/2006/relationships/image" Target="../media/image52.wmf"/><Relationship Id="rId30" Type="http://schemas.openxmlformats.org/officeDocument/2006/relationships/oleObject" Target="../embeddings/oleObject25.bin"/><Relationship Id="rId35" Type="http://schemas.openxmlformats.org/officeDocument/2006/relationships/image" Target="../media/image56.wmf"/><Relationship Id="rId8"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60.emf"/><Relationship Id="rId18" Type="http://schemas.openxmlformats.org/officeDocument/2006/relationships/oleObject" Target="../embeddings/oleObject34.bin"/><Relationship Id="rId3" Type="http://schemas.openxmlformats.org/officeDocument/2006/relationships/notesSlide" Target="../notesSlides/notesSlide11.xml"/><Relationship Id="rId21" Type="http://schemas.openxmlformats.org/officeDocument/2006/relationships/image" Target="../media/image64.wmf"/><Relationship Id="rId7" Type="http://schemas.openxmlformats.org/officeDocument/2006/relationships/image" Target="../media/image57.wmf"/><Relationship Id="rId12" Type="http://schemas.openxmlformats.org/officeDocument/2006/relationships/oleObject" Target="../embeddings/oleObject31.bin"/><Relationship Id="rId17" Type="http://schemas.openxmlformats.org/officeDocument/2006/relationships/image" Target="../media/image62.wmf"/><Relationship Id="rId2" Type="http://schemas.openxmlformats.org/officeDocument/2006/relationships/slideLayout" Target="../slideLayouts/slideLayout7.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4.vml"/><Relationship Id="rId6" Type="http://schemas.openxmlformats.org/officeDocument/2006/relationships/oleObject" Target="../embeddings/oleObject28.bin"/><Relationship Id="rId11" Type="http://schemas.openxmlformats.org/officeDocument/2006/relationships/image" Target="../media/image59.emf"/><Relationship Id="rId5" Type="http://schemas.openxmlformats.org/officeDocument/2006/relationships/image" Target="../media/image8.wmf"/><Relationship Id="rId15" Type="http://schemas.openxmlformats.org/officeDocument/2006/relationships/image" Target="../media/image61.wmf"/><Relationship Id="rId10" Type="http://schemas.openxmlformats.org/officeDocument/2006/relationships/oleObject" Target="../embeddings/oleObject30.bin"/><Relationship Id="rId19" Type="http://schemas.openxmlformats.org/officeDocument/2006/relationships/image" Target="../media/image63.wmf"/><Relationship Id="rId4" Type="http://schemas.openxmlformats.org/officeDocument/2006/relationships/image" Target="../media/image7.wmf"/><Relationship Id="rId9" Type="http://schemas.openxmlformats.org/officeDocument/2006/relationships/image" Target="../media/image58.emf"/><Relationship Id="rId14"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12.xml"/><Relationship Id="rId7"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37.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67.wmf"/></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76.wmf"/><Relationship Id="rId3" Type="http://schemas.openxmlformats.org/officeDocument/2006/relationships/notesSlide" Target="../notesSlides/notesSlide13.xml"/><Relationship Id="rId7" Type="http://schemas.openxmlformats.org/officeDocument/2006/relationships/image" Target="../media/image73.wmf"/><Relationship Id="rId12"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1.bin"/><Relationship Id="rId11" Type="http://schemas.openxmlformats.org/officeDocument/2006/relationships/image" Target="../media/image75.wmf"/><Relationship Id="rId5" Type="http://schemas.openxmlformats.org/officeDocument/2006/relationships/image" Target="../media/image72.wmf"/><Relationship Id="rId15" Type="http://schemas.openxmlformats.org/officeDocument/2006/relationships/image" Target="../media/image77.wmf"/><Relationship Id="rId10" Type="http://schemas.openxmlformats.org/officeDocument/2006/relationships/oleObject" Target="../embeddings/oleObject43.bin"/><Relationship Id="rId4" Type="http://schemas.openxmlformats.org/officeDocument/2006/relationships/oleObject" Target="../embeddings/oleObject40.bin"/><Relationship Id="rId9" Type="http://schemas.openxmlformats.org/officeDocument/2006/relationships/image" Target="../media/image74.wmf"/><Relationship Id="rId1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8.wmf"/><Relationship Id="rId5" Type="http://schemas.openxmlformats.org/officeDocument/2006/relationships/oleObject" Target="../embeddings/oleObject47.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49.bin"/></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gif"/><Relationship Id="rId18"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slide" Target="slide9.xml"/><Relationship Id="rId12" Type="http://schemas.openxmlformats.org/officeDocument/2006/relationships/image" Target="../media/image14.png"/><Relationship Id="rId17" Type="http://schemas.openxmlformats.org/officeDocument/2006/relationships/hyperlink" Target="T7%20CD%20C2%20B2%20T3%20TAP%20HOP%20CAC%20SO%20THUC.pptx" TargetMode="External"/><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gif"/><Relationship Id="rId1" Type="http://schemas.openxmlformats.org/officeDocument/2006/relationships/slideLayout" Target="../slideLayouts/slideLayout12.xml"/><Relationship Id="rId6" Type="http://schemas.openxmlformats.org/officeDocument/2006/relationships/image" Target="../media/image9.gif"/><Relationship Id="rId11" Type="http://schemas.openxmlformats.org/officeDocument/2006/relationships/slide" Target="slide10.xml"/><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3.png"/><Relationship Id="rId19" Type="http://schemas.microsoft.com/office/2007/relationships/hdphoto" Target="../media/hdphoto1.wdp"/><Relationship Id="rId4" Type="http://schemas.openxmlformats.org/officeDocument/2006/relationships/slide" Target="slide11.xml"/><Relationship Id="rId9" Type="http://schemas.openxmlformats.org/officeDocument/2006/relationships/slide" Target="slide8.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8014" y="4636249"/>
            <a:ext cx="1947841" cy="1384995"/>
          </a:xfrm>
          <a:prstGeom prst="rect">
            <a:avLst/>
          </a:prstGeom>
          <a:noFill/>
        </p:spPr>
        <p:txBody>
          <a:bodyPr wrap="none" lIns="91440" tIns="45720" rIns="91440" bIns="45720">
            <a:spAutoFit/>
          </a:bodyPr>
          <a:lstStyle/>
          <a:p>
            <a:pPr algn="ctr">
              <a:lnSpc>
                <a:spcPct val="150000"/>
              </a:lnSpc>
            </a:pPr>
            <a:r>
              <a:rPr lang="en-US" sz="2800" b="1" dirty="0">
                <a:ln w="1905"/>
                <a:solidFill>
                  <a:srgbClr val="C00000"/>
                </a:solidFill>
                <a:effectLst>
                  <a:innerShdw blurRad="69850" dist="43180" dir="5400000">
                    <a:srgbClr val="000000">
                      <a:alpha val="65000"/>
                    </a:srgbClr>
                  </a:innerShdw>
                </a:effectLst>
              </a:rPr>
              <a:t>GIÁO VIÊN: </a:t>
            </a:r>
          </a:p>
          <a:p>
            <a:pPr algn="ctr">
              <a:lnSpc>
                <a:spcPct val="150000"/>
              </a:lnSpc>
            </a:pPr>
            <a:r>
              <a:rPr lang="en-US" sz="2800" b="1" dirty="0">
                <a:ln w="1905"/>
                <a:solidFill>
                  <a:srgbClr val="C00000"/>
                </a:solidFill>
                <a:effectLst>
                  <a:innerShdw blurRad="69850" dist="43180" dir="5400000">
                    <a:srgbClr val="000000">
                      <a:alpha val="65000"/>
                    </a:srgbClr>
                  </a:innerShdw>
                </a:effectLst>
              </a:rPr>
              <a:t>LỚP: .....</a:t>
            </a:r>
          </a:p>
        </p:txBody>
      </p:sp>
      <p:sp>
        <p:nvSpPr>
          <p:cNvPr id="2" name="TextBox 1"/>
          <p:cNvSpPr txBox="1"/>
          <p:nvPr/>
        </p:nvSpPr>
        <p:spPr>
          <a:xfrm>
            <a:off x="2925507" y="326121"/>
            <a:ext cx="7010400" cy="954107"/>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PHÒNG GD &amp; ĐT </a:t>
            </a:r>
          </a:p>
          <a:p>
            <a:pPr algn="ctr"/>
            <a:r>
              <a:rPr lang="en-US" sz="2800" b="1" dirty="0">
                <a:solidFill>
                  <a:srgbClr val="FF0000"/>
                </a:solidFill>
                <a:latin typeface="Times New Roman" pitchFamily="18" charset="0"/>
                <a:cs typeface="Times New Roman" pitchFamily="18" charset="0"/>
              </a:rPr>
              <a:t>TRƯỜNG THCS</a:t>
            </a:r>
          </a:p>
        </p:txBody>
      </p:sp>
      <p:pic>
        <p:nvPicPr>
          <p:cNvPr id="7" name="PA_图片 4">
            <a:extLst>
              <a:ext uri="{FF2B5EF4-FFF2-40B4-BE49-F238E27FC236}">
                <a16:creationId xmlns:a16="http://schemas.microsoft.com/office/drawing/2014/main" id="{D32E4FF0-05F2-477A-A810-8B67EA88303A}"/>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9527" t="15136" b="37127"/>
          <a:stretch/>
        </p:blipFill>
        <p:spPr>
          <a:xfrm flipH="1">
            <a:off x="3962398" y="5802029"/>
            <a:ext cx="8229601" cy="1159152"/>
          </a:xfrm>
          <a:prstGeom prst="rect">
            <a:avLst/>
          </a:prstGeom>
        </p:spPr>
      </p:pic>
      <p:pic>
        <p:nvPicPr>
          <p:cNvPr id="17" name="PA_图片 4">
            <a:extLst>
              <a:ext uri="{FF2B5EF4-FFF2-40B4-BE49-F238E27FC236}">
                <a16:creationId xmlns:a16="http://schemas.microsoft.com/office/drawing/2014/main" id="{D32E4FF0-05F2-477A-A810-8B67EA88303A}"/>
              </a:ext>
            </a:extLst>
          </p:cNvPr>
          <p:cNvPicPr>
            <a:picLocks noChangeAspect="1"/>
          </p:cNvPicPr>
          <p:nvPr>
            <p:custDataLst>
              <p:tags r:id="rId2"/>
            </p:custDataLst>
          </p:nvPr>
        </p:nvPicPr>
        <p:blipFill rotWithShape="1">
          <a:blip r:embed="rId5" cstate="print">
            <a:extLst>
              <a:ext uri="{28A0092B-C50C-407E-A947-70E740481C1C}">
                <a14:useLocalDpi xmlns:a14="http://schemas.microsoft.com/office/drawing/2010/main" val="0"/>
              </a:ext>
            </a:extLst>
          </a:blip>
          <a:srcRect l="9527" t="15136" b="37127"/>
          <a:stretch/>
        </p:blipFill>
        <p:spPr>
          <a:xfrm flipH="1">
            <a:off x="-609601" y="5751725"/>
            <a:ext cx="5715000" cy="1159152"/>
          </a:xfrm>
          <a:prstGeom prst="rect">
            <a:avLst/>
          </a:prstGeom>
        </p:spPr>
      </p:pic>
      <p:pic>
        <p:nvPicPr>
          <p:cNvPr id="18" name="Picture 11" descr="Bell-04-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52400"/>
            <a:ext cx="1183877" cy="115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Bell-04-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926479" y="0"/>
            <a:ext cx="1183877" cy="115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9299" y="23730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0699" y="12300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663699" y="15348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224929" y="23730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386729" y="11538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6" descr="DSTARS-P"/>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529729" y="1382429"/>
            <a:ext cx="1079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stretch>
            <a:fillRect/>
          </a:stretch>
        </p:blipFill>
        <p:spPr>
          <a:xfrm>
            <a:off x="3194021" y="1353400"/>
            <a:ext cx="5867400" cy="3848100"/>
          </a:xfrm>
          <a:prstGeom prst="rect">
            <a:avLst/>
          </a:prstGeom>
        </p:spPr>
      </p:pic>
    </p:spTree>
    <p:extLst>
      <p:ext uri="{BB962C8B-B14F-4D97-AF65-F5344CB8AC3E}">
        <p14:creationId xmlns:p14="http://schemas.microsoft.com/office/powerpoint/2010/main" val="191795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5" name="Rectangle 14"/>
          <p:cNvSpPr/>
          <p:nvPr/>
        </p:nvSpPr>
        <p:spPr>
          <a:xfrm>
            <a:off x="41910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
        <p:nvSpPr>
          <p:cNvPr id="10" name="TextBox 9"/>
          <p:cNvSpPr txBox="1"/>
          <p:nvPr/>
        </p:nvSpPr>
        <p:spPr>
          <a:xfrm>
            <a:off x="4114800" y="672406"/>
            <a:ext cx="4724400" cy="1384995"/>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Sắp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xếp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sau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theo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tự</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tăng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dần</a:t>
            </a:r>
            <a:r>
              <a:rPr lang="en-US" sz="2800" b="1" dirty="0">
                <a:solidFill>
                  <a:prstClr val="black"/>
                </a:solidFill>
                <a:latin typeface="Times New Roman" pitchFamily="18" charset="0"/>
                <a:cs typeface="Times New Roman" pitchFamily="18" charset="0"/>
              </a:rPr>
              <a:t>:</a:t>
            </a:r>
          </a:p>
          <a:p>
            <a:pPr algn="ctr"/>
            <a:r>
              <a:rPr lang="en-US" sz="2800" b="1" dirty="0">
                <a:solidFill>
                  <a:srgbClr val="FF0000"/>
                </a:solidFill>
                <a:latin typeface="Times New Roman" pitchFamily="18" charset="0"/>
                <a:cs typeface="Times New Roman" pitchFamily="18" charset="0"/>
              </a:rPr>
              <a:t>0; -12; 1; -1; 6</a:t>
            </a:r>
          </a:p>
        </p:txBody>
      </p:sp>
      <p:sp>
        <p:nvSpPr>
          <p:cNvPr id="11" name="TextBox 10"/>
          <p:cNvSpPr txBox="1"/>
          <p:nvPr/>
        </p:nvSpPr>
        <p:spPr>
          <a:xfrm>
            <a:off x="5257800" y="3276600"/>
            <a:ext cx="23622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-12; -1; 0; 1; 6</a:t>
            </a:r>
          </a:p>
        </p:txBody>
      </p:sp>
    </p:spTree>
    <p:extLst>
      <p:ext uri="{BB962C8B-B14F-4D97-AF65-F5344CB8AC3E}">
        <p14:creationId xmlns:p14="http://schemas.microsoft.com/office/powerpoint/2010/main" val="7054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sney-jake-and-the-neverland-pirates-clip-art-images--29662.gif"/>
          <p:cNvPicPr>
            <a:picLocks noChangeAspect="1"/>
          </p:cNvPicPr>
          <p:nvPr/>
        </p:nvPicPr>
        <p:blipFill>
          <a:blip r:embed="rId3" cstate="print"/>
          <a:stretch>
            <a:fillRect/>
          </a:stretch>
        </p:blipFill>
        <p:spPr>
          <a:xfrm>
            <a:off x="4572000" y="1473630"/>
            <a:ext cx="4724400" cy="4953000"/>
          </a:xfrm>
          <a:prstGeom prst="rect">
            <a:avLst/>
          </a:prstGeom>
        </p:spPr>
      </p:pic>
      <p:sp>
        <p:nvSpPr>
          <p:cNvPr id="10" name="Rectangle 9">
            <a:extLst>
              <a:ext uri="{FF2B5EF4-FFF2-40B4-BE49-F238E27FC236}">
                <a16:creationId xmlns:a16="http://schemas.microsoft.com/office/drawing/2014/main" id="{BD7A2930-7667-43D2-8B42-8AF6C3389138}"/>
              </a:ext>
            </a:extLst>
          </p:cNvPr>
          <p:cNvSpPr/>
          <p:nvPr/>
        </p:nvSpPr>
        <p:spPr>
          <a:xfrm>
            <a:off x="4038600" y="0"/>
            <a:ext cx="4876800" cy="1295400"/>
          </a:xfrm>
          <a:prstGeom prst="rect">
            <a:avLst/>
          </a:prstGeom>
          <a:noFill/>
        </p:spPr>
        <p:txBody>
          <a:bodyPr wrap="none" lIns="91440" tIns="45720" rIns="91440" bIns="45720" numCol="1">
            <a:prstTxWarp prst="textDeflate">
              <a:avLst/>
            </a:prstTxWarp>
            <a:spAutoFit/>
          </a:bodyPr>
          <a:lstStyle/>
          <a:p>
            <a:pPr algn="ctr"/>
            <a:r>
              <a:rPr lang="en-US" sz="8000" b="1" dirty="0">
                <a:ln w="12700" cmpd="sng">
                  <a:solidFill>
                    <a:srgbClr val="8064A2"/>
                  </a:solidFill>
                  <a:prstDash val="solid"/>
                </a:ln>
                <a:solidFill>
                  <a:srgbClr val="1F497D">
                    <a:lumMod val="20000"/>
                    <a:lumOff val="80000"/>
                  </a:srgbClr>
                </a:solidFill>
                <a:latin typeface="Tahoma" panose="020B0604030504040204" pitchFamily="34" charset="0"/>
                <a:ea typeface="Tahoma" panose="020B0604030504040204" pitchFamily="34" charset="0"/>
                <a:cs typeface="Tahoma" panose="020B0604030504040204" pitchFamily="34" charset="0"/>
              </a:rPr>
              <a:t>JACK TÌM KHO BÁU </a:t>
            </a:r>
          </a:p>
        </p:txBody>
      </p:sp>
    </p:spTree>
    <p:extLst>
      <p:ext uri="{BB962C8B-B14F-4D97-AF65-F5344CB8AC3E}">
        <p14:creationId xmlns:p14="http://schemas.microsoft.com/office/powerpoint/2010/main" val="159501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6" y="-17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59626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29" y="6066293"/>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29659" y="11706"/>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09800" y="2819401"/>
            <a:ext cx="76581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err="1">
                <a:latin typeface="Times New Roman" pitchFamily="18" charset="0"/>
                <a:cs typeface="Times New Roman" pitchFamily="18" charset="0"/>
              </a:rPr>
              <a:t>HÌNH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THÀNH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KIẾN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THỨC</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9252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1401" y="3849651"/>
            <a:ext cx="3456599" cy="2923381"/>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577" y="3838289"/>
            <a:ext cx="3272223" cy="79766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212" y="1933405"/>
            <a:ext cx="2651918"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025" y="226421"/>
            <a:ext cx="2908301"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371" y="2519645"/>
            <a:ext cx="4366067" cy="151895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130" y="2868744"/>
            <a:ext cx="3842329" cy="3303456"/>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813" y="533400"/>
            <a:ext cx="157979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5304" y="228600"/>
            <a:ext cx="2003589" cy="80087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533400"/>
            <a:ext cx="4081462" cy="384671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31748" y="2472576"/>
            <a:ext cx="1867590" cy="170519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1" y="3742639"/>
            <a:ext cx="3124200" cy="945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4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6" y="-17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59626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771" y="5971950"/>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47801" y="-82637"/>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09800" y="2819401"/>
            <a:ext cx="76581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a:latin typeface="Times New Roman" pitchFamily="18" charset="0"/>
                <a:cs typeface="Times New Roman" pitchFamily="18" charset="0"/>
              </a:rPr>
              <a:t>LUYỆN TẬP – VẬN DỤNG</a:t>
            </a:r>
          </a:p>
        </p:txBody>
      </p:sp>
    </p:spTree>
    <p:extLst>
      <p:ext uri="{BB962C8B-B14F-4D97-AF65-F5344CB8AC3E}">
        <p14:creationId xmlns:p14="http://schemas.microsoft.com/office/powerpoint/2010/main" val="36173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11020443" y="12789"/>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11466" y="590102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1772" y="5990092"/>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90009" flipH="1">
            <a:off x="116111" y="23568"/>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p:cNvGraphicFramePr>
            <a:graphicFrameLocks noChangeAspect="1"/>
          </p:cNvGraphicFramePr>
          <p:nvPr>
            <p:extLst>
              <p:ext uri="{D42A27DB-BD31-4B8C-83A1-F6EECF244321}">
                <p14:modId xmlns:p14="http://schemas.microsoft.com/office/powerpoint/2010/main" val="2731472871"/>
              </p:ext>
            </p:extLst>
          </p:nvPr>
        </p:nvGraphicFramePr>
        <p:xfrm>
          <a:off x="2119703" y="2379407"/>
          <a:ext cx="7904162" cy="4002087"/>
        </p:xfrm>
        <a:graphic>
          <a:graphicData uri="http://schemas.openxmlformats.org/presentationml/2006/ole">
            <mc:AlternateContent xmlns:mc="http://schemas.openxmlformats.org/markup-compatibility/2006">
              <mc:Choice xmlns:v="urn:schemas-microsoft-com:vml" Requires="v">
                <p:oleObj spid="_x0000_s2237" name="Equation" r:id="rId6" imgW="3162240" imgH="1600200" progId="Equation.DSMT4">
                  <p:embed/>
                </p:oleObj>
              </mc:Choice>
              <mc:Fallback>
                <p:oleObj name="Equation" r:id="rId6" imgW="3162240" imgH="1600200" progId="Equation.DSMT4">
                  <p:embed/>
                  <p:pic>
                    <p:nvPicPr>
                      <p:cNvPr id="0" name=""/>
                      <p:cNvPicPr/>
                      <p:nvPr/>
                    </p:nvPicPr>
                    <p:blipFill>
                      <a:blip r:embed="rId7"/>
                      <a:stretch>
                        <a:fillRect/>
                      </a:stretch>
                    </p:blipFill>
                    <p:spPr>
                      <a:xfrm>
                        <a:off x="2119703" y="2379407"/>
                        <a:ext cx="7904162" cy="400208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99352092"/>
              </p:ext>
            </p:extLst>
          </p:nvPr>
        </p:nvGraphicFramePr>
        <p:xfrm>
          <a:off x="3733800" y="2424113"/>
          <a:ext cx="762000" cy="647700"/>
        </p:xfrm>
        <a:graphic>
          <a:graphicData uri="http://schemas.openxmlformats.org/presentationml/2006/ole">
            <mc:AlternateContent xmlns:mc="http://schemas.openxmlformats.org/markup-compatibility/2006">
              <mc:Choice xmlns:v="urn:schemas-microsoft-com:vml" Requires="v">
                <p:oleObj spid="_x0000_s2238" name="Equation" r:id="rId8" imgW="139680" imgH="139680" progId="Equation.DSMT4">
                  <p:embed/>
                </p:oleObj>
              </mc:Choice>
              <mc:Fallback>
                <p:oleObj name="Equation" r:id="rId8" imgW="139680" imgH="139680" progId="Equation.DSMT4">
                  <p:embed/>
                  <p:pic>
                    <p:nvPicPr>
                      <p:cNvPr id="0" name=""/>
                      <p:cNvPicPr/>
                      <p:nvPr/>
                    </p:nvPicPr>
                    <p:blipFill>
                      <a:blip r:embed="rId9"/>
                      <a:stretch>
                        <a:fillRect/>
                      </a:stretch>
                    </p:blipFill>
                    <p:spPr>
                      <a:xfrm>
                        <a:off x="3733800" y="2424113"/>
                        <a:ext cx="762000" cy="647700"/>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11765484"/>
              </p:ext>
            </p:extLst>
          </p:nvPr>
        </p:nvGraphicFramePr>
        <p:xfrm>
          <a:off x="8534400" y="2424113"/>
          <a:ext cx="762000" cy="647700"/>
        </p:xfrm>
        <a:graphic>
          <a:graphicData uri="http://schemas.openxmlformats.org/presentationml/2006/ole">
            <mc:AlternateContent xmlns:mc="http://schemas.openxmlformats.org/markup-compatibility/2006">
              <mc:Choice xmlns:v="urn:schemas-microsoft-com:vml" Requires="v">
                <p:oleObj spid="_x0000_s2239" name="Equation" r:id="rId10" imgW="139680" imgH="139680" progId="Equation.DSMT4">
                  <p:embed/>
                </p:oleObj>
              </mc:Choice>
              <mc:Fallback>
                <p:oleObj name="Equation" r:id="rId10" imgW="139680" imgH="139680" progId="Equation.DSMT4">
                  <p:embed/>
                  <p:pic>
                    <p:nvPicPr>
                      <p:cNvPr id="0" name=""/>
                      <p:cNvPicPr>
                        <a:picLocks noChangeAspect="1" noChangeArrowheads="1"/>
                      </p:cNvPicPr>
                      <p:nvPr/>
                    </p:nvPicPr>
                    <p:blipFill>
                      <a:blip r:embed="rId11"/>
                      <a:srcRect/>
                      <a:stretch>
                        <a:fillRect/>
                      </a:stretch>
                    </p:blipFill>
                    <p:spPr bwMode="auto">
                      <a:xfrm>
                        <a:off x="8534400" y="2424113"/>
                        <a:ext cx="762000" cy="647700"/>
                      </a:xfrm>
                      <a:prstGeom prst="rect">
                        <a:avLst/>
                      </a:prstGeom>
                      <a:solidFill>
                        <a:schemeClr val="bg1"/>
                      </a:solid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13792750"/>
              </p:ext>
            </p:extLst>
          </p:nvPr>
        </p:nvGraphicFramePr>
        <p:xfrm>
          <a:off x="8534400" y="3338513"/>
          <a:ext cx="685800" cy="647700"/>
        </p:xfrm>
        <a:graphic>
          <a:graphicData uri="http://schemas.openxmlformats.org/presentationml/2006/ole">
            <mc:AlternateContent xmlns:mc="http://schemas.openxmlformats.org/markup-compatibility/2006">
              <mc:Choice xmlns:v="urn:schemas-microsoft-com:vml" Requires="v">
                <p:oleObj spid="_x0000_s2240" name="Equation" r:id="rId12" imgW="139680" imgH="139680" progId="Equation.DSMT4">
                  <p:embed/>
                </p:oleObj>
              </mc:Choice>
              <mc:Fallback>
                <p:oleObj name="Equation" r:id="rId12" imgW="139680" imgH="139680" progId="Equation.DSMT4">
                  <p:embed/>
                  <p:pic>
                    <p:nvPicPr>
                      <p:cNvPr id="0" name=""/>
                      <p:cNvPicPr>
                        <a:picLocks noChangeAspect="1" noChangeArrowheads="1"/>
                      </p:cNvPicPr>
                      <p:nvPr/>
                    </p:nvPicPr>
                    <p:blipFill>
                      <a:blip r:embed="rId13"/>
                      <a:srcRect/>
                      <a:stretch>
                        <a:fillRect/>
                      </a:stretch>
                    </p:blipFill>
                    <p:spPr bwMode="auto">
                      <a:xfrm>
                        <a:off x="8534400" y="3338513"/>
                        <a:ext cx="685800" cy="647700"/>
                      </a:xfrm>
                      <a:prstGeom prst="rect">
                        <a:avLst/>
                      </a:prstGeom>
                      <a:solidFill>
                        <a:schemeClr val="bg1"/>
                      </a:solid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13564810"/>
              </p:ext>
            </p:extLst>
          </p:nvPr>
        </p:nvGraphicFramePr>
        <p:xfrm>
          <a:off x="3733800" y="3400425"/>
          <a:ext cx="762000" cy="852488"/>
        </p:xfrm>
        <a:graphic>
          <a:graphicData uri="http://schemas.openxmlformats.org/presentationml/2006/ole">
            <mc:AlternateContent xmlns:mc="http://schemas.openxmlformats.org/markup-compatibility/2006">
              <mc:Choice xmlns:v="urn:schemas-microsoft-com:vml" Requires="v">
                <p:oleObj spid="_x0000_s2241" name="Equation" r:id="rId14" imgW="139680" imgH="177480" progId="Equation.DSMT4">
                  <p:embed/>
                </p:oleObj>
              </mc:Choice>
              <mc:Fallback>
                <p:oleObj name="Equation" r:id="rId14" imgW="139680" imgH="177480" progId="Equation.DSMT4">
                  <p:embed/>
                  <p:pic>
                    <p:nvPicPr>
                      <p:cNvPr id="0" name=""/>
                      <p:cNvPicPr>
                        <a:picLocks noChangeAspect="1" noChangeArrowheads="1"/>
                      </p:cNvPicPr>
                      <p:nvPr/>
                    </p:nvPicPr>
                    <p:blipFill>
                      <a:blip r:embed="rId15"/>
                      <a:srcRect/>
                      <a:stretch>
                        <a:fillRect/>
                      </a:stretch>
                    </p:blipFill>
                    <p:spPr bwMode="auto">
                      <a:xfrm>
                        <a:off x="3733800" y="3400425"/>
                        <a:ext cx="762000" cy="852488"/>
                      </a:xfrm>
                      <a:prstGeom prst="rect">
                        <a:avLst/>
                      </a:prstGeom>
                      <a:solidFill>
                        <a:schemeClr val="bg1"/>
                      </a:solidFill>
                      <a:ln>
                        <a:noFill/>
                      </a:ln>
                    </p:spPr>
                  </p:pic>
                </p:oleObj>
              </mc:Fallback>
            </mc:AlternateContent>
          </a:graphicData>
        </a:graphic>
      </p:graphicFrame>
      <p:sp>
        <p:nvSpPr>
          <p:cNvPr id="13" name="TextBox 12"/>
          <p:cNvSpPr txBox="1"/>
          <p:nvPr/>
        </p:nvSpPr>
        <p:spPr>
          <a:xfrm>
            <a:off x="990600" y="748605"/>
            <a:ext cx="10020865"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1 </a:t>
            </a:r>
          </a:p>
          <a:p>
            <a:pPr>
              <a:lnSpc>
                <a:spcPct val="150000"/>
              </a:lnSpc>
            </a:pPr>
            <a:r>
              <a:rPr lang="en-US" sz="2800" dirty="0" err="1">
                <a:latin typeface="Times New Roman" pitchFamily="18" charset="0"/>
                <a:cs typeface="Times New Roman" pitchFamily="18" charset="0"/>
              </a:rPr>
              <a:t>Chọn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a:solidFill>
                  <a:schemeClr val="accent6">
                    <a:lumMod val="75000"/>
                  </a:schemeClr>
                </a:solidFill>
                <a:latin typeface="Times New Roman" pitchFamily="18" charset="0"/>
                <a:cs typeface="Times New Roman" pitchFamily="18" charset="0"/>
              </a:rPr>
              <a:t>                   </a:t>
            </a:r>
            <a:r>
              <a:rPr lang="en-US" sz="2800" dirty="0" err="1">
                <a:latin typeface="Times New Roman" pitchFamily="18" charset="0"/>
                <a:cs typeface="Times New Roman" pitchFamily="18" charset="0"/>
                <a:sym typeface="Lamsymbol"/>
              </a:rPr>
              <a:t>thích</a:t>
            </a:r>
            <a:r>
              <a:rPr lang="en-US" sz="2800" dirty="0">
                <a:latin typeface="Times New Roman" pitchFamily="18" charset="0"/>
                <a:cs typeface="Times New Roman" pitchFamily="18" charset="0"/>
                <a:sym typeface="Lamsymbol"/>
              </a:rPr>
              <a:t> </a:t>
            </a:r>
            <a:r>
              <a:rPr lang="en-US" sz="2800" dirty="0" err="1">
                <a:latin typeface="Times New Roman" pitchFamily="18" charset="0"/>
                <a:cs typeface="Times New Roman" pitchFamily="18" charset="0"/>
                <a:sym typeface="Lamsymbol"/>
              </a:rPr>
              <a:t>hợp</a:t>
            </a:r>
            <a:r>
              <a:rPr lang="en-US" sz="2800" dirty="0">
                <a:latin typeface="Times New Roman" pitchFamily="18" charset="0"/>
                <a:cs typeface="Times New Roman" pitchFamily="18" charset="0"/>
                <a:sym typeface="Lamsymbol"/>
              </a:rPr>
              <a:t> </a:t>
            </a:r>
            <a:r>
              <a:rPr lang="en-US" sz="2800" dirty="0" err="1">
                <a:latin typeface="Times New Roman" pitchFamily="18" charset="0"/>
                <a:cs typeface="Times New Roman" pitchFamily="18" charset="0"/>
                <a:sym typeface="Lamsymbol"/>
              </a:rPr>
              <a:t>cho</a:t>
            </a:r>
            <a:r>
              <a:rPr lang="en-US" sz="2800" dirty="0">
                <a:latin typeface="Times New Roman" pitchFamily="18" charset="0"/>
                <a:cs typeface="Times New Roman" pitchFamily="18" charset="0"/>
                <a:sym typeface="Lamsymbol"/>
              </a:rPr>
              <a:t>        </a:t>
            </a:r>
            <a:r>
              <a:rPr lang="en-US" sz="2800" b="1" dirty="0">
                <a:latin typeface="Times New Roman" pitchFamily="18" charset="0"/>
                <a:cs typeface="Times New Roman" pitchFamily="18" charset="0"/>
                <a:sym typeface="Lamsymbol"/>
              </a:rPr>
              <a:t>:</a:t>
            </a:r>
            <a:endParaRPr lang="en-US" sz="2800" b="1" dirty="0">
              <a:latin typeface="Times New Roman" pitchFamily="18" charset="0"/>
              <a:cs typeface="Times New Roman"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742409705"/>
              </p:ext>
            </p:extLst>
          </p:nvPr>
        </p:nvGraphicFramePr>
        <p:xfrm>
          <a:off x="3276600" y="1516092"/>
          <a:ext cx="1957387" cy="647700"/>
        </p:xfrm>
        <a:graphic>
          <a:graphicData uri="http://schemas.openxmlformats.org/presentationml/2006/ole">
            <mc:AlternateContent xmlns:mc="http://schemas.openxmlformats.org/markup-compatibility/2006">
              <mc:Choice xmlns:v="urn:schemas-microsoft-com:vml" Requires="v">
                <p:oleObj spid="_x0000_s2242" name="Equation" r:id="rId16" imgW="647640" imgH="215640" progId="Equation.DSMT4">
                  <p:embed/>
                </p:oleObj>
              </mc:Choice>
              <mc:Fallback>
                <p:oleObj name="Equation" r:id="rId16" imgW="647640" imgH="215640" progId="Equation.DSMT4">
                  <p:embed/>
                  <p:pic>
                    <p:nvPicPr>
                      <p:cNvPr id="0" name=""/>
                      <p:cNvPicPr>
                        <a:picLocks noChangeAspect="1" noChangeArrowheads="1"/>
                      </p:cNvPicPr>
                      <p:nvPr/>
                    </p:nvPicPr>
                    <p:blipFill>
                      <a:blip r:embed="rId17"/>
                      <a:srcRect/>
                      <a:stretch>
                        <a:fillRect/>
                      </a:stretch>
                    </p:blipFill>
                    <p:spPr bwMode="auto">
                      <a:xfrm>
                        <a:off x="3276600" y="1516092"/>
                        <a:ext cx="1957387" cy="6477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60473693"/>
              </p:ext>
            </p:extLst>
          </p:nvPr>
        </p:nvGraphicFramePr>
        <p:xfrm>
          <a:off x="7204868" y="1499991"/>
          <a:ext cx="630238" cy="630237"/>
        </p:xfrm>
        <a:graphic>
          <a:graphicData uri="http://schemas.openxmlformats.org/presentationml/2006/ole">
            <mc:AlternateContent xmlns:mc="http://schemas.openxmlformats.org/markup-compatibility/2006">
              <mc:Choice xmlns:v="urn:schemas-microsoft-com:vml" Requires="v">
                <p:oleObj spid="_x0000_s2243" name="Equation" r:id="rId18" imgW="241200" imgH="241200" progId="Equation.DSMT4">
                  <p:embed/>
                </p:oleObj>
              </mc:Choice>
              <mc:Fallback>
                <p:oleObj name="Equation" r:id="rId18" imgW="241200" imgH="241200" progId="Equation.DSMT4">
                  <p:embed/>
                  <p:pic>
                    <p:nvPicPr>
                      <p:cNvPr id="0" name=""/>
                      <p:cNvPicPr/>
                      <p:nvPr/>
                    </p:nvPicPr>
                    <p:blipFill>
                      <a:blip r:embed="rId19"/>
                      <a:stretch>
                        <a:fillRect/>
                      </a:stretch>
                    </p:blipFill>
                    <p:spPr>
                      <a:xfrm>
                        <a:off x="7204868" y="1499991"/>
                        <a:ext cx="630238" cy="630237"/>
                      </a:xfrm>
                      <a:prstGeom prst="rect">
                        <a:avLst/>
                      </a:prstGeom>
                    </p:spPr>
                  </p:pic>
                </p:oleObj>
              </mc:Fallback>
            </mc:AlternateContent>
          </a:graphicData>
        </a:graphic>
      </p:graphicFrame>
      <p:sp>
        <p:nvSpPr>
          <p:cNvPr id="6" name="TextBox 5"/>
          <p:cNvSpPr txBox="1"/>
          <p:nvPr/>
        </p:nvSpPr>
        <p:spPr>
          <a:xfrm>
            <a:off x="1164479" y="159195"/>
            <a:ext cx="5179106" cy="800219"/>
          </a:xfrm>
          <a:prstGeom prst="rect">
            <a:avLst/>
          </a:prstGeom>
          <a:noFill/>
        </p:spPr>
        <p:txBody>
          <a:bodyPr wrap="square" rtlCol="0">
            <a:spAutoFit/>
          </a:bodyPr>
          <a:lstStyle/>
          <a:p>
            <a:r>
              <a:rPr lang="vi-VN" sz="2800" b="1" dirty="0">
                <a:solidFill>
                  <a:srgbClr val="000099"/>
                </a:solidFill>
                <a:latin typeface="+mj-lt"/>
              </a:rPr>
              <a:t>Dạng 1: Nhận biết số thực </a:t>
            </a:r>
            <a:endParaRPr lang="en-US" sz="2800" b="1" dirty="0">
              <a:solidFill>
                <a:srgbClr val="000099"/>
              </a:solidFill>
              <a:latin typeface="+mj-lt"/>
            </a:endParaRPr>
          </a:p>
          <a:p>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11839364"/>
              </p:ext>
            </p:extLst>
          </p:nvPr>
        </p:nvGraphicFramePr>
        <p:xfrm>
          <a:off x="8458200" y="4329113"/>
          <a:ext cx="762000" cy="647700"/>
        </p:xfrm>
        <a:graphic>
          <a:graphicData uri="http://schemas.openxmlformats.org/presentationml/2006/ole">
            <mc:AlternateContent xmlns:mc="http://schemas.openxmlformats.org/markup-compatibility/2006">
              <mc:Choice xmlns:v="urn:schemas-microsoft-com:vml" Requires="v">
                <p:oleObj spid="_x0000_s2244" name="Equation" r:id="rId20" imgW="762120" imgH="647640" progId="Equation.DSMT4">
                  <p:embed/>
                </p:oleObj>
              </mc:Choice>
              <mc:Fallback>
                <p:oleObj name="Equation" r:id="rId20" imgW="762120" imgH="647640" progId="Equation.DSMT4">
                  <p:embed/>
                  <p:pic>
                    <p:nvPicPr>
                      <p:cNvPr id="0" name=""/>
                      <p:cNvPicPr/>
                      <p:nvPr/>
                    </p:nvPicPr>
                    <p:blipFill>
                      <a:blip r:embed="rId21"/>
                      <a:stretch>
                        <a:fillRect/>
                      </a:stretch>
                    </p:blipFill>
                    <p:spPr>
                      <a:xfrm>
                        <a:off x="8458200" y="4329113"/>
                        <a:ext cx="762000" cy="6477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521979458"/>
              </p:ext>
            </p:extLst>
          </p:nvPr>
        </p:nvGraphicFramePr>
        <p:xfrm>
          <a:off x="8534400" y="5091113"/>
          <a:ext cx="762000" cy="647700"/>
        </p:xfrm>
        <a:graphic>
          <a:graphicData uri="http://schemas.openxmlformats.org/presentationml/2006/ole">
            <mc:AlternateContent xmlns:mc="http://schemas.openxmlformats.org/markup-compatibility/2006">
              <mc:Choice xmlns:v="urn:schemas-microsoft-com:vml" Requires="v">
                <p:oleObj spid="_x0000_s2245" name="Equation" r:id="rId22" imgW="762120" imgH="647640" progId="Equation.DSMT4">
                  <p:embed/>
                </p:oleObj>
              </mc:Choice>
              <mc:Fallback>
                <p:oleObj name="Equation" r:id="rId22" imgW="762120" imgH="647640" progId="Equation.DSMT4">
                  <p:embed/>
                  <p:pic>
                    <p:nvPicPr>
                      <p:cNvPr id="0" name=""/>
                      <p:cNvPicPr/>
                      <p:nvPr/>
                    </p:nvPicPr>
                    <p:blipFill>
                      <a:blip r:embed="rId21"/>
                      <a:stretch>
                        <a:fillRect/>
                      </a:stretch>
                    </p:blipFill>
                    <p:spPr>
                      <a:xfrm>
                        <a:off x="8534400" y="5091113"/>
                        <a:ext cx="762000" cy="647700"/>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34370784"/>
              </p:ext>
            </p:extLst>
          </p:nvPr>
        </p:nvGraphicFramePr>
        <p:xfrm>
          <a:off x="3733800" y="4252914"/>
          <a:ext cx="762000" cy="852487"/>
        </p:xfrm>
        <a:graphic>
          <a:graphicData uri="http://schemas.openxmlformats.org/presentationml/2006/ole">
            <mc:AlternateContent xmlns:mc="http://schemas.openxmlformats.org/markup-compatibility/2006">
              <mc:Choice xmlns:v="urn:schemas-microsoft-com:vml" Requires="v">
                <p:oleObj spid="_x0000_s2246" name="Equation" r:id="rId23" imgW="762120" imgH="852480" progId="Equation.DSMT4">
                  <p:embed/>
                </p:oleObj>
              </mc:Choice>
              <mc:Fallback>
                <p:oleObj name="Equation" r:id="rId23" imgW="762120" imgH="852480" progId="Equation.DSMT4">
                  <p:embed/>
                  <p:pic>
                    <p:nvPicPr>
                      <p:cNvPr id="0" name=""/>
                      <p:cNvPicPr/>
                      <p:nvPr/>
                    </p:nvPicPr>
                    <p:blipFill>
                      <a:blip r:embed="rId24"/>
                      <a:stretch>
                        <a:fillRect/>
                      </a:stretch>
                    </p:blipFill>
                    <p:spPr>
                      <a:xfrm>
                        <a:off x="3733800" y="4252914"/>
                        <a:ext cx="762000" cy="85248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11939871"/>
              </p:ext>
            </p:extLst>
          </p:nvPr>
        </p:nvGraphicFramePr>
        <p:xfrm>
          <a:off x="3733800" y="5019548"/>
          <a:ext cx="762000" cy="852487"/>
        </p:xfrm>
        <a:graphic>
          <a:graphicData uri="http://schemas.openxmlformats.org/presentationml/2006/ole">
            <mc:AlternateContent xmlns:mc="http://schemas.openxmlformats.org/markup-compatibility/2006">
              <mc:Choice xmlns:v="urn:schemas-microsoft-com:vml" Requires="v">
                <p:oleObj spid="_x0000_s2247" name="Equation" r:id="rId25" imgW="762120" imgH="852480" progId="Equation.DSMT4">
                  <p:embed/>
                </p:oleObj>
              </mc:Choice>
              <mc:Fallback>
                <p:oleObj name="Equation" r:id="rId25" imgW="762120" imgH="852480" progId="Equation.DSMT4">
                  <p:embed/>
                  <p:pic>
                    <p:nvPicPr>
                      <p:cNvPr id="0" name=""/>
                      <p:cNvPicPr/>
                      <p:nvPr/>
                    </p:nvPicPr>
                    <p:blipFill>
                      <a:blip r:embed="rId24"/>
                      <a:stretch>
                        <a:fillRect/>
                      </a:stretch>
                    </p:blipFill>
                    <p:spPr>
                      <a:xfrm>
                        <a:off x="3733800" y="5019548"/>
                        <a:ext cx="762000" cy="852487"/>
                      </a:xfrm>
                      <a:prstGeom prst="rect">
                        <a:avLst/>
                      </a:prstGeom>
                    </p:spPr>
                  </p:pic>
                </p:oleObj>
              </mc:Fallback>
            </mc:AlternateContent>
          </a:graphicData>
        </a:graphic>
      </p:graphicFrame>
    </p:spTree>
    <p:extLst>
      <p:ext uri="{BB962C8B-B14F-4D97-AF65-F5344CB8AC3E}">
        <p14:creationId xmlns:p14="http://schemas.microsoft.com/office/powerpoint/2010/main" val="42589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randombar(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11104867" y="-34438"/>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90009" flipH="1">
            <a:off x="191251" y="-935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2121" y="803383"/>
            <a:ext cx="10405371"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2800" dirty="0">
                <a:latin typeface="+mj-lt"/>
              </a:rPr>
              <a:t>Bài 2 : SGK trang 42</a:t>
            </a:r>
            <a:endParaRPr lang="en-US" sz="2800" dirty="0">
              <a:latin typeface="+mj-lt"/>
            </a:endParaRPr>
          </a:p>
          <a:p>
            <a:r>
              <a:rPr lang="vi-VN" sz="2800" dirty="0">
                <a:latin typeface="+mj-lt"/>
              </a:rPr>
              <a:t>Tìm số đối của mỗi số sau: </a:t>
            </a:r>
            <a:endParaRPr lang="en-US" sz="2800" dirty="0">
              <a:latin typeface="+mj-lt"/>
            </a:endParaRPr>
          </a:p>
          <a:p>
            <a:endParaRPr lang="en-US" sz="2800" dirty="0"/>
          </a:p>
          <a:p>
            <a:endParaRPr lang="en-US" sz="2800" dirty="0"/>
          </a:p>
        </p:txBody>
      </p:sp>
      <p:pic>
        <p:nvPicPr>
          <p:cNvPr id="10" name="Picture 8"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5221" y="5961064"/>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5891" y="5929992"/>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590801" y="86380"/>
            <a:ext cx="5003229" cy="523220"/>
          </a:xfrm>
          <a:prstGeom prst="rect">
            <a:avLst/>
          </a:prstGeom>
        </p:spPr>
        <p:txBody>
          <a:bodyPr wrap="none">
            <a:spAutoFit/>
          </a:bodyPr>
          <a:lstStyle/>
          <a:p>
            <a:r>
              <a:rPr lang="vi-VN" sz="2800" b="1" dirty="0">
                <a:solidFill>
                  <a:srgbClr val="000099"/>
                </a:solidFill>
                <a:latin typeface="+mj-lt"/>
              </a:rPr>
              <a:t>Dạng 2: Tìm số đối của số thực </a:t>
            </a:r>
            <a:endParaRPr lang="en-US" sz="2800" b="1" dirty="0">
              <a:solidFill>
                <a:srgbClr val="000099"/>
              </a:solidFill>
              <a:latin typeface="+mj-lt"/>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373583601"/>
              </p:ext>
            </p:extLst>
          </p:nvPr>
        </p:nvGraphicFramePr>
        <p:xfrm>
          <a:off x="2223297" y="1820477"/>
          <a:ext cx="7540601" cy="808423"/>
        </p:xfrm>
        <a:graphic>
          <a:graphicData uri="http://schemas.openxmlformats.org/presentationml/2006/ole">
            <mc:AlternateContent xmlns:mc="http://schemas.openxmlformats.org/markup-compatibility/2006">
              <mc:Choice xmlns:v="urn:schemas-microsoft-com:vml" Requires="v">
                <p:oleObj spid="_x0000_s3344" name="Equation" r:id="rId6" imgW="5194080" imgH="838080" progId="Equation.DSMT4">
                  <p:embed/>
                </p:oleObj>
              </mc:Choice>
              <mc:Fallback>
                <p:oleObj name="Equation" r:id="rId6" imgW="5194080" imgH="838080" progId="Equation.DSMT4">
                  <p:embed/>
                  <p:pic>
                    <p:nvPicPr>
                      <p:cNvPr id="0" name=""/>
                      <p:cNvPicPr/>
                      <p:nvPr/>
                    </p:nvPicPr>
                    <p:blipFill>
                      <a:blip r:embed="rId7"/>
                      <a:stretch>
                        <a:fillRect/>
                      </a:stretch>
                    </p:blipFill>
                    <p:spPr>
                      <a:xfrm>
                        <a:off x="2223297" y="1820477"/>
                        <a:ext cx="7540601" cy="808423"/>
                      </a:xfrm>
                      <a:prstGeom prst="rect">
                        <a:avLst/>
                      </a:prstGeom>
                    </p:spPr>
                  </p:pic>
                </p:oleObj>
              </mc:Fallback>
            </mc:AlternateContent>
          </a:graphicData>
        </a:graphic>
      </p:graphicFrame>
      <p:sp>
        <p:nvSpPr>
          <p:cNvPr id="23" name="TextBox 22"/>
          <p:cNvSpPr txBox="1"/>
          <p:nvPr/>
        </p:nvSpPr>
        <p:spPr>
          <a:xfrm>
            <a:off x="912705" y="2997719"/>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a:t>
            </a:r>
            <a:r>
              <a:rPr lang="en-US" sz="2800" dirty="0">
                <a:latin typeface="+mj-lt"/>
              </a:rPr>
              <a:t> </a:t>
            </a:r>
            <a:r>
              <a:rPr lang="vi-VN" sz="2800" dirty="0">
                <a:latin typeface="+mj-lt"/>
              </a:rPr>
              <a:t> </a:t>
            </a:r>
            <a:endParaRPr lang="en-US" sz="2800" dirty="0">
              <a:latin typeface="+mj-lt"/>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426189305"/>
              </p:ext>
            </p:extLst>
          </p:nvPr>
        </p:nvGraphicFramePr>
        <p:xfrm>
          <a:off x="1632704" y="2800129"/>
          <a:ext cx="500878" cy="833387"/>
        </p:xfrm>
        <a:graphic>
          <a:graphicData uri="http://schemas.openxmlformats.org/presentationml/2006/ole">
            <mc:AlternateContent xmlns:mc="http://schemas.openxmlformats.org/markup-compatibility/2006">
              <mc:Choice xmlns:v="urn:schemas-microsoft-com:vml" Requires="v">
                <p:oleObj spid="_x0000_s3345" name="Equation" r:id="rId8" imgW="469800" imgH="838080" progId="Equation.DSMT4">
                  <p:embed/>
                </p:oleObj>
              </mc:Choice>
              <mc:Fallback>
                <p:oleObj name="Equation" r:id="rId8" imgW="469800" imgH="838080" progId="Equation.DSMT4">
                  <p:embed/>
                  <p:pic>
                    <p:nvPicPr>
                      <p:cNvPr id="0" name=""/>
                      <p:cNvPicPr/>
                      <p:nvPr/>
                    </p:nvPicPr>
                    <p:blipFill>
                      <a:blip r:embed="rId9"/>
                      <a:stretch>
                        <a:fillRect/>
                      </a:stretch>
                    </p:blipFill>
                    <p:spPr>
                      <a:xfrm>
                        <a:off x="1632704" y="2800129"/>
                        <a:ext cx="500878" cy="833387"/>
                      </a:xfrm>
                      <a:prstGeom prst="rect">
                        <a:avLst/>
                      </a:prstGeom>
                    </p:spPr>
                  </p:pic>
                </p:oleObj>
              </mc:Fallback>
            </mc:AlternateContent>
          </a:graphicData>
        </a:graphic>
      </p:graphicFrame>
      <p:sp>
        <p:nvSpPr>
          <p:cNvPr id="29" name="TextBox 28"/>
          <p:cNvSpPr txBox="1"/>
          <p:nvPr/>
        </p:nvSpPr>
        <p:spPr>
          <a:xfrm>
            <a:off x="912705" y="3916584"/>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 </a:t>
            </a:r>
            <a:endParaRPr lang="en-US" sz="2800" dirty="0">
              <a:latin typeface="+mj-lt"/>
            </a:endParaRPr>
          </a:p>
        </p:txBody>
      </p:sp>
      <p:sp>
        <p:nvSpPr>
          <p:cNvPr id="30" name="TextBox 29"/>
          <p:cNvSpPr txBox="1"/>
          <p:nvPr/>
        </p:nvSpPr>
        <p:spPr>
          <a:xfrm>
            <a:off x="888913" y="5684414"/>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 </a:t>
            </a:r>
            <a:endParaRPr lang="en-US" sz="2800" dirty="0">
              <a:latin typeface="+mj-lt"/>
            </a:endParaRPr>
          </a:p>
        </p:txBody>
      </p:sp>
      <p:sp>
        <p:nvSpPr>
          <p:cNvPr id="31" name="TextBox 30"/>
          <p:cNvSpPr txBox="1"/>
          <p:nvPr/>
        </p:nvSpPr>
        <p:spPr>
          <a:xfrm>
            <a:off x="912705" y="4830984"/>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a:t>
            </a:r>
            <a:r>
              <a:rPr lang="en-US" sz="2800" dirty="0">
                <a:latin typeface="+mj-lt"/>
              </a:rPr>
              <a:t> </a:t>
            </a:r>
            <a:r>
              <a:rPr lang="vi-VN" sz="2800" dirty="0">
                <a:latin typeface="+mj-lt"/>
              </a:rPr>
              <a:t> </a:t>
            </a:r>
            <a:endParaRPr lang="en-US" sz="2800" dirty="0">
              <a:latin typeface="+mj-lt"/>
            </a:endParaRPr>
          </a:p>
        </p:txBody>
      </p:sp>
      <p:sp>
        <p:nvSpPr>
          <p:cNvPr id="32" name="TextBox 31"/>
          <p:cNvSpPr txBox="1"/>
          <p:nvPr/>
        </p:nvSpPr>
        <p:spPr>
          <a:xfrm>
            <a:off x="6477000" y="3006045"/>
            <a:ext cx="3768883"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a:t>
            </a:r>
            <a:r>
              <a:rPr lang="en-US" sz="2800" dirty="0">
                <a:latin typeface="+mj-lt"/>
              </a:rPr>
              <a:t>    </a:t>
            </a:r>
            <a:r>
              <a:rPr lang="vi-VN" sz="2800" dirty="0">
                <a:latin typeface="+mj-lt"/>
              </a:rPr>
              <a:t> có số đối là </a:t>
            </a:r>
            <a:endParaRPr lang="en-US" sz="2800" dirty="0">
              <a:latin typeface="+mj-lt"/>
            </a:endParaRPr>
          </a:p>
        </p:txBody>
      </p:sp>
      <p:sp>
        <p:nvSpPr>
          <p:cNvPr id="34" name="TextBox 33"/>
          <p:cNvSpPr txBox="1"/>
          <p:nvPr/>
        </p:nvSpPr>
        <p:spPr>
          <a:xfrm>
            <a:off x="6477000" y="4100368"/>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a:t>
            </a:r>
            <a:r>
              <a:rPr lang="en-US" sz="2800" dirty="0">
                <a:latin typeface="+mj-lt"/>
              </a:rPr>
              <a:t> </a:t>
            </a:r>
            <a:r>
              <a:rPr lang="vi-VN" sz="2800" dirty="0">
                <a:latin typeface="+mj-lt"/>
              </a:rPr>
              <a:t> </a:t>
            </a:r>
            <a:endParaRPr lang="en-US" sz="2800" dirty="0">
              <a:latin typeface="+mj-lt"/>
            </a:endParaRPr>
          </a:p>
        </p:txBody>
      </p:sp>
      <p:sp>
        <p:nvSpPr>
          <p:cNvPr id="36" name="TextBox 35"/>
          <p:cNvSpPr txBox="1"/>
          <p:nvPr/>
        </p:nvSpPr>
        <p:spPr>
          <a:xfrm>
            <a:off x="6477000" y="5014768"/>
            <a:ext cx="3186905" cy="523220"/>
          </a:xfrm>
          <a:prstGeom prst="rect">
            <a:avLst/>
          </a:prstGeom>
          <a:noFill/>
        </p:spPr>
        <p:txBody>
          <a:bodyPr wrap="square" rtlCol="0">
            <a:spAutoFit/>
          </a:bodyPr>
          <a:lstStyle/>
          <a:p>
            <a:r>
              <a:rPr lang="vi-VN" sz="2800" dirty="0">
                <a:latin typeface="+mj-lt"/>
              </a:rPr>
              <a:t>Số</a:t>
            </a:r>
            <a:r>
              <a:rPr lang="en-US" sz="2800" dirty="0">
                <a:latin typeface="+mj-lt"/>
              </a:rPr>
              <a:t>        </a:t>
            </a:r>
            <a:r>
              <a:rPr lang="vi-VN" sz="2800" dirty="0">
                <a:latin typeface="+mj-lt"/>
              </a:rPr>
              <a:t>  có số đối là </a:t>
            </a:r>
            <a:endParaRPr lang="en-US" sz="2800" dirty="0">
              <a:latin typeface="+mj-lt"/>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659833896"/>
              </p:ext>
            </p:extLst>
          </p:nvPr>
        </p:nvGraphicFramePr>
        <p:xfrm>
          <a:off x="3893668" y="2816022"/>
          <a:ext cx="584733" cy="918866"/>
        </p:xfrm>
        <a:graphic>
          <a:graphicData uri="http://schemas.openxmlformats.org/presentationml/2006/ole">
            <mc:AlternateContent xmlns:mc="http://schemas.openxmlformats.org/markup-compatibility/2006">
              <mc:Choice xmlns:v="urn:schemas-microsoft-com:vml" Requires="v">
                <p:oleObj spid="_x0000_s3346" name="Equation" r:id="rId10" imgW="444240" imgH="838080" progId="Equation.DSMT4">
                  <p:embed/>
                </p:oleObj>
              </mc:Choice>
              <mc:Fallback>
                <p:oleObj name="Equation" r:id="rId10" imgW="444240" imgH="838080" progId="Equation.DSMT4">
                  <p:embed/>
                  <p:pic>
                    <p:nvPicPr>
                      <p:cNvPr id="0" name=""/>
                      <p:cNvPicPr/>
                      <p:nvPr/>
                    </p:nvPicPr>
                    <p:blipFill>
                      <a:blip r:embed="rId11"/>
                      <a:stretch>
                        <a:fillRect/>
                      </a:stretch>
                    </p:blipFill>
                    <p:spPr>
                      <a:xfrm>
                        <a:off x="3893668" y="2816022"/>
                        <a:ext cx="584733" cy="918866"/>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753083404"/>
              </p:ext>
            </p:extLst>
          </p:nvPr>
        </p:nvGraphicFramePr>
        <p:xfrm>
          <a:off x="1495445" y="3717269"/>
          <a:ext cx="559124" cy="946209"/>
        </p:xfrm>
        <a:graphic>
          <a:graphicData uri="http://schemas.openxmlformats.org/presentationml/2006/ole">
            <mc:AlternateContent xmlns:mc="http://schemas.openxmlformats.org/markup-compatibility/2006">
              <mc:Choice xmlns:v="urn:schemas-microsoft-com:vml" Requires="v">
                <p:oleObj spid="_x0000_s3347" name="Equation" r:id="rId12" imgW="495000" imgH="838080" progId="Equation.DSMT4">
                  <p:embed/>
                </p:oleObj>
              </mc:Choice>
              <mc:Fallback>
                <p:oleObj name="Equation" r:id="rId12" imgW="495000" imgH="838080" progId="Equation.DSMT4">
                  <p:embed/>
                  <p:pic>
                    <p:nvPicPr>
                      <p:cNvPr id="0" name=""/>
                      <p:cNvPicPr/>
                      <p:nvPr/>
                    </p:nvPicPr>
                    <p:blipFill>
                      <a:blip r:embed="rId13"/>
                      <a:stretch>
                        <a:fillRect/>
                      </a:stretch>
                    </p:blipFill>
                    <p:spPr>
                      <a:xfrm>
                        <a:off x="1495445" y="3717269"/>
                        <a:ext cx="559124" cy="946209"/>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958735097"/>
              </p:ext>
            </p:extLst>
          </p:nvPr>
        </p:nvGraphicFramePr>
        <p:xfrm>
          <a:off x="3938356" y="3680173"/>
          <a:ext cx="355462" cy="1066385"/>
        </p:xfrm>
        <a:graphic>
          <a:graphicData uri="http://schemas.openxmlformats.org/presentationml/2006/ole">
            <mc:AlternateContent xmlns:mc="http://schemas.openxmlformats.org/markup-compatibility/2006">
              <mc:Choice xmlns:v="urn:schemas-microsoft-com:vml" Requires="v">
                <p:oleObj spid="_x0000_s3348" name="Equation" r:id="rId14" imgW="279360" imgH="838080" progId="Equation.DSMT4">
                  <p:embed/>
                </p:oleObj>
              </mc:Choice>
              <mc:Fallback>
                <p:oleObj name="Equation" r:id="rId14" imgW="279360" imgH="838080" progId="Equation.DSMT4">
                  <p:embed/>
                  <p:pic>
                    <p:nvPicPr>
                      <p:cNvPr id="0" name=""/>
                      <p:cNvPicPr/>
                      <p:nvPr/>
                    </p:nvPicPr>
                    <p:blipFill>
                      <a:blip r:embed="rId15"/>
                      <a:stretch>
                        <a:fillRect/>
                      </a:stretch>
                    </p:blipFill>
                    <p:spPr>
                      <a:xfrm>
                        <a:off x="3938356" y="3680173"/>
                        <a:ext cx="355462" cy="1066385"/>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340573711"/>
              </p:ext>
            </p:extLst>
          </p:nvPr>
        </p:nvGraphicFramePr>
        <p:xfrm>
          <a:off x="1495446" y="4695542"/>
          <a:ext cx="712773" cy="887413"/>
        </p:xfrm>
        <a:graphic>
          <a:graphicData uri="http://schemas.openxmlformats.org/presentationml/2006/ole">
            <mc:AlternateContent xmlns:mc="http://schemas.openxmlformats.org/markup-compatibility/2006">
              <mc:Choice xmlns:v="urn:schemas-microsoft-com:vml" Requires="v">
                <p:oleObj spid="_x0000_s3349" name="Equation" r:id="rId16" imgW="672840" imgH="838080" progId="Equation.DSMT4">
                  <p:embed/>
                </p:oleObj>
              </mc:Choice>
              <mc:Fallback>
                <p:oleObj name="Equation" r:id="rId16" imgW="672840" imgH="838080" progId="Equation.DSMT4">
                  <p:embed/>
                  <p:pic>
                    <p:nvPicPr>
                      <p:cNvPr id="0" name=""/>
                      <p:cNvPicPr/>
                      <p:nvPr/>
                    </p:nvPicPr>
                    <p:blipFill>
                      <a:blip r:embed="rId17"/>
                      <a:stretch>
                        <a:fillRect/>
                      </a:stretch>
                    </p:blipFill>
                    <p:spPr>
                      <a:xfrm>
                        <a:off x="1495446" y="4695542"/>
                        <a:ext cx="712773" cy="88741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043275190"/>
              </p:ext>
            </p:extLst>
          </p:nvPr>
        </p:nvGraphicFramePr>
        <p:xfrm>
          <a:off x="3869144" y="4696265"/>
          <a:ext cx="493887" cy="931497"/>
        </p:xfrm>
        <a:graphic>
          <a:graphicData uri="http://schemas.openxmlformats.org/presentationml/2006/ole">
            <mc:AlternateContent xmlns:mc="http://schemas.openxmlformats.org/markup-compatibility/2006">
              <mc:Choice xmlns:v="urn:schemas-microsoft-com:vml" Requires="v">
                <p:oleObj spid="_x0000_s3350" name="Equation" r:id="rId18" imgW="444240" imgH="838080" progId="Equation.DSMT4">
                  <p:embed/>
                </p:oleObj>
              </mc:Choice>
              <mc:Fallback>
                <p:oleObj name="Equation" r:id="rId18" imgW="444240" imgH="838080" progId="Equation.DSMT4">
                  <p:embed/>
                  <p:pic>
                    <p:nvPicPr>
                      <p:cNvPr id="0" name=""/>
                      <p:cNvPicPr/>
                      <p:nvPr/>
                    </p:nvPicPr>
                    <p:blipFill>
                      <a:blip r:embed="rId19"/>
                      <a:stretch>
                        <a:fillRect/>
                      </a:stretch>
                    </p:blipFill>
                    <p:spPr>
                      <a:xfrm>
                        <a:off x="3869144" y="4696265"/>
                        <a:ext cx="493887" cy="931497"/>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668357823"/>
              </p:ext>
            </p:extLst>
          </p:nvPr>
        </p:nvGraphicFramePr>
        <p:xfrm>
          <a:off x="1424282" y="5745599"/>
          <a:ext cx="738462" cy="400851"/>
        </p:xfrm>
        <a:graphic>
          <a:graphicData uri="http://schemas.openxmlformats.org/presentationml/2006/ole">
            <mc:AlternateContent xmlns:mc="http://schemas.openxmlformats.org/markup-compatibility/2006">
              <mc:Choice xmlns:v="urn:schemas-microsoft-com:vml" Requires="v">
                <p:oleObj spid="_x0000_s3351" name="Equation" r:id="rId20" imgW="634680" imgH="355320" progId="Equation.DSMT4">
                  <p:embed/>
                </p:oleObj>
              </mc:Choice>
              <mc:Fallback>
                <p:oleObj name="Equation" r:id="rId20" imgW="634680" imgH="355320" progId="Equation.DSMT4">
                  <p:embed/>
                  <p:pic>
                    <p:nvPicPr>
                      <p:cNvPr id="0" name=""/>
                      <p:cNvPicPr/>
                      <p:nvPr/>
                    </p:nvPicPr>
                    <p:blipFill>
                      <a:blip r:embed="rId21"/>
                      <a:stretch>
                        <a:fillRect/>
                      </a:stretch>
                    </p:blipFill>
                    <p:spPr>
                      <a:xfrm>
                        <a:off x="1424282" y="5745599"/>
                        <a:ext cx="738462" cy="400851"/>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413576256"/>
              </p:ext>
            </p:extLst>
          </p:nvPr>
        </p:nvGraphicFramePr>
        <p:xfrm>
          <a:off x="3954106" y="5683204"/>
          <a:ext cx="1310223" cy="461082"/>
        </p:xfrm>
        <a:graphic>
          <a:graphicData uri="http://schemas.openxmlformats.org/presentationml/2006/ole">
            <mc:AlternateContent xmlns:mc="http://schemas.openxmlformats.org/markup-compatibility/2006">
              <mc:Choice xmlns:v="urn:schemas-microsoft-com:vml" Requires="v">
                <p:oleObj spid="_x0000_s3352" name="Equation" r:id="rId22" imgW="838080" imgH="355320" progId="Equation.DSMT4">
                  <p:embed/>
                </p:oleObj>
              </mc:Choice>
              <mc:Fallback>
                <p:oleObj name="Equation" r:id="rId22" imgW="838080" imgH="355320" progId="Equation.DSMT4">
                  <p:embed/>
                  <p:pic>
                    <p:nvPicPr>
                      <p:cNvPr id="0" name=""/>
                      <p:cNvPicPr/>
                      <p:nvPr/>
                    </p:nvPicPr>
                    <p:blipFill>
                      <a:blip r:embed="rId23"/>
                      <a:stretch>
                        <a:fillRect/>
                      </a:stretch>
                    </p:blipFill>
                    <p:spPr>
                      <a:xfrm>
                        <a:off x="3954106" y="5683204"/>
                        <a:ext cx="1310223" cy="461082"/>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822409264"/>
              </p:ext>
            </p:extLst>
          </p:nvPr>
        </p:nvGraphicFramePr>
        <p:xfrm>
          <a:off x="7058977" y="3092591"/>
          <a:ext cx="1118016" cy="381000"/>
        </p:xfrm>
        <a:graphic>
          <a:graphicData uri="http://schemas.openxmlformats.org/presentationml/2006/ole">
            <mc:AlternateContent xmlns:mc="http://schemas.openxmlformats.org/markup-compatibility/2006">
              <mc:Choice xmlns:v="urn:schemas-microsoft-com:vml" Requires="v">
                <p:oleObj spid="_x0000_s3353" name="Equation" r:id="rId24" imgW="1041120" imgH="355320" progId="Equation.DSMT4">
                  <p:embed/>
                </p:oleObj>
              </mc:Choice>
              <mc:Fallback>
                <p:oleObj name="Equation" r:id="rId24" imgW="1041120" imgH="355320" progId="Equation.DSMT4">
                  <p:embed/>
                  <p:pic>
                    <p:nvPicPr>
                      <p:cNvPr id="0" name=""/>
                      <p:cNvPicPr/>
                      <p:nvPr/>
                    </p:nvPicPr>
                    <p:blipFill>
                      <a:blip r:embed="rId25"/>
                      <a:stretch>
                        <a:fillRect/>
                      </a:stretch>
                    </p:blipFill>
                    <p:spPr>
                      <a:xfrm>
                        <a:off x="7058977" y="3092591"/>
                        <a:ext cx="1118016" cy="38100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263211394"/>
              </p:ext>
            </p:extLst>
          </p:nvPr>
        </p:nvGraphicFramePr>
        <p:xfrm>
          <a:off x="9997173" y="2997230"/>
          <a:ext cx="1138238" cy="482889"/>
        </p:xfrm>
        <a:graphic>
          <a:graphicData uri="http://schemas.openxmlformats.org/presentationml/2006/ole">
            <mc:AlternateContent xmlns:mc="http://schemas.openxmlformats.org/markup-compatibility/2006">
              <mc:Choice xmlns:v="urn:schemas-microsoft-com:vml" Requires="v">
                <p:oleObj spid="_x0000_s3354" name="Equation" r:id="rId26" imgW="838080" imgH="355320" progId="Equation.DSMT4">
                  <p:embed/>
                </p:oleObj>
              </mc:Choice>
              <mc:Fallback>
                <p:oleObj name="Equation" r:id="rId26" imgW="838080" imgH="355320" progId="Equation.DSMT4">
                  <p:embed/>
                  <p:pic>
                    <p:nvPicPr>
                      <p:cNvPr id="0" name=""/>
                      <p:cNvPicPr/>
                      <p:nvPr/>
                    </p:nvPicPr>
                    <p:blipFill>
                      <a:blip r:embed="rId27"/>
                      <a:stretch>
                        <a:fillRect/>
                      </a:stretch>
                    </p:blipFill>
                    <p:spPr>
                      <a:xfrm>
                        <a:off x="9997173" y="2997230"/>
                        <a:ext cx="1138238" cy="482889"/>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91341068"/>
              </p:ext>
            </p:extLst>
          </p:nvPr>
        </p:nvGraphicFramePr>
        <p:xfrm>
          <a:off x="6986608" y="4066210"/>
          <a:ext cx="724075" cy="478677"/>
        </p:xfrm>
        <a:graphic>
          <a:graphicData uri="http://schemas.openxmlformats.org/presentationml/2006/ole">
            <mc:AlternateContent xmlns:mc="http://schemas.openxmlformats.org/markup-compatibility/2006">
              <mc:Choice xmlns:v="urn:schemas-microsoft-com:vml" Requires="v">
                <p:oleObj spid="_x0000_s3355" name="Equation" r:id="rId28" imgW="672840" imgH="444240" progId="Equation.DSMT4">
                  <p:embed/>
                </p:oleObj>
              </mc:Choice>
              <mc:Fallback>
                <p:oleObj name="Equation" r:id="rId28" imgW="672840" imgH="444240" progId="Equation.DSMT4">
                  <p:embed/>
                  <p:pic>
                    <p:nvPicPr>
                      <p:cNvPr id="0" name=""/>
                      <p:cNvPicPr/>
                      <p:nvPr/>
                    </p:nvPicPr>
                    <p:blipFill>
                      <a:blip r:embed="rId29"/>
                      <a:stretch>
                        <a:fillRect/>
                      </a:stretch>
                    </p:blipFill>
                    <p:spPr>
                      <a:xfrm>
                        <a:off x="6986608" y="4066210"/>
                        <a:ext cx="724075" cy="478677"/>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102837618"/>
              </p:ext>
            </p:extLst>
          </p:nvPr>
        </p:nvGraphicFramePr>
        <p:xfrm>
          <a:off x="9501207" y="3985551"/>
          <a:ext cx="640484" cy="606382"/>
        </p:xfrm>
        <a:graphic>
          <a:graphicData uri="http://schemas.openxmlformats.org/presentationml/2006/ole">
            <mc:AlternateContent xmlns:mc="http://schemas.openxmlformats.org/markup-compatibility/2006">
              <mc:Choice xmlns:v="urn:schemas-microsoft-com:vml" Requires="v">
                <p:oleObj spid="_x0000_s3356" name="Equation" r:id="rId30" imgW="469800" imgH="444240" progId="Equation.DSMT4">
                  <p:embed/>
                </p:oleObj>
              </mc:Choice>
              <mc:Fallback>
                <p:oleObj name="Equation" r:id="rId30" imgW="469800" imgH="444240" progId="Equation.DSMT4">
                  <p:embed/>
                  <p:pic>
                    <p:nvPicPr>
                      <p:cNvPr id="0" name=""/>
                      <p:cNvPicPr/>
                      <p:nvPr/>
                    </p:nvPicPr>
                    <p:blipFill>
                      <a:blip r:embed="rId31"/>
                      <a:stretch>
                        <a:fillRect/>
                      </a:stretch>
                    </p:blipFill>
                    <p:spPr>
                      <a:xfrm>
                        <a:off x="9501207" y="3985551"/>
                        <a:ext cx="640484" cy="606382"/>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009342065"/>
              </p:ext>
            </p:extLst>
          </p:nvPr>
        </p:nvGraphicFramePr>
        <p:xfrm>
          <a:off x="7046708" y="4904411"/>
          <a:ext cx="715388" cy="658553"/>
        </p:xfrm>
        <a:graphic>
          <a:graphicData uri="http://schemas.openxmlformats.org/presentationml/2006/ole">
            <mc:AlternateContent xmlns:mc="http://schemas.openxmlformats.org/markup-compatibility/2006">
              <mc:Choice xmlns:v="urn:schemas-microsoft-com:vml" Requires="v">
                <p:oleObj spid="_x0000_s3357" name="Equation" r:id="rId32" imgW="482400" imgH="444240" progId="Equation.DSMT4">
                  <p:embed/>
                </p:oleObj>
              </mc:Choice>
              <mc:Fallback>
                <p:oleObj name="Equation" r:id="rId32" imgW="482400" imgH="444240" progId="Equation.DSMT4">
                  <p:embed/>
                  <p:pic>
                    <p:nvPicPr>
                      <p:cNvPr id="0" name=""/>
                      <p:cNvPicPr/>
                      <p:nvPr/>
                    </p:nvPicPr>
                    <p:blipFill>
                      <a:blip r:embed="rId33"/>
                      <a:stretch>
                        <a:fillRect/>
                      </a:stretch>
                    </p:blipFill>
                    <p:spPr>
                      <a:xfrm>
                        <a:off x="7046708" y="4904411"/>
                        <a:ext cx="715388" cy="6585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563922553"/>
              </p:ext>
            </p:extLst>
          </p:nvPr>
        </p:nvGraphicFramePr>
        <p:xfrm>
          <a:off x="9480862" y="4904411"/>
          <a:ext cx="1018614" cy="661375"/>
        </p:xfrm>
        <a:graphic>
          <a:graphicData uri="http://schemas.openxmlformats.org/presentationml/2006/ole">
            <mc:AlternateContent xmlns:mc="http://schemas.openxmlformats.org/markup-compatibility/2006">
              <mc:Choice xmlns:v="urn:schemas-microsoft-com:vml" Requires="v">
                <p:oleObj spid="_x0000_s3358" name="Equation" r:id="rId34" imgW="685800" imgH="444240" progId="Equation.DSMT4">
                  <p:embed/>
                </p:oleObj>
              </mc:Choice>
              <mc:Fallback>
                <p:oleObj name="Equation" r:id="rId34" imgW="685800" imgH="444240" progId="Equation.DSMT4">
                  <p:embed/>
                  <p:pic>
                    <p:nvPicPr>
                      <p:cNvPr id="0" name=""/>
                      <p:cNvPicPr/>
                      <p:nvPr/>
                    </p:nvPicPr>
                    <p:blipFill>
                      <a:blip r:embed="rId35"/>
                      <a:stretch>
                        <a:fillRect/>
                      </a:stretch>
                    </p:blipFill>
                    <p:spPr>
                      <a:xfrm>
                        <a:off x="9480862" y="4904411"/>
                        <a:ext cx="1018614" cy="661375"/>
                      </a:xfrm>
                      <a:prstGeom prst="rect">
                        <a:avLst/>
                      </a:prstGeom>
                    </p:spPr>
                  </p:pic>
                </p:oleObj>
              </mc:Fallback>
            </mc:AlternateContent>
          </a:graphicData>
        </a:graphic>
      </p:graphicFrame>
    </p:spTree>
    <p:extLst>
      <p:ext uri="{BB962C8B-B14F-4D97-AF65-F5344CB8AC3E}">
        <p14:creationId xmlns:p14="http://schemas.microsoft.com/office/powerpoint/2010/main" val="207041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in)">
                                      <p:cBhvr>
                                        <p:cTn id="18" dur="2000"/>
                                        <p:tgtEl>
                                          <p:spTgt spid="2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circle(in)">
                                      <p:cBhvr>
                                        <p:cTn id="24" dur="2000"/>
                                        <p:tgtEl>
                                          <p:spTgt spid="3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par>
                                <p:cTn id="28" presetID="6" presetClass="entr" presetSubtype="16"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circle(in)">
                                      <p:cBhvr>
                                        <p:cTn id="30" dur="2000"/>
                                        <p:tgtEl>
                                          <p:spTgt spid="3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ircle(in)">
                                      <p:cBhvr>
                                        <p:cTn id="33" dur="2000"/>
                                        <p:tgtEl>
                                          <p:spTgt spid="30"/>
                                        </p:tgtEl>
                                      </p:cBhvr>
                                    </p:animEffect>
                                  </p:childTnLst>
                                </p:cTn>
                              </p:par>
                              <p:par>
                                <p:cTn id="34" presetID="6" presetClass="entr" presetSubtype="16"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circle(in)">
                                      <p:cBhvr>
                                        <p:cTn id="36" dur="2000"/>
                                        <p:tgtEl>
                                          <p:spTgt spid="4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circle(in)">
                                      <p:cBhvr>
                                        <p:cTn id="39" dur="2000"/>
                                        <p:tgtEl>
                                          <p:spTgt spid="32"/>
                                        </p:tgtEl>
                                      </p:cBhvr>
                                    </p:animEffect>
                                  </p:childTnLst>
                                </p:cTn>
                              </p:par>
                              <p:par>
                                <p:cTn id="40" presetID="6" presetClass="entr" presetSubtype="16"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circle(in)">
                                      <p:cBhvr>
                                        <p:cTn id="42" dur="2000"/>
                                        <p:tgtEl>
                                          <p:spTgt spid="4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circle(in)">
                                      <p:cBhvr>
                                        <p:cTn id="45" dur="2000"/>
                                        <p:tgtEl>
                                          <p:spTgt spid="34"/>
                                        </p:tgtEl>
                                      </p:cBhvr>
                                    </p:animEffect>
                                  </p:childTnLst>
                                </p:cTn>
                              </p:par>
                              <p:par>
                                <p:cTn id="46" presetID="6" presetClass="entr" presetSubtype="16"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circle(in)">
                                      <p:cBhvr>
                                        <p:cTn id="48" dur="2000"/>
                                        <p:tgtEl>
                                          <p:spTgt spid="4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circle(in)">
                                      <p:cBhvr>
                                        <p:cTn id="51" dur="2000"/>
                                        <p:tgtEl>
                                          <p:spTgt spid="36"/>
                                        </p:tgtEl>
                                      </p:cBhvr>
                                    </p:animEffect>
                                  </p:childTnLst>
                                </p:cTn>
                              </p:par>
                              <p:par>
                                <p:cTn id="52" presetID="6" presetClass="entr" presetSubtype="16"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circle(in)">
                                      <p:cBhvr>
                                        <p:cTn id="54" dur="2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arn(inVertical)">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barn(inVertical)">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barn(inVertical)">
                                      <p:cBhvr>
                                        <p:cTn id="79" dur="500"/>
                                        <p:tgtEl>
                                          <p:spTgt spid="4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barn(inVertical)">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barn(inVertical)">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9" grpId="0"/>
      <p:bldP spid="30" grpId="0"/>
      <p:bldP spid="31" grpId="0"/>
      <p:bldP spid="32" grpId="0"/>
      <p:bldP spid="3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26853">
            <a:off x="11134177" y="51551"/>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090009" flipH="1">
            <a:off x="142662" y="-17324"/>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11443" y="5791200"/>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0400" y="58102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58276" y="624171"/>
            <a:ext cx="10900324"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2800" b="1" dirty="0">
                <a:latin typeface="+mj-lt"/>
              </a:rPr>
              <a:t>Bài 4 </a:t>
            </a:r>
            <a:r>
              <a:rPr lang="vi-VN" sz="2800" dirty="0">
                <a:latin typeface="+mj-lt"/>
              </a:rPr>
              <a:t>: SGK trang 42</a:t>
            </a:r>
            <a:endParaRPr lang="en-US" sz="2800" dirty="0">
              <a:latin typeface="+mj-lt"/>
            </a:endParaRPr>
          </a:p>
          <a:p>
            <a:r>
              <a:rPr lang="vi-VN" sz="2800" dirty="0">
                <a:latin typeface="+mj-lt"/>
              </a:rPr>
              <a:t>Tìm chữ số thích hợp cho ?</a:t>
            </a:r>
            <a:endParaRPr lang="en-US" sz="2800" dirty="0">
              <a:latin typeface="+mj-lt"/>
            </a:endParaRPr>
          </a:p>
        </p:txBody>
      </p:sp>
      <p:sp>
        <p:nvSpPr>
          <p:cNvPr id="14" name="Rectangle 13"/>
          <p:cNvSpPr/>
          <p:nvPr/>
        </p:nvSpPr>
        <p:spPr>
          <a:xfrm>
            <a:off x="2590801" y="86380"/>
            <a:ext cx="3964547" cy="523220"/>
          </a:xfrm>
          <a:prstGeom prst="rect">
            <a:avLst/>
          </a:prstGeom>
        </p:spPr>
        <p:txBody>
          <a:bodyPr wrap="none">
            <a:spAutoFit/>
          </a:bodyPr>
          <a:lstStyle/>
          <a:p>
            <a:r>
              <a:rPr lang="vi-VN" sz="2800" b="1" dirty="0">
                <a:solidFill>
                  <a:srgbClr val="000099"/>
                </a:solidFill>
                <a:latin typeface="Times New Roman" pitchFamily="18" charset="0"/>
                <a:cs typeface="Times New Roman" pitchFamily="18" charset="0"/>
              </a:rPr>
              <a:t>Dạng </a:t>
            </a:r>
            <a:r>
              <a:rPr lang="en-US" sz="2800" b="1" dirty="0">
                <a:solidFill>
                  <a:srgbClr val="000099"/>
                </a:solidFill>
                <a:latin typeface="Times New Roman" pitchFamily="18" charset="0"/>
                <a:cs typeface="Times New Roman" pitchFamily="18" charset="0"/>
              </a:rPr>
              <a:t>3</a:t>
            </a:r>
            <a:r>
              <a:rPr lang="vi-VN" sz="2800" b="1" dirty="0">
                <a:solidFill>
                  <a:srgbClr val="000099"/>
                </a:solidFill>
                <a:latin typeface="Times New Roman" pitchFamily="18" charset="0"/>
                <a:cs typeface="Times New Roman" pitchFamily="18" charset="0"/>
              </a:rPr>
              <a:t>: So sánh số thực</a:t>
            </a:r>
            <a:endParaRPr lang="en-US" sz="2800" dirty="0"/>
          </a:p>
        </p:txBody>
      </p:sp>
      <p:graphicFrame>
        <p:nvGraphicFramePr>
          <p:cNvPr id="15" name="Object 14"/>
          <p:cNvGraphicFramePr>
            <a:graphicFrameLocks noChangeAspect="1"/>
          </p:cNvGraphicFramePr>
          <p:nvPr>
            <p:extLst>
              <p:ext uri="{D42A27DB-BD31-4B8C-83A1-F6EECF244321}">
                <p14:modId xmlns:p14="http://schemas.microsoft.com/office/powerpoint/2010/main" val="2803238973"/>
              </p:ext>
            </p:extLst>
          </p:nvPr>
        </p:nvGraphicFramePr>
        <p:xfrm>
          <a:off x="3977016" y="1847327"/>
          <a:ext cx="5014584" cy="810428"/>
        </p:xfrm>
        <a:graphic>
          <a:graphicData uri="http://schemas.openxmlformats.org/presentationml/2006/ole">
            <mc:AlternateContent xmlns:mc="http://schemas.openxmlformats.org/markup-compatibility/2006">
              <mc:Choice xmlns:v="urn:schemas-microsoft-com:vml" Requires="v">
                <p:oleObj spid="_x0000_s4250" name="Equation" r:id="rId6" imgW="1041120" imgH="203040" progId="Equation.DSMT4">
                  <p:embed/>
                </p:oleObj>
              </mc:Choice>
              <mc:Fallback>
                <p:oleObj name="Equation" r:id="rId6" imgW="1041120" imgH="203040" progId="Equation.DSMT4">
                  <p:embed/>
                  <p:pic>
                    <p:nvPicPr>
                      <p:cNvPr id="0" name=""/>
                      <p:cNvPicPr/>
                      <p:nvPr/>
                    </p:nvPicPr>
                    <p:blipFill>
                      <a:blip r:embed="rId7"/>
                      <a:stretch>
                        <a:fillRect/>
                      </a:stretch>
                    </p:blipFill>
                    <p:spPr>
                      <a:xfrm>
                        <a:off x="3977016" y="1847327"/>
                        <a:ext cx="5014584" cy="810428"/>
                      </a:xfrm>
                      <a:prstGeom prst="rect">
                        <a:avLst/>
                      </a:prstGeom>
                    </p:spPr>
                  </p:pic>
                </p:oleObj>
              </mc:Fallback>
            </mc:AlternateContent>
          </a:graphicData>
        </a:graphic>
      </p:graphicFrame>
      <p:sp>
        <p:nvSpPr>
          <p:cNvPr id="16"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345645592"/>
              </p:ext>
            </p:extLst>
          </p:nvPr>
        </p:nvGraphicFramePr>
        <p:xfrm>
          <a:off x="3983198" y="2906815"/>
          <a:ext cx="4901329" cy="797891"/>
        </p:xfrm>
        <a:graphic>
          <a:graphicData uri="http://schemas.openxmlformats.org/presentationml/2006/ole">
            <mc:AlternateContent xmlns:mc="http://schemas.openxmlformats.org/markup-compatibility/2006">
              <mc:Choice xmlns:v="urn:schemas-microsoft-com:vml" Requires="v">
                <p:oleObj spid="_x0000_s4251" name="Equation" r:id="rId8" imgW="1228657" imgH="200295" progId="Equation.DSMT4">
                  <p:embed/>
                </p:oleObj>
              </mc:Choice>
              <mc:Fallback>
                <p:oleObj name="Equation" r:id="rId8" imgW="1228657" imgH="200295" progId="Equation.DSMT4">
                  <p:embed/>
                  <p:pic>
                    <p:nvPicPr>
                      <p:cNvPr id="0" name=""/>
                      <p:cNvPicPr/>
                      <p:nvPr/>
                    </p:nvPicPr>
                    <p:blipFill>
                      <a:blip r:embed="rId9"/>
                      <a:stretch>
                        <a:fillRect/>
                      </a:stretch>
                    </p:blipFill>
                    <p:spPr>
                      <a:xfrm>
                        <a:off x="3983198" y="2906815"/>
                        <a:ext cx="4901329" cy="797891"/>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3347890"/>
              </p:ext>
            </p:extLst>
          </p:nvPr>
        </p:nvGraphicFramePr>
        <p:xfrm>
          <a:off x="2881338" y="3857507"/>
          <a:ext cx="6939843" cy="920201"/>
        </p:xfrm>
        <a:graphic>
          <a:graphicData uri="http://schemas.openxmlformats.org/presentationml/2006/ole">
            <mc:AlternateContent xmlns:mc="http://schemas.openxmlformats.org/markup-compatibility/2006">
              <mc:Choice xmlns:v="urn:schemas-microsoft-com:vml" Requires="v">
                <p:oleObj spid="_x0000_s4252" name="Equation" r:id="rId10" imgW="1723957" imgH="228600" progId="Equation.DSMT4">
                  <p:embed/>
                </p:oleObj>
              </mc:Choice>
              <mc:Fallback>
                <p:oleObj name="Equation" r:id="rId10" imgW="1723957" imgH="228600" progId="Equation.DSMT4">
                  <p:embed/>
                  <p:pic>
                    <p:nvPicPr>
                      <p:cNvPr id="0" name=""/>
                      <p:cNvPicPr/>
                      <p:nvPr/>
                    </p:nvPicPr>
                    <p:blipFill>
                      <a:blip r:embed="rId11"/>
                      <a:stretch>
                        <a:fillRect/>
                      </a:stretch>
                    </p:blipFill>
                    <p:spPr>
                      <a:xfrm>
                        <a:off x="2881338" y="3857507"/>
                        <a:ext cx="6939843" cy="920201"/>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86407316"/>
              </p:ext>
            </p:extLst>
          </p:nvPr>
        </p:nvGraphicFramePr>
        <p:xfrm>
          <a:off x="3546938" y="4904458"/>
          <a:ext cx="4827463" cy="934347"/>
        </p:xfrm>
        <a:graphic>
          <a:graphicData uri="http://schemas.openxmlformats.org/presentationml/2006/ole">
            <mc:AlternateContent xmlns:mc="http://schemas.openxmlformats.org/markup-compatibility/2006">
              <mc:Choice xmlns:v="urn:schemas-microsoft-com:vml" Requires="v">
                <p:oleObj spid="_x0000_s4253" name="Equation" r:id="rId12" imgW="1181100" imgH="228600" progId="Equation.DSMT4">
                  <p:embed/>
                </p:oleObj>
              </mc:Choice>
              <mc:Fallback>
                <p:oleObj name="Equation" r:id="rId12" imgW="1181100" imgH="228600" progId="Equation.DSMT4">
                  <p:embed/>
                  <p:pic>
                    <p:nvPicPr>
                      <p:cNvPr id="0" name=""/>
                      <p:cNvPicPr/>
                      <p:nvPr/>
                    </p:nvPicPr>
                    <p:blipFill>
                      <a:blip r:embed="rId13"/>
                      <a:stretch>
                        <a:fillRect/>
                      </a:stretch>
                    </p:blipFill>
                    <p:spPr>
                      <a:xfrm>
                        <a:off x="3546938" y="4904458"/>
                        <a:ext cx="4827463" cy="934347"/>
                      </a:xfrm>
                      <a:prstGeom prst="rect">
                        <a:avLst/>
                      </a:prstGeom>
                    </p:spPr>
                  </p:pic>
                </p:oleObj>
              </mc:Fallback>
            </mc:AlternateContent>
          </a:graphicData>
        </a:graphic>
      </p:graphicFrame>
      <p:graphicFrame>
        <p:nvGraphicFramePr>
          <p:cNvPr id="21512" name="Object 21511"/>
          <p:cNvGraphicFramePr>
            <a:graphicFrameLocks noChangeAspect="1"/>
          </p:cNvGraphicFramePr>
          <p:nvPr>
            <p:extLst>
              <p:ext uri="{D42A27DB-BD31-4B8C-83A1-F6EECF244321}">
                <p14:modId xmlns:p14="http://schemas.microsoft.com/office/powerpoint/2010/main" val="1548051660"/>
              </p:ext>
            </p:extLst>
          </p:nvPr>
        </p:nvGraphicFramePr>
        <p:xfrm>
          <a:off x="4051626" y="1867577"/>
          <a:ext cx="4939974" cy="790178"/>
        </p:xfrm>
        <a:graphic>
          <a:graphicData uri="http://schemas.openxmlformats.org/presentationml/2006/ole">
            <mc:AlternateContent xmlns:mc="http://schemas.openxmlformats.org/markup-compatibility/2006">
              <mc:Choice xmlns:v="urn:schemas-microsoft-com:vml" Requires="v">
                <p:oleObj spid="_x0000_s4254" name="Equation" r:id="rId14" imgW="1028520" imgH="203040" progId="Equation.DSMT4">
                  <p:embed/>
                </p:oleObj>
              </mc:Choice>
              <mc:Fallback>
                <p:oleObj name="Equation" r:id="rId14" imgW="1028520" imgH="203040" progId="Equation.DSMT4">
                  <p:embed/>
                  <p:pic>
                    <p:nvPicPr>
                      <p:cNvPr id="0" name=""/>
                      <p:cNvPicPr/>
                      <p:nvPr/>
                    </p:nvPicPr>
                    <p:blipFill>
                      <a:blip r:embed="rId15"/>
                      <a:stretch>
                        <a:fillRect/>
                      </a:stretch>
                    </p:blipFill>
                    <p:spPr>
                      <a:xfrm>
                        <a:off x="4051626" y="1867577"/>
                        <a:ext cx="4939974" cy="790178"/>
                      </a:xfrm>
                      <a:prstGeom prst="rect">
                        <a:avLst/>
                      </a:prstGeom>
                    </p:spPr>
                  </p:pic>
                </p:oleObj>
              </mc:Fallback>
            </mc:AlternateContent>
          </a:graphicData>
        </a:graphic>
      </p:graphicFrame>
      <p:graphicFrame>
        <p:nvGraphicFramePr>
          <p:cNvPr id="21513" name="Object 21512"/>
          <p:cNvGraphicFramePr>
            <a:graphicFrameLocks noChangeAspect="1"/>
          </p:cNvGraphicFramePr>
          <p:nvPr>
            <p:extLst>
              <p:ext uri="{D42A27DB-BD31-4B8C-83A1-F6EECF244321}">
                <p14:modId xmlns:p14="http://schemas.microsoft.com/office/powerpoint/2010/main" val="3353752439"/>
              </p:ext>
            </p:extLst>
          </p:nvPr>
        </p:nvGraphicFramePr>
        <p:xfrm>
          <a:off x="4147256" y="2926804"/>
          <a:ext cx="4816184" cy="763257"/>
        </p:xfrm>
        <a:graphic>
          <a:graphicData uri="http://schemas.openxmlformats.org/presentationml/2006/ole">
            <mc:AlternateContent xmlns:mc="http://schemas.openxmlformats.org/markup-compatibility/2006">
              <mc:Choice xmlns:v="urn:schemas-microsoft-com:vml" Requires="v">
                <p:oleObj spid="_x0000_s4255" name="Equation" r:id="rId16" imgW="1206360" imgH="203040" progId="Equation.DSMT4">
                  <p:embed/>
                </p:oleObj>
              </mc:Choice>
              <mc:Fallback>
                <p:oleObj name="Equation" r:id="rId16" imgW="1206360" imgH="203040" progId="Equation.DSMT4">
                  <p:embed/>
                  <p:pic>
                    <p:nvPicPr>
                      <p:cNvPr id="0" name=""/>
                      <p:cNvPicPr/>
                      <p:nvPr/>
                    </p:nvPicPr>
                    <p:blipFill>
                      <a:blip r:embed="rId17"/>
                      <a:stretch>
                        <a:fillRect/>
                      </a:stretch>
                    </p:blipFill>
                    <p:spPr>
                      <a:xfrm>
                        <a:off x="4147256" y="2926804"/>
                        <a:ext cx="4816184" cy="763257"/>
                      </a:xfrm>
                      <a:prstGeom prst="rect">
                        <a:avLst/>
                      </a:prstGeom>
                    </p:spPr>
                  </p:pic>
                </p:oleObj>
              </mc:Fallback>
            </mc:AlternateContent>
          </a:graphicData>
        </a:graphic>
      </p:graphicFrame>
      <p:graphicFrame>
        <p:nvGraphicFramePr>
          <p:cNvPr id="21514" name="Object 21513"/>
          <p:cNvGraphicFramePr>
            <a:graphicFrameLocks noChangeAspect="1"/>
          </p:cNvGraphicFramePr>
          <p:nvPr>
            <p:extLst>
              <p:ext uri="{D42A27DB-BD31-4B8C-83A1-F6EECF244321}">
                <p14:modId xmlns:p14="http://schemas.microsoft.com/office/powerpoint/2010/main" val="1231181844"/>
              </p:ext>
            </p:extLst>
          </p:nvPr>
        </p:nvGraphicFramePr>
        <p:xfrm>
          <a:off x="2959531" y="3861028"/>
          <a:ext cx="6783458" cy="904461"/>
        </p:xfrm>
        <a:graphic>
          <a:graphicData uri="http://schemas.openxmlformats.org/presentationml/2006/ole">
            <mc:AlternateContent xmlns:mc="http://schemas.openxmlformats.org/markup-compatibility/2006">
              <mc:Choice xmlns:v="urn:schemas-microsoft-com:vml" Requires="v">
                <p:oleObj spid="_x0000_s4256" name="Equation" r:id="rId18" imgW="1714320" imgH="228600" progId="Equation.DSMT4">
                  <p:embed/>
                </p:oleObj>
              </mc:Choice>
              <mc:Fallback>
                <p:oleObj name="Equation" r:id="rId18" imgW="1714320" imgH="228600" progId="Equation.DSMT4">
                  <p:embed/>
                  <p:pic>
                    <p:nvPicPr>
                      <p:cNvPr id="0" name=""/>
                      <p:cNvPicPr/>
                      <p:nvPr/>
                    </p:nvPicPr>
                    <p:blipFill>
                      <a:blip r:embed="rId19"/>
                      <a:stretch>
                        <a:fillRect/>
                      </a:stretch>
                    </p:blipFill>
                    <p:spPr>
                      <a:xfrm>
                        <a:off x="2959531" y="3861028"/>
                        <a:ext cx="6783458" cy="904461"/>
                      </a:xfrm>
                      <a:prstGeom prst="rect">
                        <a:avLst/>
                      </a:prstGeom>
                    </p:spPr>
                  </p:pic>
                </p:oleObj>
              </mc:Fallback>
            </mc:AlternateContent>
          </a:graphicData>
        </a:graphic>
      </p:graphicFrame>
      <p:graphicFrame>
        <p:nvGraphicFramePr>
          <p:cNvPr id="21516" name="Object 21515"/>
          <p:cNvGraphicFramePr>
            <a:graphicFrameLocks noChangeAspect="1"/>
          </p:cNvGraphicFramePr>
          <p:nvPr>
            <p:extLst>
              <p:ext uri="{D42A27DB-BD31-4B8C-83A1-F6EECF244321}">
                <p14:modId xmlns:p14="http://schemas.microsoft.com/office/powerpoint/2010/main" val="2694801393"/>
              </p:ext>
            </p:extLst>
          </p:nvPr>
        </p:nvGraphicFramePr>
        <p:xfrm>
          <a:off x="3494251" y="4863684"/>
          <a:ext cx="4996868" cy="946566"/>
        </p:xfrm>
        <a:graphic>
          <a:graphicData uri="http://schemas.openxmlformats.org/presentationml/2006/ole">
            <mc:AlternateContent xmlns:mc="http://schemas.openxmlformats.org/markup-compatibility/2006">
              <mc:Choice xmlns:v="urn:schemas-microsoft-com:vml" Requires="v">
                <p:oleObj spid="_x0000_s4257" name="Equation" r:id="rId20" imgW="1206360" imgH="228600" progId="Equation.DSMT4">
                  <p:embed/>
                </p:oleObj>
              </mc:Choice>
              <mc:Fallback>
                <p:oleObj name="Equation" r:id="rId20" imgW="1206360" imgH="228600" progId="Equation.DSMT4">
                  <p:embed/>
                  <p:pic>
                    <p:nvPicPr>
                      <p:cNvPr id="0" name=""/>
                      <p:cNvPicPr/>
                      <p:nvPr/>
                    </p:nvPicPr>
                    <p:blipFill>
                      <a:blip r:embed="rId21"/>
                      <a:stretch>
                        <a:fillRect/>
                      </a:stretch>
                    </p:blipFill>
                    <p:spPr>
                      <a:xfrm>
                        <a:off x="3494251" y="4863684"/>
                        <a:ext cx="4996868" cy="946566"/>
                      </a:xfrm>
                      <a:prstGeom prst="rect">
                        <a:avLst/>
                      </a:prstGeom>
                    </p:spPr>
                  </p:pic>
                </p:oleObj>
              </mc:Fallback>
            </mc:AlternateContent>
          </a:graphicData>
        </a:graphic>
      </p:graphicFrame>
    </p:spTree>
    <p:extLst>
      <p:ext uri="{BB962C8B-B14F-4D97-AF65-F5344CB8AC3E}">
        <p14:creationId xmlns:p14="http://schemas.microsoft.com/office/powerpoint/2010/main" val="21923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8503" y="345989"/>
            <a:ext cx="8839200" cy="1676400"/>
          </a:xfrm>
        </p:spPr>
        <p:txBody>
          <a:bodyPr>
            <a:noAutofit/>
          </a:bodyPr>
          <a:lstStyle/>
          <a:p>
            <a:pPr indent="692150" algn="l"/>
            <a:r>
              <a:rPr lang="vi-VN" sz="3600" b="1" dirty="0"/>
              <a:t>Bài 5/42 SGK</a:t>
            </a:r>
            <a:r>
              <a:rPr lang="en-US" sz="3600" dirty="0"/>
              <a:t/>
            </a:r>
            <a:br>
              <a:rPr lang="en-US" sz="3600" dirty="0"/>
            </a:br>
            <a:r>
              <a:rPr lang="vi-VN" sz="2800" dirty="0">
                <a:solidFill>
                  <a:srgbClr val="FF0000"/>
                </a:solidFill>
              </a:rPr>
              <a:t>a)Sắp xếp các số theo thứ tự tăng dần</a:t>
            </a:r>
            <a:r>
              <a:rPr lang="en-US" sz="2800" dirty="0">
                <a:solidFill>
                  <a:srgbClr val="FF0000"/>
                </a:solidFill>
              </a:rPr>
              <a:t/>
            </a:r>
            <a:br>
              <a:rPr lang="en-US" sz="2800" dirty="0">
                <a:solidFill>
                  <a:srgbClr val="FF0000"/>
                </a:solidFill>
              </a:rPr>
            </a:br>
            <a:r>
              <a:rPr lang="vi-VN" sz="3600" dirty="0"/>
              <a:t> </a:t>
            </a:r>
            <a:r>
              <a:rPr lang="en-US" sz="3600" dirty="0"/>
              <a:t/>
            </a:r>
            <a:br>
              <a:rPr lang="en-US" sz="3600" dirty="0"/>
            </a:br>
            <a:r>
              <a:rPr lang="fr-FR" sz="3600" dirty="0"/>
              <a:t> </a:t>
            </a:r>
            <a:endParaRPr lang="en-US" sz="3600" dirty="0"/>
          </a:p>
        </p:txBody>
      </p:sp>
      <p:sp>
        <p:nvSpPr>
          <p:cNvPr id="7" name="Title 1"/>
          <p:cNvSpPr txBox="1">
            <a:spLocks/>
          </p:cNvSpPr>
          <p:nvPr/>
        </p:nvSpPr>
        <p:spPr>
          <a:xfrm>
            <a:off x="1831275" y="2747355"/>
            <a:ext cx="88392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Times New Roman" panose="02020603050405020304" pitchFamily="18" charset="0"/>
                <a:cs typeface="Times New Roman" panose="02020603050405020304" pitchFamily="18" charset="0"/>
              </a:rPr>
              <a:t>b</a:t>
            </a:r>
            <a:r>
              <a:rPr lang="vi-VN" sz="2800" dirty="0">
                <a:solidFill>
                  <a:srgbClr val="FF0000"/>
                </a:solidFill>
                <a:latin typeface="Times New Roman" panose="02020603050405020304" pitchFamily="18" charset="0"/>
                <a:cs typeface="Times New Roman" panose="02020603050405020304" pitchFamily="18" charset="0"/>
              </a:rPr>
              <a:t>)Sắp xếp các số theo thứ tự </a:t>
            </a:r>
            <a:r>
              <a:rPr lang="en-US" sz="2800" dirty="0" err="1">
                <a:solidFill>
                  <a:srgbClr val="FF0000"/>
                </a:solidFill>
                <a:latin typeface="Times New Roman" panose="02020603050405020304" pitchFamily="18" charset="0"/>
                <a:cs typeface="Times New Roman" panose="02020603050405020304" pitchFamily="18" charset="0"/>
              </a:rPr>
              <a:t>giảm</a:t>
            </a:r>
            <a:r>
              <a:rPr lang="vi-VN" sz="2800" dirty="0">
                <a:solidFill>
                  <a:srgbClr val="FF0000"/>
                </a:solidFill>
                <a:latin typeface="Times New Roman" panose="02020603050405020304" pitchFamily="18" charset="0"/>
                <a:cs typeface="Times New Roman" panose="02020603050405020304" pitchFamily="18" charset="0"/>
              </a:rPr>
              <a:t> dần</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vi-VN" sz="2800" dirty="0"/>
              <a:t> </a:t>
            </a:r>
            <a:r>
              <a:rPr lang="en-US" sz="2800" dirty="0"/>
              <a:t/>
            </a:r>
            <a:br>
              <a:rPr lang="en-US" sz="2800" dirty="0"/>
            </a:br>
            <a:r>
              <a:rPr lang="fr-FR" sz="2800" dirty="0"/>
              <a:t> </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1768244044"/>
              </p:ext>
            </p:extLst>
          </p:nvPr>
        </p:nvGraphicFramePr>
        <p:xfrm>
          <a:off x="2172404" y="1226383"/>
          <a:ext cx="6332538" cy="610378"/>
        </p:xfrm>
        <a:graphic>
          <a:graphicData uri="http://schemas.openxmlformats.org/presentationml/2006/ole">
            <mc:AlternateContent xmlns:mc="http://schemas.openxmlformats.org/markup-compatibility/2006">
              <mc:Choice xmlns:v="urn:schemas-microsoft-com:vml" Requires="v">
                <p:oleObj spid="_x0000_s5190" name="Equation" r:id="rId4" imgW="4089240" imgH="393480" progId="Equation.DSMT4">
                  <p:embed/>
                </p:oleObj>
              </mc:Choice>
              <mc:Fallback>
                <p:oleObj name="Equation" r:id="rId4" imgW="4089240" imgH="393480" progId="Equation.DSMT4">
                  <p:embed/>
                  <p:pic>
                    <p:nvPicPr>
                      <p:cNvPr id="0" name=""/>
                      <p:cNvPicPr/>
                      <p:nvPr/>
                    </p:nvPicPr>
                    <p:blipFill>
                      <a:blip r:embed="rId5"/>
                      <a:stretch>
                        <a:fillRect/>
                      </a:stretch>
                    </p:blipFill>
                    <p:spPr>
                      <a:xfrm>
                        <a:off x="2172404" y="1226383"/>
                        <a:ext cx="6332538" cy="61037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2496409"/>
              </p:ext>
            </p:extLst>
          </p:nvPr>
        </p:nvGraphicFramePr>
        <p:xfrm>
          <a:off x="2088646" y="3880168"/>
          <a:ext cx="8298914" cy="561347"/>
        </p:xfrm>
        <a:graphic>
          <a:graphicData uri="http://schemas.openxmlformats.org/presentationml/2006/ole">
            <mc:AlternateContent xmlns:mc="http://schemas.openxmlformats.org/markup-compatibility/2006">
              <mc:Choice xmlns:v="urn:schemas-microsoft-com:vml" Requires="v">
                <p:oleObj spid="_x0000_s5191" name="Equation" r:id="rId6" imgW="5816520" imgH="393480" progId="Equation.DSMT4">
                  <p:embed/>
                </p:oleObj>
              </mc:Choice>
              <mc:Fallback>
                <p:oleObj name="Equation" r:id="rId6" imgW="5816520" imgH="393480" progId="Equation.DSMT4">
                  <p:embed/>
                  <p:pic>
                    <p:nvPicPr>
                      <p:cNvPr id="0" name=""/>
                      <p:cNvPicPr/>
                      <p:nvPr/>
                    </p:nvPicPr>
                    <p:blipFill>
                      <a:blip r:embed="rId7"/>
                      <a:stretch>
                        <a:fillRect/>
                      </a:stretch>
                    </p:blipFill>
                    <p:spPr>
                      <a:xfrm>
                        <a:off x="2088646" y="3880168"/>
                        <a:ext cx="8298914" cy="56134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54471477"/>
              </p:ext>
            </p:extLst>
          </p:nvPr>
        </p:nvGraphicFramePr>
        <p:xfrm>
          <a:off x="2397264" y="2084563"/>
          <a:ext cx="5882821" cy="568139"/>
        </p:xfrm>
        <a:graphic>
          <a:graphicData uri="http://schemas.openxmlformats.org/presentationml/2006/ole">
            <mc:AlternateContent xmlns:mc="http://schemas.openxmlformats.org/markup-compatibility/2006">
              <mc:Choice xmlns:v="urn:schemas-microsoft-com:vml" Requires="v">
                <p:oleObj spid="_x0000_s5192" name="Equation" r:id="rId8" imgW="4089240" imgH="393480" progId="Equation.DSMT4">
                  <p:embed/>
                </p:oleObj>
              </mc:Choice>
              <mc:Fallback>
                <p:oleObj name="Equation" r:id="rId8" imgW="4089240" imgH="393480" progId="Equation.DSMT4">
                  <p:embed/>
                  <p:pic>
                    <p:nvPicPr>
                      <p:cNvPr id="0" name=""/>
                      <p:cNvPicPr/>
                      <p:nvPr/>
                    </p:nvPicPr>
                    <p:blipFill>
                      <a:blip r:embed="rId9"/>
                      <a:stretch>
                        <a:fillRect/>
                      </a:stretch>
                    </p:blipFill>
                    <p:spPr>
                      <a:xfrm>
                        <a:off x="2397264" y="2084563"/>
                        <a:ext cx="5882821" cy="56813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07813370"/>
              </p:ext>
            </p:extLst>
          </p:nvPr>
        </p:nvGraphicFramePr>
        <p:xfrm>
          <a:off x="2397264" y="5020620"/>
          <a:ext cx="8239897" cy="566378"/>
        </p:xfrm>
        <a:graphic>
          <a:graphicData uri="http://schemas.openxmlformats.org/presentationml/2006/ole">
            <mc:AlternateContent xmlns:mc="http://schemas.openxmlformats.org/markup-compatibility/2006">
              <mc:Choice xmlns:v="urn:schemas-microsoft-com:vml" Requires="v">
                <p:oleObj spid="_x0000_s5193" name="Equation" r:id="rId10" imgW="5727600" imgH="393480" progId="Equation.DSMT4">
                  <p:embed/>
                </p:oleObj>
              </mc:Choice>
              <mc:Fallback>
                <p:oleObj name="Equation" r:id="rId10" imgW="5727600" imgH="393480" progId="Equation.DSMT4">
                  <p:embed/>
                  <p:pic>
                    <p:nvPicPr>
                      <p:cNvPr id="0" name=""/>
                      <p:cNvPicPr/>
                      <p:nvPr/>
                    </p:nvPicPr>
                    <p:blipFill>
                      <a:blip r:embed="rId11"/>
                      <a:stretch>
                        <a:fillRect/>
                      </a:stretch>
                    </p:blipFill>
                    <p:spPr>
                      <a:xfrm>
                        <a:off x="2397264" y="5020620"/>
                        <a:ext cx="8239897" cy="566378"/>
                      </a:xfrm>
                      <a:prstGeom prst="rect">
                        <a:avLst/>
                      </a:prstGeom>
                    </p:spPr>
                  </p:pic>
                </p:oleObj>
              </mc:Fallback>
            </mc:AlternateContent>
          </a:graphicData>
        </a:graphic>
      </p:graphicFrame>
      <p:sp>
        <p:nvSpPr>
          <p:cNvPr id="13" name="TextBox 12"/>
          <p:cNvSpPr txBox="1"/>
          <p:nvPr/>
        </p:nvSpPr>
        <p:spPr>
          <a:xfrm>
            <a:off x="1686696" y="5000521"/>
            <a:ext cx="2438401" cy="523220"/>
          </a:xfrm>
          <a:prstGeom prst="rect">
            <a:avLst/>
          </a:prstGeom>
          <a:noFill/>
        </p:spPr>
        <p:txBody>
          <a:bodyPr wrap="square" rtlCol="0">
            <a:spAutoFit/>
          </a:bodyPr>
          <a:lstStyle/>
          <a:p>
            <a:r>
              <a:rPr lang="en-US" sz="2800" dirty="0">
                <a:solidFill>
                  <a:srgbClr val="000099"/>
                </a:solidFill>
                <a:latin typeface="+mj-lt"/>
              </a:rPr>
              <a:t>b. </a:t>
            </a:r>
          </a:p>
        </p:txBody>
      </p:sp>
      <p:sp>
        <p:nvSpPr>
          <p:cNvPr id="14" name="TextBox 13"/>
          <p:cNvSpPr txBox="1"/>
          <p:nvPr/>
        </p:nvSpPr>
        <p:spPr>
          <a:xfrm>
            <a:off x="1849395" y="2075935"/>
            <a:ext cx="2113005" cy="523220"/>
          </a:xfrm>
          <a:prstGeom prst="rect">
            <a:avLst/>
          </a:prstGeom>
          <a:noFill/>
        </p:spPr>
        <p:txBody>
          <a:bodyPr wrap="square" rtlCol="0">
            <a:spAutoFit/>
          </a:bodyPr>
          <a:lstStyle/>
          <a:p>
            <a:r>
              <a:rPr lang="vi-VN" sz="2800" dirty="0">
                <a:solidFill>
                  <a:srgbClr val="000099"/>
                </a:solidFill>
                <a:latin typeface="+mj-lt"/>
              </a:rPr>
              <a:t>a. </a:t>
            </a:r>
            <a:endParaRPr lang="en-US" sz="2800" dirty="0">
              <a:solidFill>
                <a:srgbClr val="000099"/>
              </a:solidFill>
              <a:latin typeface="+mj-lt"/>
            </a:endParaRPr>
          </a:p>
        </p:txBody>
      </p:sp>
    </p:spTree>
    <p:extLst>
      <p:ext uri="{BB962C8B-B14F-4D97-AF65-F5344CB8AC3E}">
        <p14:creationId xmlns:p14="http://schemas.microsoft.com/office/powerpoint/2010/main" val="27377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6" y="-1160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5200" y="58483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6037264"/>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26031" y="-173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0" y="2819401"/>
            <a:ext cx="76581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a:latin typeface="Times New Roman" pitchFamily="18" charset="0"/>
                <a:cs typeface="Times New Roman" pitchFamily="18" charset="0"/>
              </a:rPr>
              <a:t>TÌM TÒI MỞ RỘNG</a:t>
            </a:r>
          </a:p>
        </p:txBody>
      </p:sp>
    </p:spTree>
    <p:extLst>
      <p:ext uri="{BB962C8B-B14F-4D97-AF65-F5344CB8AC3E}">
        <p14:creationId xmlns:p14="http://schemas.microsoft.com/office/powerpoint/2010/main" val="3194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1652689"/>
            <a:ext cx="9067800" cy="2862322"/>
          </a:xfrm>
          <a:prstGeom prst="rect">
            <a:avLst/>
          </a:prstGeom>
          <a:noFill/>
        </p:spPr>
        <p:txBody>
          <a:bodyPr wrap="square" lIns="91440" tIns="45720" rIns="91440" bIns="45720">
            <a:spAutoFit/>
          </a:bodyPr>
          <a:lstStyle/>
          <a:p>
            <a:pPr algn="ctr">
              <a:lnSpc>
                <a:spcPct val="150000"/>
              </a:lnSpc>
            </a:pPr>
            <a:r>
              <a:rPr lang="en-US" sz="4000" b="1" dirty="0" err="1">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CHƯƠNG</a:t>
            </a: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rPr>
              <a:t> II. SỐ THỰC</a:t>
            </a:r>
          </a:p>
          <a:p>
            <a:pPr algn="ctr">
              <a:lnSpc>
                <a:spcPct val="150000"/>
              </a:lnSpc>
            </a:pPr>
            <a:r>
              <a:rPr lang="en-US" sz="4000" b="1" dirty="0">
                <a:ln w="1905"/>
                <a:solidFill>
                  <a:srgbClr val="C00000"/>
                </a:solidFill>
                <a:effectLst>
                  <a:innerShdw blurRad="69850" dist="43180" dir="5400000">
                    <a:srgbClr val="000000">
                      <a:alpha val="65000"/>
                    </a:srgbClr>
                  </a:innerShdw>
                </a:effectLst>
                <a:latin typeface="Times New Roman" pitchFamily="18" charset="0"/>
                <a:ea typeface="NSimSun"/>
                <a:cs typeface="Times New Roman" pitchFamily="18" charset="0"/>
                <a:sym typeface="Symbol"/>
              </a:rPr>
              <a:t>§</a:t>
            </a: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sym typeface="Lamsymbol"/>
              </a:rPr>
              <a:t>2. TẬP HỢP     CÁC SỐ THỰC</a:t>
            </a:r>
          </a:p>
          <a:p>
            <a:pPr algn="ctr">
              <a:lnSpc>
                <a:spcPct val="150000"/>
              </a:lnSpc>
            </a:pPr>
            <a:r>
              <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sym typeface="Lamsymbol"/>
              </a:rPr>
              <a:t> (TIẾT 3)</a:t>
            </a:r>
            <a:endParaRPr lang="en-US" sz="4000" b="1" dirty="0">
              <a:ln w="1905"/>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4"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11134177" y="-24474"/>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9971" y="579902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0" y="5884863"/>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90009" flipH="1">
            <a:off x="49829" y="-13695"/>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3714714762"/>
              </p:ext>
            </p:extLst>
          </p:nvPr>
        </p:nvGraphicFramePr>
        <p:xfrm>
          <a:off x="5707792" y="2845725"/>
          <a:ext cx="457200" cy="476250"/>
        </p:xfrm>
        <a:graphic>
          <a:graphicData uri="http://schemas.openxmlformats.org/presentationml/2006/ole">
            <mc:AlternateContent xmlns:mc="http://schemas.openxmlformats.org/markup-compatibility/2006">
              <mc:Choice xmlns:v="urn:schemas-microsoft-com:vml" Requires="v">
                <p:oleObj spid="_x0000_s1043" name="Equation" r:id="rId5" imgW="203040" imgH="177480" progId="Equation.DSMT4">
                  <p:embed/>
                </p:oleObj>
              </mc:Choice>
              <mc:Fallback>
                <p:oleObj name="Equation" r:id="rId5" imgW="203040" imgH="177480" progId="Equation.DSMT4">
                  <p:embed/>
                  <p:pic>
                    <p:nvPicPr>
                      <p:cNvPr id="0" name=""/>
                      <p:cNvPicPr/>
                      <p:nvPr/>
                    </p:nvPicPr>
                    <p:blipFill>
                      <a:blip r:embed="rId6"/>
                      <a:stretch>
                        <a:fillRect/>
                      </a:stretch>
                    </p:blipFill>
                    <p:spPr>
                      <a:xfrm>
                        <a:off x="5707792" y="2845725"/>
                        <a:ext cx="457200" cy="476250"/>
                      </a:xfrm>
                      <a:prstGeom prst="rect">
                        <a:avLst/>
                      </a:prstGeom>
                    </p:spPr>
                  </p:pic>
                </p:oleObj>
              </mc:Fallback>
            </mc:AlternateContent>
          </a:graphicData>
        </a:graphic>
      </p:graphicFrame>
    </p:spTree>
    <p:extLst>
      <p:ext uri="{BB962C8B-B14F-4D97-AF65-F5344CB8AC3E}">
        <p14:creationId xmlns:p14="http://schemas.microsoft.com/office/powerpoint/2010/main" val="837061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 y="2"/>
            <a:ext cx="12039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069975" algn="just"/>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chưa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Các phép tính với số thực</a:t>
            </a:r>
            <a:r>
              <a:rPr lang="vi-VN" sz="2800" dirty="0">
                <a:solidFill>
                  <a:srgbClr val="FF0000"/>
                </a:solidFill>
              </a:rPr>
              <a:t>”</a:t>
            </a:r>
            <a:endParaRPr lang="en-US" sz="2800" dirty="0">
              <a:solidFill>
                <a:srgbClr val="FF0000"/>
              </a:solidFill>
            </a:endParaRPr>
          </a:p>
          <a:p>
            <a:pPr marL="1069975" algn="just"/>
            <a:endParaRPr lang="en-US" sz="2800" dirty="0">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0" y="1"/>
            <a:ext cx="1535386" cy="838200"/>
          </a:xfrm>
          <a:prstGeom prst="rect">
            <a:avLst/>
          </a:prstGeom>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005"/>
            <a:ext cx="12172950" cy="23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832304"/>
            <a:ext cx="11734800" cy="39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761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304800"/>
            <a:ext cx="434285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endParaRPr lang="en-US" sz="2800" dirty="0">
              <a:latin typeface="Times New Roman" pitchFamily="18" charset="0"/>
              <a:cs typeface="Times New Roman" pitchFamily="18" charset="0"/>
            </a:endParaRPr>
          </a:p>
        </p:txBody>
      </p:sp>
      <p:sp>
        <p:nvSpPr>
          <p:cNvPr id="3" name="Rectangle 2"/>
          <p:cNvSpPr>
            <a:spLocks noChangeArrowheads="1"/>
          </p:cNvSpPr>
          <p:nvPr/>
        </p:nvSpPr>
        <p:spPr bwMode="auto">
          <a:xfrm>
            <a:off x="2819401" y="1110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789035445"/>
              </p:ext>
            </p:extLst>
          </p:nvPr>
        </p:nvGraphicFramePr>
        <p:xfrm>
          <a:off x="1828800" y="992012"/>
          <a:ext cx="6781800" cy="968950"/>
        </p:xfrm>
        <a:graphic>
          <a:graphicData uri="http://schemas.openxmlformats.org/presentationml/2006/ole">
            <mc:AlternateContent xmlns:mc="http://schemas.openxmlformats.org/markup-compatibility/2006">
              <mc:Choice xmlns:v="urn:schemas-microsoft-com:vml" Requires="v">
                <p:oleObj spid="_x0000_s6248" name="Equation" r:id="rId4" imgW="2933640" imgH="495000" progId="Equation.DSMT4">
                  <p:embed/>
                </p:oleObj>
              </mc:Choice>
              <mc:Fallback>
                <p:oleObj name="Equation" r:id="rId4" imgW="2933640" imgH="495000" progId="Equation.DSMT4">
                  <p:embed/>
                  <p:pic>
                    <p:nvPicPr>
                      <p:cNvPr id="0" name="Object 1"/>
                      <p:cNvPicPr>
                        <a:picLocks noChangeAspect="1" noChangeArrowheads="1"/>
                      </p:cNvPicPr>
                      <p:nvPr/>
                    </p:nvPicPr>
                    <p:blipFill>
                      <a:blip r:embed="rId5"/>
                      <a:srcRect/>
                      <a:stretch>
                        <a:fillRect/>
                      </a:stretch>
                    </p:blipFill>
                    <p:spPr bwMode="auto">
                      <a:xfrm>
                        <a:off x="1828800" y="992012"/>
                        <a:ext cx="6781800" cy="96895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9719818"/>
              </p:ext>
            </p:extLst>
          </p:nvPr>
        </p:nvGraphicFramePr>
        <p:xfrm>
          <a:off x="2609850" y="2185246"/>
          <a:ext cx="5221288" cy="926722"/>
        </p:xfrm>
        <a:graphic>
          <a:graphicData uri="http://schemas.openxmlformats.org/presentationml/2006/ole">
            <mc:AlternateContent xmlns:mc="http://schemas.openxmlformats.org/markup-compatibility/2006">
              <mc:Choice xmlns:v="urn:schemas-microsoft-com:vml" Requires="v">
                <p:oleObj spid="_x0000_s6249" name="Equation" r:id="rId6" imgW="2666880" imgH="393480" progId="Equation.DSMT4">
                  <p:embed/>
                </p:oleObj>
              </mc:Choice>
              <mc:Fallback>
                <p:oleObj name="Equation" r:id="rId6" imgW="2666880" imgH="393480" progId="Equation.DSMT4">
                  <p:embed/>
                  <p:pic>
                    <p:nvPicPr>
                      <p:cNvPr id="0" name="Object 6"/>
                      <p:cNvPicPr>
                        <a:picLocks noChangeAspect="1" noChangeArrowheads="1"/>
                      </p:cNvPicPr>
                      <p:nvPr/>
                    </p:nvPicPr>
                    <p:blipFill>
                      <a:blip r:embed="rId7"/>
                      <a:srcRect/>
                      <a:stretch>
                        <a:fillRect/>
                      </a:stretch>
                    </p:blipFill>
                    <p:spPr bwMode="auto">
                      <a:xfrm>
                        <a:off x="2609850" y="2185246"/>
                        <a:ext cx="5221288" cy="92672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7812325"/>
              </p:ext>
            </p:extLst>
          </p:nvPr>
        </p:nvGraphicFramePr>
        <p:xfrm>
          <a:off x="2609850" y="3251511"/>
          <a:ext cx="6017112" cy="828564"/>
        </p:xfrm>
        <a:graphic>
          <a:graphicData uri="http://schemas.openxmlformats.org/presentationml/2006/ole">
            <mc:AlternateContent xmlns:mc="http://schemas.openxmlformats.org/markup-compatibility/2006">
              <mc:Choice xmlns:v="urn:schemas-microsoft-com:vml" Requires="v">
                <p:oleObj spid="_x0000_s6250" name="Equation" r:id="rId8" imgW="2095200" imgH="393480" progId="Equation.DSMT4">
                  <p:embed/>
                </p:oleObj>
              </mc:Choice>
              <mc:Fallback>
                <p:oleObj name="Equation" r:id="rId8" imgW="2095200" imgH="393480" progId="Equation.DSMT4">
                  <p:embed/>
                  <p:pic>
                    <p:nvPicPr>
                      <p:cNvPr id="0" name="Object 5"/>
                      <p:cNvPicPr>
                        <a:picLocks noChangeAspect="1" noChangeArrowheads="1"/>
                      </p:cNvPicPr>
                      <p:nvPr/>
                    </p:nvPicPr>
                    <p:blipFill>
                      <a:blip r:embed="rId9"/>
                      <a:srcRect/>
                      <a:stretch>
                        <a:fillRect/>
                      </a:stretch>
                    </p:blipFill>
                    <p:spPr bwMode="auto">
                      <a:xfrm>
                        <a:off x="2609850" y="3251511"/>
                        <a:ext cx="6017112" cy="8285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4326925"/>
              </p:ext>
            </p:extLst>
          </p:nvPr>
        </p:nvGraphicFramePr>
        <p:xfrm>
          <a:off x="2587680" y="4179454"/>
          <a:ext cx="4576763" cy="785204"/>
        </p:xfrm>
        <a:graphic>
          <a:graphicData uri="http://schemas.openxmlformats.org/presentationml/2006/ole">
            <mc:AlternateContent xmlns:mc="http://schemas.openxmlformats.org/markup-compatibility/2006">
              <mc:Choice xmlns:v="urn:schemas-microsoft-com:vml" Requires="v">
                <p:oleObj spid="_x0000_s6251" name="Equation" r:id="rId10" imgW="1028520" imgH="355320" progId="Equation.DSMT4">
                  <p:embed/>
                </p:oleObj>
              </mc:Choice>
              <mc:Fallback>
                <p:oleObj name="Equation" r:id="rId10" imgW="1028520" imgH="355320" progId="Equation.DSMT4">
                  <p:embed/>
                  <p:pic>
                    <p:nvPicPr>
                      <p:cNvPr id="0" name="Object 4"/>
                      <p:cNvPicPr>
                        <a:picLocks noChangeAspect="1" noChangeArrowheads="1"/>
                      </p:cNvPicPr>
                      <p:nvPr/>
                    </p:nvPicPr>
                    <p:blipFill>
                      <a:blip r:embed="rId11"/>
                      <a:srcRect/>
                      <a:stretch>
                        <a:fillRect/>
                      </a:stretch>
                    </p:blipFill>
                    <p:spPr bwMode="auto">
                      <a:xfrm>
                        <a:off x="2587680" y="4179454"/>
                        <a:ext cx="4576763" cy="785204"/>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93384056"/>
              </p:ext>
            </p:extLst>
          </p:nvPr>
        </p:nvGraphicFramePr>
        <p:xfrm>
          <a:off x="2609851" y="5029256"/>
          <a:ext cx="2312987" cy="818498"/>
        </p:xfrm>
        <a:graphic>
          <a:graphicData uri="http://schemas.openxmlformats.org/presentationml/2006/ole">
            <mc:AlternateContent xmlns:mc="http://schemas.openxmlformats.org/markup-compatibility/2006">
              <mc:Choice xmlns:v="urn:schemas-microsoft-com:vml" Requires="v">
                <p:oleObj spid="_x0000_s6252" name="Equation" r:id="rId12" imgW="749160" imgH="355320" progId="Equation.DSMT4">
                  <p:embed/>
                </p:oleObj>
              </mc:Choice>
              <mc:Fallback>
                <p:oleObj name="Equation" r:id="rId12" imgW="749160" imgH="355320" progId="Equation.DSMT4">
                  <p:embed/>
                  <p:pic>
                    <p:nvPicPr>
                      <p:cNvPr id="0" name="Object 3"/>
                      <p:cNvPicPr>
                        <a:picLocks noChangeAspect="1" noChangeArrowheads="1"/>
                      </p:cNvPicPr>
                      <p:nvPr/>
                    </p:nvPicPr>
                    <p:blipFill>
                      <a:blip r:embed="rId13"/>
                      <a:srcRect/>
                      <a:stretch>
                        <a:fillRect/>
                      </a:stretch>
                    </p:blipFill>
                    <p:spPr bwMode="auto">
                      <a:xfrm>
                        <a:off x="2609851" y="5029256"/>
                        <a:ext cx="2312987" cy="818498"/>
                      </a:xfrm>
                      <a:prstGeom prst="rect">
                        <a:avLst/>
                      </a:prstGeom>
                      <a:noFill/>
                    </p:spPr>
                  </p:pic>
                </p:oleObj>
              </mc:Fallback>
            </mc:AlternateContent>
          </a:graphicData>
        </a:graphic>
      </p:graphicFrame>
      <p:sp>
        <p:nvSpPr>
          <p:cNvPr id="10" name="Rectangle 7"/>
          <p:cNvSpPr>
            <a:spLocks noChangeArrowheads="1"/>
          </p:cNvSpPr>
          <p:nvPr/>
        </p:nvSpPr>
        <p:spPr bwMode="auto">
          <a:xfrm>
            <a:off x="2592443" y="21299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Rectangle 8"/>
          <p:cNvSpPr>
            <a:spLocks noChangeArrowheads="1"/>
          </p:cNvSpPr>
          <p:nvPr/>
        </p:nvSpPr>
        <p:spPr bwMode="auto">
          <a:xfrm>
            <a:off x="2592443" y="28157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9"/>
          <p:cNvSpPr>
            <a:spLocks noChangeArrowheads="1"/>
          </p:cNvSpPr>
          <p:nvPr/>
        </p:nvSpPr>
        <p:spPr bwMode="auto">
          <a:xfrm>
            <a:off x="2592443" y="35015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10"/>
          <p:cNvSpPr>
            <a:spLocks noChangeArrowheads="1"/>
          </p:cNvSpPr>
          <p:nvPr/>
        </p:nvSpPr>
        <p:spPr bwMode="auto">
          <a:xfrm>
            <a:off x="2592443" y="41587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4" name="Object 13"/>
          <p:cNvGraphicFramePr>
            <a:graphicFrameLocks noChangeAspect="1"/>
          </p:cNvGraphicFramePr>
          <p:nvPr>
            <p:extLst>
              <p:ext uri="{D42A27DB-BD31-4B8C-83A1-F6EECF244321}">
                <p14:modId xmlns:p14="http://schemas.microsoft.com/office/powerpoint/2010/main" val="4006363413"/>
              </p:ext>
            </p:extLst>
          </p:nvPr>
        </p:nvGraphicFramePr>
        <p:xfrm>
          <a:off x="2093719" y="5550875"/>
          <a:ext cx="6565900" cy="1298972"/>
        </p:xfrm>
        <a:graphic>
          <a:graphicData uri="http://schemas.openxmlformats.org/presentationml/2006/ole">
            <mc:AlternateContent xmlns:mc="http://schemas.openxmlformats.org/markup-compatibility/2006">
              <mc:Choice xmlns:v="urn:schemas-microsoft-com:vml" Requires="v">
                <p:oleObj spid="_x0000_s6253" name="Equation" r:id="rId14" imgW="3213000" imgH="838080" progId="Equation.DSMT4">
                  <p:embed/>
                </p:oleObj>
              </mc:Choice>
              <mc:Fallback>
                <p:oleObj name="Equation" r:id="rId14" imgW="3213000" imgH="838080" progId="Equation.DSMT4">
                  <p:embed/>
                  <p:pic>
                    <p:nvPicPr>
                      <p:cNvPr id="0" name=""/>
                      <p:cNvPicPr/>
                      <p:nvPr/>
                    </p:nvPicPr>
                    <p:blipFill>
                      <a:blip r:embed="rId15"/>
                      <a:stretch>
                        <a:fillRect/>
                      </a:stretch>
                    </p:blipFill>
                    <p:spPr>
                      <a:xfrm>
                        <a:off x="2093719" y="5550875"/>
                        <a:ext cx="6565900" cy="1298972"/>
                      </a:xfrm>
                      <a:prstGeom prst="rect">
                        <a:avLst/>
                      </a:prstGeom>
                    </p:spPr>
                  </p:pic>
                </p:oleObj>
              </mc:Fallback>
            </mc:AlternateContent>
          </a:graphicData>
        </a:graphic>
      </p:graphicFrame>
    </p:spTree>
    <p:extLst>
      <p:ext uri="{BB962C8B-B14F-4D97-AF65-F5344CB8AC3E}">
        <p14:creationId xmlns:p14="http://schemas.microsoft.com/office/powerpoint/2010/main" val="14445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in)">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22859101"/>
              </p:ext>
            </p:extLst>
          </p:nvPr>
        </p:nvGraphicFramePr>
        <p:xfrm>
          <a:off x="1905000" y="457200"/>
          <a:ext cx="6565900" cy="1298972"/>
        </p:xfrm>
        <a:graphic>
          <a:graphicData uri="http://schemas.openxmlformats.org/presentationml/2006/ole">
            <mc:AlternateContent xmlns:mc="http://schemas.openxmlformats.org/markup-compatibility/2006">
              <mc:Choice xmlns:v="urn:schemas-microsoft-com:vml" Requires="v">
                <p:oleObj spid="_x0000_s8250" name="Equation" r:id="rId3" imgW="3213000" imgH="838080" progId="Equation.DSMT4">
                  <p:embed/>
                </p:oleObj>
              </mc:Choice>
              <mc:Fallback>
                <p:oleObj name="Equation" r:id="rId3" imgW="3213000" imgH="838080" progId="Equation.DSMT4">
                  <p:embed/>
                  <p:pic>
                    <p:nvPicPr>
                      <p:cNvPr id="14" name="Object 13"/>
                      <p:cNvPicPr/>
                      <p:nvPr/>
                    </p:nvPicPr>
                    <p:blipFill>
                      <a:blip r:embed="rId4"/>
                      <a:stretch>
                        <a:fillRect/>
                      </a:stretch>
                    </p:blipFill>
                    <p:spPr>
                      <a:xfrm>
                        <a:off x="1905000" y="457200"/>
                        <a:ext cx="6565900" cy="1298972"/>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24771754"/>
              </p:ext>
            </p:extLst>
          </p:nvPr>
        </p:nvGraphicFramePr>
        <p:xfrm>
          <a:off x="1905000" y="1377168"/>
          <a:ext cx="3977450" cy="1600681"/>
        </p:xfrm>
        <a:graphic>
          <a:graphicData uri="http://schemas.openxmlformats.org/presentationml/2006/ole">
            <mc:AlternateContent xmlns:mc="http://schemas.openxmlformats.org/markup-compatibility/2006">
              <mc:Choice xmlns:v="urn:schemas-microsoft-com:vml" Requires="v">
                <p:oleObj spid="_x0000_s8251" name="Equation" r:id="rId5" imgW="2082600" imgH="838080" progId="Equation.DSMT4">
                  <p:embed/>
                </p:oleObj>
              </mc:Choice>
              <mc:Fallback>
                <p:oleObj name="Equation" r:id="rId5" imgW="2082600" imgH="838080" progId="Equation.DSMT4">
                  <p:embed/>
                  <p:pic>
                    <p:nvPicPr>
                      <p:cNvPr id="0" name=""/>
                      <p:cNvPicPr/>
                      <p:nvPr/>
                    </p:nvPicPr>
                    <p:blipFill>
                      <a:blip r:embed="rId6"/>
                      <a:stretch>
                        <a:fillRect/>
                      </a:stretch>
                    </p:blipFill>
                    <p:spPr>
                      <a:xfrm>
                        <a:off x="1905000" y="1377168"/>
                        <a:ext cx="3977450" cy="1600681"/>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32572255"/>
              </p:ext>
            </p:extLst>
          </p:nvPr>
        </p:nvGraphicFramePr>
        <p:xfrm>
          <a:off x="1905000" y="3031961"/>
          <a:ext cx="2438400" cy="689648"/>
        </p:xfrm>
        <a:graphic>
          <a:graphicData uri="http://schemas.openxmlformats.org/presentationml/2006/ole">
            <mc:AlternateContent xmlns:mc="http://schemas.openxmlformats.org/markup-compatibility/2006">
              <mc:Choice xmlns:v="urn:schemas-microsoft-com:vml" Requires="v">
                <p:oleObj spid="_x0000_s8252" name="Equation" r:id="rId7" imgW="1257120" imgH="355320" progId="Equation.DSMT4">
                  <p:embed/>
                </p:oleObj>
              </mc:Choice>
              <mc:Fallback>
                <p:oleObj name="Equation" r:id="rId7" imgW="1257120" imgH="355320" progId="Equation.DSMT4">
                  <p:embed/>
                  <p:pic>
                    <p:nvPicPr>
                      <p:cNvPr id="0" name=""/>
                      <p:cNvPicPr/>
                      <p:nvPr/>
                    </p:nvPicPr>
                    <p:blipFill>
                      <a:blip r:embed="rId8"/>
                      <a:stretch>
                        <a:fillRect/>
                      </a:stretch>
                    </p:blipFill>
                    <p:spPr>
                      <a:xfrm>
                        <a:off x="1905000" y="3031961"/>
                        <a:ext cx="2438400" cy="68964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22209892"/>
              </p:ext>
            </p:extLst>
          </p:nvPr>
        </p:nvGraphicFramePr>
        <p:xfrm>
          <a:off x="2057400" y="4114800"/>
          <a:ext cx="1524000" cy="554182"/>
        </p:xfrm>
        <a:graphic>
          <a:graphicData uri="http://schemas.openxmlformats.org/presentationml/2006/ole">
            <mc:AlternateContent xmlns:mc="http://schemas.openxmlformats.org/markup-compatibility/2006">
              <mc:Choice xmlns:v="urn:schemas-microsoft-com:vml" Requires="v">
                <p:oleObj spid="_x0000_s8253" name="Equation" r:id="rId9" imgW="977760" imgH="355320" progId="Equation.DSMT4">
                  <p:embed/>
                </p:oleObj>
              </mc:Choice>
              <mc:Fallback>
                <p:oleObj name="Equation" r:id="rId9" imgW="977760" imgH="355320" progId="Equation.DSMT4">
                  <p:embed/>
                  <p:pic>
                    <p:nvPicPr>
                      <p:cNvPr id="0" name=""/>
                      <p:cNvPicPr/>
                      <p:nvPr/>
                    </p:nvPicPr>
                    <p:blipFill>
                      <a:blip r:embed="rId10"/>
                      <a:stretch>
                        <a:fillRect/>
                      </a:stretch>
                    </p:blipFill>
                    <p:spPr>
                      <a:xfrm>
                        <a:off x="2057400" y="4114800"/>
                        <a:ext cx="1524000" cy="554182"/>
                      </a:xfrm>
                      <a:prstGeom prst="rect">
                        <a:avLst/>
                      </a:prstGeom>
                    </p:spPr>
                  </p:pic>
                </p:oleObj>
              </mc:Fallback>
            </mc:AlternateContent>
          </a:graphicData>
        </a:graphic>
      </p:graphicFrame>
    </p:spTree>
    <p:extLst>
      <p:ext uri="{BB962C8B-B14F-4D97-AF65-F5344CB8AC3E}">
        <p14:creationId xmlns:p14="http://schemas.microsoft.com/office/powerpoint/2010/main" val="39853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6200" y="0"/>
            <a:ext cx="11582400" cy="661207"/>
          </a:xfrm>
          <a:prstGeom prst="rect">
            <a:avLst/>
          </a:prstGeom>
        </p:spPr>
        <p:txBody>
          <a:bodyPr wrap="square">
            <a:spAutoFit/>
          </a:bodyPr>
          <a:lstStyle/>
          <a:p>
            <a:pPr>
              <a:lnSpc>
                <a:spcPct val="150000"/>
              </a:lnSpc>
              <a:spcBef>
                <a:spcPts val="600"/>
              </a:spcBef>
              <a:spcAft>
                <a:spcPts val="600"/>
              </a:spcAft>
            </a:pPr>
            <a:r>
              <a:rPr lang="vi-VN"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tập vận dụng: </a:t>
            </a:r>
          </a:p>
        </p:txBody>
      </p:sp>
      <p:sp>
        <p:nvSpPr>
          <p:cNvPr id="3" name="Rectangle 2"/>
          <p:cNvSpPr/>
          <p:nvPr/>
        </p:nvSpPr>
        <p:spPr>
          <a:xfrm>
            <a:off x="457200" y="661207"/>
            <a:ext cx="11353800" cy="130753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630238">
              <a:lnSpc>
                <a:spcPct val="150000"/>
              </a:lnSpc>
              <a:spcAft>
                <a:spcPts val="1800"/>
              </a:spcAft>
            </a:pPr>
            <a:r>
              <a:rPr lang="vi-VN" sz="280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Diện tích của hình mũi tên bằng tổng diện tích của hình chữ nhật và diện tích của hình tam giác như hình trên.</a:t>
            </a:r>
            <a:endParaRPr lang="vi-VN" sz="2400" dirty="0">
              <a:solidFill>
                <a:srgbClr val="0033CC"/>
              </a:solidFill>
              <a:effectLst/>
              <a:latin typeface="Times New Roman" panose="02020603050405020304" pitchFamily="18" charset="0"/>
              <a:ea typeface="Times New Roman" panose="02020603050405020304" pitchFamily="18" charset="0"/>
            </a:endParaRPr>
          </a:p>
        </p:txBody>
      </p:sp>
      <p:pic>
        <p:nvPicPr>
          <p:cNvPr id="12" name="Picture 11" descr="https://dethikiemtra.com/wp-content/uploads/img/1_1.20210801130956.png"/>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3165"/>
            <a:ext cx="6019800" cy="3476625"/>
          </a:xfrm>
          <a:prstGeom prst="rect">
            <a:avLst/>
          </a:prstGeom>
          <a:noFill/>
          <a:ln>
            <a:noFill/>
          </a:ln>
        </p:spPr>
      </p:pic>
    </p:spTree>
    <p:extLst>
      <p:ext uri="{BB962C8B-B14F-4D97-AF65-F5344CB8AC3E}">
        <p14:creationId xmlns:p14="http://schemas.microsoft.com/office/powerpoint/2010/main" val="383135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124200" cy="584775"/>
          </a:xfrm>
          <a:prstGeom prst="rect">
            <a:avLst/>
          </a:prstGeom>
          <a:noFill/>
        </p:spPr>
        <p:txBody>
          <a:bodyPr wrap="square" rtlCol="0">
            <a:spAutoFit/>
          </a:bodyPr>
          <a:lstStyle/>
          <a:p>
            <a:r>
              <a:rPr lang="vi-VN" sz="3200" dirty="0" smtClean="0">
                <a:solidFill>
                  <a:srgbClr val="FF0000"/>
                </a:solidFill>
                <a:latin typeface="+mj-lt"/>
              </a:rPr>
              <a:t>Hướng dẫn </a:t>
            </a:r>
            <a:endParaRPr lang="vi-VN" sz="3200" dirty="0">
              <a:solidFill>
                <a:srgbClr val="FF0000"/>
              </a:solidFill>
              <a:latin typeface="+mj-lt"/>
            </a:endParaRPr>
          </a:p>
        </p:txBody>
      </p:sp>
      <p:sp>
        <p:nvSpPr>
          <p:cNvPr id="4" name="Rectangle 2"/>
          <p:cNvSpPr>
            <a:spLocks noChangeArrowheads="1"/>
          </p:cNvSpPr>
          <p:nvPr/>
        </p:nvSpPr>
        <p:spPr bwMode="auto">
          <a:xfrm>
            <a:off x="762000" y="964461"/>
            <a:ext cx="10896600" cy="9541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smtClean="0">
                <a:ln>
                  <a:noFill/>
                </a:ln>
                <a:solidFill>
                  <a:srgbClr val="000099"/>
                </a:solidFill>
                <a:effectLst/>
                <a:latin typeface="Times New Roman" panose="02020603050405020304" pitchFamily="18" charset="0"/>
                <a:ea typeface="Times New Roman" panose="02020603050405020304" pitchFamily="18" charset="0"/>
                <a:cs typeface="Times New Roman" panose="02020603050405020304" pitchFamily="18" charset="0"/>
              </a:rPr>
              <a:t>Chia hình mũi tên thành 1 hình chữ nhật và một hình tam giác.</a:t>
            </a:r>
            <a:endParaRPr kumimoji="0" lang="vi-VN" altLang="vi-VN" sz="2800" b="0" i="0" u="none" strike="noStrike" cap="none" normalizeH="0" baseline="0" dirty="0" smtClean="0">
              <a:ln>
                <a:noFill/>
              </a:ln>
              <a:solidFill>
                <a:srgbClr val="000099"/>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vi-VN" altLang="vi-VN" sz="2800" b="0" i="0" u="none" strike="noStrike" cap="none" normalizeH="0" baseline="0" dirty="0" smtClean="0">
              <a:ln>
                <a:noFill/>
              </a:ln>
              <a:solidFill>
                <a:srgbClr val="000099"/>
              </a:solidFill>
              <a:effectLst/>
              <a:latin typeface="Arial" panose="020B0604020202020204" pitchFamily="34" charset="0"/>
            </a:endParaRPr>
          </a:p>
        </p:txBody>
      </p:sp>
      <p:pic>
        <p:nvPicPr>
          <p:cNvPr id="11265" name="Picture 3" descr="https://dethikiemtra.com/wp-content/uploads/img/1g.202108011309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65532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33400" y="3571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99527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26853">
            <a:off x="11134178" y="3473"/>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090009" flipH="1">
            <a:off x="49830" y="1091"/>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2401" y="5879608"/>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6954" y="5815505"/>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49099" y="2477976"/>
            <a:ext cx="10896600" cy="200054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sz="2800" dirty="0">
                <a:latin typeface="Times New Roman" panose="02020603050405020304" pitchFamily="18" charset="0"/>
                <a:cs typeface="Times New Roman" panose="02020603050405020304" pitchFamily="18" charset="0"/>
              </a:rPr>
              <a:t>- Xem lại các nội dung đã học trong bài.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Làm các bài tập vận dụng 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Chuẩn bị giờ sau: “ Giá trị tuyệt đối của một số thực”.</a:t>
            </a:r>
            <a:endParaRPr lang="en-US" sz="2800" dirty="0">
              <a:latin typeface="Times New Roman" panose="02020603050405020304" pitchFamily="18" charset="0"/>
              <a:cs typeface="Times New Roman" panose="02020603050405020304" pitchFamily="18" charset="0"/>
            </a:endParaRPr>
          </a:p>
          <a:p>
            <a:r>
              <a:rPr lang="vi-VN" sz="4000" dirty="0">
                <a:latin typeface="+mj-lt"/>
              </a:rPr>
              <a:t> </a:t>
            </a:r>
            <a:endParaRPr lang="en-US" sz="4000" dirty="0">
              <a:latin typeface="+mj-lt"/>
            </a:endParaRPr>
          </a:p>
        </p:txBody>
      </p:sp>
      <p:sp>
        <p:nvSpPr>
          <p:cNvPr id="7" name="TextBox 6"/>
          <p:cNvSpPr txBox="1"/>
          <p:nvPr/>
        </p:nvSpPr>
        <p:spPr>
          <a:xfrm>
            <a:off x="2333076" y="982277"/>
            <a:ext cx="77724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err="1">
                <a:latin typeface="Times New Roman" pitchFamily="18" charset="0"/>
                <a:cs typeface="Times New Roman" pitchFamily="18" charset="0"/>
              </a:rPr>
              <a:t>HƯỚNG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801251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9610176" y="-77980"/>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1497630" y="-935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71600" y="5961064"/>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886450"/>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1503" y="-109928"/>
            <a:ext cx="9120187"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21030" y="2667000"/>
            <a:ext cx="8289770" cy="1676400"/>
          </a:xfrm>
          <a:prstGeom prst="rect">
            <a:avLst/>
          </a:prstGeom>
          <a:noFill/>
        </p:spPr>
        <p:txBody>
          <a:bodyPr wrap="none">
            <a:prstTxWarp prst="textChevronInverted">
              <a:avLst/>
            </a:prstTxWarp>
            <a:spAutoFit/>
          </a:bodyPr>
          <a:lstStyle/>
          <a:p>
            <a:pPr algn="ctr">
              <a:defRPr/>
            </a:pPr>
            <a:r>
              <a:rPr lang="en-US" sz="5400" b="1" dirty="0">
                <a:ln w="6600">
                  <a:solidFill>
                    <a:schemeClr val="accent2"/>
                  </a:solidFill>
                  <a:prstDash val="solid"/>
                </a:ln>
                <a:solidFill>
                  <a:srgbClr val="3333FF"/>
                </a:solidFill>
                <a:effectLst>
                  <a:outerShdw dist="38100" dir="2700000" algn="tl" rotWithShape="0">
                    <a:schemeClr val="accent2"/>
                  </a:outerShdw>
                </a:effectLst>
              </a:rPr>
              <a:t>TRÂN TRỌNG CẢM ƠN !</a:t>
            </a:r>
          </a:p>
        </p:txBody>
      </p:sp>
    </p:spTree>
    <p:extLst>
      <p:ext uri="{BB962C8B-B14F-4D97-AF65-F5344CB8AC3E}">
        <p14:creationId xmlns:p14="http://schemas.microsoft.com/office/powerpoint/2010/main" val="314844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49065">
            <a:off x="11210282" y="-48245"/>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86115" y="-63787"/>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1421010"/>
            <a:ext cx="8124276" cy="523220"/>
          </a:xfrm>
          <a:prstGeom prst="rect">
            <a:avLst/>
          </a:prstGeom>
          <a:solidFill>
            <a:schemeClr val="accent6">
              <a:lumMod val="40000"/>
              <a:lumOff val="60000"/>
            </a:schemeClr>
          </a:solidFill>
        </p:spPr>
        <p:txBody>
          <a:bodyPr wrap="square" rtlCol="0">
            <a:spAutoFit/>
          </a:bodyPr>
          <a:lstStyle/>
          <a:p>
            <a:pPr marL="457200" indent="-457200">
              <a:buFont typeface="Arial" pitchFamily="34" charset="0"/>
              <a:buChar char="•"/>
            </a:pPr>
            <a:r>
              <a:rPr lang="vi-VN" sz="2800" dirty="0">
                <a:latin typeface="+mj-lt"/>
              </a:rPr>
              <a:t>Nhận biết được</a:t>
            </a:r>
            <a:r>
              <a:rPr lang="en-US" sz="2800" dirty="0">
                <a:latin typeface="+mj-lt"/>
              </a:rPr>
              <a:t> </a:t>
            </a:r>
            <a:r>
              <a:rPr lang="en-US" sz="2800" dirty="0">
                <a:latin typeface="Times New Roman" pitchFamily="18" charset="0"/>
                <a:cs typeface="Times New Roman" pitchFamily="18" charset="0"/>
              </a:rPr>
              <a:t>tập hợp số thực</a:t>
            </a:r>
          </a:p>
        </p:txBody>
      </p:sp>
      <p:sp>
        <p:nvSpPr>
          <p:cNvPr id="9" name="TextBox 8"/>
          <p:cNvSpPr txBox="1"/>
          <p:nvPr/>
        </p:nvSpPr>
        <p:spPr>
          <a:xfrm>
            <a:off x="4362450" y="177226"/>
            <a:ext cx="33909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endParaRPr lang="en-US" sz="3200" dirty="0">
              <a:latin typeface="Times New Roman" pitchFamily="18" charset="0"/>
              <a:cs typeface="Times New Roman" pitchFamily="18" charset="0"/>
            </a:endParaRPr>
          </a:p>
        </p:txBody>
      </p:sp>
      <p:sp>
        <p:nvSpPr>
          <p:cNvPr id="6" name="TextBox 5"/>
          <p:cNvSpPr txBox="1"/>
          <p:nvPr/>
        </p:nvSpPr>
        <p:spPr>
          <a:xfrm>
            <a:off x="1981199" y="2590801"/>
            <a:ext cx="8124276" cy="954107"/>
          </a:xfrm>
          <a:prstGeom prst="rect">
            <a:avLst/>
          </a:prstGeom>
          <a:solidFill>
            <a:schemeClr val="accent6">
              <a:lumMod val="40000"/>
              <a:lumOff val="60000"/>
            </a:schemeClr>
          </a:solidFill>
        </p:spPr>
        <p:txBody>
          <a:bodyPr wrap="square" rtlCol="0">
            <a:spAutoFit/>
          </a:bodyPr>
          <a:lstStyle/>
          <a:p>
            <a:pPr marL="457200" indent="-457200">
              <a:buFont typeface="Arial" pitchFamily="34" charset="0"/>
              <a:buChar char="•"/>
            </a:pP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p>
          <a:p>
            <a:pPr marL="457200" indent="-457200">
              <a:buFont typeface="Arial" pitchFamily="34" charset="0"/>
              <a:buChar char="•"/>
            </a:pPr>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a:t>
            </a:r>
          </a:p>
        </p:txBody>
      </p:sp>
      <p:sp>
        <p:nvSpPr>
          <p:cNvPr id="8" name="TextBox 7"/>
          <p:cNvSpPr txBox="1"/>
          <p:nvPr/>
        </p:nvSpPr>
        <p:spPr>
          <a:xfrm>
            <a:off x="2003612" y="3962401"/>
            <a:ext cx="8108577" cy="1384995"/>
          </a:xfrm>
          <a:prstGeom prst="rect">
            <a:avLst/>
          </a:prstGeom>
          <a:solidFill>
            <a:schemeClr val="accent6">
              <a:lumMod val="40000"/>
              <a:lumOff val="60000"/>
            </a:schemeClr>
          </a:solidFill>
        </p:spPr>
        <p:txBody>
          <a:bodyPr wrap="square" rtlCol="0">
            <a:spAutoFit/>
          </a:bodyPr>
          <a:lstStyle/>
          <a:p>
            <a:pPr marL="457200" indent="-457200" algn="just">
              <a:buFont typeface="Arial" pitchFamily="34" charset="0"/>
              <a:buChar char="•"/>
            </a:pPr>
            <a:r>
              <a:rPr lang="vi-VN" sz="2800" dirty="0">
                <a:latin typeface="+mj-lt"/>
              </a:rPr>
              <a:t>Vận dụng được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6902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mph" presetSubtype="0" grpId="2" nodeType="clickEffect">
                                  <p:stCondLst>
                                    <p:cond delay="0"/>
                                  </p:stCondLst>
                                  <p:childTnLst>
                                    <p:set>
                                      <p:cBhvr rctx="PPT">
                                        <p:cTn id="30" dur="indefinite"/>
                                        <p:tgtEl>
                                          <p:spTgt spid="2"/>
                                        </p:tgtEl>
                                        <p:attrNameLst>
                                          <p:attrName>style.opacity</p:attrName>
                                        </p:attrNameLst>
                                      </p:cBhvr>
                                      <p:to>
                                        <p:strVal val="0.25"/>
                                      </p:to>
                                    </p:set>
                                    <p:animEffect filter="image" prLst="opacity: 0.25">
                                      <p:cBhvr rctx="IE">
                                        <p:cTn id="31" dur="indefinite"/>
                                        <p:tgtEl>
                                          <p:spTgt spid="2"/>
                                        </p:tgtEl>
                                      </p:cBhvr>
                                    </p:animEffect>
                                  </p:childTnLst>
                                </p:cTn>
                              </p:par>
                              <p:par>
                                <p:cTn id="32" presetID="9" presetClass="emph" presetSubtype="0" grpId="2" nodeType="withEffect">
                                  <p:stCondLst>
                                    <p:cond delay="0"/>
                                  </p:stCondLst>
                                  <p:childTnLst>
                                    <p:set>
                                      <p:cBhvr rctx="PPT">
                                        <p:cTn id="33" dur="indefinite"/>
                                        <p:tgtEl>
                                          <p:spTgt spid="6"/>
                                        </p:tgtEl>
                                        <p:attrNameLst>
                                          <p:attrName>style.opacity</p:attrName>
                                        </p:attrNameLst>
                                      </p:cBhvr>
                                      <p:to>
                                        <p:strVal val="0.25"/>
                                      </p:to>
                                    </p:set>
                                    <p:animEffect filter="image" prLst="opacity: 0.25">
                                      <p:cBhvr rctx="IE">
                                        <p:cTn id="34"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2" animBg="1"/>
      <p:bldP spid="9" grpId="0" animBg="1"/>
      <p:bldP spid="6" grpId="0" animBg="1"/>
      <p:bldP spid="6" grpId="2"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26853">
            <a:off x="11134177" y="-53503"/>
            <a:ext cx="9906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0" y="5842907"/>
            <a:ext cx="1143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801" y="5961063"/>
            <a:ext cx="11430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90009" flipH="1">
            <a:off x="49831" y="-17323"/>
            <a:ext cx="998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0" y="2574757"/>
            <a:ext cx="4876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800" dirty="0" err="1">
                <a:latin typeface="Times New Roman" pitchFamily="18" charset="0"/>
                <a:cs typeface="Times New Roman" pitchFamily="18" charset="0"/>
              </a:rPr>
              <a:t>KHỞI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ĐỘNG</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258405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A2930-7667-43D2-8B42-8AF6C3389138}"/>
              </a:ext>
            </a:extLst>
          </p:cNvPr>
          <p:cNvSpPr/>
          <p:nvPr/>
        </p:nvSpPr>
        <p:spPr>
          <a:xfrm>
            <a:off x="2133600" y="0"/>
            <a:ext cx="4876800" cy="1295400"/>
          </a:xfrm>
          <a:prstGeom prst="rect">
            <a:avLst/>
          </a:prstGeom>
          <a:noFill/>
        </p:spPr>
        <p:txBody>
          <a:bodyPr wrap="none" lIns="91440" tIns="45720" rIns="91440" bIns="45720" numCol="1">
            <a:prstTxWarp prst="textDeflate">
              <a:avLst/>
            </a:prstTxWarp>
            <a:spAutoFit/>
          </a:bodyPr>
          <a:lstStyle/>
          <a:p>
            <a:pPr algn="ctr"/>
            <a:r>
              <a:rPr lang="en-US" sz="8000" b="1" dirty="0">
                <a:ln w="12700" cmpd="sng">
                  <a:solidFill>
                    <a:srgbClr val="8064A2"/>
                  </a:solidFill>
                  <a:prstDash val="solid"/>
                </a:ln>
                <a:solidFill>
                  <a:srgbClr val="1F497D">
                    <a:lumMod val="20000"/>
                    <a:lumOff val="80000"/>
                  </a:srgbClr>
                </a:solidFill>
                <a:latin typeface="Tahoma" panose="020B0604030504040204" pitchFamily="34" charset="0"/>
                <a:ea typeface="Tahoma" panose="020B0604030504040204" pitchFamily="34" charset="0"/>
                <a:cs typeface="Tahoma" panose="020B0604030504040204" pitchFamily="34" charset="0"/>
              </a:rPr>
              <a:t>JACK TÌM KHO BÁU </a:t>
            </a:r>
          </a:p>
        </p:txBody>
      </p:sp>
      <p:sp>
        <p:nvSpPr>
          <p:cNvPr id="5" name="TextBox 4"/>
          <p:cNvSpPr txBox="1"/>
          <p:nvPr/>
        </p:nvSpPr>
        <p:spPr>
          <a:xfrm>
            <a:off x="1676400" y="1389996"/>
            <a:ext cx="5638800"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CHƠI</a:t>
            </a:r>
            <a:endParaRPr lang="en-US" sz="2800" b="1" dirty="0">
              <a:solidFill>
                <a:srgbClr val="FF0000"/>
              </a:solidFill>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Jack đang tìm kiếm 4 kho báu dưới đáy biển.</a:t>
            </a:r>
            <a:endParaRPr lang="en-US" sz="28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Mỗi kho báu ứng với một câu hỏi. Nếu trả lời đúng thì thu được kho báu ra và nhận được một phần quà. Nếu trả lời sai thì sẽ nhường lượt chơi cho bạn khác.</a:t>
            </a:r>
            <a:endParaRPr lang="en-US" sz="2800" dirty="0">
              <a:latin typeface="Times New Roman" pitchFamily="18" charset="0"/>
              <a:cs typeface="Times New Roman" pitchFamily="18" charset="0"/>
            </a:endParaRPr>
          </a:p>
          <a:p>
            <a:pPr algn="just"/>
            <a:r>
              <a:rPr lang="nl-NL" sz="2800" dirty="0">
                <a:latin typeface="Times New Roman" pitchFamily="18" charset="0"/>
                <a:cs typeface="Times New Roman" pitchFamily="18" charset="0"/>
              </a:rPr>
              <a:t>+ Thời gian suy nghĩ mỗi kho báu là 10 giây.</a:t>
            </a:r>
            <a:endParaRPr lang="en-US" sz="2800" dirty="0">
              <a:latin typeface="Times New Roman" pitchFamily="18" charset="0"/>
              <a:cs typeface="Times New Roman" pitchFamily="18" charset="0"/>
            </a:endParaRPr>
          </a:p>
        </p:txBody>
      </p:sp>
      <p:pic>
        <p:nvPicPr>
          <p:cNvPr id="4" name="Picture 3" descr="disney-jake-and-the-neverland-pirates-clip-art-images--29662.gif"/>
          <p:cNvPicPr>
            <a:picLocks noChangeAspect="1"/>
          </p:cNvPicPr>
          <p:nvPr/>
        </p:nvPicPr>
        <p:blipFill>
          <a:blip r:embed="rId3" cstate="print"/>
          <a:stretch>
            <a:fillRect/>
          </a:stretch>
        </p:blipFill>
        <p:spPr>
          <a:xfrm>
            <a:off x="7162800" y="1066800"/>
            <a:ext cx="4724400" cy="4953000"/>
          </a:xfrm>
          <a:prstGeom prst="rect">
            <a:avLst/>
          </a:prstGeom>
        </p:spPr>
      </p:pic>
    </p:spTree>
    <p:extLst>
      <p:ext uri="{BB962C8B-B14F-4D97-AF65-F5344CB8AC3E}">
        <p14:creationId xmlns:p14="http://schemas.microsoft.com/office/powerpoint/2010/main" val="5681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ADMIN\Desktop\game_scre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ree-clip-art-pirate-ship-cliparts-that-you-can-download-to--29666.png">
            <a:hlinkClick r:id="rId4" action="ppaction://hlinksldjump"/>
          </p:cNvPr>
          <p:cNvPicPr>
            <a:picLocks noChangeAspect="1"/>
          </p:cNvPicPr>
          <p:nvPr/>
        </p:nvPicPr>
        <p:blipFill>
          <a:blip r:embed="rId5" cstate="print"/>
          <a:stretch>
            <a:fillRect/>
          </a:stretch>
        </p:blipFill>
        <p:spPr>
          <a:xfrm>
            <a:off x="1447067" y="200177"/>
            <a:ext cx="3546006" cy="2532861"/>
          </a:xfrm>
          <a:prstGeom prst="rect">
            <a:avLst/>
          </a:prstGeom>
        </p:spPr>
      </p:pic>
      <p:pic>
        <p:nvPicPr>
          <p:cNvPr id="9" name="Picture 8" descr="disney-jake-and-the-neverland-pirates-clip-art-images--29662.gif"/>
          <p:cNvPicPr>
            <a:picLocks noChangeAspect="1"/>
          </p:cNvPicPr>
          <p:nvPr/>
        </p:nvPicPr>
        <p:blipFill>
          <a:blip r:embed="rId6" cstate="print"/>
          <a:stretch>
            <a:fillRect/>
          </a:stretch>
        </p:blipFill>
        <p:spPr>
          <a:xfrm>
            <a:off x="6492766" y="751837"/>
            <a:ext cx="2286000" cy="1981200"/>
          </a:xfrm>
          <a:prstGeom prst="rect">
            <a:avLst/>
          </a:prstGeom>
        </p:spPr>
      </p:pic>
      <p:pic>
        <p:nvPicPr>
          <p:cNvPr id="10" name="Picture 9" descr="020cafd9e8d2e8024e60e3d66391fe0e.png">
            <a:hlinkClick r:id="rId7" action="ppaction://hlinksldjump"/>
          </p:cNvPr>
          <p:cNvPicPr>
            <a:picLocks noChangeAspect="1"/>
          </p:cNvPicPr>
          <p:nvPr/>
        </p:nvPicPr>
        <p:blipFill>
          <a:blip r:embed="rId8" cstate="print"/>
          <a:stretch>
            <a:fillRect/>
          </a:stretch>
        </p:blipFill>
        <p:spPr>
          <a:xfrm>
            <a:off x="6781800" y="5105400"/>
            <a:ext cx="2438400" cy="2209800"/>
          </a:xfrm>
          <a:prstGeom prst="rect">
            <a:avLst/>
          </a:prstGeom>
        </p:spPr>
      </p:pic>
      <p:pic>
        <p:nvPicPr>
          <p:cNvPr id="12" name="Picture 11" descr="fb44a5326e85d476b1b0027a81526e0e.png">
            <a:hlinkClick r:id="rId9" action="ppaction://hlinksldjump"/>
          </p:cNvPr>
          <p:cNvPicPr>
            <a:picLocks noChangeAspect="1"/>
          </p:cNvPicPr>
          <p:nvPr/>
        </p:nvPicPr>
        <p:blipFill>
          <a:blip r:embed="rId10" cstate="print"/>
          <a:stretch>
            <a:fillRect/>
          </a:stretch>
        </p:blipFill>
        <p:spPr>
          <a:xfrm>
            <a:off x="4572000" y="5562600"/>
            <a:ext cx="1905000" cy="1295400"/>
          </a:xfrm>
          <a:prstGeom prst="rect">
            <a:avLst/>
          </a:prstGeom>
        </p:spPr>
      </p:pic>
      <p:pic>
        <p:nvPicPr>
          <p:cNvPr id="13" name="Picture 12" descr="41de1940fddd4979ee9c546aa68145dc.png">
            <a:hlinkClick r:id="rId11" action="ppaction://hlinksldjump"/>
          </p:cNvPr>
          <p:cNvPicPr>
            <a:picLocks noChangeAspect="1"/>
          </p:cNvPicPr>
          <p:nvPr/>
        </p:nvPicPr>
        <p:blipFill>
          <a:blip r:embed="rId12" cstate="print"/>
          <a:stretch>
            <a:fillRect/>
          </a:stretch>
        </p:blipFill>
        <p:spPr>
          <a:xfrm>
            <a:off x="8686800" y="5029200"/>
            <a:ext cx="2133600" cy="2133600"/>
          </a:xfrm>
          <a:prstGeom prst="rect">
            <a:avLst/>
          </a:prstGeom>
        </p:spPr>
      </p:pic>
      <p:pic>
        <p:nvPicPr>
          <p:cNvPr id="14" name="Picture 7" descr="C:\Users\ADMIN\Desktop\Doreamon cau ca\animated-tropical-fish-5-2.gif"/>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12957" y="3952327"/>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0719548b26d2f34b9b299abba325ffd.png">
            <a:hlinkClick r:id="rId14" action="ppaction://hlinksldjump"/>
          </p:cNvPr>
          <p:cNvPicPr>
            <a:picLocks noChangeAspect="1"/>
          </p:cNvPicPr>
          <p:nvPr/>
        </p:nvPicPr>
        <p:blipFill>
          <a:blip r:embed="rId15" cstate="print"/>
          <a:stretch>
            <a:fillRect/>
          </a:stretch>
        </p:blipFill>
        <p:spPr>
          <a:xfrm>
            <a:off x="2057400" y="5257800"/>
            <a:ext cx="2133600" cy="1600200"/>
          </a:xfrm>
          <a:prstGeom prst="rect">
            <a:avLst/>
          </a:prstGeom>
        </p:spPr>
      </p:pic>
      <p:pic>
        <p:nvPicPr>
          <p:cNvPr id="11" name="Picture 10" descr="3e0d0b8091e5297e6b938ce3eaa17115.png"/>
          <p:cNvPicPr>
            <a:picLocks noChangeAspect="1"/>
          </p:cNvPicPr>
          <p:nvPr/>
        </p:nvPicPr>
        <p:blipFill>
          <a:blip r:embed="rId16" cstate="print"/>
          <a:stretch>
            <a:fillRect/>
          </a:stretch>
        </p:blipFill>
        <p:spPr>
          <a:xfrm flipH="1">
            <a:off x="7998502" y="3484873"/>
            <a:ext cx="2090890" cy="1145940"/>
          </a:xfrm>
          <a:prstGeom prst="rect">
            <a:avLst/>
          </a:prstGeom>
        </p:spPr>
      </p:pic>
      <p:pic>
        <p:nvPicPr>
          <p:cNvPr id="15" name="Picture 7" descr="C:\Users\ADMIN\Desktop\Giai cuu dai duong 2\700_FO65125975_f041b01242bb3572e28f8de758886853.jpg">
            <a:hlinkClick r:id="rId17" action="ppaction://hlinkpres?slideindex=1&amp;slidetitle="/>
          </p:cNvPr>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9645284" y="4630814"/>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ADMIN\Desktop\Doreamon cau ca\animated-emperor-fish.gif"/>
          <p:cNvPicPr>
            <a:picLocks noChangeAspect="1" noChangeArrowheads="1" noCrop="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95400" y="5257801"/>
            <a:ext cx="1028700"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6 -0.02778 L -2.77778E-6 3.33333E-6 " pathEditMode="relative" rAng="0" ptsTypes="AA">
                                      <p:cBhvr>
                                        <p:cTn id="6" dur="2000" fill="hold"/>
                                        <p:tgtEl>
                                          <p:spTgt spid="9"/>
                                        </p:tgtEl>
                                        <p:attrNameLst>
                                          <p:attrName>ppt_x</p:attrName>
                                          <p:attrName>ppt_y</p:attrName>
                                        </p:attrNameLst>
                                      </p:cBhvr>
                                      <p:rCtr x="0" y="1389"/>
                                    </p:animMotion>
                                  </p:childTnLst>
                                </p:cTn>
                              </p:par>
                              <p:par>
                                <p:cTn id="7" presetID="63" presetClass="path" presetSubtype="0" repeatCount="indefinite" accel="50000" decel="50000" fill="hold" nodeType="withEffect">
                                  <p:stCondLst>
                                    <p:cond delay="0"/>
                                  </p:stCondLst>
                                  <p:childTnLst>
                                    <p:animMotion origin="layout" path="M -4.72222E-6 -2.89017E-6 L 0.78247 -2.89017E-6 " pathEditMode="relative" rAng="0" ptsTypes="AA">
                                      <p:cBhvr>
                                        <p:cTn id="8" dur="27000" fill="hold"/>
                                        <p:tgtEl>
                                          <p:spTgt spid="14"/>
                                        </p:tgtEl>
                                        <p:attrNameLst>
                                          <p:attrName>ppt_x</p:attrName>
                                          <p:attrName>ppt_y</p:attrName>
                                        </p:attrNameLst>
                                      </p:cBhvr>
                                      <p:rCtr x="39115" y="0"/>
                                    </p:animMotion>
                                  </p:childTnLst>
                                </p:cTn>
                              </p:par>
                              <p:par>
                                <p:cTn id="9" presetID="35" presetClass="path" presetSubtype="0" accel="50000" decel="50000" fill="hold" nodeType="withEffect">
                                  <p:stCondLst>
                                    <p:cond delay="0"/>
                                  </p:stCondLst>
                                  <p:childTnLst>
                                    <p:animMotion origin="layout" path="M 4.16667E-6 -2.65896E-6 L -0.8224 -0.00277 " pathEditMode="relative" rAng="0" ptsTypes="AA">
                                      <p:cBhvr>
                                        <p:cTn id="10" dur="26000" fill="hold"/>
                                        <p:tgtEl>
                                          <p:spTgt spid="11"/>
                                        </p:tgtEl>
                                        <p:attrNameLst>
                                          <p:attrName>ppt_x</p:attrName>
                                          <p:attrName>ppt_y</p:attrName>
                                        </p:attrNameLst>
                                      </p:cBhvr>
                                      <p:rCtr x="-41128" y="-139"/>
                                    </p:animMotion>
                                  </p:childTnLst>
                                </p:cTn>
                              </p:par>
                              <p:par>
                                <p:cTn id="11" presetID="35" presetClass="path" presetSubtype="0" repeatCount="indefinite" accel="50000" decel="50000" fill="hold" nodeType="withEffect">
                                  <p:stCondLst>
                                    <p:cond delay="0"/>
                                  </p:stCondLst>
                                  <p:childTnLst>
                                    <p:animMotion origin="layout" path="M -2.5E-6 1.7341E-6 L -0.87656 0.01248 " pathEditMode="relative" rAng="0" ptsTypes="AA">
                                      <p:cBhvr>
                                        <p:cTn id="12" dur="36000" fill="hold"/>
                                        <p:tgtEl>
                                          <p:spTgt spid="15"/>
                                        </p:tgtEl>
                                        <p:attrNameLst>
                                          <p:attrName>ppt_x</p:attrName>
                                          <p:attrName>ppt_y</p:attrName>
                                        </p:attrNameLst>
                                      </p:cBhvr>
                                      <p:rCtr x="-43837" y="624"/>
                                    </p:animMotion>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5"/>
                                        </p:tgtEl>
                                        <p:attrNameLst>
                                          <p:attrName>r</p:attrName>
                                        </p:attrNameLst>
                                      </p:cBhvr>
                                    </p:animRot>
                                    <p:animRot by="-240000">
                                      <p:cBhvr>
                                        <p:cTn id="15" dur="400" fill="hold">
                                          <p:stCondLst>
                                            <p:cond delay="400"/>
                                          </p:stCondLst>
                                        </p:cTn>
                                        <p:tgtEl>
                                          <p:spTgt spid="15"/>
                                        </p:tgtEl>
                                        <p:attrNameLst>
                                          <p:attrName>r</p:attrName>
                                        </p:attrNameLst>
                                      </p:cBhvr>
                                    </p:animRot>
                                    <p:animRot by="240000">
                                      <p:cBhvr>
                                        <p:cTn id="16" dur="400" fill="hold">
                                          <p:stCondLst>
                                            <p:cond delay="800"/>
                                          </p:stCondLst>
                                        </p:cTn>
                                        <p:tgtEl>
                                          <p:spTgt spid="15"/>
                                        </p:tgtEl>
                                        <p:attrNameLst>
                                          <p:attrName>r</p:attrName>
                                        </p:attrNameLst>
                                      </p:cBhvr>
                                    </p:animRot>
                                    <p:animRot by="-240000">
                                      <p:cBhvr>
                                        <p:cTn id="17" dur="400" fill="hold">
                                          <p:stCondLst>
                                            <p:cond delay="1200"/>
                                          </p:stCondLst>
                                        </p:cTn>
                                        <p:tgtEl>
                                          <p:spTgt spid="15"/>
                                        </p:tgtEl>
                                        <p:attrNameLst>
                                          <p:attrName>r</p:attrName>
                                        </p:attrNameLst>
                                      </p:cBhvr>
                                    </p:animRot>
                                    <p:animRot by="120000">
                                      <p:cBhvr>
                                        <p:cTn id="18" dur="400" fill="hold">
                                          <p:stCondLst>
                                            <p:cond delay="1600"/>
                                          </p:stCondLst>
                                        </p:cTn>
                                        <p:tgtEl>
                                          <p:spTgt spid="15"/>
                                        </p:tgtEl>
                                        <p:attrNameLst>
                                          <p:attrName>r</p:attrName>
                                        </p:attrNameLst>
                                      </p:cBhvr>
                                    </p:animRot>
                                  </p:childTnLst>
                                </p:cTn>
                              </p:par>
                              <p:par>
                                <p:cTn id="19" presetID="63" presetClass="path" presetSubtype="0" repeatCount="indefinite" accel="50000" decel="50000" fill="hold" nodeType="withEffect">
                                  <p:stCondLst>
                                    <p:cond delay="0"/>
                                  </p:stCondLst>
                                  <p:childTnLst>
                                    <p:animMotion origin="layout" path="M 1.38778E-17 -2.08092E-6 L 0.925 0.13318 " pathEditMode="relative" rAng="0" ptsTypes="AA">
                                      <p:cBhvr>
                                        <p:cTn id="20" dur="37000" fill="hold"/>
                                        <p:tgtEl>
                                          <p:spTgt spid="16"/>
                                        </p:tgtEl>
                                        <p:attrNameLst>
                                          <p:attrName>ppt_x</p:attrName>
                                          <p:attrName>ppt_y</p:attrName>
                                        </p:attrNameLst>
                                      </p:cBhvr>
                                      <p:rCtr x="46250" y="6659"/>
                                    </p:animMotion>
                                  </p:childTnLst>
                                </p:cTn>
                              </p:par>
                            </p:childTnLst>
                          </p:cTn>
                        </p:par>
                        <p:par>
                          <p:cTn id="21" fill="hold">
                            <p:stCondLst>
                              <p:cond delay="37000"/>
                            </p:stCondLst>
                            <p:childTnLst>
                              <p:par>
                                <p:cTn id="22" presetID="49" presetClass="path" presetSubtype="0" decel="100000" fill="hold" nodeType="afterEffect">
                                  <p:stCondLst>
                                    <p:cond delay="0"/>
                                  </p:stCondLst>
                                  <p:childTnLst>
                                    <p:animMotion origin="layout" path="M -0.15834 0.05092 L 0.60798 0.18472 " pathEditMode="relative" rAng="0" ptsTypes="AA">
                                      <p:cBhvr>
                                        <p:cTn id="23" dur="5000" fill="hold"/>
                                        <p:tgtEl>
                                          <p:spTgt spid="8"/>
                                        </p:tgtEl>
                                        <p:attrNameLst>
                                          <p:attrName>ppt_x</p:attrName>
                                          <p:attrName>ppt_y</p:attrName>
                                        </p:attrNameLst>
                                      </p:cBhvr>
                                      <p:rCtr x="38316" y="669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xit" presetSubtype="0" fill="hold" nodeType="afterEffect">
                                  <p:stCondLst>
                                    <p:cond delay="20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afterEffect">
                                  <p:stCondLst>
                                    <p:cond delay="0"/>
                                  </p:stCondLst>
                                  <p:childTnLst>
                                    <p:animEffect transition="out" filter="fade">
                                      <p:cBhvr>
                                        <p:cTn id="33" dur="1000"/>
                                        <p:tgtEl>
                                          <p:spTgt spid="7"/>
                                        </p:tgtEl>
                                      </p:cBhvr>
                                    </p:animEffect>
                                    <p:anim calcmode="lin" valueType="num">
                                      <p:cBhvr>
                                        <p:cTn id="34" dur="1000"/>
                                        <p:tgtEl>
                                          <p:spTgt spid="7"/>
                                        </p:tgtEl>
                                        <p:attrNameLst>
                                          <p:attrName>ppt_x</p:attrName>
                                        </p:attrNameLst>
                                      </p:cBhvr>
                                      <p:tavLst>
                                        <p:tav tm="0">
                                          <p:val>
                                            <p:strVal val="ppt_x"/>
                                          </p:val>
                                        </p:tav>
                                        <p:tav tm="100000">
                                          <p:val>
                                            <p:strVal val="ppt_x"/>
                                          </p:val>
                                        </p:tav>
                                      </p:tavLst>
                                    </p:anim>
                                    <p:anim calcmode="lin" valueType="num">
                                      <p:cBhvr>
                                        <p:cTn id="35" dur="1000"/>
                                        <p:tgtEl>
                                          <p:spTgt spid="7"/>
                                        </p:tgtEl>
                                        <p:attrNameLst>
                                          <p:attrName>ppt_y</p:attrName>
                                        </p:attrNameLst>
                                      </p:cBhvr>
                                      <p:tavLst>
                                        <p:tav tm="0">
                                          <p:val>
                                            <p:strVal val="ppt_y"/>
                                          </p:val>
                                        </p:tav>
                                        <p:tav tm="100000">
                                          <p:val>
                                            <p:strVal val="ppt_y-.1"/>
                                          </p:val>
                                        </p:tav>
                                      </p:tavLst>
                                    </p:anim>
                                    <p:set>
                                      <p:cBhvr>
                                        <p:cTn id="3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afterEffect">
                                  <p:stCondLst>
                                    <p:cond delay="0"/>
                                  </p:stCondLst>
                                  <p:childTnLst>
                                    <p:animEffect transition="out" filter="fade">
                                      <p:cBhvr>
                                        <p:cTn id="41" dur="1000"/>
                                        <p:tgtEl>
                                          <p:spTgt spid="12"/>
                                        </p:tgtEl>
                                      </p:cBhvr>
                                    </p:animEffect>
                                    <p:anim calcmode="lin" valueType="num">
                                      <p:cBhvr>
                                        <p:cTn id="42" dur="1000"/>
                                        <p:tgtEl>
                                          <p:spTgt spid="12"/>
                                        </p:tgtEl>
                                        <p:attrNameLst>
                                          <p:attrName>ppt_x</p:attrName>
                                        </p:attrNameLst>
                                      </p:cBhvr>
                                      <p:tavLst>
                                        <p:tav tm="0">
                                          <p:val>
                                            <p:strVal val="ppt_x"/>
                                          </p:val>
                                        </p:tav>
                                        <p:tav tm="100000">
                                          <p:val>
                                            <p:strVal val="ppt_x"/>
                                          </p:val>
                                        </p:tav>
                                      </p:tavLst>
                                    </p:anim>
                                    <p:anim calcmode="lin" valueType="num">
                                      <p:cBhvr>
                                        <p:cTn id="43" dur="1000"/>
                                        <p:tgtEl>
                                          <p:spTgt spid="12"/>
                                        </p:tgtEl>
                                        <p:attrNameLst>
                                          <p:attrName>ppt_y</p:attrName>
                                        </p:attrNameLst>
                                      </p:cBhvr>
                                      <p:tavLst>
                                        <p:tav tm="0">
                                          <p:val>
                                            <p:strVal val="ppt_y"/>
                                          </p:val>
                                        </p:tav>
                                        <p:tav tm="100000">
                                          <p:val>
                                            <p:strVal val="ppt_y-.1"/>
                                          </p:val>
                                        </p:tav>
                                      </p:tavLst>
                                    </p:anim>
                                    <p:set>
                                      <p:cBhvr>
                                        <p:cTn id="4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after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afterEffect">
                                  <p:stCondLst>
                                    <p:cond delay="0"/>
                                  </p:stCondLst>
                                  <p:childTnLst>
                                    <p:animEffect transition="out" filter="fade">
                                      <p:cBhvr>
                                        <p:cTn id="57" dur="1000"/>
                                        <p:tgtEl>
                                          <p:spTgt spid="13"/>
                                        </p:tgtEl>
                                      </p:cBhvr>
                                    </p:animEffect>
                                    <p:anim calcmode="lin" valueType="num">
                                      <p:cBhvr>
                                        <p:cTn id="58" dur="1000"/>
                                        <p:tgtEl>
                                          <p:spTgt spid="13"/>
                                        </p:tgtEl>
                                        <p:attrNameLst>
                                          <p:attrName>ppt_x</p:attrName>
                                        </p:attrNameLst>
                                      </p:cBhvr>
                                      <p:tavLst>
                                        <p:tav tm="0">
                                          <p:val>
                                            <p:strVal val="ppt_x"/>
                                          </p:val>
                                        </p:tav>
                                        <p:tav tm="100000">
                                          <p:val>
                                            <p:strVal val="ppt_x"/>
                                          </p:val>
                                        </p:tav>
                                      </p:tavLst>
                                    </p:anim>
                                    <p:anim calcmode="lin" valueType="num">
                                      <p:cBhvr>
                                        <p:cTn id="59" dur="1000"/>
                                        <p:tgtEl>
                                          <p:spTgt spid="13"/>
                                        </p:tgtEl>
                                        <p:attrNameLst>
                                          <p:attrName>ppt_y</p:attrName>
                                        </p:attrNameLst>
                                      </p:cBhvr>
                                      <p:tavLst>
                                        <p:tav tm="0">
                                          <p:val>
                                            <p:strVal val="ppt_y"/>
                                          </p:val>
                                        </p:tav>
                                        <p:tav tm="100000">
                                          <p:val>
                                            <p:strVal val="ppt_y-.1"/>
                                          </p:val>
                                        </p:tav>
                                      </p:tavLst>
                                    </p:anim>
                                    <p:set>
                                      <p:cBhvr>
                                        <p:cTn id="60"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4" name="TextBox 13"/>
          <p:cNvSpPr txBox="1"/>
          <p:nvPr/>
        </p:nvSpPr>
        <p:spPr>
          <a:xfrm>
            <a:off x="4114800" y="672406"/>
            <a:ext cx="4724400" cy="1384995"/>
          </a:xfrm>
          <a:prstGeom prst="rect">
            <a:avLst/>
          </a:prstGeom>
          <a:noFill/>
        </p:spPr>
        <p:txBody>
          <a:bodyPr wrap="square" rtlCol="0">
            <a:spAutoFit/>
          </a:bodyPr>
          <a:lstStyle/>
          <a:p>
            <a:r>
              <a:rPr lang="en-US" sz="2800" b="1" dirty="0" err="1">
                <a:solidFill>
                  <a:prstClr val="black"/>
                </a:solidFill>
                <a:latin typeface="Times New Roman" pitchFamily="18" charset="0"/>
                <a:cs typeface="Times New Roman" pitchFamily="18" charset="0"/>
              </a:rPr>
              <a:t>Tập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hợp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thực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gồm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hữu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tỷ</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vô</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tỷ</a:t>
            </a:r>
            <a:r>
              <a:rPr lang="en-US" sz="2800" b="1" dirty="0">
                <a:solidFill>
                  <a:prstClr val="black"/>
                </a:solidFill>
                <a:latin typeface="Times New Roman" pitchFamily="18" charset="0"/>
                <a:cs typeface="Times New Roman" pitchFamily="18" charset="0"/>
              </a:rPr>
              <a:t>.</a:t>
            </a:r>
          </a:p>
          <a:p>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hay </a:t>
            </a:r>
            <a:r>
              <a:rPr lang="en-US" sz="2800" b="1" dirty="0" err="1">
                <a:solidFill>
                  <a:srgbClr val="FF0000"/>
                </a:solidFill>
                <a:latin typeface="Times New Roman" pitchFamily="18" charset="0"/>
                <a:cs typeface="Times New Roman" pitchFamily="18" charset="0"/>
              </a:rPr>
              <a:t>sai</a:t>
            </a:r>
            <a:r>
              <a:rPr lang="en-US" sz="2800" b="1" dirty="0">
                <a:solidFill>
                  <a:srgbClr val="FF0000"/>
                </a:solidFill>
                <a:latin typeface="Times New Roman" pitchFamily="18" charset="0"/>
                <a:cs typeface="Times New Roman" pitchFamily="18" charset="0"/>
              </a:rPr>
              <a:t>?</a:t>
            </a:r>
          </a:p>
        </p:txBody>
      </p:sp>
      <p:sp>
        <p:nvSpPr>
          <p:cNvPr id="15" name="Rectangle 14"/>
          <p:cNvSpPr/>
          <p:nvPr/>
        </p:nvSpPr>
        <p:spPr>
          <a:xfrm>
            <a:off x="41910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6" name="TextBox 15"/>
          <p:cNvSpPr txBox="1"/>
          <p:nvPr/>
        </p:nvSpPr>
        <p:spPr>
          <a:xfrm>
            <a:off x="5715000" y="3276600"/>
            <a:ext cx="10668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Đúng</a:t>
            </a:r>
            <a:endParaRPr lang="en-US" sz="2800" b="1" dirty="0">
              <a:solidFill>
                <a:srgbClr val="FF0000"/>
              </a:solidFill>
              <a:latin typeface="Times New Roman" pitchFamily="18" charset="0"/>
              <a:cs typeface="Times New Roman" pitchFamily="18" charset="0"/>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Tree>
    <p:extLst>
      <p:ext uri="{BB962C8B-B14F-4D97-AF65-F5344CB8AC3E}">
        <p14:creationId xmlns:p14="http://schemas.microsoft.com/office/powerpoint/2010/main" val="230789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5" name="Rectangle 14"/>
          <p:cNvSpPr/>
          <p:nvPr/>
        </p:nvSpPr>
        <p:spPr>
          <a:xfrm>
            <a:off x="4191000" y="25908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
        <p:nvSpPr>
          <p:cNvPr id="10" name="TextBox 9"/>
          <p:cNvSpPr txBox="1"/>
          <p:nvPr/>
        </p:nvSpPr>
        <p:spPr>
          <a:xfrm>
            <a:off x="4114800" y="1076980"/>
            <a:ext cx="4724400" cy="523220"/>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Số</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đối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của</a:t>
            </a:r>
            <a:r>
              <a:rPr lang="en-US" sz="2800" b="1" dirty="0">
                <a:solidFill>
                  <a:prstClr val="black"/>
                </a:solidFill>
                <a:latin typeface="Times New Roman" pitchFamily="18" charset="0"/>
                <a:cs typeface="Times New Roman" pitchFamily="18" charset="0"/>
              </a:rPr>
              <a:t> – (– 10)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5715000" y="3276600"/>
            <a:ext cx="10668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–10</a:t>
            </a:r>
          </a:p>
        </p:txBody>
      </p:sp>
    </p:spTree>
    <p:extLst>
      <p:ext uri="{BB962C8B-B14F-4D97-AF65-F5344CB8AC3E}">
        <p14:creationId xmlns:p14="http://schemas.microsoft.com/office/powerpoint/2010/main" val="349820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38600" y="415637"/>
            <a:ext cx="4876800" cy="2057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black"/>
              </a:solidFill>
            </a:endParaRPr>
          </a:p>
        </p:txBody>
      </p:sp>
      <p:sp>
        <p:nvSpPr>
          <p:cNvPr id="15" name="Rectangle 14"/>
          <p:cNvSpPr/>
          <p:nvPr/>
        </p:nvSpPr>
        <p:spPr>
          <a:xfrm>
            <a:off x="4267200" y="2514600"/>
            <a:ext cx="43434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pic>
        <p:nvPicPr>
          <p:cNvPr id="9" name="Picture 8" descr="disney-jake-and-the-neverland-pirates-clip-art-images--29662.gif">
            <a:hlinkClick r:id="rId3" action="ppaction://hlinksldjump"/>
          </p:cNvPr>
          <p:cNvPicPr>
            <a:picLocks noChangeAspect="1"/>
          </p:cNvPicPr>
          <p:nvPr/>
        </p:nvPicPr>
        <p:blipFill>
          <a:blip r:embed="rId4" cstate="print"/>
          <a:stretch>
            <a:fillRect/>
          </a:stretch>
        </p:blipFill>
        <p:spPr>
          <a:xfrm>
            <a:off x="7829550" y="3352800"/>
            <a:ext cx="2838450" cy="2952750"/>
          </a:xfrm>
          <a:prstGeom prst="rect">
            <a:avLst/>
          </a:prstGeom>
        </p:spPr>
      </p:pic>
      <p:pic>
        <p:nvPicPr>
          <p:cNvPr id="17" name="Picture 16" descr="disney-jake-and-the-neverland-pirates-clip-art-images--29681.gif"/>
          <p:cNvPicPr>
            <a:picLocks noChangeAspect="1"/>
          </p:cNvPicPr>
          <p:nvPr/>
        </p:nvPicPr>
        <p:blipFill>
          <a:blip r:embed="rId5" cstate="print"/>
          <a:stretch>
            <a:fillRect/>
          </a:stretch>
        </p:blipFill>
        <p:spPr>
          <a:xfrm>
            <a:off x="2362200" y="3352801"/>
            <a:ext cx="2286000" cy="2733675"/>
          </a:xfrm>
          <a:prstGeom prst="rect">
            <a:avLst/>
          </a:prstGeom>
        </p:spPr>
      </p:pic>
      <p:pic>
        <p:nvPicPr>
          <p:cNvPr id="20" name="Picture 19" descr="020cafd9e8d2e8024e60e3d66391fe0e.png"/>
          <p:cNvPicPr>
            <a:picLocks noChangeAspect="1"/>
          </p:cNvPicPr>
          <p:nvPr/>
        </p:nvPicPr>
        <p:blipFill>
          <a:blip r:embed="rId6" cstate="print"/>
          <a:stretch>
            <a:fillRect/>
          </a:stretch>
        </p:blipFill>
        <p:spPr>
          <a:xfrm>
            <a:off x="4495801" y="4343400"/>
            <a:ext cx="3684181" cy="2514600"/>
          </a:xfrm>
          <a:prstGeom prst="rect">
            <a:avLst/>
          </a:prstGeom>
        </p:spPr>
      </p:pic>
      <p:sp>
        <p:nvSpPr>
          <p:cNvPr id="10" name="TextBox 9"/>
          <p:cNvSpPr txBox="1"/>
          <p:nvPr/>
        </p:nvSpPr>
        <p:spPr>
          <a:xfrm>
            <a:off x="4136036" y="1076980"/>
            <a:ext cx="4724400" cy="523220"/>
          </a:xfrm>
          <a:prstGeom prst="rect">
            <a:avLst/>
          </a:prstGeom>
          <a:noFill/>
        </p:spPr>
        <p:txBody>
          <a:bodyPr wrap="square" rtlCol="0">
            <a:spAutoFit/>
          </a:bodyPr>
          <a:lstStyle/>
          <a:p>
            <a:pPr algn="ctr"/>
            <a:r>
              <a:rPr lang="en-US" sz="2800" b="1" dirty="0">
                <a:solidFill>
                  <a:prstClr val="black"/>
                </a:solidFill>
                <a:latin typeface="Times New Roman" pitchFamily="18" charset="0"/>
                <a:cs typeface="Times New Roman" pitchFamily="18" charset="0"/>
              </a:rPr>
              <a:t>So </a:t>
            </a:r>
            <a:r>
              <a:rPr lang="en-US" sz="2800" b="1" dirty="0" err="1">
                <a:solidFill>
                  <a:prstClr val="black"/>
                </a:solidFill>
                <a:latin typeface="Times New Roman" pitchFamily="18" charset="0"/>
                <a:cs typeface="Times New Roman" pitchFamily="18" charset="0"/>
              </a:rPr>
              <a:t>sánh</a:t>
            </a:r>
            <a:r>
              <a:rPr lang="en-US" sz="2800" b="1" dirty="0">
                <a:solidFill>
                  <a:prstClr val="black"/>
                </a:solidFill>
                <a:latin typeface="Times New Roman" pitchFamily="18" charset="0"/>
                <a:cs typeface="Times New Roman" pitchFamily="18" charset="0"/>
              </a:rPr>
              <a:t>: (-101) </a:t>
            </a:r>
            <a:r>
              <a:rPr lang="en-US" sz="2800" b="1" dirty="0" err="1">
                <a:solidFill>
                  <a:prstClr val="black"/>
                </a:solidFill>
                <a:latin typeface="Times New Roman" pitchFamily="18" charset="0"/>
                <a:cs typeface="Times New Roman" pitchFamily="18" charset="0"/>
              </a:rPr>
              <a:t>và</a:t>
            </a:r>
            <a:r>
              <a:rPr lang="en-US" sz="2800" b="1" dirty="0">
                <a:solidFill>
                  <a:prstClr val="black"/>
                </a:solidFill>
                <a:latin typeface="Times New Roman" pitchFamily="18" charset="0"/>
                <a:cs typeface="Times New Roman" pitchFamily="18" charset="0"/>
              </a:rPr>
              <a:t> 11 ?</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5334001" y="3276600"/>
            <a:ext cx="2464981"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(-101) &lt; 11</a:t>
            </a:r>
          </a:p>
        </p:txBody>
      </p:sp>
    </p:spTree>
    <p:extLst>
      <p:ext uri="{BB962C8B-B14F-4D97-AF65-F5344CB8AC3E}">
        <p14:creationId xmlns:p14="http://schemas.microsoft.com/office/powerpoint/2010/main" val="378834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emplate/>
  <TotalTime>5293946</TotalTime>
  <Words>631</Words>
  <Application>Microsoft Office PowerPoint</Application>
  <PresentationFormat>Widescreen</PresentationFormat>
  <Paragraphs>92</Paragraphs>
  <Slides>26</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7" baseType="lpstr">
      <vt:lpstr>NSimSun</vt:lpstr>
      <vt:lpstr>Arial</vt:lpstr>
      <vt:lpstr>Calibri</vt:lpstr>
      <vt:lpstr>Lamsymbol</vt:lpstr>
      <vt:lpstr>Symbol</vt:lpstr>
      <vt:lpstr>Tahoma</vt:lpstr>
      <vt:lpstr>Times New Roman</vt:lpstr>
      <vt:lpstr>Office Theme</vt:lpstr>
      <vt:lpstr>1_Office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5/42 SGK a)Sắp xếp các số theo thứ tự tăng dần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Office 2010 Pro 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BVCN 88</cp:lastModifiedBy>
  <cp:revision>198</cp:revision>
  <dcterms:created xsi:type="dcterms:W3CDTF">2021-07-11T16:20:45Z</dcterms:created>
  <dcterms:modified xsi:type="dcterms:W3CDTF">2022-07-21T03:21:23Z</dcterms:modified>
</cp:coreProperties>
</file>