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microsoft.com/office/2007/relationships/ui/extensibility" Target="/customUI/customUI14.xml" Id="Rf90949d9e524471c"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69" r:id="rId2"/>
    <p:sldId id="319" r:id="rId3"/>
    <p:sldId id="318" r:id="rId4"/>
    <p:sldId id="322" r:id="rId5"/>
    <p:sldId id="323" r:id="rId6"/>
    <p:sldId id="324" r:id="rId7"/>
    <p:sldId id="326" r:id="rId8"/>
    <p:sldId id="327" r:id="rId9"/>
    <p:sldId id="328" r:id="rId10"/>
    <p:sldId id="330" r:id="rId11"/>
    <p:sldId id="331" r:id="rId12"/>
    <p:sldId id="363" r:id="rId13"/>
    <p:sldId id="364" r:id="rId14"/>
    <p:sldId id="332" r:id="rId15"/>
    <p:sldId id="333" r:id="rId16"/>
    <p:sldId id="335" r:id="rId17"/>
    <p:sldId id="371" r:id="rId18"/>
    <p:sldId id="372" r:id="rId19"/>
    <p:sldId id="373" r:id="rId20"/>
    <p:sldId id="374" r:id="rId21"/>
    <p:sldId id="375" r:id="rId22"/>
    <p:sldId id="376" r:id="rId23"/>
    <p:sldId id="377" r:id="rId24"/>
    <p:sldId id="378" r:id="rId25"/>
    <p:sldId id="379" r:id="rId26"/>
    <p:sldId id="380" r:id="rId27"/>
    <p:sldId id="381" r:id="rId28"/>
    <p:sldId id="347" r:id="rId29"/>
    <p:sldId id="366" r:id="rId30"/>
    <p:sldId id="349" r:id="rId31"/>
    <p:sldId id="350" r:id="rId32"/>
    <p:sldId id="351" r:id="rId33"/>
    <p:sldId id="367" r:id="rId34"/>
    <p:sldId id="368" r:id="rId35"/>
    <p:sldId id="352" r:id="rId36"/>
    <p:sldId id="3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g Pham (Assistant Product Manager)" initials="GP(P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3B1F"/>
    <a:srgbClr val="0E3019"/>
    <a:srgbClr val="154B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9" d="100"/>
          <a:sy n="69" d="100"/>
        </p:scale>
        <p:origin x="-560"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5.wmf"/><Relationship Id="rId7" Type="http://schemas.openxmlformats.org/officeDocument/2006/relationships/image" Target="../media/image98.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7.wmf"/><Relationship Id="rId5" Type="http://schemas.openxmlformats.org/officeDocument/2006/relationships/image" Target="../media/image92.wmf"/><Relationship Id="rId4"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40.wmf"/><Relationship Id="rId5" Type="http://schemas.openxmlformats.org/officeDocument/2006/relationships/image" Target="../media/image3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F9552-3389-497A-AE7E-641DC4BA640D}" type="datetimeFigureOut">
              <a:rPr lang="en-US" smtClean="0"/>
              <a:pPr/>
              <a:t>07/13/2022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BD153-1A6F-486A-ACFC-1F86894401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3D3CD2-92A2-A345-854B-8EF29F48EA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099136F-EBCF-1B53-92D9-83BA441FD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3039475-81E6-E2BE-B5C4-3A71A52E794D}"/>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5" name="Footer Placeholder 4">
            <a:extLst>
              <a:ext uri="{FF2B5EF4-FFF2-40B4-BE49-F238E27FC236}">
                <a16:creationId xmlns:a16="http://schemas.microsoft.com/office/drawing/2014/main" xmlns="" id="{708F895F-A494-8878-64DB-64E7832AA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4C8EE5-5657-5988-BCAF-C5ECA02A1B3B}"/>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355472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57D54-728E-03A7-FC34-B1C7965586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A2DE6B-F41A-C05F-C5E6-9D842DD12F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DF531-517C-1C6C-E38B-F8136F2A17F8}"/>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5" name="Footer Placeholder 4">
            <a:extLst>
              <a:ext uri="{FF2B5EF4-FFF2-40B4-BE49-F238E27FC236}">
                <a16:creationId xmlns:a16="http://schemas.microsoft.com/office/drawing/2014/main" xmlns="" id="{8D0911E4-7855-07DE-9B18-BEACEE0EA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E32923-CA69-ACD2-AB4F-BCCDEC6162FF}"/>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1672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91BF61F-C1C8-948F-DD68-9C3E983A79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3893DCC-60C3-59BA-B623-A533FD4A62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319ED7-1E5A-24F6-5AD0-ECC6DFABD875}"/>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5" name="Footer Placeholder 4">
            <a:extLst>
              <a:ext uri="{FF2B5EF4-FFF2-40B4-BE49-F238E27FC236}">
                <a16:creationId xmlns:a16="http://schemas.microsoft.com/office/drawing/2014/main" xmlns="" id="{5D390123-3BF9-9EFE-4040-FAB0B645C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EEAF4A-ABDD-77D0-FD76-08B9F3CB0081}"/>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285678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BFDEB-E40E-7037-5B39-54B450E63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5059CC-51CF-95BF-F896-1EEFE10AA3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2E87E7-9082-16B4-A93C-A97A9AD5DD8B}"/>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5" name="Footer Placeholder 4">
            <a:extLst>
              <a:ext uri="{FF2B5EF4-FFF2-40B4-BE49-F238E27FC236}">
                <a16:creationId xmlns:a16="http://schemas.microsoft.com/office/drawing/2014/main" xmlns="" id="{7EBF50FF-35BB-37EA-D72E-8F1248A0F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3F3C27-2348-B43F-30FC-9072C574D98B}"/>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94818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BA529-1AB5-41CD-43B4-AA2E425EAD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E85A17-3DFB-15D9-A659-63EF507416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A7B7EB7-25CF-002C-A284-AD738CE8FE61}"/>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5" name="Footer Placeholder 4">
            <a:extLst>
              <a:ext uri="{FF2B5EF4-FFF2-40B4-BE49-F238E27FC236}">
                <a16:creationId xmlns:a16="http://schemas.microsoft.com/office/drawing/2014/main" xmlns="" id="{7C7D00D8-6967-9655-ACB2-139108994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663898-CED7-08E8-C4DE-96BEF4E55AAF}"/>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24532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5DB49-E314-A1ED-8606-FE774589E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C9C0F9-41E4-0E33-8148-F3E9EF6381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B2F069B-D781-9DB2-54C5-C62A404DB0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A7BB0BC-4A43-B5AE-16FF-3F0BFBDE596D}"/>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6" name="Footer Placeholder 5">
            <a:extLst>
              <a:ext uri="{FF2B5EF4-FFF2-40B4-BE49-F238E27FC236}">
                <a16:creationId xmlns:a16="http://schemas.microsoft.com/office/drawing/2014/main" xmlns="" id="{569A31B1-3E58-4F10-8F65-A6B1F08F6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0D740AE-FB93-A477-D82B-B22096A200AB}"/>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67980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A7DA4-2911-B7BE-B89D-F8092EA38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61BBDA1-9365-0A51-3712-0C2398AB5D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F364668-90D8-3E64-F2F8-AD706D90D5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4B956DB-FA07-CCA3-B51A-63C1560C8C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3B8DC3F-2AB2-EA33-946A-9547851915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D9B59B-CAAA-3B37-673B-2C1B51CF0050}"/>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8" name="Footer Placeholder 7">
            <a:extLst>
              <a:ext uri="{FF2B5EF4-FFF2-40B4-BE49-F238E27FC236}">
                <a16:creationId xmlns:a16="http://schemas.microsoft.com/office/drawing/2014/main" xmlns="" id="{BE4F4185-6D24-FD14-20CD-C0FCC95C1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9BA5E99-F5C0-785B-DB7E-CFD44CEA1A9F}"/>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130281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6975A3-56C6-566A-D3FC-BC0C5E4E0B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B036E1D-F0CC-EFA6-D66B-ECD5EC036591}"/>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4" name="Footer Placeholder 3">
            <a:extLst>
              <a:ext uri="{FF2B5EF4-FFF2-40B4-BE49-F238E27FC236}">
                <a16:creationId xmlns:a16="http://schemas.microsoft.com/office/drawing/2014/main" xmlns="" id="{3C638321-EC84-84A1-64FB-549BB9F14B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62B5002-B63D-3D8A-4A3C-D596467C0425}"/>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121156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B61F2E-B684-601C-650E-362319EC2070}"/>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3" name="Footer Placeholder 2">
            <a:extLst>
              <a:ext uri="{FF2B5EF4-FFF2-40B4-BE49-F238E27FC236}">
                <a16:creationId xmlns:a16="http://schemas.microsoft.com/office/drawing/2014/main" xmlns="" id="{8673C74F-1E55-0461-389F-B060C9759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B050E7E-1CC5-70E9-E05C-AAEDA76C97F5}"/>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383615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2AAAB-77E0-B489-49A6-2538956AE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03C5DAB-8D75-738E-AC65-45F14DCD5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1A10D43-FE66-9EAE-935F-E700BF9AF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51325A1-7F7F-856A-4E18-7CACE2ED2801}"/>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6" name="Footer Placeholder 5">
            <a:extLst>
              <a:ext uri="{FF2B5EF4-FFF2-40B4-BE49-F238E27FC236}">
                <a16:creationId xmlns:a16="http://schemas.microsoft.com/office/drawing/2014/main" xmlns="" id="{0BC6DEA5-E573-F706-74C0-9D3C5FAC2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9DB1D2-D791-4F70-C6F7-F91DA29FBD4A}"/>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238397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74891-634C-4EC5-B320-124B03BD9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A13AAD4-DAFF-3BE6-1B76-21C2938A2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557F93B-64C2-A05C-23EC-A2DC4D8FD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1E46733-B7FF-956C-0A23-0367714B38E3}"/>
              </a:ext>
            </a:extLst>
          </p:cNvPr>
          <p:cNvSpPr>
            <a:spLocks noGrp="1"/>
          </p:cNvSpPr>
          <p:nvPr>
            <p:ph type="dt" sz="half" idx="10"/>
          </p:nvPr>
        </p:nvSpPr>
        <p:spPr/>
        <p:txBody>
          <a:bodyPr/>
          <a:lstStyle/>
          <a:p>
            <a:fld id="{361A8A34-F886-410E-AA21-7292BDF04C65}" type="datetimeFigureOut">
              <a:rPr lang="en-US" smtClean="0"/>
              <a:pPr/>
              <a:t>07/13/2022</a:t>
            </a:fld>
            <a:endParaRPr lang="en-US"/>
          </a:p>
        </p:txBody>
      </p:sp>
      <p:sp>
        <p:nvSpPr>
          <p:cNvPr id="6" name="Footer Placeholder 5">
            <a:extLst>
              <a:ext uri="{FF2B5EF4-FFF2-40B4-BE49-F238E27FC236}">
                <a16:creationId xmlns:a16="http://schemas.microsoft.com/office/drawing/2014/main" xmlns="" id="{F93919C4-FE0C-42C5-F7C6-89CD79D0A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F816F8-B296-2A16-167E-30781EC44BC3}"/>
              </a:ext>
            </a:extLst>
          </p:cNvPr>
          <p:cNvSpPr>
            <a:spLocks noGrp="1"/>
          </p:cNvSpPr>
          <p:nvPr>
            <p:ph type="sldNum" sz="quarter" idx="12"/>
          </p:nvPr>
        </p:nvSpPr>
        <p:spPr/>
        <p:txBody>
          <a:body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230612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3B1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B8B3B0F-E9C1-73AD-C6B3-43C966E54A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1686F92-021F-FC75-0ECF-91CF78C99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1AECB2-D62F-A8C9-EF61-EBBC5CC8B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A8A34-F886-410E-AA21-7292BDF04C65}" type="datetimeFigureOut">
              <a:rPr lang="en-US" smtClean="0"/>
              <a:pPr/>
              <a:t>07/13/2022</a:t>
            </a:fld>
            <a:endParaRPr lang="en-US"/>
          </a:p>
        </p:txBody>
      </p:sp>
      <p:sp>
        <p:nvSpPr>
          <p:cNvPr id="5" name="Footer Placeholder 4">
            <a:extLst>
              <a:ext uri="{FF2B5EF4-FFF2-40B4-BE49-F238E27FC236}">
                <a16:creationId xmlns:a16="http://schemas.microsoft.com/office/drawing/2014/main" xmlns="" id="{480ADE78-A696-AAAA-217B-55270136B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0B2A516-00E2-613E-B609-17FC0B073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43307-5597-4F5D-9BCF-1DBFA918D262}" type="slidenum">
              <a:rPr lang="en-US" smtClean="0"/>
              <a:pPr/>
              <a:t>‹#›</a:t>
            </a:fld>
            <a:endParaRPr lang="en-US"/>
          </a:p>
        </p:txBody>
      </p:sp>
    </p:spTree>
    <p:extLst>
      <p:ext uri="{BB962C8B-B14F-4D97-AF65-F5344CB8AC3E}">
        <p14:creationId xmlns:p14="http://schemas.microsoft.com/office/powerpoint/2010/main" xmlns="" val="351319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3" Type="http://schemas.openxmlformats.org/officeDocument/2006/relationships/oleObject" Target="../embeddings/oleObject16.bin"/><Relationship Id="rId7" Type="http://schemas.openxmlformats.org/officeDocument/2006/relationships/oleObject" Target="../embeddings/oleObject20.bin"/><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5.bin"/><Relationship Id="rId5" Type="http://schemas.openxmlformats.org/officeDocument/2006/relationships/image" Target="../media/image51.png"/><Relationship Id="rId4" Type="http://schemas.openxmlformats.org/officeDocument/2006/relationships/oleObject" Target="../embeddings/oleObject34.bin"/></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slide" Target="slide26.xml"/><Relationship Id="rId3" Type="http://schemas.openxmlformats.org/officeDocument/2006/relationships/slide" Target="slide22.xml"/><Relationship Id="rId7" Type="http://schemas.openxmlformats.org/officeDocument/2006/relationships/slide" Target="slide23.xml"/><Relationship Id="rId12"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slide" Target="slide25.xml"/><Relationship Id="rId5" Type="http://schemas.openxmlformats.org/officeDocument/2006/relationships/slide" Target="slide27.xml"/><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slide" Target="slide24.xml"/><Relationship Id="rId1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slide" Target="slide21.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2.gif"/><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9.png"/><Relationship Id="rId4" Type="http://schemas.openxmlformats.org/officeDocument/2006/relationships/oleObject" Target="../embeddings/oleObject4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image" Target="../media/image85.png"/><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1.bin"/><Relationship Id="rId5" Type="http://schemas.openxmlformats.org/officeDocument/2006/relationships/image" Target="../media/image86.png"/><Relationship Id="rId4" Type="http://schemas.openxmlformats.org/officeDocument/2006/relationships/oleObject" Target="../embeddings/oleObject50.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55.bin"/><Relationship Id="rId4" Type="http://schemas.openxmlformats.org/officeDocument/2006/relationships/image" Target="../media/image89.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oleObject" Target="../embeddings/oleObject59.bin"/><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62.bin"/><Relationship Id="rId5" Type="http://schemas.openxmlformats.org/officeDocument/2006/relationships/oleObject" Target="../embeddings/oleObject61.bin"/><Relationship Id="rId4" Type="http://schemas.openxmlformats.org/officeDocument/2006/relationships/oleObject" Target="../embeddings/oleObject60.bin"/><Relationship Id="rId9" Type="http://schemas.openxmlformats.org/officeDocument/2006/relationships/oleObject" Target="../embeddings/oleObject6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6000000" scaled="0"/>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a:extLst>
                  <a:ext uri="{FF2B5EF4-FFF2-40B4-BE49-F238E27FC236}">
                    <a16:creationId xmlns:a16="http://schemas.microsoft.com/office/drawing/2014/main" id="{AAE4A815-764B-4CA3-A9F1-9A9F79046FF4}"/>
                  </a:ext>
                </a:extLst>
              </p:cNvPr>
              <p:cNvSpPr txBox="1"/>
              <p:nvPr/>
            </p:nvSpPr>
            <p:spPr>
              <a:xfrm>
                <a:off x="304800" y="381000"/>
                <a:ext cx="11277600" cy="3373616"/>
              </a:xfrm>
              <a:prstGeom prst="rect">
                <a:avLst/>
              </a:prstGeom>
              <a:noFill/>
            </p:spPr>
            <p:txBody>
              <a:bodyPr wrap="square" rtlCol="0">
                <a:spAutoFit/>
              </a:bodyPr>
              <a:lstStyle/>
              <a:p>
                <a:pPr marL="626518" indent="16933" algn="just">
                  <a:lnSpc>
                    <a:spcPct val="127000"/>
                  </a:lnSpc>
                  <a:spcAft>
                    <a:spcPts val="400"/>
                  </a:spcAft>
                </a:pPr>
                <a:r>
                  <a:rPr lang="en-US" sz="2667" dirty="0" smtClean="0">
                    <a:solidFill>
                      <a:srgbClr val="000000"/>
                    </a:solidFill>
                    <a:latin typeface="Times New Roman" panose="02020603050405020304" pitchFamily="18" charset="0"/>
                    <a:ea typeface="Times New Roman" panose="02020603050405020304" pitchFamily="18" charset="0"/>
                  </a:rPr>
                  <a:t>+ </a:t>
                </a:r>
                <a:r>
                  <a:rPr lang="en-US" sz="2667" dirty="0">
                    <a:solidFill>
                      <a:srgbClr val="000000"/>
                    </a:solidFill>
                    <a:latin typeface="Times New Roman" panose="02020603050405020304" pitchFamily="18" charset="0"/>
                    <a:ea typeface="Times New Roman" panose="02020603050405020304" pitchFamily="18" charset="0"/>
                  </a:rPr>
                  <a:t>slide 29 </a:t>
                </a:r>
                <a:r>
                  <a:rPr lang="en-US" sz="2667" dirty="0" err="1">
                    <a:solidFill>
                      <a:srgbClr val="000000"/>
                    </a:solidFill>
                    <a:latin typeface="Times New Roman" panose="02020603050405020304" pitchFamily="18" charset="0"/>
                    <a:ea typeface="Times New Roman" panose="02020603050405020304" pitchFamily="18" charset="0"/>
                  </a:rPr>
                  <a:t>nên</a:t>
                </a:r>
                <a:r>
                  <a:rPr lang="en-US" sz="2667" dirty="0">
                    <a:solidFill>
                      <a:srgbClr val="000000"/>
                    </a:solidFill>
                    <a:latin typeface="Times New Roman" panose="02020603050405020304" pitchFamily="18" charset="0"/>
                    <a:ea typeface="Times New Roman" panose="02020603050405020304" pitchFamily="18" charset="0"/>
                  </a:rPr>
                  <a:t/>
                </a:r>
                <a:r>
                  <a:rPr lang="en-US" sz="2667" dirty="0" err="1">
                    <a:solidFill>
                      <a:srgbClr val="000000"/>
                    </a:solidFill>
                    <a:latin typeface="Times New Roman" panose="02020603050405020304" pitchFamily="18" charset="0"/>
                    <a:ea typeface="Times New Roman" panose="02020603050405020304" pitchFamily="18" charset="0"/>
                  </a:rPr>
                  <a:t>trình</a:t>
                </a:r>
                <a:r>
                  <a:rPr lang="en-US" sz="2667" dirty="0">
                    <a:solidFill>
                      <a:srgbClr val="000000"/>
                    </a:solidFill>
                    <a:latin typeface="Times New Roman" panose="02020603050405020304" pitchFamily="18" charset="0"/>
                    <a:ea typeface="Times New Roman" panose="02020603050405020304" pitchFamily="18" charset="0"/>
                  </a:rPr>
                  <a:t/>
                </a:r>
                <a:r>
                  <a:rPr lang="en-US" sz="2667" dirty="0" err="1">
                    <a:solidFill>
                      <a:srgbClr val="000000"/>
                    </a:solidFill>
                    <a:latin typeface="Times New Roman" panose="02020603050405020304" pitchFamily="18" charset="0"/>
                    <a:ea typeface="Times New Roman" panose="02020603050405020304" pitchFamily="18" charset="0"/>
                  </a:rPr>
                  <a:t>bày</a:t>
                </a:r>
                <a:r>
                  <a:rPr lang="en-US" sz="2667" dirty="0">
                    <a:solidFill>
                      <a:srgbClr val="000000"/>
                    </a:solidFill>
                    <a:latin typeface="Times New Roman" panose="02020603050405020304" pitchFamily="18" charset="0"/>
                    <a:ea typeface="Times New Roman" panose="02020603050405020304" pitchFamily="18" charset="0"/>
                  </a:rPr>
                  <a:t/>
                </a:r>
                <a:r>
                  <a:rPr lang="en-US" sz="2667" dirty="0" err="1">
                    <a:solidFill>
                      <a:srgbClr val="000000"/>
                    </a:solidFill>
                    <a:latin typeface="Times New Roman" panose="02020603050405020304" pitchFamily="18" charset="0"/>
                    <a:ea typeface="Times New Roman" panose="02020603050405020304" pitchFamily="18" charset="0"/>
                  </a:rPr>
                  <a:t>bài</a:t>
                </a:r>
                <a:r>
                  <a:rPr lang="en-US" sz="2667" dirty="0">
                    <a:solidFill>
                      <a:srgbClr val="000000"/>
                    </a:solidFill>
                    <a:latin typeface="Times New Roman" panose="02020603050405020304" pitchFamily="18" charset="0"/>
                    <a:ea typeface="Times New Roman" panose="02020603050405020304" pitchFamily="18" charset="0"/>
                  </a:rPr>
                  <a:t/>
                </a:r>
                <a:r>
                  <a:rPr lang="en-US" sz="2667" dirty="0" err="1">
                    <a:solidFill>
                      <a:srgbClr val="000000"/>
                    </a:solidFill>
                    <a:latin typeface="Times New Roman" panose="02020603050405020304" pitchFamily="18" charset="0"/>
                    <a:ea typeface="Times New Roman" panose="02020603050405020304" pitchFamily="18" charset="0"/>
                  </a:rPr>
                  <a:t>tìm</a:t>
                </a:r>
                <a:r>
                  <a:rPr lang="en-US" sz="2667" dirty="0">
                    <a:solidFill>
                      <a:srgbClr val="000000"/>
                    </a:solidFill>
                    <a:latin typeface="Times New Roman" panose="02020603050405020304" pitchFamily="18" charset="0"/>
                    <a:ea typeface="Times New Roman" panose="02020603050405020304" pitchFamily="18" charset="0"/>
                  </a:rPr>
                  <a:t> x </a:t>
                </a:r>
                <a:r>
                  <a:rPr lang="en-US" sz="2667" dirty="0" err="1">
                    <a:solidFill>
                      <a:srgbClr val="000000"/>
                    </a:solidFill>
                    <a:latin typeface="Times New Roman" panose="02020603050405020304" pitchFamily="18" charset="0"/>
                    <a:ea typeface="Times New Roman" panose="02020603050405020304" pitchFamily="18" charset="0"/>
                  </a:rPr>
                  <a:t>chỉ</a:t>
                </a:r>
                <a:r>
                  <a:rPr lang="en-US" sz="2667" dirty="0">
                    <a:solidFill>
                      <a:srgbClr val="000000"/>
                    </a:solidFill>
                    <a:latin typeface="Times New Roman" panose="02020603050405020304" pitchFamily="18" charset="0"/>
                    <a:ea typeface="Times New Roman" panose="02020603050405020304" pitchFamily="18" charset="0"/>
                  </a:rPr>
                  <a:t/>
                </a:r>
                <a:r>
                  <a:rPr lang="en-US" sz="2667" dirty="0" err="1">
                    <a:solidFill>
                      <a:srgbClr val="000000"/>
                    </a:solidFill>
                    <a:latin typeface="Times New Roman" panose="02020603050405020304" pitchFamily="18" charset="0"/>
                    <a:ea typeface="Times New Roman" panose="02020603050405020304" pitchFamily="18" charset="0"/>
                  </a:rPr>
                  <a:t>có</a:t>
                </a:r>
                <a:r>
                  <a:rPr lang="en-US" sz="2667" dirty="0">
                    <a:solidFill>
                      <a:srgbClr val="000000"/>
                    </a:solidFill>
                    <a:latin typeface="Times New Roman" panose="02020603050405020304" pitchFamily="18" charset="0"/>
                    <a:ea typeface="Times New Roman" panose="02020603050405020304" pitchFamily="18" charset="0"/>
                  </a:rPr>
                  <a:t> 1 </a:t>
                </a:r>
                <a:r>
                  <a:rPr lang="en-US" sz="2667" dirty="0" err="1">
                    <a:solidFill>
                      <a:srgbClr val="000000"/>
                    </a:solidFill>
                    <a:latin typeface="Times New Roman" panose="02020603050405020304" pitchFamily="18" charset="0"/>
                    <a:ea typeface="Times New Roman" panose="02020603050405020304" pitchFamily="18" charset="0"/>
                  </a:rPr>
                  <a:t>dấu</a:t>
                </a:r>
                <a:r>
                  <a:rPr lang="en-US" sz="2667" dirty="0">
                    <a:solidFill>
                      <a:srgbClr val="000000"/>
                    </a:solidFill>
                    <a:latin typeface="Times New Roman" panose="02020603050405020304" pitchFamily="18" charset="0"/>
                    <a:ea typeface="Times New Roman" panose="02020603050405020304" pitchFamily="18" charset="0"/>
                  </a:rPr>
                  <a:t/>
                </a:r>
                <a:r>
                  <a:rPr lang="en-US" sz="2667" dirty="0" err="1">
                    <a:solidFill>
                      <a:srgbClr val="000000"/>
                    </a:solidFill>
                    <a:latin typeface="Times New Roman" panose="02020603050405020304" pitchFamily="18" charset="0"/>
                    <a:ea typeface="Times New Roman" panose="02020603050405020304" pitchFamily="18" charset="0"/>
                  </a:rPr>
                  <a:t>bằng</a:t>
                </a:r>
                <a:r>
                  <a:rPr lang="en-US" sz="2667" dirty="0">
                    <a:solidFill>
                      <a:srgbClr val="000000"/>
                    </a:solidFill>
                    <a:latin typeface="Times New Roman" panose="02020603050405020304" pitchFamily="18" charset="0"/>
                    <a:ea typeface="Times New Roman" panose="02020603050405020304" pitchFamily="18" charset="0"/>
                  </a:rPr>
                  <a:t/>
                </a:r>
                <a:r>
                  <a:rPr lang="en-US" sz="2667" dirty="0" err="1">
                    <a:solidFill>
                      <a:srgbClr val="000000"/>
                    </a:solidFill>
                    <a:latin typeface="Times New Roman" panose="02020603050405020304" pitchFamily="18" charset="0"/>
                    <a:ea typeface="Times New Roman" panose="02020603050405020304" pitchFamily="18" charset="0"/>
                  </a:rPr>
                  <a:t>để</a:t>
                </a:r>
                <a:r>
                  <a:rPr lang="en-US" sz="2667" dirty="0">
                    <a:solidFill>
                      <a:srgbClr val="000000"/>
                    </a:solidFill>
                    <a:latin typeface="Times New Roman" panose="02020603050405020304" pitchFamily="18" charset="0"/>
                    <a:ea typeface="Times New Roman" panose="02020603050405020304" pitchFamily="18" charset="0"/>
                  </a:rPr>
                  <a:t> HS </a:t>
                </a:r>
                <a:r>
                  <a:rPr lang="en-US" sz="2667" dirty="0" err="1">
                    <a:solidFill>
                      <a:srgbClr val="000000"/>
                    </a:solidFill>
                    <a:latin typeface="Times New Roman" panose="02020603050405020304" pitchFamily="18" charset="0"/>
                    <a:ea typeface="Times New Roman" panose="02020603050405020304" pitchFamily="18" charset="0"/>
                  </a:rPr>
                  <a:t>hình</a:t>
                </a:r>
                <a:r>
                  <a:rPr lang="en-US" sz="2667" dirty="0">
                    <a:solidFill>
                      <a:srgbClr val="000000"/>
                    </a:solidFill>
                    <a:latin typeface="Times New Roman" panose="02020603050405020304" pitchFamily="18" charset="0"/>
                    <a:ea typeface="Times New Roman" panose="02020603050405020304" pitchFamily="18" charset="0"/>
                  </a:rPr>
                  <a:t/>
                </a:r>
                <a:r>
                  <a:rPr lang="en-US" sz="2667" dirty="0" err="1">
                    <a:solidFill>
                      <a:srgbClr val="000000"/>
                    </a:solidFill>
                    <a:latin typeface="Times New Roman" panose="02020603050405020304" pitchFamily="18" charset="0"/>
                    <a:ea typeface="Times New Roman" panose="02020603050405020304" pitchFamily="18" charset="0"/>
                  </a:rPr>
                  <a:t>thành</a:t>
                </a:r>
                <a:r>
                  <a:rPr lang="en-US" sz="2667" dirty="0">
                    <a:solidFill>
                      <a:srgbClr val="000000"/>
                    </a:solidFill>
                    <a:latin typeface="Times New Roman" panose="02020603050405020304" pitchFamily="18" charset="0"/>
                    <a:ea typeface="Times New Roman" panose="02020603050405020304" pitchFamily="18" charset="0"/>
                  </a:rPr>
                  <a:t/>
                </a:r>
                <a:r>
                  <a:rPr lang="en-US" sz="2667" dirty="0" err="1">
                    <a:solidFill>
                      <a:srgbClr val="000000"/>
                    </a:solidFill>
                    <a:latin typeface="Times New Roman" panose="02020603050405020304" pitchFamily="18" charset="0"/>
                    <a:ea typeface="Times New Roman" panose="02020603050405020304" pitchFamily="18" charset="0"/>
                  </a:rPr>
                  <a:t>thói</a:t>
                </a:r>
                <a:r>
                  <a:rPr lang="en-US" sz="2667" dirty="0">
                    <a:solidFill>
                      <a:srgbClr val="000000"/>
                    </a:solidFill>
                    <a:latin typeface="Times New Roman" panose="02020603050405020304" pitchFamily="18" charset="0"/>
                    <a:ea typeface="Times New Roman" panose="02020603050405020304" pitchFamily="18" charset="0"/>
                  </a:rPr>
                  <a:t/>
                </a:r>
                <a:r>
                  <a:rPr lang="en-US" sz="2667" dirty="0" err="1" smtClean="0">
                    <a:solidFill>
                      <a:srgbClr val="000000"/>
                    </a:solidFill>
                    <a:latin typeface="Times New Roman" panose="02020603050405020304" pitchFamily="18" charset="0"/>
                    <a:ea typeface="Times New Roman" panose="02020603050405020304" pitchFamily="18" charset="0"/>
                  </a:rPr>
                  <a:t>quen</a:t>
                </a:r>
                <a:r>
                  <a:rPr lang="en-US" sz="2667" dirty="0" smtClean="0">
                    <a:solidFill>
                      <a:srgbClr val="000000"/>
                    </a:solidFill>
                    <a:latin typeface="Times New Roman" panose="02020603050405020304" pitchFamily="18" charset="0"/>
                    <a:ea typeface="Times New Roman" panose="02020603050405020304" pitchFamily="18" charset="0"/>
                  </a:rPr>
                  <a:t/>
                </a:r>
                <a:r>
                  <a:rPr lang="en-US" sz="2667" dirty="0" err="1" smtClean="0">
                    <a:solidFill>
                      <a:srgbClr val="000000"/>
                    </a:solidFill>
                    <a:latin typeface="Times New Roman" panose="02020603050405020304" pitchFamily="18" charset="0"/>
                    <a:ea typeface="Times New Roman" panose="02020603050405020304" pitchFamily="18" charset="0"/>
                  </a:rPr>
                  <a:t>trình</a:t>
                </a:r>
                <a:r>
                  <a:rPr lang="en-US" sz="2667" dirty="0" smtClean="0">
                    <a:solidFill>
                      <a:srgbClr val="000000"/>
                    </a:solidFill>
                    <a:latin typeface="Times New Roman" panose="02020603050405020304" pitchFamily="18" charset="0"/>
                    <a:ea typeface="Times New Roman" panose="02020603050405020304" pitchFamily="18" charset="0"/>
                  </a:rPr>
                  <a:t/>
                </a:r>
                <a:r>
                  <a:rPr lang="en-US" sz="2667" dirty="0" err="1" smtClean="0">
                    <a:solidFill>
                      <a:srgbClr val="000000"/>
                    </a:solidFill>
                    <a:latin typeface="Times New Roman" panose="02020603050405020304" pitchFamily="18" charset="0"/>
                    <a:ea typeface="Times New Roman" panose="02020603050405020304" pitchFamily="18" charset="0"/>
                  </a:rPr>
                  <a:t>bày</a:t>
                </a:r>
                <a:r>
                  <a:rPr lang="en-US" sz="2667" dirty="0" smtClean="0">
                    <a:solidFill>
                      <a:srgbClr val="000000"/>
                    </a:solidFill>
                    <a:latin typeface="Times New Roman" panose="02020603050405020304" pitchFamily="18" charset="0"/>
                    <a:ea typeface="Times New Roman" panose="02020603050405020304" pitchFamily="18" charset="0"/>
                  </a:rPr>
                  <a:t/>
                </a:r>
                <a:r>
                  <a:rPr lang="en-US" sz="2667" dirty="0" err="1" smtClean="0">
                    <a:solidFill>
                      <a:srgbClr val="000000"/>
                    </a:solidFill>
                    <a:latin typeface="Times New Roman" panose="02020603050405020304" pitchFamily="18" charset="0"/>
                    <a:ea typeface="Times New Roman" panose="02020603050405020304" pitchFamily="18" charset="0"/>
                  </a:rPr>
                  <a:t>bài</a:t>
                </a:r>
                <a:r>
                  <a:rPr lang="en-US" sz="2667" dirty="0" smtClean="0">
                    <a:solidFill>
                      <a:srgbClr val="000000"/>
                    </a:solidFill>
                    <a:latin typeface="Times New Roman" panose="02020603050405020304" pitchFamily="18" charset="0"/>
                    <a:ea typeface="Times New Roman" panose="02020603050405020304" pitchFamily="18" charset="0"/>
                  </a:rPr>
                  <a:t> (</a:t>
                </a:r>
                <a:r>
                  <a:rPr lang="en-US" sz="2667" dirty="0" err="1" smtClean="0">
                    <a:solidFill>
                      <a:srgbClr val="000000"/>
                    </a:solidFill>
                    <a:latin typeface="Times New Roman" panose="02020603050405020304" pitchFamily="18" charset="0"/>
                    <a:ea typeface="Times New Roman" panose="02020603050405020304" pitchFamily="18" charset="0"/>
                  </a:rPr>
                  <a:t>nghĩa</a:t>
                </a:r>
                <a:r>
                  <a:rPr lang="en-US" sz="2667" dirty="0" smtClean="0">
                    <a:solidFill>
                      <a:srgbClr val="000000"/>
                    </a:solidFill>
                    <a:latin typeface="Times New Roman" panose="02020603050405020304" pitchFamily="18" charset="0"/>
                    <a:ea typeface="Times New Roman" panose="02020603050405020304" pitchFamily="18" charset="0"/>
                  </a:rPr>
                  <a:t/>
                </a:r>
                <a:r>
                  <a:rPr lang="en-US" sz="2667" dirty="0" err="1" smtClean="0">
                    <a:solidFill>
                      <a:srgbClr val="000000"/>
                    </a:solidFill>
                    <a:latin typeface="Times New Roman" panose="02020603050405020304" pitchFamily="18" charset="0"/>
                    <a:ea typeface="Times New Roman" panose="02020603050405020304" pitchFamily="18" charset="0"/>
                  </a:rPr>
                  <a:t>là</a:t>
                </a:r>
                <a:r>
                  <a:rPr lang="en-US" sz="2667" dirty="0" smtClean="0">
                    <a:solidFill>
                      <a:srgbClr val="000000"/>
                    </a:solidFill>
                    <a:latin typeface="Times New Roman" panose="02020603050405020304" pitchFamily="18" charset="0"/>
                    <a:ea typeface="Times New Roman" panose="02020603050405020304" pitchFamily="18" charset="0"/>
                  </a:rPr>
                  <a:t>                   ), </a:t>
                </a:r>
                <a:r>
                  <a:rPr lang="en-US" sz="2667" dirty="0" err="1" smtClean="0">
                    <a:solidFill>
                      <a:srgbClr val="000000"/>
                    </a:solidFill>
                    <a:latin typeface="Times New Roman" panose="02020603050405020304" pitchFamily="18" charset="0"/>
                    <a:ea typeface="Times New Roman" panose="02020603050405020304" pitchFamily="18" charset="0"/>
                  </a:rPr>
                  <a:t>vẫn</a:t>
                </a:r>
                <a:r>
                  <a:rPr lang="en-US" sz="2667" dirty="0" smtClean="0">
                    <a:solidFill>
                      <a:srgbClr val="000000"/>
                    </a:solidFill>
                    <a:latin typeface="Times New Roman" panose="02020603050405020304" pitchFamily="18" charset="0"/>
                    <a:ea typeface="Times New Roman" panose="02020603050405020304" pitchFamily="18" charset="0"/>
                  </a:rPr>
                  <a:t/>
                </a:r>
                <a:r>
                  <a:rPr lang="en-US" sz="2667" dirty="0" err="1" smtClean="0">
                    <a:solidFill>
                      <a:srgbClr val="000000"/>
                    </a:solidFill>
                    <a:latin typeface="Times New Roman" panose="02020603050405020304" pitchFamily="18" charset="0"/>
                    <a:ea typeface="Times New Roman" panose="02020603050405020304" pitchFamily="18" charset="0"/>
                  </a:rPr>
                  <a:t>dùng</a:t>
                </a:r>
                <a:r>
                  <a:rPr lang="en-US" sz="2667" dirty="0" smtClean="0">
                    <a:solidFill>
                      <a:srgbClr val="000000"/>
                    </a:solidFill>
                    <a:latin typeface="Times New Roman" panose="02020603050405020304" pitchFamily="18" charset="0"/>
                    <a:ea typeface="Times New Roman" panose="02020603050405020304" pitchFamily="18" charset="0"/>
                  </a:rPr>
                  <a:t/>
                </a:r>
                <a:r>
                  <a:rPr lang="en-US" sz="2667" dirty="0" err="1" smtClean="0">
                    <a:solidFill>
                      <a:srgbClr val="000000"/>
                    </a:solidFill>
                    <a:latin typeface="Times New Roman" panose="02020603050405020304" pitchFamily="18" charset="0"/>
                    <a:ea typeface="Times New Roman" panose="02020603050405020304" pitchFamily="18" charset="0"/>
                  </a:rPr>
                  <a:t>chữ</a:t>
                </a:r>
                <a:r>
                  <a:rPr lang="en-US" sz="2667" dirty="0" smtClean="0">
                    <a:solidFill>
                      <a:srgbClr val="000000"/>
                    </a:solidFill>
                    <a:latin typeface="Times New Roman" panose="02020603050405020304" pitchFamily="18" charset="0"/>
                    <a:ea typeface="Times New Roman" panose="02020603050405020304" pitchFamily="18" charset="0"/>
                  </a:rPr>
                  <a:t> “</a:t>
                </a:r>
                <a:r>
                  <a:rPr lang="en-US" sz="2667" dirty="0" err="1" smtClean="0">
                    <a:solidFill>
                      <a:srgbClr val="000000"/>
                    </a:solidFill>
                    <a:latin typeface="Times New Roman" panose="02020603050405020304" pitchFamily="18" charset="0"/>
                    <a:ea typeface="Times New Roman" panose="02020603050405020304" pitchFamily="18" charset="0"/>
                  </a:rPr>
                  <a:t>suy</a:t>
                </a:r>
                <a:r>
                  <a:rPr lang="en-US" sz="2667" dirty="0" smtClean="0">
                    <a:solidFill>
                      <a:srgbClr val="000000"/>
                    </a:solidFill>
                    <a:latin typeface="Times New Roman" panose="02020603050405020304" pitchFamily="18" charset="0"/>
                    <a:ea typeface="Times New Roman" panose="02020603050405020304" pitchFamily="18" charset="0"/>
                  </a:rPr>
                  <a:t/>
                </a:r>
                <a:r>
                  <a:rPr lang="en-US" sz="2667" dirty="0" err="1" smtClean="0">
                    <a:solidFill>
                      <a:srgbClr val="000000"/>
                    </a:solidFill>
                    <a:latin typeface="Times New Roman" panose="02020603050405020304" pitchFamily="18" charset="0"/>
                    <a:ea typeface="Times New Roman" panose="02020603050405020304" pitchFamily="18" charset="0"/>
                  </a:rPr>
                  <a:t>ra</a:t>
                </a:r>
                <a:r>
                  <a:rPr lang="en-US" sz="2667" dirty="0" smtClean="0">
                    <a:solidFill>
                      <a:srgbClr val="000000"/>
                    </a:solidFill>
                    <a:latin typeface="Times New Roman" panose="02020603050405020304" pitchFamily="18" charset="0"/>
                    <a:ea typeface="Times New Roman" panose="02020603050405020304" pitchFamily="18" charset="0"/>
                  </a:rPr>
                  <a:t>”</a:t>
                </a:r>
              </a:p>
              <a:p>
                <a:pPr marL="626518" indent="16933" algn="just">
                  <a:lnSpc>
                    <a:spcPct val="127000"/>
                  </a:lnSpc>
                  <a:spcAft>
                    <a:spcPts val="400"/>
                  </a:spcAft>
                </a:pPr>
                <a:endParaRPr lang="en-US" sz="2667" dirty="0" smtClean="0">
                  <a:latin typeface="Times New Roman" panose="02020603050405020304" pitchFamily="18" charset="0"/>
                  <a:ea typeface="Times New Roman" panose="02020603050405020304" pitchFamily="18" charset="0"/>
                </a:endParaRPr>
              </a:p>
              <a:p>
                <a:pPr marL="626518" indent="16933" algn="just">
                  <a:lnSpc>
                    <a:spcPct val="127000"/>
                  </a:lnSpc>
                  <a:spcAft>
                    <a:spcPts val="400"/>
                  </a:spcAft>
                </a:pPr>
                <a:r>
                  <a:rPr lang="en-US" sz="2667" dirty="0" smtClean="0">
                    <a:latin typeface="Times New Roman" panose="02020603050405020304" pitchFamily="18" charset="0"/>
                    <a:ea typeface="Times New Roman" panose="02020603050405020304" pitchFamily="18" charset="0"/>
                  </a:rPr>
                  <a:t>+ slide 31 : </a:t>
                </a:r>
                <a:r>
                  <a:rPr lang="en-US" sz="2667" dirty="0" err="1" smtClean="0">
                    <a:latin typeface="Times New Roman" panose="02020603050405020304" pitchFamily="18" charset="0"/>
                    <a:ea typeface="Times New Roman" panose="02020603050405020304" pitchFamily="18" charset="0"/>
                  </a:rPr>
                  <a:t>chưa</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được</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dùng</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kí</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hiệu</a:t>
                </a:r>
                <a:r>
                  <a:rPr lang="en-US" sz="2667" dirty="0" smtClean="0">
                    <a:latin typeface="Times New Roman" panose="02020603050405020304" pitchFamily="18" charset="0"/>
                    <a:ea typeface="Times New Roman" panose="02020603050405020304" pitchFamily="18" charset="0"/>
                  </a:rPr>
                  <a:t>                         (</a:t>
                </a:r>
                <a:r>
                  <a:rPr lang="en-US" sz="2667" dirty="0" err="1" smtClean="0">
                    <a:latin typeface="Times New Roman" panose="02020603050405020304" pitchFamily="18" charset="0"/>
                    <a:ea typeface="Times New Roman" panose="02020603050405020304" pitchFamily="18" charset="0"/>
                  </a:rPr>
                  <a:t>lớp</a:t>
                </a:r>
                <a:r>
                  <a:rPr lang="en-US" sz="2667" dirty="0" smtClean="0">
                    <a:latin typeface="Times New Roman" panose="02020603050405020304" pitchFamily="18" charset="0"/>
                    <a:ea typeface="Times New Roman" panose="02020603050405020304" pitchFamily="18" charset="0"/>
                  </a:rPr>
                  <a:t> 6 </a:t>
                </a:r>
                <a:r>
                  <a:rPr lang="en-US" sz="2667" dirty="0" err="1" smtClean="0">
                    <a:latin typeface="Times New Roman" panose="02020603050405020304" pitchFamily="18" charset="0"/>
                    <a:ea typeface="Times New Roman" panose="02020603050405020304" pitchFamily="18" charset="0"/>
                  </a:rPr>
                  <a:t>chỉ</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kí</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hiệu</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diện</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tích</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là</a:t>
                </a:r>
                <a:r>
                  <a:rPr lang="en-US" sz="2667" dirty="0" smtClean="0">
                    <a:latin typeface="Times New Roman" panose="02020603050405020304" pitchFamily="18" charset="0"/>
                    <a:ea typeface="Times New Roman" panose="02020603050405020304" pitchFamily="18" charset="0"/>
                  </a:rPr>
                  <a:t> S </a:t>
                </a:r>
                <a:r>
                  <a:rPr lang="en-US" sz="2667" dirty="0" err="1" smtClean="0">
                    <a:latin typeface="Times New Roman" panose="02020603050405020304" pitchFamily="18" charset="0"/>
                    <a:ea typeface="Times New Roman" panose="02020603050405020304" pitchFamily="18" charset="0"/>
                  </a:rPr>
                  <a:t>hoặc</a:t>
                </a:r>
                <a:r>
                  <a:rPr lang="en-US" sz="2667" dirty="0" smtClean="0">
                    <a:latin typeface="Times New Roman" panose="02020603050405020304" pitchFamily="18" charset="0"/>
                    <a:ea typeface="Times New Roman" panose="02020603050405020304" pitchFamily="18" charset="0"/>
                  </a:rPr>
                  <a:t/>
                </a:r>
                <a14:m>
                  <m:oMath xmlns:m="http://schemas.openxmlformats.org/officeDocument/2006/math">
                    <m:sSub>
                      <m:sSubPr>
                        <m:ctrlPr>
                          <a:rPr lang="en-US" sz="2667" i="1" smtClean="0">
                            <a:latin typeface="Cambria Math" panose="02040503050406030204" pitchFamily="18" charset="0"/>
                          </a:rPr>
                        </m:ctrlPr>
                      </m:sSubPr>
                      <m:e>
                        <m:r>
                          <a:rPr lang="en-US" sz="2667" b="0" i="1" smtClean="0">
                            <a:latin typeface="Cambria Math" panose="02040503050406030204" pitchFamily="18" charset="0"/>
                          </a:rPr>
                          <m:t>𝑆</m:t>
                        </m:r>
                      </m:e>
                      <m:sub>
                        <m:r>
                          <a:rPr lang="en-US" sz="2667" b="0" i="1" smtClean="0">
                            <a:latin typeface="Cambria Math" panose="02040503050406030204" pitchFamily="18" charset="0"/>
                          </a:rPr>
                          <m:t>1</m:t>
                        </m:r>
                      </m:sub>
                    </m:sSub>
                  </m:oMath>
                </a14:m>
                <a:endParaRPr lang="en-US" sz="2667" dirty="0" smtClean="0">
                  <a:latin typeface="Times New Roman" panose="02020603050405020304" pitchFamily="18" charset="0"/>
                  <a:ea typeface="Times New Roman" panose="02020603050405020304" pitchFamily="18" charset="0"/>
                </a:endParaRPr>
              </a:p>
              <a:p>
                <a:pPr marL="626518" indent="16933" algn="just">
                  <a:lnSpc>
                    <a:spcPct val="127000"/>
                  </a:lnSpc>
                  <a:spcAft>
                    <a:spcPts val="400"/>
                  </a:spcAft>
                </a:pPr>
                <a:r>
                  <a:rPr lang="en-US" sz="2667" dirty="0">
                    <a:latin typeface="Times New Roman" panose="02020603050405020304" pitchFamily="18" charset="0"/>
                    <a:ea typeface="Times New Roman" panose="02020603050405020304" pitchFamily="18" charset="0"/>
                  </a:rPr>
                  <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giải</a:t>
                </a:r>
                <a:r>
                  <a:rPr lang="en-US" sz="2667" dirty="0" smtClean="0">
                    <a:latin typeface="Times New Roman" panose="02020603050405020304" pitchFamily="18" charset="0"/>
                    <a:ea typeface="Times New Roman" panose="02020603050405020304" pitchFamily="18" charset="0"/>
                  </a:rPr>
                  <a:t> ý b </a:t>
                </a:r>
                <a:r>
                  <a:rPr lang="en-US" sz="2667" dirty="0" err="1" smtClean="0">
                    <a:latin typeface="Times New Roman" panose="02020603050405020304" pitchFamily="18" charset="0"/>
                    <a:ea typeface="Times New Roman" panose="02020603050405020304" pitchFamily="18" charset="0"/>
                  </a:rPr>
                  <a:t>hơi</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vắn</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tắt</a:t>
                </a:r>
                <a:r>
                  <a:rPr lang="en-US" sz="2667" dirty="0" smtClean="0">
                    <a:latin typeface="Times New Roman" panose="02020603050405020304" pitchFamily="18" charset="0"/>
                    <a:ea typeface="Times New Roman" panose="02020603050405020304" pitchFamily="18" charset="0"/>
                  </a:rPr>
                  <a:t>, </a:t>
                </a:r>
                <a:r>
                  <a:rPr lang="en-US" sz="2667" dirty="0" err="1" smtClean="0">
                    <a:latin typeface="Times New Roman" panose="02020603050405020304" pitchFamily="18" charset="0"/>
                    <a:ea typeface="Times New Roman" panose="02020603050405020304" pitchFamily="18" charset="0"/>
                  </a:rPr>
                  <a:t>đối</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tượng</a:t>
                </a:r>
                <a:r>
                  <a:rPr lang="en-US" sz="2667" dirty="0" smtClean="0">
                    <a:latin typeface="Times New Roman" panose="02020603050405020304" pitchFamily="18" charset="0"/>
                    <a:ea typeface="Times New Roman" panose="02020603050405020304" pitchFamily="18" charset="0"/>
                  </a:rPr>
                  <a:t> HS TB </a:t>
                </a:r>
                <a:r>
                  <a:rPr lang="en-US" sz="2667" dirty="0" err="1" smtClean="0">
                    <a:latin typeface="Times New Roman" panose="02020603050405020304" pitchFamily="18" charset="0"/>
                    <a:ea typeface="Times New Roman" panose="02020603050405020304" pitchFamily="18" charset="0"/>
                  </a:rPr>
                  <a:t>khó</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nhận</a:t>
                </a:r>
                <a:r>
                  <a:rPr lang="en-US" sz="2667" dirty="0" smtClean="0">
                    <a:latin typeface="Times New Roman" panose="02020603050405020304" pitchFamily="18" charset="0"/>
                    <a:ea typeface="Times New Roman" panose="02020603050405020304" pitchFamily="18" charset="0"/>
                  </a:rPr>
                  <a:t/>
                </a:r>
                <a:r>
                  <a:rPr lang="en-US" sz="2667" dirty="0" err="1" smtClean="0">
                    <a:latin typeface="Times New Roman" panose="02020603050405020304" pitchFamily="18" charset="0"/>
                    <a:ea typeface="Times New Roman" panose="02020603050405020304" pitchFamily="18" charset="0"/>
                  </a:rPr>
                  <a:t>được</a:t>
                </a:r>
                <a:endParaRPr lang="vi-VN" sz="2667" dirty="0">
                  <a:latin typeface="Times New Roman" panose="02020603050405020304" pitchFamily="18" charset="0"/>
                  <a:ea typeface="Times New Roman" panose="02020603050405020304" pitchFamily="18" charset="0"/>
                </a:endParaRPr>
              </a:p>
            </p:txBody>
          </p:sp>
        </mc:Choice>
        <mc:Fallback>
          <p:sp>
            <p:nvSpPr>
              <p:cNvPr id="4" name="TextBox 3">
                <a:extLst>
                  <a:ext uri="{FF2B5EF4-FFF2-40B4-BE49-F238E27FC236}">
                    <a16:creationId xmlns:a16="http://schemas.microsoft.com/office/drawing/2014/main" xmlns="" id="{AAE4A815-764B-4CA3-A9F1-9A9F79046FF4}"/>
                  </a:ext>
                </a:extLst>
              </p:cNvPr>
              <p:cNvSpPr txBox="1">
                <a:spLocks noRot="1" noChangeAspect="1" noMove="1" noResize="1" noEditPoints="1" noAdjustHandles="1" noChangeArrowheads="1" noChangeShapeType="1" noTextEdit="1"/>
              </p:cNvSpPr>
              <p:nvPr/>
            </p:nvSpPr>
            <p:spPr>
              <a:xfrm>
                <a:off x="304800" y="381000"/>
                <a:ext cx="11277600" cy="3373616"/>
              </a:xfrm>
              <a:prstGeom prst="rect">
                <a:avLst/>
              </a:prstGeom>
              <a:blipFill>
                <a:blip r:embed="rId3"/>
                <a:stretch>
                  <a:fillRect r="-1027" b="-2351"/>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xmlns="" val="746238049"/>
              </p:ext>
            </p:extLst>
          </p:nvPr>
        </p:nvGraphicFramePr>
        <p:xfrm>
          <a:off x="5119352" y="793683"/>
          <a:ext cx="1079500" cy="914400"/>
        </p:xfrm>
        <a:graphic>
          <a:graphicData uri="http://schemas.openxmlformats.org/presentationml/2006/ole">
            <p:oleObj spid="_x0000_s89092" name="Equation" r:id="rId4" imgW="1079280" imgH="914400" progId="Equation.DSMT4">
              <p:embed/>
            </p:oleObj>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xmlns="" val="944052359"/>
              </p:ext>
            </p:extLst>
          </p:nvPr>
        </p:nvGraphicFramePr>
        <p:xfrm>
          <a:off x="6198852" y="2120766"/>
          <a:ext cx="1638300" cy="444500"/>
        </p:xfrm>
        <a:graphic>
          <a:graphicData uri="http://schemas.openxmlformats.org/presentationml/2006/ole">
            <p:oleObj spid="_x0000_s89093" name="Equation" r:id="rId5" imgW="1638000" imgH="444240" progId="Equation.DSMT4">
              <p:embed/>
            </p:oleObj>
          </a:graphicData>
        </a:graphic>
      </p:graphicFrame>
    </p:spTree>
    <p:extLst>
      <p:ext uri="{BB962C8B-B14F-4D97-AF65-F5344CB8AC3E}">
        <p14:creationId xmlns:p14="http://schemas.microsoft.com/office/powerpoint/2010/main" xmlns="" val="3439121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a:extLst>
              <a:ext uri="{FF2B5EF4-FFF2-40B4-BE49-F238E27FC236}">
                <a16:creationId xmlns:a16="http://schemas.microsoft.com/office/drawing/2014/main" xmlns="" id="{F7C3ED02-6935-49C9-BC81-54036871BF7E}"/>
              </a:ext>
            </a:extLst>
          </p:cNvPr>
          <p:cNvSpPr/>
          <p:nvPr/>
        </p:nvSpPr>
        <p:spPr>
          <a:xfrm>
            <a:off x="320676" y="1209676"/>
            <a:ext cx="2917824" cy="276225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smtClean="0">
                <a:solidFill>
                  <a:srgbClr val="FF0000"/>
                </a:solidFill>
                <a:latin typeface="Times New Roman" panose="02020603050405020304" pitchFamily="18" charset="0"/>
                <a:cs typeface="Times New Roman" panose="02020603050405020304" pitchFamily="18" charset="0"/>
              </a:rPr>
              <a:t>HĐ 2</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C28863FC-3D0F-45F1-A18D-92F92756D291}"/>
              </a:ext>
            </a:extLst>
          </p:cNvPr>
          <p:cNvSpPr txBox="1">
            <a:spLocks noChangeArrowheads="1"/>
          </p:cNvSpPr>
          <p:nvPr/>
        </p:nvSpPr>
        <p:spPr bwMode="auto">
          <a:xfrm>
            <a:off x="4203699" y="2084389"/>
            <a:ext cx="5111751"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smtClean="0">
                <a:solidFill>
                  <a:srgbClr val="FFFF00"/>
                </a:solidFill>
                <a:latin typeface="Times New Roman" panose="02020603050405020304" pitchFamily="18" charset="0"/>
                <a:cs typeface="Calibri" panose="020F0502020204030204" pitchFamily="34" charset="0"/>
              </a:rPr>
              <a:t>HÌNH THÀNH KIẾN THỨC MỚI</a:t>
            </a:r>
            <a:endParaRPr lang="en-US" altLang="en-US" sz="4000">
              <a:solidFill>
                <a:srgbClr val="FFFF00"/>
              </a:solidFill>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 y="161925"/>
            <a:ext cx="3765774"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II. Căn bậc hai số học</a:t>
            </a:r>
            <a:endParaRPr lang="en-US" sz="3200">
              <a:solidFill>
                <a:srgbClr val="FFFF00"/>
              </a:solidFill>
              <a:latin typeface="Times New Roman" pitchFamily="18" charset="0"/>
              <a:cs typeface="Times New Roman" pitchFamily="18" charset="0"/>
            </a:endParaRPr>
          </a:p>
        </p:txBody>
      </p:sp>
      <p:sp>
        <p:nvSpPr>
          <p:cNvPr id="3" name="TextBox 2"/>
          <p:cNvSpPr txBox="1"/>
          <p:nvPr/>
        </p:nvSpPr>
        <p:spPr>
          <a:xfrm>
            <a:off x="142875" y="723900"/>
            <a:ext cx="2182585"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HĐ2: Tính: </a:t>
            </a:r>
            <a:endParaRPr lang="en-US" sz="3200">
              <a:solidFill>
                <a:schemeClr val="bg1"/>
              </a:solidFill>
              <a:latin typeface="Times New Roman" pitchFamily="18" charset="0"/>
              <a:cs typeface="Times New Roman" pitchFamily="18" charset="0"/>
            </a:endParaRPr>
          </a:p>
        </p:txBody>
      </p:sp>
      <p:sp>
        <p:nvSpPr>
          <p:cNvPr id="2457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nvGraphicFramePr>
        <p:xfrm>
          <a:off x="2247900" y="739775"/>
          <a:ext cx="2654300" cy="596900"/>
        </p:xfrm>
        <a:graphic>
          <a:graphicData uri="http://schemas.openxmlformats.org/presentationml/2006/ole">
            <p:oleObj spid="_x0000_s24619" name="Equation" r:id="rId3" imgW="2654300" imgH="596900" progId="Equation.DSMT4">
              <p:embed/>
            </p:oleObj>
          </a:graphicData>
        </a:graphic>
      </p:graphicFrame>
      <p:sp>
        <p:nvSpPr>
          <p:cNvPr id="6" name="TextBox 5"/>
          <p:cNvSpPr txBox="1"/>
          <p:nvPr/>
        </p:nvSpPr>
        <p:spPr>
          <a:xfrm>
            <a:off x="4591050" y="1238250"/>
            <a:ext cx="1359668"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Đáp án</a:t>
            </a:r>
            <a:endParaRPr lang="en-US" sz="3200">
              <a:solidFill>
                <a:schemeClr val="bg1"/>
              </a:solidFill>
              <a:latin typeface="Times New Roman" pitchFamily="18" charset="0"/>
              <a:cs typeface="Times New Roman" pitchFamily="18" charset="0"/>
            </a:endParaRPr>
          </a:p>
        </p:txBody>
      </p:sp>
      <p:sp>
        <p:nvSpPr>
          <p:cNvPr id="24580"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9" name="Object 3"/>
          <p:cNvGraphicFramePr>
            <a:graphicFrameLocks noChangeAspect="1"/>
          </p:cNvGraphicFramePr>
          <p:nvPr/>
        </p:nvGraphicFramePr>
        <p:xfrm>
          <a:off x="133350" y="1758950"/>
          <a:ext cx="6604000" cy="596900"/>
        </p:xfrm>
        <a:graphic>
          <a:graphicData uri="http://schemas.openxmlformats.org/presentationml/2006/ole">
            <p:oleObj spid="_x0000_s24620" name="Equation" r:id="rId4" imgW="6604000" imgH="596900" progId="Equation.DSMT4">
              <p:embed/>
            </p:oleObj>
          </a:graphicData>
        </a:graphic>
      </p:graphicFrame>
      <p:sp>
        <p:nvSpPr>
          <p:cNvPr id="9" name="TextBox 8"/>
          <p:cNvSpPr txBox="1"/>
          <p:nvPr/>
        </p:nvSpPr>
        <p:spPr>
          <a:xfrm>
            <a:off x="19050" y="2200275"/>
            <a:ext cx="11293476" cy="1077218"/>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Khái niệm: </a:t>
            </a:r>
            <a:r>
              <a:rPr lang="en-US" sz="3200" smtClean="0">
                <a:solidFill>
                  <a:schemeClr val="bg1"/>
                </a:solidFill>
                <a:latin typeface="Times New Roman" pitchFamily="18" charset="0"/>
                <a:cs typeface="Times New Roman" pitchFamily="18" charset="0"/>
              </a:rPr>
              <a:t>Căn bậc hai số học của số a không âm là số x không âm</a:t>
            </a:r>
          </a:p>
          <a:p>
            <a:r>
              <a:rPr lang="en-US" sz="3200" smtClean="0">
                <a:solidFill>
                  <a:schemeClr val="bg1"/>
                </a:solidFill>
                <a:latin typeface="Times New Roman" pitchFamily="18" charset="0"/>
                <a:cs typeface="Times New Roman" pitchFamily="18" charset="0"/>
              </a:rPr>
              <a:t>sao cho: x</a:t>
            </a:r>
            <a:r>
              <a:rPr lang="en-US" sz="3200" baseline="30000" smtClean="0">
                <a:solidFill>
                  <a:schemeClr val="bg1"/>
                </a:solidFill>
                <a:latin typeface="Times New Roman" pitchFamily="18" charset="0"/>
                <a:cs typeface="Times New Roman" pitchFamily="18" charset="0"/>
              </a:rPr>
              <a:t>2</a:t>
            </a:r>
            <a:r>
              <a:rPr lang="en-US" sz="3200" smtClean="0">
                <a:solidFill>
                  <a:schemeClr val="bg1"/>
                </a:solidFill>
                <a:latin typeface="Times New Roman" pitchFamily="18" charset="0"/>
                <a:cs typeface="Times New Roman" pitchFamily="18" charset="0"/>
              </a:rPr>
              <a:t> = a</a:t>
            </a:r>
            <a:endParaRPr lang="en-US" sz="3200">
              <a:solidFill>
                <a:schemeClr val="bg1"/>
              </a:solidFill>
              <a:latin typeface="Times New Roman" pitchFamily="18" charset="0"/>
              <a:cs typeface="Times New Roman" pitchFamily="18" charset="0"/>
            </a:endParaRPr>
          </a:p>
        </p:txBody>
      </p:sp>
      <p:sp>
        <p:nvSpPr>
          <p:cNvPr id="24582"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66675" y="3228975"/>
            <a:ext cx="1393330"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 Chú ý:</a:t>
            </a:r>
            <a:endParaRPr lang="en-US" sz="3200">
              <a:solidFill>
                <a:srgbClr val="FFFF00"/>
              </a:solidFill>
              <a:latin typeface="Times New Roman" pitchFamily="18" charset="0"/>
              <a:cs typeface="Times New Roman" pitchFamily="18" charset="0"/>
            </a:endParaRPr>
          </a:p>
        </p:txBody>
      </p:sp>
      <p:sp>
        <p:nvSpPr>
          <p:cNvPr id="13" name="TextBox 12"/>
          <p:cNvSpPr txBox="1"/>
          <p:nvPr/>
        </p:nvSpPr>
        <p:spPr>
          <a:xfrm>
            <a:off x="108243" y="3686175"/>
            <a:ext cx="6915676"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Kí hiệu:        (căn bậc hai số học của a)</a:t>
            </a:r>
            <a:endParaRPr lang="en-US" sz="3200">
              <a:solidFill>
                <a:schemeClr val="bg1"/>
              </a:solidFill>
              <a:latin typeface="Times New Roman" pitchFamily="18" charset="0"/>
              <a:cs typeface="Times New Roman" pitchFamily="18" charset="0"/>
            </a:endParaRPr>
          </a:p>
        </p:txBody>
      </p:sp>
      <p:graphicFrame>
        <p:nvGraphicFramePr>
          <p:cNvPr id="14" name="Object 13"/>
          <p:cNvGraphicFramePr>
            <a:graphicFrameLocks noChangeAspect="1"/>
          </p:cNvGraphicFramePr>
          <p:nvPr/>
        </p:nvGraphicFramePr>
        <p:xfrm>
          <a:off x="1981200" y="3732213"/>
          <a:ext cx="508000" cy="469900"/>
        </p:xfrm>
        <a:graphic>
          <a:graphicData uri="http://schemas.openxmlformats.org/presentationml/2006/ole">
            <p:oleObj spid="_x0000_s24621" name="Equation" r:id="rId5" imgW="508000" imgH="469900" progId="Equation.DSMT4">
              <p:embed/>
            </p:oleObj>
          </a:graphicData>
        </a:graphic>
      </p:graphicFrame>
      <p:graphicFrame>
        <p:nvGraphicFramePr>
          <p:cNvPr id="24584" name="Object 8"/>
          <p:cNvGraphicFramePr>
            <a:graphicFrameLocks noChangeAspect="1"/>
          </p:cNvGraphicFramePr>
          <p:nvPr/>
        </p:nvGraphicFramePr>
        <p:xfrm>
          <a:off x="161925" y="4281488"/>
          <a:ext cx="1460500" cy="533400"/>
        </p:xfrm>
        <a:graphic>
          <a:graphicData uri="http://schemas.openxmlformats.org/presentationml/2006/ole">
            <p:oleObj spid="_x0000_s24622" name="Equation" r:id="rId6" imgW="1459866" imgH="533169" progId="Equation.DSMT4">
              <p:embed/>
            </p:oleObj>
          </a:graphicData>
        </a:graphic>
      </p:graphicFrame>
      <p:sp>
        <p:nvSpPr>
          <p:cNvPr id="17" name="TextBox 16"/>
          <p:cNvSpPr txBox="1"/>
          <p:nvPr/>
        </p:nvSpPr>
        <p:spPr>
          <a:xfrm>
            <a:off x="171450" y="5448300"/>
            <a:ext cx="287258"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a:t>
            </a:r>
            <a:endParaRPr lang="en-US" sz="3200">
              <a:solidFill>
                <a:schemeClr val="bg1"/>
              </a:solidFill>
              <a:latin typeface="Times New Roman" pitchFamily="18" charset="0"/>
              <a:cs typeface="Times New Roman" pitchFamily="18" charset="0"/>
            </a:endParaRPr>
          </a:p>
        </p:txBody>
      </p:sp>
      <p:sp>
        <p:nvSpPr>
          <p:cNvPr id="19" name="TextBox 18"/>
          <p:cNvSpPr txBox="1"/>
          <p:nvPr/>
        </p:nvSpPr>
        <p:spPr>
          <a:xfrm>
            <a:off x="0" y="4810125"/>
            <a:ext cx="5006499"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 Ghi nhớ: </a:t>
            </a:r>
            <a:r>
              <a:rPr lang="en-US" sz="3200" smtClean="0">
                <a:solidFill>
                  <a:schemeClr val="bg1"/>
                </a:solidFill>
                <a:latin typeface="Times New Roman" pitchFamily="18" charset="0"/>
                <a:cs typeface="Times New Roman" pitchFamily="18" charset="0"/>
              </a:rPr>
              <a:t>Cho         . Khi đó: </a:t>
            </a:r>
            <a:endParaRPr lang="en-US" sz="3200">
              <a:solidFill>
                <a:schemeClr val="bg1"/>
              </a:solidFill>
              <a:latin typeface="Times New Roman" pitchFamily="18" charset="0"/>
              <a:cs typeface="Times New Roman" pitchFamily="18" charset="0"/>
            </a:endParaRPr>
          </a:p>
        </p:txBody>
      </p:sp>
      <p:graphicFrame>
        <p:nvGraphicFramePr>
          <p:cNvPr id="24586" name="Object 10"/>
          <p:cNvGraphicFramePr>
            <a:graphicFrameLocks noChangeAspect="1"/>
          </p:cNvGraphicFramePr>
          <p:nvPr/>
        </p:nvGraphicFramePr>
        <p:xfrm>
          <a:off x="2514600" y="4964113"/>
          <a:ext cx="774700" cy="330200"/>
        </p:xfrm>
        <a:graphic>
          <a:graphicData uri="http://schemas.openxmlformats.org/presentationml/2006/ole">
            <p:oleObj spid="_x0000_s24623" name="Equation" r:id="rId7" imgW="774364" imgH="330057" progId="Equation.DSMT4">
              <p:embed/>
            </p:oleObj>
          </a:graphicData>
        </a:graphic>
      </p:graphicFrame>
      <p:sp>
        <p:nvSpPr>
          <p:cNvPr id="22" name="TextBox 21"/>
          <p:cNvSpPr txBox="1"/>
          <p:nvPr/>
        </p:nvSpPr>
        <p:spPr>
          <a:xfrm>
            <a:off x="-66675" y="5410200"/>
            <a:ext cx="7513595"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 Đẳng thức             là đúng nếu           và    </a:t>
            </a:r>
            <a:endParaRPr lang="en-US" sz="3200">
              <a:solidFill>
                <a:schemeClr val="bg1"/>
              </a:solidFill>
              <a:latin typeface="Times New Roman" pitchFamily="18" charset="0"/>
              <a:cs typeface="Times New Roman" pitchFamily="18" charset="0"/>
            </a:endParaRPr>
          </a:p>
        </p:txBody>
      </p:sp>
      <p:graphicFrame>
        <p:nvGraphicFramePr>
          <p:cNvPr id="23" name="Object 22"/>
          <p:cNvGraphicFramePr>
            <a:graphicFrameLocks noChangeAspect="1"/>
          </p:cNvGraphicFramePr>
          <p:nvPr/>
        </p:nvGraphicFramePr>
        <p:xfrm>
          <a:off x="2286000" y="5427663"/>
          <a:ext cx="1079500" cy="469900"/>
        </p:xfrm>
        <a:graphic>
          <a:graphicData uri="http://schemas.openxmlformats.org/presentationml/2006/ole">
            <p:oleObj spid="_x0000_s24624" name="Equation" r:id="rId8" imgW="1079500" imgH="469900" progId="Equation.DSMT4">
              <p:embed/>
            </p:oleObj>
          </a:graphicData>
        </a:graphic>
      </p:graphicFrame>
      <p:graphicFrame>
        <p:nvGraphicFramePr>
          <p:cNvPr id="24" name="Object 23"/>
          <p:cNvGraphicFramePr>
            <a:graphicFrameLocks noChangeAspect="1"/>
          </p:cNvGraphicFramePr>
          <p:nvPr/>
        </p:nvGraphicFramePr>
        <p:xfrm>
          <a:off x="5527675" y="5557838"/>
          <a:ext cx="787400" cy="342900"/>
        </p:xfrm>
        <a:graphic>
          <a:graphicData uri="http://schemas.openxmlformats.org/presentationml/2006/ole">
            <p:oleObj spid="_x0000_s24625" name="Equation" r:id="rId9" imgW="787058" imgH="342751" progId="Equation.DSMT4">
              <p:embed/>
            </p:oleObj>
          </a:graphicData>
        </a:graphic>
      </p:graphicFrame>
      <p:graphicFrame>
        <p:nvGraphicFramePr>
          <p:cNvPr id="25" name="Object 24"/>
          <p:cNvGraphicFramePr>
            <a:graphicFrameLocks noChangeAspect="1"/>
          </p:cNvGraphicFramePr>
          <p:nvPr/>
        </p:nvGraphicFramePr>
        <p:xfrm>
          <a:off x="7007225" y="5478463"/>
          <a:ext cx="952500" cy="406400"/>
        </p:xfrm>
        <a:graphic>
          <a:graphicData uri="http://schemas.openxmlformats.org/presentationml/2006/ole">
            <p:oleObj spid="_x0000_s24626" name="Equation" r:id="rId10" imgW="952087" imgH="406224" progId="Equation.DSMT4">
              <p:embed/>
            </p:oleObj>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xmlns="" val="3393931653"/>
              </p:ext>
            </p:extLst>
          </p:nvPr>
        </p:nvGraphicFramePr>
        <p:xfrm>
          <a:off x="95250" y="5932488"/>
          <a:ext cx="2870200" cy="774700"/>
        </p:xfrm>
        <a:graphic>
          <a:graphicData uri="http://schemas.openxmlformats.org/presentationml/2006/ole">
            <p:oleObj spid="_x0000_s24627" name="Equation" r:id="rId11" imgW="2870200" imgH="774700" progId="Equation.DSMT4">
              <p:embed/>
            </p:oleObj>
          </a:graphicData>
        </a:graphic>
      </p:graphicFrame>
      <p:pic>
        <p:nvPicPr>
          <p:cNvPr id="27" name="Picture 26">
            <a:extLst>
              <a:ext uri="{FF2B5EF4-FFF2-40B4-BE49-F238E27FC236}">
                <a16:creationId xmlns:a16="http://schemas.microsoft.com/office/drawing/2014/main" xmlns="" id="{C1AA87E4-74CD-4BC1-BBEF-6104BC8C9110}"/>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b="8820"/>
          <a:stretch>
            <a:fillRect/>
          </a:stretch>
        </p:blipFill>
        <p:spPr bwMode="auto">
          <a:xfrm>
            <a:off x="10474036" y="147782"/>
            <a:ext cx="146858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Box 27"/>
          <p:cNvSpPr txBox="1"/>
          <p:nvPr/>
        </p:nvSpPr>
        <p:spPr>
          <a:xfrm>
            <a:off x="10677233" y="1265382"/>
            <a:ext cx="1175322" cy="523220"/>
          </a:xfrm>
          <a:prstGeom prst="rect">
            <a:avLst/>
          </a:prstGeom>
          <a:solidFill>
            <a:schemeClr val="accent2"/>
          </a:solidFill>
        </p:spPr>
        <p:txBody>
          <a:bodyPr wrap="none" rtlCol="0">
            <a:spAutoFit/>
          </a:bodyPr>
          <a:lstStyle/>
          <a:p>
            <a:r>
              <a:rPr lang="en-US" sz="2800" b="1" smtClean="0">
                <a:solidFill>
                  <a:schemeClr val="bg1"/>
                </a:solidFill>
                <a:latin typeface="Times New Roman" pitchFamily="18" charset="0"/>
                <a:cs typeface="Times New Roman" pitchFamily="18" charset="0"/>
              </a:rPr>
              <a:t>1 phút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4579"/>
                                        </p:tgtEl>
                                        <p:attrNameLst>
                                          <p:attrName>style.visibility</p:attrName>
                                        </p:attrNameLst>
                                      </p:cBhvr>
                                      <p:to>
                                        <p:strVal val="visible"/>
                                      </p:to>
                                    </p:set>
                                    <p:animEffect transition="in" filter="fade">
                                      <p:cBhvr>
                                        <p:cTn id="10" dur="500"/>
                                        <p:tgtEl>
                                          <p:spTgt spid="245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584"/>
                                        </p:tgtEl>
                                        <p:attrNameLst>
                                          <p:attrName>style.visibility</p:attrName>
                                        </p:attrNameLst>
                                      </p:cBhvr>
                                      <p:to>
                                        <p:strVal val="visible"/>
                                      </p:to>
                                    </p:set>
                                    <p:animEffect transition="in" filter="fade">
                                      <p:cBhvr>
                                        <p:cTn id="31" dur="500"/>
                                        <p:tgtEl>
                                          <p:spTgt spid="2458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nodeType="withEffect">
                                  <p:stCondLst>
                                    <p:cond delay="0"/>
                                  </p:stCondLst>
                                  <p:childTnLst>
                                    <p:set>
                                      <p:cBhvr>
                                        <p:cTn id="50" dur="1" fill="hold">
                                          <p:stCondLst>
                                            <p:cond delay="0"/>
                                          </p:stCondLst>
                                        </p:cTn>
                                        <p:tgtEl>
                                          <p:spTgt spid="24586"/>
                                        </p:tgtEl>
                                        <p:attrNameLst>
                                          <p:attrName>style.visibility</p:attrName>
                                        </p:attrNameLst>
                                      </p:cBhvr>
                                      <p:to>
                                        <p:strVal val="visible"/>
                                      </p:to>
                                    </p:set>
                                    <p:animEffect transition="in" filter="fade">
                                      <p:cBhvr>
                                        <p:cTn id="51" dur="500"/>
                                        <p:tgtEl>
                                          <p:spTgt spid="2458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3" grpId="0"/>
      <p:bldP spid="19"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255" y="600364"/>
            <a:ext cx="1529586"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Ví dụ 4:</a:t>
            </a:r>
            <a:endParaRPr lang="en-US" sz="3200">
              <a:solidFill>
                <a:srgbClr val="FFFF00"/>
              </a:solidFill>
              <a:latin typeface="Times New Roman" pitchFamily="18" charset="0"/>
              <a:cs typeface="Times New Roman" pitchFamily="18" charset="0"/>
            </a:endParaRPr>
          </a:p>
        </p:txBody>
      </p:sp>
      <p:sp>
        <p:nvSpPr>
          <p:cNvPr id="3" name="TextBox 2"/>
          <p:cNvSpPr txBox="1"/>
          <p:nvPr/>
        </p:nvSpPr>
        <p:spPr>
          <a:xfrm>
            <a:off x="734295" y="1186873"/>
            <a:ext cx="6873998" cy="1077218"/>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Chứng tỏ rằng:</a:t>
            </a:r>
          </a:p>
          <a:p>
            <a:pPr marL="514350" indent="-514350">
              <a:buAutoNum type="alphaLcParenR"/>
            </a:pPr>
            <a:r>
              <a:rPr lang="en-US" sz="3200" smtClean="0">
                <a:solidFill>
                  <a:schemeClr val="bg1"/>
                </a:solidFill>
                <a:latin typeface="Times New Roman" pitchFamily="18" charset="0"/>
                <a:cs typeface="Times New Roman" pitchFamily="18" charset="0"/>
              </a:rPr>
              <a:t>Số 0,3 là căn bậc hai số học của        ;</a:t>
            </a:r>
          </a:p>
        </p:txBody>
      </p:sp>
      <p:graphicFrame>
        <p:nvGraphicFramePr>
          <p:cNvPr id="4" name="Object 3"/>
          <p:cNvGraphicFramePr>
            <a:graphicFrameLocks noChangeAspect="1"/>
          </p:cNvGraphicFramePr>
          <p:nvPr/>
        </p:nvGraphicFramePr>
        <p:xfrm>
          <a:off x="6627532" y="1850447"/>
          <a:ext cx="673100" cy="368300"/>
        </p:xfrm>
        <a:graphic>
          <a:graphicData uri="http://schemas.openxmlformats.org/presentationml/2006/ole">
            <p:oleObj spid="_x0000_s58414" name="Equation" r:id="rId3" imgW="672808" imgH="368140" progId="Equation.DSMT4">
              <p:embed/>
            </p:oleObj>
          </a:graphicData>
        </a:graphic>
      </p:graphicFrame>
      <p:sp>
        <p:nvSpPr>
          <p:cNvPr id="5" name="TextBox 4"/>
          <p:cNvSpPr txBox="1"/>
          <p:nvPr/>
        </p:nvSpPr>
        <p:spPr>
          <a:xfrm>
            <a:off x="766621" y="2327569"/>
            <a:ext cx="8475397"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b)  Số       không phải là căn bậc hai số học của số </a:t>
            </a:r>
            <a:endParaRPr lang="en-US" sz="3200">
              <a:solidFill>
                <a:schemeClr val="bg1"/>
              </a:solidFill>
              <a:latin typeface="Times New Roman" pitchFamily="18" charset="0"/>
              <a:cs typeface="Times New Roman" pitchFamily="18" charset="0"/>
            </a:endParaRPr>
          </a:p>
        </p:txBody>
      </p:sp>
      <p:graphicFrame>
        <p:nvGraphicFramePr>
          <p:cNvPr id="58371" name="Object 3"/>
          <p:cNvGraphicFramePr>
            <a:graphicFrameLocks noChangeAspect="1"/>
          </p:cNvGraphicFramePr>
          <p:nvPr/>
        </p:nvGraphicFramePr>
        <p:xfrm>
          <a:off x="1975583" y="2493967"/>
          <a:ext cx="381000" cy="292100"/>
        </p:xfrm>
        <a:graphic>
          <a:graphicData uri="http://schemas.openxmlformats.org/presentationml/2006/ole">
            <p:oleObj spid="_x0000_s58415" name="Equation" r:id="rId4" imgW="380835" imgH="291973" progId="Equation.DSMT4">
              <p:embed/>
            </p:oleObj>
          </a:graphicData>
        </a:graphic>
      </p:graphicFrame>
      <p:graphicFrame>
        <p:nvGraphicFramePr>
          <p:cNvPr id="58372" name="Object 4"/>
          <p:cNvGraphicFramePr>
            <a:graphicFrameLocks noChangeAspect="1"/>
          </p:cNvGraphicFramePr>
          <p:nvPr/>
        </p:nvGraphicFramePr>
        <p:xfrm>
          <a:off x="9117013" y="2487613"/>
          <a:ext cx="381000" cy="317500"/>
        </p:xfrm>
        <a:graphic>
          <a:graphicData uri="http://schemas.openxmlformats.org/presentationml/2006/ole">
            <p:oleObj spid="_x0000_s58416" name="Equation" r:id="rId5" imgW="380670" imgH="317225" progId="Equation.DSMT4">
              <p:embed/>
            </p:oleObj>
          </a:graphicData>
        </a:graphic>
      </p:graphicFrame>
      <p:sp>
        <p:nvSpPr>
          <p:cNvPr id="8" name="TextBox 7"/>
          <p:cNvSpPr txBox="1"/>
          <p:nvPr/>
        </p:nvSpPr>
        <p:spPr>
          <a:xfrm>
            <a:off x="4784460" y="2900230"/>
            <a:ext cx="891591"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Giải</a:t>
            </a:r>
            <a:endParaRPr lang="en-US" sz="3200">
              <a:solidFill>
                <a:srgbClr val="FFFF00"/>
              </a:solidFill>
              <a:latin typeface="Times New Roman" pitchFamily="18" charset="0"/>
              <a:cs typeface="Times New Roman" pitchFamily="18" charset="0"/>
            </a:endParaRPr>
          </a:p>
        </p:txBody>
      </p:sp>
      <p:sp>
        <p:nvSpPr>
          <p:cNvPr id="9" name="TextBox 8"/>
          <p:cNvSpPr txBox="1"/>
          <p:nvPr/>
        </p:nvSpPr>
        <p:spPr>
          <a:xfrm>
            <a:off x="328106" y="3524998"/>
            <a:ext cx="10765255"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a)  Ta có            và                  nên       là căn bậc hai số học của    </a:t>
            </a:r>
            <a:endParaRPr lang="en-US" sz="3200">
              <a:solidFill>
                <a:schemeClr val="bg1"/>
              </a:solidFill>
              <a:latin typeface="Times New Roman" pitchFamily="18" charset="0"/>
              <a:cs typeface="Times New Roman" pitchFamily="18" charset="0"/>
            </a:endParaRPr>
          </a:p>
        </p:txBody>
      </p:sp>
      <p:graphicFrame>
        <p:nvGraphicFramePr>
          <p:cNvPr id="58373" name="Object 5"/>
          <p:cNvGraphicFramePr>
            <a:graphicFrameLocks noChangeAspect="1"/>
          </p:cNvGraphicFramePr>
          <p:nvPr/>
        </p:nvGraphicFramePr>
        <p:xfrm>
          <a:off x="1890737" y="3689350"/>
          <a:ext cx="1016000" cy="368300"/>
        </p:xfrm>
        <a:graphic>
          <a:graphicData uri="http://schemas.openxmlformats.org/presentationml/2006/ole">
            <p:oleObj spid="_x0000_s58417" name="Equation" r:id="rId6" imgW="1016000" imgH="368300" progId="Equation.DSMT4">
              <p:embed/>
            </p:oleObj>
          </a:graphicData>
        </a:graphic>
      </p:graphicFrame>
      <p:graphicFrame>
        <p:nvGraphicFramePr>
          <p:cNvPr id="58374" name="Object 6"/>
          <p:cNvGraphicFramePr>
            <a:graphicFrameLocks noChangeAspect="1"/>
          </p:cNvGraphicFramePr>
          <p:nvPr/>
        </p:nvGraphicFramePr>
        <p:xfrm>
          <a:off x="3495398" y="3653558"/>
          <a:ext cx="1638300" cy="431800"/>
        </p:xfrm>
        <a:graphic>
          <a:graphicData uri="http://schemas.openxmlformats.org/presentationml/2006/ole">
            <p:oleObj spid="_x0000_s58418" name="Equation" r:id="rId7" imgW="1637589" imgH="431613" progId="Equation.DSMT4">
              <p:embed/>
            </p:oleObj>
          </a:graphicData>
        </a:graphic>
      </p:graphicFrame>
      <p:graphicFrame>
        <p:nvGraphicFramePr>
          <p:cNvPr id="58375" name="Object 7"/>
          <p:cNvGraphicFramePr>
            <a:graphicFrameLocks noChangeAspect="1"/>
          </p:cNvGraphicFramePr>
          <p:nvPr/>
        </p:nvGraphicFramePr>
        <p:xfrm>
          <a:off x="5902349" y="3713016"/>
          <a:ext cx="482600" cy="368300"/>
        </p:xfrm>
        <a:graphic>
          <a:graphicData uri="http://schemas.openxmlformats.org/presentationml/2006/ole">
            <p:oleObj spid="_x0000_s58419" name="Equation" r:id="rId8" imgW="482391" imgH="368140" progId="Equation.DSMT4">
              <p:embed/>
            </p:oleObj>
          </a:graphicData>
        </a:graphic>
      </p:graphicFrame>
      <p:graphicFrame>
        <p:nvGraphicFramePr>
          <p:cNvPr id="58376" name="Object 8"/>
          <p:cNvGraphicFramePr>
            <a:graphicFrameLocks noChangeAspect="1"/>
          </p:cNvGraphicFramePr>
          <p:nvPr/>
        </p:nvGraphicFramePr>
        <p:xfrm>
          <a:off x="10641037" y="3702913"/>
          <a:ext cx="673100" cy="368300"/>
        </p:xfrm>
        <a:graphic>
          <a:graphicData uri="http://schemas.openxmlformats.org/presentationml/2006/ole">
            <p:oleObj spid="_x0000_s58420" name="Equation" r:id="rId9" imgW="672808" imgH="368140" progId="Equation.DSMT4">
              <p:embed/>
            </p:oleObj>
          </a:graphicData>
        </a:graphic>
      </p:graphicFrame>
      <p:sp>
        <p:nvSpPr>
          <p:cNvPr id="14" name="TextBox 13"/>
          <p:cNvSpPr txBox="1"/>
          <p:nvPr/>
        </p:nvSpPr>
        <p:spPr>
          <a:xfrm>
            <a:off x="314255" y="4161730"/>
            <a:ext cx="9277091" cy="1077218"/>
          </a:xfrm>
          <a:prstGeom prst="rect">
            <a:avLst/>
          </a:prstGeom>
          <a:noFill/>
        </p:spPr>
        <p:txBody>
          <a:bodyPr wrap="none" rtlCol="0">
            <a:spAutoFit/>
          </a:bodyPr>
          <a:lstStyle/>
          <a:p>
            <a:pPr marL="514350" indent="-514350">
              <a:buAutoNum type="alphaLcParenR" startAt="2"/>
            </a:pPr>
            <a:r>
              <a:rPr lang="en-US" sz="3200" smtClean="0">
                <a:solidFill>
                  <a:schemeClr val="bg1"/>
                </a:solidFill>
                <a:latin typeface="Times New Roman" pitchFamily="18" charset="0"/>
                <a:cs typeface="Times New Roman" pitchFamily="18" charset="0"/>
              </a:rPr>
              <a:t>Ta có                 nhưng do            nên      không phải </a:t>
            </a:r>
          </a:p>
          <a:p>
            <a:pPr marL="514350" indent="-514350"/>
            <a:r>
              <a:rPr lang="en-US" sz="3200" smtClean="0">
                <a:solidFill>
                  <a:schemeClr val="bg1"/>
                </a:solidFill>
                <a:latin typeface="Times New Roman" pitchFamily="18" charset="0"/>
                <a:cs typeface="Times New Roman" pitchFamily="18" charset="0"/>
              </a:rPr>
              <a:t>là căn bậc hai số học của số   </a:t>
            </a:r>
            <a:endParaRPr lang="en-US" sz="3200">
              <a:solidFill>
                <a:schemeClr val="bg1"/>
              </a:solidFill>
              <a:latin typeface="Times New Roman" pitchFamily="18" charset="0"/>
              <a:cs typeface="Times New Roman" pitchFamily="18" charset="0"/>
            </a:endParaRPr>
          </a:p>
        </p:txBody>
      </p:sp>
      <p:graphicFrame>
        <p:nvGraphicFramePr>
          <p:cNvPr id="58377" name="Object 9"/>
          <p:cNvGraphicFramePr>
            <a:graphicFrameLocks noChangeAspect="1"/>
          </p:cNvGraphicFramePr>
          <p:nvPr/>
        </p:nvGraphicFramePr>
        <p:xfrm>
          <a:off x="1912063" y="4194033"/>
          <a:ext cx="1536700" cy="558800"/>
        </p:xfrm>
        <a:graphic>
          <a:graphicData uri="http://schemas.openxmlformats.org/presentationml/2006/ole">
            <p:oleObj spid="_x0000_s58421" name="Equation" r:id="rId10" imgW="1536700" imgH="558800" progId="Equation.DSMT4">
              <p:embed/>
            </p:oleObj>
          </a:graphicData>
        </a:graphic>
      </p:graphicFrame>
      <p:graphicFrame>
        <p:nvGraphicFramePr>
          <p:cNvPr id="58378" name="Object 10"/>
          <p:cNvGraphicFramePr>
            <a:graphicFrameLocks noChangeAspect="1"/>
          </p:cNvGraphicFramePr>
          <p:nvPr/>
        </p:nvGraphicFramePr>
        <p:xfrm>
          <a:off x="5246688" y="4324350"/>
          <a:ext cx="927100" cy="317500"/>
        </p:xfrm>
        <a:graphic>
          <a:graphicData uri="http://schemas.openxmlformats.org/presentationml/2006/ole">
            <p:oleObj spid="_x0000_s58422" name="Equation" r:id="rId11" imgW="926698" imgH="317362" progId="Equation.DSMT4">
              <p:embed/>
            </p:oleObj>
          </a:graphicData>
        </a:graphic>
      </p:graphicFrame>
      <p:graphicFrame>
        <p:nvGraphicFramePr>
          <p:cNvPr id="58379" name="Object 11"/>
          <p:cNvGraphicFramePr>
            <a:graphicFrameLocks noChangeAspect="1"/>
          </p:cNvGraphicFramePr>
          <p:nvPr/>
        </p:nvGraphicFramePr>
        <p:xfrm>
          <a:off x="6998132" y="4363602"/>
          <a:ext cx="406400" cy="304800"/>
        </p:xfrm>
        <a:graphic>
          <a:graphicData uri="http://schemas.openxmlformats.org/presentationml/2006/ole">
            <p:oleObj spid="_x0000_s58423" name="Equation" r:id="rId12" imgW="406048" imgH="304536" progId="Equation.DSMT4">
              <p:embed/>
            </p:oleObj>
          </a:graphicData>
        </a:graphic>
      </p:graphicFrame>
      <p:graphicFrame>
        <p:nvGraphicFramePr>
          <p:cNvPr id="58380" name="Object 12"/>
          <p:cNvGraphicFramePr>
            <a:graphicFrameLocks noChangeAspect="1"/>
          </p:cNvGraphicFramePr>
          <p:nvPr/>
        </p:nvGraphicFramePr>
        <p:xfrm>
          <a:off x="5059363" y="4811713"/>
          <a:ext cx="381000" cy="317500"/>
        </p:xfrm>
        <a:graphic>
          <a:graphicData uri="http://schemas.openxmlformats.org/presentationml/2006/ole">
            <p:oleObj spid="_x0000_s58424" name="Equation" r:id="rId13" imgW="380670" imgH="317225" progId="Equation.DSMT4">
              <p:embed/>
            </p:oleObj>
          </a:graphicData>
        </a:graphic>
      </p:graphicFrame>
      <p:pic>
        <p:nvPicPr>
          <p:cNvPr id="19" name="Picture 18">
            <a:extLst>
              <a:ext uri="{FF2B5EF4-FFF2-40B4-BE49-F238E27FC236}">
                <a16:creationId xmlns:a16="http://schemas.microsoft.com/office/drawing/2014/main" xmlns="" id="{C1AA87E4-74CD-4BC1-BBEF-6104BC8C9110}"/>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b="8820"/>
          <a:stretch>
            <a:fillRect/>
          </a:stretch>
        </p:blipFill>
        <p:spPr bwMode="auto">
          <a:xfrm>
            <a:off x="10474036" y="147782"/>
            <a:ext cx="146858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p:cNvSpPr txBox="1"/>
          <p:nvPr/>
        </p:nvSpPr>
        <p:spPr>
          <a:xfrm>
            <a:off x="10677233" y="1265382"/>
            <a:ext cx="1175322" cy="523220"/>
          </a:xfrm>
          <a:prstGeom prst="rect">
            <a:avLst/>
          </a:prstGeom>
          <a:solidFill>
            <a:schemeClr val="accent2"/>
          </a:solidFill>
        </p:spPr>
        <p:txBody>
          <a:bodyPr wrap="none" rtlCol="0">
            <a:spAutoFit/>
          </a:bodyPr>
          <a:lstStyle/>
          <a:p>
            <a:r>
              <a:rPr lang="en-US" sz="2800" b="1" smtClean="0">
                <a:solidFill>
                  <a:schemeClr val="bg1"/>
                </a:solidFill>
                <a:latin typeface="Times New Roman" pitchFamily="18" charset="0"/>
                <a:cs typeface="Times New Roman" pitchFamily="18" charset="0"/>
              </a:rPr>
              <a:t>1 phút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255" y="600364"/>
            <a:ext cx="4165499"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Ví dụ 5: </a:t>
            </a:r>
            <a:r>
              <a:rPr lang="en-US" sz="3200" smtClean="0">
                <a:solidFill>
                  <a:schemeClr val="bg1"/>
                </a:solidFill>
                <a:latin typeface="Times New Roman" pitchFamily="18" charset="0"/>
                <a:cs typeface="Times New Roman" pitchFamily="18" charset="0"/>
              </a:rPr>
              <a:t>Tìm giá trị của:</a:t>
            </a:r>
            <a:endParaRPr lang="en-US" sz="3200">
              <a:solidFill>
                <a:schemeClr val="bg1"/>
              </a:solidFill>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827088" y="1462088"/>
          <a:ext cx="1028700" cy="495300"/>
        </p:xfrm>
        <a:graphic>
          <a:graphicData uri="http://schemas.openxmlformats.org/presentationml/2006/ole">
            <p:oleObj spid="_x0000_s59418" name="Equation" r:id="rId3" imgW="1028254" imgH="495085" progId="Equation.DSMT4">
              <p:embed/>
            </p:oleObj>
          </a:graphicData>
        </a:graphic>
      </p:graphicFrame>
      <p:graphicFrame>
        <p:nvGraphicFramePr>
          <p:cNvPr id="59395" name="Object 3"/>
          <p:cNvGraphicFramePr>
            <a:graphicFrameLocks noChangeAspect="1"/>
          </p:cNvGraphicFramePr>
          <p:nvPr/>
        </p:nvGraphicFramePr>
        <p:xfrm>
          <a:off x="2843213" y="1468873"/>
          <a:ext cx="1333500" cy="508000"/>
        </p:xfrm>
        <a:graphic>
          <a:graphicData uri="http://schemas.openxmlformats.org/presentationml/2006/ole">
            <p:oleObj spid="_x0000_s59419" name="Equation" r:id="rId4" imgW="1333500" imgH="508000" progId="Equation.DSMT4">
              <p:embed/>
            </p:oleObj>
          </a:graphicData>
        </a:graphic>
      </p:graphicFrame>
      <p:graphicFrame>
        <p:nvGraphicFramePr>
          <p:cNvPr id="59396" name="Object 4"/>
          <p:cNvGraphicFramePr>
            <a:graphicFrameLocks noChangeAspect="1"/>
          </p:cNvGraphicFramePr>
          <p:nvPr/>
        </p:nvGraphicFramePr>
        <p:xfrm>
          <a:off x="5468938" y="1247201"/>
          <a:ext cx="1117600" cy="952500"/>
        </p:xfrm>
        <a:graphic>
          <a:graphicData uri="http://schemas.openxmlformats.org/presentationml/2006/ole">
            <p:oleObj spid="_x0000_s59420" name="Equation" r:id="rId5" imgW="1117115" imgH="952087" progId="Equation.DSMT4">
              <p:embed/>
            </p:oleObj>
          </a:graphicData>
        </a:graphic>
      </p:graphicFrame>
      <p:sp>
        <p:nvSpPr>
          <p:cNvPr id="7" name="TextBox 6"/>
          <p:cNvSpPr txBox="1"/>
          <p:nvPr/>
        </p:nvSpPr>
        <p:spPr>
          <a:xfrm>
            <a:off x="4780007" y="2388165"/>
            <a:ext cx="891591"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Giải</a:t>
            </a:r>
            <a:endParaRPr lang="en-US" sz="3200">
              <a:solidFill>
                <a:schemeClr val="bg1"/>
              </a:solidFill>
              <a:latin typeface="Times New Roman" pitchFamily="18" charset="0"/>
              <a:cs typeface="Times New Roman" pitchFamily="18" charset="0"/>
            </a:endParaRPr>
          </a:p>
        </p:txBody>
      </p:sp>
      <p:sp>
        <p:nvSpPr>
          <p:cNvPr id="8" name="TextBox 7"/>
          <p:cNvSpPr txBox="1"/>
          <p:nvPr/>
        </p:nvSpPr>
        <p:spPr>
          <a:xfrm>
            <a:off x="544948" y="2878540"/>
            <a:ext cx="1193147"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Ta có:</a:t>
            </a:r>
            <a:endParaRPr lang="en-US" sz="3200">
              <a:solidFill>
                <a:schemeClr val="bg1"/>
              </a:solidFill>
              <a:latin typeface="Times New Roman" pitchFamily="18" charset="0"/>
              <a:cs typeface="Times New Roman" pitchFamily="18" charset="0"/>
            </a:endParaRPr>
          </a:p>
        </p:txBody>
      </p:sp>
      <p:graphicFrame>
        <p:nvGraphicFramePr>
          <p:cNvPr id="59397" name="Object 5"/>
          <p:cNvGraphicFramePr>
            <a:graphicFrameLocks noChangeAspect="1"/>
          </p:cNvGraphicFramePr>
          <p:nvPr/>
        </p:nvGraphicFramePr>
        <p:xfrm>
          <a:off x="589833" y="3515737"/>
          <a:ext cx="1473200" cy="495300"/>
        </p:xfrm>
        <a:graphic>
          <a:graphicData uri="http://schemas.openxmlformats.org/presentationml/2006/ole">
            <p:oleObj spid="_x0000_s59421" name="Equation" r:id="rId6" imgW="1473200" imgH="495300" progId="Equation.DSMT4">
              <p:embed/>
            </p:oleObj>
          </a:graphicData>
        </a:graphic>
      </p:graphicFrame>
      <p:graphicFrame>
        <p:nvGraphicFramePr>
          <p:cNvPr id="59398" name="Object 6"/>
          <p:cNvGraphicFramePr>
            <a:graphicFrameLocks noChangeAspect="1"/>
          </p:cNvGraphicFramePr>
          <p:nvPr/>
        </p:nvGraphicFramePr>
        <p:xfrm>
          <a:off x="566709" y="4249591"/>
          <a:ext cx="2070100" cy="508000"/>
        </p:xfrm>
        <a:graphic>
          <a:graphicData uri="http://schemas.openxmlformats.org/presentationml/2006/ole">
            <p:oleObj spid="_x0000_s59422" name="Equation" r:id="rId7" imgW="2070100" imgH="508000" progId="Equation.DSMT4">
              <p:embed/>
            </p:oleObj>
          </a:graphicData>
        </a:graphic>
      </p:graphicFrame>
      <p:graphicFrame>
        <p:nvGraphicFramePr>
          <p:cNvPr id="59399" name="Object 7"/>
          <p:cNvGraphicFramePr>
            <a:graphicFrameLocks noChangeAspect="1"/>
          </p:cNvGraphicFramePr>
          <p:nvPr/>
        </p:nvGraphicFramePr>
        <p:xfrm>
          <a:off x="579870" y="4933374"/>
          <a:ext cx="1625600" cy="952500"/>
        </p:xfrm>
        <a:graphic>
          <a:graphicData uri="http://schemas.openxmlformats.org/presentationml/2006/ole">
            <p:oleObj spid="_x0000_s59423" name="Equation" r:id="rId8" imgW="1625600" imgH="952500" progId="Equation.DSMT4">
              <p:embed/>
            </p:oleObj>
          </a:graphicData>
        </a:graphic>
      </p:graphicFrame>
      <p:pic>
        <p:nvPicPr>
          <p:cNvPr id="12" name="Picture 11">
            <a:extLst>
              <a:ext uri="{FF2B5EF4-FFF2-40B4-BE49-F238E27FC236}">
                <a16:creationId xmlns:a16="http://schemas.microsoft.com/office/drawing/2014/main" xmlns="" id="{C1AA87E4-74CD-4BC1-BBEF-6104BC8C9110}"/>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b="8820"/>
          <a:stretch>
            <a:fillRect/>
          </a:stretch>
        </p:blipFill>
        <p:spPr bwMode="auto">
          <a:xfrm>
            <a:off x="10474036" y="147782"/>
            <a:ext cx="146858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a:xfrm>
            <a:off x="10677233" y="1265382"/>
            <a:ext cx="1175322" cy="523220"/>
          </a:xfrm>
          <a:prstGeom prst="rect">
            <a:avLst/>
          </a:prstGeom>
          <a:solidFill>
            <a:schemeClr val="accent2"/>
          </a:solidFill>
        </p:spPr>
        <p:txBody>
          <a:bodyPr wrap="none" rtlCol="0">
            <a:spAutoFit/>
          </a:bodyPr>
          <a:lstStyle/>
          <a:p>
            <a:r>
              <a:rPr lang="en-US" sz="2800" b="1" smtClean="0">
                <a:solidFill>
                  <a:schemeClr val="bg1"/>
                </a:solidFill>
                <a:latin typeface="Times New Roman" pitchFamily="18" charset="0"/>
                <a:cs typeface="Times New Roman" pitchFamily="18" charset="0"/>
              </a:rPr>
              <a:t>2 phút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225" y="447675"/>
            <a:ext cx="4781052"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Luyện tập 2: Tìm giá trị của</a:t>
            </a:r>
            <a:endParaRPr lang="en-US" sz="3200">
              <a:solidFill>
                <a:srgbClr val="FFFF00"/>
              </a:solidFill>
              <a:latin typeface="Times New Roman" pitchFamily="18" charset="0"/>
              <a:cs typeface="Times New Roman" pitchFamily="18" charset="0"/>
            </a:endParaRPr>
          </a:p>
        </p:txBody>
      </p:sp>
      <p:sp>
        <p:nvSpPr>
          <p:cNvPr id="3174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5" name="Object 1"/>
          <p:cNvGraphicFramePr>
            <a:graphicFrameLocks noChangeAspect="1"/>
          </p:cNvGraphicFramePr>
          <p:nvPr/>
        </p:nvGraphicFramePr>
        <p:xfrm>
          <a:off x="307975" y="1117600"/>
          <a:ext cx="6261100" cy="1003300"/>
        </p:xfrm>
        <a:graphic>
          <a:graphicData uri="http://schemas.openxmlformats.org/presentationml/2006/ole">
            <p:oleObj spid="_x0000_s31763" name="Equation" r:id="rId3" imgW="6261100" imgH="1003300" progId="Equation.DSMT4">
              <p:embed/>
            </p:oleObj>
          </a:graphicData>
        </a:graphic>
      </p:graphicFrame>
      <p:sp>
        <p:nvSpPr>
          <p:cNvPr id="5" name="TextBox 4"/>
          <p:cNvSpPr txBox="1"/>
          <p:nvPr/>
        </p:nvSpPr>
        <p:spPr>
          <a:xfrm>
            <a:off x="4953000" y="2133600"/>
            <a:ext cx="891591"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Giải</a:t>
            </a:r>
            <a:endParaRPr lang="en-US" sz="3200">
              <a:solidFill>
                <a:srgbClr val="FFFF00"/>
              </a:solidFill>
              <a:latin typeface="Times New Roman" pitchFamily="18" charset="0"/>
              <a:cs typeface="Times New Roman" pitchFamily="18" charset="0"/>
            </a:endParaRPr>
          </a:p>
        </p:txBody>
      </p:sp>
      <p:sp>
        <p:nvSpPr>
          <p:cNvPr id="31748"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7" name="Object 3"/>
          <p:cNvGraphicFramePr>
            <a:graphicFrameLocks noChangeAspect="1"/>
          </p:cNvGraphicFramePr>
          <p:nvPr/>
        </p:nvGraphicFramePr>
        <p:xfrm>
          <a:off x="314325" y="2835275"/>
          <a:ext cx="6286500" cy="1663700"/>
        </p:xfrm>
        <a:graphic>
          <a:graphicData uri="http://schemas.openxmlformats.org/presentationml/2006/ole">
            <p:oleObj spid="_x0000_s31764" name="Equation" r:id="rId4" imgW="6286500" imgH="1663700" progId="Equation.DSMT4">
              <p:embed/>
            </p:oleObj>
          </a:graphicData>
        </a:graphic>
      </p:graphicFrame>
      <p:pic>
        <p:nvPicPr>
          <p:cNvPr id="9" name="Picture 8" descr="A picture containing toy, doll&#10;&#10;Description automatically generated">
            <a:extLst>
              <a:ext uri="{FF2B5EF4-FFF2-40B4-BE49-F238E27FC236}">
                <a16:creationId xmlns:a16="http://schemas.microsoft.com/office/drawing/2014/main" xmlns="" id="{90A0EEFD-C25D-4754-8DFA-383551B57B0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696450" y="0"/>
            <a:ext cx="1792818"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9437892" y="1495425"/>
            <a:ext cx="2658100" cy="707886"/>
          </a:xfrm>
          <a:prstGeom prst="rect">
            <a:avLst/>
          </a:prstGeom>
          <a:noFill/>
        </p:spPr>
        <p:txBody>
          <a:bodyPr wrap="none" rtlCol="0">
            <a:spAutoFit/>
          </a:bodyPr>
          <a:lstStyle/>
          <a:p>
            <a:pPr algn="ctr"/>
            <a:r>
              <a:rPr lang="en-US" sz="2000" i="1" smtClean="0">
                <a:solidFill>
                  <a:schemeClr val="bg1"/>
                </a:solidFill>
                <a:latin typeface="Times New Roman" pitchFamily="18" charset="0"/>
                <a:cs typeface="Times New Roman" pitchFamily="18" charset="0"/>
              </a:rPr>
              <a:t>Hình thức khăn trải bàn</a:t>
            </a:r>
          </a:p>
          <a:p>
            <a:pPr algn="ctr"/>
            <a:r>
              <a:rPr lang="en-US" sz="2000" i="1" smtClean="0">
                <a:solidFill>
                  <a:schemeClr val="bg1"/>
                </a:solidFill>
                <a:latin typeface="Times New Roman" pitchFamily="18" charset="0"/>
                <a:cs typeface="Times New Roman" pitchFamily="18" charset="0"/>
              </a:rPr>
              <a:t>(2 phút)</a:t>
            </a:r>
            <a:endParaRPr lang="en-US" sz="2000" i="1">
              <a:solidFill>
                <a:schemeClr val="bg1"/>
              </a:solidFill>
              <a:latin typeface="Times New Roman" pitchFamily="18" charset="0"/>
              <a:cs typeface="Times New Roman" pitchFamily="18" charset="0"/>
            </a:endParaRPr>
          </a:p>
        </p:txBody>
      </p:sp>
      <p:sp>
        <p:nvSpPr>
          <p:cNvPr id="11" name="TextBox 10"/>
          <p:cNvSpPr txBox="1"/>
          <p:nvPr/>
        </p:nvSpPr>
        <p:spPr>
          <a:xfrm>
            <a:off x="219075" y="4752975"/>
            <a:ext cx="11700639" cy="1569660"/>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Nhận xét: </a:t>
            </a:r>
            <a:r>
              <a:rPr lang="en-US" sz="3200" smtClean="0">
                <a:solidFill>
                  <a:schemeClr val="bg1"/>
                </a:solidFill>
                <a:latin typeface="Times New Roman" pitchFamily="18" charset="0"/>
                <a:cs typeface="Times New Roman" pitchFamily="18" charset="0"/>
              </a:rPr>
              <a:t>Người ta chứng minh được rằng: “Nếu số nguyên dương a</a:t>
            </a:r>
          </a:p>
          <a:p>
            <a:r>
              <a:rPr lang="en-US" sz="3200" smtClean="0">
                <a:solidFill>
                  <a:schemeClr val="bg1"/>
                </a:solidFill>
                <a:latin typeface="Times New Roman" pitchFamily="18" charset="0"/>
                <a:cs typeface="Times New Roman" pitchFamily="18" charset="0"/>
              </a:rPr>
              <a:t> không phải là bình phương của bất kì số nguyên dương nào thì        là</a:t>
            </a:r>
          </a:p>
          <a:p>
            <a:r>
              <a:rPr lang="en-US" sz="3200" smtClean="0">
                <a:solidFill>
                  <a:schemeClr val="bg1"/>
                </a:solidFill>
                <a:latin typeface="Times New Roman" pitchFamily="18" charset="0"/>
                <a:cs typeface="Times New Roman" pitchFamily="18" charset="0"/>
              </a:rPr>
              <a:t>số vô tỉ”. Như vậy, các số                            đều là số vô tỉ.</a:t>
            </a:r>
            <a:endParaRPr lang="en-US" sz="3200">
              <a:solidFill>
                <a:schemeClr val="bg1"/>
              </a:solidFill>
              <a:latin typeface="Times New Roman" pitchFamily="18" charset="0"/>
              <a:cs typeface="Times New Roman" pitchFamily="18" charset="0"/>
            </a:endParaRPr>
          </a:p>
        </p:txBody>
      </p:sp>
      <p:graphicFrame>
        <p:nvGraphicFramePr>
          <p:cNvPr id="12" name="Object 11"/>
          <p:cNvGraphicFramePr>
            <a:graphicFrameLocks noChangeAspect="1"/>
          </p:cNvGraphicFramePr>
          <p:nvPr/>
        </p:nvGraphicFramePr>
        <p:xfrm>
          <a:off x="10706100" y="5275263"/>
          <a:ext cx="508000" cy="469900"/>
        </p:xfrm>
        <a:graphic>
          <a:graphicData uri="http://schemas.openxmlformats.org/presentationml/2006/ole">
            <p:oleObj spid="_x0000_s31765" name="Equation" r:id="rId6" imgW="508000" imgH="469900" progId="Equation.DSMT4">
              <p:embed/>
            </p:oleObj>
          </a:graphicData>
        </a:graphic>
      </p:graphicFrame>
      <p:graphicFrame>
        <p:nvGraphicFramePr>
          <p:cNvPr id="13" name="Object 12"/>
          <p:cNvGraphicFramePr>
            <a:graphicFrameLocks noChangeAspect="1"/>
          </p:cNvGraphicFramePr>
          <p:nvPr/>
        </p:nvGraphicFramePr>
        <p:xfrm>
          <a:off x="4597400" y="5786438"/>
          <a:ext cx="2743200" cy="533400"/>
        </p:xfrm>
        <a:graphic>
          <a:graphicData uri="http://schemas.openxmlformats.org/presentationml/2006/ole">
            <p:oleObj spid="_x0000_s31766" name="Equation" r:id="rId7" imgW="2743200" imgH="533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fade">
                                      <p:cBhvr>
                                        <p:cTn id="10" dur="500"/>
                                        <p:tgtEl>
                                          <p:spTgt spid="317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14350"/>
            <a:ext cx="10051726" cy="1077218"/>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HĐ3: (Sử dụng phầm mềm giả lập)</a:t>
            </a:r>
          </a:p>
          <a:p>
            <a:r>
              <a:rPr lang="en-US" sz="3200" smtClean="0">
                <a:solidFill>
                  <a:srgbClr val="FFFF00"/>
                </a:solidFill>
                <a:latin typeface="Times New Roman" pitchFamily="18" charset="0"/>
                <a:cs typeface="Times New Roman" pitchFamily="18" charset="0"/>
              </a:rPr>
              <a:t>Sử dụng MTCT để tìm căn bậc hai của một số dương  bất kì</a:t>
            </a:r>
            <a:endParaRPr lang="en-US" sz="3200">
              <a:solidFill>
                <a:srgbClr val="FFFF00"/>
              </a:solidFill>
              <a:latin typeface="Times New Roman" pitchFamily="18" charset="0"/>
              <a:cs typeface="Times New Roman" pitchFamily="18" charset="0"/>
            </a:endParaRPr>
          </a:p>
        </p:txBody>
      </p:sp>
      <p:pic>
        <p:nvPicPr>
          <p:cNvPr id="62465" name="Picture 1"/>
          <p:cNvPicPr>
            <a:picLocks noChangeAspect="1" noChangeArrowheads="1"/>
          </p:cNvPicPr>
          <p:nvPr/>
        </p:nvPicPr>
        <p:blipFill>
          <a:blip r:embed="rId2"/>
          <a:srcRect/>
          <a:stretch>
            <a:fillRect/>
          </a:stretch>
        </p:blipFill>
        <p:spPr bwMode="auto">
          <a:xfrm>
            <a:off x="447675" y="1943100"/>
            <a:ext cx="112490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a:extLst>
              <a:ext uri="{FF2B5EF4-FFF2-40B4-BE49-F238E27FC236}">
                <a16:creationId xmlns:a16="http://schemas.microsoft.com/office/drawing/2014/main" xmlns="" id="{F7C3ED02-6935-49C9-BC81-54036871BF7E}"/>
              </a:ext>
            </a:extLst>
          </p:cNvPr>
          <p:cNvSpPr/>
          <p:nvPr/>
        </p:nvSpPr>
        <p:spPr>
          <a:xfrm>
            <a:off x="320676" y="1209676"/>
            <a:ext cx="2917824" cy="276225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smtClean="0">
                <a:solidFill>
                  <a:srgbClr val="FF0000"/>
                </a:solidFill>
                <a:latin typeface="Times New Roman" panose="02020603050405020304" pitchFamily="18" charset="0"/>
                <a:cs typeface="Times New Roman" panose="02020603050405020304" pitchFamily="18" charset="0"/>
              </a:rPr>
              <a:t>HĐ 3</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C28863FC-3D0F-45F1-A18D-92F92756D291}"/>
              </a:ext>
            </a:extLst>
          </p:cNvPr>
          <p:cNvSpPr txBox="1">
            <a:spLocks noChangeArrowheads="1"/>
          </p:cNvSpPr>
          <p:nvPr/>
        </p:nvSpPr>
        <p:spPr bwMode="auto">
          <a:xfrm>
            <a:off x="4775199" y="2227264"/>
            <a:ext cx="3254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b="1" smtClean="0">
                <a:solidFill>
                  <a:srgbClr val="FFFF00"/>
                </a:solidFill>
                <a:latin typeface="Times New Roman" panose="02020603050405020304" pitchFamily="18" charset="0"/>
                <a:cs typeface="Calibri" panose="020F0502020204030204" pitchFamily="34" charset="0"/>
              </a:rPr>
              <a:t>LUYỆN TẬP</a:t>
            </a:r>
            <a:endParaRPr lang="en-US" altLang="en-US" sz="4000">
              <a:solidFill>
                <a:srgbClr val="FFFF00"/>
              </a:solidFill>
            </a:endParaRP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6" y="22659"/>
            <a:ext cx="12194117" cy="6812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4038168" y="4114801"/>
            <a:ext cx="4537845" cy="830997"/>
          </a:xfrm>
          <a:prstGeom prst="rect">
            <a:avLst/>
          </a:prstGeom>
          <a:noFill/>
        </p:spPr>
        <p:txBody>
          <a:bodyPr wrap="none" lIns="91440" tIns="45720" rIns="91440" bIns="45720">
            <a:spAutoFit/>
          </a:bodyPr>
          <a:lstStyle/>
          <a:p>
            <a:pPr algn="ctr"/>
            <a:r>
              <a:rPr lang="en-US" sz="48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a:t>
            </a:r>
            <a:r>
              <a:rPr lang="en-US" sz="40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 CHIẾN SĨ GIAO LIÊN</a:t>
            </a:r>
            <a:endParaRPr lang="en-US" sz="40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1413051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075" y="0"/>
            <a:ext cx="3705225" cy="1076325"/>
          </a:xfrm>
        </p:spPr>
        <p:txBody>
          <a:bodyPr/>
          <a:lstStyle/>
          <a:p>
            <a:r>
              <a:rPr lang="en-US" b="1" smtClean="0">
                <a:solidFill>
                  <a:srgbClr val="FFFF00"/>
                </a:solidFill>
                <a:latin typeface="Times New Roman" pitchFamily="18" charset="0"/>
                <a:cs typeface="Times New Roman" pitchFamily="18" charset="0"/>
              </a:rPr>
              <a:t>KIM ĐỒNG</a:t>
            </a:r>
            <a:endParaRPr lang="en-US" b="1">
              <a:solidFill>
                <a:srgbClr val="FFFF00"/>
              </a:solidFill>
              <a:latin typeface="Times New Roman" pitchFamily="18" charset="0"/>
              <a:cs typeface="Times New Roman" pitchFamily="18" charset="0"/>
            </a:endParaRPr>
          </a:p>
        </p:txBody>
      </p:sp>
      <p:sp>
        <p:nvSpPr>
          <p:cNvPr id="4" name="TextBox 3"/>
          <p:cNvSpPr txBox="1"/>
          <p:nvPr/>
        </p:nvSpPr>
        <p:spPr>
          <a:xfrm>
            <a:off x="406400" y="1143001"/>
            <a:ext cx="11582400" cy="5509200"/>
          </a:xfrm>
          <a:prstGeom prst="rect">
            <a:avLst/>
          </a:prstGeom>
          <a:noFill/>
        </p:spPr>
        <p:txBody>
          <a:bodyPr wrap="square" rtlCol="0">
            <a:spAutoFit/>
          </a:bodyPr>
          <a:lstStyle/>
          <a:p>
            <a:r>
              <a:rPr lang="en-US" sz="3200" b="1" dirty="0">
                <a:solidFill>
                  <a:schemeClr val="bg1"/>
                </a:solidFill>
                <a:latin typeface="Times New Roman" pitchFamily="18" charset="0"/>
                <a:cs typeface="Times New Roman" pitchFamily="18" charset="0"/>
              </a:rPr>
              <a:t>Kim </a:t>
            </a:r>
            <a:r>
              <a:rPr lang="en-US" sz="3200" b="1" dirty="0" err="1">
                <a:solidFill>
                  <a:schemeClr val="bg1"/>
                </a:solidFill>
                <a:latin typeface="Times New Roman" pitchFamily="18" charset="0"/>
                <a:cs typeface="Times New Roman" pitchFamily="18" charset="0"/>
              </a:rPr>
              <a:t>Đồng</a:t>
            </a:r>
            <a:r>
              <a:rPr lang="en-US" sz="3200" dirty="0">
                <a:solidFill>
                  <a:schemeClr val="bg1"/>
                </a:solidFill>
                <a:latin typeface="Times New Roman" pitchFamily="18" charset="0"/>
                <a:cs typeface="Times New Roman" pitchFamily="18" charset="0"/>
              </a:rPr>
              <a:t> (1929 – 15 </a:t>
            </a:r>
            <a:r>
              <a:rPr lang="en-US" sz="3200" dirty="0" err="1">
                <a:solidFill>
                  <a:schemeClr val="bg1"/>
                </a:solidFill>
                <a:latin typeface="Times New Roman" pitchFamily="18" charset="0"/>
                <a:cs typeface="Times New Roman" pitchFamily="18" charset="0"/>
              </a:rPr>
              <a:t>tháng</a:t>
            </a:r>
            <a:r>
              <a:rPr lang="en-US" sz="3200" dirty="0">
                <a:solidFill>
                  <a:schemeClr val="bg1"/>
                </a:solidFill>
                <a:latin typeface="Times New Roman" pitchFamily="18" charset="0"/>
                <a:cs typeface="Times New Roman" pitchFamily="18" charset="0"/>
              </a:rPr>
              <a:t> 2 </a:t>
            </a:r>
            <a:r>
              <a:rPr lang="en-US" sz="3200" dirty="0" err="1">
                <a:solidFill>
                  <a:schemeClr val="bg1"/>
                </a:solidFill>
                <a:latin typeface="Times New Roman" pitchFamily="18" charset="0"/>
                <a:cs typeface="Times New Roman" pitchFamily="18" charset="0"/>
              </a:rPr>
              <a:t>năm</a:t>
            </a:r>
            <a:r>
              <a:rPr lang="en-US" sz="3200" dirty="0">
                <a:solidFill>
                  <a:schemeClr val="bg1"/>
                </a:solidFill>
                <a:latin typeface="Times New Roman" pitchFamily="18" charset="0"/>
                <a:cs typeface="Times New Roman" pitchFamily="18" charset="0"/>
              </a:rPr>
              <a:t> 1943) </a:t>
            </a:r>
            <a:r>
              <a:rPr lang="en-US" sz="3200" dirty="0" err="1">
                <a:solidFill>
                  <a:schemeClr val="bg1"/>
                </a:solidFill>
                <a:latin typeface="Times New Roman" pitchFamily="18" charset="0"/>
                <a:cs typeface="Times New Roman" pitchFamily="18" charset="0"/>
              </a:rPr>
              <a:t>là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bí</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danh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Nông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Văn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Dèn</a:t>
            </a:r>
            <a:r>
              <a:rPr lang="en-US" sz="3200" dirty="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một</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thiếu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niên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người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dân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tộc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Nùng</a:t>
            </a:r>
            <a:r>
              <a:rPr lang="en-US" sz="3200" dirty="0">
                <a:solidFill>
                  <a:schemeClr val="bg1"/>
                </a:solidFill>
                <a:latin typeface="Times New Roman" pitchFamily="18" charset="0"/>
                <a:cs typeface="Times New Roman" pitchFamily="18" charset="0"/>
              </a:rPr>
              <a:t>, ở </a:t>
            </a:r>
            <a:r>
              <a:rPr lang="en-US" sz="3200" dirty="0" err="1">
                <a:solidFill>
                  <a:schemeClr val="bg1"/>
                </a:solidFill>
                <a:latin typeface="Times New Roman" pitchFamily="18" charset="0"/>
                <a:cs typeface="Times New Roman" pitchFamily="18" charset="0"/>
              </a:rPr>
              <a:t>thôn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Mạ</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Trường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huyện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Quảng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tỉnh</a:t>
            </a:r>
            <a:r>
              <a:rPr lang="en-US" sz="3200" dirty="0">
                <a:solidFill>
                  <a:schemeClr val="bg1"/>
                </a:solidFill>
                <a:latin typeface="Times New Roman" pitchFamily="18" charset="0"/>
                <a:cs typeface="Times New Roman" pitchFamily="18" charset="0"/>
              </a:rPr>
              <a:t> Cao </a:t>
            </a:r>
            <a:r>
              <a:rPr lang="en-US" sz="3200" dirty="0" err="1">
                <a:solidFill>
                  <a:schemeClr val="bg1"/>
                </a:solidFill>
                <a:latin typeface="Times New Roman" pitchFamily="18" charset="0"/>
                <a:cs typeface="Times New Roman" pitchFamily="18" charset="0"/>
              </a:rPr>
              <a:t>Bằng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người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đội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trưởng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tổ</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chức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Đội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Thiếu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niên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Tiền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phong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Hồ</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Chí</a:t>
            </a:r>
            <a:r>
              <a:rPr lang="en-US" sz="3200" dirty="0">
                <a:solidFill>
                  <a:schemeClr val="bg1"/>
                </a:solidFill>
                <a:latin typeface="Times New Roman" pitchFamily="18" charset="0"/>
                <a:cs typeface="Times New Roman" pitchFamily="18" charset="0"/>
              </a:rPr>
              <a:t> Minh.</a:t>
            </a:r>
          </a:p>
          <a:p>
            <a:r>
              <a:rPr lang="en-US" sz="3200" b="1" dirty="0">
                <a:solidFill>
                  <a:schemeClr val="bg1"/>
                </a:solidFill>
                <a:latin typeface="Times New Roman" pitchFamily="18" charset="0"/>
                <a:cs typeface="Times New Roman" pitchFamily="18" charset="0"/>
              </a:rPr>
              <a:t>Kim </a:t>
            </a:r>
            <a:r>
              <a:rPr lang="en-US" sz="3200" b="1" dirty="0" err="1">
                <a:solidFill>
                  <a:schemeClr val="bg1"/>
                </a:solidFill>
                <a:latin typeface="Times New Roman" pitchFamily="18" charset="0"/>
                <a:cs typeface="Times New Roman" pitchFamily="18" charset="0"/>
              </a:rPr>
              <a:t>Đồng</a:t>
            </a:r>
            <a:r>
              <a:rPr lang="en-US" sz="3200" b="1"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cùng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đội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làm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nhiệm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vụ</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giao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liên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đón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Việt</a:t>
            </a:r>
            <a:r>
              <a:rPr lang="en-US" sz="3200" dirty="0">
                <a:solidFill>
                  <a:schemeClr val="bg1"/>
                </a:solidFill>
                <a:latin typeface="Times New Roman" pitchFamily="18" charset="0"/>
                <a:cs typeface="Times New Roman" pitchFamily="18" charset="0"/>
              </a:rPr>
              <a:t> Minh </a:t>
            </a:r>
            <a:r>
              <a:rPr lang="en-US" sz="3200" dirty="0" err="1">
                <a:solidFill>
                  <a:schemeClr val="bg1"/>
                </a:solidFill>
                <a:latin typeface="Times New Roman" pitchFamily="18" charset="0"/>
                <a:cs typeface="Times New Roman" pitchFamily="18" charset="0"/>
              </a:rPr>
              <a:t>và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chuyển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thư</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từ</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Trong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một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lần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liên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khi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bộ</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đang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có</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cuộc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họp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phát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hiện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có</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quân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Pháp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đang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tới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cư</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trú</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bộ</a:t>
            </a:r>
            <a:r>
              <a:rPr lang="en-US" sz="3200" dirty="0">
                <a:solidFill>
                  <a:schemeClr val="bg1"/>
                </a:solidFill>
                <a:latin typeface="Times New Roman" pitchFamily="18" charset="0"/>
                <a:cs typeface="Times New Roman" pitchFamily="18" charset="0"/>
              </a:rPr>
              <a:t>, Kim </a:t>
            </a:r>
            <a:r>
              <a:rPr lang="en-US" sz="3200" dirty="0" err="1">
                <a:solidFill>
                  <a:schemeClr val="bg1"/>
                </a:solidFill>
                <a:latin typeface="Times New Roman" pitchFamily="18" charset="0"/>
                <a:cs typeface="Times New Roman" pitchFamily="18" charset="0"/>
              </a:rPr>
              <a:t>Đồng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đánh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hướng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họ</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để</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mình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bộ</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đội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về</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căn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cứ</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được</a:t>
            </a:r>
            <a:r>
              <a:rPr lang="en-US" sz="3200" dirty="0">
                <a:solidFill>
                  <a:schemeClr val="bg1"/>
                </a:solidFill>
                <a:latin typeface="Times New Roman" pitchFamily="18" charset="0"/>
                <a:cs typeface="Times New Roman" pitchFamily="18" charset="0"/>
              </a:rPr>
              <a:t> an </a:t>
            </a:r>
            <a:r>
              <a:rPr lang="en-US" sz="3200" dirty="0" err="1">
                <a:solidFill>
                  <a:schemeClr val="bg1"/>
                </a:solidFill>
                <a:latin typeface="Times New Roman" pitchFamily="18" charset="0"/>
                <a:cs typeface="Times New Roman" pitchFamily="18" charset="0"/>
              </a:rPr>
              <a:t>toàn</a:t>
            </a:r>
            <a:r>
              <a:rPr lang="en-US" sz="3200" dirty="0">
                <a:solidFill>
                  <a:schemeClr val="bg1"/>
                </a:solidFill>
                <a:latin typeface="Times New Roman" pitchFamily="18" charset="0"/>
                <a:cs typeface="Times New Roman" pitchFamily="18" charset="0"/>
              </a:rPr>
              <a:t>. Kim </a:t>
            </a:r>
            <a:r>
              <a:rPr lang="en-US" sz="3200" dirty="0" err="1">
                <a:solidFill>
                  <a:schemeClr val="bg1"/>
                </a:solidFill>
                <a:latin typeface="Times New Roman" pitchFamily="18" charset="0"/>
                <a:cs typeface="Times New Roman" pitchFamily="18" charset="0"/>
              </a:rPr>
              <a:t>Đồng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chạy</a:t>
            </a:r>
            <a:r>
              <a:rPr lang="en-US" sz="3200" dirty="0">
                <a:solidFill>
                  <a:schemeClr val="bg1"/>
                </a:solidFill>
                <a:latin typeface="Times New Roman" pitchFamily="18" charset="0"/>
                <a:cs typeface="Times New Roman" pitchFamily="18" charset="0"/>
              </a:rPr>
              <a:t> qua </a:t>
            </a:r>
            <a:r>
              <a:rPr lang="en-US" sz="3200" dirty="0" err="1">
                <a:solidFill>
                  <a:schemeClr val="bg1"/>
                </a:solidFill>
                <a:latin typeface="Times New Roman" pitchFamily="18" charset="0"/>
                <a:cs typeface="Times New Roman" pitchFamily="18" charset="0"/>
              </a:rPr>
              <a:t>suối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quân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Pháp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theo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không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kịp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liền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nổ</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súng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vào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anh</a:t>
            </a:r>
            <a:r>
              <a:rPr lang="en-US" sz="3200" dirty="0">
                <a:solidFill>
                  <a:schemeClr val="bg1"/>
                </a:solidFill>
                <a:latin typeface="Times New Roman" pitchFamily="18" charset="0"/>
                <a:cs typeface="Times New Roman" pitchFamily="18" charset="0"/>
              </a:rPr>
              <a:t>. Kim </a:t>
            </a:r>
            <a:r>
              <a:rPr lang="en-US" sz="3200" dirty="0" err="1">
                <a:solidFill>
                  <a:schemeClr val="bg1"/>
                </a:solidFill>
                <a:latin typeface="Times New Roman" pitchFamily="18" charset="0"/>
                <a:cs typeface="Times New Roman" pitchFamily="18" charset="0"/>
              </a:rPr>
              <a:t>Đồng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xuống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ngay</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bên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bờ</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suối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Lê</a:t>
            </a:r>
            <a:r>
              <a:rPr lang="en-US" sz="3200" dirty="0">
                <a:solidFill>
                  <a:schemeClr val="bg1"/>
                </a:solidFill>
                <a:latin typeface="Times New Roman" pitchFamily="18" charset="0"/>
                <a:cs typeface="Times New Roman" pitchFamily="18" charset="0"/>
              </a:rPr>
              <a:t> Nin (Cao </a:t>
            </a:r>
            <a:r>
              <a:rPr lang="en-US" sz="3200" dirty="0" err="1">
                <a:solidFill>
                  <a:schemeClr val="bg1"/>
                </a:solidFill>
                <a:latin typeface="Times New Roman" pitchFamily="18" charset="0"/>
                <a:cs typeface="Times New Roman" pitchFamily="18" charset="0"/>
              </a:rPr>
              <a:t>Bằng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ngày</a:t>
            </a:r>
            <a:r>
              <a:rPr lang="en-US" sz="3200" dirty="0">
                <a:solidFill>
                  <a:schemeClr val="bg1"/>
                </a:solidFill>
                <a:latin typeface="Times New Roman" pitchFamily="18" charset="0"/>
                <a:cs typeface="Times New Roman" pitchFamily="18" charset="0"/>
              </a:rPr>
              <a:t> 15 </a:t>
            </a:r>
            <a:r>
              <a:rPr lang="en-US" sz="3200" dirty="0" err="1">
                <a:solidFill>
                  <a:schemeClr val="bg1"/>
                </a:solidFill>
                <a:latin typeface="Times New Roman" pitchFamily="18" charset="0"/>
                <a:cs typeface="Times New Roman" pitchFamily="18" charset="0"/>
              </a:rPr>
              <a:t>tháng</a:t>
            </a:r>
            <a:r>
              <a:rPr lang="en-US" sz="3200" dirty="0">
                <a:solidFill>
                  <a:schemeClr val="bg1"/>
                </a:solidFill>
                <a:latin typeface="Times New Roman" pitchFamily="18" charset="0"/>
                <a:cs typeface="Times New Roman" pitchFamily="18" charset="0"/>
              </a:rPr>
              <a:t> 2 </a:t>
            </a:r>
            <a:r>
              <a:rPr lang="en-US" sz="3200" dirty="0" err="1">
                <a:solidFill>
                  <a:schemeClr val="bg1"/>
                </a:solidFill>
                <a:latin typeface="Times New Roman" pitchFamily="18" charset="0"/>
                <a:cs typeface="Times New Roman" pitchFamily="18" charset="0"/>
              </a:rPr>
              <a:t>năm</a:t>
            </a:r>
            <a:r>
              <a:rPr lang="en-US" sz="3200" dirty="0">
                <a:solidFill>
                  <a:schemeClr val="bg1"/>
                </a:solidFill>
                <a:latin typeface="Times New Roman" pitchFamily="18" charset="0"/>
                <a:cs typeface="Times New Roman" pitchFamily="18" charset="0"/>
              </a:rPr>
              <a:t> 1943, </a:t>
            </a:r>
            <a:r>
              <a:rPr lang="en-US" sz="3200" dirty="0" err="1">
                <a:solidFill>
                  <a:schemeClr val="bg1"/>
                </a:solidFill>
                <a:latin typeface="Times New Roman" pitchFamily="18" charset="0"/>
                <a:cs typeface="Times New Roman" pitchFamily="18" charset="0"/>
              </a:rPr>
              <a:t>khi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vừa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tròn</a:t>
            </a:r>
            <a:r>
              <a:rPr lang="en-US" sz="3200" dirty="0">
                <a:solidFill>
                  <a:schemeClr val="bg1"/>
                </a:solidFill>
                <a:latin typeface="Times New Roman" pitchFamily="18" charset="0"/>
                <a:cs typeface="Times New Roman" pitchFamily="18" charset="0"/>
              </a:rPr>
              <a:t> 14 </a:t>
            </a:r>
            <a:r>
              <a:rPr lang="en-US" sz="3200" dirty="0" err="1">
                <a:solidFill>
                  <a:schemeClr val="bg1"/>
                </a:solidFill>
                <a:latin typeface="Times New Roman" pitchFamily="18" charset="0"/>
                <a:cs typeface="Times New Roman" pitchFamily="18" charset="0"/>
              </a:rPr>
              <a:t>tuổi</a:t>
            </a:r>
            <a:r>
              <a:rPr lang="en-US" sz="32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14835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Times New Roman" pitchFamily="18" charset="0"/>
                <a:cs typeface="Times New Roman" pitchFamily="18" charset="0"/>
              </a:rPr>
              <a:t>CÁCH CHƠI</a:t>
            </a:r>
            <a:endParaRPr lang="en-US" b="1" dirty="0">
              <a:solidFill>
                <a:srgbClr val="FFFF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447800"/>
            <a:ext cx="10570464" cy="3105150"/>
          </a:xfrm>
        </p:spPr>
        <p:txBody>
          <a:bodyPr>
            <a:normAutofit/>
          </a:bodyPr>
          <a:lstStyle/>
          <a:p>
            <a:pPr algn="just"/>
            <a:r>
              <a:rPr lang="en-US" sz="3200" dirty="0" err="1" smtClean="0">
                <a:solidFill>
                  <a:schemeClr val="bg1"/>
                </a:solidFill>
                <a:latin typeface="Times New Roman" pitchFamily="18" charset="0"/>
                <a:cs typeface="Times New Roman" pitchFamily="18" charset="0"/>
              </a:rPr>
              <a:t>Em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hãy</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giúp</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anh</a:t>
            </a:r>
            <a:r>
              <a:rPr lang="en-US" sz="3200" dirty="0" smtClean="0">
                <a:solidFill>
                  <a:schemeClr val="bg1"/>
                </a:solidFill>
                <a:latin typeface="Times New Roman" pitchFamily="18" charset="0"/>
                <a:cs typeface="Times New Roman" pitchFamily="18" charset="0"/>
              </a:rPr>
              <a:t> Kim Đồng </a:t>
            </a:r>
            <a:r>
              <a:rPr lang="en-US" sz="3200" dirty="0" err="1" smtClean="0">
                <a:solidFill>
                  <a:schemeClr val="bg1"/>
                </a:solidFill>
                <a:latin typeface="Times New Roman" pitchFamily="18" charset="0"/>
                <a:cs typeface="Times New Roman" pitchFamily="18" charset="0"/>
              </a:rPr>
              <a:t>vận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chuyển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những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bức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thư</a:t>
            </a:r>
            <a:r>
              <a:rPr lang="en-US" sz="3200" dirty="0" smtClean="0">
                <a:solidFill>
                  <a:schemeClr val="bg1"/>
                </a:solidFill>
                <a:latin typeface="Times New Roman" pitchFamily="18" charset="0"/>
                <a:cs typeface="Times New Roman" pitchFamily="18" charset="0"/>
              </a:rPr>
              <a:t> của </a:t>
            </a:r>
            <a:r>
              <a:rPr lang="en-US" sz="3200" dirty="0" err="1" smtClean="0">
                <a:solidFill>
                  <a:schemeClr val="bg1"/>
                </a:solidFill>
                <a:latin typeface="Times New Roman" pitchFamily="18" charset="0"/>
                <a:cs typeface="Times New Roman" pitchFamily="18" charset="0"/>
              </a:rPr>
              <a:t>Việt</a:t>
            </a:r>
            <a:r>
              <a:rPr lang="en-US" sz="3200" dirty="0" smtClean="0">
                <a:solidFill>
                  <a:schemeClr val="bg1"/>
                </a:solidFill>
                <a:latin typeface="Times New Roman" pitchFamily="18" charset="0"/>
                <a:cs typeface="Times New Roman" pitchFamily="18" charset="0"/>
              </a:rPr>
              <a:t> Minh </a:t>
            </a:r>
            <a:r>
              <a:rPr lang="en-US" sz="3200" dirty="0" err="1" smtClean="0">
                <a:solidFill>
                  <a:schemeClr val="bg1"/>
                </a:solidFill>
                <a:latin typeface="Times New Roman" pitchFamily="18" charset="0"/>
                <a:cs typeface="Times New Roman" pitchFamily="18" charset="0"/>
              </a:rPr>
              <a:t>tới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địa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điểm</a:t>
            </a:r>
            <a:r>
              <a:rPr lang="en-US" sz="3200" dirty="0" smtClean="0">
                <a:solidFill>
                  <a:schemeClr val="bg1"/>
                </a:solidFill>
                <a:latin typeface="Times New Roman" pitchFamily="18" charset="0"/>
                <a:cs typeface="Times New Roman" pitchFamily="18" charset="0"/>
              </a:rPr>
              <a:t> an </a:t>
            </a:r>
            <a:r>
              <a:rPr lang="en-US" sz="3200" dirty="0" err="1" smtClean="0">
                <a:solidFill>
                  <a:schemeClr val="bg1"/>
                </a:solidFill>
                <a:latin typeface="Times New Roman" pitchFamily="18" charset="0"/>
                <a:cs typeface="Times New Roman" pitchFamily="18" charset="0"/>
              </a:rPr>
              <a:t>toàn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bằng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cách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lựa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chọn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những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bức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thư</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trả</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lời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đúng</a:t>
            </a:r>
            <a:r>
              <a:rPr lang="en-US" sz="3200" dirty="0" smtClean="0">
                <a:solidFill>
                  <a:schemeClr val="bg1"/>
                </a:solidFill>
                <a:latin typeface="Times New Roman" pitchFamily="18" charset="0"/>
                <a:cs typeface="Times New Roman" pitchFamily="18" charset="0"/>
              </a:rPr>
              <a:t> các </a:t>
            </a:r>
            <a:r>
              <a:rPr lang="en-US" sz="3200" dirty="0" err="1" smtClean="0">
                <a:solidFill>
                  <a:schemeClr val="bg1"/>
                </a:solidFill>
                <a:latin typeface="Times New Roman" pitchFamily="18" charset="0"/>
                <a:cs typeface="Times New Roman" pitchFamily="18" charset="0"/>
              </a:rPr>
              <a:t>câu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hỏi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tương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ứng</a:t>
            </a:r>
            <a:r>
              <a:rPr lang="en-US" sz="3200" dirty="0" smtClean="0">
                <a:solidFill>
                  <a:schemeClr val="bg1"/>
                </a:solidFill>
                <a:latin typeface="Times New Roman" pitchFamily="18" charset="0"/>
                <a:cs typeface="Times New Roman" pitchFamily="18" charset="0"/>
              </a:rPr>
              <a:t>.</a:t>
            </a:r>
          </a:p>
          <a:p>
            <a:pPr algn="just"/>
            <a:r>
              <a:rPr lang="en-US" sz="3200" dirty="0" err="1" smtClean="0">
                <a:solidFill>
                  <a:schemeClr val="bg1"/>
                </a:solidFill>
                <a:latin typeface="Times New Roman" pitchFamily="18" charset="0"/>
                <a:cs typeface="Times New Roman" pitchFamily="18" charset="0"/>
              </a:rPr>
              <a:t>Có</a:t>
            </a:r>
            <a:r>
              <a:rPr lang="en-US" sz="3200" dirty="0" smtClean="0">
                <a:solidFill>
                  <a:schemeClr val="bg1"/>
                </a:solidFill>
                <a:latin typeface="Times New Roman" pitchFamily="18" charset="0"/>
                <a:cs typeface="Times New Roman" pitchFamily="18" charset="0"/>
              </a:rPr>
              <a:t> 5 </a:t>
            </a:r>
            <a:r>
              <a:rPr lang="en-US" sz="3200" dirty="0" err="1" smtClean="0">
                <a:solidFill>
                  <a:schemeClr val="bg1"/>
                </a:solidFill>
                <a:latin typeface="Times New Roman" pitchFamily="18" charset="0"/>
                <a:cs typeface="Times New Roman" pitchFamily="18" charset="0"/>
              </a:rPr>
              <a:t>bức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thư</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ứng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với</a:t>
            </a:r>
            <a:r>
              <a:rPr lang="en-US" sz="3200" dirty="0" smtClean="0">
                <a:solidFill>
                  <a:schemeClr val="bg1"/>
                </a:solidFill>
                <a:latin typeface="Times New Roman" pitchFamily="18" charset="0"/>
                <a:cs typeface="Times New Roman" pitchFamily="18" charset="0"/>
              </a:rPr>
              <a:t> 5 </a:t>
            </a:r>
            <a:r>
              <a:rPr lang="en-US" sz="3200" dirty="0" err="1" smtClean="0">
                <a:solidFill>
                  <a:schemeClr val="bg1"/>
                </a:solidFill>
                <a:latin typeface="Times New Roman" pitchFamily="18" charset="0"/>
                <a:cs typeface="Times New Roman" pitchFamily="18" charset="0"/>
              </a:rPr>
              <a:t>câu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hỏi</a:t>
            </a:r>
            <a:r>
              <a:rPr lang="en-US" sz="3200" dirty="0" smtClean="0">
                <a:solidFill>
                  <a:schemeClr val="bg1"/>
                </a:solidFill>
                <a:latin typeface="Times New Roman" pitchFamily="18" charset="0"/>
                <a:cs typeface="Times New Roman" pitchFamily="18" charset="0"/>
              </a:rPr>
              <a:t>.</a:t>
            </a:r>
          </a:p>
          <a:p>
            <a:pPr algn="just"/>
            <a:r>
              <a:rPr lang="en-US" sz="3200" dirty="0" err="1" smtClean="0">
                <a:solidFill>
                  <a:schemeClr val="bg1"/>
                </a:solidFill>
                <a:latin typeface="Times New Roman" pitchFamily="18" charset="0"/>
                <a:cs typeface="Times New Roman" pitchFamily="18" charset="0"/>
              </a:rPr>
              <a:t>Mỗi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câu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hỏi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có</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thời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gian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suy</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nghĩ</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là</a:t>
            </a:r>
            <a:r>
              <a:rPr lang="en-US" sz="3200" dirty="0" smtClean="0">
                <a:solidFill>
                  <a:schemeClr val="bg1"/>
                </a:solidFill>
                <a:latin typeface="Times New Roman" pitchFamily="18" charset="0"/>
                <a:cs typeface="Times New Roman" pitchFamily="18" charset="0"/>
              </a:rPr>
              <a:t> 15 </a:t>
            </a:r>
            <a:r>
              <a:rPr lang="en-US" sz="3200" dirty="0" err="1" smtClean="0">
                <a:solidFill>
                  <a:schemeClr val="bg1"/>
                </a:solidFill>
                <a:latin typeface="Times New Roman" pitchFamily="18" charset="0"/>
                <a:cs typeface="Times New Roman" pitchFamily="18" charset="0"/>
              </a:rPr>
              <a:t>giây</a:t>
            </a:r>
            <a:r>
              <a:rPr lang="en-US" sz="3200" dirty="0" smtClean="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57191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4980" y="624609"/>
            <a:ext cx="6565772" cy="584775"/>
          </a:xfrm>
          <a:prstGeom prst="rect">
            <a:avLst/>
          </a:prstGeom>
          <a:noFill/>
        </p:spPr>
        <p:txBody>
          <a:bodyPr wrap="none" rtlCol="0">
            <a:spAutoFit/>
          </a:bodyPr>
          <a:lstStyle/>
          <a:p>
            <a:pPr algn="ctr"/>
            <a:r>
              <a:rPr lang="en-US" sz="3200" b="1" smtClean="0">
                <a:solidFill>
                  <a:srgbClr val="FFFF00"/>
                </a:solidFill>
                <a:latin typeface="Times New Roman" pitchFamily="18" charset="0"/>
                <a:cs typeface="Times New Roman" pitchFamily="18" charset="0"/>
              </a:rPr>
              <a:t>PHÒNG GIÁO DỤC VÀ ĐÀO TẠO</a:t>
            </a:r>
            <a:endParaRPr lang="en-US" sz="3200" b="1">
              <a:solidFill>
                <a:srgbClr val="FFFF00"/>
              </a:solidFill>
              <a:latin typeface="Times New Roman" pitchFamily="18" charset="0"/>
              <a:cs typeface="Times New Roman" pitchFamily="18" charset="0"/>
            </a:endParaRPr>
          </a:p>
        </p:txBody>
      </p:sp>
      <p:sp>
        <p:nvSpPr>
          <p:cNvPr id="3" name="TextBox 2"/>
          <p:cNvSpPr txBox="1"/>
          <p:nvPr/>
        </p:nvSpPr>
        <p:spPr>
          <a:xfrm>
            <a:off x="1971675" y="3162300"/>
            <a:ext cx="2255746" cy="584775"/>
          </a:xfrm>
          <a:prstGeom prst="rect">
            <a:avLst/>
          </a:prstGeom>
          <a:noFill/>
        </p:spPr>
        <p:txBody>
          <a:bodyPr wrap="none" rtlCol="0">
            <a:spAutoFit/>
          </a:bodyPr>
          <a:lstStyle/>
          <a:p>
            <a:r>
              <a:rPr lang="en-US" sz="3200" b="1" smtClean="0">
                <a:solidFill>
                  <a:schemeClr val="bg1"/>
                </a:solidFill>
                <a:latin typeface="Times New Roman" pitchFamily="18" charset="0"/>
                <a:cs typeface="Times New Roman" pitchFamily="18" charset="0"/>
              </a:rPr>
              <a:t>TRƯỜNG: </a:t>
            </a:r>
            <a:endParaRPr lang="en-US" sz="3200" b="1">
              <a:solidFill>
                <a:schemeClr val="bg1"/>
              </a:solidFill>
              <a:latin typeface="Times New Roman" pitchFamily="18" charset="0"/>
              <a:cs typeface="Times New Roman" pitchFamily="18" charset="0"/>
            </a:endParaRPr>
          </a:p>
        </p:txBody>
      </p:sp>
      <p:sp>
        <p:nvSpPr>
          <p:cNvPr id="4" name="TextBox 3"/>
          <p:cNvSpPr txBox="1"/>
          <p:nvPr/>
        </p:nvSpPr>
        <p:spPr>
          <a:xfrm>
            <a:off x="1962150" y="3886200"/>
            <a:ext cx="2388283" cy="553998"/>
          </a:xfrm>
          <a:prstGeom prst="rect">
            <a:avLst/>
          </a:prstGeom>
          <a:noFill/>
        </p:spPr>
        <p:txBody>
          <a:bodyPr wrap="none" rtlCol="0">
            <a:spAutoFit/>
          </a:bodyPr>
          <a:lstStyle/>
          <a:p>
            <a:r>
              <a:rPr lang="en-US" sz="3000" b="1" smtClean="0">
                <a:solidFill>
                  <a:schemeClr val="bg1"/>
                </a:solidFill>
                <a:latin typeface="Times New Roman" pitchFamily="18" charset="0"/>
                <a:cs typeface="Times New Roman" pitchFamily="18" charset="0"/>
              </a:rPr>
              <a:t>GIÁO VIÊN:</a:t>
            </a:r>
            <a:endParaRPr lang="en-US" sz="30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17" y="14068"/>
            <a:ext cx="12245955" cy="6829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xmlns="">
                  <a14:imgLayer>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08000" y="4038600"/>
            <a:ext cx="11277600" cy="196816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540001" y="4191001"/>
            <a:ext cx="4750468" cy="1508105"/>
          </a:xfrm>
          <a:prstGeom prst="rect">
            <a:avLst/>
          </a:prstGeom>
          <a:noFill/>
        </p:spPr>
        <p:txBody>
          <a:bodyPr wrap="none" rtlCol="0">
            <a:spAutoFit/>
          </a:bodyPr>
          <a:lstStyle/>
          <a:p>
            <a:pPr algn="ctr"/>
            <a:r>
              <a:rPr lang="en-US" sz="4000" b="1" smtClean="0">
                <a:solidFill>
                  <a:srgbClr val="CC0066"/>
                </a:solidFill>
                <a:latin typeface="UVN Bach Tuyet Nang" pitchFamily="18" charset="0"/>
                <a:cs typeface="Arial" panose="020B0604020202020204" pitchFamily="34" charset="0"/>
              </a:rPr>
              <a:t>KIM ĐỒNG</a:t>
            </a:r>
          </a:p>
          <a:p>
            <a:pPr algn="ctr"/>
            <a:endParaRPr lang="en-US" sz="1200" b="1" smtClean="0">
              <a:solidFill>
                <a:srgbClr val="CC0066"/>
              </a:solidFill>
              <a:latin typeface="UVN Bach Tuyet Nang" pitchFamily="18" charset="0"/>
              <a:cs typeface="Arial" panose="020B0604020202020204" pitchFamily="34" charset="0"/>
            </a:endParaRPr>
          </a:p>
          <a:p>
            <a:pPr algn="ctr"/>
            <a:r>
              <a:rPr lang="en-US" sz="4000" b="1" smtClean="0">
                <a:solidFill>
                  <a:srgbClr val="CC0066"/>
                </a:solidFill>
                <a:latin typeface="UVN Bach Tuyet Nang" pitchFamily="18" charset="0"/>
                <a:cs typeface="Arial" panose="020B0604020202020204" pitchFamily="34" charset="0"/>
              </a:rPr>
              <a:t>CHIẾN SĨ GIAO LIÊN</a:t>
            </a:r>
            <a:endParaRPr lang="en-US" sz="4000" b="1" dirty="0">
              <a:solidFill>
                <a:srgbClr val="CC0066"/>
              </a:solidFill>
              <a:latin typeface="UVN Bach Tuyet Nang" pitchFamily="18" charset="0"/>
              <a:cs typeface="Arial" panose="020B0604020202020204" pitchFamily="34" charset="0"/>
            </a:endParaRPr>
          </a:p>
        </p:txBody>
      </p:sp>
      <p:pic>
        <p:nvPicPr>
          <p:cNvPr id="8" name="Picture 11" descr="C:\Users\ADMIN\Desktop\Tai nguyen thiet ke tro choi\Angry birds epic birds\1505573783630 (2).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8272" y="5830498"/>
            <a:ext cx="2025329" cy="8751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85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76" y="45316"/>
            <a:ext cx="12194117" cy="6812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descr="C:\Users\Tien\Downloads\GAME PP\Kim Dong\58645973-love-letter-une-illustration-de-vecteur-tiré-par-la-main-d-une-lettre-d-amour-isolé-sur-un-fond-d-.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xmlns="">
                  <a14:imgLayer>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596715" y="3760303"/>
            <a:ext cx="2277069"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Tien\Downloads\GAME PP\Kim Dong\1182[1].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994525" y="22772"/>
            <a:ext cx="1197476" cy="1179384"/>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C:\Users\Tien\Downloads\GAME PP\Kim Dong\58645973-love-letter-une-illustration-de-vecteur-tiré-par-la-main-d-une-lettre-d-amour-isolé-sur-un-fond-d-.jpg">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xmlns="">
                  <a14:imgLayer>
                    <a14:imgEffect>
                      <a14:backgroundRemoval t="10000" b="90000" l="10000" r="90000">
                        <a14:foregroundMark x1="48846" y1="43466" x2="48846" y2="43466"/>
                        <a14:foregroundMark x1="48846" y1="43466" x2="48846" y2="43466"/>
                        <a14:foregroundMark x1="52462" y1="43920" x2="52462" y2="43920"/>
                        <a14:foregroundMark x1="52462" y1="43920" x2="52462" y2="43920"/>
                        <a14:foregroundMark x1="52385" y1="47550" x2="52385" y2="47550"/>
                        <a14:foregroundMark x1="50231" y1="55082" x2="50231" y2="55082"/>
                        <a14:foregroundMark x1="47846" y1="55354" x2="45846" y2="54900"/>
                        <a14:foregroundMark x1="44231" y1="52087" x2="44231" y2="52087"/>
                        <a14:foregroundMark x1="42769" y1="53539" x2="42769" y2="53539"/>
                        <a14:foregroundMark x1="47385" y1="58984" x2="48462" y2="58984"/>
                        <a14:foregroundMark x1="48923" y1="58984" x2="48923" y2="58984"/>
                        <a14:foregroundMark x1="51692" y1="58530" x2="53538" y2="56987"/>
                        <a14:foregroundMark x1="53923" y1="43376" x2="53923" y2="43376"/>
                        <a14:foregroundMark x1="44692" y1="37931" x2="44692" y2="37931"/>
                        <a14:foregroundMark x1="44308" y1="37750" x2="44308" y2="37750"/>
                        <a14:foregroundMark x1="40615" y1="36933" x2="40308" y2="36933"/>
                        <a14:foregroundMark x1="35923" y1="39292" x2="35923" y2="39292"/>
                        <a14:foregroundMark x1="37692" y1="46098" x2="37692" y2="46098"/>
                        <a14:foregroundMark x1="35462" y1="51452" x2="35077" y2="52450"/>
                        <a14:foregroundMark x1="34846" y1="53539" x2="34846" y2="53902"/>
                        <a14:foregroundMark x1="34846" y1="54265" x2="34846" y2="54265"/>
                        <a14:foregroundMark x1="34846" y1="54265" x2="34846" y2="54265"/>
                        <a14:foregroundMark x1="46538" y1="48185" x2="45385" y2="48185"/>
                        <a14:foregroundMark x1="39615" y1="47641" x2="39615" y2="47641"/>
                        <a14:foregroundMark x1="41231" y1="46098" x2="41231" y2="46098"/>
                        <a14:foregroundMark x1="44923" y1="40109" x2="44923" y2="40109"/>
                        <a14:foregroundMark x1="47846" y1="36933" x2="47846" y2="36933"/>
                        <a14:foregroundMark x1="53769" y1="37477" x2="53769" y2="37477"/>
                        <a14:foregroundMark x1="59846" y1="41379" x2="60308" y2="41924"/>
                        <a14:foregroundMark x1="60308" y1="47278" x2="60769" y2="49183"/>
                        <a14:foregroundMark x1="60769" y1="49728" x2="61231" y2="52813"/>
                        <a14:foregroundMark x1="59692" y1="57169" x2="59692" y2="57169"/>
                        <a14:foregroundMark x1="59692" y1="57260" x2="59231" y2="58439"/>
                        <a14:foregroundMark x1="52462" y1="61887" x2="50923" y2="62069"/>
                        <a14:foregroundMark x1="43154" y1="62160" x2="43154" y2="62160"/>
                        <a14:foregroundMark x1="43154" y1="62160" x2="43154" y2="62160"/>
                        <a14:foregroundMark x1="47846" y1="63702" x2="47846" y2="63702"/>
                        <a14:foregroundMark x1="48077" y1="63702" x2="50000" y2="64156"/>
                        <a14:foregroundMark x1="50462" y1="64156" x2="51923" y2="64156"/>
                        <a14:foregroundMark x1="52231" y1="64156" x2="52846" y2="64156"/>
                        <a14:foregroundMark x1="53923" y1="64156" x2="54846" y2="64428"/>
                        <a14:foregroundMark x1="55462" y1="64519" x2="57077" y2="65789"/>
                        <a14:foregroundMark x1="57231" y1="66062" x2="57231" y2="66062"/>
                        <a14:foregroundMark x1="57846" y1="66788" x2="57846" y2="66788"/>
                        <a14:foregroundMark x1="57308" y1="66243" x2="57308" y2="66243"/>
                        <a14:foregroundMark x1="57308" y1="66243" x2="57308" y2="66243"/>
                        <a14:foregroundMark x1="52385" y1="58530" x2="52385" y2="58530"/>
                        <a14:foregroundMark x1="46000" y1="57441" x2="46000" y2="57441"/>
                        <a14:foregroundMark x1="48923" y1="57441" x2="48923" y2="57441"/>
                        <a14:foregroundMark x1="48077" y1="51270" x2="48692" y2="51180"/>
                        <a14:foregroundMark x1="50154" y1="45735" x2="50154" y2="45735"/>
                        <a14:foregroundMark x1="46769" y1="44737" x2="46769" y2="44737"/>
                        <a14:foregroundMark x1="44923" y1="42377" x2="44923" y2="42377"/>
                        <a14:foregroundMark x1="50923" y1="41379" x2="51308" y2="41379"/>
                        <a14:foregroundMark x1="57538" y1="44465" x2="57538" y2="44465"/>
                        <a14:foregroundMark x1="55308" y1="47368" x2="55308" y2="47368"/>
                        <a14:foregroundMark x1="37077" y1="41198" x2="47769" y2="28221"/>
                        <a14:foregroundMark x1="38308" y1="37750" x2="38308" y2="37750"/>
                        <a14:foregroundMark x1="36385" y1="41198" x2="36385" y2="41198"/>
                        <a14:foregroundMark x1="36385" y1="41198" x2="36385" y2="41198"/>
                        <a14:foregroundMark x1="36385" y1="41198" x2="36385" y2="41198"/>
                        <a14:foregroundMark x1="36385" y1="41198" x2="36385" y2="41198"/>
                        <a14:foregroundMark x1="36385" y1="41198" x2="36385" y2="41198"/>
                        <a14:foregroundMark x1="36000" y1="59800" x2="36000" y2="59800"/>
                        <a14:foregroundMark x1="38077" y1="60254" x2="38077" y2="60254"/>
                        <a14:foregroundMark x1="38077" y1="60526" x2="38077" y2="60526"/>
                        <a14:foregroundMark x1="63462" y1="31307" x2="63462" y2="31307"/>
                        <a14:foregroundMark x1="69077" y1="41470" x2="69538" y2="41470"/>
                        <a14:foregroundMark x1="70538" y1="54537" x2="70538" y2="54537"/>
                        <a14:foregroundMark x1="63308" y1="58711" x2="63308" y2="58711"/>
                        <a14:foregroundMark x1="60385" y1="63067" x2="60385" y2="63067"/>
                        <a14:foregroundMark x1="39615" y1="64156" x2="39615" y2="64156"/>
                        <a14:foregroundMark x1="61231" y1="40018" x2="61231" y2="40018"/>
                        <a14:foregroundMark x1="60231" y1="37114" x2="60231" y2="37114"/>
                        <a14:foregroundMark x1="57231" y1="35299" x2="57231" y2="35299"/>
                        <a14:foregroundMark x1="63462" y1="42831" x2="63462" y2="4283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532790" y="3301961"/>
            <a:ext cx="2414391" cy="153511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Users\Tien\Downloads\GAME PP\Kim Dong\58645973-love-letter-une-illustration-de-vecteur-tiré-par-la-main-d-une-lettre-d-amour-isolé-sur-un-fond-d-.jpg">
            <a:hlinkClick r:id="rId9" action="ppaction://hlinksldjump"/>
          </p:cNvPr>
          <p:cNvPicPr>
            <a:picLocks noChangeAspect="1" noChangeArrowheads="1"/>
          </p:cNvPicPr>
          <p:nvPr/>
        </p:nvPicPr>
        <p:blipFill>
          <a:blip r:embed="rId10" cstate="print">
            <a:extLst>
              <a:ext uri="{BEBA8EAE-BF5A-486C-A8C5-ECC9F3942E4B}">
                <a14:imgProps xmlns:a14="http://schemas.microsoft.com/office/drawing/2010/main" xmlns="">
                  <a14:imgLayer>
                    <a14:imgEffect>
                      <a14:backgroundRemoval t="10000" b="90000" l="10000" r="90000">
                        <a14:foregroundMark x1="62077" y1="39655" x2="62077" y2="39655"/>
                        <a14:foregroundMark x1="52154" y1="54900" x2="52154" y2="54900"/>
                        <a14:foregroundMark x1="54308" y1="54174" x2="54308" y2="5417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666315" y="3329634"/>
            <a:ext cx="2425700" cy="154230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 descr="C:\Users\Tien\Downloads\GAME PP\Kim Dong\58645973-love-letter-une-illustration-de-vecteur-tiré-par-la-main-d-une-lettre-d-amour-isolé-sur-un-fond-d-.jpg">
            <a:hlinkClick r:id="rId11" action="ppaction://hlinksldjump"/>
          </p:cNvPr>
          <p:cNvPicPr>
            <a:picLocks noChangeAspect="1" noChangeArrowheads="1"/>
          </p:cNvPicPr>
          <p:nvPr/>
        </p:nvPicPr>
        <p:blipFill>
          <a:blip r:embed="rId12" cstate="print">
            <a:extLst>
              <a:ext uri="{BEBA8EAE-BF5A-486C-A8C5-ECC9F3942E4B}">
                <a14:imgProps xmlns:a14="http://schemas.microsoft.com/office/drawing/2010/main" xmlns="">
                  <a14:imgLayer>
                    <a14:imgEffect>
                      <a14:backgroundRemoval t="10000" b="90000" l="10000" r="90000">
                        <a14:foregroundMark x1="38308" y1="37024" x2="38308" y2="37024"/>
                        <a14:foregroundMark x1="41077" y1="65517" x2="41077" y2="65517"/>
                        <a14:foregroundMark x1="52231" y1="52722" x2="52231" y2="52722"/>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574908" y="4613868"/>
            <a:ext cx="2371293" cy="150771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C:\Users\Tien\Downloads\GAME PP\Kim Dong\58645973-love-letter-une-illustration-de-vecteur-tiré-par-la-main-d-une-lettre-d-amour-isolé-sur-un-fond-d-.jpg">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xmlns="">
                  <a14:imgLayer>
                    <a14:imgEffect>
                      <a14:backgroundRemoval t="10000" b="90000" l="10000" r="90000">
                        <a14:foregroundMark x1="61538" y1="38748" x2="61538" y2="38748"/>
                        <a14:foregroundMark x1="52308" y1="54537" x2="52308" y2="54537"/>
                        <a14:foregroundMark x1="53231" y1="50181" x2="53231" y2="50181"/>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526105" y="4483072"/>
            <a:ext cx="2205331" cy="14021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40976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9"/>
                                        </p:tgtEl>
                                      </p:cBhvr>
                                    </p:animEffect>
                                    <p:set>
                                      <p:cBhvr>
                                        <p:cTn id="7" dur="1" fill="hold">
                                          <p:stCondLst>
                                            <p:cond delay="499"/>
                                          </p:stCondLst>
                                        </p:cTn>
                                        <p:tgtEl>
                                          <p:spTgt spid="4099"/>
                                        </p:tgtEl>
                                        <p:attrNameLst>
                                          <p:attrName>style.visibility</p:attrName>
                                        </p:attrNameLst>
                                      </p:cBhvr>
                                      <p:to>
                                        <p:strVal val="hidden"/>
                                      </p:to>
                                    </p:set>
                                  </p:childTnLst>
                                </p:cTn>
                              </p:par>
                            </p:childTnLst>
                          </p:cTn>
                        </p:par>
                      </p:childTnLst>
                    </p:cTn>
                  </p:par>
                </p:childTnLst>
              </p:cTn>
              <p:nextCondLst>
                <p:cond evt="onClick" delay="0">
                  <p:tgtEl>
                    <p:spTgt spid="4099"/>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4077" y="2796903"/>
            <a:ext cx="3325940" cy="3899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 Same Side Corner Rectangle 7"/>
          <p:cNvSpPr/>
          <p:nvPr/>
        </p:nvSpPr>
        <p:spPr>
          <a:xfrm rot="16200000">
            <a:off x="6148354" y="-780404"/>
            <a:ext cx="663575" cy="443236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0">
              <a:latin typeface="Times New Roman" pitchFamily="18" charset="0"/>
              <a:cs typeface="Times New Roman" pitchFamily="18" charset="0"/>
            </a:endParaRPr>
          </a:p>
        </p:txBody>
      </p:sp>
      <p:sp>
        <p:nvSpPr>
          <p:cNvPr id="9" name="Round Same Side Corner Rectangle 8"/>
          <p:cNvSpPr/>
          <p:nvPr/>
        </p:nvSpPr>
        <p:spPr>
          <a:xfrm rot="5400000" flipH="1">
            <a:off x="9585381" y="903948"/>
            <a:ext cx="663575" cy="1139933"/>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6107113" y="462125"/>
            <a:ext cx="663574" cy="4362450"/>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0" dirty="0">
              <a:latin typeface="Times New Roman" pitchFamily="18" charset="0"/>
              <a:cs typeface="Times New Roman" pitchFamily="18" charset="0"/>
            </a:endParaRPr>
          </a:p>
        </p:txBody>
      </p:sp>
      <p:sp>
        <p:nvSpPr>
          <p:cNvPr id="11" name="Round Same Side Corner Rectangle 10"/>
          <p:cNvSpPr/>
          <p:nvPr/>
        </p:nvSpPr>
        <p:spPr>
          <a:xfrm rot="5400000" flipH="1">
            <a:off x="9566331" y="2071636"/>
            <a:ext cx="663574" cy="1139933"/>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6098123" y="1628599"/>
            <a:ext cx="662510" cy="4305294"/>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0">
              <a:latin typeface="Times New Roman" pitchFamily="18" charset="0"/>
              <a:cs typeface="Times New Roman" pitchFamily="18" charset="0"/>
            </a:endParaRPr>
          </a:p>
        </p:txBody>
      </p:sp>
      <p:sp>
        <p:nvSpPr>
          <p:cNvPr id="13" name="Round Same Side Corner Rectangle 12"/>
          <p:cNvSpPr/>
          <p:nvPr/>
        </p:nvSpPr>
        <p:spPr>
          <a:xfrm rot="5400000" flipH="1">
            <a:off x="9585913" y="3200007"/>
            <a:ext cx="662510" cy="1139933"/>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6102882" y="2713729"/>
            <a:ext cx="662510" cy="42767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000">
              <a:latin typeface="Times New Roman" pitchFamily="18" charset="0"/>
              <a:cs typeface="Times New Roman" pitchFamily="18" charset="0"/>
            </a:endParaRPr>
          </a:p>
        </p:txBody>
      </p:sp>
      <p:sp>
        <p:nvSpPr>
          <p:cNvPr id="15" name="Round Same Side Corner Rectangle 14"/>
          <p:cNvSpPr/>
          <p:nvPr/>
        </p:nvSpPr>
        <p:spPr>
          <a:xfrm rot="5400000" flipH="1">
            <a:off x="9490663" y="4328004"/>
            <a:ext cx="662510" cy="113993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9549044" y="1145235"/>
            <a:ext cx="634996"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9599250" y="2318794"/>
            <a:ext cx="583899"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9671286" y="3444003"/>
            <a:ext cx="569532"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9446517" y="4545660"/>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6096000" y="3242847"/>
            <a:ext cx="1422401" cy="553998"/>
          </a:xfrm>
          <a:prstGeom prst="rect">
            <a:avLst/>
          </a:prstGeom>
          <a:noFill/>
          <a:ln w="9525">
            <a:noFill/>
            <a:miter lim="800000"/>
            <a:headEnd/>
            <a:tailEnd/>
          </a:ln>
        </p:spPr>
        <p:txBody>
          <a:bodyPr wrap="square">
            <a:spAutoFit/>
          </a:bodyPr>
          <a:lstStyle/>
          <a:p>
            <a:pPr algn="ctr"/>
            <a:endParaRPr lang="en-US" sz="3000" dirty="0">
              <a:latin typeface="Times New Roman" pitchFamily="18" charset="0"/>
              <a:cs typeface="Times New Roman" pitchFamily="18" charset="0"/>
            </a:endParaRPr>
          </a:p>
        </p:txBody>
      </p:sp>
      <p:sp>
        <p:nvSpPr>
          <p:cNvPr id="21" name="Rectangle 37"/>
          <p:cNvSpPr>
            <a:spLocks noChangeArrowheads="1"/>
          </p:cNvSpPr>
          <p:nvPr/>
        </p:nvSpPr>
        <p:spPr bwMode="auto">
          <a:xfrm>
            <a:off x="4143375" y="2376362"/>
            <a:ext cx="4610100" cy="553998"/>
          </a:xfrm>
          <a:prstGeom prst="rect">
            <a:avLst/>
          </a:prstGeom>
          <a:noFill/>
          <a:ln w="9525">
            <a:noFill/>
            <a:miter lim="800000"/>
            <a:headEnd/>
            <a:tailEnd/>
          </a:ln>
        </p:spPr>
        <p:txBody>
          <a:bodyPr wrap="square">
            <a:spAutoFit/>
          </a:bodyPr>
          <a:lstStyle/>
          <a:p>
            <a:pPr algn="ctr"/>
            <a:r>
              <a:rPr lang="en-US" sz="3000" smtClean="0">
                <a:solidFill>
                  <a:schemeClr val="bg1"/>
                </a:solidFill>
                <a:latin typeface="Times New Roman" pitchFamily="18" charset="0"/>
                <a:cs typeface="Times New Roman" pitchFamily="18" charset="0"/>
              </a:rPr>
              <a:t>Căn bậc hai số học của 15</a:t>
            </a:r>
            <a:endParaRPr lang="en-US" sz="3000" dirty="0">
              <a:latin typeface="Times New Roman" pitchFamily="18" charset="0"/>
              <a:cs typeface="Times New Roman" pitchFamily="18" charset="0"/>
            </a:endParaRPr>
          </a:p>
        </p:txBody>
      </p:sp>
      <p:sp>
        <p:nvSpPr>
          <p:cNvPr id="22" name="Rectangle 38"/>
          <p:cNvSpPr>
            <a:spLocks noChangeArrowheads="1"/>
          </p:cNvSpPr>
          <p:nvPr/>
        </p:nvSpPr>
        <p:spPr bwMode="auto">
          <a:xfrm>
            <a:off x="5107968" y="3495675"/>
            <a:ext cx="2680308" cy="553998"/>
          </a:xfrm>
          <a:prstGeom prst="rect">
            <a:avLst/>
          </a:prstGeom>
          <a:noFill/>
          <a:ln w="9525">
            <a:noFill/>
            <a:miter lim="800000"/>
            <a:headEnd/>
            <a:tailEnd/>
          </a:ln>
        </p:spPr>
        <p:txBody>
          <a:bodyPr wrap="square">
            <a:spAutoFit/>
          </a:bodyPr>
          <a:lstStyle/>
          <a:p>
            <a:pPr algn="ctr"/>
            <a:r>
              <a:rPr lang="en-US" sz="3000" smtClean="0">
                <a:solidFill>
                  <a:schemeClr val="bg1"/>
                </a:solidFill>
                <a:latin typeface="Times New Roman" pitchFamily="18" charset="0"/>
                <a:cs typeface="Times New Roman" pitchFamily="18" charset="0"/>
              </a:rPr>
              <a:t>Mười lăm</a:t>
            </a:r>
            <a:endParaRPr lang="en-US" sz="3000" dirty="0">
              <a:latin typeface="Times New Roman" pitchFamily="18" charset="0"/>
              <a:cs typeface="Times New Roman" pitchFamily="18" charset="0"/>
            </a:endParaRPr>
          </a:p>
        </p:txBody>
      </p:sp>
      <p:sp>
        <p:nvSpPr>
          <p:cNvPr id="23" name="Rectangle 39"/>
          <p:cNvSpPr>
            <a:spLocks noChangeArrowheads="1"/>
          </p:cNvSpPr>
          <p:nvPr/>
        </p:nvSpPr>
        <p:spPr bwMode="auto">
          <a:xfrm>
            <a:off x="4467225" y="4606350"/>
            <a:ext cx="3542131" cy="553998"/>
          </a:xfrm>
          <a:prstGeom prst="rect">
            <a:avLst/>
          </a:prstGeom>
          <a:noFill/>
          <a:ln w="9525">
            <a:noFill/>
            <a:miter lim="800000"/>
            <a:headEnd/>
            <a:tailEnd/>
          </a:ln>
        </p:spPr>
        <p:txBody>
          <a:bodyPr wrap="square">
            <a:spAutoFit/>
          </a:bodyPr>
          <a:lstStyle/>
          <a:p>
            <a:pPr algn="ctr"/>
            <a:r>
              <a:rPr lang="en-US" sz="3000" smtClean="0">
                <a:solidFill>
                  <a:schemeClr val="bg1"/>
                </a:solidFill>
                <a:latin typeface="Times New Roman" pitchFamily="18" charset="0"/>
                <a:cs typeface="Times New Roman" pitchFamily="18" charset="0"/>
              </a:rPr>
              <a:t>Căn mười lăm</a:t>
            </a:r>
            <a:endParaRPr lang="en-US" sz="3000" dirty="0">
              <a:latin typeface="Times New Roman" pitchFamily="18" charset="0"/>
              <a:cs typeface="Times New Roman" pitchFamily="18" charset="0"/>
            </a:endParaRPr>
          </a:p>
        </p:txBody>
      </p:sp>
      <p:sp>
        <p:nvSpPr>
          <p:cNvPr id="38" name="TextBox 37"/>
          <p:cNvSpPr txBox="1"/>
          <p:nvPr/>
        </p:nvSpPr>
        <p:spPr>
          <a:xfrm>
            <a:off x="0" y="263972"/>
            <a:ext cx="11805259" cy="55399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000" smtClean="0">
                <a:latin typeface="Times New Roman" pitchFamily="18" charset="0"/>
                <a:cs typeface="Times New Roman" pitchFamily="18" charset="0"/>
              </a:rPr>
              <a:t>Câu 1</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Đọc số sau:  </a:t>
            </a:r>
            <a:endParaRPr lang="en-US" sz="3000" dirty="0">
              <a:latin typeface="Times New Roman" pitchFamily="18" charset="0"/>
              <a:cs typeface="Times New Roman" pitchFamily="18" charset="0"/>
            </a:endParaRPr>
          </a:p>
        </p:txBody>
      </p:sp>
      <p:sp>
        <p:nvSpPr>
          <p:cNvPr id="3" name="Oval 2"/>
          <p:cNvSpPr/>
          <p:nvPr/>
        </p:nvSpPr>
        <p:spPr>
          <a:xfrm>
            <a:off x="9368112" y="2401402"/>
            <a:ext cx="99524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7"/>
          <p:cNvSpPr>
            <a:spLocks noChangeArrowheads="1"/>
          </p:cNvSpPr>
          <p:nvPr/>
        </p:nvSpPr>
        <p:spPr bwMode="auto">
          <a:xfrm>
            <a:off x="4939831" y="1144693"/>
            <a:ext cx="2908769" cy="553998"/>
          </a:xfrm>
          <a:prstGeom prst="rect">
            <a:avLst/>
          </a:prstGeom>
          <a:noFill/>
          <a:ln w="9525">
            <a:noFill/>
            <a:miter lim="800000"/>
            <a:headEnd/>
            <a:tailEnd/>
          </a:ln>
        </p:spPr>
        <p:txBody>
          <a:bodyPr wrap="square">
            <a:spAutoFit/>
          </a:bodyPr>
          <a:lstStyle/>
          <a:p>
            <a:pPr algn="ctr"/>
            <a:r>
              <a:rPr lang="en-US" sz="3000" smtClean="0">
                <a:solidFill>
                  <a:schemeClr val="bg1"/>
                </a:solidFill>
                <a:latin typeface="Times New Roman" pitchFamily="18" charset="0"/>
                <a:cs typeface="Times New Roman" pitchFamily="18" charset="0"/>
              </a:rPr>
              <a:t>Căn bậc hai 15</a:t>
            </a:r>
            <a:endParaRPr lang="en-US" sz="3000" dirty="0">
              <a:latin typeface="Times New Roman" pitchFamily="18" charset="0"/>
              <a:cs typeface="Times New Roman" pitchFamily="18" charset="0"/>
            </a:endParaRPr>
          </a:p>
        </p:txBody>
      </p:sp>
      <p:sp>
        <p:nvSpPr>
          <p:cNvPr id="37" name="Rounded Rectangle 36"/>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39" name="Rounded Rectangle 38"/>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0" name="Rounded Rectangle 39"/>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1" name="Rounded Rectangle 40"/>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2" name="Rounded Rectangle 41"/>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3" name="Rounded Rectangle 42"/>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4" name="Rounded Rectangle 43"/>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5" name="Rounded Rectangle 44"/>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6" name="Rounded Rectangle 45"/>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7" name="Rounded Rectangle 46"/>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48" name="Rounded Rectangle 47"/>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49" name="Rounded Rectangle 48"/>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0" name="Rounded Rectangle 49"/>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1" name="Rounded Rectangle 50"/>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2" name="Rounded Rectangle 51"/>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3" name="Rounded Rectangle 52"/>
          <p:cNvSpPr/>
          <p:nvPr/>
        </p:nvSpPr>
        <p:spPr>
          <a:xfrm>
            <a:off x="304800" y="18049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4"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601942" y="904875"/>
            <a:ext cx="817284" cy="790575"/>
          </a:xfrm>
          <a:prstGeom prst="rect">
            <a:avLst/>
          </a:prstGeom>
          <a:solidFill>
            <a:schemeClr val="bg1"/>
          </a:solidFill>
          <a:extLst/>
        </p:spPr>
      </p:pic>
      <p:graphicFrame>
        <p:nvGraphicFramePr>
          <p:cNvPr id="70658" name="Object 2"/>
          <p:cNvGraphicFramePr>
            <a:graphicFrameLocks noChangeAspect="1"/>
          </p:cNvGraphicFramePr>
          <p:nvPr/>
        </p:nvGraphicFramePr>
        <p:xfrm>
          <a:off x="3095625" y="292100"/>
          <a:ext cx="660400" cy="469900"/>
        </p:xfrm>
        <a:graphic>
          <a:graphicData uri="http://schemas.openxmlformats.org/presentationml/2006/ole">
            <p:oleObj spid="_x0000_s70660" name="Equation" r:id="rId7" imgW="660113" imgH="469696" progId="Equation.DSMT4">
              <p:embed/>
            </p:oleObj>
          </a:graphicData>
        </a:graphic>
      </p:graphicFrame>
    </p:spTree>
    <p:extLst>
      <p:ext uri="{BB962C8B-B14F-4D97-AF65-F5344CB8AC3E}">
        <p14:creationId xmlns:p14="http://schemas.microsoft.com/office/powerpoint/2010/main" xmlns="" val="7912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7"/>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39"/>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0"/>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1"/>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2"/>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3"/>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4"/>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5"/>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6"/>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7"/>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48"/>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49"/>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0"/>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1"/>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2"/>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4"/>
                  </p:tgtEl>
                </p:cond>
              </p:nextCondLst>
            </p:seq>
          </p:childTnLst>
        </p:cTn>
      </p:par>
    </p:tnLst>
    <p:bldLst>
      <p:bldP spid="3"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16200000">
            <a:off x="5924421" y="604190"/>
            <a:ext cx="663574" cy="3004436"/>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1" name="Round Same Side Corner Rectangle 10"/>
          <p:cNvSpPr/>
          <p:nvPr/>
        </p:nvSpPr>
        <p:spPr>
          <a:xfrm rot="5400000" flipH="1">
            <a:off x="8510693" y="1515670"/>
            <a:ext cx="663574" cy="1139933"/>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5881390" y="2003306"/>
            <a:ext cx="662510" cy="3004439"/>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5" name="Round Same Side Corner Rectangle 14"/>
          <p:cNvSpPr/>
          <p:nvPr/>
        </p:nvSpPr>
        <p:spPr>
          <a:xfrm rot="5400000" flipH="1">
            <a:off x="8482650" y="2914788"/>
            <a:ext cx="662510" cy="113993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35"/>
          <p:cNvSpPr txBox="1">
            <a:spLocks noChangeArrowheads="1"/>
          </p:cNvSpPr>
          <p:nvPr/>
        </p:nvSpPr>
        <p:spPr bwMode="auto">
          <a:xfrm>
            <a:off x="8467079" y="3132444"/>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23" name="Rectangle 39"/>
          <p:cNvSpPr>
            <a:spLocks noChangeArrowheads="1"/>
          </p:cNvSpPr>
          <p:nvPr/>
        </p:nvSpPr>
        <p:spPr bwMode="auto">
          <a:xfrm>
            <a:off x="5016675" y="3185331"/>
            <a:ext cx="2602940"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Đúng</a:t>
            </a:r>
            <a:endParaRPr lang="en-US" sz="3200" dirty="0">
              <a:latin typeface="Times New Roman" pitchFamily="18" charset="0"/>
              <a:cs typeface="Times New Roman" pitchFamily="18" charset="0"/>
            </a:endParaRPr>
          </a:p>
        </p:txBody>
      </p:sp>
      <p:pic>
        <p:nvPicPr>
          <p:cNvPr id="36"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9508" y="2760930"/>
            <a:ext cx="3183464" cy="355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Oval 36"/>
          <p:cNvSpPr/>
          <p:nvPr/>
        </p:nvSpPr>
        <p:spPr>
          <a:xfrm>
            <a:off x="8331611" y="3194438"/>
            <a:ext cx="99524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59508" y="190261"/>
            <a:ext cx="11805259" cy="55399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000" smtClean="0">
                <a:latin typeface="Times New Roman" pitchFamily="18" charset="0"/>
                <a:cs typeface="Times New Roman" pitchFamily="18" charset="0"/>
              </a:rPr>
              <a:t>Câu 2. Căn bậc hai số học của 39 được kí hiệu là: </a:t>
            </a:r>
            <a:endParaRPr lang="en-US" sz="3000" dirty="0">
              <a:latin typeface="Times New Roman" pitchFamily="18" charset="0"/>
              <a:cs typeface="Times New Roman" pitchFamily="18" charset="0"/>
            </a:endParaRPr>
          </a:p>
        </p:txBody>
      </p:sp>
      <p:sp>
        <p:nvSpPr>
          <p:cNvPr id="40" name="Rounded Rectangle 39"/>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508000" y="188118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733426" y="952501"/>
            <a:ext cx="781049" cy="790575"/>
          </a:xfrm>
          <a:prstGeom prst="rect">
            <a:avLst/>
          </a:prstGeom>
          <a:solidFill>
            <a:schemeClr val="bg1"/>
          </a:solidFill>
          <a:extLst/>
        </p:spPr>
      </p:pic>
      <p:graphicFrame>
        <p:nvGraphicFramePr>
          <p:cNvPr id="71682" name="Object 2"/>
          <p:cNvGraphicFramePr>
            <a:graphicFrameLocks noChangeAspect="1"/>
          </p:cNvGraphicFramePr>
          <p:nvPr/>
        </p:nvGraphicFramePr>
        <p:xfrm>
          <a:off x="7972425" y="211138"/>
          <a:ext cx="685800" cy="469900"/>
        </p:xfrm>
        <a:graphic>
          <a:graphicData uri="http://schemas.openxmlformats.org/presentationml/2006/ole">
            <p:oleObj spid="_x0000_s71684" name="Equation" r:id="rId7" imgW="685800" imgH="469900" progId="Equation.DSMT4">
              <p:embed/>
            </p:oleObj>
          </a:graphicData>
        </a:graphic>
      </p:graphicFrame>
      <p:sp>
        <p:nvSpPr>
          <p:cNvPr id="57" name="Rectangle 39"/>
          <p:cNvSpPr>
            <a:spLocks noChangeArrowheads="1"/>
          </p:cNvSpPr>
          <p:nvPr/>
        </p:nvSpPr>
        <p:spPr bwMode="auto">
          <a:xfrm>
            <a:off x="4959525" y="1832781"/>
            <a:ext cx="2602940"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Sai</a:t>
            </a:r>
            <a:endParaRPr lang="en-US" sz="3200" dirty="0">
              <a:latin typeface="Times New Roman" pitchFamily="18" charset="0"/>
              <a:cs typeface="Times New Roman" pitchFamily="18" charset="0"/>
            </a:endParaRPr>
          </a:p>
        </p:txBody>
      </p:sp>
      <p:sp>
        <p:nvSpPr>
          <p:cNvPr id="58" name="TextBox 35"/>
          <p:cNvSpPr txBox="1">
            <a:spLocks noChangeArrowheads="1"/>
          </p:cNvSpPr>
          <p:nvPr/>
        </p:nvSpPr>
        <p:spPr bwMode="auto">
          <a:xfrm>
            <a:off x="8467079" y="1751319"/>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Tree>
    <p:extLst>
      <p:ext uri="{BB962C8B-B14F-4D97-AF65-F5344CB8AC3E}">
        <p14:creationId xmlns:p14="http://schemas.microsoft.com/office/powerpoint/2010/main" xmlns="" val="23764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5611813" y="-100727"/>
            <a:ext cx="663575" cy="314959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9" name="Round Same Side Corner Rectangle 8"/>
          <p:cNvSpPr/>
          <p:nvPr/>
        </p:nvSpPr>
        <p:spPr>
          <a:xfrm rot="5400000" flipH="1">
            <a:off x="8574495" y="936569"/>
            <a:ext cx="663575" cy="1139933"/>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5611818" y="813676"/>
            <a:ext cx="663574" cy="314959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1" name="Round Same Side Corner Rectangle 10"/>
          <p:cNvSpPr/>
          <p:nvPr/>
        </p:nvSpPr>
        <p:spPr>
          <a:xfrm rot="5400000" flipH="1">
            <a:off x="8574496" y="1818507"/>
            <a:ext cx="663574" cy="1139933"/>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5612348" y="1684870"/>
            <a:ext cx="662510" cy="31496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3" name="Round Same Side Corner Rectangle 12"/>
          <p:cNvSpPr/>
          <p:nvPr/>
        </p:nvSpPr>
        <p:spPr>
          <a:xfrm rot="5400000" flipH="1">
            <a:off x="8575028" y="2689703"/>
            <a:ext cx="662510" cy="1139933"/>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5593298" y="2508066"/>
            <a:ext cx="662510" cy="31496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5" name="Round Same Side Corner Rectangle 14"/>
          <p:cNvSpPr/>
          <p:nvPr/>
        </p:nvSpPr>
        <p:spPr>
          <a:xfrm rot="5400000" flipH="1">
            <a:off x="8575028" y="3493850"/>
            <a:ext cx="662510" cy="113993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8481009" y="1073081"/>
            <a:ext cx="634996"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8505001" y="1987483"/>
            <a:ext cx="57680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8508001" y="2905124"/>
            <a:ext cx="569532"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8483257" y="3663881"/>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939693" y="1205070"/>
            <a:ext cx="2172308"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13</a:t>
            </a:r>
            <a:endParaRPr lang="en-US" sz="3200" dirty="0">
              <a:latin typeface="Times New Roman" pitchFamily="18" charset="0"/>
              <a:cs typeface="Times New Roman" pitchFamily="18" charset="0"/>
            </a:endParaRPr>
          </a:p>
        </p:txBody>
      </p:sp>
      <p:sp>
        <p:nvSpPr>
          <p:cNvPr id="21" name="Rectangle 37"/>
          <p:cNvSpPr>
            <a:spLocks noChangeArrowheads="1"/>
          </p:cNvSpPr>
          <p:nvPr/>
        </p:nvSpPr>
        <p:spPr bwMode="auto">
          <a:xfrm>
            <a:off x="5181568" y="2093362"/>
            <a:ext cx="1659176"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-12</a:t>
            </a:r>
            <a:endParaRPr lang="en-US" sz="3200" dirty="0">
              <a:latin typeface="Times New Roman" pitchFamily="18" charset="0"/>
              <a:cs typeface="Times New Roman" pitchFamily="18" charset="0"/>
            </a:endParaRPr>
          </a:p>
        </p:txBody>
      </p:sp>
      <p:sp>
        <p:nvSpPr>
          <p:cNvPr id="22" name="Rectangle 38"/>
          <p:cNvSpPr>
            <a:spLocks noChangeArrowheads="1"/>
          </p:cNvSpPr>
          <p:nvPr/>
        </p:nvSpPr>
        <p:spPr bwMode="auto">
          <a:xfrm>
            <a:off x="4685691" y="2989110"/>
            <a:ext cx="2680308"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-14</a:t>
            </a:r>
            <a:endParaRPr lang="en-US" sz="3200" dirty="0">
              <a:latin typeface="Times New Roman" pitchFamily="18" charset="0"/>
              <a:cs typeface="Times New Roman" pitchFamily="18" charset="0"/>
            </a:endParaRPr>
          </a:p>
        </p:txBody>
      </p:sp>
      <p:sp>
        <p:nvSpPr>
          <p:cNvPr id="23" name="Rectangle 39"/>
          <p:cNvSpPr>
            <a:spLocks noChangeArrowheads="1"/>
          </p:cNvSpPr>
          <p:nvPr/>
        </p:nvSpPr>
        <p:spPr bwMode="auto">
          <a:xfrm>
            <a:off x="4636721" y="3754209"/>
            <a:ext cx="2635505"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12</a:t>
            </a:r>
            <a:endParaRPr lang="en-US" sz="3200" dirty="0">
              <a:latin typeface="Times New Roman" pitchFamily="18" charset="0"/>
              <a:cs typeface="Times New Roman" pitchFamily="18" charset="0"/>
            </a:endParaRPr>
          </a:p>
        </p:txBody>
      </p:sp>
      <p:pic>
        <p:nvPicPr>
          <p:cNvPr id="36"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2480" y="3028162"/>
            <a:ext cx="3311467" cy="355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Oval 36"/>
          <p:cNvSpPr/>
          <p:nvPr/>
        </p:nvSpPr>
        <p:spPr>
          <a:xfrm>
            <a:off x="8337270" y="3753283"/>
            <a:ext cx="99524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1383" y="196134"/>
            <a:ext cx="11805259"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smtClean="0">
                <a:latin typeface="Times New Roman" pitchFamily="18" charset="0"/>
                <a:cs typeface="Times New Roman" pitchFamily="18" charset="0"/>
              </a:rPr>
              <a:t>Câu 3.         bằng: </a:t>
            </a:r>
            <a:endParaRPr lang="en-US" sz="3200" dirty="0">
              <a:latin typeface="Times New Roman" pitchFamily="18" charset="0"/>
              <a:cs typeface="Times New Roman" pitchFamily="18" charset="0"/>
            </a:endParaRPr>
          </a:p>
        </p:txBody>
      </p:sp>
      <p:sp>
        <p:nvSpPr>
          <p:cNvPr id="40" name="Rounded Rectangle 39"/>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1334657" y="1021886"/>
            <a:ext cx="837044" cy="790575"/>
          </a:xfrm>
          <a:prstGeom prst="rect">
            <a:avLst/>
          </a:prstGeom>
          <a:solidFill>
            <a:schemeClr val="bg1"/>
          </a:solidFill>
          <a:extLst/>
        </p:spPr>
      </p:pic>
      <p:graphicFrame>
        <p:nvGraphicFramePr>
          <p:cNvPr id="72706" name="Object 2"/>
          <p:cNvGraphicFramePr>
            <a:graphicFrameLocks noChangeAspect="1"/>
          </p:cNvGraphicFramePr>
          <p:nvPr/>
        </p:nvGraphicFramePr>
        <p:xfrm>
          <a:off x="1133475" y="209550"/>
          <a:ext cx="850900" cy="469900"/>
        </p:xfrm>
        <a:graphic>
          <a:graphicData uri="http://schemas.openxmlformats.org/presentationml/2006/ole">
            <p:oleObj spid="_x0000_s72708" name="Equation" r:id="rId7" imgW="850531" imgH="469696" progId="Equation.DSMT4">
              <p:embed/>
            </p:oleObj>
          </a:graphicData>
        </a:graphic>
      </p:graphicFrame>
    </p:spTree>
    <p:extLst>
      <p:ext uri="{BB962C8B-B14F-4D97-AF65-F5344CB8AC3E}">
        <p14:creationId xmlns:p14="http://schemas.microsoft.com/office/powerpoint/2010/main" xmlns="" val="25986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6"/>
                  </p:tgtEl>
                </p:cond>
              </p:nextCondLst>
            </p:seq>
          </p:childTnLst>
        </p:cTn>
      </p:par>
    </p:tnLst>
    <p:bldLst>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14252" y="186186"/>
            <a:ext cx="11805259"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smtClean="0">
                <a:latin typeface="Times New Roman" pitchFamily="18" charset="0"/>
                <a:cs typeface="Times New Roman" pitchFamily="18" charset="0"/>
              </a:rPr>
              <a:t>Câu 4.           bằng: </a:t>
            </a:r>
            <a:endParaRPr lang="en-US" sz="3200" dirty="0">
              <a:latin typeface="Times New Roman" pitchFamily="18" charset="0"/>
              <a:cs typeface="Times New Roman" pitchFamily="18" charset="0"/>
            </a:endParaRPr>
          </a:p>
        </p:txBody>
      </p:sp>
      <p:sp>
        <p:nvSpPr>
          <p:cNvPr id="8" name="Round Same Side Corner Rectangle 7"/>
          <p:cNvSpPr/>
          <p:nvPr/>
        </p:nvSpPr>
        <p:spPr>
          <a:xfrm rot="16200000">
            <a:off x="5662615" y="-98424"/>
            <a:ext cx="663575" cy="325119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latin typeface="Times New Roman" pitchFamily="18" charset="0"/>
              <a:cs typeface="Times New Roman" pitchFamily="18" charset="0"/>
            </a:endParaRPr>
          </a:p>
        </p:txBody>
      </p:sp>
      <p:sp>
        <p:nvSpPr>
          <p:cNvPr id="9" name="Round Same Side Corner Rectangle 8"/>
          <p:cNvSpPr/>
          <p:nvPr/>
        </p:nvSpPr>
        <p:spPr>
          <a:xfrm rot="5400000" flipH="1">
            <a:off x="8557407" y="989674"/>
            <a:ext cx="663575" cy="1139933"/>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5643569" y="806454"/>
            <a:ext cx="663574" cy="325119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1" name="Round Same Side Corner Rectangle 10"/>
          <p:cNvSpPr/>
          <p:nvPr/>
        </p:nvSpPr>
        <p:spPr>
          <a:xfrm rot="5400000" flipH="1">
            <a:off x="8557408" y="1871611"/>
            <a:ext cx="663574" cy="1139933"/>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5663148" y="1687173"/>
            <a:ext cx="662510" cy="32512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3" name="Round Same Side Corner Rectangle 12"/>
          <p:cNvSpPr/>
          <p:nvPr/>
        </p:nvSpPr>
        <p:spPr>
          <a:xfrm rot="5400000" flipH="1">
            <a:off x="8557940" y="2742807"/>
            <a:ext cx="662510" cy="1139933"/>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5663148" y="2548469"/>
            <a:ext cx="662510" cy="32512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5" name="Round Same Side Corner Rectangle 14"/>
          <p:cNvSpPr/>
          <p:nvPr/>
        </p:nvSpPr>
        <p:spPr>
          <a:xfrm rot="5400000" flipH="1">
            <a:off x="8557940" y="3585054"/>
            <a:ext cx="662510" cy="113993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8463921" y="1126185"/>
            <a:ext cx="634996"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A</a:t>
            </a:r>
            <a:endParaRPr lang="en-US" sz="4000" b="1">
              <a:solidFill>
                <a:schemeClr val="bg1"/>
              </a:solidFill>
              <a:latin typeface="Comic Sans MS" pitchFamily="66" charset="0"/>
            </a:endParaRPr>
          </a:p>
        </p:txBody>
      </p:sp>
      <p:sp>
        <p:nvSpPr>
          <p:cNvPr id="17" name="TextBox 33"/>
          <p:cNvSpPr txBox="1">
            <a:spLocks noChangeArrowheads="1"/>
          </p:cNvSpPr>
          <p:nvPr/>
        </p:nvSpPr>
        <p:spPr bwMode="auto">
          <a:xfrm>
            <a:off x="8487913" y="2040587"/>
            <a:ext cx="576807"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B</a:t>
            </a:r>
            <a:endParaRPr lang="en-US" sz="4000" b="1">
              <a:solidFill>
                <a:schemeClr val="bg1"/>
              </a:solidFill>
              <a:latin typeface="Comic Sans MS" pitchFamily="66" charset="0"/>
            </a:endParaRPr>
          </a:p>
        </p:txBody>
      </p:sp>
      <p:sp>
        <p:nvSpPr>
          <p:cNvPr id="18" name="TextBox 34"/>
          <p:cNvSpPr txBox="1">
            <a:spLocks noChangeArrowheads="1"/>
          </p:cNvSpPr>
          <p:nvPr/>
        </p:nvSpPr>
        <p:spPr bwMode="auto">
          <a:xfrm>
            <a:off x="8490913" y="2958228"/>
            <a:ext cx="569532"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8466169" y="3802710"/>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879561" y="2162474"/>
            <a:ext cx="2357147" cy="584775"/>
          </a:xfrm>
          <a:prstGeom prst="rect">
            <a:avLst/>
          </a:prstGeom>
          <a:noFill/>
          <a:ln w="9525">
            <a:noFill/>
            <a:miter lim="800000"/>
            <a:headEnd/>
            <a:tailEnd/>
          </a:ln>
        </p:spPr>
        <p:txBody>
          <a:bodyPr wrap="square">
            <a:spAutoFit/>
          </a:bodyPr>
          <a:lstStyle/>
          <a:p>
            <a:pPr algn="ctr"/>
            <a:r>
              <a:rPr lang="en-US" sz="3200" b="1" smtClean="0">
                <a:solidFill>
                  <a:schemeClr val="bg1"/>
                </a:solidFill>
                <a:latin typeface="Times New Roman" pitchFamily="18" charset="0"/>
                <a:cs typeface="Times New Roman" pitchFamily="18" charset="0"/>
              </a:rPr>
              <a:t>13</a:t>
            </a:r>
            <a:endParaRPr lang="en-US" sz="3200" b="1" dirty="0">
              <a:latin typeface="Times New Roman" pitchFamily="18" charset="0"/>
              <a:cs typeface="Times New Roman" pitchFamily="18" charset="0"/>
            </a:endParaRPr>
          </a:p>
        </p:txBody>
      </p:sp>
      <p:sp>
        <p:nvSpPr>
          <p:cNvPr id="22" name="Rectangle 38"/>
          <p:cNvSpPr>
            <a:spLocks noChangeArrowheads="1"/>
          </p:cNvSpPr>
          <p:nvPr/>
        </p:nvSpPr>
        <p:spPr bwMode="auto">
          <a:xfrm>
            <a:off x="4921144" y="3077577"/>
            <a:ext cx="2172308" cy="584775"/>
          </a:xfrm>
          <a:prstGeom prst="rect">
            <a:avLst/>
          </a:prstGeom>
          <a:noFill/>
          <a:ln w="9525">
            <a:noFill/>
            <a:miter lim="800000"/>
            <a:headEnd/>
            <a:tailEnd/>
          </a:ln>
        </p:spPr>
        <p:txBody>
          <a:bodyPr wrap="square">
            <a:spAutoFit/>
          </a:bodyPr>
          <a:lstStyle/>
          <a:p>
            <a:pPr algn="ctr"/>
            <a:r>
              <a:rPr lang="en-US" sz="3200" b="1" smtClean="0">
                <a:solidFill>
                  <a:schemeClr val="bg1"/>
                </a:solidFill>
                <a:latin typeface="Times New Roman" pitchFamily="18" charset="0"/>
                <a:cs typeface="Times New Roman" pitchFamily="18" charset="0"/>
              </a:rPr>
              <a:t>-13</a:t>
            </a:r>
            <a:endParaRPr lang="en-US" sz="3200" b="1" dirty="0">
              <a:latin typeface="Times New Roman" pitchFamily="18" charset="0"/>
              <a:cs typeface="Times New Roman" pitchFamily="18" charset="0"/>
            </a:endParaRPr>
          </a:p>
        </p:txBody>
      </p:sp>
      <p:sp>
        <p:nvSpPr>
          <p:cNvPr id="23" name="Rectangle 39"/>
          <p:cNvSpPr>
            <a:spLocks noChangeArrowheads="1"/>
          </p:cNvSpPr>
          <p:nvPr/>
        </p:nvSpPr>
        <p:spPr bwMode="auto">
          <a:xfrm>
            <a:off x="4801241" y="3889993"/>
            <a:ext cx="2403416" cy="584775"/>
          </a:xfrm>
          <a:prstGeom prst="rect">
            <a:avLst/>
          </a:prstGeom>
          <a:noFill/>
          <a:ln w="9525">
            <a:noFill/>
            <a:miter lim="800000"/>
            <a:headEnd/>
            <a:tailEnd/>
          </a:ln>
        </p:spPr>
        <p:txBody>
          <a:bodyPr wrap="square">
            <a:spAutoFit/>
          </a:bodyPr>
          <a:lstStyle/>
          <a:p>
            <a:pPr algn="ctr"/>
            <a:r>
              <a:rPr lang="en-US" sz="3200" b="1" smtClean="0">
                <a:solidFill>
                  <a:schemeClr val="bg1"/>
                </a:solidFill>
                <a:latin typeface="Times New Roman" pitchFamily="18" charset="0"/>
                <a:cs typeface="Times New Roman" pitchFamily="18" charset="0"/>
              </a:rPr>
              <a:t>-1,3</a:t>
            </a:r>
            <a:endParaRPr lang="en-US" sz="3200" b="1" dirty="0">
              <a:latin typeface="Times New Roman" pitchFamily="18" charset="0"/>
              <a:cs typeface="Times New Roman" pitchFamily="18" charset="0"/>
            </a:endParaRPr>
          </a:p>
        </p:txBody>
      </p:sp>
      <p:pic>
        <p:nvPicPr>
          <p:cNvPr id="36"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736" y="3215410"/>
            <a:ext cx="3430155" cy="355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Oval 39"/>
          <p:cNvSpPr/>
          <p:nvPr/>
        </p:nvSpPr>
        <p:spPr>
          <a:xfrm>
            <a:off x="8319228" y="1281238"/>
            <a:ext cx="99524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1" name="Rounded Rectangle 40"/>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2" name="Rounded Rectangle 4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3" name="Rounded Rectangle 4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4" name="Rounded Rectangle 4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5" name="Rounded Rectangle 4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6" name="Rounded Rectangle 45"/>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7" name="Rounded Rectangle 46"/>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48" name="Rounded Rectangle 47"/>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49" name="Rounded Rectangle 48"/>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0" name="Rounded Rectangle 49"/>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1" name="Rounded Rectangle 50"/>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2" name="Rounded Rectangle 5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3" name="Rounded Rectangle 5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4" name="Rounded Rectangle 5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5" name="Rounded Rectangle 5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6"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1393826" y="1088180"/>
            <a:ext cx="806449" cy="790575"/>
          </a:xfrm>
          <a:prstGeom prst="rect">
            <a:avLst/>
          </a:prstGeom>
          <a:solidFill>
            <a:schemeClr val="bg1"/>
          </a:solidFill>
          <a:extLst/>
        </p:spPr>
      </p:pic>
      <p:graphicFrame>
        <p:nvGraphicFramePr>
          <p:cNvPr id="73730" name="Object 2"/>
          <p:cNvGraphicFramePr>
            <a:graphicFrameLocks noChangeAspect="1"/>
          </p:cNvGraphicFramePr>
          <p:nvPr/>
        </p:nvGraphicFramePr>
        <p:xfrm>
          <a:off x="1339850" y="212725"/>
          <a:ext cx="952500" cy="533400"/>
        </p:xfrm>
        <a:graphic>
          <a:graphicData uri="http://schemas.openxmlformats.org/presentationml/2006/ole">
            <p:oleObj spid="_x0000_s73732" name="Equation" r:id="rId7" imgW="952087" imgH="533169" progId="Equation.DSMT4">
              <p:embed/>
            </p:oleObj>
          </a:graphicData>
        </a:graphic>
      </p:graphicFrame>
      <p:sp>
        <p:nvSpPr>
          <p:cNvPr id="57" name="Rectangle 32"/>
          <p:cNvSpPr>
            <a:spLocks noChangeArrowheads="1"/>
          </p:cNvSpPr>
          <p:nvPr/>
        </p:nvSpPr>
        <p:spPr bwMode="auto">
          <a:xfrm>
            <a:off x="4889086" y="1238549"/>
            <a:ext cx="2357147" cy="584775"/>
          </a:xfrm>
          <a:prstGeom prst="rect">
            <a:avLst/>
          </a:prstGeom>
          <a:noFill/>
          <a:ln w="9525">
            <a:noFill/>
            <a:miter lim="800000"/>
            <a:headEnd/>
            <a:tailEnd/>
          </a:ln>
        </p:spPr>
        <p:txBody>
          <a:bodyPr wrap="square">
            <a:spAutoFit/>
          </a:bodyPr>
          <a:lstStyle/>
          <a:p>
            <a:pPr algn="ctr"/>
            <a:r>
              <a:rPr lang="en-US" sz="3200" b="1" smtClean="0">
                <a:solidFill>
                  <a:schemeClr val="bg1"/>
                </a:solidFill>
                <a:latin typeface="Times New Roman" pitchFamily="18" charset="0"/>
                <a:cs typeface="Times New Roman" pitchFamily="18" charset="0"/>
              </a:rPr>
              <a:t>1,3</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3044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1"/>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2"/>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3"/>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4"/>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5"/>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6"/>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48"/>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49"/>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0"/>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1"/>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2"/>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3"/>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4"/>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6"/>
                  </p:tgtEl>
                </p:cond>
              </p:nextCondLst>
            </p:seq>
          </p:childTnLst>
        </p:cTn>
      </p:par>
    </p:tnLst>
    <p:bldLst>
      <p:bldP spid="40" grpId="0" animBg="1"/>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p:cNvSpPr/>
          <p:nvPr/>
        </p:nvSpPr>
        <p:spPr>
          <a:xfrm rot="16200000">
            <a:off x="5307013" y="461248"/>
            <a:ext cx="663575" cy="253999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9" name="Round Same Side Corner Rectangle 8"/>
          <p:cNvSpPr/>
          <p:nvPr/>
        </p:nvSpPr>
        <p:spPr>
          <a:xfrm rot="5400000" flipH="1">
            <a:off x="8183619" y="1193746"/>
            <a:ext cx="663575" cy="1139933"/>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 Same Side Corner Rectangle 9"/>
          <p:cNvSpPr/>
          <p:nvPr/>
        </p:nvSpPr>
        <p:spPr>
          <a:xfrm rot="16200000">
            <a:off x="5307018" y="1375651"/>
            <a:ext cx="663574" cy="253999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1" name="Round Same Side Corner Rectangle 10"/>
          <p:cNvSpPr/>
          <p:nvPr/>
        </p:nvSpPr>
        <p:spPr>
          <a:xfrm rot="5400000" flipH="1">
            <a:off x="8183620" y="2075683"/>
            <a:ext cx="663574" cy="1139933"/>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Same Side Corner Rectangle 11"/>
          <p:cNvSpPr/>
          <p:nvPr/>
        </p:nvSpPr>
        <p:spPr>
          <a:xfrm rot="16200000">
            <a:off x="5307548" y="2246845"/>
            <a:ext cx="662510" cy="254000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3" name="Round Same Side Corner Rectangle 12"/>
          <p:cNvSpPr/>
          <p:nvPr/>
        </p:nvSpPr>
        <p:spPr>
          <a:xfrm rot="5400000" flipH="1">
            <a:off x="8184152" y="2946879"/>
            <a:ext cx="662510" cy="1139933"/>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 Same Side Corner Rectangle 13"/>
          <p:cNvSpPr/>
          <p:nvPr/>
        </p:nvSpPr>
        <p:spPr>
          <a:xfrm rot="16200000">
            <a:off x="5307548" y="3050991"/>
            <a:ext cx="662510" cy="25400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a:latin typeface="Times New Roman" pitchFamily="18" charset="0"/>
              <a:cs typeface="Times New Roman" pitchFamily="18" charset="0"/>
            </a:endParaRPr>
          </a:p>
        </p:txBody>
      </p:sp>
      <p:sp>
        <p:nvSpPr>
          <p:cNvPr id="15" name="Round Same Side Corner Rectangle 14"/>
          <p:cNvSpPr/>
          <p:nvPr/>
        </p:nvSpPr>
        <p:spPr>
          <a:xfrm rot="5400000" flipH="1">
            <a:off x="8184152" y="3751026"/>
            <a:ext cx="662510" cy="1139933"/>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8127422" y="1387614"/>
            <a:ext cx="634996"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A</a:t>
            </a:r>
            <a:endParaRPr lang="en-US" sz="4000" b="1" dirty="0">
              <a:solidFill>
                <a:schemeClr val="bg1"/>
              </a:solidFill>
              <a:latin typeface="Comic Sans MS" pitchFamily="66" charset="0"/>
            </a:endParaRPr>
          </a:p>
        </p:txBody>
      </p:sp>
      <p:sp>
        <p:nvSpPr>
          <p:cNvPr id="17" name="TextBox 33"/>
          <p:cNvSpPr txBox="1">
            <a:spLocks noChangeArrowheads="1"/>
          </p:cNvSpPr>
          <p:nvPr/>
        </p:nvSpPr>
        <p:spPr bwMode="auto">
          <a:xfrm>
            <a:off x="8114125" y="2244659"/>
            <a:ext cx="576807" cy="707886"/>
          </a:xfrm>
          <a:prstGeom prst="rect">
            <a:avLst/>
          </a:prstGeom>
          <a:noFill/>
          <a:ln w="9525">
            <a:noFill/>
            <a:miter lim="800000"/>
            <a:headEnd/>
            <a:tailEnd/>
          </a:ln>
        </p:spPr>
        <p:txBody>
          <a:bodyPr wrap="square" anchor="ctr">
            <a:spAutoFit/>
          </a:bodyPr>
          <a:lstStyle/>
          <a:p>
            <a:pPr algn="ctr"/>
            <a:r>
              <a:rPr lang="en-US" sz="4000" b="1" dirty="0" smtClean="0">
                <a:solidFill>
                  <a:schemeClr val="bg1"/>
                </a:solidFill>
                <a:latin typeface="Comic Sans MS" pitchFamily="66" charset="0"/>
              </a:rPr>
              <a:t>B</a:t>
            </a:r>
            <a:endParaRPr lang="en-US" sz="4000" b="1" dirty="0">
              <a:solidFill>
                <a:schemeClr val="bg1"/>
              </a:solidFill>
              <a:latin typeface="Comic Sans MS" pitchFamily="66" charset="0"/>
            </a:endParaRPr>
          </a:p>
        </p:txBody>
      </p:sp>
      <p:sp>
        <p:nvSpPr>
          <p:cNvPr id="18" name="TextBox 34"/>
          <p:cNvSpPr txBox="1">
            <a:spLocks noChangeArrowheads="1"/>
          </p:cNvSpPr>
          <p:nvPr/>
        </p:nvSpPr>
        <p:spPr bwMode="auto">
          <a:xfrm>
            <a:off x="8117125" y="3162300"/>
            <a:ext cx="569532"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C</a:t>
            </a:r>
            <a:endParaRPr lang="en-US" sz="4000" b="1">
              <a:solidFill>
                <a:schemeClr val="bg1"/>
              </a:solidFill>
              <a:latin typeface="Comic Sans MS" pitchFamily="66" charset="0"/>
            </a:endParaRPr>
          </a:p>
        </p:txBody>
      </p:sp>
      <p:sp>
        <p:nvSpPr>
          <p:cNvPr id="19" name="TextBox 35"/>
          <p:cNvSpPr txBox="1">
            <a:spLocks noChangeArrowheads="1"/>
          </p:cNvSpPr>
          <p:nvPr/>
        </p:nvSpPr>
        <p:spPr bwMode="auto">
          <a:xfrm>
            <a:off x="8092381" y="3921057"/>
            <a:ext cx="629540" cy="707886"/>
          </a:xfrm>
          <a:prstGeom prst="rect">
            <a:avLst/>
          </a:prstGeom>
          <a:noFill/>
          <a:ln w="9525">
            <a:noFill/>
            <a:miter lim="800000"/>
            <a:headEnd/>
            <a:tailEnd/>
          </a:ln>
        </p:spPr>
        <p:txBody>
          <a:bodyPr wrap="square" anchor="ctr">
            <a:spAutoFit/>
          </a:bodyPr>
          <a:lstStyle/>
          <a:p>
            <a:pPr algn="ctr"/>
            <a:r>
              <a:rPr lang="en-US" sz="4000" b="1" smtClean="0">
                <a:solidFill>
                  <a:schemeClr val="bg1"/>
                </a:solidFill>
                <a:latin typeface="Comic Sans MS" pitchFamily="66" charset="0"/>
              </a:rPr>
              <a:t>D</a:t>
            </a:r>
            <a:endParaRPr lang="en-US" sz="4000" b="1">
              <a:solidFill>
                <a:schemeClr val="bg1"/>
              </a:solidFill>
              <a:latin typeface="Comic Sans MS" pitchFamily="66" charset="0"/>
            </a:endParaRPr>
          </a:p>
        </p:txBody>
      </p:sp>
      <p:sp>
        <p:nvSpPr>
          <p:cNvPr id="20" name="Rectangle 32"/>
          <p:cNvSpPr>
            <a:spLocks noChangeArrowheads="1"/>
          </p:cNvSpPr>
          <p:nvPr/>
        </p:nvSpPr>
        <p:spPr bwMode="auto">
          <a:xfrm>
            <a:off x="4634893" y="1528346"/>
            <a:ext cx="2070708"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15</a:t>
            </a:r>
            <a:endParaRPr lang="en-US" sz="3200" dirty="0">
              <a:latin typeface="Times New Roman" pitchFamily="18" charset="0"/>
              <a:cs typeface="Times New Roman" pitchFamily="18" charset="0"/>
            </a:endParaRPr>
          </a:p>
        </p:txBody>
      </p:sp>
      <p:sp>
        <p:nvSpPr>
          <p:cNvPr id="21" name="Rectangle 37"/>
          <p:cNvSpPr>
            <a:spLocks noChangeArrowheads="1"/>
          </p:cNvSpPr>
          <p:nvPr/>
        </p:nvSpPr>
        <p:spPr bwMode="auto">
          <a:xfrm>
            <a:off x="4638011" y="2384038"/>
            <a:ext cx="2094939"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1,5</a:t>
            </a:r>
            <a:endParaRPr lang="en-US" sz="3200" dirty="0">
              <a:latin typeface="Times New Roman" pitchFamily="18" charset="0"/>
              <a:cs typeface="Times New Roman" pitchFamily="18" charset="0"/>
            </a:endParaRPr>
          </a:p>
        </p:txBody>
      </p:sp>
      <p:sp>
        <p:nvSpPr>
          <p:cNvPr id="22" name="Rectangle 38"/>
          <p:cNvSpPr>
            <a:spLocks noChangeArrowheads="1"/>
          </p:cNvSpPr>
          <p:nvPr/>
        </p:nvSpPr>
        <p:spPr bwMode="auto">
          <a:xfrm>
            <a:off x="4590060" y="3226564"/>
            <a:ext cx="2172307"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225</a:t>
            </a:r>
            <a:endParaRPr lang="en-US" sz="3200" dirty="0">
              <a:latin typeface="Times New Roman" pitchFamily="18" charset="0"/>
              <a:cs typeface="Times New Roman" pitchFamily="18" charset="0"/>
            </a:endParaRPr>
          </a:p>
        </p:txBody>
      </p:sp>
      <p:sp>
        <p:nvSpPr>
          <p:cNvPr id="23" name="Rectangle 39"/>
          <p:cNvSpPr>
            <a:spLocks noChangeArrowheads="1"/>
          </p:cNvSpPr>
          <p:nvPr/>
        </p:nvSpPr>
        <p:spPr bwMode="auto">
          <a:xfrm>
            <a:off x="4737661" y="4044375"/>
            <a:ext cx="1790140" cy="584775"/>
          </a:xfrm>
          <a:prstGeom prst="rect">
            <a:avLst/>
          </a:prstGeom>
          <a:noFill/>
          <a:ln w="9525">
            <a:noFill/>
            <a:miter lim="800000"/>
            <a:headEnd/>
            <a:tailEnd/>
          </a:ln>
        </p:spPr>
        <p:txBody>
          <a:bodyPr wrap="square">
            <a:spAutoFit/>
          </a:bodyPr>
          <a:lstStyle/>
          <a:p>
            <a:pPr algn="ctr"/>
            <a:r>
              <a:rPr lang="en-US" sz="3200" smtClean="0">
                <a:solidFill>
                  <a:schemeClr val="bg1"/>
                </a:solidFill>
                <a:latin typeface="Times New Roman" pitchFamily="18" charset="0"/>
                <a:cs typeface="Times New Roman" pitchFamily="18" charset="0"/>
              </a:rPr>
              <a:t>22,5</a:t>
            </a:r>
            <a:endParaRPr lang="en-US" sz="3200" dirty="0">
              <a:latin typeface="Times New Roman" pitchFamily="18" charset="0"/>
              <a:cs typeface="Times New Roman" pitchFamily="18" charset="0"/>
            </a:endParaRPr>
          </a:p>
        </p:txBody>
      </p:sp>
      <p:pic>
        <p:nvPicPr>
          <p:cNvPr id="36"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1335" y="2595805"/>
            <a:ext cx="3136948" cy="355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Oval 36"/>
          <p:cNvSpPr/>
          <p:nvPr/>
        </p:nvSpPr>
        <p:spPr>
          <a:xfrm>
            <a:off x="7904269" y="2334623"/>
            <a:ext cx="995241" cy="5436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08001" y="140817"/>
            <a:ext cx="1106174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smtClean="0">
                <a:latin typeface="Times New Roman" pitchFamily="18" charset="0"/>
                <a:cs typeface="Times New Roman" pitchFamily="18" charset="0"/>
              </a:rPr>
              <a:t>Câu 5.</a:t>
            </a:r>
            <a:r>
              <a:rPr lang="en-US" sz="3200" smtClean="0"/>
              <a:t> </a:t>
            </a:r>
            <a:endParaRPr lang="en-US" sz="3200" dirty="0"/>
          </a:p>
        </p:txBody>
      </p:sp>
      <p:sp>
        <p:nvSpPr>
          <p:cNvPr id="42" name="Rounded Rectangle 4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43" name="Rounded Rectangle 4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44" name="Rounded Rectangle 4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45" name="Rounded Rectangle 4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46" name="Rounded Rectangle 45"/>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47" name="Rounded Rectangle 46"/>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48" name="Rounded Rectangle 47"/>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49" name="Rounded Rectangle 48"/>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50" name="Rounded Rectangle 49"/>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51" name="Rounded Rectangle 50"/>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52" name="Rounded Rectangle 51"/>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53" name="Rounded Rectangle 52"/>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54" name="Rounded Rectangle 53"/>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55" name="Rounded Rectangle 54"/>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56" name="Rounded Rectangle 55"/>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57" name="Rounded Rectangle 56"/>
          <p:cNvSpPr/>
          <p:nvPr/>
        </p:nvSpPr>
        <p:spPr>
          <a:xfrm>
            <a:off x="1045448" y="1979148"/>
            <a:ext cx="1422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58"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1408230" y="1040936"/>
            <a:ext cx="792046" cy="790575"/>
          </a:xfrm>
          <a:prstGeom prst="rect">
            <a:avLst/>
          </a:prstGeom>
          <a:solidFill>
            <a:schemeClr val="bg1"/>
          </a:solidFill>
          <a:extLst/>
        </p:spPr>
      </p:pic>
      <p:graphicFrame>
        <p:nvGraphicFramePr>
          <p:cNvPr id="74754" name="Object 2"/>
          <p:cNvGraphicFramePr>
            <a:graphicFrameLocks noChangeAspect="1"/>
          </p:cNvGraphicFramePr>
          <p:nvPr/>
        </p:nvGraphicFramePr>
        <p:xfrm>
          <a:off x="1749425" y="184150"/>
          <a:ext cx="1016000" cy="533400"/>
        </p:xfrm>
        <a:graphic>
          <a:graphicData uri="http://schemas.openxmlformats.org/presentationml/2006/ole">
            <p:oleObj spid="_x0000_s74756" name="Equation" r:id="rId7" imgW="1016000" imgH="533400" progId="Equation.DSMT4">
              <p:embed/>
            </p:oleObj>
          </a:graphicData>
        </a:graphic>
      </p:graphicFrame>
    </p:spTree>
    <p:extLst>
      <p:ext uri="{BB962C8B-B14F-4D97-AF65-F5344CB8AC3E}">
        <p14:creationId xmlns:p14="http://schemas.microsoft.com/office/powerpoint/2010/main" xmlns="" val="170554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8"/>
                    </p:tgtEl>
                  </p:cond>
                </p:stCondLst>
                <p:endSync evt="end" delay="0">
                  <p:rtn val="all"/>
                </p:endSync>
                <p:childTnLst>
                  <p:par>
                    <p:cTn id="9" fill="hold">
                      <p:stCondLst>
                        <p:cond delay="0"/>
                      </p:stCondLst>
                      <p:childTnLst>
                        <p:par>
                          <p:cTn id="10" fill="hold">
                            <p:stCondLst>
                              <p:cond delay="0"/>
                            </p:stCondLst>
                            <p:childTnLst>
                              <p:par>
                                <p:cTn id="11" presetID="11" presetClass="entr" presetSubtype="0" fill="hold" grpId="0" nodeType="afterEffect">
                                  <p:stCondLst>
                                    <p:cond delay="0"/>
                                  </p:stCondLst>
                                  <p:childTnLst>
                                    <p:set>
                                      <p:cBhvr>
                                        <p:cTn id="12" dur="1000">
                                          <p:stCondLst>
                                            <p:cond delay="0"/>
                                          </p:stCondLst>
                                        </p:cTn>
                                        <p:tgtEl>
                                          <p:spTgt spid="42"/>
                                        </p:tgtEl>
                                        <p:attrNameLst>
                                          <p:attrName>style.visibility</p:attrName>
                                        </p:attrNameLst>
                                      </p:cBhvr>
                                      <p:to>
                                        <p:strVal val="visible"/>
                                      </p:to>
                                    </p:set>
                                  </p:childTnLst>
                                </p:cTn>
                              </p:par>
                            </p:childTnLst>
                          </p:cTn>
                        </p:par>
                        <p:par>
                          <p:cTn id="13" fill="hold">
                            <p:stCondLst>
                              <p:cond delay="1000"/>
                            </p:stCondLst>
                            <p:childTnLst>
                              <p:par>
                                <p:cTn id="14" presetID="11" presetClass="entr" presetSubtype="0" fill="hold" grpId="0" nodeType="afterEffect">
                                  <p:stCondLst>
                                    <p:cond delay="0"/>
                                  </p:stCondLst>
                                  <p:childTnLst>
                                    <p:set>
                                      <p:cBhvr>
                                        <p:cTn id="15" dur="1000">
                                          <p:stCondLst>
                                            <p:cond delay="0"/>
                                          </p:stCondLst>
                                        </p:cTn>
                                        <p:tgtEl>
                                          <p:spTgt spid="43"/>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grpId="0" nodeType="afterEffect">
                                  <p:stCondLst>
                                    <p:cond delay="0"/>
                                  </p:stCondLst>
                                  <p:childTnLst>
                                    <p:set>
                                      <p:cBhvr>
                                        <p:cTn id="18" dur="1000">
                                          <p:stCondLst>
                                            <p:cond delay="0"/>
                                          </p:stCondLst>
                                        </p:cTn>
                                        <p:tgtEl>
                                          <p:spTgt spid="44"/>
                                        </p:tgtEl>
                                        <p:attrNameLst>
                                          <p:attrName>style.visibility</p:attrName>
                                        </p:attrNameLst>
                                      </p:cBhvr>
                                      <p:to>
                                        <p:strVal val="visible"/>
                                      </p:to>
                                    </p:set>
                                  </p:childTnLst>
                                </p:cTn>
                              </p:par>
                            </p:childTnLst>
                          </p:cTn>
                        </p:par>
                        <p:par>
                          <p:cTn id="19" fill="hold">
                            <p:stCondLst>
                              <p:cond delay="3000"/>
                            </p:stCondLst>
                            <p:childTnLst>
                              <p:par>
                                <p:cTn id="20" presetID="11" presetClass="entr" presetSubtype="0" fill="hold" grpId="0" nodeType="afterEffect">
                                  <p:stCondLst>
                                    <p:cond delay="0"/>
                                  </p:stCondLst>
                                  <p:childTnLst>
                                    <p:set>
                                      <p:cBhvr>
                                        <p:cTn id="21" dur="1000">
                                          <p:stCondLst>
                                            <p:cond delay="0"/>
                                          </p:stCondLst>
                                        </p:cTn>
                                        <p:tgtEl>
                                          <p:spTgt spid="45"/>
                                        </p:tgtEl>
                                        <p:attrNameLst>
                                          <p:attrName>style.visibility</p:attrName>
                                        </p:attrNameLst>
                                      </p:cBhvr>
                                      <p:to>
                                        <p:strVal val="visible"/>
                                      </p:to>
                                    </p:set>
                                  </p:childTnLst>
                                </p:cTn>
                              </p:par>
                            </p:childTnLst>
                          </p:cTn>
                        </p:par>
                        <p:par>
                          <p:cTn id="22" fill="hold">
                            <p:stCondLst>
                              <p:cond delay="4000"/>
                            </p:stCondLst>
                            <p:childTnLst>
                              <p:par>
                                <p:cTn id="23" presetID="11" presetClass="entr" presetSubtype="0" fill="hold" grpId="0" nodeType="afterEffect">
                                  <p:stCondLst>
                                    <p:cond delay="0"/>
                                  </p:stCondLst>
                                  <p:childTnLst>
                                    <p:set>
                                      <p:cBhvr>
                                        <p:cTn id="24" dur="1000">
                                          <p:stCondLst>
                                            <p:cond delay="0"/>
                                          </p:stCondLst>
                                        </p:cTn>
                                        <p:tgtEl>
                                          <p:spTgt spid="46"/>
                                        </p:tgtEl>
                                        <p:attrNameLst>
                                          <p:attrName>style.visibility</p:attrName>
                                        </p:attrNameLst>
                                      </p:cBhvr>
                                      <p:to>
                                        <p:strVal val="visible"/>
                                      </p:to>
                                    </p:set>
                                  </p:childTnLst>
                                </p:cTn>
                              </p:par>
                            </p:childTnLst>
                          </p:cTn>
                        </p:par>
                        <p:par>
                          <p:cTn id="25" fill="hold">
                            <p:stCondLst>
                              <p:cond delay="5000"/>
                            </p:stCondLst>
                            <p:childTnLst>
                              <p:par>
                                <p:cTn id="26" presetID="11" presetClass="entr" presetSubtype="0" fill="hold" grpId="0" nodeType="afterEffect">
                                  <p:stCondLst>
                                    <p:cond delay="0"/>
                                  </p:stCondLst>
                                  <p:childTnLst>
                                    <p:set>
                                      <p:cBhvr>
                                        <p:cTn id="27" dur="1000">
                                          <p:stCondLst>
                                            <p:cond delay="0"/>
                                          </p:stCondLst>
                                        </p:cTn>
                                        <p:tgtEl>
                                          <p:spTgt spid="47"/>
                                        </p:tgtEl>
                                        <p:attrNameLst>
                                          <p:attrName>style.visibility</p:attrName>
                                        </p:attrNameLst>
                                      </p:cBhvr>
                                      <p:to>
                                        <p:strVal val="visible"/>
                                      </p:to>
                                    </p:set>
                                  </p:childTnLst>
                                </p:cTn>
                              </p:par>
                            </p:childTnLst>
                          </p:cTn>
                        </p:par>
                        <p:par>
                          <p:cTn id="28" fill="hold">
                            <p:stCondLst>
                              <p:cond delay="6000"/>
                            </p:stCondLst>
                            <p:childTnLst>
                              <p:par>
                                <p:cTn id="29" presetID="11" presetClass="entr" presetSubtype="0" fill="hold" grpId="0" nodeType="afterEffect">
                                  <p:stCondLst>
                                    <p:cond delay="0"/>
                                  </p:stCondLst>
                                  <p:childTnLst>
                                    <p:set>
                                      <p:cBhvr>
                                        <p:cTn id="30" dur="1000">
                                          <p:stCondLst>
                                            <p:cond delay="0"/>
                                          </p:stCondLst>
                                        </p:cTn>
                                        <p:tgtEl>
                                          <p:spTgt spid="48"/>
                                        </p:tgtEl>
                                        <p:attrNameLst>
                                          <p:attrName>style.visibility</p:attrName>
                                        </p:attrNameLst>
                                      </p:cBhvr>
                                      <p:to>
                                        <p:strVal val="visible"/>
                                      </p:to>
                                    </p:set>
                                  </p:childTnLst>
                                </p:cTn>
                              </p:par>
                            </p:childTnLst>
                          </p:cTn>
                        </p:par>
                        <p:par>
                          <p:cTn id="31" fill="hold">
                            <p:stCondLst>
                              <p:cond delay="7000"/>
                            </p:stCondLst>
                            <p:childTnLst>
                              <p:par>
                                <p:cTn id="32" presetID="11" presetClass="entr" presetSubtype="0" fill="hold" grpId="0" nodeType="afterEffect">
                                  <p:stCondLst>
                                    <p:cond delay="0"/>
                                  </p:stCondLst>
                                  <p:childTnLst>
                                    <p:set>
                                      <p:cBhvr>
                                        <p:cTn id="33" dur="1000">
                                          <p:stCondLst>
                                            <p:cond delay="0"/>
                                          </p:stCondLst>
                                        </p:cTn>
                                        <p:tgtEl>
                                          <p:spTgt spid="49"/>
                                        </p:tgtEl>
                                        <p:attrNameLst>
                                          <p:attrName>style.visibility</p:attrName>
                                        </p:attrNameLst>
                                      </p:cBhvr>
                                      <p:to>
                                        <p:strVal val="visible"/>
                                      </p:to>
                                    </p:set>
                                  </p:childTnLst>
                                </p:cTn>
                              </p:par>
                            </p:childTnLst>
                          </p:cTn>
                        </p:par>
                        <p:par>
                          <p:cTn id="34" fill="hold">
                            <p:stCondLst>
                              <p:cond delay="8000"/>
                            </p:stCondLst>
                            <p:childTnLst>
                              <p:par>
                                <p:cTn id="35" presetID="11" presetClass="entr" presetSubtype="0" fill="hold" grpId="0" nodeType="afterEffect">
                                  <p:stCondLst>
                                    <p:cond delay="0"/>
                                  </p:stCondLst>
                                  <p:childTnLst>
                                    <p:set>
                                      <p:cBhvr>
                                        <p:cTn id="36" dur="1000">
                                          <p:stCondLst>
                                            <p:cond delay="0"/>
                                          </p:stCondLst>
                                        </p:cTn>
                                        <p:tgtEl>
                                          <p:spTgt spid="50"/>
                                        </p:tgtEl>
                                        <p:attrNameLst>
                                          <p:attrName>style.visibility</p:attrName>
                                        </p:attrNameLst>
                                      </p:cBhvr>
                                      <p:to>
                                        <p:strVal val="visible"/>
                                      </p:to>
                                    </p:set>
                                  </p:childTnLst>
                                </p:cTn>
                              </p:par>
                            </p:childTnLst>
                          </p:cTn>
                        </p:par>
                        <p:par>
                          <p:cTn id="37" fill="hold">
                            <p:stCondLst>
                              <p:cond delay="9000"/>
                            </p:stCondLst>
                            <p:childTnLst>
                              <p:par>
                                <p:cTn id="38" presetID="11" presetClass="entr" presetSubtype="0" fill="hold" grpId="0" nodeType="afterEffect">
                                  <p:stCondLst>
                                    <p:cond delay="0"/>
                                  </p:stCondLst>
                                  <p:childTnLst>
                                    <p:set>
                                      <p:cBhvr>
                                        <p:cTn id="39" dur="1000">
                                          <p:stCondLst>
                                            <p:cond delay="0"/>
                                          </p:stCondLst>
                                        </p:cTn>
                                        <p:tgtEl>
                                          <p:spTgt spid="51"/>
                                        </p:tgtEl>
                                        <p:attrNameLst>
                                          <p:attrName>style.visibility</p:attrName>
                                        </p:attrNameLst>
                                      </p:cBhvr>
                                      <p:to>
                                        <p:strVal val="visible"/>
                                      </p:to>
                                    </p:set>
                                  </p:childTnLst>
                                </p:cTn>
                              </p:par>
                            </p:childTnLst>
                          </p:cTn>
                        </p:par>
                        <p:par>
                          <p:cTn id="40" fill="hold">
                            <p:stCondLst>
                              <p:cond delay="10000"/>
                            </p:stCondLst>
                            <p:childTnLst>
                              <p:par>
                                <p:cTn id="41" presetID="11" presetClass="entr" presetSubtype="0" fill="hold" grpId="0" nodeType="afterEffect">
                                  <p:stCondLst>
                                    <p:cond delay="0"/>
                                  </p:stCondLst>
                                  <p:childTnLst>
                                    <p:set>
                                      <p:cBhvr>
                                        <p:cTn id="42" dur="1000">
                                          <p:stCondLst>
                                            <p:cond delay="0"/>
                                          </p:stCondLst>
                                        </p:cTn>
                                        <p:tgtEl>
                                          <p:spTgt spid="52"/>
                                        </p:tgtEl>
                                        <p:attrNameLst>
                                          <p:attrName>style.visibility</p:attrName>
                                        </p:attrNameLst>
                                      </p:cBhvr>
                                      <p:to>
                                        <p:strVal val="visible"/>
                                      </p:to>
                                    </p:set>
                                  </p:childTnLst>
                                </p:cTn>
                              </p:par>
                            </p:childTnLst>
                          </p:cTn>
                        </p:par>
                        <p:par>
                          <p:cTn id="43" fill="hold">
                            <p:stCondLst>
                              <p:cond delay="11000"/>
                            </p:stCondLst>
                            <p:childTnLst>
                              <p:par>
                                <p:cTn id="44" presetID="11" presetClass="entr" presetSubtype="0" fill="hold" grpId="0" nodeType="afterEffect">
                                  <p:stCondLst>
                                    <p:cond delay="0"/>
                                  </p:stCondLst>
                                  <p:childTnLst>
                                    <p:set>
                                      <p:cBhvr>
                                        <p:cTn id="45" dur="1000">
                                          <p:stCondLst>
                                            <p:cond delay="0"/>
                                          </p:stCondLst>
                                        </p:cTn>
                                        <p:tgtEl>
                                          <p:spTgt spid="53"/>
                                        </p:tgtEl>
                                        <p:attrNameLst>
                                          <p:attrName>style.visibility</p:attrName>
                                        </p:attrNameLst>
                                      </p:cBhvr>
                                      <p:to>
                                        <p:strVal val="visible"/>
                                      </p:to>
                                    </p:set>
                                  </p:childTnLst>
                                </p:cTn>
                              </p:par>
                            </p:childTnLst>
                          </p:cTn>
                        </p:par>
                        <p:par>
                          <p:cTn id="46" fill="hold">
                            <p:stCondLst>
                              <p:cond delay="12000"/>
                            </p:stCondLst>
                            <p:childTnLst>
                              <p:par>
                                <p:cTn id="47" presetID="11" presetClass="entr" presetSubtype="0" fill="hold" grpId="0" nodeType="afterEffect">
                                  <p:stCondLst>
                                    <p:cond delay="0"/>
                                  </p:stCondLst>
                                  <p:childTnLst>
                                    <p:set>
                                      <p:cBhvr>
                                        <p:cTn id="48" dur="1000">
                                          <p:stCondLst>
                                            <p:cond delay="0"/>
                                          </p:stCondLst>
                                        </p:cTn>
                                        <p:tgtEl>
                                          <p:spTgt spid="54"/>
                                        </p:tgtEl>
                                        <p:attrNameLst>
                                          <p:attrName>style.visibility</p:attrName>
                                        </p:attrNameLst>
                                      </p:cBhvr>
                                      <p:to>
                                        <p:strVal val="visible"/>
                                      </p:to>
                                    </p:set>
                                  </p:childTnLst>
                                </p:cTn>
                              </p:par>
                            </p:childTnLst>
                          </p:cTn>
                        </p:par>
                        <p:par>
                          <p:cTn id="49" fill="hold">
                            <p:stCondLst>
                              <p:cond delay="13000"/>
                            </p:stCondLst>
                            <p:childTnLst>
                              <p:par>
                                <p:cTn id="50" presetID="11" presetClass="entr" presetSubtype="0" fill="hold" grpId="0" nodeType="afterEffect">
                                  <p:stCondLst>
                                    <p:cond delay="0"/>
                                  </p:stCondLst>
                                  <p:childTnLst>
                                    <p:set>
                                      <p:cBhvr>
                                        <p:cTn id="51" dur="1000">
                                          <p:stCondLst>
                                            <p:cond delay="0"/>
                                          </p:stCondLst>
                                        </p:cTn>
                                        <p:tgtEl>
                                          <p:spTgt spid="55"/>
                                        </p:tgtEl>
                                        <p:attrNameLst>
                                          <p:attrName>style.visibility</p:attrName>
                                        </p:attrNameLst>
                                      </p:cBhvr>
                                      <p:to>
                                        <p:strVal val="visible"/>
                                      </p:to>
                                    </p:set>
                                  </p:childTnLst>
                                </p:cTn>
                              </p:par>
                            </p:childTnLst>
                          </p:cTn>
                        </p:par>
                        <p:par>
                          <p:cTn id="52" fill="hold">
                            <p:stCondLst>
                              <p:cond delay="14000"/>
                            </p:stCondLst>
                            <p:childTnLst>
                              <p:par>
                                <p:cTn id="53" presetID="11" presetClass="entr" presetSubtype="0" fill="hold" grpId="0" nodeType="afterEffect">
                                  <p:stCondLst>
                                    <p:cond delay="0"/>
                                  </p:stCondLst>
                                  <p:childTnLst>
                                    <p:set>
                                      <p:cBhvr>
                                        <p:cTn id="54" dur="1000">
                                          <p:stCondLst>
                                            <p:cond delay="0"/>
                                          </p:stCondLst>
                                        </p:cTn>
                                        <p:tgtEl>
                                          <p:spTgt spid="56"/>
                                        </p:tgtEl>
                                        <p:attrNameLst>
                                          <p:attrName>style.visibility</p:attrName>
                                        </p:attrNameLst>
                                      </p:cBhvr>
                                      <p:to>
                                        <p:strVal val="visible"/>
                                      </p:to>
                                    </p:set>
                                  </p:childTnLst>
                                </p:cTn>
                              </p:par>
                            </p:childTnLst>
                          </p:cTn>
                        </p:par>
                        <p:par>
                          <p:cTn id="55" fill="hold">
                            <p:stCondLst>
                              <p:cond delay="15000"/>
                            </p:stCondLst>
                            <p:childTnLst>
                              <p:par>
                                <p:cTn id="56" presetID="11" presetClass="entr" presetSubtype="0" fill="hold" grpId="0" nodeType="afterEffect">
                                  <p:stCondLst>
                                    <p:cond delay="0"/>
                                  </p:stCondLst>
                                  <p:childTnLst>
                                    <p:set>
                                      <p:cBhvr>
                                        <p:cTn id="57"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8"/>
                  </p:tgtEl>
                </p:cond>
              </p:nextCondLst>
            </p:seq>
          </p:childTnLst>
        </p:cTn>
      </p:par>
    </p:tnLst>
    <p:bldLst>
      <p:bldP spid="37"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áº¿t quáº£ hÃ¬nh áº£nh cho kim Äá»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998" y="332093"/>
            <a:ext cx="11379197" cy="4800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19100" y="5924550"/>
            <a:ext cx="11639550" cy="584775"/>
          </a:xfrm>
          <a:prstGeom prst="rect">
            <a:avLst/>
          </a:prstGeom>
          <a:noFill/>
        </p:spPr>
        <p:txBody>
          <a:bodyPr wrap="square" rtlCol="0">
            <a:spAutoFit/>
          </a:bodyPr>
          <a:lstStyle/>
          <a:p>
            <a:pPr algn="ctr"/>
            <a:r>
              <a:rPr lang="en-US" sz="3200" b="1" i="1" smtClean="0">
                <a:solidFill>
                  <a:srgbClr val="FFFF00"/>
                </a:solidFill>
                <a:latin typeface="Times New Roman" pitchFamily="18" charset="0"/>
                <a:cs typeface="Times New Roman" pitchFamily="18" charset="0"/>
              </a:rPr>
              <a:t>CẢM ƠN CÁC EM ĐÃ GIÚP ANH HOÀN THÀNH NHIỆM VỤ!</a:t>
            </a:r>
            <a:endParaRPr lang="en-US" sz="3200" b="1" i="1">
              <a:solidFill>
                <a:srgbClr val="FFFF00"/>
              </a:solidFill>
              <a:latin typeface="Times New Roman" pitchFamily="18" charset="0"/>
              <a:cs typeface="Times New Roman" pitchFamily="18" charset="0"/>
            </a:endParaRPr>
          </a:p>
        </p:txBody>
      </p:sp>
      <p:pic>
        <p:nvPicPr>
          <p:cNvPr id="6"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xmlns="">
                  <a14:imgLayer>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900331" y="3780302"/>
            <a:ext cx="5181600" cy="13250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hlinkClick r:id="rId4" action="ppaction://hlinksldjump"/>
          </p:cNvPr>
          <p:cNvSpPr/>
          <p:nvPr/>
        </p:nvSpPr>
        <p:spPr>
          <a:xfrm rot="20861924">
            <a:off x="7459965" y="4027843"/>
            <a:ext cx="3771177" cy="631884"/>
          </a:xfrm>
          <a:prstGeom prst="rect">
            <a:avLst/>
          </a:prstGeom>
          <a:solidFill>
            <a:schemeClr val="accent2">
              <a:lumMod val="40000"/>
              <a:lumOff val="60000"/>
            </a:schemeClr>
          </a:solidFill>
          <a:ln w="57150">
            <a:solidFill>
              <a:srgbClr val="FF0000"/>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rPr>
              <a:t>THE END</a:t>
            </a:r>
            <a:endParaRPr lang="en-US" sz="3200" b="1">
              <a:solidFill>
                <a:srgbClr val="FF0000"/>
              </a:solidFill>
            </a:endParaRPr>
          </a:p>
        </p:txBody>
      </p:sp>
      <p:pic>
        <p:nvPicPr>
          <p:cNvPr id="1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9047152" y="379212"/>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5047527" y="2407920"/>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774645" y="2214888"/>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5400" y="4512975"/>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12876" y="2214888"/>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4739396" y="2161177"/>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3485363" y="4062400"/>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6212596" y="3780301"/>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774645" y="3050185"/>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12876" y="987697"/>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212876" y="3050185"/>
            <a:ext cx="2946400" cy="265176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5" descr="D:\GIAO AN\MAU POWER POINT DEP\ANH DONG PP\Phao hoa.gif"/>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8461909" y="2209800"/>
            <a:ext cx="2058444" cy="185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28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0" presetClass="emph" presetSubtype="0" repeatCount="indefinite" fill="hold" nodeType="withEffect">
                                  <p:stCondLst>
                                    <p:cond delay="0"/>
                                  </p:stCondLst>
                                  <p:childTnLst>
                                    <p:anim calcmode="discrete" valueType="str">
                                      <p:cBhvr override="childStyle">
                                        <p:cTn id="15" dur="2000" fill="hold"/>
                                        <p:tgtEl>
                                          <p:spTgt spid="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237" y="424873"/>
            <a:ext cx="8229112" cy="584775"/>
          </a:xfrm>
          <a:prstGeom prst="rect">
            <a:avLst/>
          </a:prstGeom>
          <a:noFill/>
        </p:spPr>
        <p:txBody>
          <a:bodyPr wrap="none" rtlCol="0">
            <a:spAutoFit/>
          </a:bodyPr>
          <a:lstStyle/>
          <a:p>
            <a:r>
              <a:rPr lang="en-US" sz="3200" b="1" smtClean="0">
                <a:solidFill>
                  <a:srgbClr val="FFFF00"/>
                </a:solidFill>
                <a:latin typeface="Times New Roman" pitchFamily="18" charset="0"/>
                <a:cs typeface="Times New Roman" pitchFamily="18" charset="0"/>
              </a:rPr>
              <a:t>Bài 4 /a,c (SGK/35). </a:t>
            </a:r>
            <a:r>
              <a:rPr lang="en-US" sz="3200" b="1" smtClean="0">
                <a:solidFill>
                  <a:schemeClr val="bg1"/>
                </a:solidFill>
                <a:latin typeface="Times New Roman" pitchFamily="18" charset="0"/>
                <a:cs typeface="Times New Roman" pitchFamily="18" charset="0"/>
              </a:rPr>
              <a:t>Tính giá trị của biểu thức</a:t>
            </a:r>
            <a:endParaRPr lang="en-US" sz="3200" b="1">
              <a:solidFill>
                <a:schemeClr val="bg1"/>
              </a:solidFill>
              <a:latin typeface="Times New Roman" pitchFamily="18" charset="0"/>
              <a:cs typeface="Times New Roman" pitchFamily="18" charset="0"/>
            </a:endParaRPr>
          </a:p>
        </p:txBody>
      </p:sp>
      <p:sp>
        <p:nvSpPr>
          <p:cNvPr id="4301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09" name="Object 1"/>
          <p:cNvGraphicFramePr>
            <a:graphicFrameLocks noChangeAspect="1"/>
          </p:cNvGraphicFramePr>
          <p:nvPr/>
        </p:nvGraphicFramePr>
        <p:xfrm>
          <a:off x="625620" y="1329604"/>
          <a:ext cx="2768600" cy="1181100"/>
        </p:xfrm>
        <a:graphic>
          <a:graphicData uri="http://schemas.openxmlformats.org/presentationml/2006/ole">
            <p:oleObj spid="_x0000_s43018" name="Equation" r:id="rId3" imgW="2768600" imgH="1181100" progId="Equation.DSMT4">
              <p:embed/>
            </p:oleObj>
          </a:graphicData>
        </a:graphic>
      </p:graphicFrame>
      <p:graphicFrame>
        <p:nvGraphicFramePr>
          <p:cNvPr id="43011" name="Object 3"/>
          <p:cNvGraphicFramePr>
            <a:graphicFrameLocks noChangeAspect="1"/>
          </p:cNvGraphicFramePr>
          <p:nvPr/>
        </p:nvGraphicFramePr>
        <p:xfrm>
          <a:off x="681616" y="3643313"/>
          <a:ext cx="5473700" cy="1181100"/>
        </p:xfrm>
        <a:graphic>
          <a:graphicData uri="http://schemas.openxmlformats.org/presentationml/2006/ole">
            <p:oleObj spid="_x0000_s43019" name="Equation" r:id="rId4" imgW="5473700" imgH="1181100" progId="Equation.DSMT4">
              <p:embed/>
            </p:oleObj>
          </a:graphicData>
        </a:graphic>
      </p:graphicFrame>
      <p:sp>
        <p:nvSpPr>
          <p:cNvPr id="6" name="TextBox 5"/>
          <p:cNvSpPr txBox="1"/>
          <p:nvPr/>
        </p:nvSpPr>
        <p:spPr>
          <a:xfrm>
            <a:off x="4742874" y="2673927"/>
            <a:ext cx="936475" cy="584775"/>
          </a:xfrm>
          <a:prstGeom prst="rect">
            <a:avLst/>
          </a:prstGeom>
          <a:noFill/>
        </p:spPr>
        <p:txBody>
          <a:bodyPr wrap="none" rtlCol="0">
            <a:spAutoFit/>
          </a:bodyPr>
          <a:lstStyle/>
          <a:p>
            <a:r>
              <a:rPr lang="en-US" sz="3200" b="1" smtClean="0">
                <a:solidFill>
                  <a:srgbClr val="FFFF00"/>
                </a:solidFill>
                <a:latin typeface="Times New Roman" pitchFamily="18" charset="0"/>
                <a:cs typeface="Times New Roman" pitchFamily="18" charset="0"/>
              </a:rPr>
              <a:t>Giải</a:t>
            </a:r>
            <a:endParaRPr lang="en-US" sz="3200" b="1">
              <a:solidFill>
                <a:schemeClr val="bg1"/>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49FD262B-E9F2-4334-9CCE-A1CBB914C8A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113434" y="0"/>
            <a:ext cx="1542857" cy="1681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0049163" y="1810327"/>
            <a:ext cx="1802096" cy="369332"/>
          </a:xfrm>
          <a:prstGeom prst="rect">
            <a:avLst/>
          </a:prstGeom>
          <a:noFill/>
        </p:spPr>
        <p:txBody>
          <a:bodyPr wrap="none" rtlCol="0">
            <a:spAutoFit/>
          </a:bodyPr>
          <a:lstStyle/>
          <a:p>
            <a:r>
              <a:rPr lang="en-US" i="1" smtClean="0">
                <a:solidFill>
                  <a:schemeClr val="bg1"/>
                </a:solidFill>
                <a:latin typeface="Times New Roman" pitchFamily="18" charset="0"/>
                <a:cs typeface="Times New Roman" pitchFamily="18" charset="0"/>
              </a:rPr>
              <a:t>Thời gian: 2 phút</a:t>
            </a:r>
            <a:endParaRPr lang="en-US" i="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fade">
                                      <p:cBhvr>
                                        <p:cTn id="10"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782" y="563418"/>
            <a:ext cx="5032724"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Bài tập bổ xung: </a:t>
            </a:r>
            <a:r>
              <a:rPr lang="en-US" sz="3200" smtClean="0">
                <a:solidFill>
                  <a:schemeClr val="bg1"/>
                </a:solidFill>
                <a:latin typeface="Times New Roman" pitchFamily="18" charset="0"/>
                <a:cs typeface="Times New Roman" pitchFamily="18" charset="0"/>
              </a:rPr>
              <a:t>Tìm x , biết:</a:t>
            </a:r>
            <a:endParaRPr lang="en-US" sz="3200">
              <a:solidFill>
                <a:schemeClr val="bg1"/>
              </a:solidFill>
              <a:latin typeface="Times New Roman" pitchFamily="18" charset="0"/>
              <a:cs typeface="Times New Roman" pitchFamily="18" charset="0"/>
            </a:endParaRPr>
          </a:p>
        </p:txBody>
      </p:sp>
      <p:sp>
        <p:nvSpPr>
          <p:cNvPr id="6451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3" name="Object 1"/>
          <p:cNvGraphicFramePr>
            <a:graphicFrameLocks noChangeAspect="1"/>
          </p:cNvGraphicFramePr>
          <p:nvPr/>
        </p:nvGraphicFramePr>
        <p:xfrm>
          <a:off x="431800" y="1390650"/>
          <a:ext cx="1574800" cy="495300"/>
        </p:xfrm>
        <a:graphic>
          <a:graphicData uri="http://schemas.openxmlformats.org/presentationml/2006/ole">
            <p:oleObj spid="_x0000_s65562" name="Equation" r:id="rId3" imgW="1574117" imgH="495085" progId="Equation.DSMT4">
              <p:embed/>
            </p:oleObj>
          </a:graphicData>
        </a:graphic>
      </p:graphicFrame>
      <p:graphicFrame>
        <p:nvGraphicFramePr>
          <p:cNvPr id="64515" name="Object 3"/>
          <p:cNvGraphicFramePr>
            <a:graphicFrameLocks noChangeAspect="1"/>
          </p:cNvGraphicFramePr>
          <p:nvPr/>
        </p:nvGraphicFramePr>
        <p:xfrm>
          <a:off x="448811" y="2247900"/>
          <a:ext cx="1473200" cy="838200"/>
        </p:xfrm>
        <a:graphic>
          <a:graphicData uri="http://schemas.openxmlformats.org/presentationml/2006/ole">
            <p:oleObj spid="_x0000_s65563" name="Equation" r:id="rId4" imgW="1473200" imgH="838200" progId="Equation.DSMT4">
              <p:embed/>
            </p:oleObj>
          </a:graphicData>
        </a:graphic>
      </p:graphicFrame>
      <p:sp>
        <p:nvSpPr>
          <p:cNvPr id="6" name="TextBox 5"/>
          <p:cNvSpPr txBox="1"/>
          <p:nvPr/>
        </p:nvSpPr>
        <p:spPr>
          <a:xfrm>
            <a:off x="4802909" y="3011517"/>
            <a:ext cx="1117600" cy="584775"/>
          </a:xfrm>
          <a:prstGeom prst="rect">
            <a:avLst/>
          </a:prstGeom>
          <a:noFill/>
        </p:spPr>
        <p:txBody>
          <a:bodyPr wrap="square" rtlCol="0">
            <a:spAutoFit/>
          </a:bodyPr>
          <a:lstStyle/>
          <a:p>
            <a:r>
              <a:rPr lang="en-US" sz="3200" smtClean="0">
                <a:solidFill>
                  <a:srgbClr val="FFFF00"/>
                </a:solidFill>
                <a:latin typeface="Times New Roman" pitchFamily="18" charset="0"/>
                <a:cs typeface="Times New Roman" pitchFamily="18" charset="0"/>
              </a:rPr>
              <a:t>Giải</a:t>
            </a:r>
            <a:endParaRPr lang="en-US" sz="3200">
              <a:solidFill>
                <a:srgbClr val="FFFF00"/>
              </a:solidFill>
              <a:latin typeface="Times New Roman" pitchFamily="18" charset="0"/>
              <a:cs typeface="Times New Roman" pitchFamily="18" charset="0"/>
            </a:endParaRPr>
          </a:p>
        </p:txBody>
      </p:sp>
      <p:sp>
        <p:nvSpPr>
          <p:cNvPr id="7" name="TextBox 6"/>
          <p:cNvSpPr txBox="1"/>
          <p:nvPr/>
        </p:nvSpPr>
        <p:spPr>
          <a:xfrm>
            <a:off x="489527" y="3814618"/>
            <a:ext cx="2804550"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a) Vì            =&gt; </a:t>
            </a:r>
            <a:endParaRPr lang="en-US" sz="3200">
              <a:solidFill>
                <a:schemeClr val="bg1"/>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1605642" y="3957670"/>
          <a:ext cx="889000" cy="317500"/>
        </p:xfrm>
        <a:graphic>
          <a:graphicData uri="http://schemas.openxmlformats.org/presentationml/2006/ole">
            <p:oleObj spid="_x0000_s65564" name="Equation" r:id="rId5" imgW="888614" imgH="317362" progId="Equation.DSMT4">
              <p:embed/>
            </p:oleObj>
          </a:graphicData>
        </a:graphic>
      </p:graphicFrame>
      <p:graphicFrame>
        <p:nvGraphicFramePr>
          <p:cNvPr id="64517" name="Object 5"/>
          <p:cNvGraphicFramePr>
            <a:graphicFrameLocks noChangeAspect="1"/>
          </p:cNvGraphicFramePr>
          <p:nvPr/>
        </p:nvGraphicFramePr>
        <p:xfrm>
          <a:off x="3155364" y="3898900"/>
          <a:ext cx="2679700" cy="381000"/>
        </p:xfrm>
        <a:graphic>
          <a:graphicData uri="http://schemas.openxmlformats.org/presentationml/2006/ole">
            <p:oleObj spid="_x0000_s65565" name="Equation" r:id="rId6" imgW="2679480" imgH="380880" progId="Equation.DSMT4">
              <p:embed/>
            </p:oleObj>
          </a:graphicData>
        </a:graphic>
      </p:graphicFrame>
      <p:sp>
        <p:nvSpPr>
          <p:cNvPr id="10" name="TextBox 9"/>
          <p:cNvSpPr txBox="1"/>
          <p:nvPr/>
        </p:nvSpPr>
        <p:spPr>
          <a:xfrm>
            <a:off x="567282" y="4601500"/>
            <a:ext cx="2826992"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b) Vì           =&gt;  </a:t>
            </a:r>
            <a:endParaRPr lang="en-US" sz="3200">
              <a:solidFill>
                <a:schemeClr val="bg1"/>
              </a:solidFill>
              <a:latin typeface="Times New Roman" pitchFamily="18" charset="0"/>
              <a:cs typeface="Times New Roman" pitchFamily="18" charset="0"/>
            </a:endParaRPr>
          </a:p>
        </p:txBody>
      </p:sp>
      <p:graphicFrame>
        <p:nvGraphicFramePr>
          <p:cNvPr id="64518" name="Object 6"/>
          <p:cNvGraphicFramePr>
            <a:graphicFrameLocks noChangeAspect="1"/>
          </p:cNvGraphicFramePr>
          <p:nvPr/>
        </p:nvGraphicFramePr>
        <p:xfrm>
          <a:off x="1695450" y="4483521"/>
          <a:ext cx="787400" cy="838200"/>
        </p:xfrm>
        <a:graphic>
          <a:graphicData uri="http://schemas.openxmlformats.org/presentationml/2006/ole">
            <p:oleObj spid="_x0000_s65566" name="Equation" r:id="rId7" imgW="787400" imgH="838200" progId="Equation.DSMT4">
              <p:embed/>
            </p:oleObj>
          </a:graphicData>
        </a:graphic>
      </p:graphicFrame>
      <p:graphicFrame>
        <p:nvGraphicFramePr>
          <p:cNvPr id="64519" name="Object 7"/>
          <p:cNvGraphicFramePr>
            <a:graphicFrameLocks noChangeAspect="1"/>
          </p:cNvGraphicFramePr>
          <p:nvPr/>
        </p:nvGraphicFramePr>
        <p:xfrm>
          <a:off x="3140352" y="4394200"/>
          <a:ext cx="2654300" cy="1003300"/>
        </p:xfrm>
        <a:graphic>
          <a:graphicData uri="http://schemas.openxmlformats.org/presentationml/2006/ole">
            <p:oleObj spid="_x0000_s65567" name="Equation" r:id="rId8" imgW="2654280" imgH="1002960" progId="Equation.DSMT4">
              <p:embed/>
            </p:oleObj>
          </a:graphicData>
        </a:graphic>
      </p:graphicFrame>
      <p:pic>
        <p:nvPicPr>
          <p:cNvPr id="13" name="Picture 12">
            <a:extLst>
              <a:ext uri="{FF2B5EF4-FFF2-40B4-BE49-F238E27FC236}">
                <a16:creationId xmlns:a16="http://schemas.microsoft.com/office/drawing/2014/main" xmlns="" id="{C1AA87E4-74CD-4BC1-BBEF-6104BC8C9110}"/>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b="8820"/>
          <a:stretch>
            <a:fillRect/>
          </a:stretch>
        </p:blipFill>
        <p:spPr bwMode="auto">
          <a:xfrm>
            <a:off x="10474036" y="147782"/>
            <a:ext cx="1468582" cy="1300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64517"/>
                                        </p:tgtEl>
                                        <p:attrNameLst>
                                          <p:attrName>style.visibility</p:attrName>
                                        </p:attrNameLst>
                                      </p:cBhvr>
                                      <p:to>
                                        <p:strVal val="visible"/>
                                      </p:to>
                                    </p:set>
                                    <p:animEffect transition="in" filter="fade">
                                      <p:cBhvr>
                                        <p:cTn id="16" dur="500"/>
                                        <p:tgtEl>
                                          <p:spTgt spid="645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64518"/>
                                        </p:tgtEl>
                                        <p:attrNameLst>
                                          <p:attrName>style.visibility</p:attrName>
                                        </p:attrNameLst>
                                      </p:cBhvr>
                                      <p:to>
                                        <p:strVal val="visible"/>
                                      </p:to>
                                    </p:set>
                                    <p:animEffect transition="in" filter="fade">
                                      <p:cBhvr>
                                        <p:cTn id="22" dur="500"/>
                                        <p:tgtEl>
                                          <p:spTgt spid="64518"/>
                                        </p:tgtEl>
                                      </p:cBhvr>
                                    </p:animEffect>
                                  </p:childTnLst>
                                </p:cTn>
                              </p:par>
                              <p:par>
                                <p:cTn id="23" presetID="10" presetClass="entr" presetSubtype="0" fill="hold" nodeType="withEffect">
                                  <p:stCondLst>
                                    <p:cond delay="0"/>
                                  </p:stCondLst>
                                  <p:childTnLst>
                                    <p:set>
                                      <p:cBhvr>
                                        <p:cTn id="24" dur="1" fill="hold">
                                          <p:stCondLst>
                                            <p:cond delay="0"/>
                                          </p:stCondLst>
                                        </p:cTn>
                                        <p:tgtEl>
                                          <p:spTgt spid="64519"/>
                                        </p:tgtEl>
                                        <p:attrNameLst>
                                          <p:attrName>style.visibility</p:attrName>
                                        </p:attrNameLst>
                                      </p:cBhvr>
                                      <p:to>
                                        <p:strVal val="visible"/>
                                      </p:to>
                                    </p:set>
                                    <p:animEffect transition="in" filter="fade">
                                      <p:cBhvr>
                                        <p:cTn id="25"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511C1F69-0B0A-4BD6-AB3A-88CD58FB05BF}"/>
              </a:ext>
            </a:extLst>
          </p:cNvPr>
          <p:cNvPicPr>
            <a:picLocks noChangeAspect="1"/>
          </p:cNvPicPr>
          <p:nvPr/>
        </p:nvPicPr>
        <p:blipFill rotWithShape="1">
          <a:blip r:embed="rId2" cstate="print"/>
          <a:srcRect l="20349" r="20345" b="-4"/>
          <a:stretch/>
        </p:blipFill>
        <p:spPr>
          <a:xfrm>
            <a:off x="901545" y="2400711"/>
            <a:ext cx="2733847"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xmlns="" id="{77350DD2-A59F-448C-88CB-516597CDE3ED}"/>
              </a:ext>
            </a:extLst>
          </p:cNvPr>
          <p:cNvPicPr>
            <a:picLocks noChangeAspect="1"/>
          </p:cNvPicPr>
          <p:nvPr/>
        </p:nvPicPr>
        <p:blipFill rotWithShape="1">
          <a:blip r:embed="rId3" cstate="print"/>
          <a:srcRect l="17382" r="20120" b="2"/>
          <a:stretch/>
        </p:blipFill>
        <p:spPr>
          <a:xfrm>
            <a:off x="3458134" y="1905002"/>
            <a:ext cx="4577519" cy="3983222"/>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xmlns="" id="{070451BF-446D-4E79-8EE0-C9F74384326A}"/>
              </a:ext>
            </a:extLst>
          </p:cNvPr>
          <p:cNvPicPr>
            <a:picLocks noChangeAspect="1"/>
          </p:cNvPicPr>
          <p:nvPr/>
        </p:nvPicPr>
        <p:blipFill rotWithShape="1">
          <a:blip r:embed="rId4" cstate="print"/>
          <a:srcRect l="36012" r="14448" b="2"/>
          <a:stretch/>
        </p:blipFill>
        <p:spPr>
          <a:xfrm>
            <a:off x="7560499" y="2451691"/>
            <a:ext cx="3273940" cy="329347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xmlns="" id="{90A0EEFD-C25D-4754-8DFA-383551B57B0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28585" y="2411413"/>
            <a:ext cx="3103033"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C1AA87E4-74CD-4BC1-BBEF-6104BC8C911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b="8820"/>
          <a:stretch>
            <a:fillRect/>
          </a:stretch>
        </p:blipFill>
        <p:spPr bwMode="auto">
          <a:xfrm>
            <a:off x="7467601" y="2641600"/>
            <a:ext cx="3103033"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49FD262B-E9F2-4334-9CCE-A1CBB914C8AD}"/>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375834" y="2982913"/>
            <a:ext cx="2080684" cy="20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reeform: Shape 11">
            <a:extLst>
              <a:ext uri="{FF2B5EF4-FFF2-40B4-BE49-F238E27FC236}">
                <a16:creationId xmlns:a16="http://schemas.microsoft.com/office/drawing/2014/main" xmlns="" id="{C0BA9DDB-E2DD-4D10-9BC5-1C5234A77093}"/>
              </a:ext>
            </a:extLst>
          </p:cNvPr>
          <p:cNvSpPr/>
          <p:nvPr/>
        </p:nvSpPr>
        <p:spPr>
          <a:xfrm rot="5400000">
            <a:off x="-187908" y="184861"/>
            <a:ext cx="3103562"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4" name="Picture 3">
            <a:extLst>
              <a:ext uri="{FF2B5EF4-FFF2-40B4-BE49-F238E27FC236}">
                <a16:creationId xmlns:a16="http://schemas.microsoft.com/office/drawing/2014/main" xmlns="" id="{23E2EA53-0037-4307-B5FE-EBFEF3013FE6}"/>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rot="-2930128">
            <a:off x="-319087" y="757767"/>
            <a:ext cx="2733676" cy="694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379FF407-63FE-4475-827D-B5FD92067DCF}"/>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780117" y="835025"/>
            <a:ext cx="2700867"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F6DEADE5-71F6-4922-A210-300E71E7B677}"/>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154084" y="80963"/>
            <a:ext cx="2700867"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DC221EF2-8352-4A63-A940-D0E57BB865F9}"/>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8382001" y="509588"/>
            <a:ext cx="2901951" cy="184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a:extLst>
              <a:ext uri="{FF2B5EF4-FFF2-40B4-BE49-F238E27FC236}">
                <a16:creationId xmlns:a16="http://schemas.microsoft.com/office/drawing/2014/main" xmlns="" id="{F7C3ED02-6935-49C9-BC81-54036871BF7E}"/>
              </a:ext>
            </a:extLst>
          </p:cNvPr>
          <p:cNvSpPr/>
          <p:nvPr/>
        </p:nvSpPr>
        <p:spPr>
          <a:xfrm>
            <a:off x="320676" y="1209676"/>
            <a:ext cx="2917824" cy="276225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smtClean="0">
                <a:solidFill>
                  <a:srgbClr val="FF0000"/>
                </a:solidFill>
                <a:latin typeface="Times New Roman" panose="02020603050405020304" pitchFamily="18" charset="0"/>
                <a:cs typeface="Times New Roman" panose="02020603050405020304" pitchFamily="18" charset="0"/>
              </a:rPr>
              <a:t>HĐ 4</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C28863FC-3D0F-45F1-A18D-92F92756D291}"/>
              </a:ext>
            </a:extLst>
          </p:cNvPr>
          <p:cNvSpPr txBox="1">
            <a:spLocks noChangeArrowheads="1"/>
          </p:cNvSpPr>
          <p:nvPr/>
        </p:nvSpPr>
        <p:spPr bwMode="auto">
          <a:xfrm>
            <a:off x="4775199" y="2227264"/>
            <a:ext cx="3254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b="1" smtClean="0">
                <a:solidFill>
                  <a:srgbClr val="FFFF00"/>
                </a:solidFill>
                <a:latin typeface="Times New Roman" panose="02020603050405020304" pitchFamily="18" charset="0"/>
                <a:cs typeface="Calibri" panose="020F0502020204030204" pitchFamily="34" charset="0"/>
              </a:rPr>
              <a:t>VẬN DỤNG</a:t>
            </a:r>
            <a:endParaRPr lang="en-US" altLang="en-US" sz="4000">
              <a:solidFill>
                <a:srgbClr val="FFFF00"/>
              </a:solidFill>
            </a:endParaRPr>
          </a:p>
        </p:txBody>
      </p:sp>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036" y="314037"/>
            <a:ext cx="11594456" cy="2554545"/>
          </a:xfrm>
          <a:prstGeom prst="rect">
            <a:avLst/>
          </a:prstGeom>
          <a:noFill/>
        </p:spPr>
        <p:txBody>
          <a:bodyPr wrap="none" rtlCol="0">
            <a:spAutoFit/>
          </a:bodyPr>
          <a:lstStyle/>
          <a:p>
            <a:r>
              <a:rPr lang="en-US" sz="3200" b="1" dirty="0" err="1" smtClean="0">
                <a:solidFill>
                  <a:srgbClr val="FFFF00"/>
                </a:solidFill>
                <a:latin typeface="Times New Roman" pitchFamily="18" charset="0"/>
                <a:cs typeface="Times New Roman" pitchFamily="18" charset="0"/>
              </a:rPr>
              <a:t>Bài</a:t>
            </a:r>
            <a:r>
              <a:rPr lang="en-US" sz="3200" b="1" dirty="0" smtClean="0">
                <a:solidFill>
                  <a:srgbClr val="FFFF00"/>
                </a:solidFill>
                <a:latin typeface="Times New Roman" pitchFamily="18" charset="0"/>
                <a:cs typeface="Times New Roman" pitchFamily="18" charset="0"/>
              </a:rPr>
              <a:t> 5 (SGK/35): </a:t>
            </a:r>
            <a:r>
              <a:rPr lang="en-US" sz="3200" dirty="0" err="1" smtClean="0">
                <a:solidFill>
                  <a:schemeClr val="bg1"/>
                </a:solidFill>
                <a:latin typeface="Times New Roman" pitchFamily="18" charset="0"/>
                <a:cs typeface="Times New Roman" pitchFamily="18" charset="0"/>
              </a:rPr>
              <a:t>Quan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sát</a:t>
            </a:r>
            <a:r>
              <a:rPr lang="en-US" sz="3200" dirty="0" smtClean="0">
                <a:solidFill>
                  <a:schemeClr val="bg1"/>
                </a:solidFill>
                <a:latin typeface="Times New Roman" pitchFamily="18" charset="0"/>
                <a:cs typeface="Times New Roman" pitchFamily="18" charset="0"/>
              </a:rPr>
              <a:t> </a:t>
            </a:r>
            <a:r>
              <a:rPr lang="en-US" sz="3200" i="1" dirty="0" err="1" smtClean="0">
                <a:solidFill>
                  <a:schemeClr val="bg1"/>
                </a:solidFill>
                <a:latin typeface="Times New Roman" pitchFamily="18" charset="0"/>
                <a:cs typeface="Times New Roman" pitchFamily="18" charset="0"/>
              </a:rPr>
              <a:t>hình</a:t>
            </a:r>
            <a:r>
              <a:rPr lang="en-US" sz="3200" i="1" dirty="0" smtClean="0">
                <a:solidFill>
                  <a:schemeClr val="bg1"/>
                </a:solidFill>
                <a:latin typeface="Times New Roman" pitchFamily="18" charset="0"/>
                <a:cs typeface="Times New Roman" pitchFamily="18" charset="0"/>
              </a:rPr>
              <a:t> 1 </a:t>
            </a:r>
            <a:r>
              <a:rPr lang="en-US" sz="3200" dirty="0" smtClean="0">
                <a:solidFill>
                  <a:schemeClr val="bg1"/>
                </a:solidFill>
                <a:latin typeface="Times New Roman" pitchFamily="18" charset="0"/>
                <a:cs typeface="Times New Roman" pitchFamily="18" charset="0"/>
              </a:rPr>
              <a:t>ở </a:t>
            </a:r>
            <a:r>
              <a:rPr lang="en-US" sz="3200" dirty="0" err="1" smtClean="0">
                <a:solidFill>
                  <a:schemeClr val="bg1"/>
                </a:solidFill>
                <a:latin typeface="Times New Roman" pitchFamily="18" charset="0"/>
                <a:cs typeface="Times New Roman" pitchFamily="18" charset="0"/>
              </a:rPr>
              <a:t>đó</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AEBF </a:t>
            </a:r>
            <a:r>
              <a:rPr lang="en-US" sz="3200" dirty="0" err="1" smtClean="0">
                <a:solidFill>
                  <a:schemeClr val="bg1"/>
                </a:solidFill>
                <a:latin typeface="Times New Roman" pitchFamily="18" charset="0"/>
                <a:cs typeface="Times New Roman" pitchFamily="18" charset="0"/>
              </a:rPr>
              <a:t>có</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cạnh</a:t>
            </a:r>
            <a:endParaRPr lang="en-US" sz="3200" dirty="0" smtClean="0">
              <a:solidFill>
                <a:schemeClr val="bg1"/>
              </a:solidFill>
              <a:latin typeface="Times New Roman" pitchFamily="18" charset="0"/>
              <a:cs typeface="Times New Roman" pitchFamily="18" charset="0"/>
            </a:endParaRPr>
          </a:p>
          <a:p>
            <a:r>
              <a:rPr lang="en-US" sz="3200" dirty="0" err="1" smtClean="0">
                <a:solidFill>
                  <a:schemeClr val="bg1"/>
                </a:solidFill>
                <a:latin typeface="Times New Roman" pitchFamily="18" charset="0"/>
                <a:cs typeface="Times New Roman" pitchFamily="18" charset="0"/>
              </a:rPr>
              <a:t>bằng</a:t>
            </a:r>
            <a:r>
              <a:rPr lang="en-US" sz="3200" dirty="0" smtClean="0">
                <a:solidFill>
                  <a:schemeClr val="bg1"/>
                </a:solidFill>
                <a:latin typeface="Times New Roman" pitchFamily="18" charset="0"/>
                <a:cs typeface="Times New Roman" pitchFamily="18" charset="0"/>
              </a:rPr>
              <a:t> 1m, </a:t>
            </a:r>
            <a:r>
              <a:rPr lang="en-US" sz="3200" dirty="0" err="1" smtClean="0">
                <a:solidFill>
                  <a:schemeClr val="bg1"/>
                </a:solidFill>
                <a:latin typeface="Times New Roman" pitchFamily="18" charset="0"/>
                <a:cs typeface="Times New Roman" pitchFamily="18" charset="0"/>
              </a:rPr>
              <a:t>hình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ABCD </a:t>
            </a:r>
            <a:r>
              <a:rPr lang="en-US" sz="3200" dirty="0" err="1" smtClean="0">
                <a:solidFill>
                  <a:schemeClr val="bg1"/>
                </a:solidFill>
                <a:latin typeface="Times New Roman" pitchFamily="18" charset="0"/>
                <a:cs typeface="Times New Roman" pitchFamily="18" charset="0"/>
              </a:rPr>
              <a:t>có</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cạnh</a:t>
            </a:r>
            <a:r>
              <a:rPr lang="en-US" sz="3200" dirty="0" smtClean="0">
                <a:solidFill>
                  <a:schemeClr val="bg1"/>
                </a:solidFill>
                <a:latin typeface="Times New Roman" pitchFamily="18" charset="0"/>
                <a:cs typeface="Times New Roman" pitchFamily="18" charset="0"/>
              </a:rPr>
              <a:t> AB </a:t>
            </a:r>
            <a:r>
              <a:rPr lang="en-US" sz="3200" dirty="0" err="1" smtClean="0">
                <a:solidFill>
                  <a:schemeClr val="bg1"/>
                </a:solidFill>
                <a:latin typeface="Times New Roman" pitchFamily="18" charset="0"/>
                <a:cs typeface="Times New Roman" pitchFamily="18" charset="0"/>
              </a:rPr>
              <a:t>là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một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đường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chéo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của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hình</a:t>
            </a:r>
            <a:endParaRPr lang="en-US" sz="3200" dirty="0" smtClean="0">
              <a:solidFill>
                <a:schemeClr val="bg1"/>
              </a:solidFill>
              <a:latin typeface="Times New Roman" pitchFamily="18" charset="0"/>
              <a:cs typeface="Times New Roman" pitchFamily="18" charset="0"/>
            </a:endParaRPr>
          </a:p>
          <a:p>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AEBF </a:t>
            </a:r>
          </a:p>
          <a:p>
            <a:pPr marL="514350" indent="-514350">
              <a:buAutoNum type="alphaLcParenR"/>
            </a:pPr>
            <a:r>
              <a:rPr lang="en-US" sz="3200" dirty="0" err="1" smtClean="0">
                <a:solidFill>
                  <a:schemeClr val="bg1"/>
                </a:solidFill>
                <a:latin typeface="Times New Roman" pitchFamily="18" charset="0"/>
                <a:cs typeface="Times New Roman" pitchFamily="18" charset="0"/>
              </a:rPr>
              <a:t>Tính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diện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tích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ABCD</a:t>
            </a:r>
          </a:p>
          <a:p>
            <a:pPr marL="514350" indent="-514350">
              <a:buAutoNum type="alphaLcParenR"/>
            </a:pPr>
            <a:r>
              <a:rPr lang="en-US" sz="3200" dirty="0" err="1" smtClean="0">
                <a:solidFill>
                  <a:schemeClr val="bg1"/>
                </a:solidFill>
                <a:latin typeface="Times New Roman" pitchFamily="18" charset="0"/>
                <a:cs typeface="Times New Roman" pitchFamily="18" charset="0"/>
              </a:rPr>
              <a:t>Tính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độ</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dài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đường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chéo</a:t>
            </a:r>
            <a:r>
              <a:rPr lang="en-US" sz="3200" dirty="0" smtClean="0">
                <a:solidFill>
                  <a:schemeClr val="bg1"/>
                </a:solidFill>
                <a:latin typeface="Times New Roman" pitchFamily="18" charset="0"/>
                <a:cs typeface="Times New Roman" pitchFamily="18" charset="0"/>
              </a:rPr>
              <a:t> AB</a:t>
            </a:r>
            <a:endParaRPr lang="en-US" sz="3200" dirty="0">
              <a:solidFill>
                <a:schemeClr val="bg1"/>
              </a:solidFill>
              <a:latin typeface="Times New Roman" pitchFamily="18" charset="0"/>
              <a:cs typeface="Times New Roman" pitchFamily="18" charset="0"/>
            </a:endParaRPr>
          </a:p>
        </p:txBody>
      </p:sp>
      <p:sp>
        <p:nvSpPr>
          <p:cNvPr id="471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8" name="Picture 4"/>
          <p:cNvPicPr>
            <a:picLocks noChangeAspect="1" noChangeArrowheads="1"/>
          </p:cNvPicPr>
          <p:nvPr/>
        </p:nvPicPr>
        <p:blipFill>
          <a:blip r:embed="rId3"/>
          <a:srcRect/>
          <a:stretch>
            <a:fillRect/>
          </a:stretch>
        </p:blipFill>
        <p:spPr bwMode="auto">
          <a:xfrm>
            <a:off x="9236363" y="1543339"/>
            <a:ext cx="2540001" cy="2502189"/>
          </a:xfrm>
          <a:prstGeom prst="rect">
            <a:avLst/>
          </a:prstGeom>
          <a:noFill/>
          <a:ln w="9525">
            <a:noFill/>
            <a:miter lim="800000"/>
            <a:headEnd/>
            <a:tailEnd/>
          </a:ln>
          <a:effectLst/>
        </p:spPr>
      </p:pic>
      <p:sp>
        <p:nvSpPr>
          <p:cNvPr id="7" name="TextBox 6"/>
          <p:cNvSpPr txBox="1"/>
          <p:nvPr/>
        </p:nvSpPr>
        <p:spPr>
          <a:xfrm>
            <a:off x="9845963" y="4165600"/>
            <a:ext cx="1172116" cy="523220"/>
          </a:xfrm>
          <a:prstGeom prst="rect">
            <a:avLst/>
          </a:prstGeom>
          <a:noFill/>
        </p:spPr>
        <p:txBody>
          <a:bodyPr wrap="none" rtlCol="0">
            <a:spAutoFit/>
          </a:bodyPr>
          <a:lstStyle/>
          <a:p>
            <a:r>
              <a:rPr lang="en-US" sz="2800" i="1" smtClean="0">
                <a:solidFill>
                  <a:schemeClr val="bg1"/>
                </a:solidFill>
                <a:latin typeface="Times New Roman" pitchFamily="18" charset="0"/>
                <a:cs typeface="Times New Roman" pitchFamily="18" charset="0"/>
              </a:rPr>
              <a:t>Hình 1</a:t>
            </a:r>
            <a:endParaRPr lang="en-US" sz="2800" i="1">
              <a:solidFill>
                <a:schemeClr val="bg1"/>
              </a:solidFill>
              <a:latin typeface="Times New Roman" pitchFamily="18" charset="0"/>
              <a:cs typeface="Times New Roman" pitchFamily="18" charset="0"/>
            </a:endParaRPr>
          </a:p>
        </p:txBody>
      </p:sp>
      <p:sp>
        <p:nvSpPr>
          <p:cNvPr id="8" name="TextBox 7"/>
          <p:cNvSpPr txBox="1"/>
          <p:nvPr/>
        </p:nvSpPr>
        <p:spPr>
          <a:xfrm>
            <a:off x="4451927" y="2835565"/>
            <a:ext cx="936475" cy="584775"/>
          </a:xfrm>
          <a:prstGeom prst="rect">
            <a:avLst/>
          </a:prstGeom>
          <a:noFill/>
        </p:spPr>
        <p:txBody>
          <a:bodyPr wrap="none" rtlCol="0">
            <a:spAutoFit/>
          </a:bodyPr>
          <a:lstStyle/>
          <a:p>
            <a:r>
              <a:rPr lang="en-US" sz="3200" b="1" smtClean="0">
                <a:solidFill>
                  <a:srgbClr val="FFFF00"/>
                </a:solidFill>
                <a:latin typeface="Times New Roman" pitchFamily="18" charset="0"/>
                <a:cs typeface="Times New Roman" pitchFamily="18" charset="0"/>
              </a:rPr>
              <a:t>Giải</a:t>
            </a:r>
            <a:endParaRPr lang="en-US" sz="3200" b="1">
              <a:solidFill>
                <a:srgbClr val="FFFF00"/>
              </a:solidFill>
              <a:latin typeface="Times New Roman" pitchFamily="18" charset="0"/>
              <a:cs typeface="Times New Roman" pitchFamily="18" charset="0"/>
            </a:endParaRPr>
          </a:p>
        </p:txBody>
      </p:sp>
      <p:sp>
        <p:nvSpPr>
          <p:cNvPr id="9" name="TextBox 8"/>
          <p:cNvSpPr txBox="1"/>
          <p:nvPr/>
        </p:nvSpPr>
        <p:spPr>
          <a:xfrm>
            <a:off x="166263" y="4488867"/>
            <a:ext cx="6011389"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a:t>
            </a:r>
            <a:r>
              <a:rPr lang="en-US" sz="3200" smtClean="0">
                <a:solidFill>
                  <a:schemeClr val="bg1"/>
                </a:solidFill>
                <a:latin typeface="Times New Roman" pitchFamily="18" charset="0"/>
                <a:cs typeface="Times New Roman" pitchFamily="18" charset="0"/>
              </a:rPr>
              <a:t>  </a:t>
            </a:r>
            <a:r>
              <a:rPr lang="en-US" sz="3200" smtClean="0">
                <a:solidFill>
                  <a:schemeClr val="bg1"/>
                </a:solidFill>
                <a:latin typeface="Times New Roman" pitchFamily="18" charset="0"/>
                <a:cs typeface="Times New Roman" pitchFamily="18" charset="0"/>
              </a:rPr>
              <a:t>Diện </a:t>
            </a:r>
            <a:r>
              <a:rPr lang="en-US" sz="3200" dirty="0" err="1" smtClean="0">
                <a:solidFill>
                  <a:schemeClr val="bg1"/>
                </a:solidFill>
                <a:latin typeface="Times New Roman" pitchFamily="18" charset="0"/>
                <a:cs typeface="Times New Roman" pitchFamily="18" charset="0"/>
              </a:rPr>
              <a:t>tích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ABCD  </a:t>
            </a:r>
            <a:r>
              <a:rPr lang="en-US" sz="3200" dirty="0" err="1" smtClean="0">
                <a:solidFill>
                  <a:schemeClr val="bg1"/>
                </a:solidFill>
                <a:latin typeface="Times New Roman" pitchFamily="18" charset="0"/>
                <a:cs typeface="Times New Roman" pitchFamily="18" charset="0"/>
              </a:rPr>
              <a:t>là</a:t>
            </a:r>
            <a:r>
              <a:rPr lang="en-US" sz="3200" dirty="0" smtClean="0">
                <a:solidFill>
                  <a:schemeClr val="bg1"/>
                </a:solidFill>
                <a:latin typeface="Times New Roman" pitchFamily="18" charset="0"/>
                <a:cs typeface="Times New Roman" pitchFamily="18" charset="0"/>
              </a:rPr>
              <a:t>: </a:t>
            </a:r>
            <a:endParaRPr lang="en-US" sz="3200" dirty="0">
              <a:solidFill>
                <a:schemeClr val="bg1"/>
              </a:solidFill>
              <a:latin typeface="Times New Roman" pitchFamily="18" charset="0"/>
              <a:cs typeface="Times New Roman" pitchFamily="18" charset="0"/>
            </a:endParaRPr>
          </a:p>
        </p:txBody>
      </p:sp>
      <p:sp>
        <p:nvSpPr>
          <p:cNvPr id="4711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12"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7111" name="Object 7"/>
          <p:cNvGraphicFramePr>
            <a:graphicFrameLocks noChangeAspect="1"/>
          </p:cNvGraphicFramePr>
          <p:nvPr/>
        </p:nvGraphicFramePr>
        <p:xfrm>
          <a:off x="5872163" y="4373707"/>
          <a:ext cx="3454400" cy="889000"/>
        </p:xfrm>
        <a:graphic>
          <a:graphicData uri="http://schemas.openxmlformats.org/presentationml/2006/ole">
            <p:oleObj spid="_x0000_s47133" name="Equation" r:id="rId4" imgW="3454200" imgH="888840" progId="Equation.DSMT4">
              <p:embed/>
            </p:oleObj>
          </a:graphicData>
        </a:graphic>
      </p:graphicFrame>
      <p:sp>
        <p:nvSpPr>
          <p:cNvPr id="15" name="TextBox 14"/>
          <p:cNvSpPr txBox="1"/>
          <p:nvPr/>
        </p:nvSpPr>
        <p:spPr>
          <a:xfrm>
            <a:off x="258624" y="5312365"/>
            <a:ext cx="8756064" cy="1077218"/>
          </a:xfrm>
          <a:prstGeom prst="rect">
            <a:avLst/>
          </a:prstGeom>
          <a:noFill/>
        </p:spPr>
        <p:txBody>
          <a:bodyPr wrap="square" rtlCol="0">
            <a:spAutoFit/>
          </a:bodyPr>
          <a:lstStyle/>
          <a:p>
            <a:r>
              <a:rPr lang="en-US" sz="3200" smtClean="0">
                <a:solidFill>
                  <a:schemeClr val="bg1"/>
                </a:solidFill>
                <a:latin typeface="Times New Roman" pitchFamily="18" charset="0"/>
                <a:cs typeface="Times New Roman" pitchFamily="18" charset="0"/>
              </a:rPr>
              <a:t>b) </a:t>
            </a:r>
            <a:r>
              <a:rPr lang="en-US" sz="3200" smtClean="0">
                <a:solidFill>
                  <a:schemeClr val="bg1"/>
                </a:solidFill>
                <a:latin typeface="Times New Roman" pitchFamily="18" charset="0"/>
                <a:cs typeface="Times New Roman" pitchFamily="18" charset="0"/>
              </a:rPr>
              <a:t>Ta có diện tích hình vuông ABCD bằng </a:t>
            </a:r>
            <a:endParaRPr lang="en-US" sz="3200" smtClean="0">
              <a:solidFill>
                <a:schemeClr val="bg1"/>
              </a:solidFill>
              <a:latin typeface="Times New Roman" pitchFamily="18" charset="0"/>
              <a:cs typeface="Times New Roman" pitchFamily="18" charset="0"/>
            </a:endParaRPr>
          </a:p>
          <a:p>
            <a:r>
              <a:rPr lang="en-US" sz="3200" smtClean="0">
                <a:solidFill>
                  <a:schemeClr val="bg1"/>
                </a:solidFill>
                <a:latin typeface="Times New Roman" pitchFamily="18" charset="0"/>
                <a:cs typeface="Times New Roman" pitchFamily="18" charset="0"/>
              </a:rPr>
              <a:t>    </a:t>
            </a:r>
            <a:endParaRPr lang="en-US" sz="3200">
              <a:solidFill>
                <a:schemeClr val="bg1"/>
              </a:solidFill>
              <a:latin typeface="Times New Roman" pitchFamily="18" charset="0"/>
              <a:cs typeface="Times New Roman" pitchFamily="18" charset="0"/>
            </a:endParaRPr>
          </a:p>
        </p:txBody>
      </p:sp>
      <p:sp>
        <p:nvSpPr>
          <p:cNvPr id="4711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1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 name="Picture 19">
            <a:extLst>
              <a:ext uri="{FF2B5EF4-FFF2-40B4-BE49-F238E27FC236}">
                <a16:creationId xmlns:a16="http://schemas.microsoft.com/office/drawing/2014/main" xmlns="" id="{49FD262B-E9F2-4334-9CCE-A1CBB914C8A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15686" y="5012025"/>
            <a:ext cx="1081039" cy="111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extBox 21"/>
          <p:cNvSpPr txBox="1"/>
          <p:nvPr/>
        </p:nvSpPr>
        <p:spPr>
          <a:xfrm>
            <a:off x="10389904" y="6296602"/>
            <a:ext cx="1802096" cy="369332"/>
          </a:xfrm>
          <a:prstGeom prst="rect">
            <a:avLst/>
          </a:prstGeom>
          <a:noFill/>
        </p:spPr>
        <p:txBody>
          <a:bodyPr wrap="none" rtlCol="0">
            <a:spAutoFit/>
          </a:bodyPr>
          <a:lstStyle/>
          <a:p>
            <a:r>
              <a:rPr lang="en-US" i="1" smtClean="0">
                <a:solidFill>
                  <a:srgbClr val="FFFF00"/>
                </a:solidFill>
                <a:latin typeface="Times New Roman" pitchFamily="18" charset="0"/>
                <a:cs typeface="Times New Roman" pitchFamily="18" charset="0"/>
              </a:rPr>
              <a:t>Thời gian: 2 phút</a:t>
            </a:r>
            <a:endParaRPr lang="en-US" i="1">
              <a:solidFill>
                <a:srgbClr val="FFFF00"/>
              </a:solidFill>
              <a:latin typeface="Times New Roman" pitchFamily="18" charset="0"/>
              <a:cs typeface="Times New Roman" pitchFamily="18" charset="0"/>
            </a:endParaRPr>
          </a:p>
        </p:txBody>
      </p:sp>
      <p:graphicFrame>
        <p:nvGraphicFramePr>
          <p:cNvPr id="47128" name="Object 24"/>
          <p:cNvGraphicFramePr>
            <a:graphicFrameLocks noChangeAspect="1"/>
          </p:cNvGraphicFramePr>
          <p:nvPr/>
        </p:nvGraphicFramePr>
        <p:xfrm>
          <a:off x="484029" y="6043185"/>
          <a:ext cx="4419600" cy="533400"/>
        </p:xfrm>
        <a:graphic>
          <a:graphicData uri="http://schemas.openxmlformats.org/presentationml/2006/ole">
            <p:oleObj spid="_x0000_s47134" name="Equation" r:id="rId6" imgW="4419360" imgH="533160" progId="Equation.DSMT4">
              <p:embed/>
            </p:oleObj>
          </a:graphicData>
        </a:graphic>
      </p:graphicFrame>
      <p:sp>
        <p:nvSpPr>
          <p:cNvPr id="17" name="TextBox 16"/>
          <p:cNvSpPr txBox="1"/>
          <p:nvPr/>
        </p:nvSpPr>
        <p:spPr>
          <a:xfrm>
            <a:off x="272472" y="3468261"/>
            <a:ext cx="5144165" cy="584775"/>
          </a:xfrm>
          <a:prstGeom prst="rect">
            <a:avLst/>
          </a:prstGeom>
          <a:noFill/>
        </p:spPr>
        <p:txBody>
          <a:bodyPr wrap="none" rtlCol="0">
            <a:spAutoFit/>
          </a:bodyPr>
          <a:lstStyle/>
          <a:p>
            <a:r>
              <a:rPr lang="en-US" sz="3200" dirty="0" smtClean="0">
                <a:solidFill>
                  <a:schemeClr val="bg1"/>
                </a:solidFill>
                <a:latin typeface="Times New Roman" pitchFamily="18" charset="0"/>
                <a:cs typeface="Times New Roman" pitchFamily="18" charset="0"/>
              </a:rPr>
              <a:t>a) </a:t>
            </a:r>
            <a:r>
              <a:rPr lang="en-US" sz="3200" dirty="0" err="1" smtClean="0">
                <a:solidFill>
                  <a:schemeClr val="bg1"/>
                </a:solidFill>
                <a:latin typeface="Times New Roman" pitchFamily="18" charset="0"/>
                <a:cs typeface="Times New Roman" pitchFamily="18" charset="0"/>
              </a:rPr>
              <a:t>Diện</a:t>
            </a:r>
            <a:r>
              <a:rPr lang="en-US" sz="3200" dirty="0" smtClean="0">
                <a:solidFill>
                  <a:schemeClr val="bg1"/>
                </a:solidFill>
                <a:latin typeface="Times New Roman" pitchFamily="18" charset="0"/>
                <a:cs typeface="Times New Roman" pitchFamily="18" charset="0"/>
              </a:rPr>
              <a:t> </a:t>
            </a:r>
            <a:r>
              <a:rPr lang="en-US" sz="3200" err="1" smtClean="0">
                <a:solidFill>
                  <a:schemeClr val="bg1"/>
                </a:solidFill>
                <a:latin typeface="Times New Roman" pitchFamily="18" charset="0"/>
                <a:cs typeface="Times New Roman" pitchFamily="18" charset="0"/>
              </a:rPr>
              <a:t>tích</a:t>
            </a:r>
            <a:r>
              <a:rPr lang="en-US" sz="3200" smtClean="0">
                <a:solidFill>
                  <a:schemeClr val="bg1"/>
                </a:solidFill>
                <a:latin typeface="Times New Roman" pitchFamily="18" charset="0"/>
                <a:cs typeface="Times New Roman" pitchFamily="18" charset="0"/>
              </a:rPr>
              <a:t> </a:t>
            </a:r>
            <a:r>
              <a:rPr lang="en-US" sz="3200" smtClean="0">
                <a:solidFill>
                  <a:schemeClr val="bg1"/>
                </a:solidFill>
                <a:latin typeface="Times New Roman" pitchFamily="18" charset="0"/>
                <a:cs typeface="Times New Roman" pitchFamily="18" charset="0"/>
              </a:rPr>
              <a:t>tam giác AEB là</a:t>
            </a:r>
            <a:r>
              <a:rPr lang="en-US" sz="3200" dirty="0" smtClean="0">
                <a:solidFill>
                  <a:schemeClr val="bg1"/>
                </a:solidFill>
                <a:latin typeface="Times New Roman" pitchFamily="18" charset="0"/>
                <a:cs typeface="Times New Roman" pitchFamily="18" charset="0"/>
              </a:rPr>
              <a:t>: </a:t>
            </a:r>
            <a:endParaRPr lang="en-US" sz="3200" dirty="0">
              <a:solidFill>
                <a:schemeClr val="bg1"/>
              </a:solidFill>
              <a:latin typeface="Times New Roman" pitchFamily="18" charset="0"/>
              <a:cs typeface="Times New Roman" pitchFamily="18" charset="0"/>
            </a:endParaRPr>
          </a:p>
        </p:txBody>
      </p:sp>
      <p:graphicFrame>
        <p:nvGraphicFramePr>
          <p:cNvPr id="47135" name="Object 31"/>
          <p:cNvGraphicFramePr>
            <a:graphicFrameLocks noChangeAspect="1"/>
          </p:cNvGraphicFramePr>
          <p:nvPr/>
        </p:nvGraphicFramePr>
        <p:xfrm>
          <a:off x="5251161" y="3357714"/>
          <a:ext cx="2819400" cy="889000"/>
        </p:xfrm>
        <a:graphic>
          <a:graphicData uri="http://schemas.openxmlformats.org/presentationml/2006/ole">
            <p:oleObj spid="_x0000_s47135" name="Equation" r:id="rId7" imgW="2819160" imgH="888840" progId="Equation.DSMT4">
              <p:embed/>
            </p:oleObj>
          </a:graphicData>
        </a:graphic>
      </p:graphicFrame>
      <p:graphicFrame>
        <p:nvGraphicFramePr>
          <p:cNvPr id="19" name="Object 18"/>
          <p:cNvGraphicFramePr>
            <a:graphicFrameLocks noChangeAspect="1"/>
          </p:cNvGraphicFramePr>
          <p:nvPr/>
        </p:nvGraphicFramePr>
        <p:xfrm>
          <a:off x="7321400" y="5384654"/>
          <a:ext cx="1003300" cy="495300"/>
        </p:xfrm>
        <a:graphic>
          <a:graphicData uri="http://schemas.openxmlformats.org/presentationml/2006/ole">
            <p:oleObj spid="_x0000_s47136" name="Equation" r:id="rId8" imgW="1002960" imgH="4950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fade">
                                      <p:cBhvr>
                                        <p:cTn id="10" dur="500"/>
                                        <p:tgtEl>
                                          <p:spTgt spid="471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47128"/>
                                        </p:tgtEl>
                                        <p:attrNameLst>
                                          <p:attrName>style.visibility</p:attrName>
                                        </p:attrNameLst>
                                      </p:cBhvr>
                                      <p:to>
                                        <p:strVal val="visible"/>
                                      </p:to>
                                    </p:set>
                                    <p:animEffect transition="in" filter="fade">
                                      <p:cBhvr>
                                        <p:cTn id="16" dur="500"/>
                                        <p:tgtEl>
                                          <p:spTgt spid="471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47135"/>
                                        </p:tgtEl>
                                        <p:attrNameLst>
                                          <p:attrName>style.visibility</p:attrName>
                                        </p:attrNameLst>
                                      </p:cBhvr>
                                      <p:to>
                                        <p:strVal val="visible"/>
                                      </p:to>
                                    </p:set>
                                    <p:animEffect transition="in" filter="fade">
                                      <p:cBhvr>
                                        <p:cTn id="24" dur="500"/>
                                        <p:tgtEl>
                                          <p:spTgt spid="47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625" y="552450"/>
            <a:ext cx="1869423" cy="584775"/>
          </a:xfrm>
          <a:prstGeom prst="rect">
            <a:avLst/>
          </a:prstGeom>
          <a:noFill/>
        </p:spPr>
        <p:txBody>
          <a:bodyPr wrap="none" rtlCol="0">
            <a:spAutoFit/>
          </a:bodyPr>
          <a:lstStyle/>
          <a:p>
            <a:r>
              <a:rPr lang="en-US" sz="3200" b="1" smtClean="0">
                <a:solidFill>
                  <a:srgbClr val="FFFF00"/>
                </a:solidFill>
                <a:latin typeface="Times New Roman" pitchFamily="18" charset="0"/>
                <a:cs typeface="Times New Roman" pitchFamily="18" charset="0"/>
              </a:rPr>
              <a:t>Ghi nhớ: </a:t>
            </a:r>
            <a:endParaRPr lang="en-US" sz="3200" b="1">
              <a:solidFill>
                <a:srgbClr val="FFFF00"/>
              </a:solidFill>
              <a:latin typeface="Times New Roman" pitchFamily="18" charset="0"/>
              <a:cs typeface="Times New Roman" pitchFamily="18" charset="0"/>
            </a:endParaRPr>
          </a:p>
        </p:txBody>
      </p:sp>
      <p:sp>
        <p:nvSpPr>
          <p:cNvPr id="501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177" name="Object 1"/>
          <p:cNvGraphicFramePr>
            <a:graphicFrameLocks noChangeAspect="1"/>
          </p:cNvGraphicFramePr>
          <p:nvPr/>
        </p:nvGraphicFramePr>
        <p:xfrm>
          <a:off x="869950" y="1244600"/>
          <a:ext cx="508000" cy="469900"/>
        </p:xfrm>
        <a:graphic>
          <a:graphicData uri="http://schemas.openxmlformats.org/presentationml/2006/ole">
            <p:oleObj spid="_x0000_s50188" name="Equation" r:id="rId3" imgW="508000" imgH="469900" progId="Equation.DSMT4">
              <p:embed/>
            </p:oleObj>
          </a:graphicData>
        </a:graphic>
      </p:graphicFrame>
      <p:sp>
        <p:nvSpPr>
          <p:cNvPr id="6" name="TextBox 5"/>
          <p:cNvSpPr txBox="1"/>
          <p:nvPr/>
        </p:nvSpPr>
        <p:spPr>
          <a:xfrm>
            <a:off x="1514475" y="1209675"/>
            <a:ext cx="10201832" cy="584775"/>
          </a:xfrm>
          <a:prstGeom prst="rect">
            <a:avLst/>
          </a:prstGeom>
          <a:noFill/>
        </p:spPr>
        <p:txBody>
          <a:bodyPr wrap="none" rtlCol="0">
            <a:spAutoFit/>
          </a:bodyPr>
          <a:lstStyle/>
          <a:p>
            <a:r>
              <a:rPr lang="en-US" sz="3200" dirty="0" err="1" smtClean="0">
                <a:solidFill>
                  <a:schemeClr val="bg1"/>
                </a:solidFill>
                <a:latin typeface="Times New Roman" pitchFamily="18" charset="0"/>
                <a:cs typeface="Times New Roman" pitchFamily="18" charset="0"/>
              </a:rPr>
              <a:t>là</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độ</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dài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đường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chéo</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của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hình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vuông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có</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độ</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dài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cạnh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bằng</a:t>
            </a:r>
            <a:r>
              <a:rPr lang="en-US" sz="3200" dirty="0" smtClean="0">
                <a:solidFill>
                  <a:schemeClr val="bg1"/>
                </a:solidFill>
                <a:latin typeface="Times New Roman" pitchFamily="18" charset="0"/>
                <a:cs typeface="Times New Roman" pitchFamily="18" charset="0"/>
              </a:rPr>
              <a:t> 1</a:t>
            </a:r>
            <a:endParaRPr lang="en-US" sz="3200" dirty="0">
              <a:solidFill>
                <a:schemeClr val="bg1"/>
              </a:solidFill>
              <a:latin typeface="Times New Roman" pitchFamily="18" charset="0"/>
              <a:cs typeface="Times New Roman" pitchFamily="18" charset="0"/>
            </a:endParaRPr>
          </a:p>
        </p:txBody>
      </p:sp>
      <p:pic>
        <p:nvPicPr>
          <p:cNvPr id="50180" name="Picture 4"/>
          <p:cNvPicPr>
            <a:picLocks noChangeAspect="1" noChangeArrowheads="1"/>
          </p:cNvPicPr>
          <p:nvPr/>
        </p:nvPicPr>
        <p:blipFill>
          <a:blip r:embed="rId4"/>
          <a:srcRect/>
          <a:stretch>
            <a:fillRect/>
          </a:stretch>
        </p:blipFill>
        <p:spPr bwMode="auto">
          <a:xfrm>
            <a:off x="8929688" y="2162175"/>
            <a:ext cx="1743075" cy="1866900"/>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9848850" y="2351088"/>
          <a:ext cx="508000" cy="469900"/>
        </p:xfrm>
        <a:graphic>
          <a:graphicData uri="http://schemas.openxmlformats.org/presentationml/2006/ole">
            <p:oleObj spid="_x0000_s50189" name="Equation" r:id="rId5" imgW="508000" imgH="46990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0475" y="152400"/>
            <a:ext cx="4995663"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“CÓ THỂ EM CHƯA BIẾT”</a:t>
            </a:r>
            <a:endParaRPr lang="en-US" sz="3200">
              <a:solidFill>
                <a:srgbClr val="FFFF00"/>
              </a:solidFill>
              <a:latin typeface="Times New Roman" pitchFamily="18" charset="0"/>
              <a:cs typeface="Times New Roman" pitchFamily="18" charset="0"/>
            </a:endParaRPr>
          </a:p>
        </p:txBody>
      </p:sp>
      <p:sp>
        <p:nvSpPr>
          <p:cNvPr id="3" name="TextBox 2"/>
          <p:cNvSpPr txBox="1"/>
          <p:nvPr/>
        </p:nvSpPr>
        <p:spPr>
          <a:xfrm>
            <a:off x="314325" y="733425"/>
            <a:ext cx="9387506" cy="1077218"/>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Các em tự đọc mục “có thể em chưa biết” (SGK/36,37) </a:t>
            </a:r>
          </a:p>
          <a:p>
            <a:r>
              <a:rPr lang="en-US" sz="3200" smtClean="0">
                <a:solidFill>
                  <a:schemeClr val="bg1"/>
                </a:solidFill>
                <a:latin typeface="Times New Roman" pitchFamily="18" charset="0"/>
                <a:cs typeface="Times New Roman" pitchFamily="18" charset="0"/>
              </a:rPr>
              <a:t>và trả lời các câu hỏi sau:</a:t>
            </a:r>
            <a:endParaRPr lang="en-US" sz="3200">
              <a:solidFill>
                <a:schemeClr val="bg1"/>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C1AA87E4-74CD-4BC1-BBEF-6104BC8C911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b="8820"/>
          <a:stretch>
            <a:fillRect/>
          </a:stretch>
        </p:blipFill>
        <p:spPr bwMode="auto">
          <a:xfrm>
            <a:off x="10474036" y="147782"/>
            <a:ext cx="1468582" cy="1300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0877550" y="1619250"/>
            <a:ext cx="997389" cy="461665"/>
          </a:xfrm>
          <a:prstGeom prst="rect">
            <a:avLst/>
          </a:prstGeom>
          <a:solidFill>
            <a:schemeClr val="accent6"/>
          </a:solidFill>
        </p:spPr>
        <p:txBody>
          <a:bodyPr wrap="none" rtlCol="0">
            <a:spAutoFit/>
          </a:bodyPr>
          <a:lstStyle/>
          <a:p>
            <a:r>
              <a:rPr lang="en-US" sz="2400" b="1" i="1" smtClean="0">
                <a:solidFill>
                  <a:schemeClr val="bg1"/>
                </a:solidFill>
                <a:latin typeface="Times New Roman" pitchFamily="18" charset="0"/>
                <a:cs typeface="Times New Roman" pitchFamily="18" charset="0"/>
              </a:rPr>
              <a:t>2 phút</a:t>
            </a:r>
            <a:endParaRPr lang="en-US" sz="2400" b="1" i="1">
              <a:solidFill>
                <a:schemeClr val="bg1"/>
              </a:solidFill>
              <a:latin typeface="Times New Roman" pitchFamily="18" charset="0"/>
              <a:cs typeface="Times New Roman" pitchFamily="18" charset="0"/>
            </a:endParaRPr>
          </a:p>
        </p:txBody>
      </p:sp>
      <p:sp>
        <p:nvSpPr>
          <p:cNvPr id="6" name="TextBox 5"/>
          <p:cNvSpPr txBox="1"/>
          <p:nvPr/>
        </p:nvSpPr>
        <p:spPr>
          <a:xfrm>
            <a:off x="466725" y="1857375"/>
            <a:ext cx="1370888"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Câu 1: </a:t>
            </a:r>
            <a:endParaRPr lang="en-US" sz="3200">
              <a:solidFill>
                <a:srgbClr val="FFFF00"/>
              </a:solidFill>
              <a:latin typeface="Times New Roman" pitchFamily="18" charset="0"/>
              <a:cs typeface="Times New Roman" pitchFamily="18" charset="0"/>
            </a:endParaRPr>
          </a:p>
        </p:txBody>
      </p:sp>
      <p:sp>
        <p:nvSpPr>
          <p:cNvPr id="66561" name="Rectangle 1"/>
          <p:cNvSpPr>
            <a:spLocks noChangeArrowheads="1"/>
          </p:cNvSpPr>
          <p:nvPr/>
        </p:nvSpPr>
        <p:spPr bwMode="auto">
          <a:xfrm>
            <a:off x="285750" y="2371725"/>
            <a:ext cx="117729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Tỉ</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vàng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là</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tỉ</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chuẩn</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giữa</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các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thành</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tố</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trong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thiết</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kế</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nhằm</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đem</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lại</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hiệu</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ứng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cao</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nhất</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cho</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con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người</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khi</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thưởng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thức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các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tác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phẩm</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nghệ</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thuật</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Những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tỉ</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đó</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thường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là</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các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TextBox 7"/>
          <p:cNvSpPr txBox="1"/>
          <p:nvPr/>
        </p:nvSpPr>
        <p:spPr>
          <a:xfrm>
            <a:off x="470613" y="4154455"/>
            <a:ext cx="1752403"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A.  hữu tỉ</a:t>
            </a:r>
            <a:endParaRPr lang="en-US" sz="3200">
              <a:solidFill>
                <a:schemeClr val="bg1"/>
              </a:solidFill>
              <a:latin typeface="Times New Roman" pitchFamily="18" charset="0"/>
              <a:cs typeface="Times New Roman" pitchFamily="18" charset="0"/>
            </a:endParaRPr>
          </a:p>
        </p:txBody>
      </p:sp>
      <p:sp>
        <p:nvSpPr>
          <p:cNvPr id="9" name="TextBox 8"/>
          <p:cNvSpPr txBox="1"/>
          <p:nvPr/>
        </p:nvSpPr>
        <p:spPr>
          <a:xfrm>
            <a:off x="3216924" y="4213549"/>
            <a:ext cx="2510624"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B.  số nguyên</a:t>
            </a:r>
            <a:endParaRPr lang="en-US" sz="3200">
              <a:solidFill>
                <a:schemeClr val="bg1"/>
              </a:solidFill>
              <a:latin typeface="Times New Roman" pitchFamily="18" charset="0"/>
              <a:cs typeface="Times New Roman" pitchFamily="18" charset="0"/>
            </a:endParaRPr>
          </a:p>
        </p:txBody>
      </p:sp>
      <p:sp>
        <p:nvSpPr>
          <p:cNvPr id="10" name="TextBox 9"/>
          <p:cNvSpPr txBox="1"/>
          <p:nvPr/>
        </p:nvSpPr>
        <p:spPr>
          <a:xfrm>
            <a:off x="6482630" y="4232210"/>
            <a:ext cx="1712328"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C.  vô tỉ  </a:t>
            </a:r>
            <a:endParaRPr lang="en-US" sz="3200">
              <a:solidFill>
                <a:schemeClr val="bg1"/>
              </a:solidFill>
              <a:latin typeface="Times New Roman" pitchFamily="18" charset="0"/>
              <a:cs typeface="Times New Roman" pitchFamily="18" charset="0"/>
            </a:endParaRPr>
          </a:p>
        </p:txBody>
      </p:sp>
      <p:sp>
        <p:nvSpPr>
          <p:cNvPr id="11" name="TextBox 10"/>
          <p:cNvSpPr txBox="1"/>
          <p:nvPr/>
        </p:nvSpPr>
        <p:spPr>
          <a:xfrm>
            <a:off x="9452873" y="4272643"/>
            <a:ext cx="1529586"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D.  vô tỉ</a:t>
            </a:r>
            <a:endParaRPr lang="en-US" sz="3200">
              <a:solidFill>
                <a:schemeClr val="bg1"/>
              </a:solidFill>
              <a:latin typeface="Times New Roman" pitchFamily="18" charset="0"/>
              <a:cs typeface="Times New Roman" pitchFamily="18" charset="0"/>
            </a:endParaRPr>
          </a:p>
        </p:txBody>
      </p:sp>
      <p:sp>
        <p:nvSpPr>
          <p:cNvPr id="66562" name="Rectangle 2"/>
          <p:cNvSpPr>
            <a:spLocks noChangeArrowheads="1"/>
          </p:cNvSpPr>
          <p:nvPr/>
        </p:nvSpPr>
        <p:spPr bwMode="auto">
          <a:xfrm>
            <a:off x="207536" y="4844190"/>
            <a:ext cx="1176279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smtClean="0">
                <a:ln>
                  <a:noFill/>
                </a:ln>
                <a:solidFill>
                  <a:srgbClr val="FFFF00"/>
                </a:solidFill>
                <a:effectLst/>
                <a:latin typeface="Times New Roman" pitchFamily="18" charset="0"/>
                <a:ea typeface="Calibri" pitchFamily="34" charset="0"/>
                <a:cs typeface="Times New Roman" pitchFamily="18" charset="0"/>
              </a:rPr>
              <a:t>Câu 2:</a:t>
            </a:r>
            <a:r>
              <a:rPr kumimoji="0" lang="en-US" sz="32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 Hãy kể tên các tác phẩm nghệ thuật và kiến trúc nổi tiếng có sử dụng tỉ số vàng?</a:t>
            </a:r>
            <a:endParaRPr kumimoji="0" lang="en-US" sz="3200" b="0" i="0" u="none" strike="noStrike" cap="none" normalizeH="0" baseline="0" smtClean="0">
              <a:ln>
                <a:noFill/>
              </a:ln>
              <a:solidFill>
                <a:schemeClr val="bg1"/>
              </a:solidFill>
              <a:effectLst/>
              <a:latin typeface="Arial" pitchFamily="34" charset="0"/>
              <a:cs typeface="Arial" pitchFamily="34" charset="0"/>
            </a:endParaRPr>
          </a:p>
        </p:txBody>
      </p:sp>
      <p:sp>
        <p:nvSpPr>
          <p:cNvPr id="14" name="TextBox 13"/>
          <p:cNvSpPr txBox="1"/>
          <p:nvPr/>
        </p:nvSpPr>
        <p:spPr>
          <a:xfrm>
            <a:off x="6476280" y="4228747"/>
            <a:ext cx="1712328" cy="584775"/>
          </a:xfrm>
          <a:prstGeom prst="rect">
            <a:avLst/>
          </a:prstGeom>
          <a:noFill/>
        </p:spPr>
        <p:txBody>
          <a:bodyPr wrap="none" rtlCol="0">
            <a:spAutoFit/>
          </a:bodyPr>
          <a:lstStyle/>
          <a:p>
            <a:r>
              <a:rPr lang="en-US" sz="3200" smtClean="0">
                <a:solidFill>
                  <a:srgbClr val="FF0000"/>
                </a:solidFill>
                <a:latin typeface="Times New Roman" pitchFamily="18" charset="0"/>
                <a:cs typeface="Times New Roman" pitchFamily="18" charset="0"/>
              </a:rPr>
              <a:t>C.  vô tỉ  </a:t>
            </a:r>
            <a:endParaRPr lang="en-US" sz="32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415636" y="674254"/>
            <a:ext cx="11185237"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Các</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tác</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phẩm</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nghệ</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thuật</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Bức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chân</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dung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nàng</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Mona Lisa”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danh</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hoạ</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Leonardo da Vinci),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Thiếu</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nữ</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bên</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hoa</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huệ</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danh</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hoạ</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Tô</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Ngọc</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Vân</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p>
          <a:p>
            <a:pPr marL="0" marR="0" lvl="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Kiến</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trúc</a:t>
            </a:r>
            <a:r>
              <a:rPr kumimoji="0" lang="en-US" sz="3200" b="0"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Đền</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thờ</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Parthenon ở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thủ</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đô</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Athens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Hy</a:t>
            </a:r>
            <a:r>
              <a:rPr kumimoji="0" lang="en-US" sz="32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Lạp</a:t>
            </a:r>
            <a:r>
              <a:rPr kumimoji="0" lang="en-US" sz="3200" b="0" i="0" u="none" strike="noStrike" cap="none" normalizeH="0" baseline="0" dirty="0" smtClean="0">
                <a:ln>
                  <a:noFill/>
                </a:ln>
                <a:solidFill>
                  <a:schemeClr val="bg1"/>
                </a:solidFill>
                <a:effectLst/>
                <a:latin typeface="Times New Roman" pitchFamily="18" charset="0"/>
                <a:cs typeface="Times New Roman" pitchFamily="18" charset="0"/>
              </a:rPr>
              <a:t> </a:t>
            </a:r>
          </a:p>
        </p:txBody>
      </p:sp>
      <p:sp>
        <p:nvSpPr>
          <p:cNvPr id="3" name="TextBox 2"/>
          <p:cNvSpPr txBox="1"/>
          <p:nvPr/>
        </p:nvSpPr>
        <p:spPr>
          <a:xfrm>
            <a:off x="5227781" y="147782"/>
            <a:ext cx="1359668"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Đáp án</a:t>
            </a:r>
            <a:endParaRPr lang="en-US" sz="320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180975"/>
            <a:ext cx="4438010" cy="584775"/>
          </a:xfrm>
          <a:prstGeom prst="rect">
            <a:avLst/>
          </a:prstGeom>
          <a:noFill/>
        </p:spPr>
        <p:txBody>
          <a:bodyPr wrap="none" rtlCol="0">
            <a:spAutoFit/>
          </a:bodyPr>
          <a:lstStyle/>
          <a:p>
            <a:r>
              <a:rPr lang="en-US" sz="3200" b="1" smtClean="0">
                <a:solidFill>
                  <a:srgbClr val="FFFF00"/>
                </a:solidFill>
                <a:latin typeface="Times New Roman" pitchFamily="18" charset="0"/>
                <a:cs typeface="Times New Roman" pitchFamily="18" charset="0"/>
              </a:rPr>
              <a:t>HƯỚNG DẪN VỀ NHÀ</a:t>
            </a:r>
            <a:endParaRPr lang="en-US" sz="3200" b="1">
              <a:solidFill>
                <a:srgbClr val="FFFF00"/>
              </a:solidFill>
              <a:latin typeface="Times New Roman" pitchFamily="18" charset="0"/>
              <a:cs typeface="Times New Roman" pitchFamily="18" charset="0"/>
            </a:endParaRPr>
          </a:p>
        </p:txBody>
      </p:sp>
      <p:sp>
        <p:nvSpPr>
          <p:cNvPr id="51201" name="Rectangle 1"/>
          <p:cNvSpPr>
            <a:spLocks noChangeArrowheads="1"/>
          </p:cNvSpPr>
          <p:nvPr/>
        </p:nvSpPr>
        <p:spPr bwMode="auto">
          <a:xfrm>
            <a:off x="219076" y="1009650"/>
            <a:ext cx="11420473"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bg1"/>
                </a:solidFill>
                <a:effectLst/>
                <a:latin typeface="+mj-lt"/>
                <a:ea typeface="Times New Roman" pitchFamily="18" charset="0"/>
                <a:cs typeface="Times New Roman" pitchFamily="18" charset="0"/>
              </a:rPr>
              <a:t>- Học và ghi nhớ các kiến thức về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căn</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bậc</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hai</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số</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học</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kí</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hiệu</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căn</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bậc</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hai</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cách</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dùng</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MTCT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để</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tìm</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căn</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bậc</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hai</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của</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số</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không</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âm</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bg1"/>
              </a:solidFill>
              <a:effectLst/>
              <a:latin typeface="+mj-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Làm</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bài</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tập</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trong</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SBT</a:t>
            </a:r>
            <a:endParaRPr kumimoji="0" lang="en-US" sz="3200" b="0" i="0" u="none" strike="noStrike" cap="none" normalizeH="0" baseline="0" dirty="0" smtClean="0">
              <a:ln>
                <a:noFill/>
              </a:ln>
              <a:solidFill>
                <a:schemeClr val="bg1"/>
              </a:solidFill>
              <a:effectLst/>
              <a:latin typeface="+mj-lt"/>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Làm</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thêm</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bài</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tập</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kumimoji="0" lang="en-US" sz="3200" b="0" i="0" u="none" strike="noStrike" cap="none" normalizeH="0" baseline="0" dirty="0" err="1" smtClean="0">
                <a:ln>
                  <a:noFill/>
                </a:ln>
                <a:solidFill>
                  <a:schemeClr val="bg1"/>
                </a:solidFill>
                <a:effectLst/>
                <a:latin typeface="+mj-lt"/>
                <a:ea typeface="Times New Roman" pitchFamily="18" charset="0"/>
                <a:cs typeface="Times New Roman" pitchFamily="18" charset="0"/>
              </a:rPr>
              <a:t>sau</a:t>
            </a:r>
            <a:r>
              <a:rPr kumimoji="0" lang="en-US" sz="3200" b="0" i="0" u="none" strike="noStrike" cap="none" normalizeH="0" baseline="0" dirty="0" smtClean="0">
                <a:ln>
                  <a:noFill/>
                </a:ln>
                <a:solidFill>
                  <a:schemeClr val="bg1"/>
                </a:solidFill>
                <a:effectLst/>
                <a:latin typeface="+mj-lt"/>
                <a:ea typeface="Times New Roman" pitchFamily="18" charset="0"/>
                <a:cs typeface="Times New Roman" pitchFamily="18" charset="0"/>
              </a:rPr>
              <a:t>:</a:t>
            </a:r>
            <a:endParaRPr kumimoji="0" lang="en-US" sz="3200" b="0" i="0" u="none" strike="noStrike" cap="none" normalizeH="0" baseline="0" dirty="0" smtClean="0">
              <a:ln>
                <a:noFill/>
              </a:ln>
              <a:solidFill>
                <a:schemeClr val="bg1"/>
              </a:solidFill>
              <a:effectLst/>
              <a:latin typeface="+mj-lt"/>
              <a:cs typeface="Arial" pitchFamily="34" charset="0"/>
            </a:endParaRPr>
          </a:p>
        </p:txBody>
      </p:sp>
      <p:sp>
        <p:nvSpPr>
          <p:cNvPr id="4" name="Rectangle 3"/>
          <p:cNvSpPr/>
          <p:nvPr/>
        </p:nvSpPr>
        <p:spPr>
          <a:xfrm>
            <a:off x="649880" y="3149084"/>
            <a:ext cx="7079759" cy="584775"/>
          </a:xfrm>
          <a:prstGeom prst="rect">
            <a:avLst/>
          </a:prstGeom>
        </p:spPr>
        <p:txBody>
          <a:bodyPr wrap="none">
            <a:spAutoFit/>
          </a:bodyPr>
          <a:lstStyle/>
          <a:p>
            <a:r>
              <a:rPr lang="en-US" sz="3200" dirty="0" err="1" smtClean="0">
                <a:solidFill>
                  <a:schemeClr val="bg1"/>
                </a:solidFill>
                <a:latin typeface="Times New Roman" pitchFamily="18" charset="0"/>
                <a:cs typeface="Times New Roman" pitchFamily="18" charset="0"/>
              </a:rPr>
              <a:t>Bài</a:t>
            </a:r>
            <a:r>
              <a:rPr lang="en-US" sz="3200" dirty="0" smtClean="0">
                <a:solidFill>
                  <a:schemeClr val="bg1"/>
                </a:solidFill>
                <a:latin typeface="Times New Roman" pitchFamily="18" charset="0"/>
                <a:cs typeface="Times New Roman" pitchFamily="18" charset="0"/>
              </a:rPr>
              <a:t> 1: </a:t>
            </a:r>
            <a:r>
              <a:rPr lang="en-US" sz="3200" dirty="0" err="1" smtClean="0">
                <a:solidFill>
                  <a:schemeClr val="bg1"/>
                </a:solidFill>
                <a:latin typeface="Times New Roman" pitchFamily="18" charset="0"/>
                <a:cs typeface="Times New Roman" pitchFamily="18" charset="0"/>
              </a:rPr>
              <a:t>Tìm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giá</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trị</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nhỏ</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nhất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của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biểu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thức</a:t>
            </a:r>
            <a:r>
              <a:rPr lang="en-US" sz="3200" dirty="0" smtClean="0">
                <a:solidFill>
                  <a:schemeClr val="bg1"/>
                </a:solidFill>
                <a:latin typeface="Times New Roman" pitchFamily="18" charset="0"/>
                <a:cs typeface="Times New Roman" pitchFamily="18" charset="0"/>
              </a:rPr>
              <a:t>: </a:t>
            </a:r>
            <a:endParaRPr lang="en-US" sz="3200" dirty="0">
              <a:solidFill>
                <a:schemeClr val="bg1"/>
              </a:solidFill>
              <a:latin typeface="Times New Roman" pitchFamily="18" charset="0"/>
              <a:cs typeface="Times New Roman" pitchFamily="18" charset="0"/>
            </a:endParaRPr>
          </a:p>
        </p:txBody>
      </p:sp>
      <p:sp>
        <p:nvSpPr>
          <p:cNvPr id="51203"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2" name="Object 2"/>
          <p:cNvGraphicFramePr>
            <a:graphicFrameLocks noChangeAspect="1"/>
          </p:cNvGraphicFramePr>
          <p:nvPr/>
        </p:nvGraphicFramePr>
        <p:xfrm>
          <a:off x="7489825" y="3159125"/>
          <a:ext cx="1574800" cy="469900"/>
        </p:xfrm>
        <a:graphic>
          <a:graphicData uri="http://schemas.openxmlformats.org/presentationml/2006/ole">
            <p:oleObj spid="_x0000_s51216" name="Equation" r:id="rId3" imgW="1574800" imgH="469900" progId="Equation.DSMT4">
              <p:embed/>
            </p:oleObj>
          </a:graphicData>
        </a:graphic>
      </p:graphicFrame>
      <p:sp>
        <p:nvSpPr>
          <p:cNvPr id="7" name="Rectangle 6"/>
          <p:cNvSpPr/>
          <p:nvPr/>
        </p:nvSpPr>
        <p:spPr>
          <a:xfrm>
            <a:off x="621305" y="3872984"/>
            <a:ext cx="6999608" cy="584775"/>
          </a:xfrm>
          <a:prstGeom prst="rect">
            <a:avLst/>
          </a:prstGeom>
        </p:spPr>
        <p:txBody>
          <a:bodyPr wrap="none">
            <a:spAutoFit/>
          </a:bodyPr>
          <a:lstStyle/>
          <a:p>
            <a:r>
              <a:rPr lang="en-US" sz="3200" smtClean="0">
                <a:solidFill>
                  <a:schemeClr val="bg1"/>
                </a:solidFill>
                <a:latin typeface="Times New Roman" pitchFamily="18" charset="0"/>
                <a:cs typeface="Times New Roman" pitchFamily="18" charset="0"/>
              </a:rPr>
              <a:t>Bài 2: Tìm giá trị lớn nhất của biểu thức: </a:t>
            </a:r>
            <a:endParaRPr lang="en-US" sz="3200">
              <a:solidFill>
                <a:schemeClr val="bg1"/>
              </a:solidFill>
              <a:latin typeface="Times New Roman" pitchFamily="18" charset="0"/>
              <a:cs typeface="Times New Roman" pitchFamily="18" charset="0"/>
            </a:endParaRPr>
          </a:p>
        </p:txBody>
      </p:sp>
      <p:sp>
        <p:nvSpPr>
          <p:cNvPr id="5120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4" name="Object 4"/>
          <p:cNvGraphicFramePr>
            <a:graphicFrameLocks noChangeAspect="1"/>
          </p:cNvGraphicFramePr>
          <p:nvPr/>
        </p:nvGraphicFramePr>
        <p:xfrm>
          <a:off x="7451725" y="3911600"/>
          <a:ext cx="1562100" cy="469900"/>
        </p:xfrm>
        <a:graphic>
          <a:graphicData uri="http://schemas.openxmlformats.org/presentationml/2006/ole">
            <p:oleObj spid="_x0000_s51217" name="Equation" r:id="rId4" imgW="1562100" imgH="469900" progId="Equation.DSMT4">
              <p:embed/>
            </p:oleObj>
          </a:graphicData>
        </a:graphic>
      </p:graphicFrame>
      <p:sp>
        <p:nvSpPr>
          <p:cNvPr id="10" name="Rectangle 9"/>
          <p:cNvSpPr/>
          <p:nvPr/>
        </p:nvSpPr>
        <p:spPr>
          <a:xfrm>
            <a:off x="657159" y="4634984"/>
            <a:ext cx="8062400" cy="584775"/>
          </a:xfrm>
          <a:prstGeom prst="rect">
            <a:avLst/>
          </a:prstGeom>
        </p:spPr>
        <p:txBody>
          <a:bodyPr wrap="none">
            <a:spAutoFit/>
          </a:bodyPr>
          <a:lstStyle/>
          <a:p>
            <a:r>
              <a:rPr lang="en-US" sz="3200" smtClean="0">
                <a:solidFill>
                  <a:schemeClr val="bg1"/>
                </a:solidFill>
                <a:latin typeface="Times New Roman" pitchFamily="18" charset="0"/>
                <a:cs typeface="Times New Roman" pitchFamily="18" charset="0"/>
              </a:rPr>
              <a:t>Bài 3: Tìm số tự nhiên n nhỏ hơn 45 sao cho số </a:t>
            </a:r>
            <a:endParaRPr lang="en-US" sz="3200">
              <a:solidFill>
                <a:schemeClr val="bg1"/>
              </a:solidFill>
              <a:latin typeface="Times New Roman" pitchFamily="18" charset="0"/>
              <a:cs typeface="Times New Roman" pitchFamily="18" charset="0"/>
            </a:endParaRPr>
          </a:p>
        </p:txBody>
      </p:sp>
      <p:sp>
        <p:nvSpPr>
          <p:cNvPr id="51207"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6" name="Object 6"/>
          <p:cNvGraphicFramePr>
            <a:graphicFrameLocks noChangeAspect="1"/>
          </p:cNvGraphicFramePr>
          <p:nvPr/>
        </p:nvGraphicFramePr>
        <p:xfrm>
          <a:off x="8626475" y="4378325"/>
          <a:ext cx="1752600" cy="1041400"/>
        </p:xfrm>
        <a:graphic>
          <a:graphicData uri="http://schemas.openxmlformats.org/presentationml/2006/ole">
            <p:oleObj spid="_x0000_s51218" name="Equation" r:id="rId5" imgW="1752600" imgH="1041400" progId="Equation.DSMT4">
              <p:embed/>
            </p:oleObj>
          </a:graphicData>
        </a:graphic>
      </p:graphicFrame>
      <p:sp>
        <p:nvSpPr>
          <p:cNvPr id="51208" name="Rectangle 8"/>
          <p:cNvSpPr>
            <a:spLocks noChangeArrowheads="1"/>
          </p:cNvSpPr>
          <p:nvPr/>
        </p:nvSpPr>
        <p:spPr bwMode="auto">
          <a:xfrm>
            <a:off x="1257299" y="5295900"/>
            <a:ext cx="346710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bg1"/>
                </a:solidFill>
                <a:effectLst/>
                <a:latin typeface="Times New Roman" pitchFamily="18" charset="0"/>
                <a:ea typeface="Times New Roman" pitchFamily="18" charset="0"/>
                <a:cs typeface="Times New Roman" pitchFamily="18" charset="0"/>
              </a:rPr>
              <a:t>là số nguyên</a:t>
            </a:r>
            <a:endParaRPr kumimoji="0" lang="en-US" sz="3200" b="0" i="0" u="none" strike="noStrike" cap="none" normalizeH="0" baseline="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2836" y="378692"/>
            <a:ext cx="2026517"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Hướng dẫn</a:t>
            </a:r>
            <a:endParaRPr lang="en-US" sz="3200">
              <a:solidFill>
                <a:srgbClr val="FFFF00"/>
              </a:solidFill>
              <a:latin typeface="Times New Roman" pitchFamily="18" charset="0"/>
              <a:cs typeface="Times New Roman" pitchFamily="18" charset="0"/>
            </a:endParaRPr>
          </a:p>
        </p:txBody>
      </p:sp>
      <p:sp>
        <p:nvSpPr>
          <p:cNvPr id="3" name="TextBox 2"/>
          <p:cNvSpPr txBox="1"/>
          <p:nvPr/>
        </p:nvSpPr>
        <p:spPr>
          <a:xfrm>
            <a:off x="360218" y="1034496"/>
            <a:ext cx="2485745"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Bài 1: </a:t>
            </a:r>
            <a:r>
              <a:rPr lang="en-US" sz="3200" smtClean="0">
                <a:solidFill>
                  <a:schemeClr val="bg1"/>
                </a:solidFill>
                <a:latin typeface="Times New Roman" pitchFamily="18" charset="0"/>
                <a:cs typeface="Times New Roman" pitchFamily="18" charset="0"/>
              </a:rPr>
              <a:t>Ta có:  </a:t>
            </a:r>
            <a:endParaRPr lang="en-US" sz="3200">
              <a:solidFill>
                <a:schemeClr val="bg1"/>
              </a:solidFill>
              <a:latin typeface="Times New Roman" pitchFamily="18" charset="0"/>
              <a:cs typeface="Times New Roman" pitchFamily="18" charset="0"/>
            </a:endParaRPr>
          </a:p>
        </p:txBody>
      </p:sp>
      <p:graphicFrame>
        <p:nvGraphicFramePr>
          <p:cNvPr id="88066" name="Object 2"/>
          <p:cNvGraphicFramePr>
            <a:graphicFrameLocks noChangeAspect="1"/>
          </p:cNvGraphicFramePr>
          <p:nvPr/>
        </p:nvGraphicFramePr>
        <p:xfrm>
          <a:off x="2614471" y="1071443"/>
          <a:ext cx="4508500" cy="469900"/>
        </p:xfrm>
        <a:graphic>
          <a:graphicData uri="http://schemas.openxmlformats.org/presentationml/2006/ole">
            <p:oleObj spid="_x0000_s88080" name="Equation" r:id="rId3" imgW="4508500" imgH="469900" progId="Equation.DSMT4">
              <p:embed/>
            </p:oleObj>
          </a:graphicData>
        </a:graphic>
      </p:graphicFrame>
      <p:sp>
        <p:nvSpPr>
          <p:cNvPr id="6" name="TextBox 5"/>
          <p:cNvSpPr txBox="1"/>
          <p:nvPr/>
        </p:nvSpPr>
        <p:spPr>
          <a:xfrm>
            <a:off x="429495" y="1574833"/>
            <a:ext cx="8052204"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=&gt; Giá trị nhỏ nhất của biểu thức đã cho là       </a:t>
            </a:r>
            <a:endParaRPr lang="en-US" sz="3200">
              <a:solidFill>
                <a:schemeClr val="bg1"/>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7656945" y="1719984"/>
          <a:ext cx="406400" cy="304800"/>
        </p:xfrm>
        <a:graphic>
          <a:graphicData uri="http://schemas.openxmlformats.org/presentationml/2006/ole">
            <p:oleObj spid="_x0000_s88081" name="Equation" r:id="rId4" imgW="406048" imgH="304536" progId="Equation.DSMT4">
              <p:embed/>
            </p:oleObj>
          </a:graphicData>
        </a:graphic>
      </p:graphicFrame>
      <p:sp>
        <p:nvSpPr>
          <p:cNvPr id="8" name="TextBox 7"/>
          <p:cNvSpPr txBox="1"/>
          <p:nvPr/>
        </p:nvSpPr>
        <p:spPr>
          <a:xfrm>
            <a:off x="318659" y="2138242"/>
            <a:ext cx="2485745"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Bài 2: </a:t>
            </a:r>
            <a:r>
              <a:rPr lang="en-US" sz="3200" smtClean="0">
                <a:solidFill>
                  <a:schemeClr val="bg1"/>
                </a:solidFill>
                <a:latin typeface="Times New Roman" pitchFamily="18" charset="0"/>
                <a:cs typeface="Times New Roman" pitchFamily="18" charset="0"/>
              </a:rPr>
              <a:t>Ta có:  </a:t>
            </a:r>
            <a:endParaRPr lang="en-US" sz="3200">
              <a:solidFill>
                <a:schemeClr val="bg1"/>
              </a:solidFill>
              <a:latin typeface="Times New Roman" pitchFamily="18" charset="0"/>
              <a:cs typeface="Times New Roman" pitchFamily="18" charset="0"/>
            </a:endParaRPr>
          </a:p>
        </p:txBody>
      </p:sp>
      <p:graphicFrame>
        <p:nvGraphicFramePr>
          <p:cNvPr id="88068" name="Object 4"/>
          <p:cNvGraphicFramePr>
            <a:graphicFrameLocks noChangeAspect="1"/>
          </p:cNvGraphicFramePr>
          <p:nvPr/>
        </p:nvGraphicFramePr>
        <p:xfrm>
          <a:off x="2574402" y="2193640"/>
          <a:ext cx="6883400" cy="469900"/>
        </p:xfrm>
        <a:graphic>
          <a:graphicData uri="http://schemas.openxmlformats.org/presentationml/2006/ole">
            <p:oleObj spid="_x0000_s88082" name="Equation" r:id="rId5" imgW="6883400" imgH="469900" progId="Equation.DSMT4">
              <p:embed/>
            </p:oleObj>
          </a:graphicData>
        </a:graphic>
      </p:graphicFrame>
      <p:sp>
        <p:nvSpPr>
          <p:cNvPr id="10" name="TextBox 9"/>
          <p:cNvSpPr txBox="1"/>
          <p:nvPr/>
        </p:nvSpPr>
        <p:spPr>
          <a:xfrm>
            <a:off x="434113" y="2752469"/>
            <a:ext cx="7253909"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=&gt; Giá trị lớn nhất của biểu thức đã cho là </a:t>
            </a:r>
            <a:endParaRPr lang="en-US" sz="3200">
              <a:solidFill>
                <a:schemeClr val="bg1"/>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7533986" y="2914360"/>
          <a:ext cx="190500" cy="317500"/>
        </p:xfrm>
        <a:graphic>
          <a:graphicData uri="http://schemas.openxmlformats.org/presentationml/2006/ole">
            <p:oleObj spid="_x0000_s88083" name="Equation" r:id="rId6" imgW="190335" imgH="317225" progId="Equation.DSMT4">
              <p:embed/>
            </p:oleObj>
          </a:graphicData>
        </a:graphic>
      </p:graphicFrame>
      <p:sp>
        <p:nvSpPr>
          <p:cNvPr id="12" name="TextBox 11"/>
          <p:cNvSpPr txBox="1"/>
          <p:nvPr/>
        </p:nvSpPr>
        <p:spPr>
          <a:xfrm>
            <a:off x="277101" y="3666846"/>
            <a:ext cx="9963753" cy="3785652"/>
          </a:xfrm>
          <a:prstGeom prst="rect">
            <a:avLst/>
          </a:prstGeom>
          <a:noFill/>
        </p:spPr>
        <p:txBody>
          <a:bodyPr wrap="square" rtlCol="0">
            <a:spAutoFit/>
          </a:bodyPr>
          <a:lstStyle/>
          <a:p>
            <a:pPr>
              <a:lnSpc>
                <a:spcPct val="150000"/>
              </a:lnSpc>
            </a:pPr>
            <a:r>
              <a:rPr lang="en-US" sz="3200" smtClean="0">
                <a:solidFill>
                  <a:srgbClr val="FFFF00"/>
                </a:solidFill>
                <a:latin typeface="Times New Roman" pitchFamily="18" charset="0"/>
                <a:cs typeface="Times New Roman" pitchFamily="18" charset="0"/>
              </a:rPr>
              <a:t>Bài 3: </a:t>
            </a:r>
            <a:r>
              <a:rPr lang="en-US" sz="3200" smtClean="0">
                <a:solidFill>
                  <a:schemeClr val="bg1"/>
                </a:solidFill>
                <a:latin typeface="Times New Roman" pitchFamily="18" charset="0"/>
                <a:cs typeface="Times New Roman" pitchFamily="18" charset="0"/>
              </a:rPr>
              <a:t>Ta có:                     nhận giá trị nguyên khi và chỉ khi</a:t>
            </a:r>
          </a:p>
          <a:p>
            <a:pPr>
              <a:lnSpc>
                <a:spcPct val="150000"/>
              </a:lnSpc>
            </a:pPr>
            <a:r>
              <a:rPr lang="en-US" sz="3200" smtClean="0">
                <a:solidFill>
                  <a:schemeClr val="bg1"/>
                </a:solidFill>
                <a:latin typeface="Times New Roman" pitchFamily="18" charset="0"/>
                <a:cs typeface="Times New Roman" pitchFamily="18" charset="0"/>
              </a:rPr>
              <a:t>                               Ư(2) </a:t>
            </a:r>
          </a:p>
          <a:p>
            <a:pPr>
              <a:lnSpc>
                <a:spcPct val="150000"/>
              </a:lnSpc>
              <a:buFont typeface="Symbol"/>
              <a:buChar char="Þ"/>
            </a:pPr>
            <a:r>
              <a:rPr lang="en-US" sz="3200" smtClean="0">
                <a:solidFill>
                  <a:schemeClr val="bg1"/>
                </a:solidFill>
                <a:latin typeface="Times New Roman" pitchFamily="18" charset="0"/>
                <a:cs typeface="Times New Roman" pitchFamily="18" charset="0"/>
              </a:rPr>
              <a:t>Tính giá trị của n.</a:t>
            </a:r>
          </a:p>
          <a:p>
            <a:pPr>
              <a:lnSpc>
                <a:spcPct val="150000"/>
              </a:lnSpc>
              <a:buFont typeface="Symbol"/>
              <a:buChar char="Þ"/>
            </a:pPr>
            <a:r>
              <a:rPr lang="en-US" sz="3200" smtClean="0">
                <a:solidFill>
                  <a:schemeClr val="bg1"/>
                </a:solidFill>
                <a:latin typeface="Times New Roman" pitchFamily="18" charset="0"/>
                <a:cs typeface="Times New Roman" pitchFamily="18" charset="0"/>
              </a:rPr>
              <a:t> Kết luận:                               </a:t>
            </a:r>
          </a:p>
          <a:p>
            <a:pPr>
              <a:lnSpc>
                <a:spcPct val="150000"/>
              </a:lnSpc>
            </a:pPr>
            <a:r>
              <a:rPr lang="en-US" sz="3200" smtClean="0">
                <a:solidFill>
                  <a:schemeClr val="bg1"/>
                </a:solidFill>
                <a:latin typeface="Times New Roman" pitchFamily="18" charset="0"/>
                <a:cs typeface="Times New Roman" pitchFamily="18" charset="0"/>
              </a:rPr>
              <a:t> </a:t>
            </a:r>
            <a:endParaRPr lang="en-US" sz="3200">
              <a:solidFill>
                <a:schemeClr val="bg1"/>
              </a:solidFill>
              <a:latin typeface="Times New Roman" pitchFamily="18" charset="0"/>
              <a:cs typeface="Times New Roman" pitchFamily="18" charset="0"/>
            </a:endParaRPr>
          </a:p>
        </p:txBody>
      </p:sp>
      <p:graphicFrame>
        <p:nvGraphicFramePr>
          <p:cNvPr id="88070" name="Object 6"/>
          <p:cNvGraphicFramePr>
            <a:graphicFrameLocks noChangeAspect="1"/>
          </p:cNvGraphicFramePr>
          <p:nvPr/>
        </p:nvGraphicFramePr>
        <p:xfrm>
          <a:off x="2555013" y="3537520"/>
          <a:ext cx="1752600" cy="1041400"/>
        </p:xfrm>
        <a:graphic>
          <a:graphicData uri="http://schemas.openxmlformats.org/presentationml/2006/ole">
            <p:oleObj spid="_x0000_s88084" name="Equation" r:id="rId7" imgW="1752600" imgH="1041400" progId="Equation.DSMT4">
              <p:embed/>
            </p:oleObj>
          </a:graphicData>
        </a:graphic>
      </p:graphicFrame>
      <p:graphicFrame>
        <p:nvGraphicFramePr>
          <p:cNvPr id="14" name="Object 13"/>
          <p:cNvGraphicFramePr>
            <a:graphicFrameLocks noChangeAspect="1"/>
          </p:cNvGraphicFramePr>
          <p:nvPr/>
        </p:nvGraphicFramePr>
        <p:xfrm>
          <a:off x="472207" y="4596541"/>
          <a:ext cx="2971800" cy="444500"/>
        </p:xfrm>
        <a:graphic>
          <a:graphicData uri="http://schemas.openxmlformats.org/presentationml/2006/ole">
            <p:oleObj spid="_x0000_s88085" name="Equation" r:id="rId8" imgW="2971800" imgH="444500" progId="Equation.DSMT4">
              <p:embed/>
            </p:oleObj>
          </a:graphicData>
        </a:graphic>
      </p:graphicFrame>
      <p:graphicFrame>
        <p:nvGraphicFramePr>
          <p:cNvPr id="15" name="Object 14"/>
          <p:cNvGraphicFramePr>
            <a:graphicFrameLocks noChangeAspect="1"/>
          </p:cNvGraphicFramePr>
          <p:nvPr/>
        </p:nvGraphicFramePr>
        <p:xfrm>
          <a:off x="4369955" y="4623667"/>
          <a:ext cx="1955800" cy="482600"/>
        </p:xfrm>
        <a:graphic>
          <a:graphicData uri="http://schemas.openxmlformats.org/presentationml/2006/ole">
            <p:oleObj spid="_x0000_s88086" name="Equation" r:id="rId9" imgW="1955800" imgH="482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8066"/>
                                        </p:tgtEl>
                                        <p:attrNameLst>
                                          <p:attrName>style.visibility</p:attrName>
                                        </p:attrNameLst>
                                      </p:cBhvr>
                                      <p:to>
                                        <p:strVal val="visible"/>
                                      </p:to>
                                    </p:set>
                                    <p:animEffect transition="in" filter="fade">
                                      <p:cBhvr>
                                        <p:cTn id="10" dur="500"/>
                                        <p:tgtEl>
                                          <p:spTgt spid="880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88068"/>
                                        </p:tgtEl>
                                        <p:attrNameLst>
                                          <p:attrName>style.visibility</p:attrName>
                                        </p:attrNameLst>
                                      </p:cBhvr>
                                      <p:to>
                                        <p:strVal val="visible"/>
                                      </p:to>
                                    </p:set>
                                    <p:animEffect transition="in" filter="fade">
                                      <p:cBhvr>
                                        <p:cTn id="24" dur="500"/>
                                        <p:tgtEl>
                                          <p:spTgt spid="8806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88070"/>
                                        </p:tgtEl>
                                        <p:attrNameLst>
                                          <p:attrName>style.visibility</p:attrName>
                                        </p:attrNameLst>
                                      </p:cBhvr>
                                      <p:to>
                                        <p:strVal val="visible"/>
                                      </p:to>
                                    </p:set>
                                    <p:animEffect transition="in" filter="fade">
                                      <p:cBhvr>
                                        <p:cTn id="38" dur="500"/>
                                        <p:tgtEl>
                                          <p:spTgt spid="88070"/>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95325" y="2152650"/>
            <a:ext cx="3676650" cy="1905000"/>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FF00"/>
                </a:solidFill>
                <a:latin typeface="Times New Roman" pitchFamily="18" charset="0"/>
                <a:cs typeface="Times New Roman" pitchFamily="18" charset="0"/>
              </a:rPr>
              <a:t>Cấu trúc bài học</a:t>
            </a:r>
            <a:endParaRPr lang="en-US" sz="3200">
              <a:solidFill>
                <a:srgbClr val="FFFF00"/>
              </a:solidFill>
              <a:latin typeface="Times New Roman" pitchFamily="18" charset="0"/>
              <a:cs typeface="Times New Roman" pitchFamily="18" charset="0"/>
            </a:endParaRPr>
          </a:p>
        </p:txBody>
      </p:sp>
      <p:cxnSp>
        <p:nvCxnSpPr>
          <p:cNvPr id="4" name="Straight Connector 3"/>
          <p:cNvCxnSpPr>
            <a:stCxn id="2" idx="7"/>
          </p:cNvCxnSpPr>
          <p:nvPr/>
        </p:nvCxnSpPr>
        <p:spPr>
          <a:xfrm rot="5400000" flipH="1" flipV="1">
            <a:off x="4149009" y="1046614"/>
            <a:ext cx="1069551" cy="170048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5543549" y="857250"/>
            <a:ext cx="4181475" cy="9144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itchFamily="18" charset="0"/>
                <a:cs typeface="Times New Roman" pitchFamily="18" charset="0"/>
              </a:rPr>
              <a:t>HĐ1: khởi động</a:t>
            </a:r>
            <a:endParaRPr lang="en-US" sz="3200" b="1">
              <a:solidFill>
                <a:srgbClr val="FF0000"/>
              </a:solidFill>
              <a:latin typeface="Times New Roman" pitchFamily="18" charset="0"/>
              <a:cs typeface="Times New Roman" pitchFamily="18" charset="0"/>
            </a:endParaRPr>
          </a:p>
        </p:txBody>
      </p:sp>
      <p:cxnSp>
        <p:nvCxnSpPr>
          <p:cNvPr id="8" name="Straight Connector 7"/>
          <p:cNvCxnSpPr>
            <a:stCxn id="2" idx="6"/>
          </p:cNvCxnSpPr>
          <p:nvPr/>
        </p:nvCxnSpPr>
        <p:spPr>
          <a:xfrm flipV="1">
            <a:off x="4371975" y="2676526"/>
            <a:ext cx="1104900" cy="4286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524500" y="2257425"/>
            <a:ext cx="4191000" cy="9144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Times New Roman" pitchFamily="18" charset="0"/>
                <a:cs typeface="Times New Roman" pitchFamily="18" charset="0"/>
              </a:rPr>
              <a:t>HĐ2: Hình thành kiến thức</a:t>
            </a:r>
            <a:endParaRPr lang="en-US" sz="3200" b="1">
              <a:solidFill>
                <a:schemeClr val="bg1"/>
              </a:solidFill>
              <a:latin typeface="Times New Roman" pitchFamily="18" charset="0"/>
              <a:cs typeface="Times New Roman" pitchFamily="18" charset="0"/>
            </a:endParaRPr>
          </a:p>
        </p:txBody>
      </p:sp>
      <p:cxnSp>
        <p:nvCxnSpPr>
          <p:cNvPr id="11" name="Straight Connector 10"/>
          <p:cNvCxnSpPr/>
          <p:nvPr/>
        </p:nvCxnSpPr>
        <p:spPr>
          <a:xfrm>
            <a:off x="4238625" y="3457575"/>
            <a:ext cx="1171575" cy="4000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457825" y="3486150"/>
            <a:ext cx="4191000" cy="914400"/>
          </a:xfrm>
          <a:prstGeom prst="round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bg1"/>
                </a:solidFill>
                <a:latin typeface="Times New Roman" pitchFamily="18" charset="0"/>
                <a:cs typeface="Times New Roman" pitchFamily="18" charset="0"/>
              </a:rPr>
              <a:t>HĐ3: Luyện tập</a:t>
            </a:r>
            <a:endParaRPr lang="en-US" sz="3200" b="1">
              <a:solidFill>
                <a:schemeClr val="bg1"/>
              </a:solidFill>
              <a:latin typeface="Times New Roman" pitchFamily="18" charset="0"/>
              <a:cs typeface="Times New Roman" pitchFamily="18" charset="0"/>
            </a:endParaRPr>
          </a:p>
        </p:txBody>
      </p:sp>
      <p:cxnSp>
        <p:nvCxnSpPr>
          <p:cNvPr id="14" name="Straight Connector 13"/>
          <p:cNvCxnSpPr>
            <a:stCxn id="2" idx="5"/>
            <a:endCxn id="15" idx="1"/>
          </p:cNvCxnSpPr>
          <p:nvPr/>
        </p:nvCxnSpPr>
        <p:spPr>
          <a:xfrm rot="16200000" flipH="1">
            <a:off x="3858493" y="3753718"/>
            <a:ext cx="1488656" cy="153855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372100" y="4810125"/>
            <a:ext cx="4191000" cy="9144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bg1"/>
                </a:solidFill>
                <a:latin typeface="Times New Roman" pitchFamily="18" charset="0"/>
                <a:cs typeface="Times New Roman" pitchFamily="18" charset="0"/>
              </a:rPr>
              <a:t>HĐ4: Vận dụng</a:t>
            </a:r>
            <a:endParaRPr lang="en-US" sz="32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n 1">
            <a:extLst>
              <a:ext uri="{FF2B5EF4-FFF2-40B4-BE49-F238E27FC236}">
                <a16:creationId xmlns:a16="http://schemas.microsoft.com/office/drawing/2014/main" xmlns="" id="{F7C3ED02-6935-49C9-BC81-54036871BF7E}"/>
              </a:ext>
            </a:extLst>
          </p:cNvPr>
          <p:cNvSpPr/>
          <p:nvPr/>
        </p:nvSpPr>
        <p:spPr>
          <a:xfrm>
            <a:off x="320676" y="1209676"/>
            <a:ext cx="2917824" cy="276225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smtClean="0">
                <a:solidFill>
                  <a:srgbClr val="FF0000"/>
                </a:solidFill>
                <a:latin typeface="Times New Roman" panose="02020603050405020304" pitchFamily="18" charset="0"/>
                <a:cs typeface="Times New Roman" panose="02020603050405020304" pitchFamily="18" charset="0"/>
              </a:rPr>
              <a:t>HĐ 1</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C28863FC-3D0F-45F1-A18D-92F92756D291}"/>
              </a:ext>
            </a:extLst>
          </p:cNvPr>
          <p:cNvSpPr txBox="1">
            <a:spLocks noChangeArrowheads="1"/>
          </p:cNvSpPr>
          <p:nvPr/>
        </p:nvSpPr>
        <p:spPr bwMode="auto">
          <a:xfrm>
            <a:off x="4775199" y="2227264"/>
            <a:ext cx="3254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b="1" smtClean="0">
                <a:solidFill>
                  <a:srgbClr val="FFFF00"/>
                </a:solidFill>
                <a:latin typeface="Times New Roman" panose="02020603050405020304" pitchFamily="18" charset="0"/>
                <a:cs typeface="Calibri" panose="020F0502020204030204" pitchFamily="34" charset="0"/>
              </a:rPr>
              <a:t>KHỞI ĐỘNG</a:t>
            </a:r>
            <a:endParaRPr lang="en-US" altLang="en-US" sz="4000">
              <a:solidFill>
                <a:srgbClr val="FFFF00"/>
              </a:solidFill>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545" y="443345"/>
            <a:ext cx="8031366"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Bài tập: Số nào trong các số sau đây là số vô tỉ?</a:t>
            </a:r>
            <a:endParaRPr lang="en-US" sz="3200">
              <a:solidFill>
                <a:srgbClr val="FFFF00"/>
              </a:solidFill>
              <a:latin typeface="Times New Roman" pitchFamily="18" charset="0"/>
              <a:cs typeface="Times New Roman" pitchFamily="18" charset="0"/>
            </a:endParaRPr>
          </a:p>
        </p:txBody>
      </p:sp>
      <p:sp>
        <p:nvSpPr>
          <p:cNvPr id="10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709612" y="1176338"/>
          <a:ext cx="8102601" cy="889000"/>
        </p:xfrm>
        <a:graphic>
          <a:graphicData uri="http://schemas.openxmlformats.org/presentationml/2006/ole">
            <p:oleObj spid="_x0000_s1044" name="Equation" r:id="rId3" imgW="8102600" imgH="889000" progId="Equation.DSMT4">
              <p:embed/>
            </p:oleObj>
          </a:graphicData>
        </a:graphic>
      </p:graphicFrame>
      <p:sp>
        <p:nvSpPr>
          <p:cNvPr id="6" name="TextBox 5"/>
          <p:cNvSpPr txBox="1"/>
          <p:nvPr/>
        </p:nvSpPr>
        <p:spPr>
          <a:xfrm>
            <a:off x="4590473" y="2013528"/>
            <a:ext cx="1359668" cy="584775"/>
          </a:xfrm>
          <a:prstGeom prst="rect">
            <a:avLst/>
          </a:prstGeom>
          <a:noFill/>
        </p:spPr>
        <p:txBody>
          <a:bodyPr wrap="none" rtlCol="0">
            <a:spAutoFit/>
          </a:bodyPr>
          <a:lstStyle/>
          <a:p>
            <a:r>
              <a:rPr lang="en-US" sz="3200" smtClean="0">
                <a:solidFill>
                  <a:srgbClr val="FFFF00"/>
                </a:solidFill>
                <a:latin typeface="Times New Roman" pitchFamily="18" charset="0"/>
                <a:cs typeface="Times New Roman" pitchFamily="18" charset="0"/>
              </a:rPr>
              <a:t>Đáp án</a:t>
            </a:r>
            <a:endParaRPr lang="en-US" sz="3200">
              <a:solidFill>
                <a:srgbClr val="FFFF00"/>
              </a:solidFill>
              <a:latin typeface="Times New Roman" pitchFamily="18" charset="0"/>
              <a:cs typeface="Times New Roman" pitchFamily="18" charset="0"/>
            </a:endParaRPr>
          </a:p>
        </p:txBody>
      </p:sp>
      <p:sp>
        <p:nvSpPr>
          <p:cNvPr id="1028"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7" name="Object 3"/>
          <p:cNvGraphicFramePr>
            <a:graphicFrameLocks noChangeAspect="1"/>
          </p:cNvGraphicFramePr>
          <p:nvPr/>
        </p:nvGraphicFramePr>
        <p:xfrm>
          <a:off x="169299" y="2775672"/>
          <a:ext cx="3111501" cy="431800"/>
        </p:xfrm>
        <a:graphic>
          <a:graphicData uri="http://schemas.openxmlformats.org/presentationml/2006/ole">
            <p:oleObj spid="_x0000_s1045" name="Equation" r:id="rId4" imgW="3111500" imgH="431800" progId="Equation.DSMT4">
              <p:embed/>
            </p:oleObj>
          </a:graphicData>
        </a:graphic>
      </p:graphicFrame>
      <p:sp>
        <p:nvSpPr>
          <p:cNvPr id="9" name="TextBox 8"/>
          <p:cNvSpPr txBox="1"/>
          <p:nvPr/>
        </p:nvSpPr>
        <p:spPr>
          <a:xfrm>
            <a:off x="3325108" y="2687788"/>
            <a:ext cx="8629285"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là số thập phân vô hạn tuần hoàn nên a là số hữu tỉ</a:t>
            </a:r>
            <a:endParaRPr lang="en-US" sz="3200">
              <a:solidFill>
                <a:schemeClr val="bg1"/>
              </a:solidFill>
              <a:latin typeface="Times New Roman" pitchFamily="18" charset="0"/>
              <a:cs typeface="Times New Roman" pitchFamily="18" charset="0"/>
            </a:endParaRPr>
          </a:p>
        </p:txBody>
      </p:sp>
      <p:sp>
        <p:nvSpPr>
          <p:cNvPr id="103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9" name="Object 5"/>
          <p:cNvGraphicFramePr>
            <a:graphicFrameLocks noChangeAspect="1"/>
          </p:cNvGraphicFramePr>
          <p:nvPr/>
        </p:nvGraphicFramePr>
        <p:xfrm>
          <a:off x="141247" y="3386138"/>
          <a:ext cx="3952876" cy="406400"/>
        </p:xfrm>
        <a:graphic>
          <a:graphicData uri="http://schemas.openxmlformats.org/presentationml/2006/ole">
            <p:oleObj spid="_x0000_s1046" name="Equation" r:id="rId5" imgW="3949700" imgH="406400" progId="Equation.DSMT4">
              <p:embed/>
            </p:oleObj>
          </a:graphicData>
        </a:graphic>
      </p:graphicFrame>
      <p:sp>
        <p:nvSpPr>
          <p:cNvPr id="12" name="TextBox 11"/>
          <p:cNvSpPr txBox="1"/>
          <p:nvPr/>
        </p:nvSpPr>
        <p:spPr>
          <a:xfrm>
            <a:off x="133947" y="3865425"/>
            <a:ext cx="9421169"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là số thập phân vô hạn không tuần hoàn nên b là số vô tỉ</a:t>
            </a:r>
            <a:endParaRPr lang="en-US" sz="3200">
              <a:solidFill>
                <a:schemeClr val="bg1"/>
              </a:solidFill>
              <a:latin typeface="Times New Roman" pitchFamily="18" charset="0"/>
              <a:cs typeface="Times New Roman" pitchFamily="18" charset="0"/>
            </a:endParaRPr>
          </a:p>
        </p:txBody>
      </p:sp>
      <p:sp>
        <p:nvSpPr>
          <p:cNvPr id="1032"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1" name="Object 7"/>
          <p:cNvGraphicFramePr>
            <a:graphicFrameLocks noChangeAspect="1"/>
          </p:cNvGraphicFramePr>
          <p:nvPr/>
        </p:nvGraphicFramePr>
        <p:xfrm>
          <a:off x="189621" y="4429846"/>
          <a:ext cx="1003300" cy="889000"/>
        </p:xfrm>
        <a:graphic>
          <a:graphicData uri="http://schemas.openxmlformats.org/presentationml/2006/ole">
            <p:oleObj spid="_x0000_s1047" name="Equation" r:id="rId6" imgW="1002865" imgH="888614" progId="Equation.DSMT4">
              <p:embed/>
            </p:oleObj>
          </a:graphicData>
        </a:graphic>
      </p:graphicFrame>
      <p:sp>
        <p:nvSpPr>
          <p:cNvPr id="103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1306965" y="4613570"/>
            <a:ext cx="5505033"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là một phân số nên c là số hữu tỉ</a:t>
            </a:r>
            <a:endParaRPr lang="en-US" sz="32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500"/>
                                        <p:tgtEl>
                                          <p:spTgt spid="1027"/>
                                        </p:tgtEl>
                                      </p:cBhvr>
                                    </p:animEffect>
                                  </p:childTnLst>
                                </p:cTn>
                              </p:par>
                              <p:par>
                                <p:cTn id="14" presetID="10"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fade">
                                      <p:cBhvr>
                                        <p:cTn id="16" dur="500"/>
                                        <p:tgtEl>
                                          <p:spTgt spid="10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fade">
                                      <p:cBhvr>
                                        <p:cTn id="25"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descr="A picture containing water, sky, outdoor, nature&#10;&#10;Description automatically generated">
            <a:extLst>
              <a:ext uri="{FF2B5EF4-FFF2-40B4-BE49-F238E27FC236}">
                <a16:creationId xmlns:a16="http://schemas.microsoft.com/office/drawing/2014/main" xmlns="" id="{3BDB1FC0-419C-4372-AD27-44C496201C0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817" y="-49213"/>
            <a:ext cx="12192001"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hought Bubble: Cloud 3">
            <a:extLst>
              <a:ext uri="{FF2B5EF4-FFF2-40B4-BE49-F238E27FC236}">
                <a16:creationId xmlns:a16="http://schemas.microsoft.com/office/drawing/2014/main" xmlns="" id="{5E8BCA73-34F5-40CC-9FAB-3F6FF1A5172D}"/>
              </a:ext>
            </a:extLst>
          </p:cNvPr>
          <p:cNvSpPr/>
          <p:nvPr/>
        </p:nvSpPr>
        <p:spPr>
          <a:xfrm>
            <a:off x="1763184" y="304801"/>
            <a:ext cx="10464800" cy="3832225"/>
          </a:xfrm>
          <a:prstGeom prst="cloudCallout">
            <a:avLst>
              <a:gd name="adj1" fmla="val -46660"/>
              <a:gd name="adj2" fmla="val 55452"/>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solidFill>
                <a:prstClr val="white"/>
              </a:solidFill>
              <a:latin typeface="Times New Roman" panose="02020603050405020304" pitchFamily="18" charset="0"/>
              <a:cs typeface="Times New Roman" panose="02020603050405020304" pitchFamily="18" charset="0"/>
            </a:endParaRPr>
          </a:p>
        </p:txBody>
      </p:sp>
      <p:pic>
        <p:nvPicPr>
          <p:cNvPr id="9" name="Picture 10">
            <a:extLst>
              <a:ext uri="{FF2B5EF4-FFF2-40B4-BE49-F238E27FC236}">
                <a16:creationId xmlns:a16="http://schemas.microsoft.com/office/drawing/2014/main" xmlns="" id="{C8EC6988-CBC1-43C6-8E61-38A0697F5D50}"/>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3878263"/>
            <a:ext cx="1854200" cy="294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Rectangle 1">
            <a:extLst>
              <a:ext uri="{FF2B5EF4-FFF2-40B4-BE49-F238E27FC236}">
                <a16:creationId xmlns:a16="http://schemas.microsoft.com/office/drawing/2014/main" xmlns="" id="{53C04BDF-7B27-4CCC-BF83-5FEEC13F7B5D}"/>
              </a:ext>
            </a:extLst>
          </p:cNvPr>
          <p:cNvSpPr>
            <a:spLocks noChangeArrowheads="1"/>
          </p:cNvSpPr>
          <p:nvPr/>
        </p:nvSpPr>
        <p:spPr bwMode="auto">
          <a:xfrm>
            <a:off x="2946400" y="960438"/>
            <a:ext cx="7823200"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3000" b="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 em đã biết số thập phân vô hạn không tuần hoàn là số vô tỉ. Vậy căn bậc hai số học của một số không âm được tính như thế nào, kí hiệu ra sao để trả lời các câu hỏi này ta vào tiết học ngày hôm nay</a:t>
            </a:r>
            <a:endParaRPr lang="en-US" altLang="en-US" sz="3000" b="1">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4450" y="600075"/>
            <a:ext cx="9499845" cy="1077218"/>
          </a:xfrm>
          <a:prstGeom prst="rect">
            <a:avLst/>
          </a:prstGeom>
          <a:noFill/>
        </p:spPr>
        <p:txBody>
          <a:bodyPr wrap="none" rtlCol="0">
            <a:spAutoFit/>
          </a:bodyPr>
          <a:lstStyle/>
          <a:p>
            <a:pPr algn="ctr"/>
            <a:r>
              <a:rPr lang="en-US" sz="3200" b="1" smtClean="0">
                <a:solidFill>
                  <a:srgbClr val="FFFF00"/>
                </a:solidFill>
                <a:latin typeface="Times New Roman" pitchFamily="18" charset="0"/>
                <a:cs typeface="Times New Roman" pitchFamily="18" charset="0"/>
              </a:rPr>
              <a:t>Tiết: ….., Bài 1: SỐ VÔ TỈ. CĂN BẬC HAI SỐ HỌC</a:t>
            </a:r>
          </a:p>
          <a:p>
            <a:pPr algn="ctr"/>
            <a:r>
              <a:rPr lang="en-US" sz="3200" b="1" smtClean="0">
                <a:solidFill>
                  <a:srgbClr val="FFFF00"/>
                </a:solidFill>
                <a:latin typeface="Times New Roman" pitchFamily="18" charset="0"/>
                <a:cs typeface="Times New Roman" pitchFamily="18" charset="0"/>
              </a:rPr>
              <a:t>(Tiết 2)</a:t>
            </a:r>
            <a:endParaRPr lang="en-US" sz="32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5" y="752475"/>
            <a:ext cx="5814412" cy="646331"/>
          </a:xfrm>
          <a:prstGeom prst="rect">
            <a:avLst/>
          </a:prstGeom>
          <a:noFill/>
        </p:spPr>
        <p:txBody>
          <a:bodyPr wrap="none" rtlCol="0">
            <a:spAutoFit/>
          </a:bodyPr>
          <a:lstStyle/>
          <a:p>
            <a:r>
              <a:rPr lang="en-US" sz="3600" smtClean="0">
                <a:solidFill>
                  <a:srgbClr val="FFFF00"/>
                </a:solidFill>
                <a:latin typeface="Times New Roman" pitchFamily="18" charset="0"/>
                <a:cs typeface="Times New Roman" pitchFamily="18" charset="0"/>
              </a:rPr>
              <a:t>Mục tiêu: Căn  bậc hai số học:</a:t>
            </a:r>
            <a:endParaRPr lang="en-US" sz="3600">
              <a:solidFill>
                <a:srgbClr val="FFFF00"/>
              </a:solidFill>
              <a:latin typeface="Times New Roman" pitchFamily="18" charset="0"/>
              <a:cs typeface="Times New Roman" pitchFamily="18" charset="0"/>
            </a:endParaRPr>
          </a:p>
        </p:txBody>
      </p:sp>
      <p:sp>
        <p:nvSpPr>
          <p:cNvPr id="4" name="TextBox 3"/>
          <p:cNvSpPr txBox="1"/>
          <p:nvPr/>
        </p:nvSpPr>
        <p:spPr>
          <a:xfrm>
            <a:off x="161925" y="1457325"/>
            <a:ext cx="5259773"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Khái niệm căn bậc hai số học</a:t>
            </a:r>
            <a:endParaRPr lang="en-US" sz="3200">
              <a:solidFill>
                <a:schemeClr val="bg1"/>
              </a:solidFill>
              <a:latin typeface="Times New Roman" pitchFamily="18" charset="0"/>
              <a:cs typeface="Times New Roman" pitchFamily="18" charset="0"/>
            </a:endParaRPr>
          </a:p>
        </p:txBody>
      </p:sp>
      <p:sp>
        <p:nvSpPr>
          <p:cNvPr id="5" name="TextBox 4"/>
          <p:cNvSpPr txBox="1"/>
          <p:nvPr/>
        </p:nvSpPr>
        <p:spPr>
          <a:xfrm>
            <a:off x="142875" y="2105025"/>
            <a:ext cx="4758034"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Kí hiệu căn bậc hai số học</a:t>
            </a:r>
            <a:endParaRPr lang="en-US" sz="3200">
              <a:solidFill>
                <a:schemeClr val="bg1"/>
              </a:solidFill>
              <a:latin typeface="Times New Roman" pitchFamily="18" charset="0"/>
              <a:cs typeface="Times New Roman" pitchFamily="18" charset="0"/>
            </a:endParaRPr>
          </a:p>
        </p:txBody>
      </p:sp>
      <p:sp>
        <p:nvSpPr>
          <p:cNvPr id="6" name="TextBox 5"/>
          <p:cNvSpPr txBox="1"/>
          <p:nvPr/>
        </p:nvSpPr>
        <p:spPr>
          <a:xfrm>
            <a:off x="142875" y="2800350"/>
            <a:ext cx="11781367" cy="584775"/>
          </a:xfrm>
          <a:prstGeom prst="rect">
            <a:avLst/>
          </a:prstGeom>
          <a:noFill/>
        </p:spPr>
        <p:txBody>
          <a:bodyPr wrap="none" rtlCol="0">
            <a:spAutoFit/>
          </a:bodyPr>
          <a:lstStyle/>
          <a:p>
            <a:r>
              <a:rPr lang="en-US" sz="3200" smtClean="0">
                <a:solidFill>
                  <a:schemeClr val="bg1"/>
                </a:solidFill>
                <a:latin typeface="Times New Roman" pitchFamily="18" charset="0"/>
                <a:cs typeface="Times New Roman" pitchFamily="18" charset="0"/>
              </a:rPr>
              <a:t>- Cách sử dụng MTCT để tìm căn bậc hai số học của một số không âm</a:t>
            </a:r>
            <a:endParaRPr lang="en-US" sz="32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875</TotalTime>
  <Words>1180</Words>
  <Application>Microsoft Office PowerPoint</Application>
  <PresentationFormat>Custom</PresentationFormat>
  <Paragraphs>250</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Office Theme</vt:lpstr>
      <vt:lpstr>Equation</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KIM ĐỒNG</vt:lpstr>
      <vt:lpstr>CÁCH CHƠI</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NOTEBOOK-HPQ</cp:lastModifiedBy>
  <cp:revision>101</cp:revision>
  <dcterms:created xsi:type="dcterms:W3CDTF">2022-06-17T02:04:36Z</dcterms:created>
  <dcterms:modified xsi:type="dcterms:W3CDTF">2022-07-13T00:07:00Z</dcterms:modified>
</cp:coreProperties>
</file>