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6" r:id="rId3"/>
  </p:sldMasterIdLst>
  <p:notesMasterIdLst>
    <p:notesMasterId r:id="rId28"/>
  </p:notesMasterIdLst>
  <p:sldIdLst>
    <p:sldId id="368" r:id="rId4"/>
    <p:sldId id="395" r:id="rId5"/>
    <p:sldId id="396" r:id="rId6"/>
    <p:sldId id="451" r:id="rId7"/>
    <p:sldId id="603" r:id="rId8"/>
    <p:sldId id="604" r:id="rId9"/>
    <p:sldId id="403" r:id="rId10"/>
    <p:sldId id="605" r:id="rId11"/>
    <p:sldId id="450" r:id="rId12"/>
    <p:sldId id="573" r:id="rId13"/>
    <p:sldId id="593" r:id="rId14"/>
    <p:sldId id="594" r:id="rId15"/>
    <p:sldId id="596" r:id="rId16"/>
    <p:sldId id="597" r:id="rId17"/>
    <p:sldId id="598" r:id="rId18"/>
    <p:sldId id="599" r:id="rId19"/>
    <p:sldId id="578" r:id="rId20"/>
    <p:sldId id="584" r:id="rId21"/>
    <p:sldId id="600" r:id="rId22"/>
    <p:sldId id="579" r:id="rId23"/>
    <p:sldId id="601" r:id="rId24"/>
    <p:sldId id="602" r:id="rId25"/>
    <p:sldId id="381" r:id="rId26"/>
    <p:sldId id="382"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FF"/>
    <a:srgbClr val="FFECAF"/>
    <a:srgbClr val="FF4FFF"/>
    <a:srgbClr val="CC00CC"/>
    <a:srgbClr val="7F7F7F"/>
    <a:srgbClr val="E6E6E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88" d="100"/>
          <a:sy n="88" d="100"/>
        </p:scale>
        <p:origin x="99"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ô số 1, 2, 3, 4, 5 để chọn câu hỏi</a:t>
            </a:r>
          </a:p>
          <a:p>
            <a:r>
              <a:rPr lang="en-US"/>
              <a:t>Click vào mũi tên để vào bài mới</a:t>
            </a:r>
          </a:p>
        </p:txBody>
      </p:sp>
      <p:sp>
        <p:nvSpPr>
          <p:cNvPr id="4" name="Slide Number Placeholder 3"/>
          <p:cNvSpPr>
            <a:spLocks noGrp="1"/>
          </p:cNvSpPr>
          <p:nvPr>
            <p:ph type="sldNum" sz="quarter" idx="5"/>
          </p:nvPr>
        </p:nvSpPr>
        <p:spPr/>
        <p:txBody>
          <a:bodyPr/>
          <a:lstStyle/>
          <a:p>
            <a:fld id="{D6768A89-F29B-44A5-93B5-548F33E52508}" type="slidenum">
              <a:rPr lang="en-US" smtClean="0"/>
              <a:t>4</a:t>
            </a:fld>
            <a:endParaRPr lang="en-US"/>
          </a:p>
        </p:txBody>
      </p:sp>
    </p:spTree>
    <p:extLst>
      <p:ext uri="{BB962C8B-B14F-4D97-AF65-F5344CB8AC3E}">
        <p14:creationId xmlns:p14="http://schemas.microsoft.com/office/powerpoint/2010/main" val="220454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Click chọn một ô  (A, B, C, D) để chọn đáp án đúng</a:t>
            </a:r>
          </a:p>
          <a:p>
            <a:r>
              <a:rPr lang="en-US"/>
              <a:t>Click vào mũi tên vàng để quay về </a:t>
            </a:r>
          </a:p>
        </p:txBody>
      </p:sp>
      <p:sp>
        <p:nvSpPr>
          <p:cNvPr id="4" name="Slide Number Placeholder 3"/>
          <p:cNvSpPr>
            <a:spLocks noGrp="1"/>
          </p:cNvSpPr>
          <p:nvPr>
            <p:ph type="sldNum" sz="quarter" idx="5"/>
          </p:nvPr>
        </p:nvSpPr>
        <p:spPr/>
        <p:txBody>
          <a:bodyPr/>
          <a:lstStyle/>
          <a:p>
            <a:fld id="{D6768A89-F29B-44A5-93B5-548F33E52508}" type="slidenum">
              <a:rPr lang="en-US" smtClean="0"/>
              <a:t>5</a:t>
            </a:fld>
            <a:endParaRPr lang="en-US"/>
          </a:p>
        </p:txBody>
      </p:sp>
    </p:spTree>
    <p:extLst>
      <p:ext uri="{BB962C8B-B14F-4D97-AF65-F5344CB8AC3E}">
        <p14:creationId xmlns:p14="http://schemas.microsoft.com/office/powerpoint/2010/main" val="87611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Click chọn một ô  (A, B, C, D) để chọn đáp án đúng</a:t>
            </a:r>
          </a:p>
          <a:p>
            <a:r>
              <a:rPr lang="en-US"/>
              <a:t>Click vào mũi tên vàng để quay về </a:t>
            </a:r>
          </a:p>
        </p:txBody>
      </p:sp>
      <p:sp>
        <p:nvSpPr>
          <p:cNvPr id="4" name="Slide Number Placeholder 3"/>
          <p:cNvSpPr>
            <a:spLocks noGrp="1"/>
          </p:cNvSpPr>
          <p:nvPr>
            <p:ph type="sldNum" sz="quarter" idx="5"/>
          </p:nvPr>
        </p:nvSpPr>
        <p:spPr/>
        <p:txBody>
          <a:bodyPr/>
          <a:lstStyle/>
          <a:p>
            <a:fld id="{D6768A89-F29B-44A5-93B5-548F33E52508}" type="slidenum">
              <a:rPr lang="en-US" smtClean="0"/>
              <a:t>6</a:t>
            </a:fld>
            <a:endParaRPr lang="en-US"/>
          </a:p>
        </p:txBody>
      </p:sp>
    </p:spTree>
    <p:extLst>
      <p:ext uri="{BB962C8B-B14F-4D97-AF65-F5344CB8AC3E}">
        <p14:creationId xmlns:p14="http://schemas.microsoft.com/office/powerpoint/2010/main" val="187923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Click chọn một ô  (A, B, C, D) để chọn đáp án đúng</a:t>
            </a:r>
          </a:p>
          <a:p>
            <a:r>
              <a:rPr lang="en-US"/>
              <a:t>Click vào mũi tên vàng để quay về </a:t>
            </a:r>
          </a:p>
        </p:txBody>
      </p:sp>
      <p:sp>
        <p:nvSpPr>
          <p:cNvPr id="4" name="Slide Number Placeholder 3"/>
          <p:cNvSpPr>
            <a:spLocks noGrp="1"/>
          </p:cNvSpPr>
          <p:nvPr>
            <p:ph type="sldNum" sz="quarter" idx="5"/>
          </p:nvPr>
        </p:nvSpPr>
        <p:spPr/>
        <p:txBody>
          <a:bodyPr/>
          <a:lstStyle/>
          <a:p>
            <a:fld id="{D6768A89-F29B-44A5-93B5-548F33E52508}" type="slidenum">
              <a:rPr lang="en-US" smtClean="0"/>
              <a:t>7</a:t>
            </a:fld>
            <a:endParaRPr lang="en-US"/>
          </a:p>
        </p:txBody>
      </p:sp>
    </p:spTree>
    <p:extLst>
      <p:ext uri="{BB962C8B-B14F-4D97-AF65-F5344CB8AC3E}">
        <p14:creationId xmlns:p14="http://schemas.microsoft.com/office/powerpoint/2010/main" val="161173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Click chọn một ô  (A, B, C, D) để chọn đáp án đúng</a:t>
            </a:r>
          </a:p>
          <a:p>
            <a:r>
              <a:rPr lang="en-US"/>
              <a:t>Click vào mũi tên vàng để quay về </a:t>
            </a:r>
          </a:p>
        </p:txBody>
      </p:sp>
      <p:sp>
        <p:nvSpPr>
          <p:cNvPr id="4" name="Slide Number Placeholder 3"/>
          <p:cNvSpPr>
            <a:spLocks noGrp="1"/>
          </p:cNvSpPr>
          <p:nvPr>
            <p:ph type="sldNum" sz="quarter" idx="5"/>
          </p:nvPr>
        </p:nvSpPr>
        <p:spPr/>
        <p:txBody>
          <a:bodyPr/>
          <a:lstStyle/>
          <a:p>
            <a:fld id="{D6768A89-F29B-44A5-93B5-548F33E52508}" type="slidenum">
              <a:rPr lang="en-US" smtClean="0"/>
              <a:t>8</a:t>
            </a:fld>
            <a:endParaRPr lang="en-US"/>
          </a:p>
        </p:txBody>
      </p:sp>
    </p:spTree>
    <p:extLst>
      <p:ext uri="{BB962C8B-B14F-4D97-AF65-F5344CB8AC3E}">
        <p14:creationId xmlns:p14="http://schemas.microsoft.com/office/powerpoint/2010/main" val="85741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7865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46266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81508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155154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30672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79344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3520990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333272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1270070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2708594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t>18/10/2024</a:t>
            </a:fld>
            <a:endParaRPr lang="vi-VN"/>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t>‹#›</a:t>
            </a:fld>
            <a:endParaRPr lang="vi-VN"/>
          </a:p>
        </p:txBody>
      </p:sp>
    </p:spTree>
    <p:extLst>
      <p:ext uri="{BB962C8B-B14F-4D97-AF65-F5344CB8AC3E}">
        <p14:creationId xmlns:p14="http://schemas.microsoft.com/office/powerpoint/2010/main" val="2672789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400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1" name="Rectangle 10"/>
          <p:cNvSpPr/>
          <p:nvPr/>
        </p:nvSpPr>
        <p:spPr>
          <a:xfrm>
            <a:off x="3"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Rectangle 11"/>
          <p:cNvSpPr/>
          <p:nvPr/>
        </p:nvSpPr>
        <p:spPr>
          <a:xfrm>
            <a:off x="3"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3" name="Rectangle 12"/>
          <p:cNvSpPr/>
          <p:nvPr/>
        </p:nvSpPr>
        <p:spPr>
          <a:xfrm>
            <a:off x="3"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4" name="Oval 13"/>
          <p:cNvSpPr/>
          <p:nvPr/>
        </p:nvSpPr>
        <p:spPr>
          <a:xfrm>
            <a:off x="3"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 name="Subtitle 2"/>
          <p:cNvSpPr>
            <a:spLocks noGrp="1"/>
          </p:cNvSpPr>
          <p:nvPr>
            <p:ph type="subTitle" idx="1"/>
          </p:nvPr>
        </p:nvSpPr>
        <p:spPr>
          <a:xfrm>
            <a:off x="1965063" y="5052553"/>
            <a:ext cx="7516013" cy="882119"/>
          </a:xfrm>
          <a:prstGeom prst="rect">
            <a:avLst/>
          </a:prstGeom>
        </p:spPr>
        <p:txBody>
          <a:bodyPr>
            <a:normAutofit/>
          </a:bodyPr>
          <a:lstStyle>
            <a:lvl1pPr marL="0" indent="0" algn="l">
              <a:buNone/>
              <a:defRPr sz="230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229603" y="6172208"/>
            <a:ext cx="3352800" cy="365125"/>
          </a:xfrm>
          <a:prstGeom prst="rect">
            <a:avLst/>
          </a:prstGeom>
        </p:spPr>
        <p:txBody>
          <a:bodyPr/>
          <a:lstStyle/>
          <a:p>
            <a:fld id="{2923455E-3500-4D7D-8126-86E987962AA1}"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a:xfrm>
            <a:off x="609604" y="6172208"/>
            <a:ext cx="4470401"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5080000" y="6172208"/>
            <a:ext cx="2438400" cy="365125"/>
          </a:xfrm>
          <a:prstGeom prst="rect">
            <a:avLst/>
          </a:prstGeom>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1090110" y="3132291"/>
            <a:ext cx="9567135" cy="1793167"/>
          </a:xfrm>
          <a:prstGeom prst="rect">
            <a:avLst/>
          </a:prstGeom>
          <a:effectLst/>
        </p:spPr>
        <p:txBody>
          <a:bodyPr>
            <a:noAutofit/>
          </a:bodyPr>
          <a:lstStyle>
            <a:lvl1pPr marL="640064" indent="-457189" algn="l">
              <a:defRPr sz="5500"/>
            </a:lvl1pPr>
          </a:lstStyle>
          <a:p>
            <a:r>
              <a:rPr lang="en-US"/>
              <a:t>Click to edit Master title style</a:t>
            </a:r>
            <a:endParaRPr lang="en-US" dirty="0"/>
          </a:p>
        </p:txBody>
      </p:sp>
    </p:spTree>
    <p:extLst>
      <p:ext uri="{BB962C8B-B14F-4D97-AF65-F5344CB8AC3E}">
        <p14:creationId xmlns:p14="http://schemas.microsoft.com/office/powerpoint/2010/main" val="1676778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397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588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694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409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5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19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1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75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160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55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2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10/18/2024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949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598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png"/><Relationship Id="rId7" Type="http://schemas.openxmlformats.org/officeDocument/2006/relationships/image" Target="../media/image6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20.wmf"/><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0.pn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550.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7"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18.png"/><Relationship Id="rId10" Type="http://schemas.openxmlformats.org/officeDocument/2006/relationships/image" Target="../media/image76.png"/><Relationship Id="rId4" Type="http://schemas.openxmlformats.org/officeDocument/2006/relationships/image" Target="../media/image57.pn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7.png"/><Relationship Id="rId7" Type="http://schemas.openxmlformats.org/officeDocument/2006/relationships/image" Target="../media/image86.png"/><Relationship Id="rId1" Type="http://schemas.openxmlformats.org/officeDocument/2006/relationships/slideLayout" Target="../slideLayouts/slideLayout2.xml"/><Relationship Id="rId11" Type="http://schemas.openxmlformats.org/officeDocument/2006/relationships/image" Target="../media/image90.png"/><Relationship Id="rId5" Type="http://schemas.openxmlformats.org/officeDocument/2006/relationships/image" Target="../media/image21.pn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88.png"/></Relationships>
</file>

<file path=ppt/slides/_rels/slide1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hyperlink" Target="http://www.allwhitebackground.com/colorful-background-images.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9.png"/><Relationship Id="rId7" Type="http://schemas.openxmlformats.org/officeDocument/2006/relationships/image" Target="../media/image105.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2.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5.png"/><Relationship Id="rId7" Type="http://schemas.openxmlformats.org/officeDocument/2006/relationships/image" Target="../media/image110.png"/><Relationship Id="rId12" Type="http://schemas.openxmlformats.org/officeDocument/2006/relationships/image" Target="../media/image11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22.wmf"/><Relationship Id="rId5" Type="http://schemas.openxmlformats.org/officeDocument/2006/relationships/image" Target="../media/image108.png"/><Relationship Id="rId10" Type="http://schemas.openxmlformats.org/officeDocument/2006/relationships/oleObject" Target="../embeddings/oleObject4.bin"/><Relationship Id="rId4" Type="http://schemas.openxmlformats.org/officeDocument/2006/relationships/image" Target="../media/image107.png"/><Relationship Id="rId9" Type="http://schemas.openxmlformats.org/officeDocument/2006/relationships/image" Target="../media/image11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6.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8" Type="http://schemas.openxmlformats.org/officeDocument/2006/relationships/image" Target="../media/image14.png"/><Relationship Id="rId3" Type="http://schemas.microsoft.com/office/2007/relationships/media" Target="../media/media2.mp3"/><Relationship Id="rId21" Type="http://schemas.openxmlformats.org/officeDocument/2006/relationships/image" Target="../media/image32.png"/><Relationship Id="rId7" Type="http://schemas.microsoft.com/office/2007/relationships/media" Target="../media/media4.mp3"/><Relationship Id="rId17" Type="http://schemas.openxmlformats.org/officeDocument/2006/relationships/image" Target="../media/image29.png"/><Relationship Id="rId2" Type="http://schemas.openxmlformats.org/officeDocument/2006/relationships/audio" Target="../media/media1.mp3"/><Relationship Id="rId16" Type="http://schemas.openxmlformats.org/officeDocument/2006/relationships/image" Target="../media/image28.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5" Type="http://schemas.openxmlformats.org/officeDocument/2006/relationships/image" Target="../media/image27.png"/><Relationship Id="rId10" Type="http://schemas.openxmlformats.org/officeDocument/2006/relationships/notesSlide" Target="../notesSlides/notesSlide2.xml"/><Relationship Id="rId19" Type="http://schemas.openxmlformats.org/officeDocument/2006/relationships/slide" Target="slide4.xml"/><Relationship Id="rId4" Type="http://schemas.openxmlformats.org/officeDocument/2006/relationships/audio" Target="../media/media2.mp3"/><Relationship Id="rId9" Type="http://schemas.openxmlformats.org/officeDocument/2006/relationships/slideLayout" Target="../slideLayouts/slideLayout25.xm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8" Type="http://schemas.openxmlformats.org/officeDocument/2006/relationships/image" Target="../media/image14.png"/><Relationship Id="rId3" Type="http://schemas.microsoft.com/office/2007/relationships/media" Target="../media/media2.mp3"/><Relationship Id="rId21" Type="http://schemas.openxmlformats.org/officeDocument/2006/relationships/image" Target="../media/image37.png"/><Relationship Id="rId7" Type="http://schemas.microsoft.com/office/2007/relationships/media" Target="../media/media4.mp3"/><Relationship Id="rId17"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35.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5" Type="http://schemas.openxmlformats.org/officeDocument/2006/relationships/image" Target="../media/image34.png"/><Relationship Id="rId10" Type="http://schemas.openxmlformats.org/officeDocument/2006/relationships/notesSlide" Target="../notesSlides/notesSlide3.xml"/><Relationship Id="rId19" Type="http://schemas.openxmlformats.org/officeDocument/2006/relationships/slide" Target="slide4.xml"/><Relationship Id="rId4" Type="http://schemas.openxmlformats.org/officeDocument/2006/relationships/audio" Target="../media/media2.mp3"/><Relationship Id="rId9" Type="http://schemas.openxmlformats.org/officeDocument/2006/relationships/slideLayout" Target="../slideLayouts/slideLayout25.xml"/><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 Target="slide4.xml"/><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17" Type="http://schemas.openxmlformats.org/officeDocument/2006/relationships/image" Target="../media/image16.wmf"/><Relationship Id="rId2" Type="http://schemas.openxmlformats.org/officeDocument/2006/relationships/audio" Target="../media/media1.mp3"/><Relationship Id="rId16" Type="http://schemas.openxmlformats.org/officeDocument/2006/relationships/oleObject" Target="../embeddings/oleObject2.bin"/><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5" Type="http://schemas.openxmlformats.org/officeDocument/2006/relationships/image" Target="../media/image15.wmf"/><Relationship Id="rId10" Type="http://schemas.openxmlformats.org/officeDocument/2006/relationships/notesSlide" Target="../notesSlides/notesSlide4.xml"/><Relationship Id="rId4" Type="http://schemas.openxmlformats.org/officeDocument/2006/relationships/audio" Target="../media/media2.mp3"/><Relationship Id="rId9" Type="http://schemas.openxmlformats.org/officeDocument/2006/relationships/slideLayout" Target="../slideLayouts/slideLayout25.xml"/><Relationship Id="rId14" Type="http://schemas.openxmlformats.org/officeDocument/2006/relationships/oleObject" Target="../embeddings/oleObject1.bin"/><Relationship Id="rId22"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18" Type="http://schemas.openxmlformats.org/officeDocument/2006/relationships/image" Target="../media/image14.png"/><Relationship Id="rId3" Type="http://schemas.microsoft.com/office/2007/relationships/media" Target="../media/media2.mp3"/><Relationship Id="rId21" Type="http://schemas.openxmlformats.org/officeDocument/2006/relationships/image" Target="../media/image45.png"/><Relationship Id="rId7" Type="http://schemas.microsoft.com/office/2007/relationships/media" Target="../media/media4.mp3"/><Relationship Id="rId17" Type="http://schemas.openxmlformats.org/officeDocument/2006/relationships/image" Target="../media/image44.png"/><Relationship Id="rId2" Type="http://schemas.openxmlformats.org/officeDocument/2006/relationships/audio" Target="../media/media1.mp3"/><Relationship Id="rId16" Type="http://schemas.openxmlformats.org/officeDocument/2006/relationships/image" Target="../media/image43.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5" Type="http://schemas.openxmlformats.org/officeDocument/2006/relationships/image" Target="../media/image42.png"/><Relationship Id="rId10" Type="http://schemas.openxmlformats.org/officeDocument/2006/relationships/notesSlide" Target="../notesSlides/notesSlide5.xml"/><Relationship Id="rId19" Type="http://schemas.openxmlformats.org/officeDocument/2006/relationships/slide" Target="slide4.xml"/><Relationship Id="rId4" Type="http://schemas.openxmlformats.org/officeDocument/2006/relationships/audio" Target="../media/media2.mp3"/><Relationship Id="rId9" Type="http://schemas.openxmlformats.org/officeDocument/2006/relationships/slideLayout" Target="../slideLayouts/slideLayout25.xml"/><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6.png"/><Relationship Id="rId18" Type="http://schemas.openxmlformats.org/officeDocument/2006/relationships/slide" Target="slide4.xml"/><Relationship Id="rId3" Type="http://schemas.microsoft.com/office/2007/relationships/media" Target="../media/media2.mp3"/><Relationship Id="rId7" Type="http://schemas.microsoft.com/office/2007/relationships/media" Target="../media/media4.mp3"/><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49.png"/><Relationship Id="rId20" Type="http://schemas.openxmlformats.org/officeDocument/2006/relationships/image" Target="../media/image50.png"/><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5" Type="http://schemas.openxmlformats.org/officeDocument/2006/relationships/image" Target="../media/image48.png"/><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slideLayout" Target="../slideLayouts/slideLayout25.xml"/><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1141848"/>
          </a:xfrm>
        </p:spPr>
        <p:txBody>
          <a:bodyPr>
            <a:normAutofit fontScale="90000"/>
          </a:bodyPr>
          <a:lstStyle/>
          <a:p>
            <a:pPr algn="ctr">
              <a:lnSpc>
                <a:spcPct val="150000"/>
              </a:lnSpc>
              <a:spcBef>
                <a:spcPts val="1200"/>
              </a:spcBef>
              <a:spcAft>
                <a:spcPts val="1800"/>
              </a:spcAft>
            </a:pPr>
            <a:r>
              <a:rPr lang="en-US" sz="3200" b="1">
                <a:solidFill>
                  <a:srgbClr val="FFFF00"/>
                </a:solidFill>
                <a:effectLst/>
                <a:latin typeface="Times New Roman" panose="02020603050405020304" pitchFamily="18" charset="0"/>
                <a:ea typeface="Times New Roman" panose="02020603050405020304" pitchFamily="18" charset="0"/>
              </a:rPr>
              <a:t>Bài 1: PHƯƠNG TRÌNH QUY VỀ PHƯƠNG TRÌNH </a:t>
            </a:r>
            <a:br>
              <a:rPr lang="en-US" sz="3200" b="1">
                <a:solidFill>
                  <a:srgbClr val="FFFF00"/>
                </a:solidFill>
                <a:effectLst/>
                <a:latin typeface="Times New Roman" panose="02020603050405020304" pitchFamily="18" charset="0"/>
                <a:ea typeface="Times New Roman" panose="02020603050405020304" pitchFamily="18" charset="0"/>
              </a:rPr>
            </a:br>
            <a:r>
              <a:rPr lang="en-US" sz="3200" b="1">
                <a:solidFill>
                  <a:srgbClr val="FFFF00"/>
                </a:solidFill>
                <a:effectLst/>
                <a:latin typeface="Times New Roman" panose="02020603050405020304" pitchFamily="18" charset="0"/>
                <a:ea typeface="Times New Roman" panose="02020603050405020304" pitchFamily="18" charset="0"/>
              </a:rPr>
              <a:t>BẬC NHẤT MỘT ẨN</a:t>
            </a:r>
            <a:endParaRPr lang="en-US" sz="3200">
              <a:solidFill>
                <a:srgbClr val="FFFF00"/>
              </a:solidFill>
            </a:endParaRPr>
          </a:p>
        </p:txBody>
      </p:sp>
      <p:sp>
        <p:nvSpPr>
          <p:cNvPr id="3" name="Content Placeholde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211001" y="2706844"/>
            <a:ext cx="1393963" cy="531063"/>
          </a:xfrm>
        </p:spPr>
        <p:txBody>
          <a:bodyPr>
            <a:normAutofit/>
          </a:bodyPr>
          <a:lstStyle/>
          <a:p>
            <a:pPr marL="0" indent="0" algn="ctr">
              <a:buNone/>
            </a:pPr>
            <a:r>
              <a:rPr lang="en-US" b="1">
                <a:solidFill>
                  <a:srgbClr val="FFFF00"/>
                </a:solidFill>
                <a:latin typeface="Times New Roman" panose="02020603050405020304" pitchFamily="18" charset="0"/>
                <a:cs typeface="Times New Roman" panose="02020603050405020304" pitchFamily="18" charset="0"/>
              </a:rPr>
              <a:t>(Tiết 3)</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4" name="Google Shape;54;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8697815" y="4126106"/>
            <a:ext cx="1488402" cy="1488402"/>
          </a:xfrm>
          <a:prstGeom prst="rect">
            <a:avLst/>
          </a:prstGeom>
        </p:spPr>
      </p:pic>
    </p:spTree>
    <p:extLst>
      <p:ext uri="{BB962C8B-B14F-4D97-AF65-F5344CB8AC3E}">
        <p14:creationId xmlns:p14="http://schemas.microsoft.com/office/powerpoint/2010/main" val="36968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a:t>
            </a:r>
            <a:r>
              <a:rPr lang="vi-VN" sz="2800" b="1">
                <a:solidFill>
                  <a:srgbClr val="FFFF00"/>
                </a:solidFill>
                <a:latin typeface="Times New Roman" panose="02020603050405020304" pitchFamily="18" charset="0"/>
                <a:cs typeface="Times New Roman" panose="02020603050405020304" pitchFamily="18" charset="0"/>
              </a:rPr>
              <a:t>1</a:t>
            </a:r>
            <a:r>
              <a:rPr lang="en-US" sz="2800" b="1">
                <a:solidFill>
                  <a:srgbClr val="FFFF00"/>
                </a:solidFill>
                <a:latin typeface="Times New Roman" panose="02020603050405020304" pitchFamily="18" charset="0"/>
                <a:cs typeface="Times New Roman" panose="02020603050405020304" pitchFamily="18" charset="0"/>
              </a:rPr>
              <a:t>. </a:t>
            </a:r>
            <a:r>
              <a:rPr lang="vi-VN" sz="2800" b="1">
                <a:solidFill>
                  <a:srgbClr val="FFFF00"/>
                </a:solidFill>
                <a:latin typeface="Times New Roman" panose="02020603050405020304" pitchFamily="18" charset="0"/>
                <a:cs typeface="Times New Roman" panose="02020603050405020304" pitchFamily="18" charset="0"/>
              </a:rPr>
              <a:t>PHƯƠNG TRÌNH QUY VỀ PHƯƠNG TRÌNH BẬC NHẤT MỘT ẨN</a:t>
            </a:r>
            <a:endParaRPr lang="en-US" sz="2800">
              <a:solidFill>
                <a:srgbClr val="FFFF00"/>
              </a:solidFill>
            </a:endParaRPr>
          </a:p>
        </p:txBody>
      </p:sp>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59" y="195455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5241235" cy="7852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C000"/>
                </a:solidFill>
                <a:latin typeface="Times New Roman" panose="02020603050405020304" pitchFamily="18" charset="0"/>
                <a:cs typeface="Times New Roman" panose="02020603050405020304" pitchFamily="18" charset="0"/>
              </a:rPr>
              <a:t> HÌNH THÀNH KIẾN THỨC</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6"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589718" y="3202690"/>
            <a:ext cx="5241235" cy="684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1800"/>
              </a:spcBef>
              <a:buNone/>
            </a:pPr>
            <a:r>
              <a:rPr lang="en-US" sz="3000">
                <a:solidFill>
                  <a:prstClr val="white"/>
                </a:solidFill>
                <a:latin typeface="Times New Roman" panose="02020603050405020304" pitchFamily="18" charset="0"/>
                <a:cs typeface="Times New Roman" panose="02020603050405020304" pitchFamily="18" charset="0"/>
              </a:rPr>
              <a:t>Ví dụ 6, luyện tập 5, ví dụ 7</a:t>
            </a:r>
            <a:r>
              <a:rPr lang="en-US">
                <a:solidFill>
                  <a:schemeClr val="bg1"/>
                </a:solidFill>
                <a:latin typeface="Times New Roman" panose="02020603050405020304" pitchFamily="18" charset="0"/>
                <a:ea typeface="Times New Roman" panose="02020603050405020304" pitchFamily="18" charset="0"/>
              </a:rPr>
              <a:t>.</a:t>
            </a:r>
            <a:endParaRPr lang="en-US">
              <a:solidFill>
                <a:schemeClr val="bg1"/>
              </a:solidFill>
            </a:endParaRPr>
          </a:p>
        </p:txBody>
      </p:sp>
    </p:spTree>
    <p:extLst>
      <p:ext uri="{BB962C8B-B14F-4D97-AF65-F5344CB8AC3E}">
        <p14:creationId xmlns:p14="http://schemas.microsoft.com/office/powerpoint/2010/main" val="3411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606217"/>
                <a:ext cx="12083216" cy="1962204"/>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Ví</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dụ 6 (SGK trang 9)</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r>
                  <a:rPr lang="en-US" sz="2800" b="1">
                    <a:solidFill>
                      <a:srgbClr val="FFC000"/>
                    </a:solidFill>
                    <a:latin typeface="Times New Roman" panose="02020603050405020304" pitchFamily="18" charset="0"/>
                    <a:cs typeface="Times New Roman" panose="02020603050405020304" pitchFamily="18" charset="0"/>
                  </a:rPr>
                  <a:t> </a:t>
                </a:r>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 bạn Phong và Khang cùng hẹn nhau đạp xe đến một vị trí cách vị trí bạn Phong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6 </m:t>
                    </m:r>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km</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 cách vị trí bạn Khang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7</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km. Hai bạn cùng xuất phát và đến địa điểm đã hẹn cùng một lúc. Tính tốc độ của mỗi bạn, biết tốc độ của bạn Khang hơn tốc độ bạn Phong là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km/h. </a:t>
                </a:r>
                <a:endParaRPr lang="en-US" sz="2000" kern="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0" y="606217"/>
                <a:ext cx="12083216" cy="1962204"/>
              </a:xfrm>
              <a:prstGeom prst="rect">
                <a:avLst/>
              </a:prstGeom>
              <a:blipFill>
                <a:blip r:embed="rId4"/>
                <a:stretch>
                  <a:fillRect l="-1009" t="-2484" r="-1009" b="-7453"/>
                </a:stretch>
              </a:blipFill>
            </p:spPr>
            <p:txBody>
              <a:bodyPr/>
              <a:lstStyle/>
              <a:p>
                <a:r>
                  <a:rPr lang="en-US">
                    <a:noFill/>
                  </a:rPr>
                  <a:t> </a:t>
                </a:r>
              </a:p>
            </p:txBody>
          </p:sp>
        </mc:Fallback>
      </mc:AlternateContent>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105733" y="2538348"/>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Bài</a:t>
            </a:r>
            <a:r>
              <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 </a:t>
            </a: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giải</a:t>
            </a:r>
            <a:endPar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lang="en-US" sz="2800" b="1">
                <a:solidFill>
                  <a:srgbClr val="FFFF00"/>
                </a:solidFill>
                <a:latin typeface="Times New Roman" panose="02020603050405020304" pitchFamily="18" charset="0"/>
                <a:cs typeface="Times New Roman" panose="02020603050405020304" pitchFamily="18" charset="0"/>
              </a:rPr>
              <a:t>BÀI </a:t>
            </a:r>
            <a:r>
              <a:rPr lang="vi-VN" sz="2800" b="1">
                <a:solidFill>
                  <a:srgbClr val="FFFF00"/>
                </a:solidFill>
                <a:latin typeface="Times New Roman" panose="02020603050405020304" pitchFamily="18" charset="0"/>
                <a:cs typeface="Times New Roman" panose="02020603050405020304" pitchFamily="18" charset="0"/>
              </a:rPr>
              <a:t>1</a:t>
            </a:r>
            <a:r>
              <a:rPr lang="en-US" sz="2800" b="1">
                <a:solidFill>
                  <a:srgbClr val="FFFF00"/>
                </a:solidFill>
                <a:latin typeface="Times New Roman" panose="02020603050405020304" pitchFamily="18" charset="0"/>
                <a:cs typeface="Times New Roman" panose="02020603050405020304" pitchFamily="18" charset="0"/>
              </a:rPr>
              <a:t>. </a:t>
            </a:r>
            <a:r>
              <a:rPr lang="vi-VN" sz="2800" b="1">
                <a:solidFill>
                  <a:srgbClr val="FFFF00"/>
                </a:solidFill>
                <a:latin typeface="Times New Roman" panose="02020603050405020304" pitchFamily="18" charset="0"/>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mc:AlternateContent xmlns:mc="http://schemas.openxmlformats.org/markup-compatibility/2006" xmlns:a14="http://schemas.microsoft.com/office/drawing/2010/main">
        <mc:Choice Requires="a14">
          <p:sp>
            <p:nvSpPr>
              <p:cNvPr id="7" name="TextBox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9703A36-0B9A-2602-6F39-9CF03ECE62B1}"/>
                  </a:ext>
                </a:extLst>
              </p:cNvPr>
              <p:cNvSpPr txBox="1"/>
              <p:nvPr/>
            </p:nvSpPr>
            <p:spPr>
              <a:xfrm>
                <a:off x="1560347" y="2584770"/>
                <a:ext cx="10364658" cy="3328412"/>
              </a:xfrm>
              <a:prstGeom prst="rect">
                <a:avLst/>
              </a:prstGeom>
              <a:noFill/>
            </p:spPr>
            <p:txBody>
              <a:bodyPr wrap="square" rtlCol="0">
                <a:spAutoFit/>
              </a:bodyPr>
              <a:lstStyle/>
              <a:p>
                <a:pPr>
                  <a:lnSpc>
                    <a:spcPct val="107000"/>
                  </a:lnSpc>
                  <a:spcAft>
                    <a:spcPts val="800"/>
                  </a:spcAft>
                </a:pPr>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Gọi tốc độ của bạn Phong là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i="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km</m:t>
                    </m:r>
                    <m:r>
                      <a:rPr lang="en-US" sz="2800" i="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i="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h</m:t>
                    </m:r>
                    <m:r>
                      <a:rPr lang="en-US" sz="2800" i="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&gt; 0</m:t>
                    </m:r>
                  </m:oMath>
                </a14:m>
                <a:r>
                  <a:rPr lang="en-US" sz="2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Khi đó, tốc độ của bạn Khang là  </a:t>
                </a:r>
                <a14:m>
                  <m:oMath xmlns:m="http://schemas.openxmlformats.org/officeDocument/2006/math">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+ 2 </m:t>
                    </m:r>
                  </m:oMath>
                </a14:m>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(km/h). </a:t>
                </a:r>
              </a:p>
              <a:p>
                <a:pPr>
                  <a:lnSpc>
                    <a:spcPct val="107000"/>
                  </a:lnSpc>
                  <a:spcAft>
                    <a:spcPts val="800"/>
                  </a:spcAft>
                </a:pPr>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Thời gian đi của bạn Phong là  </a:t>
                </a:r>
                <a14:m>
                  <m:oMath xmlns:m="http://schemas.openxmlformats.org/officeDocument/2006/math">
                    <m:f>
                      <m:f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b="0" kern="1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m:t>6</m:t>
                        </m:r>
                      </m:num>
                      <m:den>
                        <m:r>
                          <m:rPr>
                            <m:nor/>
                          </m:rPr>
                          <a:rPr lang="en-US" sz="2800" b="0" i="1" kern="1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m:t>x</m:t>
                        </m:r>
                      </m:den>
                    </m:f>
                  </m:oMath>
                </a14:m>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(giờ). </a:t>
                </a:r>
                <a:endPar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Thời gian đi của bạn Khang là  </a:t>
                </a:r>
                <a14:m>
                  <m:oMath xmlns:m="http://schemas.openxmlformats.org/officeDocument/2006/math">
                    <m:f>
                      <m:f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b="0"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7</m:t>
                        </m:r>
                      </m:num>
                      <m:den>
                        <m:r>
                          <m:rPr>
                            <m:nor/>
                          </m:rPr>
                          <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m:t>x</m:t>
                        </m:r>
                        <m:r>
                          <m:rPr>
                            <m:nor/>
                          </m:rPr>
                          <a:rPr lang="en-US" sz="2800" b="0" i="1" kern="1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en-US" sz="2800" b="0" kern="1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m:t>2</m:t>
                        </m:r>
                      </m:den>
                    </m:f>
                  </m:oMath>
                </a14:m>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(giờ).</a:t>
                </a:r>
              </a:p>
              <a:p>
                <a:pPr>
                  <a:lnSpc>
                    <a:spcPct val="107000"/>
                  </a:lnSpc>
                  <a:spcAft>
                    <a:spcPts val="800"/>
                  </a:spcAft>
                </a:pPr>
                <a:r>
                  <a:rPr lang="fr-FR"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9703A36-0B9A-2602-6F39-9CF03ECE62B1}"/>
                  </a:ext>
                </a:extLst>
              </p:cNvPr>
              <p:cNvSpPr txBox="1">
                <a:spLocks noRot="1" noChangeAspect="1" noMove="1" noResize="1" noEditPoints="1" noAdjustHandles="1" noChangeArrowheads="1" noChangeShapeType="1" noTextEdit="1"/>
              </p:cNvSpPr>
              <p:nvPr/>
            </p:nvSpPr>
            <p:spPr>
              <a:xfrm>
                <a:off x="1560347" y="2584770"/>
                <a:ext cx="10364658" cy="3328412"/>
              </a:xfrm>
              <a:prstGeom prst="rect">
                <a:avLst/>
              </a:prstGeom>
              <a:blipFill>
                <a:blip r:embed="rId5"/>
                <a:stretch>
                  <a:fillRect l="-1235" t="-1832"/>
                </a:stretch>
              </a:blipFill>
            </p:spPr>
            <p:txBody>
              <a:bodyPr/>
              <a:lstStyle/>
              <a:p>
                <a:r>
                  <a:rPr lang="en-US">
                    <a:noFill/>
                  </a:rPr>
                  <a:t> </a:t>
                </a:r>
              </a:p>
            </p:txBody>
          </p:sp>
        </mc:Fallback>
      </mc:AlternateContent>
      <p:pic>
        <p:nvPicPr>
          <p:cNvPr id="6" name="Picture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A98E969-A2C3-B92A-D0B6-CCD17664E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218" y="1956857"/>
            <a:ext cx="1561730" cy="156173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0B48B9-2DFC-5FAF-FFB4-1BA39E193E9B}"/>
                  </a:ext>
                </a:extLst>
              </p:cNvPr>
              <p:cNvSpPr txBox="1"/>
              <p:nvPr/>
            </p:nvSpPr>
            <p:spPr>
              <a:xfrm>
                <a:off x="686049" y="5521053"/>
                <a:ext cx="11225704" cy="1213537"/>
              </a:xfrm>
              <a:prstGeom prst="rect">
                <a:avLst/>
              </a:prstGeom>
              <a:noFill/>
            </p:spPr>
            <p:txBody>
              <a:bodyPr wrap="square">
                <a:spAutoFit/>
              </a:bodyPr>
              <a:lstStyle/>
              <a:p>
                <a:r>
                  <a:rPr lang="fr-FR" sz="2800" kern="100" dirty="0">
                    <a:solidFill>
                      <a:prstClr val="white"/>
                    </a:solidFill>
                    <a:latin typeface="Times New Roman" panose="02020603050405020304" pitchFamily="18" charset="0"/>
                    <a:cs typeface="Times New Roman" panose="02020603050405020304" pitchFamily="18" charset="0"/>
                  </a:rPr>
                  <a:t>Do hai bạn cùng xuất phát và đến địa điểm đã hẹn cùng một lúc nên thời gian đi của hai bạn là như nhau. </a:t>
                </a:r>
                <a:r>
                  <a:rPr lang="en-US" sz="2800" kern="100" dirty="0">
                    <a:solidFill>
                      <a:prstClr val="white"/>
                    </a:solidFill>
                    <a:latin typeface="Times New Roman" panose="02020603050405020304" pitchFamily="18" charset="0"/>
                    <a:cs typeface="Times New Roman" panose="02020603050405020304" pitchFamily="18" charset="0"/>
                  </a:rPr>
                  <a:t>Ta có phương trình    </a:t>
                </a:r>
                <a14:m>
                  <m:oMath xmlns:m="http://schemas.openxmlformats.org/officeDocument/2006/math">
                    <m:f>
                      <m:fPr>
                        <m:ctrlPr>
                          <a:rPr lang="en-US" sz="2800" i="1" kern="100">
                            <a:solidFill>
                              <a:prstClr val="white"/>
                            </a:solidFill>
                            <a:latin typeface="Cambria Math" panose="02040503050406030204" pitchFamily="18" charset="0"/>
                            <a:cs typeface="Times New Roman" panose="02020603050405020304" pitchFamily="18" charset="0"/>
                          </a:rPr>
                        </m:ctrlPr>
                      </m:fPr>
                      <m:num>
                        <m:r>
                          <m:rPr>
                            <m:nor/>
                          </m:rPr>
                          <a:rPr lang="en-US" sz="2800" kern="100">
                            <a:solidFill>
                              <a:prstClr val="white"/>
                            </a:solidFill>
                            <a:latin typeface="Times New Roman" panose="02020603050405020304" pitchFamily="18" charset="0"/>
                            <a:cs typeface="Times New Roman" panose="02020603050405020304" pitchFamily="18" charset="0"/>
                          </a:rPr>
                          <m:t>6</m:t>
                        </m:r>
                      </m:num>
                      <m:den>
                        <m:r>
                          <m:rPr>
                            <m:nor/>
                          </m:rPr>
                          <a:rPr lang="en-US" sz="2800" i="1" kern="100">
                            <a:solidFill>
                              <a:prstClr val="white"/>
                            </a:solidFill>
                            <a:latin typeface="Times New Roman" panose="02020603050405020304" pitchFamily="18" charset="0"/>
                            <a:cs typeface="Times New Roman" panose="02020603050405020304" pitchFamily="18" charset="0"/>
                          </a:rPr>
                          <m:t>x</m:t>
                        </m:r>
                      </m:den>
                    </m:f>
                    <m:r>
                      <a:rPr lang="en-US" sz="2800" i="1" kern="100">
                        <a:solidFill>
                          <a:prstClr val="white"/>
                        </a:solidFill>
                        <a:latin typeface="Cambria Math" panose="02040503050406030204" pitchFamily="18" charset="0"/>
                        <a:cs typeface="Times New Roman" panose="02020603050405020304" pitchFamily="18" charset="0"/>
                      </a:rPr>
                      <m:t>=</m:t>
                    </m:r>
                    <m:f>
                      <m:fPr>
                        <m:ctrlPr>
                          <a:rPr lang="en-US" sz="2800" i="1" kern="100">
                            <a:solidFill>
                              <a:prstClr val="white"/>
                            </a:solidFill>
                            <a:latin typeface="Cambria Math" panose="02040503050406030204" pitchFamily="18" charset="0"/>
                            <a:cs typeface="Times New Roman" panose="02020603050405020304" pitchFamily="18" charset="0"/>
                          </a:rPr>
                        </m:ctrlPr>
                      </m:fPr>
                      <m:num>
                        <m:r>
                          <m:rPr>
                            <m:nor/>
                          </m:rPr>
                          <a:rPr lang="en-US" sz="2800" kern="100">
                            <a:solidFill>
                              <a:prstClr val="white"/>
                            </a:solidFill>
                            <a:latin typeface="Times New Roman" panose="02020603050405020304" pitchFamily="18" charset="0"/>
                            <a:cs typeface="Times New Roman" panose="02020603050405020304" pitchFamily="18" charset="0"/>
                          </a:rPr>
                          <m:t>7</m:t>
                        </m:r>
                      </m:num>
                      <m:den>
                        <m:r>
                          <m:rPr>
                            <m:nor/>
                          </m:rPr>
                          <a:rPr lang="en-US" sz="2800" i="1" kern="100">
                            <a:solidFill>
                              <a:prstClr val="white"/>
                            </a:solidFill>
                            <a:latin typeface="Times New Roman" panose="02020603050405020304" pitchFamily="18" charset="0"/>
                            <a:cs typeface="Times New Roman" panose="02020603050405020304" pitchFamily="18" charset="0"/>
                          </a:rPr>
                          <m:t>x</m:t>
                        </m:r>
                        <m:r>
                          <m:rPr>
                            <m:nor/>
                          </m:rPr>
                          <a:rPr lang="en-US" sz="2800" b="0" i="1" kern="100" smtClean="0">
                            <a:solidFill>
                              <a:prstClr val="white"/>
                            </a:solidFill>
                            <a:latin typeface="Times New Roman" panose="02020603050405020304" pitchFamily="18" charset="0"/>
                            <a:cs typeface="Times New Roman" panose="02020603050405020304" pitchFamily="18" charset="0"/>
                          </a:rPr>
                          <m:t> </m:t>
                        </m:r>
                        <m:r>
                          <m:rPr>
                            <m:nor/>
                          </m:rPr>
                          <a:rPr lang="en-US" sz="2800" i="1" kern="100">
                            <a:solidFill>
                              <a:prstClr val="white"/>
                            </a:solidFill>
                            <a:latin typeface="Times New Roman" panose="02020603050405020304" pitchFamily="18" charset="0"/>
                            <a:cs typeface="Times New Roman" panose="02020603050405020304" pitchFamily="18" charset="0"/>
                          </a:rPr>
                          <m:t>+</m:t>
                        </m:r>
                        <m:r>
                          <m:rPr>
                            <m:nor/>
                          </m:rPr>
                          <a:rPr lang="en-US" sz="2800" b="0" i="1" kern="100" smtClean="0">
                            <a:solidFill>
                              <a:prstClr val="white"/>
                            </a:solidFill>
                            <a:latin typeface="Times New Roman" panose="02020603050405020304" pitchFamily="18" charset="0"/>
                            <a:cs typeface="Times New Roman" panose="02020603050405020304" pitchFamily="18" charset="0"/>
                          </a:rPr>
                          <m:t> </m:t>
                        </m:r>
                        <m:r>
                          <m:rPr>
                            <m:nor/>
                          </m:rPr>
                          <a:rPr lang="en-US" sz="2800" i="1" kern="100">
                            <a:solidFill>
                              <a:prstClr val="white"/>
                            </a:solidFill>
                            <a:latin typeface="Times New Roman" panose="02020603050405020304" pitchFamily="18" charset="0"/>
                            <a:cs typeface="Times New Roman" panose="02020603050405020304" pitchFamily="18" charset="0"/>
                          </a:rPr>
                          <m:t>2</m:t>
                        </m:r>
                      </m:den>
                    </m:f>
                  </m:oMath>
                </a14:m>
                <a:endParaRPr lang="en-US" sz="2800" i="1" kern="1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BA0B48B9-2DFC-5FAF-FFB4-1BA39E193E9B}"/>
                  </a:ext>
                </a:extLst>
              </p:cNvPr>
              <p:cNvSpPr txBox="1">
                <a:spLocks noRot="1" noChangeAspect="1" noMove="1" noResize="1" noEditPoints="1" noAdjustHandles="1" noChangeArrowheads="1" noChangeShapeType="1" noTextEdit="1"/>
              </p:cNvSpPr>
              <p:nvPr/>
            </p:nvSpPr>
            <p:spPr>
              <a:xfrm>
                <a:off x="686049" y="5521053"/>
                <a:ext cx="11225704" cy="1213537"/>
              </a:xfrm>
              <a:prstGeom prst="rect">
                <a:avLst/>
              </a:prstGeom>
              <a:blipFill>
                <a:blip r:embed="rId8"/>
                <a:stretch>
                  <a:fillRect l="-1141" t="-5528" r="-1575" b="-5025"/>
                </a:stretch>
              </a:blipFill>
            </p:spPr>
            <p:txBody>
              <a:bodyPr/>
              <a:lstStyle/>
              <a:p>
                <a:r>
                  <a:rPr lang="en-US">
                    <a:noFill/>
                  </a:rPr>
                  <a:t> </a:t>
                </a:r>
              </a:p>
            </p:txBody>
          </p:sp>
        </mc:Fallback>
      </mc:AlternateContent>
    </p:spTree>
    <p:extLst>
      <p:ext uri="{BB962C8B-B14F-4D97-AF65-F5344CB8AC3E}">
        <p14:creationId xmlns:p14="http://schemas.microsoft.com/office/powerpoint/2010/main" val="45023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54392" y="2517907"/>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Bài</a:t>
            </a:r>
            <a:r>
              <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 </a:t>
            </a: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giải</a:t>
            </a:r>
            <a:endPar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E103F63-28EC-14FC-D2FC-CE3C69E9AB88}"/>
                  </a:ext>
                </a:extLst>
              </p:cNvPr>
              <p:cNvSpPr txBox="1"/>
              <p:nvPr/>
            </p:nvSpPr>
            <p:spPr>
              <a:xfrm>
                <a:off x="1977272" y="2694571"/>
                <a:ext cx="6168886" cy="778483"/>
              </a:xfrm>
              <a:prstGeom prst="rect">
                <a:avLst/>
              </a:prstGeom>
              <a:noFill/>
            </p:spPr>
            <p:txBody>
              <a:bodyPr wrap="square">
                <a:spAutoFit/>
              </a:bodyPr>
              <a:lstStyle/>
              <a:p>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Giải phương trình    </a:t>
                </a:r>
                <a14:m>
                  <m:oMath xmlns:m="http://schemas.openxmlformats.org/officeDocument/2006/math">
                    <m:f>
                      <m:f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6</m:t>
                        </m:r>
                      </m:num>
                      <m:den>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den>
                    </m:f>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num>
                      <m:den>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2</m:t>
                        </m:r>
                      </m:den>
                    </m:f>
                  </m:oMath>
                </a14:m>
                <a:endPar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7E103F63-28EC-14FC-D2FC-CE3C69E9AB88}"/>
                  </a:ext>
                </a:extLst>
              </p:cNvPr>
              <p:cNvSpPr txBox="1">
                <a:spLocks noRot="1" noChangeAspect="1" noMove="1" noResize="1" noEditPoints="1" noAdjustHandles="1" noChangeArrowheads="1" noChangeShapeType="1" noTextEdit="1"/>
              </p:cNvSpPr>
              <p:nvPr/>
            </p:nvSpPr>
            <p:spPr>
              <a:xfrm>
                <a:off x="1977272" y="2694571"/>
                <a:ext cx="6168886" cy="778483"/>
              </a:xfrm>
              <a:prstGeom prst="rect">
                <a:avLst/>
              </a:prstGeom>
              <a:blipFill>
                <a:blip r:embed="rId2"/>
                <a:stretch>
                  <a:fillRect l="-1976" b="-8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98CE92-5BE6-6600-697B-DE28063E8629}"/>
                  </a:ext>
                </a:extLst>
              </p:cNvPr>
              <p:cNvSpPr txBox="1"/>
              <p:nvPr/>
            </p:nvSpPr>
            <p:spPr>
              <a:xfrm>
                <a:off x="2308377" y="3536369"/>
                <a:ext cx="6168886" cy="10049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6</m:t>
                          </m:r>
                          <m:d>
                            <m:d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num>
                        <m:den>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d>
                            <m:d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den>
                      </m:f>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num>
                        <m:den>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d>
                            <m:d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B798CE92-5BE6-6600-697B-DE28063E8629}"/>
                  </a:ext>
                </a:extLst>
              </p:cNvPr>
              <p:cNvSpPr txBox="1">
                <a:spLocks noRot="1" noChangeAspect="1" noMove="1" noResize="1" noEditPoints="1" noAdjustHandles="1" noChangeArrowheads="1" noChangeShapeType="1" noTextEdit="1"/>
              </p:cNvSpPr>
              <p:nvPr/>
            </p:nvSpPr>
            <p:spPr>
              <a:xfrm>
                <a:off x="2308377" y="3536369"/>
                <a:ext cx="6168886" cy="100495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8DE20B7-91DA-83CF-B7D8-087E4B9E006F}"/>
                  </a:ext>
                </a:extLst>
              </p:cNvPr>
              <p:cNvSpPr txBox="1"/>
              <p:nvPr/>
            </p:nvSpPr>
            <p:spPr>
              <a:xfrm>
                <a:off x="1844751" y="4448454"/>
                <a:ext cx="616888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6</m:t>
                      </m:r>
                      <m:d>
                        <m:d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oMath>
                  </m:oMathPara>
                </a14:m>
                <a:endPar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08DE20B7-91DA-83CF-B7D8-087E4B9E006F}"/>
                  </a:ext>
                </a:extLst>
              </p:cNvPr>
              <p:cNvSpPr txBox="1">
                <a:spLocks noRot="1" noChangeAspect="1" noMove="1" noResize="1" noEditPoints="1" noAdjustHandles="1" noChangeArrowheads="1" noChangeShapeType="1" noTextEdit="1"/>
              </p:cNvSpPr>
              <p:nvPr/>
            </p:nvSpPr>
            <p:spPr>
              <a:xfrm>
                <a:off x="1844751" y="4448454"/>
                <a:ext cx="61688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9ABA036-1205-A629-46E4-89F18121D8E5}"/>
                  </a:ext>
                </a:extLst>
              </p:cNvPr>
              <p:cNvSpPr txBox="1"/>
              <p:nvPr/>
            </p:nvSpPr>
            <p:spPr>
              <a:xfrm>
                <a:off x="1844751" y="5025383"/>
                <a:ext cx="616888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6</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+12=</m:t>
                      </m:r>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x</m:t>
                      </m:r>
                    </m:oMath>
                  </m:oMathPara>
                </a14:m>
                <a:endPar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B9ABA036-1205-A629-46E4-89F18121D8E5}"/>
                  </a:ext>
                </a:extLst>
              </p:cNvPr>
              <p:cNvSpPr txBox="1">
                <a:spLocks noRot="1" noChangeAspect="1" noMove="1" noResize="1" noEditPoints="1" noAdjustHandles="1" noChangeArrowheads="1" noChangeShapeType="1" noTextEdit="1"/>
              </p:cNvSpPr>
              <p:nvPr/>
            </p:nvSpPr>
            <p:spPr>
              <a:xfrm>
                <a:off x="1844751" y="5025383"/>
                <a:ext cx="61688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E31B5A-9FBC-D47C-39BD-4F3F9CF7CE98}"/>
                  </a:ext>
                </a:extLst>
              </p:cNvPr>
              <p:cNvSpPr txBox="1"/>
              <p:nvPr/>
            </p:nvSpPr>
            <p:spPr>
              <a:xfrm>
                <a:off x="3643785" y="5423854"/>
                <a:ext cx="6168886" cy="523220"/>
              </a:xfrm>
              <a:prstGeom prst="rect">
                <a:avLst/>
              </a:prstGeom>
              <a:noFill/>
            </p:spPr>
            <p:txBody>
              <a:bodyPr wrap="square">
                <a:spAutoFit/>
              </a:bodyPr>
              <a:lstStyle/>
              <a:p>
                <a:pPr algn="ctr"/>
                <a14:m>
                  <m:oMath xmlns:m="http://schemas.openxmlformats.org/officeDocument/2006/math">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2800" i="1"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m:t>12</m:t>
                    </m:r>
                  </m:oMath>
                </a14:m>
                <a:r>
                  <a:rPr lang="en-US" sz="28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(thỏa mãn </a:t>
                </a:r>
                <a:r>
                  <a:rPr lang="en-US" sz="2800" i="1"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x &gt; 0</a:t>
                </a:r>
                <a:r>
                  <a:rPr lang="en-US" sz="2800" kern="1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6" name="TextBox 15">
                <a:extLst>
                  <a:ext uri="{FF2B5EF4-FFF2-40B4-BE49-F238E27FC236}">
                    <a16:creationId xmlns:a16="http://schemas.microsoft.com/office/drawing/2014/main" id="{97E31B5A-9FBC-D47C-39BD-4F3F9CF7CE98}"/>
                  </a:ext>
                </a:extLst>
              </p:cNvPr>
              <p:cNvSpPr txBox="1">
                <a:spLocks noRot="1" noChangeAspect="1" noMove="1" noResize="1" noEditPoints="1" noAdjustHandles="1" noChangeArrowheads="1" noChangeShapeType="1" noTextEdit="1"/>
              </p:cNvSpPr>
              <p:nvPr/>
            </p:nvSpPr>
            <p:spPr>
              <a:xfrm>
                <a:off x="3643785" y="5423854"/>
                <a:ext cx="6168886" cy="523220"/>
              </a:xfrm>
              <a:prstGeom prst="rect">
                <a:avLst/>
              </a:prstGeom>
              <a:blipFill>
                <a:blip r:embed="rId6"/>
                <a:stretch>
                  <a:fillRect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3E68F39-6B7D-2991-18F1-9AEB37F3D7EB}"/>
                  </a:ext>
                </a:extLst>
              </p:cNvPr>
              <p:cNvSpPr txBox="1"/>
              <p:nvPr/>
            </p:nvSpPr>
            <p:spPr>
              <a:xfrm>
                <a:off x="1069498" y="6064713"/>
                <a:ext cx="10791198" cy="523220"/>
              </a:xfrm>
              <a:prstGeom prst="rect">
                <a:avLst/>
              </a:prstGeom>
              <a:noFill/>
            </p:spPr>
            <p:txBody>
              <a:bodyPr wrap="square">
                <a:spAutoFit/>
              </a:bodyPr>
              <a:lstStyle/>
              <a:p>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Vậy tốc độ của bạn Phong là </a:t>
                </a:r>
                <a14:m>
                  <m:oMath xmlns:m="http://schemas.openxmlformats.org/officeDocument/2006/math">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12</m:t>
                    </m:r>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km/h, tốc độ của bạn Khang là </a:t>
                </a:r>
                <a14:m>
                  <m:oMath xmlns:m="http://schemas.openxmlformats.org/officeDocument/2006/math">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14 </m:t>
                    </m:r>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km/h</a:t>
                </a:r>
                <a:endPar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73E68F39-6B7D-2991-18F1-9AEB37F3D7EB}"/>
                  </a:ext>
                </a:extLst>
              </p:cNvPr>
              <p:cNvSpPr txBox="1">
                <a:spLocks noRot="1" noChangeAspect="1" noMove="1" noResize="1" noEditPoints="1" noAdjustHandles="1" noChangeArrowheads="1" noChangeShapeType="1" noTextEdit="1"/>
              </p:cNvSpPr>
              <p:nvPr/>
            </p:nvSpPr>
            <p:spPr>
              <a:xfrm>
                <a:off x="1069498" y="6064713"/>
                <a:ext cx="10791198" cy="523220"/>
              </a:xfrm>
              <a:prstGeom prst="rect">
                <a:avLst/>
              </a:prstGeom>
              <a:blipFill>
                <a:blip r:embed="rId7"/>
                <a:stretch>
                  <a:fillRect l="-1129"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A9846F3-103F-6E15-181D-E2B2202A3163}"/>
                  </a:ext>
                </a:extLst>
              </p:cNvPr>
              <p:cNvSpPr txBox="1"/>
              <p:nvPr/>
            </p:nvSpPr>
            <p:spPr>
              <a:xfrm>
                <a:off x="0" y="606217"/>
                <a:ext cx="12083216" cy="1962204"/>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Ví</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dụ 6 (SGK trang 9)</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r>
                  <a:rPr lang="en-US" sz="2800" b="1">
                    <a:solidFill>
                      <a:srgbClr val="FFC000"/>
                    </a:solidFill>
                    <a:latin typeface="Times New Roman" panose="02020603050405020304" pitchFamily="18" charset="0"/>
                    <a:cs typeface="Times New Roman" panose="02020603050405020304" pitchFamily="18" charset="0"/>
                  </a:rPr>
                  <a:t> </a:t>
                </a:r>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 bạn Phong và Khang cùng hẹn nhau đạp xe đến một vị trí cách vị trí bạn Phong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6 </m:t>
                    </m:r>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km</m:t>
                    </m:r>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 cách vị trí bạn Khang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7</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km. Hai bạn cùng xuất phát và đến địa điểm đã hẹn cùng một lúc. Tính tốc độ của mỗi bạn, biết tốc độ của bạn Khang hơn tốc độ bạn Phong là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km/h. </a:t>
                </a:r>
              </a:p>
            </p:txBody>
          </p:sp>
        </mc:Choice>
        <mc:Fallback xmlns="">
          <p:sp>
            <p:nvSpPr>
              <p:cNvPr id="2" name="TextBox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A9846F3-103F-6E15-181D-E2B2202A3163}"/>
                  </a:ext>
                </a:extLst>
              </p:cNvPr>
              <p:cNvSpPr txBox="1">
                <a:spLocks noRot="1" noChangeAspect="1" noMove="1" noResize="1" noEditPoints="1" noAdjustHandles="1" noChangeArrowheads="1" noChangeShapeType="1" noTextEdit="1"/>
              </p:cNvSpPr>
              <p:nvPr/>
            </p:nvSpPr>
            <p:spPr>
              <a:xfrm>
                <a:off x="0" y="606217"/>
                <a:ext cx="12083216" cy="1962204"/>
              </a:xfrm>
              <a:prstGeom prst="rect">
                <a:avLst/>
              </a:prstGeom>
              <a:blipFill>
                <a:blip r:embed="rId8"/>
                <a:stretch>
                  <a:fillRect l="-1009" t="-2484" r="-1009" b="-7453"/>
                </a:stretch>
              </a:blipFill>
            </p:spPr>
            <p:txBody>
              <a:bodyPr/>
              <a:lstStyle/>
              <a:p>
                <a:r>
                  <a:rPr lang="en-US">
                    <a:noFill/>
                  </a:rPr>
                  <a:t> </a:t>
                </a:r>
              </a:p>
            </p:txBody>
          </p:sp>
        </mc:Fallback>
      </mc:AlternateContent>
    </p:spTree>
    <p:extLst>
      <p:ext uri="{BB962C8B-B14F-4D97-AF65-F5344CB8AC3E}">
        <p14:creationId xmlns:p14="http://schemas.microsoft.com/office/powerpoint/2010/main" val="317619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892821"/>
                <a:ext cx="12083216" cy="2912529"/>
              </a:xfrm>
              <a:prstGeom prst="rect">
                <a:avLst/>
              </a:prstGeom>
              <a:noFill/>
            </p:spPr>
            <p:txBody>
              <a:bodyPr wrap="square" rtlCol="0">
                <a:spAutoFit/>
              </a:bodyPr>
              <a:lstStyle/>
              <a:p>
                <a:pPr lvl="0" algn="just">
                  <a:lnSpc>
                    <a:spcPct val="110000"/>
                  </a:lnSpc>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Luyện</a:t>
                </a:r>
                <a:r>
                  <a:rPr kumimoji="0" lang="en-US"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tập 5</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(SGK trang </a:t>
                </a:r>
                <a:r>
                  <a:rPr kumimoji="0" lang="en-US"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10</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r>
                  <a:rPr lang="en-US" sz="2800" b="1">
                    <a:solidFill>
                      <a:srgbClr val="FFC000"/>
                    </a:solidFill>
                    <a:latin typeface="Times New Roman" panose="02020603050405020304" pitchFamily="18" charset="0"/>
                    <a:cs typeface="Times New Roman" panose="02020603050405020304" pitchFamily="18" charset="0"/>
                  </a:rPr>
                  <a:t> </a:t>
                </a:r>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 đội công nhân làm đường nhận nhiệm vụ trải nhựa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8 100 </m:t>
                    </m:r>
                    <m:sSup>
                      <m:sSup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m:t>
                        </m:r>
                      </m:e>
                      <m:sup>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kern="10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mặt đường. Ở giai đoạn đầu, đội trải được  3 600 </a:t>
                </a:r>
                <a14:m>
                  <m:oMath xmlns:m="http://schemas.openxmlformats.org/officeDocument/2006/math">
                    <m:sSup>
                      <m:sSup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m:t>
                        </m:r>
                      </m:e>
                      <m:sup>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mặt đường. Ở giai đoạn hai, đội công nhân tăng năng suất thêm  </a:t>
                </a:r>
                <a14:m>
                  <m:oMath xmlns:m="http://schemas.openxmlformats.org/officeDocument/2006/math">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300</m:t>
                    </m:r>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m</m:t>
                        </m:r>
                      </m:e>
                      <m:sup>
                        <m:r>
                          <a:rPr lang="en-US" sz="2800"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/ngày rồi hoàn thành công việc. Hỏi đội công nhân đã hoàn thành công việc trong bao nhiêu ngày? Biết rằng thời gian làm việc của của hai giai đoạn là như nhau và năng suất lao động của đội  là không thay đổi ở mỗi giai đoạn. </a:t>
                </a: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0" y="892821"/>
                <a:ext cx="12083216" cy="2912529"/>
              </a:xfrm>
              <a:prstGeom prst="rect">
                <a:avLst/>
              </a:prstGeom>
              <a:blipFill>
                <a:blip r:embed="rId2"/>
                <a:stretch>
                  <a:fillRect l="-1009" t="-1674" r="-1009" b="-5230"/>
                </a:stretch>
              </a:blipFill>
            </p:spPr>
            <p:txBody>
              <a:bodyPr/>
              <a:lstStyle/>
              <a:p>
                <a:r>
                  <a:rPr lang="en-US">
                    <a:noFill/>
                  </a:rPr>
                  <a:t> </a:t>
                </a:r>
              </a:p>
            </p:txBody>
          </p:sp>
        </mc:Fallback>
      </mc:AlternateContent>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lang="en-US" sz="2800" b="1">
                <a:solidFill>
                  <a:srgbClr val="FFFF00"/>
                </a:solidFill>
                <a:latin typeface="Times New Roman" panose="02020603050405020304" pitchFamily="18" charset="0"/>
                <a:cs typeface="Times New Roman" panose="02020603050405020304" pitchFamily="18" charset="0"/>
              </a:rPr>
              <a:t>BÀI </a:t>
            </a:r>
            <a:r>
              <a:rPr lang="vi-VN" sz="2800" b="1">
                <a:solidFill>
                  <a:srgbClr val="FFFF00"/>
                </a:solidFill>
                <a:latin typeface="Times New Roman" panose="02020603050405020304" pitchFamily="18" charset="0"/>
                <a:cs typeface="Times New Roman" panose="02020603050405020304" pitchFamily="18" charset="0"/>
              </a:rPr>
              <a:t>1</a:t>
            </a:r>
            <a:r>
              <a:rPr lang="en-US" sz="2800" b="1">
                <a:solidFill>
                  <a:srgbClr val="FFFF00"/>
                </a:solidFill>
                <a:latin typeface="Times New Roman" panose="02020603050405020304" pitchFamily="18" charset="0"/>
                <a:cs typeface="Times New Roman" panose="02020603050405020304" pitchFamily="18" charset="0"/>
              </a:rPr>
              <a:t>. </a:t>
            </a:r>
            <a:r>
              <a:rPr lang="vi-VN" sz="2800" b="1">
                <a:solidFill>
                  <a:srgbClr val="FFFF00"/>
                </a:solidFill>
                <a:latin typeface="Times New Roman" panose="02020603050405020304" pitchFamily="18" charset="0"/>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38" name="Picture 3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327719-AD8A-9EDD-E20C-D55D65BE1D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594722" y="5122271"/>
            <a:ext cx="1709086" cy="1709086"/>
          </a:xfrm>
          <a:prstGeom prst="rect">
            <a:avLst/>
          </a:prstGeom>
        </p:spPr>
      </p:pic>
    </p:spTree>
    <p:extLst>
      <p:ext uri="{BB962C8B-B14F-4D97-AF65-F5344CB8AC3E}">
        <p14:creationId xmlns:p14="http://schemas.microsoft.com/office/powerpoint/2010/main" val="3835275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606217"/>
            <a:ext cx="12083216" cy="531940"/>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Luyện tập 5</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 (SGK trang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10</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5461050" y="630280"/>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Bài</a:t>
            </a:r>
            <a:r>
              <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 </a:t>
            </a: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giải</a:t>
            </a:r>
            <a:endPar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F138191-DFB0-D01F-E2FC-07BDB69527B9}"/>
                  </a:ext>
                </a:extLst>
              </p:cNvPr>
              <p:cNvSpPr txBox="1"/>
              <p:nvPr/>
            </p:nvSpPr>
            <p:spPr>
              <a:xfrm>
                <a:off x="554173" y="3200169"/>
                <a:ext cx="11168543" cy="758221"/>
              </a:xfrm>
              <a:prstGeom prst="rect">
                <a:avLst/>
              </a:prstGeom>
              <a:noFill/>
            </p:spPr>
            <p:txBody>
              <a:bodyPr wrap="square">
                <a:spAutoFit/>
              </a:bodyPr>
              <a:lstStyle/>
              <a:p>
                <a:pPr lvl="0">
                  <a:lnSpc>
                    <a:spcPct val="107000"/>
                  </a:lnSpc>
                  <a:spcAft>
                    <a:spcPts val="800"/>
                  </a:spcAft>
                  <a:defRPr/>
                </a:pPr>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 suất lao động của đội ở giai đoạn 2 là: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4 500 : </m:t>
                    </m:r>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num>
                      <m:den>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den>
                    </m:f>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9 000</m:t>
                        </m:r>
                      </m:num>
                      <m:den>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𝑚</m:t>
                        </m:r>
                      </m:e>
                      <m:sup>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F138191-DFB0-D01F-E2FC-07BDB69527B9}"/>
                  </a:ext>
                </a:extLst>
              </p:cNvPr>
              <p:cNvSpPr txBox="1">
                <a:spLocks noRot="1" noChangeAspect="1" noMove="1" noResize="1" noEditPoints="1" noAdjustHandles="1" noChangeArrowheads="1" noChangeShapeType="1" noTextEdit="1"/>
              </p:cNvSpPr>
              <p:nvPr/>
            </p:nvSpPr>
            <p:spPr>
              <a:xfrm>
                <a:off x="554173" y="3200169"/>
                <a:ext cx="11168543" cy="758221"/>
              </a:xfrm>
              <a:prstGeom prst="rect">
                <a:avLst/>
              </a:prstGeom>
              <a:blipFill>
                <a:blip r:embed="rId3"/>
                <a:stretch>
                  <a:fillRect l="-1146"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1155B68-707F-F387-239A-1B2780A1139C}"/>
                  </a:ext>
                </a:extLst>
              </p:cNvPr>
              <p:cNvSpPr txBox="1"/>
              <p:nvPr/>
            </p:nvSpPr>
            <p:spPr>
              <a:xfrm>
                <a:off x="554173" y="3947142"/>
                <a:ext cx="12083216" cy="529247"/>
              </a:xfrm>
              <a:prstGeom prst="rect">
                <a:avLst/>
              </a:prstGeom>
              <a:noFill/>
            </p:spPr>
            <p:txBody>
              <a:bodyPr wrap="square">
                <a:spAutoFit/>
              </a:bodyPr>
              <a:lstStyle/>
              <a:p>
                <a:pPr lvl="0">
                  <a:lnSpc>
                    <a:spcPct val="107000"/>
                  </a:lnSpc>
                  <a:spcAft>
                    <a:spcPts val="800"/>
                  </a:spcAft>
                  <a:defRPr/>
                </a:pPr>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Do giai</a:t>
                </a:r>
                <a:r>
                  <a:rPr kumimoji="0" lang="vi-VN" sz="2800" b="0" i="0" u="none" strike="noStrike" kern="100" cap="none" spc="0" normalizeH="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đoạn 2, đội công nhân tăng năng suất thêm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300</m:t>
                    </m:r>
                  </m:oMath>
                </a14:m>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𝑚</m:t>
                        </m:r>
                      </m:e>
                      <m:sup>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Ta có PT:</a:t>
                </a:r>
                <a:endParaRPr kumimoji="0" lang="en-US"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11155B68-707F-F387-239A-1B2780A1139C}"/>
                  </a:ext>
                </a:extLst>
              </p:cNvPr>
              <p:cNvSpPr txBox="1">
                <a:spLocks noRot="1" noChangeAspect="1" noMove="1" noResize="1" noEditPoints="1" noAdjustHandles="1" noChangeArrowheads="1" noChangeShapeType="1" noTextEdit="1"/>
              </p:cNvSpPr>
              <p:nvPr/>
            </p:nvSpPr>
            <p:spPr>
              <a:xfrm>
                <a:off x="554173" y="3947142"/>
                <a:ext cx="12083216" cy="529247"/>
              </a:xfrm>
              <a:prstGeom prst="rect">
                <a:avLst/>
              </a:prstGeom>
              <a:blipFill>
                <a:blip r:embed="rId4"/>
                <a:stretch>
                  <a:fillRect l="-1060"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3FCE48-8B1B-441F-3DCE-67958D0D01FF}"/>
                  </a:ext>
                </a:extLst>
              </p:cNvPr>
              <p:cNvSpPr txBox="1"/>
              <p:nvPr/>
            </p:nvSpPr>
            <p:spPr>
              <a:xfrm>
                <a:off x="2603331" y="4546136"/>
                <a:ext cx="2885405" cy="622606"/>
              </a:xfrm>
              <a:prstGeom prst="rect">
                <a:avLst/>
              </a:prstGeom>
              <a:noFill/>
            </p:spPr>
            <p:txBody>
              <a:bodyPr wrap="none" lIns="0" tIns="0" rIns="0" bIns="0" rtlCol="0">
                <a:spAutoFit/>
              </a:bodyPr>
              <a:lstStyle/>
              <a:p>
                <a14:m>
                  <m:oMath xmlns:m="http://schemas.openxmlformats.org/officeDocument/2006/math">
                    <m:f>
                      <m:f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9 000</m:t>
                        </m:r>
                      </m:num>
                      <m:den>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7 200</m:t>
                        </m:r>
                      </m:num>
                      <m:den>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 300  </a:t>
                </a:r>
                <a:endPar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A73FCE48-8B1B-441F-3DCE-67958D0D01FF}"/>
                  </a:ext>
                </a:extLst>
              </p:cNvPr>
              <p:cNvSpPr txBox="1">
                <a:spLocks noRot="1" noChangeAspect="1" noMove="1" noResize="1" noEditPoints="1" noAdjustHandles="1" noChangeArrowheads="1" noChangeShapeType="1" noTextEdit="1"/>
              </p:cNvSpPr>
              <p:nvPr/>
            </p:nvSpPr>
            <p:spPr>
              <a:xfrm>
                <a:off x="2603331" y="4546136"/>
                <a:ext cx="2885405" cy="622606"/>
              </a:xfrm>
              <a:prstGeom prst="rect">
                <a:avLst/>
              </a:prstGeom>
              <a:blipFill>
                <a:blip r:embed="rId5"/>
                <a:stretch>
                  <a:fillRect t="-2941" r="-718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D171490-C04C-5658-F0E5-CB2D5CA9B87B}"/>
                  </a:ext>
                </a:extLst>
              </p:cNvPr>
              <p:cNvSpPr txBox="1"/>
              <p:nvPr/>
            </p:nvSpPr>
            <p:spPr>
              <a:xfrm>
                <a:off x="3737201" y="5186810"/>
                <a:ext cx="1780937" cy="622350"/>
              </a:xfrm>
              <a:prstGeom prst="rect">
                <a:avLst/>
              </a:prstGeom>
              <a:noFill/>
            </p:spPr>
            <p:txBody>
              <a:bodyPr wrap="none" lIns="0" tIns="0" rIns="0" bIns="0" rtlCol="0">
                <a:spAutoFit/>
              </a:bodyPr>
              <a:lstStyle/>
              <a:p>
                <a14:m>
                  <m:oMath xmlns:m="http://schemas.openxmlformats.org/officeDocument/2006/math">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1 800</m:t>
                        </m:r>
                      </m:num>
                      <m:den>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 300  </a:t>
                </a:r>
                <a:endPar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D171490-C04C-5658-F0E5-CB2D5CA9B87B}"/>
                  </a:ext>
                </a:extLst>
              </p:cNvPr>
              <p:cNvSpPr txBox="1">
                <a:spLocks noRot="1" noChangeAspect="1" noMove="1" noResize="1" noEditPoints="1" noAdjustHandles="1" noChangeArrowheads="1" noChangeShapeType="1" noTextEdit="1"/>
              </p:cNvSpPr>
              <p:nvPr/>
            </p:nvSpPr>
            <p:spPr>
              <a:xfrm>
                <a:off x="3737201" y="5186810"/>
                <a:ext cx="1780937" cy="622350"/>
              </a:xfrm>
              <a:prstGeom prst="rect">
                <a:avLst/>
              </a:prstGeom>
              <a:blipFill>
                <a:blip r:embed="rId6"/>
                <a:stretch>
                  <a:fillRect t="-2941" r="-11301"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B77F162-5C75-E966-F603-8F34A8214166}"/>
                  </a:ext>
                </a:extLst>
              </p:cNvPr>
              <p:cNvSpPr txBox="1"/>
              <p:nvPr/>
            </p:nvSpPr>
            <p:spPr>
              <a:xfrm>
                <a:off x="4122331" y="5820896"/>
                <a:ext cx="4511235" cy="430887"/>
              </a:xfrm>
              <a:prstGeom prst="rect">
                <a:avLst/>
              </a:prstGeom>
              <a:noFill/>
            </p:spPr>
            <p:txBody>
              <a:bodyPr wrap="none" lIns="0" tIns="0" rIns="0" bIns="0" rtlCol="0">
                <a:spAutoFit/>
              </a:bodyPr>
              <a:lstStyle/>
              <a:p>
                <a:r>
                  <a:rPr lang="vi-VN" sz="28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oMath>
                </a14:m>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chemeClr val="bg1"/>
                    </a:solidFill>
                    <a:latin typeface="+mj-lt"/>
                    <a:cs typeface="Times New Roman" panose="02020603050405020304" pitchFamily="18" charset="0"/>
                  </a:rPr>
                  <a:t>( Thỏa điều kiện </a:t>
                </a:r>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x &gt; 0</a:t>
                </a:r>
                <a:r>
                  <a:rPr lang="vi-VN" sz="2800">
                    <a:solidFill>
                      <a:schemeClr val="bg1"/>
                    </a:solidFill>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BB77F162-5C75-E966-F603-8F34A8214166}"/>
                  </a:ext>
                </a:extLst>
              </p:cNvPr>
              <p:cNvSpPr txBox="1">
                <a:spLocks noRot="1" noChangeAspect="1" noMove="1" noResize="1" noEditPoints="1" noAdjustHandles="1" noChangeArrowheads="1" noChangeShapeType="1" noTextEdit="1"/>
              </p:cNvSpPr>
              <p:nvPr/>
            </p:nvSpPr>
            <p:spPr>
              <a:xfrm>
                <a:off x="4122331" y="5820896"/>
                <a:ext cx="4511235" cy="430887"/>
              </a:xfrm>
              <a:prstGeom prst="rect">
                <a:avLst/>
              </a:prstGeom>
              <a:blipFill>
                <a:blip r:embed="rId7"/>
                <a:stretch>
                  <a:fillRect t="-25352" r="-2703" b="-47887"/>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03A1D88-7EE6-FF35-FB3C-1A623BDE3215}"/>
              </a:ext>
            </a:extLst>
          </p:cNvPr>
          <p:cNvSpPr txBox="1"/>
          <p:nvPr/>
        </p:nvSpPr>
        <p:spPr>
          <a:xfrm>
            <a:off x="361802" y="6335741"/>
            <a:ext cx="11168543" cy="522259"/>
          </a:xfrm>
          <a:prstGeom prst="rect">
            <a:avLst/>
          </a:prstGeom>
          <a:noFill/>
        </p:spPr>
        <p:txBody>
          <a:bodyPr wrap="square">
            <a:spAutoFit/>
          </a:bodyPr>
          <a:lstStyle/>
          <a:p>
            <a:pPr lvl="0">
              <a:lnSpc>
                <a:spcPct val="107000"/>
              </a:lnSpc>
              <a:spcAft>
                <a:spcPts val="800"/>
              </a:spcAft>
              <a:defRPr/>
            </a:pPr>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đội công nhân hoàn thành công việc trong </a:t>
            </a:r>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6</a:t>
            </a:r>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FF605362-83E1-E456-367D-9DA2261518D3}"/>
                  </a:ext>
                </a:extLst>
              </p:cNvPr>
              <p:cNvSpPr txBox="1"/>
              <p:nvPr/>
            </p:nvSpPr>
            <p:spPr>
              <a:xfrm>
                <a:off x="554173" y="2725017"/>
                <a:ext cx="11034916" cy="529247"/>
              </a:xfrm>
              <a:prstGeom prst="rect">
                <a:avLst/>
              </a:prstGeom>
              <a:noFill/>
            </p:spPr>
            <p:txBody>
              <a:bodyPr wrap="square" rtlCol="0">
                <a:spAutoFit/>
              </a:bodyPr>
              <a:lstStyle/>
              <a:p>
                <a:pPr>
                  <a:lnSpc>
                    <a:spcPct val="107000"/>
                  </a:lnSpc>
                  <a:spcAft>
                    <a:spcPts val="800"/>
                  </a:spcAft>
                </a:pP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Giai đoạn 2 đội trải được: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8 100 −3 600=4 500 </m:t>
                    </m:r>
                  </m:oMath>
                </a14:m>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𝑚</m:t>
                        </m:r>
                      </m:e>
                      <m:sup>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0" name="TextBox 3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FF605362-83E1-E456-367D-9DA2261518D3}"/>
                  </a:ext>
                </a:extLst>
              </p:cNvPr>
              <p:cNvSpPr txBox="1">
                <a:spLocks noRot="1" noChangeAspect="1" noMove="1" noResize="1" noEditPoints="1" noAdjustHandles="1" noChangeArrowheads="1" noChangeShapeType="1" noTextEdit="1"/>
              </p:cNvSpPr>
              <p:nvPr/>
            </p:nvSpPr>
            <p:spPr>
              <a:xfrm>
                <a:off x="554173" y="2725017"/>
                <a:ext cx="11034916" cy="529247"/>
              </a:xfrm>
              <a:prstGeom prst="rect">
                <a:avLst/>
              </a:prstGeom>
              <a:blipFill>
                <a:blip r:embed="rId8"/>
                <a:stretch>
                  <a:fillRect l="-1160"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13160DB-EEA4-A615-E742-F315DEBB0F00}"/>
                  </a:ext>
                </a:extLst>
              </p:cNvPr>
              <p:cNvSpPr txBox="1"/>
              <p:nvPr/>
            </p:nvSpPr>
            <p:spPr>
              <a:xfrm>
                <a:off x="626352" y="1130751"/>
                <a:ext cx="10750209" cy="522259"/>
              </a:xfrm>
              <a:prstGeom prst="rect">
                <a:avLst/>
              </a:prstGeom>
              <a:noFill/>
            </p:spPr>
            <p:txBody>
              <a:bodyPr wrap="square">
                <a:spAutoFit/>
              </a:bodyPr>
              <a:lstStyle/>
              <a:p>
                <a:pPr>
                  <a:lnSpc>
                    <a:spcPct val="107000"/>
                  </a:lnSpc>
                  <a:spcAft>
                    <a:spcPts val="800"/>
                  </a:spcAft>
                </a:pP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Gọi </a:t>
                </a: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số ngày đội công nhân hoàn thành công việc</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vi-VN" sz="2800" i="1"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14:m>
                  <m:oMath xmlns:m="http://schemas.openxmlformats.org/officeDocument/2006/math">
                    <m:r>
                      <a:rPr lang="en-US" sz="2800" i="1"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kern="1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 &gt; 0</m:t>
                    </m:r>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2" name="TextBox 41">
                <a:extLst>
                  <a:ext uri="{FF2B5EF4-FFF2-40B4-BE49-F238E27FC236}">
                    <a16:creationId xmlns:a16="http://schemas.microsoft.com/office/drawing/2014/main" id="{A13160DB-EEA4-A615-E742-F315DEBB0F00}"/>
                  </a:ext>
                </a:extLst>
              </p:cNvPr>
              <p:cNvSpPr txBox="1">
                <a:spLocks noRot="1" noChangeAspect="1" noMove="1" noResize="1" noEditPoints="1" noAdjustHandles="1" noChangeArrowheads="1" noChangeShapeType="1" noTextEdit="1"/>
              </p:cNvSpPr>
              <p:nvPr/>
            </p:nvSpPr>
            <p:spPr>
              <a:xfrm>
                <a:off x="626352" y="1130751"/>
                <a:ext cx="10750209" cy="522259"/>
              </a:xfrm>
              <a:prstGeom prst="rect">
                <a:avLst/>
              </a:prstGeom>
              <a:blipFill>
                <a:blip r:embed="rId9"/>
                <a:stretch>
                  <a:fillRect l="-1191"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363F44E-75BA-3C2D-8224-2F6E3AD175F1}"/>
                  </a:ext>
                </a:extLst>
              </p:cNvPr>
              <p:cNvSpPr txBox="1"/>
              <p:nvPr/>
            </p:nvSpPr>
            <p:spPr>
              <a:xfrm>
                <a:off x="554173" y="1547860"/>
                <a:ext cx="10919859" cy="706732"/>
              </a:xfrm>
              <a:prstGeom prst="rect">
                <a:avLst/>
              </a:prstGeom>
              <a:noFill/>
            </p:spPr>
            <p:txBody>
              <a:bodyPr wrap="square">
                <a:spAutoFit/>
              </a:bodyPr>
              <a:lstStyle/>
              <a:p>
                <a:pPr>
                  <a:lnSpc>
                    <a:spcPct val="107000"/>
                  </a:lnSpc>
                  <a:spcAft>
                    <a:spcPts val="800"/>
                  </a:spcAft>
                </a:pP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Thời gian làm việc của đội ở mỗi giai đoạn là </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là </a:t>
                </a: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num>
                      <m:den>
                        <m:r>
                          <m:rPr>
                            <m:nor/>
                          </m:rP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m:t>2</m:t>
                        </m:r>
                      </m:den>
                    </m:f>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(ngày)</a:t>
                </a:r>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4" name="TextBox 43">
                <a:extLst>
                  <a:ext uri="{FF2B5EF4-FFF2-40B4-BE49-F238E27FC236}">
                    <a16:creationId xmlns:a16="http://schemas.microsoft.com/office/drawing/2014/main" id="{B363F44E-75BA-3C2D-8224-2F6E3AD175F1}"/>
                  </a:ext>
                </a:extLst>
              </p:cNvPr>
              <p:cNvSpPr txBox="1">
                <a:spLocks noRot="1" noChangeAspect="1" noMove="1" noResize="1" noEditPoints="1" noAdjustHandles="1" noChangeArrowheads="1" noChangeShapeType="1" noTextEdit="1"/>
              </p:cNvSpPr>
              <p:nvPr/>
            </p:nvSpPr>
            <p:spPr>
              <a:xfrm>
                <a:off x="554173" y="1547860"/>
                <a:ext cx="10919859" cy="706732"/>
              </a:xfrm>
              <a:prstGeom prst="rect">
                <a:avLst/>
              </a:prstGeom>
              <a:blipFill>
                <a:blip r:embed="rId10"/>
                <a:stretch>
                  <a:fillRect l="-1173"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F1ACB41-2B0E-EEC5-CB18-5DA1254F7349}"/>
                  </a:ext>
                </a:extLst>
              </p:cNvPr>
              <p:cNvSpPr txBox="1"/>
              <p:nvPr/>
            </p:nvSpPr>
            <p:spPr>
              <a:xfrm>
                <a:off x="613612" y="2020859"/>
                <a:ext cx="12083216" cy="758221"/>
              </a:xfrm>
              <a:prstGeom prst="rect">
                <a:avLst/>
              </a:prstGeom>
              <a:noFill/>
            </p:spPr>
            <p:txBody>
              <a:bodyPr wrap="square">
                <a:spAutoFit/>
              </a:bodyPr>
              <a:lstStyle/>
              <a:p>
                <a:pPr>
                  <a:lnSpc>
                    <a:spcPct val="107000"/>
                  </a:lnSpc>
                  <a:spcAft>
                    <a:spcPts val="800"/>
                  </a:spcAft>
                </a:pPr>
                <a:r>
                  <a:rPr lang="vi-VN"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Năng suất lao động của đội ở giai đoạn 1 là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3 600 : </m:t>
                    </m:r>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num>
                      <m:den>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den>
                    </m:f>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f>
                      <m:fPr>
                        <m:ctrlPr>
                          <a:rPr lang="vi-VN"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7 200</m:t>
                        </m:r>
                      </m:num>
                      <m:den>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𝑚</m:t>
                        </m:r>
                      </m:e>
                      <m:sup>
                        <m:r>
                          <a:rPr lang="en-US"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/ngày </a:t>
                </a:r>
                <a:r>
                  <a:rPr lang="fr-FR"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5F1ACB41-2B0E-EEC5-CB18-5DA1254F7349}"/>
                  </a:ext>
                </a:extLst>
              </p:cNvPr>
              <p:cNvSpPr txBox="1">
                <a:spLocks noRot="1" noChangeAspect="1" noMove="1" noResize="1" noEditPoints="1" noAdjustHandles="1" noChangeArrowheads="1" noChangeShapeType="1" noTextEdit="1"/>
              </p:cNvSpPr>
              <p:nvPr/>
            </p:nvSpPr>
            <p:spPr>
              <a:xfrm>
                <a:off x="613612" y="2020859"/>
                <a:ext cx="12083216" cy="758221"/>
              </a:xfrm>
              <a:prstGeom prst="rect">
                <a:avLst/>
              </a:prstGeom>
              <a:blipFill>
                <a:blip r:embed="rId11"/>
                <a:stretch>
                  <a:fillRect l="-1060" b="-9677"/>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993814328"/>
              </p:ext>
            </p:extLst>
          </p:nvPr>
        </p:nvGraphicFramePr>
        <p:xfrm>
          <a:off x="5043908" y="2362200"/>
          <a:ext cx="914400" cy="198438"/>
        </p:xfrm>
        <a:graphic>
          <a:graphicData uri="http://schemas.openxmlformats.org/presentationml/2006/ole">
            <mc:AlternateContent xmlns:mc="http://schemas.openxmlformats.org/markup-compatibility/2006">
              <mc:Choice xmlns:v="urn:schemas-microsoft-com:vml" Requires="v">
                <p:oleObj name="Equation" r:id="rId12" imgW="914400" imgH="198720" progId="Equation.DSMT4">
                  <p:embed/>
                </p:oleObj>
              </mc:Choice>
              <mc:Fallback>
                <p:oleObj name="Equation" r:id="rId12" imgW="914400" imgH="198720" progId="Equation.DSMT4">
                  <p:embed/>
                  <p:pic>
                    <p:nvPicPr>
                      <p:cNvPr id="0" name=""/>
                      <p:cNvPicPr/>
                      <p:nvPr/>
                    </p:nvPicPr>
                    <p:blipFill>
                      <a:blip r:embed="rId13"/>
                      <a:stretch>
                        <a:fillRect/>
                      </a:stretch>
                    </p:blipFill>
                    <p:spPr>
                      <a:xfrm>
                        <a:off x="5043908" y="23622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2915867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39" grpId="0"/>
      <p:bldP spid="40" grpId="0"/>
      <p:bldP spid="42" grpId="0"/>
      <p:bldP spid="44"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606217"/>
                <a:ext cx="12083216" cy="1988237"/>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C000"/>
                    </a:solidFill>
                    <a:effectLst/>
                    <a:uLnTx/>
                    <a:uFillTx/>
                    <a:latin typeface="Times New Roman "/>
                    <a:cs typeface="Times New Roman" panose="02020603050405020304" pitchFamily="18" charset="0"/>
                  </a:rPr>
                  <a:t>Ví dụ 7 (SGK trang 10):</a:t>
                </a:r>
                <a:r>
                  <a:rPr kumimoji="0" lang="en-US" sz="2800" b="1" i="0" u="none" strike="noStrike" kern="1200" cap="none" spc="0" normalizeH="0" baseline="0" noProof="0" dirty="0">
                    <a:ln>
                      <a:noFill/>
                    </a:ln>
                    <a:solidFill>
                      <a:srgbClr val="FFC000"/>
                    </a:solidFill>
                    <a:effectLst/>
                    <a:uLnTx/>
                    <a:uFillTx/>
                    <a:latin typeface="Times New Roman "/>
                    <a:cs typeface="Times New Roman" panose="02020603050405020304" pitchFamily="18" charset="0"/>
                  </a:rPr>
                  <a:t> </a:t>
                </a:r>
                <a:r>
                  <a:rPr kumimoji="0" lang="vi-VN" sz="2800" b="0" i="0" u="none" strike="noStrike" kern="100" cap="none" spc="0" normalizeH="0" baseline="0" noProof="0" dirty="0">
                    <a:ln>
                      <a:noFill/>
                    </a:ln>
                    <a:solidFill>
                      <a:prstClr val="white"/>
                    </a:solidFill>
                    <a:effectLst/>
                    <a:uLnTx/>
                    <a:uFillTx/>
                    <a:latin typeface="+mj-lt"/>
                    <a:ea typeface="Calibri" panose="020F0502020204030204" pitchFamily="34" charset="0"/>
                    <a:cs typeface="Times New Roman" panose="02020603050405020304" pitchFamily="18" charset="0"/>
                  </a:rPr>
                  <a:t>Biết</a:t>
                </a:r>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 nồng độ muối của nước biển là </a:t>
                </a:r>
                <a14:m>
                  <m:oMath xmlns:m="http://schemas.openxmlformats.org/officeDocument/2006/math">
                    <m:r>
                      <a:rPr kumimoji="0" lang="vi-VN" sz="2800" b="0" i="1" u="none" strike="noStrike" kern="100" cap="none" spc="0" normalizeH="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3,5%</m:t>
                    </m:r>
                  </m:oMath>
                </a14:m>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 và khối lượng riêng của nước biển là </a:t>
                </a:r>
                <a14:m>
                  <m:oMath xmlns:m="http://schemas.openxmlformats.org/officeDocument/2006/math">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1 020 </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g</m:t>
                    </m:r>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Từ </a:t>
                </a:r>
                <a14:m>
                  <m:oMath xmlns:m="http://schemas.openxmlformats.org/officeDocument/2006/math">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2 </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nước biển như thế, người ta hòa thêm muối để được một dung dịch có nồng độ muối là </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20%</m:t>
                    </m:r>
                  </m:oMath>
                </a14:m>
                <a:r>
                  <a:rPr kumimoji="0" lang="vi-VN" sz="2800" b="0" i="0" u="none" strike="noStrike" kern="100" cap="none" spc="0" normalizeH="0" noProof="0" dirty="0">
                    <a:ln>
                      <a:noFill/>
                    </a:ln>
                    <a:solidFill>
                      <a:prstClr val="white"/>
                    </a:solidFill>
                    <a:effectLst/>
                    <a:uLnTx/>
                    <a:uFillTx/>
                    <a:latin typeface="+mj-lt"/>
                    <a:ea typeface="Calibri" panose="020F0502020204030204" pitchFamily="34" charset="0"/>
                    <a:cs typeface="Times New Roman" panose="02020603050405020304" pitchFamily="18" charset="0"/>
                  </a:rPr>
                  <a:t>. Tính lượng muối cần hòa thêm</a:t>
                </a:r>
                <a:r>
                  <a:rPr kumimoji="0" lang="en-US" sz="2800" b="0" i="0" u="none" strike="noStrike" kern="100" cap="none" spc="0" normalizeH="0" baseline="0" noProof="0" dirty="0">
                    <a:ln>
                      <a:noFill/>
                    </a:ln>
                    <a:solidFill>
                      <a:prstClr val="white"/>
                    </a:solidFill>
                    <a:effectLst/>
                    <a:uLnTx/>
                    <a:uFillTx/>
                    <a:latin typeface="Times New Roman "/>
                    <a:ea typeface="Calibri" panose="020F0502020204030204" pitchFamily="34" charset="0"/>
                    <a:cs typeface="Times New Roman" panose="02020603050405020304" pitchFamily="18" charset="0"/>
                  </a:rPr>
                  <a:t>. </a:t>
                </a:r>
                <a:endParaRPr kumimoji="0" lang="en-US" sz="2000" b="0" i="0" u="none" strike="noStrike" kern="100" cap="none" spc="0" normalizeH="0" baseline="0" noProof="0" dirty="0">
                  <a:ln>
                    <a:noFill/>
                  </a:ln>
                  <a:solidFill>
                    <a:prstClr val="white"/>
                  </a:solidFill>
                  <a:effectLst/>
                  <a:uLnTx/>
                  <a:uFillTx/>
                  <a:latin typeface="Times New Roman "/>
                  <a:ea typeface="Calibri" panose="020F0502020204030204" pitchFamily="34" charset="0"/>
                  <a:cs typeface="Times New Roman" panose="02020603050405020304" pitchFamily="18" charset="0"/>
                </a:endParaRP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0" y="606217"/>
                <a:ext cx="12083216" cy="1988237"/>
              </a:xfrm>
              <a:prstGeom prst="rect">
                <a:avLst/>
              </a:prstGeom>
              <a:blipFill>
                <a:blip r:embed="rId4"/>
                <a:stretch>
                  <a:fillRect l="-1009" t="-2752" r="-1009" b="-5810"/>
                </a:stretch>
              </a:blipFill>
            </p:spPr>
            <p:txBody>
              <a:bodyPr/>
              <a:lstStyle/>
              <a:p>
                <a:r>
                  <a:rPr lang="en-US">
                    <a:noFill/>
                  </a:rPr>
                  <a:t> </a:t>
                </a:r>
              </a:p>
            </p:txBody>
          </p:sp>
        </mc:Fallback>
      </mc:AlternateContent>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5083635" y="2014507"/>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Bài</a:t>
            </a:r>
            <a:r>
              <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 </a:t>
            </a:r>
            <a:r>
              <a:rPr kumimoji="0" lang="en-US" sz="2600" b="1" i="0" u="sng" strike="noStrike" kern="1200" cap="none" spc="0" normalizeH="0" baseline="0" noProof="0" dirty="0" err="1">
                <a:ln>
                  <a:noFill/>
                </a:ln>
                <a:solidFill>
                  <a:srgbClr val="FFC000"/>
                </a:solidFill>
                <a:effectLst/>
                <a:uLnTx/>
                <a:uFillTx/>
                <a:latin typeface="Times New Roman" pitchFamily="18" charset="0"/>
                <a:ea typeface="+mn-ea"/>
                <a:cs typeface="Times New Roman" pitchFamily="18" charset="0"/>
              </a:rPr>
              <a:t>giải</a:t>
            </a:r>
            <a:endParaRPr kumimoji="0" lang="en-US" sz="2600" b="1" i="0" u="sng"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6" name="Picture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A98E969-A2C3-B92A-D0B6-CCD17664EC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7218" y="1956857"/>
            <a:ext cx="1561730" cy="156173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0B48B9-2DFC-5FAF-FFB4-1BA39E193E9B}"/>
                  </a:ext>
                </a:extLst>
              </p:cNvPr>
              <p:cNvSpPr txBox="1"/>
              <p:nvPr/>
            </p:nvSpPr>
            <p:spPr>
              <a:xfrm>
                <a:off x="498073" y="2722393"/>
                <a:ext cx="112257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Khối</a:t>
                </a:r>
                <a:r>
                  <a:rPr kumimoji="0" lang="vi-VN" sz="2800" b="0" i="0" u="none" strike="noStrike" kern="1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lượng của </a:t>
                </a:r>
                <a14:m>
                  <m:oMath xmlns:m="http://schemas.openxmlformats.org/officeDocument/2006/math">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2 </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r>
                      <a:rPr lang="en-US"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vi-VN" sz="2800" b="0" i="0" u="none" strike="noStrike" kern="1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nước biển là</a:t>
                </a:r>
                <a14:m>
                  <m:oMath xmlns:m="http://schemas.openxmlformats.org/officeDocument/2006/math">
                    <m:r>
                      <a:rPr lang="vi-VN" sz="280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 1 020 . 2  = 2 040</m:t>
                    </m:r>
                  </m:oMath>
                </a14:m>
                <a:endParaRPr lang="en-US" sz="2800" kern="100" dirty="0">
                  <a:solidFill>
                    <a:prstClr val="white"/>
                  </a:solidFill>
                  <a:latin typeface="Times New Roman "/>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BA0B48B9-2DFC-5FAF-FFB4-1BA39E193E9B}"/>
                  </a:ext>
                </a:extLst>
              </p:cNvPr>
              <p:cNvSpPr txBox="1">
                <a:spLocks noRot="1" noChangeAspect="1" noMove="1" noResize="1" noEditPoints="1" noAdjustHandles="1" noChangeArrowheads="1" noChangeShapeType="1" noTextEdit="1"/>
              </p:cNvSpPr>
              <p:nvPr/>
            </p:nvSpPr>
            <p:spPr>
              <a:xfrm>
                <a:off x="498073" y="2722393"/>
                <a:ext cx="11225704" cy="523220"/>
              </a:xfrm>
              <a:prstGeom prst="rect">
                <a:avLst/>
              </a:prstGeom>
              <a:blipFill>
                <a:blip r:embed="rId7"/>
                <a:stretch>
                  <a:fillRect l="-1141"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B8F76C-8DD5-FE86-158F-DAADDED36A1F}"/>
                  </a:ext>
                </a:extLst>
              </p:cNvPr>
              <p:cNvSpPr txBox="1"/>
              <p:nvPr/>
            </p:nvSpPr>
            <p:spPr>
              <a:xfrm>
                <a:off x="428756" y="3493910"/>
                <a:ext cx="11225704" cy="523220"/>
              </a:xfrm>
              <a:prstGeom prst="rect">
                <a:avLst/>
              </a:prstGeom>
              <a:noFill/>
            </p:spPr>
            <p:txBody>
              <a:bodyPr wrap="square">
                <a:spAutoFit/>
              </a:bodyPr>
              <a:lstStyle/>
              <a:p>
                <a:pPr lvl="0">
                  <a:defRPr/>
                </a:pPr>
                <a:r>
                  <a:rPr kumimoji="0" lang="vi-VN" sz="2800" b="0" i="0" u="none" strike="noStrike" kern="100" cap="none" spc="0" normalizeH="0" baseline="0" noProof="0" dirty="0">
                    <a:ln>
                      <a:noFill/>
                    </a:ln>
                    <a:solidFill>
                      <a:prstClr val="white"/>
                    </a:solidFill>
                    <a:effectLst/>
                    <a:uLnTx/>
                    <a:uFillTx/>
                    <a:latin typeface="+mj-lt"/>
                    <a:cs typeface="Times New Roman" panose="02020603050405020304" pitchFamily="18" charset="0"/>
                  </a:rPr>
                  <a:t>Khối</a:t>
                </a:r>
                <a:r>
                  <a:rPr kumimoji="0" lang="vi-VN" sz="2800" b="0" i="0" u="none" strike="noStrike" kern="100" cap="none" spc="0" normalizeH="0" noProof="0" dirty="0">
                    <a:ln>
                      <a:noFill/>
                    </a:ln>
                    <a:solidFill>
                      <a:prstClr val="white"/>
                    </a:solidFill>
                    <a:effectLst/>
                    <a:uLnTx/>
                    <a:uFillTx/>
                    <a:latin typeface="+mj-lt"/>
                    <a:cs typeface="Times New Roman" panose="02020603050405020304" pitchFamily="18" charset="0"/>
                  </a:rPr>
                  <a:t> lượng  muối trong </a:t>
                </a:r>
                <a14:m>
                  <m:oMath xmlns:m="http://schemas.openxmlformats.org/officeDocument/2006/math">
                    <m: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2 </m:t>
                    </m:r>
                    <m:r>
                      <m:rPr>
                        <m:sty m:val="p"/>
                      </m:rPr>
                      <a:rPr lang="vi-VN" sz="2800" i="0" kern="100">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oMath>
                </a14:m>
                <a:r>
                  <a:rPr lang="vi-VN" sz="2800" kern="100" dirty="0">
                    <a:solidFill>
                      <a:prstClr val="white"/>
                    </a:solidFill>
                    <a:latin typeface="+mj-lt"/>
                    <a:ea typeface="Calibri" panose="020F0502020204030204" pitchFamily="34" charset="0"/>
                    <a:cs typeface="Times New Roman" panose="02020603050405020304" pitchFamily="18" charset="0"/>
                  </a:rPr>
                  <a:t> </a:t>
                </a:r>
                <a:r>
                  <a:rPr lang="en-US" sz="2800" kern="100" dirty="0">
                    <a:solidFill>
                      <a:prstClr val="white"/>
                    </a:solidFill>
                    <a:latin typeface="+mj-lt"/>
                    <a:ea typeface="Calibri" panose="020F0502020204030204" pitchFamily="34" charset="0"/>
                    <a:cs typeface="Times New Roman" panose="02020603050405020304" pitchFamily="18" charset="0"/>
                  </a:rPr>
                  <a:t> </a:t>
                </a:r>
                <a:r>
                  <a:rPr kumimoji="0" lang="vi-VN" sz="2800" b="0" i="0" u="none" strike="noStrike" kern="100" cap="none" spc="0" normalizeH="0" noProof="0" dirty="0">
                    <a:ln>
                      <a:noFill/>
                    </a:ln>
                    <a:solidFill>
                      <a:prstClr val="white"/>
                    </a:solidFill>
                    <a:effectLst/>
                    <a:uLnTx/>
                    <a:uFillTx/>
                    <a:latin typeface="+mj-lt"/>
                    <a:cs typeface="Times New Roman" panose="02020603050405020304" pitchFamily="18" charset="0"/>
                  </a:rPr>
                  <a:t>nước biển là: </a:t>
                </a:r>
                <a:r>
                  <a:rPr lang="vi-VN" sz="2800" kern="100" dirty="0">
                    <a:solidFill>
                      <a:prstClr val="white"/>
                    </a:solidFill>
                    <a:latin typeface="+mj-lt"/>
                    <a:ea typeface="Calibri" panose="020F0502020204030204" pitchFamily="34" charset="0"/>
                    <a:cs typeface="Times New Roman" panose="02020603050405020304" pitchFamily="18" charset="0"/>
                  </a:rPr>
                  <a:t>2 040 . 3,5%  = 71,4 (g</a:t>
                </a:r>
                <a:r>
                  <a:rPr lang="vi-VN" sz="2800" kern="100" dirty="0">
                    <a:solidFill>
                      <a:prstClr val="white"/>
                    </a:solidFill>
                    <a:latin typeface="Times New Roman "/>
                    <a:ea typeface="Calibri" panose="020F0502020204030204" pitchFamily="34" charset="0"/>
                    <a:cs typeface="Times New Roman" panose="02020603050405020304" pitchFamily="18" charset="0"/>
                  </a:rPr>
                  <a:t>)</a:t>
                </a:r>
                <a:endParaRPr lang="en-US" sz="2800" kern="100" dirty="0">
                  <a:solidFill>
                    <a:prstClr val="white"/>
                  </a:solidFill>
                  <a:latin typeface="Times New Roman "/>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2B8F76C-8DD5-FE86-158F-DAADDED36A1F}"/>
                  </a:ext>
                </a:extLst>
              </p:cNvPr>
              <p:cNvSpPr txBox="1">
                <a:spLocks noRot="1" noChangeAspect="1" noMove="1" noResize="1" noEditPoints="1" noAdjustHandles="1" noChangeArrowheads="1" noChangeShapeType="1" noTextEdit="1"/>
              </p:cNvSpPr>
              <p:nvPr/>
            </p:nvSpPr>
            <p:spPr>
              <a:xfrm>
                <a:off x="428756" y="3493910"/>
                <a:ext cx="11225704" cy="523220"/>
              </a:xfrm>
              <a:prstGeom prst="rect">
                <a:avLst/>
              </a:prstGeom>
              <a:blipFill>
                <a:blip r:embed="rId8"/>
                <a:stretch>
                  <a:fillRect l="-1086" t="-13953"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8A5AEB8-F709-31D0-4FBD-D724AF9C6D15}"/>
                  </a:ext>
                </a:extLst>
              </p:cNvPr>
              <p:cNvSpPr txBox="1"/>
              <p:nvPr/>
            </p:nvSpPr>
            <p:spPr>
              <a:xfrm>
                <a:off x="317601" y="4181631"/>
                <a:ext cx="11225704"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00" cap="none" spc="0" normalizeH="0" baseline="0" noProof="0" dirty="0">
                    <a:ln>
                      <a:noFill/>
                    </a:ln>
                    <a:solidFill>
                      <a:prstClr val="white"/>
                    </a:solidFill>
                    <a:effectLst/>
                    <a:uLnTx/>
                    <a:uFillTx/>
                    <a:latin typeface="+mj-lt"/>
                    <a:cs typeface="Times New Roman" panose="02020603050405020304" pitchFamily="18" charset="0"/>
                  </a:rPr>
                  <a:t>Gọi lượng muối cần hòa thêm vào </a:t>
                </a:r>
                <a14:m>
                  <m:oMath xmlns:m="http://schemas.openxmlformats.org/officeDocument/2006/math">
                    <m:r>
                      <a:rPr lang="vi-VN" sz="2800" i="0" kern="100">
                        <a:solidFill>
                          <a:prstClr val="white"/>
                        </a:solidFill>
                        <a:latin typeface="Cambria Math" panose="02040503050406030204" pitchFamily="18" charset="0"/>
                        <a:cs typeface="Times New Roman" panose="02020603050405020304" pitchFamily="18" charset="0"/>
                      </a:rPr>
                      <m:t>2 </m:t>
                    </m:r>
                    <m:r>
                      <m:rPr>
                        <m:sty m:val="p"/>
                      </m:rPr>
                      <a:rPr lang="vi-VN" sz="2800" i="0" kern="100">
                        <a:solidFill>
                          <a:prstClr val="white"/>
                        </a:solidFill>
                        <a:latin typeface="Cambria Math" panose="02040503050406030204" pitchFamily="18" charset="0"/>
                        <a:cs typeface="Times New Roman" panose="02020603050405020304" pitchFamily="18" charset="0"/>
                      </a:rPr>
                      <m:t>l</m:t>
                    </m:r>
                    <m:r>
                      <a:rPr lang="vi-VN" sz="2800" i="0" kern="100">
                        <a:solidFill>
                          <a:prstClr val="white"/>
                        </a:solidFill>
                        <a:latin typeface="Cambria Math" panose="02040503050406030204" pitchFamily="18" charset="0"/>
                        <a:cs typeface="Times New Roman" panose="02020603050405020304" pitchFamily="18" charset="0"/>
                      </a:rPr>
                      <m:t> </m:t>
                    </m:r>
                  </m:oMath>
                </a14:m>
                <a:r>
                  <a:rPr lang="en-US" sz="2800" kern="100" dirty="0">
                    <a:solidFill>
                      <a:prstClr val="white"/>
                    </a:solidFill>
                    <a:latin typeface="+mj-lt"/>
                    <a:cs typeface="Times New Roman" panose="02020603050405020304" pitchFamily="18" charset="0"/>
                  </a:rPr>
                  <a:t> </a:t>
                </a:r>
                <a:r>
                  <a:rPr kumimoji="0" lang="vi-VN" sz="2800" b="0" i="0" u="none" strike="noStrike" kern="100" cap="none" spc="0" normalizeH="0" baseline="0" noProof="0" dirty="0">
                    <a:ln>
                      <a:noFill/>
                    </a:ln>
                    <a:solidFill>
                      <a:prstClr val="white"/>
                    </a:solidFill>
                    <a:effectLst/>
                    <a:uLnTx/>
                    <a:uFillTx/>
                    <a:latin typeface="+mj-lt"/>
                    <a:cs typeface="Times New Roman" panose="02020603050405020304" pitchFamily="18" charset="0"/>
                  </a:rPr>
                  <a:t>nước biển như thế để được một dung dịch có nồng độ muối là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20% </m:t>
                    </m:r>
                  </m:oMath>
                </a14:m>
                <a:r>
                  <a:rPr lang="vi-VN" sz="2800" kern="100" dirty="0">
                    <a:solidFill>
                      <a:prstClr val="white"/>
                    </a:solidFill>
                    <a:latin typeface="+mj-lt"/>
                    <a:cs typeface="Times New Roman" panose="02020603050405020304" pitchFamily="18" charset="0"/>
                  </a:rPr>
                  <a:t>là</a:t>
                </a:r>
                <a:r>
                  <a:rPr lang="en-US" sz="2800" kern="100" dirty="0">
                    <a:solidFill>
                      <a:prstClr val="white"/>
                    </a:solidFill>
                    <a:latin typeface="+mj-lt"/>
                    <a:cs typeface="Times New Roman" panose="02020603050405020304" pitchFamily="18" charset="0"/>
                  </a:rPr>
                  <a:t> </a:t>
                </a:r>
                <a:r>
                  <a:rPr lang="vi-VN" sz="2800" kern="100" dirty="0">
                    <a:solidFill>
                      <a:prstClr val="white"/>
                    </a:solidFill>
                    <a:latin typeface="+mj-lt"/>
                    <a:cs typeface="Times New Roman" panose="02020603050405020304" pitchFamily="18" charset="0"/>
                  </a:rPr>
                  <a:t>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m:t>
                    </m:r>
                    <m:r>
                      <m:rPr>
                        <m:sty m:val="p"/>
                      </m:rPr>
                      <a:rPr lang="vi-VN" sz="2800" i="0" kern="100">
                        <a:solidFill>
                          <a:prstClr val="white"/>
                        </a:solidFill>
                        <a:latin typeface="Cambria Math" panose="02040503050406030204" pitchFamily="18" charset="0"/>
                        <a:cs typeface="Times New Roman" panose="02020603050405020304" pitchFamily="18" charset="0"/>
                      </a:rPr>
                      <m:t>g</m:t>
                    </m:r>
                    <m:r>
                      <a:rPr lang="vi-VN" sz="2800" i="0" kern="100">
                        <a:solidFill>
                          <a:prstClr val="white"/>
                        </a:solidFill>
                        <a:latin typeface="Cambria Math" panose="02040503050406030204" pitchFamily="18" charset="0"/>
                        <a:cs typeface="Times New Roman" panose="02020603050405020304" pitchFamily="18" charset="0"/>
                      </a:rPr>
                      <m:t>)</m:t>
                    </m:r>
                  </m:oMath>
                </a14:m>
                <a:r>
                  <a:rPr lang="vi-VN" sz="2800" kern="100" dirty="0">
                    <a:solidFill>
                      <a:prstClr val="white"/>
                    </a:solidFill>
                    <a:latin typeface="+mj-lt"/>
                    <a:cs typeface="Times New Roman" panose="02020603050405020304" pitchFamily="18" charset="0"/>
                  </a:rPr>
                  <a:t>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&gt; 0</m:t>
                    </m:r>
                  </m:oMath>
                </a14:m>
                <a:r>
                  <a:rPr lang="vi-VN" sz="2800" kern="100" dirty="0">
                    <a:solidFill>
                      <a:prstClr val="white"/>
                    </a:solidFill>
                    <a:latin typeface="+mj-lt"/>
                    <a:cs typeface="Times New Roman" panose="02020603050405020304" pitchFamily="18" charset="0"/>
                  </a:rPr>
                  <a:t>). </a:t>
                </a:r>
                <a:r>
                  <a:rPr kumimoji="0" lang="vi-VN" sz="2800" b="0" u="none" strike="noStrike" kern="100" cap="none" spc="0" normalizeH="0" baseline="0" noProof="0" dirty="0">
                    <a:ln>
                      <a:noFill/>
                    </a:ln>
                    <a:solidFill>
                      <a:prstClr val="white"/>
                    </a:solidFill>
                    <a:effectLst/>
                    <a:uLnTx/>
                    <a:uFillTx/>
                    <a:latin typeface="+mj-lt"/>
                    <a:cs typeface="Times New Roman" panose="02020603050405020304" pitchFamily="18" charset="0"/>
                  </a:rPr>
                  <a:t>Ta có phương trình</a:t>
                </a:r>
                <a:r>
                  <a:rPr kumimoji="0" lang="vi-VN" sz="2800" b="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800" b="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8A5AEB8-F709-31D0-4FBD-D724AF9C6D15}"/>
                  </a:ext>
                </a:extLst>
              </p:cNvPr>
              <p:cNvSpPr txBox="1">
                <a:spLocks noRot="1" noChangeAspect="1" noMove="1" noResize="1" noEditPoints="1" noAdjustHandles="1" noChangeArrowheads="1" noChangeShapeType="1" noTextEdit="1"/>
              </p:cNvSpPr>
              <p:nvPr/>
            </p:nvSpPr>
            <p:spPr>
              <a:xfrm>
                <a:off x="317601" y="4181631"/>
                <a:ext cx="11225704" cy="969496"/>
              </a:xfrm>
              <a:prstGeom prst="rect">
                <a:avLst/>
              </a:prstGeom>
              <a:blipFill>
                <a:blip r:embed="rId9"/>
                <a:stretch>
                  <a:fillRect l="-1086" t="-7547" b="-14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85FD28-9491-DF26-2B19-E25180BBF673}"/>
                  </a:ext>
                </a:extLst>
              </p:cNvPr>
              <p:cNvSpPr txBox="1"/>
              <p:nvPr/>
            </p:nvSpPr>
            <p:spPr>
              <a:xfrm>
                <a:off x="3716433" y="5322023"/>
                <a:ext cx="2734403" cy="816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71,4+</m:t>
                          </m:r>
                          <m:r>
                            <a:rPr lang="vi-VN" sz="2800" kern="100">
                              <a:solidFill>
                                <a:prstClr val="white"/>
                              </a:solidFill>
                              <a:latin typeface="Cambria Math" panose="02040503050406030204" pitchFamily="18" charset="0"/>
                              <a:cs typeface="Times New Roman" panose="02020603050405020304" pitchFamily="18" charset="0"/>
                            </a:rPr>
                            <m:t>𝑥</m:t>
                          </m:r>
                        </m:num>
                        <m:den>
                          <m:r>
                            <a:rPr lang="vi-VN" sz="2800" kern="100">
                              <a:solidFill>
                                <a:prstClr val="white"/>
                              </a:solidFill>
                              <a:latin typeface="Cambria Math" panose="02040503050406030204" pitchFamily="18" charset="0"/>
                              <a:cs typeface="Times New Roman" panose="02020603050405020304" pitchFamily="18" charset="0"/>
                            </a:rPr>
                            <m:t>2 040+</m:t>
                          </m:r>
                          <m:r>
                            <a:rPr lang="vi-VN" sz="2800" kern="100">
                              <a:solidFill>
                                <a:prstClr val="white"/>
                              </a:solidFill>
                              <a:latin typeface="Cambria Math" panose="02040503050406030204" pitchFamily="18" charset="0"/>
                              <a:cs typeface="Times New Roman" panose="02020603050405020304" pitchFamily="18" charset="0"/>
                            </a:rPr>
                            <m:t>𝑥</m:t>
                          </m:r>
                        </m:den>
                      </m:f>
                      <m:r>
                        <a:rPr lang="vi-VN" sz="2800" kern="100">
                          <a:solidFill>
                            <a:prstClr val="white"/>
                          </a:solidFill>
                          <a:latin typeface="Cambria Math" panose="02040503050406030204" pitchFamily="18" charset="0"/>
                          <a:cs typeface="Times New Roman" panose="02020603050405020304" pitchFamily="18" charset="0"/>
                        </a:rPr>
                        <m:t>= </m:t>
                      </m:r>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20</m:t>
                          </m:r>
                        </m:num>
                        <m:den>
                          <m:r>
                            <a:rPr lang="vi-VN" sz="2800" kern="100">
                              <a:solidFill>
                                <a:prstClr val="white"/>
                              </a:solidFill>
                              <a:latin typeface="Cambria Math" panose="02040503050406030204" pitchFamily="18" charset="0"/>
                              <a:cs typeface="Times New Roman" panose="02020603050405020304" pitchFamily="18" charset="0"/>
                            </a:rPr>
                            <m:t>100</m:t>
                          </m:r>
                        </m:den>
                      </m:f>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A85FD28-9491-DF26-2B19-E25180BBF673}"/>
                  </a:ext>
                </a:extLst>
              </p:cNvPr>
              <p:cNvSpPr txBox="1">
                <a:spLocks noRot="1" noChangeAspect="1" noMove="1" noResize="1" noEditPoints="1" noAdjustHandles="1" noChangeArrowheads="1" noChangeShapeType="1" noTextEdit="1"/>
              </p:cNvSpPr>
              <p:nvPr/>
            </p:nvSpPr>
            <p:spPr>
              <a:xfrm>
                <a:off x="3716433" y="5322023"/>
                <a:ext cx="2734403" cy="81663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2985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606217"/>
            <a:ext cx="12083216" cy="540276"/>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Ví dụ 7 (SGK trang 10):</a:t>
            </a:r>
            <a:r>
              <a:rPr kumimoji="0" lang="en-US" sz="2800" b="0" i="0" u="none" strike="noStrike" kern="1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
        <p:nvSpPr>
          <p:cNvPr id="4" name="TextBox 3">
            <a:extLst>
              <a:ext uri="{FF2B5EF4-FFF2-40B4-BE49-F238E27FC236}">
                <a16:creationId xmlns:a16="http://schemas.microsoft.com/office/drawing/2014/main" id="{0ABCC72D-4451-3E9F-7557-321F8490051F}"/>
              </a:ext>
            </a:extLst>
          </p:cNvPr>
          <p:cNvSpPr txBox="1"/>
          <p:nvPr/>
        </p:nvSpPr>
        <p:spPr>
          <a:xfrm>
            <a:off x="0" y="1264954"/>
            <a:ext cx="2838734" cy="523220"/>
          </a:xfrm>
          <a:prstGeom prst="rect">
            <a:avLst/>
          </a:prstGeom>
          <a:noFill/>
        </p:spPr>
        <p:txBody>
          <a:bodyPr wrap="square">
            <a:spAutoFit/>
          </a:bodyPr>
          <a:lstStyle/>
          <a:p>
            <a:pPr lvl="0"/>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Giải phương trình:</a:t>
            </a:r>
            <a:endParaRPr kumimoji="0" lang="en-US" sz="2800" b="0" i="0" u="none" strike="noStrike" kern="100" cap="none" spc="0" normalizeH="0" baseline="0" noProof="0">
              <a:ln>
                <a:noFill/>
              </a:ln>
              <a:solidFill>
                <a:prstClr val="white"/>
              </a:solidFill>
              <a:effectLst/>
              <a:uLnTx/>
              <a:uFillTx/>
              <a:latin typeface="+mj-lt"/>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06971B9-5BCA-6E30-A6F5-ADC130F5E243}"/>
                  </a:ext>
                </a:extLst>
              </p:cNvPr>
              <p:cNvSpPr txBox="1"/>
              <p:nvPr/>
            </p:nvSpPr>
            <p:spPr>
              <a:xfrm>
                <a:off x="1118549" y="2154103"/>
                <a:ext cx="6155140" cy="989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100 . (71</m:t>
                          </m:r>
                          <m:r>
                            <a:rPr lang="en-US" sz="2800" kern="100">
                              <a:solidFill>
                                <a:prstClr val="white"/>
                              </a:solidFill>
                              <a:latin typeface="Cambria Math" panose="02040503050406030204" pitchFamily="18" charset="0"/>
                              <a:cs typeface="Times New Roman" panose="02020603050405020304" pitchFamily="18" charset="0"/>
                            </a:rPr>
                            <m:t>,</m:t>
                          </m:r>
                          <m:r>
                            <a:rPr lang="vi-VN" sz="2800" kern="100">
                              <a:solidFill>
                                <a:prstClr val="white"/>
                              </a:solidFill>
                              <a:latin typeface="Cambria Math" panose="02040503050406030204" pitchFamily="18" charset="0"/>
                              <a:cs typeface="Times New Roman" panose="02020603050405020304" pitchFamily="18" charset="0"/>
                            </a:rPr>
                            <m:t>4 + </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m:t>
                          </m:r>
                        </m:num>
                        <m:den>
                          <m:r>
                            <a:rPr lang="vi-VN" sz="2800" kern="100">
                              <a:solidFill>
                                <a:prstClr val="white"/>
                              </a:solidFill>
                              <a:latin typeface="Cambria Math" panose="02040503050406030204" pitchFamily="18" charset="0"/>
                              <a:cs typeface="Times New Roman" panose="02020603050405020304" pitchFamily="18" charset="0"/>
                            </a:rPr>
                            <m:t>100 . (2 040+ </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m:t>
                          </m:r>
                        </m:den>
                      </m:f>
                      <m:r>
                        <a:rPr lang="vi-VN" sz="2800" kern="100">
                          <a:solidFill>
                            <a:prstClr val="white"/>
                          </a:solidFill>
                          <a:latin typeface="Cambria Math" panose="02040503050406030204" pitchFamily="18" charset="0"/>
                          <a:cs typeface="Times New Roman" panose="02020603050405020304" pitchFamily="18" charset="0"/>
                        </a:rPr>
                        <m:t>= </m:t>
                      </m:r>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20 . (2 040+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m:t>
                          </m:r>
                        </m:num>
                        <m:den>
                          <m:r>
                            <a:rPr lang="vi-VN" sz="2800" kern="100">
                              <a:solidFill>
                                <a:prstClr val="white"/>
                              </a:solidFill>
                              <a:latin typeface="Cambria Math" panose="02040503050406030204" pitchFamily="18" charset="0"/>
                              <a:cs typeface="Times New Roman" panose="02020603050405020304" pitchFamily="18" charset="0"/>
                            </a:rPr>
                            <m:t>100 . (2 040+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m:t>
                          </m:r>
                        </m:den>
                      </m:f>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B06971B9-5BCA-6E30-A6F5-ADC130F5E243}"/>
                  </a:ext>
                </a:extLst>
              </p:cNvPr>
              <p:cNvSpPr txBox="1">
                <a:spLocks noRot="1" noChangeAspect="1" noMove="1" noResize="1" noEditPoints="1" noAdjustHandles="1" noChangeArrowheads="1" noChangeShapeType="1" noTextEdit="1"/>
              </p:cNvSpPr>
              <p:nvPr/>
            </p:nvSpPr>
            <p:spPr>
              <a:xfrm>
                <a:off x="1118549" y="2154103"/>
                <a:ext cx="6155140" cy="98943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6B2AB0-C7AE-E312-9040-8918E9E34431}"/>
                  </a:ext>
                </a:extLst>
              </p:cNvPr>
              <p:cNvSpPr txBox="1"/>
              <p:nvPr/>
            </p:nvSpPr>
            <p:spPr>
              <a:xfrm>
                <a:off x="1118549" y="1092247"/>
                <a:ext cx="6155140" cy="9089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71</m:t>
                          </m:r>
                          <m:r>
                            <a:rPr lang="en-US" sz="2800" kern="100">
                              <a:solidFill>
                                <a:prstClr val="white"/>
                              </a:solidFill>
                              <a:latin typeface="Cambria Math" panose="02040503050406030204" pitchFamily="18" charset="0"/>
                              <a:cs typeface="Times New Roman" panose="02020603050405020304" pitchFamily="18" charset="0"/>
                            </a:rPr>
                            <m:t>,</m:t>
                          </m:r>
                          <m:r>
                            <a:rPr lang="vi-VN" sz="2800" kern="100">
                              <a:solidFill>
                                <a:prstClr val="white"/>
                              </a:solidFill>
                              <a:latin typeface="Cambria Math" panose="02040503050406030204" pitchFamily="18" charset="0"/>
                              <a:cs typeface="Times New Roman" panose="02020603050405020304" pitchFamily="18" charset="0"/>
                            </a:rPr>
                            <m:t>4 + </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m:t>
                          </m:r>
                        </m:num>
                        <m:den>
                          <m:r>
                            <a:rPr lang="vi-VN" sz="2800" kern="100">
                              <a:solidFill>
                                <a:prstClr val="white"/>
                              </a:solidFill>
                              <a:latin typeface="Cambria Math" panose="02040503050406030204" pitchFamily="18" charset="0"/>
                              <a:cs typeface="Times New Roman" panose="02020603050405020304" pitchFamily="18" charset="0"/>
                            </a:rPr>
                            <m:t>2 040+ </m:t>
                          </m:r>
                          <m:r>
                            <a:rPr lang="vi-VN" sz="2800" kern="100">
                              <a:solidFill>
                                <a:prstClr val="white"/>
                              </a:solidFill>
                              <a:latin typeface="Cambria Math" panose="02040503050406030204" pitchFamily="18" charset="0"/>
                              <a:cs typeface="Times New Roman" panose="02020603050405020304" pitchFamily="18" charset="0"/>
                            </a:rPr>
                            <m:t>𝑥</m:t>
                          </m:r>
                        </m:den>
                      </m:f>
                      <m:r>
                        <a:rPr lang="vi-VN" sz="2800" kern="100">
                          <a:solidFill>
                            <a:prstClr val="white"/>
                          </a:solidFill>
                          <a:latin typeface="Cambria Math" panose="02040503050406030204" pitchFamily="18" charset="0"/>
                          <a:cs typeface="Times New Roman" panose="02020603050405020304" pitchFamily="18" charset="0"/>
                        </a:rPr>
                        <m:t>= </m:t>
                      </m:r>
                      <m:f>
                        <m:fPr>
                          <m:ctrlPr>
                            <a:rPr lang="vi-VN" sz="2800" i="1" kern="100">
                              <a:solidFill>
                                <a:prstClr val="white"/>
                              </a:solidFill>
                              <a:latin typeface="Cambria Math" panose="02040503050406030204" pitchFamily="18" charset="0"/>
                              <a:cs typeface="Times New Roman" panose="02020603050405020304" pitchFamily="18" charset="0"/>
                            </a:rPr>
                          </m:ctrlPr>
                        </m:fPr>
                        <m:num>
                          <m:r>
                            <a:rPr lang="vi-VN" sz="2800" kern="100">
                              <a:solidFill>
                                <a:prstClr val="white"/>
                              </a:solidFill>
                              <a:latin typeface="Cambria Math" panose="02040503050406030204" pitchFamily="18" charset="0"/>
                              <a:cs typeface="Times New Roman" panose="02020603050405020304" pitchFamily="18" charset="0"/>
                            </a:rPr>
                            <m:t>20</m:t>
                          </m:r>
                        </m:num>
                        <m:den>
                          <m:r>
                            <a:rPr lang="vi-VN" sz="2800" kern="100">
                              <a:solidFill>
                                <a:prstClr val="white"/>
                              </a:solidFill>
                              <a:latin typeface="Cambria Math" panose="02040503050406030204" pitchFamily="18" charset="0"/>
                              <a:cs typeface="Times New Roman" panose="02020603050405020304" pitchFamily="18" charset="0"/>
                            </a:rPr>
                            <m:t>100</m:t>
                          </m:r>
                        </m:den>
                      </m:f>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BE6B2AB0-C7AE-E312-9040-8918E9E34431}"/>
                  </a:ext>
                </a:extLst>
              </p:cNvPr>
              <p:cNvSpPr txBox="1">
                <a:spLocks noRot="1" noChangeAspect="1" noMove="1" noResize="1" noEditPoints="1" noAdjustHandles="1" noChangeArrowheads="1" noChangeShapeType="1" noTextEdit="1"/>
              </p:cNvSpPr>
              <p:nvPr/>
            </p:nvSpPr>
            <p:spPr>
              <a:xfrm>
                <a:off x="1118549" y="1092247"/>
                <a:ext cx="6155140" cy="9089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487DA19-F410-C7BA-65C1-0A329B54EE6E}"/>
                  </a:ext>
                </a:extLst>
              </p:cNvPr>
              <p:cNvSpPr txBox="1"/>
              <p:nvPr/>
            </p:nvSpPr>
            <p:spPr>
              <a:xfrm>
                <a:off x="1118549" y="3256069"/>
                <a:ext cx="61551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100 . </m:t>
                      </m:r>
                      <m:d>
                        <m:dPr>
                          <m:ctrlPr>
                            <a:rPr lang="vi-VN" sz="2800" i="1" kern="100">
                              <a:solidFill>
                                <a:prstClr val="white"/>
                              </a:solidFill>
                              <a:latin typeface="Cambria Math" panose="02040503050406030204" pitchFamily="18" charset="0"/>
                              <a:cs typeface="Times New Roman" panose="02020603050405020304" pitchFamily="18" charset="0"/>
                            </a:rPr>
                          </m:ctrlPr>
                        </m:dPr>
                        <m:e>
                          <m:r>
                            <a:rPr lang="vi-VN" sz="2800" kern="100">
                              <a:solidFill>
                                <a:prstClr val="white"/>
                              </a:solidFill>
                              <a:latin typeface="Cambria Math" panose="02040503050406030204" pitchFamily="18" charset="0"/>
                              <a:cs typeface="Times New Roman" panose="02020603050405020304" pitchFamily="18" charset="0"/>
                            </a:rPr>
                            <m:t>71</m:t>
                          </m:r>
                          <m:r>
                            <a:rPr lang="en-US" sz="2800" kern="100">
                              <a:solidFill>
                                <a:prstClr val="white"/>
                              </a:solidFill>
                              <a:latin typeface="Cambria Math" panose="02040503050406030204" pitchFamily="18" charset="0"/>
                              <a:cs typeface="Times New Roman" panose="02020603050405020304" pitchFamily="18" charset="0"/>
                            </a:rPr>
                            <m:t>,</m:t>
                          </m:r>
                          <m:r>
                            <a:rPr lang="vi-VN" sz="2800" kern="100">
                              <a:solidFill>
                                <a:prstClr val="white"/>
                              </a:solidFill>
                              <a:latin typeface="Cambria Math" panose="02040503050406030204" pitchFamily="18" charset="0"/>
                              <a:cs typeface="Times New Roman" panose="02020603050405020304" pitchFamily="18" charset="0"/>
                            </a:rPr>
                            <m:t>4 + </m:t>
                          </m:r>
                          <m:r>
                            <a:rPr lang="vi-VN" sz="2800" kern="100">
                              <a:solidFill>
                                <a:prstClr val="white"/>
                              </a:solidFill>
                              <a:latin typeface="Cambria Math" panose="02040503050406030204" pitchFamily="18" charset="0"/>
                              <a:cs typeface="Times New Roman" panose="02020603050405020304" pitchFamily="18" charset="0"/>
                            </a:rPr>
                            <m:t>𝑥</m:t>
                          </m:r>
                        </m:e>
                      </m:d>
                      <m:r>
                        <a:rPr lang="vi-VN" sz="2800" kern="100">
                          <a:solidFill>
                            <a:prstClr val="white"/>
                          </a:solidFill>
                          <a:latin typeface="Cambria Math" panose="02040503050406030204" pitchFamily="18" charset="0"/>
                          <a:cs typeface="Times New Roman" panose="02020603050405020304" pitchFamily="18" charset="0"/>
                        </a:rPr>
                        <m:t>= 20 . (2 040+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m:t>
                      </m:r>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7487DA19-F410-C7BA-65C1-0A329B54EE6E}"/>
                  </a:ext>
                </a:extLst>
              </p:cNvPr>
              <p:cNvSpPr txBox="1">
                <a:spLocks noRot="1" noChangeAspect="1" noMove="1" noResize="1" noEditPoints="1" noAdjustHandles="1" noChangeArrowheads="1" noChangeShapeType="1" noTextEdit="1"/>
              </p:cNvSpPr>
              <p:nvPr/>
            </p:nvSpPr>
            <p:spPr>
              <a:xfrm>
                <a:off x="1118549" y="3256069"/>
                <a:ext cx="615514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1BEB411-4E1D-6CB4-5EC1-08394B22CCE4}"/>
                  </a:ext>
                </a:extLst>
              </p:cNvPr>
              <p:cNvSpPr txBox="1"/>
              <p:nvPr/>
            </p:nvSpPr>
            <p:spPr>
              <a:xfrm>
                <a:off x="1419367" y="4016852"/>
                <a:ext cx="61551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100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−20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=40 800−7 140</m:t>
                      </m:r>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91BEB411-4E1D-6CB4-5EC1-08394B22CCE4}"/>
                  </a:ext>
                </a:extLst>
              </p:cNvPr>
              <p:cNvSpPr txBox="1">
                <a:spLocks noRot="1" noChangeAspect="1" noMove="1" noResize="1" noEditPoints="1" noAdjustHandles="1" noChangeArrowheads="1" noChangeShapeType="1" noTextEdit="1"/>
              </p:cNvSpPr>
              <p:nvPr/>
            </p:nvSpPr>
            <p:spPr>
              <a:xfrm>
                <a:off x="1419367" y="4016852"/>
                <a:ext cx="615514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63AABFE-7160-608B-7CF2-5F82484D9358}"/>
                  </a:ext>
                </a:extLst>
              </p:cNvPr>
              <p:cNvSpPr txBox="1"/>
              <p:nvPr/>
            </p:nvSpPr>
            <p:spPr>
              <a:xfrm>
                <a:off x="1315303" y="4669347"/>
                <a:ext cx="61551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80</m:t>
                      </m:r>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=33 660</m:t>
                      </m:r>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63AABFE-7160-608B-7CF2-5F82484D9358}"/>
                  </a:ext>
                </a:extLst>
              </p:cNvPr>
              <p:cNvSpPr txBox="1">
                <a:spLocks noRot="1" noChangeAspect="1" noMove="1" noResize="1" noEditPoints="1" noAdjustHandles="1" noChangeArrowheads="1" noChangeShapeType="1" noTextEdit="1"/>
              </p:cNvSpPr>
              <p:nvPr/>
            </p:nvSpPr>
            <p:spPr>
              <a:xfrm>
                <a:off x="1315303" y="4669347"/>
                <a:ext cx="6155140"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5302AAE-0F38-B2E6-78DF-CCB572906839}"/>
                  </a:ext>
                </a:extLst>
              </p:cNvPr>
              <p:cNvSpPr txBox="1"/>
              <p:nvPr/>
            </p:nvSpPr>
            <p:spPr>
              <a:xfrm>
                <a:off x="1451780" y="5353322"/>
                <a:ext cx="61551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=420,75</m:t>
                      </m:r>
                    </m:oMath>
                  </m:oMathPara>
                </a14:m>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A5302AAE-0F38-B2E6-78DF-CCB572906839}"/>
                  </a:ext>
                </a:extLst>
              </p:cNvPr>
              <p:cNvSpPr txBox="1">
                <a:spLocks noRot="1" noChangeAspect="1" noMove="1" noResize="1" noEditPoints="1" noAdjustHandles="1" noChangeArrowheads="1" noChangeShapeType="1" noTextEdit="1"/>
              </p:cNvSpPr>
              <p:nvPr/>
            </p:nvSpPr>
            <p:spPr>
              <a:xfrm>
                <a:off x="1451780" y="5353322"/>
                <a:ext cx="615514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E88A0FD-274C-0ECB-B909-94366E256C7F}"/>
                  </a:ext>
                </a:extLst>
              </p:cNvPr>
              <p:cNvSpPr txBox="1"/>
              <p:nvPr/>
            </p:nvSpPr>
            <p:spPr>
              <a:xfrm>
                <a:off x="5693390" y="5321843"/>
                <a:ext cx="3213103" cy="523220"/>
              </a:xfrm>
              <a:prstGeom prst="rect">
                <a:avLst/>
              </a:prstGeom>
              <a:noFill/>
            </p:spPr>
            <p:txBody>
              <a:bodyPr wrap="square">
                <a:spAutoFit/>
              </a:bodyPr>
              <a:lstStyle/>
              <a:p>
                <a:pPr lvl="0"/>
                <a:r>
                  <a:rPr kumimoji="0" lang="vi-VN" sz="2800" b="0" i="0" u="none" strike="noStrike" kern="1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(thỏa mãn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𝑥</m:t>
                    </m:r>
                    <m:r>
                      <a:rPr lang="vi-VN" sz="2800" kern="100">
                        <a:solidFill>
                          <a:prstClr val="white"/>
                        </a:solidFill>
                        <a:latin typeface="Cambria Math" panose="02040503050406030204" pitchFamily="18" charset="0"/>
                        <a:cs typeface="Times New Roman" panose="02020603050405020304" pitchFamily="18" charset="0"/>
                      </a:rPr>
                      <m:t> &gt; 0</m:t>
                    </m:r>
                  </m:oMath>
                </a14:m>
                <a:r>
                  <a:rPr lang="vi-VN" sz="2800" kern="100">
                    <a:solidFill>
                      <a:prstClr val="white"/>
                    </a:solidFill>
                    <a:latin typeface="Times New Roman" panose="02020603050405020304" pitchFamily="18" charset="0"/>
                    <a:cs typeface="Times New Roman" panose="02020603050405020304" pitchFamily="18" charset="0"/>
                  </a:rPr>
                  <a:t>)</a:t>
                </a:r>
                <a:endParaRPr lang="en-US" sz="2800" kern="100">
                  <a:solidFill>
                    <a:prstClr val="white"/>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6E88A0FD-274C-0ECB-B909-94366E256C7F}"/>
                  </a:ext>
                </a:extLst>
              </p:cNvPr>
              <p:cNvSpPr txBox="1">
                <a:spLocks noRot="1" noChangeAspect="1" noMove="1" noResize="1" noEditPoints="1" noAdjustHandles="1" noChangeArrowheads="1" noChangeShapeType="1" noTextEdit="1"/>
              </p:cNvSpPr>
              <p:nvPr/>
            </p:nvSpPr>
            <p:spPr>
              <a:xfrm>
                <a:off x="5693390" y="5321843"/>
                <a:ext cx="3213103" cy="523220"/>
              </a:xfrm>
              <a:prstGeom prst="rect">
                <a:avLst/>
              </a:prstGeom>
              <a:blipFill>
                <a:blip r:embed="rId8"/>
                <a:stretch>
                  <a:fillRect l="-398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14F4DAD-F6A7-012F-8C27-068BCB2318C8}"/>
                  </a:ext>
                </a:extLst>
              </p:cNvPr>
              <p:cNvSpPr txBox="1"/>
              <p:nvPr/>
            </p:nvSpPr>
            <p:spPr>
              <a:xfrm>
                <a:off x="918948" y="5928576"/>
                <a:ext cx="11432275" cy="954107"/>
              </a:xfrm>
              <a:prstGeom prst="rect">
                <a:avLst/>
              </a:prstGeom>
              <a:noFill/>
            </p:spPr>
            <p:txBody>
              <a:bodyPr wrap="square">
                <a:spAutoFit/>
              </a:bodyPr>
              <a:lstStyle/>
              <a:p>
                <a:pPr lvl="0"/>
                <a:r>
                  <a:rPr kumimoji="0" lang="vi-VN" sz="2800" b="0" i="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Vậy cần hòa thêm </a:t>
                </a:r>
                <a14:m>
                  <m:oMath xmlns:m="http://schemas.openxmlformats.org/officeDocument/2006/math">
                    <m:r>
                      <a:rPr lang="vi-VN" sz="2800" i="0" kern="100">
                        <a:solidFill>
                          <a:prstClr val="white"/>
                        </a:solidFill>
                        <a:latin typeface="Cambria Math" panose="02040503050406030204" pitchFamily="18" charset="0"/>
                        <a:cs typeface="Times New Roman" panose="02020603050405020304" pitchFamily="18" charset="0"/>
                      </a:rPr>
                      <m:t>420,75 </m:t>
                    </m:r>
                    <m:r>
                      <m:rPr>
                        <m:sty m:val="p"/>
                      </m:rPr>
                      <a:rPr lang="vi-VN" sz="2800" i="0" kern="100">
                        <a:solidFill>
                          <a:prstClr val="white"/>
                        </a:solidFill>
                        <a:latin typeface="Cambria Math" panose="02040503050406030204" pitchFamily="18" charset="0"/>
                        <a:cs typeface="Times New Roman" panose="02020603050405020304" pitchFamily="18" charset="0"/>
                      </a:rPr>
                      <m:t>g</m:t>
                    </m:r>
                  </m:oMath>
                </a14:m>
                <a:r>
                  <a:rPr lang="vi-VN" sz="2800" kern="100" dirty="0">
                    <a:solidFill>
                      <a:prstClr val="white"/>
                    </a:solidFill>
                    <a:latin typeface="Times New Roman" panose="02020603050405020304" pitchFamily="18" charset="0"/>
                    <a:cs typeface="Times New Roman" panose="02020603050405020304" pitchFamily="18" charset="0"/>
                  </a:rPr>
                  <a:t> muối vào </a:t>
                </a:r>
                <a14:m>
                  <m:oMath xmlns:m="http://schemas.openxmlformats.org/officeDocument/2006/math">
                    <m:r>
                      <a:rPr lang="vi-VN" sz="2800" i="0" kern="100">
                        <a:solidFill>
                          <a:prstClr val="white"/>
                        </a:solidFill>
                        <a:latin typeface="Cambria Math" panose="02040503050406030204" pitchFamily="18" charset="0"/>
                        <a:cs typeface="Times New Roman" panose="02020603050405020304" pitchFamily="18" charset="0"/>
                      </a:rPr>
                      <m:t>2 </m:t>
                    </m:r>
                    <m:r>
                      <m:rPr>
                        <m:sty m:val="p"/>
                      </m:rPr>
                      <a:rPr lang="en-US" sz="2800" i="0" kern="100">
                        <a:solidFill>
                          <a:prstClr val="white"/>
                        </a:solidFill>
                        <a:latin typeface="Cambria Math" panose="02040503050406030204" pitchFamily="18" charset="0"/>
                        <a:cs typeface="Times New Roman" panose="02020603050405020304" pitchFamily="18" charset="0"/>
                      </a:rPr>
                      <m:t>l</m:t>
                    </m:r>
                  </m:oMath>
                </a14:m>
                <a:r>
                  <a:rPr lang="vi-VN" sz="2800" kern="100" dirty="0">
                    <a:solidFill>
                      <a:prstClr val="white"/>
                    </a:solidFill>
                    <a:latin typeface="Times New Roman" panose="02020603050405020304" pitchFamily="18" charset="0"/>
                    <a:cs typeface="Times New Roman" panose="02020603050405020304" pitchFamily="18" charset="0"/>
                  </a:rPr>
                  <a:t> </a:t>
                </a:r>
                <a:r>
                  <a:rPr kumimoji="0" lang="vi-VN" sz="2800" b="0" i="0" u="none" strike="noStrike" kern="1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nước biển ban đầu để được một dung dịch có nồng độ muối là </a:t>
                </a:r>
                <a14:m>
                  <m:oMath xmlns:m="http://schemas.openxmlformats.org/officeDocument/2006/math">
                    <m:r>
                      <a:rPr lang="vi-VN" sz="2800" kern="100">
                        <a:solidFill>
                          <a:prstClr val="white"/>
                        </a:solidFill>
                        <a:latin typeface="Cambria Math" panose="02040503050406030204" pitchFamily="18" charset="0"/>
                        <a:cs typeface="Times New Roman" panose="02020603050405020304" pitchFamily="18" charset="0"/>
                      </a:rPr>
                      <m:t>20%</m:t>
                    </m:r>
                  </m:oMath>
                </a14:m>
                <a:r>
                  <a:rPr lang="vi-VN" sz="2800" kern="100" dirty="0">
                    <a:solidFill>
                      <a:prstClr val="white"/>
                    </a:solidFill>
                    <a:latin typeface="Times New Roman" panose="02020603050405020304" pitchFamily="18" charset="0"/>
                    <a:cs typeface="Times New Roman" panose="02020603050405020304" pitchFamily="18" charset="0"/>
                  </a:rPr>
                  <a:t>. </a:t>
                </a:r>
                <a:endParaRPr lang="en-US" sz="2800" kern="1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A14F4DAD-F6A7-012F-8C27-068BCB2318C8}"/>
                  </a:ext>
                </a:extLst>
              </p:cNvPr>
              <p:cNvSpPr txBox="1">
                <a:spLocks noRot="1" noChangeAspect="1" noMove="1" noResize="1" noEditPoints="1" noAdjustHandles="1" noChangeArrowheads="1" noChangeShapeType="1" noTextEdit="1"/>
              </p:cNvSpPr>
              <p:nvPr/>
            </p:nvSpPr>
            <p:spPr>
              <a:xfrm>
                <a:off x="918948" y="5928576"/>
                <a:ext cx="11432275" cy="954107"/>
              </a:xfrm>
              <a:prstGeom prst="rect">
                <a:avLst/>
              </a:prstGeom>
              <a:blipFill>
                <a:blip r:embed="rId9"/>
                <a:stretch>
                  <a:fillRect l="-1120" t="-7051" r="-1707" b="-17308"/>
                </a:stretch>
              </a:blipFill>
            </p:spPr>
            <p:txBody>
              <a:bodyPr/>
              <a:lstStyle/>
              <a:p>
                <a:r>
                  <a:rPr lang="en-US">
                    <a:noFill/>
                  </a:rPr>
                  <a:t> </a:t>
                </a:r>
              </a:p>
            </p:txBody>
          </p:sp>
        </mc:Fallback>
      </mc:AlternateContent>
    </p:spTree>
    <p:extLst>
      <p:ext uri="{BB962C8B-B14F-4D97-AF65-F5344CB8AC3E}">
        <p14:creationId xmlns:p14="http://schemas.microsoft.com/office/powerpoint/2010/main" val="3210318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LUYỆN TẬP</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392663" y="3255145"/>
            <a:ext cx="5449337" cy="5632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vi-VN" b="1" i="1">
                <a:solidFill>
                  <a:schemeClr val="bg1"/>
                </a:solidFill>
                <a:latin typeface="Times New Roman" panose="02020603050405020304" pitchFamily="18" charset="0"/>
                <a:cs typeface="Times New Roman" panose="02020603050405020304" pitchFamily="18" charset="0"/>
              </a:rPr>
              <a:t>Phương trình chứa ẩn ở mẫu.</a:t>
            </a:r>
            <a:endParaRPr lang="en-US" b="1" i="1">
              <a:solidFill>
                <a:schemeClr val="bg1"/>
              </a:solidFill>
              <a:latin typeface="Times New Roman" panose="02020603050405020304" pitchFamily="18" charset="0"/>
              <a:cs typeface="Times New Roman" panose="02020603050405020304" pitchFamily="18" charset="0"/>
            </a:endParaRPr>
          </a:p>
        </p:txBody>
      </p:sp>
      <p:sp>
        <p:nvSpPr>
          <p:cNvPr id="6"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E417B4-CF3F-1081-A791-D40CFE93062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Tree>
    <p:extLst>
      <p:ext uri="{BB962C8B-B14F-4D97-AF65-F5344CB8AC3E}">
        <p14:creationId xmlns:p14="http://schemas.microsoft.com/office/powerpoint/2010/main" val="42085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589868"/>
                <a:ext cx="11996382" cy="2042995"/>
              </a:xfrm>
              <a:prstGeom prst="rect">
                <a:avLst/>
              </a:prstGeom>
              <a:noFill/>
            </p:spPr>
            <p:txBody>
              <a:bodyPr wrap="square" rtlCol="0">
                <a:spAutoFit/>
              </a:bodyPr>
              <a:lstStyle/>
              <a:p>
                <a:pPr algn="just">
                  <a:lnSpc>
                    <a:spcPct val="115000"/>
                  </a:lnSpc>
                  <a:spcAft>
                    <a:spcPts val="800"/>
                  </a:spcAft>
                </a:pPr>
                <a:r>
                  <a:rPr lang="vi-VN" sz="2800" b="1">
                    <a:solidFill>
                      <a:srgbClr val="FFC000"/>
                    </a:solidFill>
                    <a:latin typeface="Times New Roman" panose="02020603050405020304" pitchFamily="18" charset="0"/>
                    <a:cs typeface="Times New Roman" panose="02020603050405020304" pitchFamily="18" charset="0"/>
                  </a:rPr>
                  <a:t>B</a:t>
                </a:r>
                <a:r>
                  <a:rPr lang="en-US" sz="2800" b="1">
                    <a:solidFill>
                      <a:srgbClr val="FFC000"/>
                    </a:solidFill>
                    <a:latin typeface="Times New Roman" panose="02020603050405020304" pitchFamily="18" charset="0"/>
                    <a:cs typeface="Times New Roman" panose="02020603050405020304" pitchFamily="18" charset="0"/>
                  </a:rPr>
                  <a:t>à</a:t>
                </a:r>
                <a:r>
                  <a:rPr lang="vi-VN" sz="2800" b="1">
                    <a:solidFill>
                      <a:srgbClr val="FFC000"/>
                    </a:solidFill>
                    <a:latin typeface="Times New Roman" panose="02020603050405020304" pitchFamily="18" charset="0"/>
                    <a:cs typeface="Times New Roman" panose="02020603050405020304" pitchFamily="18" charset="0"/>
                  </a:rPr>
                  <a:t>i</a:t>
                </a:r>
                <a:r>
                  <a:rPr lang="en-US" sz="2800" b="1">
                    <a:solidFill>
                      <a:srgbClr val="FFC000"/>
                    </a:solidFill>
                    <a:latin typeface="Times New Roman" panose="02020603050405020304" pitchFamily="18" charset="0"/>
                    <a:cs typeface="Times New Roman" panose="02020603050405020304" pitchFamily="18" charset="0"/>
                  </a:rPr>
                  <a:t> </a:t>
                </a:r>
                <a:r>
                  <a:rPr lang="vi-VN" sz="2800" b="1">
                    <a:solidFill>
                      <a:srgbClr val="FFC000"/>
                    </a:solidFill>
                    <a:latin typeface="Times New Roman" panose="02020603050405020304" pitchFamily="18" charset="0"/>
                    <a:cs typeface="Times New Roman" panose="02020603050405020304" pitchFamily="18" charset="0"/>
                  </a:rPr>
                  <a:t>3 SGK trang 11:</a:t>
                </a:r>
                <a:r>
                  <a:rPr lang="en-US" sz="2800" b="1">
                    <a:solidFill>
                      <a:srgbClr val="FFC000"/>
                    </a:solidFill>
                    <a:latin typeface="Times New Roman" panose="02020603050405020304" pitchFamily="18" charset="0"/>
                    <a:cs typeface="Times New Roman" panose="02020603050405020304" pitchFamily="18" charset="0"/>
                  </a:rPr>
                  <a:t> </a:t>
                </a:r>
                <a:r>
                  <a:rPr lang="vi-VN" sz="2800" kern="0">
                    <a:solidFill>
                      <a:schemeClr val="bg1"/>
                    </a:solidFill>
                    <a:latin typeface="+mj-lt"/>
                    <a:ea typeface="Times New Roman" panose="02020603050405020304" pitchFamily="18" charset="0"/>
                    <a:cs typeface="Times New Roman" panose="02020603050405020304" pitchFamily="18" charset="0"/>
                  </a:rPr>
                  <a:t>Một ca nô đi xuôi dòng từ địa điểm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2800" kern="0">
                    <a:solidFill>
                      <a:schemeClr val="bg1"/>
                    </a:solidFill>
                    <a:latin typeface="+mj-lt"/>
                    <a:ea typeface="Times New Roman" panose="02020603050405020304" pitchFamily="18" charset="0"/>
                    <a:cs typeface="Times New Roman" panose="02020603050405020304" pitchFamily="18" charset="0"/>
                  </a:rPr>
                  <a:t> đến địa điểm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2800" kern="0">
                    <a:solidFill>
                      <a:schemeClr val="bg1"/>
                    </a:solidFill>
                    <a:latin typeface="+mj-lt"/>
                    <a:ea typeface="Times New Roman" panose="02020603050405020304" pitchFamily="18" charset="0"/>
                    <a:cs typeface="Times New Roman" panose="02020603050405020304" pitchFamily="18" charset="0"/>
                  </a:rPr>
                  <a:t>, rồi lại đi ngược dòng từ địa điểm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2800" kern="0">
                    <a:solidFill>
                      <a:schemeClr val="bg1"/>
                    </a:solidFill>
                    <a:latin typeface="+mj-lt"/>
                    <a:ea typeface="Times New Roman" panose="02020603050405020304" pitchFamily="18" charset="0"/>
                    <a:cs typeface="Times New Roman" panose="02020603050405020304" pitchFamily="18" charset="0"/>
                  </a:rPr>
                  <a:t> trở về địa điểm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2800" kern="0">
                    <a:solidFill>
                      <a:schemeClr val="bg1"/>
                    </a:solidFill>
                    <a:latin typeface="+mj-lt"/>
                    <a:ea typeface="Times New Roman" panose="02020603050405020304" pitchFamily="18" charset="0"/>
                    <a:cs typeface="Times New Roman" panose="02020603050405020304" pitchFamily="18" charset="0"/>
                  </a:rPr>
                  <a:t>. Thời gian cả đi và về là </a:t>
                </a:r>
                <a14:m>
                  <m:oMath xmlns:m="http://schemas.openxmlformats.org/officeDocument/2006/math">
                    <m:r>
                      <a:rPr lang="vi-VN" sz="2800" i="1" kern="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3 </m:t>
                    </m:r>
                  </m:oMath>
                </a14:m>
                <a:r>
                  <a:rPr lang="vi-VN" sz="2800" kern="0">
                    <a:solidFill>
                      <a:schemeClr val="bg1"/>
                    </a:solidFill>
                    <a:latin typeface="+mj-lt"/>
                    <a:ea typeface="Times New Roman" panose="02020603050405020304" pitchFamily="18" charset="0"/>
                    <a:cs typeface="Times New Roman" panose="02020603050405020304" pitchFamily="18" charset="0"/>
                  </a:rPr>
                  <a:t>giờ. Tính tốc độ của dòng nước. Biết tốc độ của ca nô khi nước yên lặng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m:t>
                    </m:r>
                  </m:oMath>
                </a14:m>
                <a:r>
                  <a:rPr lang="vi-VN" sz="2800" kern="0">
                    <a:solidFill>
                      <a:schemeClr val="bg1"/>
                    </a:solidFill>
                    <a:latin typeface="+mj-lt"/>
                    <a:ea typeface="Times New Roman" panose="02020603050405020304" pitchFamily="18" charset="0"/>
                    <a:cs typeface="Times New Roman" panose="02020603050405020304" pitchFamily="18" charset="0"/>
                  </a:rPr>
                  <a:t> km/h và độ dài quãng đường </a:t>
                </a:r>
                <a:r>
                  <a:rPr lang="vi-VN" sz="2800" i="1" kern="0">
                    <a:solidFill>
                      <a:schemeClr val="bg1"/>
                    </a:solidFill>
                    <a:latin typeface="+mj-lt"/>
                    <a:ea typeface="Times New Roman" panose="02020603050405020304" pitchFamily="18" charset="0"/>
                    <a:cs typeface="Times New Roman" panose="02020603050405020304" pitchFamily="18" charset="0"/>
                  </a:rPr>
                  <a:t>AB</a:t>
                </a:r>
                <a:r>
                  <a:rPr lang="vi-VN" sz="2800" kern="0">
                    <a:solidFill>
                      <a:schemeClr val="bg1"/>
                    </a:solidFill>
                    <a:latin typeface="+mj-lt"/>
                    <a:ea typeface="Times New Roman" panose="02020603050405020304" pitchFamily="18" charset="0"/>
                    <a:cs typeface="Times New Roman" panose="02020603050405020304" pitchFamily="18" charset="0"/>
                  </a:rPr>
                  <a:t>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40</m:t>
                    </m:r>
                  </m:oMath>
                </a14:m>
                <a:r>
                  <a:rPr lang="vi-VN" sz="2800" kern="0">
                    <a:solidFill>
                      <a:schemeClr val="bg1"/>
                    </a:solidFill>
                    <a:latin typeface="+mj-lt"/>
                    <a:ea typeface="Times New Roman" panose="02020603050405020304" pitchFamily="18" charset="0"/>
                    <a:cs typeface="Times New Roman" panose="02020603050405020304" pitchFamily="18" charset="0"/>
                  </a:rPr>
                  <a:t> km.</a:t>
                </a:r>
                <a:endParaRPr lang="en-US" sz="2800" kern="0">
                  <a:solidFill>
                    <a:schemeClr val="bg1"/>
                  </a:solidFill>
                  <a:latin typeface="+mj-lt"/>
                  <a:ea typeface="Times New Roman" panose="02020603050405020304" pitchFamily="18" charset="0"/>
                  <a:cs typeface="Times New Roman" panose="02020603050405020304" pitchFamily="18" charset="0"/>
                </a:endParaRP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0" y="589868"/>
                <a:ext cx="11996382" cy="2042995"/>
              </a:xfrm>
              <a:prstGeom prst="rect">
                <a:avLst/>
              </a:prstGeom>
              <a:blipFill>
                <a:blip r:embed="rId4"/>
                <a:stretch>
                  <a:fillRect l="-1016" t="-2090" r="-1016" b="-7164"/>
                </a:stretch>
              </a:blipFill>
            </p:spPr>
            <p:txBody>
              <a:bodyPr/>
              <a:lstStyle/>
              <a:p>
                <a:r>
                  <a:rPr lang="en-US">
                    <a:noFill/>
                  </a:rPr>
                  <a:t> </a:t>
                </a:r>
              </a:p>
            </p:txBody>
          </p:sp>
        </mc:Fallback>
      </mc:AlternateContent>
      <p:sp>
        <p:nvSpPr>
          <p:cNvPr id="8" name="TextBox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3952971" y="2723490"/>
            <a:ext cx="1269899" cy="492443"/>
          </a:xfrm>
          <a:prstGeom prst="rect">
            <a:avLst/>
          </a:prstGeom>
          <a:noFill/>
        </p:spPr>
        <p:txBody>
          <a:bodyPr wrap="none" rtlCol="0">
            <a:spAutoFit/>
          </a:bodyPr>
          <a:lstStyle/>
          <a:p>
            <a:r>
              <a:rPr lang="en-US" sz="2600" b="1" u="sng" dirty="0" err="1">
                <a:solidFill>
                  <a:srgbClr val="FFC000"/>
                </a:solidFill>
                <a:latin typeface="Times New Roman" pitchFamily="18" charset="0"/>
                <a:cs typeface="Times New Roman" pitchFamily="18" charset="0"/>
              </a:rPr>
              <a:t>Bài</a:t>
            </a:r>
            <a:r>
              <a:rPr lang="en-US" sz="2600" b="1" u="sng" dirty="0">
                <a:solidFill>
                  <a:srgbClr val="FFC000"/>
                </a:solidFill>
                <a:latin typeface="Times New Roman" pitchFamily="18" charset="0"/>
                <a:cs typeface="Times New Roman" pitchFamily="18" charset="0"/>
              </a:rPr>
              <a:t> </a:t>
            </a:r>
            <a:r>
              <a:rPr lang="en-US" sz="2600" b="1" u="sng" dirty="0" err="1">
                <a:solidFill>
                  <a:srgbClr val="FFC000"/>
                </a:solidFill>
                <a:latin typeface="Times New Roman" pitchFamily="18" charset="0"/>
                <a:cs typeface="Times New Roman" pitchFamily="18" charset="0"/>
              </a:rPr>
              <a:t>giải</a:t>
            </a:r>
            <a:endParaRPr lang="en-US" sz="2600" b="1" u="sng" dirty="0">
              <a:solidFill>
                <a:srgbClr val="FFC000"/>
              </a:solidFill>
              <a:latin typeface="Times New Roman" pitchFamily="18" charset="0"/>
              <a:cs typeface="Times New Roman"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BE2F738-696B-26AD-16D5-0FFFE17DF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8156" y="2274285"/>
            <a:ext cx="2093844" cy="209384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DBD2B0-9BE7-1F51-EA7F-1E7C08E5A431}"/>
                  </a:ext>
                </a:extLst>
              </p:cNvPr>
              <p:cNvSpPr txBox="1"/>
              <p:nvPr/>
            </p:nvSpPr>
            <p:spPr>
              <a:xfrm>
                <a:off x="1318052" y="3152184"/>
                <a:ext cx="8758627" cy="556434"/>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Gọi tốc độ của dòng nước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2800"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(km/h)  </a:t>
                </a:r>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 &lt;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&lt; 27</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ABDBD2B0-9BE7-1F51-EA7F-1E7C08E5A431}"/>
                  </a:ext>
                </a:extLst>
              </p:cNvPr>
              <p:cNvSpPr txBox="1">
                <a:spLocks noRot="1" noChangeAspect="1" noMove="1" noResize="1" noEditPoints="1" noAdjustHandles="1" noChangeArrowheads="1" noChangeShapeType="1" noTextEdit="1"/>
              </p:cNvSpPr>
              <p:nvPr/>
            </p:nvSpPr>
            <p:spPr>
              <a:xfrm>
                <a:off x="1318052" y="3152184"/>
                <a:ext cx="8758627" cy="556434"/>
              </a:xfrm>
              <a:prstGeom prst="rect">
                <a:avLst/>
              </a:prstGeom>
              <a:blipFill>
                <a:blip r:embed="rId7"/>
                <a:stretch>
                  <a:fillRect l="-1392" t="-659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DEF074-B8DB-770C-29D0-012DCE8B43F7}"/>
                  </a:ext>
                </a:extLst>
              </p:cNvPr>
              <p:cNvSpPr txBox="1"/>
              <p:nvPr/>
            </p:nvSpPr>
            <p:spPr>
              <a:xfrm>
                <a:off x="1263319" y="3735254"/>
                <a:ext cx="8618058" cy="556434"/>
              </a:xfrm>
              <a:prstGeom prst="rect">
                <a:avLst/>
              </a:prstGeom>
              <a:noFill/>
            </p:spPr>
            <p:txBody>
              <a:bodyPr wrap="square">
                <a:spAutoFit/>
              </a:bodyPr>
              <a:lstStyle/>
              <a:p>
                <a:pPr algn="just">
                  <a:lnSpc>
                    <a:spcPct val="115000"/>
                  </a:lnSpc>
                  <a:spcAft>
                    <a:spcPts val="800"/>
                  </a:spcAft>
                </a:pPr>
                <a:r>
                  <a:rPr lang="en-US"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ốc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 của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 nô khi xuôi dòng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(km/h);</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B8DEF074-B8DB-770C-29D0-012DCE8B43F7}"/>
                  </a:ext>
                </a:extLst>
              </p:cNvPr>
              <p:cNvSpPr txBox="1">
                <a:spLocks noRot="1" noChangeAspect="1" noMove="1" noResize="1" noEditPoints="1" noAdjustHandles="1" noChangeArrowheads="1" noChangeShapeType="1" noTextEdit="1"/>
              </p:cNvSpPr>
              <p:nvPr/>
            </p:nvSpPr>
            <p:spPr>
              <a:xfrm>
                <a:off x="1263319" y="3735254"/>
                <a:ext cx="8618058" cy="556434"/>
              </a:xfrm>
              <a:prstGeom prst="rect">
                <a:avLst/>
              </a:prstGeom>
              <a:blipFill>
                <a:blip r:embed="rId8"/>
                <a:stretch>
                  <a:fillRect l="-1414" t="-7692"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43062DE-7BE5-1EFF-AAF1-94AA84D1E5F4}"/>
                  </a:ext>
                </a:extLst>
              </p:cNvPr>
              <p:cNvSpPr txBox="1"/>
              <p:nvPr/>
            </p:nvSpPr>
            <p:spPr>
              <a:xfrm>
                <a:off x="1318051" y="4420325"/>
                <a:ext cx="8113091" cy="556434"/>
              </a:xfrm>
              <a:prstGeom prst="rect">
                <a:avLst/>
              </a:prstGeom>
              <a:noFill/>
            </p:spPr>
            <p:txBody>
              <a:bodyPr wrap="square">
                <a:spAutoFit/>
              </a:bodyPr>
              <a:lstStyle/>
              <a:p>
                <a:pPr algn="just">
                  <a:lnSpc>
                    <a:spcPct val="115000"/>
                  </a:lnSpc>
                  <a:spcAft>
                    <a:spcPts val="800"/>
                  </a:spcAft>
                </a:pP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ốc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 của </a:t>
                </a:r>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 nô khi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ngược dòng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km/h);</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C43062DE-7BE5-1EFF-AAF1-94AA84D1E5F4}"/>
                  </a:ext>
                </a:extLst>
              </p:cNvPr>
              <p:cNvSpPr txBox="1">
                <a:spLocks noRot="1" noChangeAspect="1" noMove="1" noResize="1" noEditPoints="1" noAdjustHandles="1" noChangeArrowheads="1" noChangeShapeType="1" noTextEdit="1"/>
              </p:cNvSpPr>
              <p:nvPr/>
            </p:nvSpPr>
            <p:spPr>
              <a:xfrm>
                <a:off x="1318051" y="4420325"/>
                <a:ext cx="8113091" cy="556434"/>
              </a:xfrm>
              <a:prstGeom prst="rect">
                <a:avLst/>
              </a:prstGeom>
              <a:blipFill>
                <a:blip r:embed="rId9"/>
                <a:stretch>
                  <a:fillRect l="-1503" t="-659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9163C7B-EF82-9C8B-08DA-4C11F00AEA88}"/>
                  </a:ext>
                </a:extLst>
              </p:cNvPr>
              <p:cNvSpPr txBox="1"/>
              <p:nvPr/>
            </p:nvSpPr>
            <p:spPr>
              <a:xfrm>
                <a:off x="1318050" y="4976759"/>
                <a:ext cx="9546107" cy="814069"/>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ca nô  khi xuôi dòng là: </a:t>
                </a:r>
                <a14:m>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(giờ);</a:t>
                </a:r>
                <a:endParaRPr lang="en-US" sz="28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99163C7B-EF82-9C8B-08DA-4C11F00AEA88}"/>
                  </a:ext>
                </a:extLst>
              </p:cNvPr>
              <p:cNvSpPr txBox="1">
                <a:spLocks noRot="1" noChangeAspect="1" noMove="1" noResize="1" noEditPoints="1" noAdjustHandles="1" noChangeArrowheads="1" noChangeShapeType="1" noTextEdit="1"/>
              </p:cNvSpPr>
              <p:nvPr/>
            </p:nvSpPr>
            <p:spPr>
              <a:xfrm>
                <a:off x="1318050" y="4976759"/>
                <a:ext cx="9546107" cy="814069"/>
              </a:xfrm>
              <a:prstGeom prst="rect">
                <a:avLst/>
              </a:prstGeom>
              <a:blipFill>
                <a:blip r:embed="rId10"/>
                <a:stretch>
                  <a:fillRect l="-1277" b="-7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91D09AA-3343-57B0-55AE-9C9BC6951C5C}"/>
                  </a:ext>
                </a:extLst>
              </p:cNvPr>
              <p:cNvSpPr txBox="1"/>
              <p:nvPr/>
            </p:nvSpPr>
            <p:spPr>
              <a:xfrm>
                <a:off x="1318049" y="5802754"/>
                <a:ext cx="10173905" cy="808042"/>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ca nô  khi ngược dòng là: </a:t>
                </a:r>
                <a14:m>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27− </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(giờ).</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D91D09AA-3343-57B0-55AE-9C9BC6951C5C}"/>
                  </a:ext>
                </a:extLst>
              </p:cNvPr>
              <p:cNvSpPr txBox="1">
                <a:spLocks noRot="1" noChangeAspect="1" noMove="1" noResize="1" noEditPoints="1" noAdjustHandles="1" noChangeArrowheads="1" noChangeShapeType="1" noTextEdit="1"/>
              </p:cNvSpPr>
              <p:nvPr/>
            </p:nvSpPr>
            <p:spPr>
              <a:xfrm>
                <a:off x="1318049" y="5802754"/>
                <a:ext cx="10173905" cy="808042"/>
              </a:xfrm>
              <a:prstGeom prst="rect">
                <a:avLst/>
              </a:prstGeom>
              <a:blipFill>
                <a:blip r:embed="rId11"/>
                <a:stretch>
                  <a:fillRect l="-1198" b="-9091"/>
                </a:stretch>
              </a:blipFill>
            </p:spPr>
            <p:txBody>
              <a:bodyPr/>
              <a:lstStyle/>
              <a:p>
                <a:r>
                  <a:rPr lang="en-US">
                    <a:noFill/>
                  </a:rPr>
                  <a:t> </a:t>
                </a:r>
              </a:p>
            </p:txBody>
          </p:sp>
        </mc:Fallback>
      </mc:AlternateContent>
    </p:spTree>
    <p:extLst>
      <p:ext uri="{BB962C8B-B14F-4D97-AF65-F5344CB8AC3E}">
        <p14:creationId xmlns:p14="http://schemas.microsoft.com/office/powerpoint/2010/main" val="221827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19" grpId="0"/>
      <p:bldP spid="30"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527157"/>
            <a:ext cx="11996382" cy="556434"/>
          </a:xfrm>
          <a:prstGeom prst="rect">
            <a:avLst/>
          </a:prstGeom>
          <a:noFill/>
        </p:spPr>
        <p:txBody>
          <a:bodyPr wrap="square" rtlCol="0">
            <a:spAutoFit/>
          </a:bodyPr>
          <a:lstStyle/>
          <a:p>
            <a:pPr algn="just">
              <a:lnSpc>
                <a:spcPct val="115000"/>
              </a:lnSpc>
              <a:spcAft>
                <a:spcPts val="800"/>
              </a:spcAft>
            </a:pPr>
            <a:r>
              <a:rPr lang="vi-VN" sz="2800" b="1">
                <a:solidFill>
                  <a:srgbClr val="FFC000"/>
                </a:solidFill>
                <a:latin typeface="Times New Roman" panose="02020603050405020304" pitchFamily="18" charset="0"/>
                <a:cs typeface="Times New Roman" panose="02020603050405020304" pitchFamily="18" charset="0"/>
              </a:rPr>
              <a:t>B</a:t>
            </a:r>
            <a:r>
              <a:rPr lang="en-US" sz="2800" b="1">
                <a:solidFill>
                  <a:srgbClr val="FFC000"/>
                </a:solidFill>
                <a:latin typeface="Times New Roman" panose="02020603050405020304" pitchFamily="18" charset="0"/>
                <a:cs typeface="Times New Roman" panose="02020603050405020304" pitchFamily="18" charset="0"/>
              </a:rPr>
              <a:t>à</a:t>
            </a:r>
            <a:r>
              <a:rPr lang="vi-VN" sz="2800" b="1">
                <a:solidFill>
                  <a:srgbClr val="FFC000"/>
                </a:solidFill>
                <a:latin typeface="Times New Roman" panose="02020603050405020304" pitchFamily="18" charset="0"/>
                <a:cs typeface="Times New Roman" panose="02020603050405020304" pitchFamily="18" charset="0"/>
              </a:rPr>
              <a:t>i</a:t>
            </a:r>
            <a:r>
              <a:rPr lang="en-US" sz="2800" b="1">
                <a:solidFill>
                  <a:srgbClr val="FFC000"/>
                </a:solidFill>
                <a:latin typeface="Times New Roman" panose="02020603050405020304" pitchFamily="18" charset="0"/>
                <a:cs typeface="Times New Roman" panose="02020603050405020304" pitchFamily="18" charset="0"/>
              </a:rPr>
              <a:t> </a:t>
            </a:r>
            <a:r>
              <a:rPr lang="vi-VN" sz="2800" b="1">
                <a:solidFill>
                  <a:srgbClr val="FFC000"/>
                </a:solidFill>
                <a:latin typeface="Times New Roman" panose="02020603050405020304" pitchFamily="18" charset="0"/>
                <a:cs typeface="Times New Roman" panose="02020603050405020304" pitchFamily="18" charset="0"/>
              </a:rPr>
              <a:t>3 SGK trang 11:</a:t>
            </a:r>
            <a:endParaRPr lang="en-US" sz="2800" kern="100">
              <a:solidFill>
                <a:schemeClr val="bg1"/>
              </a:solidFill>
              <a:latin typeface="+mj-lt"/>
              <a:ea typeface="Calibri" panose="020F0502020204030204" pitchFamily="34" charset="0"/>
              <a:cs typeface="Times New Roman" panose="02020603050405020304"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A0EB04-3B38-F777-D3C7-CD5406E05D15}"/>
                  </a:ext>
                </a:extLst>
              </p:cNvPr>
              <p:cNvSpPr txBox="1"/>
              <p:nvPr/>
            </p:nvSpPr>
            <p:spPr>
              <a:xfrm>
                <a:off x="0" y="879503"/>
                <a:ext cx="8750489" cy="55643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vi-VN" sz="2800" b="0" i="0" u="none" strike="noStrike" kern="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 thời gian cả đi và về là </a:t>
                </a:r>
                <a14:m>
                  <m:oMath xmlns:m="http://schemas.openxmlformats.org/officeDocument/2006/math">
                    <m:r>
                      <a:rPr kumimoji="0" lang="vi-VN" sz="2800" b="0" i="1" u="none" strike="noStrike" kern="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oMath>
                </a14:m>
                <a:r>
                  <a:rPr kumimoji="0" lang="vi-VN" sz="2800" b="0" i="0" u="none" strike="noStrike" kern="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giờ nên ta có phương trình:</a:t>
                </a:r>
                <a:endParaRPr kumimoji="0" lang="en-US" sz="2800" b="0" i="0" u="none" strike="noStrike" kern="100" cap="none" spc="0" normalizeH="0" baseline="0" noProof="0">
                  <a:ln>
                    <a:noFill/>
                  </a:ln>
                  <a:solidFill>
                    <a:prstClr val="white"/>
                  </a:solidFill>
                  <a:effectLst/>
                  <a:uLnTx/>
                  <a:uFillTx/>
                  <a:latin typeface="Calibri Ligh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2A0EB04-3B38-F777-D3C7-CD5406E05D15}"/>
                  </a:ext>
                </a:extLst>
              </p:cNvPr>
              <p:cNvSpPr txBox="1">
                <a:spLocks noRot="1" noChangeAspect="1" noMove="1" noResize="1" noEditPoints="1" noAdjustHandles="1" noChangeArrowheads="1" noChangeShapeType="1" noTextEdit="1"/>
              </p:cNvSpPr>
              <p:nvPr/>
            </p:nvSpPr>
            <p:spPr>
              <a:xfrm>
                <a:off x="0" y="879503"/>
                <a:ext cx="8750489" cy="556434"/>
              </a:xfrm>
              <a:prstGeom prst="rect">
                <a:avLst/>
              </a:prstGeom>
              <a:blipFill>
                <a:blip r:embed="rId2"/>
                <a:stretch>
                  <a:fillRect l="-1394" t="-6522" b="-27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E71DD1-12D9-FF04-98C9-B7BE78F90708}"/>
                  </a:ext>
                </a:extLst>
              </p:cNvPr>
              <p:cNvSpPr txBox="1"/>
              <p:nvPr/>
            </p:nvSpPr>
            <p:spPr>
              <a:xfrm>
                <a:off x="3722425" y="1409902"/>
                <a:ext cx="6155140" cy="719941"/>
              </a:xfrm>
              <a:prstGeom prst="rect">
                <a:avLst/>
              </a:prstGeom>
              <a:noFill/>
            </p:spPr>
            <p:txBody>
              <a:bodyPr wrap="square">
                <a:spAutoFit/>
              </a:bodyPr>
              <a:lstStyle/>
              <a:p>
                <a14:m>
                  <m:oMath xmlns:m="http://schemas.openxmlformats.org/officeDocument/2006/math">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den>
                    </m:f>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45E71DD1-12D9-FF04-98C9-B7BE78F90708}"/>
                  </a:ext>
                </a:extLst>
              </p:cNvPr>
              <p:cNvSpPr txBox="1">
                <a:spLocks noRot="1" noChangeAspect="1" noMove="1" noResize="1" noEditPoints="1" noAdjustHandles="1" noChangeArrowheads="1" noChangeShapeType="1" noTextEdit="1"/>
              </p:cNvSpPr>
              <p:nvPr/>
            </p:nvSpPr>
            <p:spPr>
              <a:xfrm>
                <a:off x="3722425" y="1409902"/>
                <a:ext cx="6155140" cy="7199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A2163A7-EAAE-1211-546C-4A93B3163975}"/>
                  </a:ext>
                </a:extLst>
              </p:cNvPr>
              <p:cNvSpPr txBox="1"/>
              <p:nvPr/>
            </p:nvSpPr>
            <p:spPr>
              <a:xfrm>
                <a:off x="801804" y="2008740"/>
                <a:ext cx="8209129" cy="916789"/>
              </a:xfrm>
              <a:prstGeom prst="rect">
                <a:avLst/>
              </a:prstGeom>
              <a:noFill/>
            </p:spPr>
            <p:txBody>
              <a:bodyPr wrap="square">
                <a:spAutoFit/>
              </a:bodyPr>
              <a:lstStyle/>
              <a:p>
                <a:pPr algn="ctr">
                  <a:lnSpc>
                    <a:spcPct val="115000"/>
                  </a:lnSpc>
                  <a:spcAft>
                    <a:spcPts val="800"/>
                  </a:spcAft>
                </a:pPr>
                <a14:m>
                  <m:oMath xmlns:m="http://schemas.openxmlformats.org/officeDocument/2006/math">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en>
                    </m:f>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num>
                      <m:den>
                        <m:eqArr>
                          <m:eqArr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e>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e>
                        </m:eqArr>
                      </m:den>
                    </m:f>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num>
                      <m:den>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AA2163A7-EAAE-1211-546C-4A93B3163975}"/>
                  </a:ext>
                </a:extLst>
              </p:cNvPr>
              <p:cNvSpPr txBox="1">
                <a:spLocks noRot="1" noChangeAspect="1" noMove="1" noResize="1" noEditPoints="1" noAdjustHandles="1" noChangeArrowheads="1" noChangeShapeType="1" noTextEdit="1"/>
              </p:cNvSpPr>
              <p:nvPr/>
            </p:nvSpPr>
            <p:spPr>
              <a:xfrm>
                <a:off x="801804" y="2008740"/>
                <a:ext cx="8209129" cy="9167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8601A3-9F9D-013F-5600-9DAFF1197618}"/>
                  </a:ext>
                </a:extLst>
              </p:cNvPr>
              <p:cNvSpPr txBox="1"/>
              <p:nvPr/>
            </p:nvSpPr>
            <p:spPr>
              <a:xfrm>
                <a:off x="1450070" y="2834495"/>
                <a:ext cx="8209129" cy="690445"/>
              </a:xfrm>
              <a:prstGeom prst="rect">
                <a:avLst/>
              </a:prstGeom>
              <a:noFill/>
            </p:spPr>
            <p:txBody>
              <a:bodyPr wrap="square">
                <a:spAutoFit/>
              </a:bodyPr>
              <a:lstStyle/>
              <a:p>
                <a:pPr algn="ctr">
                  <a:lnSpc>
                    <a:spcPct val="115000"/>
                  </a:lnSpc>
                  <a:spcAft>
                    <a:spcPts val="800"/>
                  </a:spcAft>
                </a:pPr>
                <a14:m>
                  <m:oMathPara xmlns:m="http://schemas.openxmlformats.org/officeDocument/2006/math">
                    <m:oMathParaPr>
                      <m:jc m:val="centerGroup"/>
                    </m:oMathParaPr>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)+40(27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)(27 −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568601A3-9F9D-013F-5600-9DAFF1197618}"/>
                  </a:ext>
                </a:extLst>
              </p:cNvPr>
              <p:cNvSpPr txBox="1">
                <a:spLocks noRot="1" noChangeAspect="1" noMove="1" noResize="1" noEditPoints="1" noAdjustHandles="1" noChangeArrowheads="1" noChangeShapeType="1" noTextEdit="1"/>
              </p:cNvSpPr>
              <p:nvPr/>
            </p:nvSpPr>
            <p:spPr>
              <a:xfrm>
                <a:off x="1450070" y="2834495"/>
                <a:ext cx="8209129" cy="690445"/>
              </a:xfrm>
              <a:prstGeom prst="rect">
                <a:avLst/>
              </a:prstGeom>
              <a:blipFill>
                <a:blip r:embed="rId5"/>
                <a:stretch>
                  <a:fillRect/>
                </a:stretch>
              </a:blipFill>
            </p:spPr>
            <p:txBody>
              <a:bodyPr/>
              <a:lstStyle/>
              <a:p>
                <a:r>
                  <a:rPr lang="en-US">
                    <a:noFill/>
                  </a:rPr>
                  <a:t> </a:t>
                </a:r>
              </a:p>
            </p:txBody>
          </p:sp>
        </mc:Fallback>
      </mc:AlternateContent>
      <p:sp>
        <p:nvSpPr>
          <p:cNvPr id="24" name="Rectangle 2">
            <a:extLst>
              <a:ext uri="{FF2B5EF4-FFF2-40B4-BE49-F238E27FC236}">
                <a16:creationId xmlns:a16="http://schemas.microsoft.com/office/drawing/2014/main" id="{7D95B0C8-4F47-9130-F448-B3FE3A8E054D}"/>
              </a:ext>
            </a:extLst>
          </p:cNvPr>
          <p:cNvSpPr>
            <a:spLocks noChangeArrowheads="1"/>
          </p:cNvSpPr>
          <p:nvPr/>
        </p:nvSpPr>
        <p:spPr bwMode="auto">
          <a:xfrm>
            <a:off x="3863936" y="235547"/>
            <a:ext cx="348193" cy="234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00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2BB3D56-0F50-0F10-5BC9-4BE63BF020B2}"/>
                  </a:ext>
                </a:extLst>
              </p:cNvPr>
              <p:cNvSpPr txBox="1"/>
              <p:nvPr/>
            </p:nvSpPr>
            <p:spPr>
              <a:xfrm>
                <a:off x="801803" y="3374443"/>
                <a:ext cx="8209129" cy="555730"/>
              </a:xfrm>
              <a:prstGeom prst="rect">
                <a:avLst/>
              </a:prstGeom>
              <a:noFill/>
            </p:spPr>
            <p:txBody>
              <a:bodyPr wrap="square">
                <a:spAutoFit/>
              </a:bodyPr>
              <a:lstStyle/>
              <a:p>
                <a:pPr algn="ctr">
                  <a:lnSpc>
                    <a:spcPct val="115000"/>
                  </a:lnSpc>
                  <a:spcAft>
                    <a:spcPts val="800"/>
                  </a:spcAft>
                </a:pP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1080 − 40</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+1080+40</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(729 - </a:t>
                </a:r>
                <a14:m>
                  <m:oMath xmlns:m="http://schemas.openxmlformats.org/officeDocument/2006/math">
                    <m:sSup>
                      <m:sSupPr>
                        <m:ctrlPr>
                          <a:rPr lang="vi-VN"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D2BB3D56-0F50-0F10-5BC9-4BE63BF020B2}"/>
                  </a:ext>
                </a:extLst>
              </p:cNvPr>
              <p:cNvSpPr txBox="1">
                <a:spLocks noRot="1" noChangeAspect="1" noMove="1" noResize="1" noEditPoints="1" noAdjustHandles="1" noChangeArrowheads="1" noChangeShapeType="1" noTextEdit="1"/>
              </p:cNvSpPr>
              <p:nvPr/>
            </p:nvSpPr>
            <p:spPr>
              <a:xfrm>
                <a:off x="801803" y="3374443"/>
                <a:ext cx="8209129" cy="555730"/>
              </a:xfrm>
              <a:prstGeom prst="rect">
                <a:avLst/>
              </a:prstGeom>
              <a:blipFill>
                <a:blip r:embed="rId6"/>
                <a:stretch>
                  <a:fillRect t="-5495"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9C93764-1D6D-945A-60A1-51C3A54D8037}"/>
                  </a:ext>
                </a:extLst>
              </p:cNvPr>
              <p:cNvSpPr txBox="1"/>
              <p:nvPr/>
            </p:nvSpPr>
            <p:spPr>
              <a:xfrm>
                <a:off x="2371298" y="3864463"/>
                <a:ext cx="8209129" cy="555730"/>
              </a:xfrm>
              <a:prstGeom prst="rect">
                <a:avLst/>
              </a:prstGeom>
              <a:noFill/>
            </p:spPr>
            <p:txBody>
              <a:bodyPr wrap="square">
                <a:spAutoFit/>
              </a:bodyPr>
              <a:lstStyle/>
              <a:p>
                <a:pPr algn="ctr">
                  <a:lnSpc>
                    <a:spcPct val="115000"/>
                  </a:lnSpc>
                  <a:spcAft>
                    <a:spcPts val="800"/>
                  </a:spcAft>
                </a:pP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2160=</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2187 - 3</a:t>
                </a:r>
                <a14:m>
                  <m:oMath xmlns:m="http://schemas.openxmlformats.org/officeDocument/2006/math">
                    <m:sSup>
                      <m:sSupPr>
                        <m:ctrlPr>
                          <a:rPr lang="vi-VN"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79C93764-1D6D-945A-60A1-51C3A54D8037}"/>
                  </a:ext>
                </a:extLst>
              </p:cNvPr>
              <p:cNvSpPr txBox="1">
                <a:spLocks noRot="1" noChangeAspect="1" noMove="1" noResize="1" noEditPoints="1" noAdjustHandles="1" noChangeArrowheads="1" noChangeShapeType="1" noTextEdit="1"/>
              </p:cNvSpPr>
              <p:nvPr/>
            </p:nvSpPr>
            <p:spPr>
              <a:xfrm>
                <a:off x="2371298" y="3864463"/>
                <a:ext cx="8209129" cy="555730"/>
              </a:xfrm>
              <a:prstGeom prst="rect">
                <a:avLst/>
              </a:prstGeom>
              <a:blipFill>
                <a:blip r:embed="rId7"/>
                <a:stretch>
                  <a:fillRect t="-5495"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66599D0-17C3-47E7-C88F-F76E9A631677}"/>
                  </a:ext>
                </a:extLst>
              </p:cNvPr>
              <p:cNvSpPr txBox="1"/>
              <p:nvPr/>
            </p:nvSpPr>
            <p:spPr>
              <a:xfrm>
                <a:off x="1450069" y="4436482"/>
                <a:ext cx="8209129" cy="555730"/>
              </a:xfrm>
              <a:prstGeom prst="rect">
                <a:avLst/>
              </a:prstGeom>
              <a:noFill/>
            </p:spPr>
            <p:txBody>
              <a:bodyPr wrap="square">
                <a:spAutoFit/>
              </a:bodyPr>
              <a:lstStyle/>
              <a:p>
                <a:pPr algn="ctr">
                  <a:lnSpc>
                    <a:spcPct val="115000"/>
                  </a:lnSpc>
                  <a:spcAft>
                    <a:spcPts val="800"/>
                  </a:spcAft>
                </a:pPr>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a:t>
                </a:r>
                <a14:m>
                  <m:oMath xmlns:m="http://schemas.openxmlformats.org/officeDocument/2006/math">
                    <m:sSup>
                      <m:sSupPr>
                        <m:ctrlPr>
                          <a:rPr lang="vi-VN"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−27=0</m:t>
                    </m:r>
                  </m:oMath>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B66599D0-17C3-47E7-C88F-F76E9A631677}"/>
                  </a:ext>
                </a:extLst>
              </p:cNvPr>
              <p:cNvSpPr txBox="1">
                <a:spLocks noRot="1" noChangeAspect="1" noMove="1" noResize="1" noEditPoints="1" noAdjustHandles="1" noChangeArrowheads="1" noChangeShapeType="1" noTextEdit="1"/>
              </p:cNvSpPr>
              <p:nvPr/>
            </p:nvSpPr>
            <p:spPr>
              <a:xfrm>
                <a:off x="1450069" y="4436482"/>
                <a:ext cx="8209129" cy="555730"/>
              </a:xfrm>
              <a:prstGeom prst="rect">
                <a:avLst/>
              </a:prstGeom>
              <a:blipFill>
                <a:blip r:embed="rId8"/>
                <a:stretch>
                  <a:fillRect t="-5495"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EE8750A-C13E-F233-F97B-D67EF4E132FE}"/>
                  </a:ext>
                </a:extLst>
              </p:cNvPr>
              <p:cNvSpPr txBox="1"/>
              <p:nvPr/>
            </p:nvSpPr>
            <p:spPr>
              <a:xfrm>
                <a:off x="1937983" y="4884837"/>
                <a:ext cx="8209129" cy="701667"/>
              </a:xfrm>
              <a:prstGeom prst="rect">
                <a:avLst/>
              </a:prstGeom>
              <a:noFill/>
            </p:spPr>
            <p:txBody>
              <a:bodyPr wrap="square">
                <a:spAutoFit/>
              </a:bodyPr>
              <a:lstStyle/>
              <a:p>
                <a:pPr algn="ctr">
                  <a:lnSpc>
                    <a:spcPct val="115000"/>
                  </a:lnSpc>
                  <a:spcAft>
                    <a:spcPts val="800"/>
                  </a:spcAft>
                </a:pPr>
                <a14:m>
                  <m:oMathPara xmlns:m="http://schemas.openxmlformats.org/officeDocument/2006/math">
                    <m:oMathParaPr>
                      <m:jc m:val="centerGroup"/>
                    </m:oMathParaPr>
                    <m:oMath xmlns:m="http://schemas.openxmlformats.org/officeDocument/2006/math">
                      <m:sSup>
                        <m:sSupPr>
                          <m:ctrlPr>
                            <a:rPr lang="vi-VN" sz="2800" i="1"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=9</m:t>
                      </m:r>
                    </m:oMath>
                  </m:oMathPara>
                </a14:m>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EEE8750A-C13E-F233-F97B-D67EF4E132FE}"/>
                  </a:ext>
                </a:extLst>
              </p:cNvPr>
              <p:cNvSpPr txBox="1">
                <a:spLocks noRot="1" noChangeAspect="1" noMove="1" noResize="1" noEditPoints="1" noAdjustHandles="1" noChangeArrowheads="1" noChangeShapeType="1" noTextEdit="1"/>
              </p:cNvSpPr>
              <p:nvPr/>
            </p:nvSpPr>
            <p:spPr>
              <a:xfrm>
                <a:off x="1937983" y="4884837"/>
                <a:ext cx="8209129" cy="70166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66F2F80-1EB5-C131-8C91-AAE26831D029}"/>
                  </a:ext>
                </a:extLst>
              </p:cNvPr>
              <p:cNvSpPr txBox="1"/>
              <p:nvPr/>
            </p:nvSpPr>
            <p:spPr>
              <a:xfrm>
                <a:off x="2957610" y="5378061"/>
                <a:ext cx="8209129" cy="548099"/>
              </a:xfrm>
              <a:prstGeom prst="rect">
                <a:avLst/>
              </a:prstGeom>
              <a:noFill/>
            </p:spPr>
            <p:txBody>
              <a:bodyPr wrap="square">
                <a:spAutoFit/>
              </a:bodyPr>
              <a:lstStyle/>
              <a:p>
                <a:pPr algn="ctr">
                  <a:lnSpc>
                    <a:spcPct val="115000"/>
                  </a:lnSpc>
                  <a:spcAft>
                    <a:spcPts val="800"/>
                  </a:spcAft>
                </a:pP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hoặc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766F2F80-1EB5-C131-8C91-AAE26831D029}"/>
                  </a:ext>
                </a:extLst>
              </p:cNvPr>
              <p:cNvSpPr txBox="1">
                <a:spLocks noRot="1" noChangeAspect="1" noMove="1" noResize="1" noEditPoints="1" noAdjustHandles="1" noChangeArrowheads="1" noChangeShapeType="1" noTextEdit="1"/>
              </p:cNvSpPr>
              <p:nvPr/>
            </p:nvSpPr>
            <p:spPr>
              <a:xfrm>
                <a:off x="2957610" y="5378061"/>
                <a:ext cx="8209129" cy="548099"/>
              </a:xfrm>
              <a:prstGeom prst="rect">
                <a:avLst/>
              </a:prstGeom>
              <a:blipFill>
                <a:blip r:embed="rId10"/>
                <a:stretch>
                  <a:fillRect t="-6667"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8CADA00-9F41-4AF7-B9E8-B42C41A1C7B5}"/>
                  </a:ext>
                </a:extLst>
              </p:cNvPr>
              <p:cNvSpPr txBox="1"/>
              <p:nvPr/>
            </p:nvSpPr>
            <p:spPr>
              <a:xfrm>
                <a:off x="112542" y="5868679"/>
                <a:ext cx="12192000" cy="1185966"/>
              </a:xfrm>
              <a:prstGeom prst="rect">
                <a:avLst/>
              </a:prstGeom>
              <a:noFill/>
            </p:spPr>
            <p:txBody>
              <a:bodyPr wrap="square">
                <a:spAutoFit/>
              </a:bodyPr>
              <a:lstStyle/>
              <a:p>
                <a:pPr>
                  <a:lnSpc>
                    <a:spcPct val="115000"/>
                  </a:lnSpc>
                  <a:spcAft>
                    <a:spcPts val="800"/>
                  </a:spcAft>
                </a:pP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thỏa mãn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0 &lt;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&lt; 27</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không thỏa mãn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0 &lt; </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&lt; 27</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78CADA00-9F41-4AF7-B9E8-B42C41A1C7B5}"/>
                  </a:ext>
                </a:extLst>
              </p:cNvPr>
              <p:cNvSpPr txBox="1">
                <a:spLocks noRot="1" noChangeAspect="1" noMove="1" noResize="1" noEditPoints="1" noAdjustHandles="1" noChangeArrowheads="1" noChangeShapeType="1" noTextEdit="1"/>
              </p:cNvSpPr>
              <p:nvPr/>
            </p:nvSpPr>
            <p:spPr>
              <a:xfrm>
                <a:off x="112542" y="5868679"/>
                <a:ext cx="12192000" cy="1185966"/>
              </a:xfrm>
              <a:prstGeom prst="rect">
                <a:avLst/>
              </a:prstGeom>
              <a:blipFill>
                <a:blip r:embed="rId11"/>
                <a:stretch>
                  <a:fillRect t="-3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C9AB32C-1C89-77A0-7046-1258DB67E14A}"/>
                  </a:ext>
                </a:extLst>
              </p:cNvPr>
              <p:cNvSpPr txBox="1"/>
              <p:nvPr/>
            </p:nvSpPr>
            <p:spPr>
              <a:xfrm>
                <a:off x="0" y="6274923"/>
                <a:ext cx="8750489" cy="55643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vi-VN" sz="2800" b="0" i="0" u="none" strike="noStrike" kern="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 tốc độ của dòng nước là </a:t>
                </a:r>
                <a14:m>
                  <m:oMath xmlns:m="http://schemas.openxmlformats.org/officeDocument/2006/math">
                    <m:r>
                      <a:rPr lang="vi-VN" sz="2800" ker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(km/h)</a:t>
                </a:r>
                <a:endParaRPr lang="en-US" sz="2800" ker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EC9AB32C-1C89-77A0-7046-1258DB67E14A}"/>
                  </a:ext>
                </a:extLst>
              </p:cNvPr>
              <p:cNvSpPr txBox="1">
                <a:spLocks noRot="1" noChangeAspect="1" noMove="1" noResize="1" noEditPoints="1" noAdjustHandles="1" noChangeArrowheads="1" noChangeShapeType="1" noTextEdit="1"/>
              </p:cNvSpPr>
              <p:nvPr/>
            </p:nvSpPr>
            <p:spPr>
              <a:xfrm>
                <a:off x="0" y="6274923"/>
                <a:ext cx="8750489" cy="556434"/>
              </a:xfrm>
              <a:prstGeom prst="rect">
                <a:avLst/>
              </a:prstGeom>
              <a:blipFill>
                <a:blip r:embed="rId12"/>
                <a:stretch>
                  <a:fillRect l="-1394" t="-6522" b="-27174"/>
                </a:stretch>
              </a:blipFill>
            </p:spPr>
            <p:txBody>
              <a:bodyPr/>
              <a:lstStyle/>
              <a:p>
                <a:r>
                  <a:rPr lang="en-US">
                    <a:noFill/>
                  </a:rPr>
                  <a:t> </a:t>
                </a:r>
              </a:p>
            </p:txBody>
          </p:sp>
        </mc:Fallback>
      </mc:AlternateContent>
    </p:spTree>
    <p:extLst>
      <p:ext uri="{BB962C8B-B14F-4D97-AF65-F5344CB8AC3E}">
        <p14:creationId xmlns:p14="http://schemas.microsoft.com/office/powerpoint/2010/main" val="195083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p:bldP spid="22" grpId="0"/>
      <p:bldP spid="26" grpId="0"/>
      <p:bldP spid="28" grpId="0"/>
      <p:bldP spid="29" grpId="0"/>
      <p:bldP spid="31" grpId="0"/>
      <p:bldP spid="32"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OPL20U25GSXzBJYl68kk8uQGfFKzs7yb1M4KJWUiLk6ZEvGF+qCIPSnY57AbBFCvTW(2023.15.105)105+K4lPs7H94VUqPe2XwIsfPRnrXQE//QTEXxb8/8N4CNc6FpgZahzpTjFhMzSA7T/nHJa11DE8Ng2TP3iAmRczFlmslSuUNOgUeb6yRvs0="/>
          <p:cNvSpPr/>
          <p:nvPr/>
        </p:nvSpPr>
        <p:spPr>
          <a:xfrm>
            <a:off x="-283028" y="-261257"/>
            <a:ext cx="12714515" cy="7445828"/>
          </a:xfrm>
          <a:prstGeom prst="rect">
            <a:avLst/>
          </a:prstGeom>
          <a:solidFill>
            <a:srgbClr val="00C4C5"/>
          </a:solidFill>
        </p:spPr>
        <p:style>
          <a:lnRef idx="2">
            <a:schemeClr val="accent1">
              <a:shade val="50000"/>
            </a:schemeClr>
          </a:lnRef>
          <a:fillRef idx="1">
            <a:schemeClr val="accent1"/>
          </a:fillRef>
          <a:effectRef idx="0">
            <a:schemeClr val="accent1"/>
          </a:effectRef>
          <a:fontRef idx="minor">
            <a:schemeClr val="lt1"/>
          </a:fontRef>
        </p:style>
        <p:txBody>
          <a:bodyPr lIns="104884" tIns="52441" rIns="104884" bIns="5244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descr="OPL20U25GSXzBJYl68kk8uQGfFKzs7yb1M4KJWUiLk6ZEvGF+qCIPSnY57AbBFCvTW(2023.15.105)105+K4lPs7H94VUqPe2XwIsfPRnrXQE//QTEXxb8/8N4CNc6FpgZahzpTjFhMzSA7T/nHJa11DE8Ng2TP3iAmRczFlmslSuUNOgUeb6yRvs0="/>
          <p:cNvSpPr>
            <a:spLocks noChangeArrowheads="1"/>
          </p:cNvSpPr>
          <p:nvPr/>
        </p:nvSpPr>
        <p:spPr bwMode="auto">
          <a:xfrm>
            <a:off x="-848635" y="1418614"/>
            <a:ext cx="12192000" cy="13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884" tIns="52441" rIns="104884" bIns="52441">
            <a:spAutoFit/>
          </a:bodyPr>
          <a:lstStyle/>
          <a:p>
            <a:pPr marL="0" marR="0" lvl="0" indent="0" algn="ctr" defTabSz="78663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Trò chơi:Ai là triệu phú</a:t>
            </a:r>
            <a:endParaRPr kumimoji="0" lang="en-US" sz="8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3" name="Rectangle 2" descr="OPL20U25GSXzBJYl68kk8uQGfFKzs7yb1M4KJWUiLk6ZEvGF+qCIPSnY57AbBFCvTW(2023.15.105)105+K4lPs7H94VUqPe2XwIsfPRnrXQE//QTEXxb8/8N4CNc6FpgZahzpTjFhMzSA7T/nHJa11DE8Ng2TP3iAmRczFlmslSuUNOgUeb6yRvs0="/>
          <p:cNvSpPr/>
          <p:nvPr/>
        </p:nvSpPr>
        <p:spPr>
          <a:xfrm>
            <a:off x="2394787" y="8756"/>
            <a:ext cx="6681537" cy="1337012"/>
          </a:xfrm>
          <a:prstGeom prst="rect">
            <a:avLst/>
          </a:prstGeom>
          <a:noFill/>
        </p:spPr>
        <p:txBody>
          <a:bodyPr wrap="none" lIns="104884" tIns="52441" rIns="104884" bIns="5244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31550" cmpd="sng">
                  <a:gradFill>
                    <a:gsLst>
                      <a:gs pos="70000">
                        <a:srgbClr val="70AD47">
                          <a:shade val="50000"/>
                          <a:satMod val="190000"/>
                        </a:srgbClr>
                      </a:gs>
                      <a:gs pos="0">
                        <a:srgbClr val="70AD47">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mn-ea"/>
                <a:cs typeface="Times New Roman" pitchFamily="18" charset="0"/>
              </a:rPr>
              <a:t>KHỞI ĐỘNG:</a:t>
            </a:r>
            <a:endParaRPr kumimoji="0" lang="en-US" sz="8000" b="1" i="0" u="none" strike="noStrike" kern="1200" cap="none" spc="0" normalizeH="0" baseline="0" noProof="0" dirty="0">
              <a:ln w="31550" cmpd="sng">
                <a:gradFill>
                  <a:gsLst>
                    <a:gs pos="70000">
                      <a:srgbClr val="70AD47">
                        <a:shade val="50000"/>
                        <a:satMod val="190000"/>
                      </a:srgbClr>
                    </a:gs>
                    <a:gs pos="0">
                      <a:srgbClr val="70AD47">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mn-ea"/>
              <a:cs typeface="Times New Roman" pitchFamily="18" charset="0"/>
            </a:endParaRPr>
          </a:p>
        </p:txBody>
      </p:sp>
      <p:pic>
        <p:nvPicPr>
          <p:cNvPr id="6" name="Picture 5" descr="OPL20U25GSXzBJYl68kk8uQGfFKzs7yb1M4KJWUiLk6ZEvGF+qCIPSnY57AbBFCvTW(2023.15.105)105+K4lPs7H94VUqPe2XwIsfPRnrXQE//QTEXxb8/8N4CNc6FpgZahzpTjFhMzSA7T/nHJa11DE8Ng2TP3iAmRczFlmslSuUNOgUeb6yRvs0="/>
          <p:cNvPicPr>
            <a:picLocks noChangeAspect="1"/>
          </p:cNvPicPr>
          <p:nvPr/>
        </p:nvPicPr>
        <p:blipFill>
          <a:blip r:embed="rId2"/>
          <a:stretch>
            <a:fillRect/>
          </a:stretch>
        </p:blipFill>
        <p:spPr>
          <a:xfrm>
            <a:off x="2884512" y="3209106"/>
            <a:ext cx="6422985" cy="2990011"/>
          </a:xfrm>
          <a:prstGeom prst="rect">
            <a:avLst/>
          </a:prstGeom>
        </p:spPr>
      </p:pic>
      <p:pic>
        <p:nvPicPr>
          <p:cNvPr id="7" name="Picture 6"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F94FC382-4BA2-4172-A7C1-D4F43E2A8C58}"/>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382" r="20120" b="2"/>
          <a:stretch/>
        </p:blipFill>
        <p:spPr>
          <a:xfrm>
            <a:off x="10081917" y="-187176"/>
            <a:ext cx="2320780" cy="232078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73C0ACC4-FF71-4481-88B5-BB39D4F33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9837" y="-27589"/>
            <a:ext cx="1595139" cy="1595137"/>
          </a:xfrm>
          <a:prstGeom prst="rect">
            <a:avLst/>
          </a:prstGeom>
        </p:spPr>
      </p:pic>
    </p:spTree>
    <p:extLst>
      <p:ext uri="{BB962C8B-B14F-4D97-AF65-F5344CB8AC3E}">
        <p14:creationId xmlns:p14="http://schemas.microsoft.com/office/powerpoint/2010/main" val="3882101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1.875E-6 3.33333E-6 L 1.875E-6 -0.07223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450"/>
                            </p:stCondLst>
                            <p:childTnLst>
                              <p:par>
                                <p:cTn id="12" presetID="6"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3450"/>
                            </p:stCondLst>
                            <p:childTnLst>
                              <p:par>
                                <p:cTn id="16" presetID="6"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4" y="3242445"/>
            <a:ext cx="4921854" cy="1308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en-US" b="1" i="1">
                <a:solidFill>
                  <a:schemeClr val="bg1"/>
                </a:solidFill>
                <a:latin typeface="Times New Roman" panose="02020603050405020304" pitchFamily="18" charset="0"/>
                <a:cs typeface="Times New Roman" panose="02020603050405020304" pitchFamily="18" charset="0"/>
              </a:rPr>
              <a:t>Giải quyết vấn đề trong thực tế sử dụng </a:t>
            </a:r>
            <a:r>
              <a:rPr lang="vi-VN" b="1" i="1">
                <a:solidFill>
                  <a:schemeClr val="bg1"/>
                </a:solidFill>
                <a:latin typeface="Times New Roman" panose="02020603050405020304" pitchFamily="18" charset="0"/>
                <a:cs typeface="Times New Roman" panose="02020603050405020304" pitchFamily="18" charset="0"/>
              </a:rPr>
              <a:t>phương trình chứa ẩn ở mẫu</a:t>
            </a:r>
            <a:r>
              <a:rPr lang="en-US" b="1" i="1">
                <a:solidFill>
                  <a:schemeClr val="bg1"/>
                </a:solidFill>
                <a:latin typeface="Times New Roman" panose="02020603050405020304" pitchFamily="18" charset="0"/>
                <a:cs typeface="Times New Roman" panose="02020603050405020304" pitchFamily="18" charset="0"/>
              </a:rPr>
              <a:t>.</a:t>
            </a:r>
          </a:p>
        </p:txBody>
      </p:sp>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Tree>
    <p:extLst>
      <p:ext uri="{BB962C8B-B14F-4D97-AF65-F5344CB8AC3E}">
        <p14:creationId xmlns:p14="http://schemas.microsoft.com/office/powerpoint/2010/main" val="41294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descr="OPL20U25GSXzBJYl68kk8uQGfFKzs7yb1M4KJWUiLk6ZEvGF+qCIPSnY57AbBFCvTW(2023.15.83.Nguyen Hien)83+K4lPs7H94VUqPe2XwIsfPRnrXQE//QTEXxb8/8N4CNc6FpgZahzpTjFhMzSA7T/nHJa11DE8Ng2TP3iAmRczFlmslSuUNOgUeb6yRvs0="/>
              <p:cNvSpPr txBox="1"/>
              <p:nvPr/>
            </p:nvSpPr>
            <p:spPr>
              <a:xfrm>
                <a:off x="54392" y="619973"/>
                <a:ext cx="12083216" cy="2427844"/>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Bài</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5</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 (SGK trang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 Hoa dự định dùng hết số tiền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nghìn đồng để mua một số chiếc áo đồng giá tặng các bạn có hoàn cảnh khó khăn. Khi đến cửa hàng, loại áo mà bạn Hoa dự định mua được giảm giá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nghìn đồng/chiếc. Do vậy, bạn Hoa đã mua được số lượng áo gấp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1,25</m:t>
                    </m:r>
                  </m:oMath>
                </a14:m>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lần so với số lượng dự định. Tính giá tiền của mỗi chiếc áo bạn Hoa đã mua. </a:t>
                </a:r>
                <a:endPar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4392" y="619973"/>
                <a:ext cx="12083216" cy="2427844"/>
              </a:xfrm>
              <a:prstGeom prst="rect">
                <a:avLst/>
              </a:prstGeom>
              <a:blipFill>
                <a:blip r:embed="rId2"/>
                <a:stretch>
                  <a:fillRect l="-1060" t="-2261" r="-1009" b="-6281"/>
                </a:stretch>
              </a:blipFill>
            </p:spPr>
            <p:txBody>
              <a:bodyPr/>
              <a:lstStyle/>
              <a:p>
                <a:r>
                  <a:rPr lang="en-US">
                    <a:noFill/>
                  </a:rPr>
                  <a:t> </a:t>
                </a:r>
              </a:p>
            </p:txBody>
          </p:sp>
        </mc:Fallback>
      </mc:AlternateContent>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38" name="Picture 3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327719-AD8A-9EDD-E20C-D55D65BE1D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907552" y="4291665"/>
            <a:ext cx="1709086" cy="1709086"/>
          </a:xfrm>
          <a:prstGeom prst="rect">
            <a:avLst/>
          </a:prstGeom>
        </p:spPr>
      </p:pic>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3A4F00E-6B37-EADD-4C10-E85A996C0F76}"/>
              </a:ext>
            </a:extLst>
          </p:cNvPr>
          <p:cNvSpPr txBox="1"/>
          <p:nvPr/>
        </p:nvSpPr>
        <p:spPr>
          <a:xfrm>
            <a:off x="108784" y="3140428"/>
            <a:ext cx="1269899" cy="492443"/>
          </a:xfrm>
          <a:prstGeom prst="rect">
            <a:avLst/>
          </a:prstGeom>
          <a:noFill/>
        </p:spPr>
        <p:txBody>
          <a:bodyPr wrap="none" rtlCol="0">
            <a:spAutoFit/>
          </a:bodyPr>
          <a:lstStyle/>
          <a:p>
            <a:r>
              <a:rPr lang="en-US" sz="2600" b="1" u="sng" dirty="0" err="1">
                <a:solidFill>
                  <a:srgbClr val="FFC000"/>
                </a:solidFill>
                <a:latin typeface="Times New Roman" pitchFamily="18" charset="0"/>
                <a:cs typeface="Times New Roman" pitchFamily="18" charset="0"/>
              </a:rPr>
              <a:t>Bài</a:t>
            </a:r>
            <a:r>
              <a:rPr lang="en-US" sz="2600" b="1" u="sng" dirty="0">
                <a:solidFill>
                  <a:srgbClr val="FFC000"/>
                </a:solidFill>
                <a:latin typeface="Times New Roman" pitchFamily="18" charset="0"/>
                <a:cs typeface="Times New Roman" pitchFamily="18" charset="0"/>
              </a:rPr>
              <a:t> </a:t>
            </a:r>
            <a:r>
              <a:rPr lang="en-US" sz="2600" b="1" u="sng" dirty="0" err="1">
                <a:solidFill>
                  <a:srgbClr val="FFC000"/>
                </a:solidFill>
                <a:latin typeface="Times New Roman" pitchFamily="18" charset="0"/>
                <a:cs typeface="Times New Roman" pitchFamily="18" charset="0"/>
              </a:rPr>
              <a:t>giải</a:t>
            </a:r>
            <a:endParaRPr lang="en-US" sz="2600" b="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586578-FDC8-3754-A615-6EA0D93B69F2}"/>
                  </a:ext>
                </a:extLst>
              </p:cNvPr>
              <p:cNvSpPr txBox="1"/>
              <p:nvPr/>
            </p:nvSpPr>
            <p:spPr>
              <a:xfrm>
                <a:off x="-72788" y="3529133"/>
                <a:ext cx="12537205" cy="548099"/>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Gọi giá tiền của mỗi chiếc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dự định mua</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2800"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(nghìn đồng</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m:t>
                    </m:r>
                    <m:r>
                      <a:rPr lang="en-US" sz="2800" b="0" i="0" kern="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&lt;600</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1C586578-FDC8-3754-A615-6EA0D93B69F2}"/>
                  </a:ext>
                </a:extLst>
              </p:cNvPr>
              <p:cNvSpPr txBox="1">
                <a:spLocks noRot="1" noChangeAspect="1" noMove="1" noResize="1" noEditPoints="1" noAdjustHandles="1" noChangeArrowheads="1" noChangeShapeType="1" noTextEdit="1"/>
              </p:cNvSpPr>
              <p:nvPr/>
            </p:nvSpPr>
            <p:spPr>
              <a:xfrm>
                <a:off x="-72788" y="3529133"/>
                <a:ext cx="12537205" cy="548099"/>
              </a:xfrm>
              <a:prstGeom prst="rect">
                <a:avLst/>
              </a:prstGeom>
              <a:blipFill>
                <a:blip r:embed="rId4"/>
                <a:stretch>
                  <a:fillRect l="-972" t="-7778"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AAFECC-09AA-2CE1-F505-B513A8B7FA10}"/>
                  </a:ext>
                </a:extLst>
              </p:cNvPr>
              <p:cNvSpPr txBox="1"/>
              <p:nvPr/>
            </p:nvSpPr>
            <p:spPr>
              <a:xfrm>
                <a:off x="-72788" y="4054791"/>
                <a:ext cx="11300346" cy="556434"/>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 tiền của mỗi chiếc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mua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− 30 </m:t>
                    </m:r>
                  </m:oMath>
                </a14:m>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(nghìn đồng)</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70AAFECC-09AA-2CE1-F505-B513A8B7FA10}"/>
                  </a:ext>
                </a:extLst>
              </p:cNvPr>
              <p:cNvSpPr txBox="1">
                <a:spLocks noRot="1" noChangeAspect="1" noMove="1" noResize="1" noEditPoints="1" noAdjustHandles="1" noChangeArrowheads="1" noChangeShapeType="1" noTextEdit="1"/>
              </p:cNvSpPr>
              <p:nvPr/>
            </p:nvSpPr>
            <p:spPr>
              <a:xfrm>
                <a:off x="-72788" y="4054791"/>
                <a:ext cx="11300346" cy="556434"/>
              </a:xfrm>
              <a:prstGeom prst="rect">
                <a:avLst/>
              </a:prstGeom>
              <a:blipFill>
                <a:blip r:embed="rId5"/>
                <a:stretch>
                  <a:fillRect l="-1079" t="-659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5A7321-F882-976D-6ED8-E2AF420BB01C}"/>
                  </a:ext>
                </a:extLst>
              </p:cNvPr>
              <p:cNvSpPr txBox="1"/>
              <p:nvPr/>
            </p:nvSpPr>
            <p:spPr>
              <a:xfrm>
                <a:off x="-72788" y="4409510"/>
                <a:ext cx="10194878" cy="808042"/>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dự định mua</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vi-VN" sz="2800" i="1"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a:t>(</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A75A7321-F882-976D-6ED8-E2AF420BB01C}"/>
                  </a:ext>
                </a:extLst>
              </p:cNvPr>
              <p:cNvSpPr txBox="1">
                <a:spLocks noRot="1" noChangeAspect="1" noMove="1" noResize="1" noEditPoints="1" noAdjustHandles="1" noChangeArrowheads="1" noChangeShapeType="1" noTextEdit="1"/>
              </p:cNvSpPr>
              <p:nvPr/>
            </p:nvSpPr>
            <p:spPr>
              <a:xfrm>
                <a:off x="-72788" y="4409510"/>
                <a:ext cx="10194878" cy="808042"/>
              </a:xfrm>
              <a:prstGeom prst="rect">
                <a:avLst/>
              </a:prstGeom>
              <a:blipFill>
                <a:blip r:embed="rId6"/>
                <a:stretch>
                  <a:fillRect l="-1196" b="-8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2038D23-58AD-E044-84CE-A347AEFEB758}"/>
                  </a:ext>
                </a:extLst>
              </p:cNvPr>
              <p:cNvSpPr txBox="1"/>
              <p:nvPr/>
            </p:nvSpPr>
            <p:spPr>
              <a:xfrm>
                <a:off x="-72788" y="4947408"/>
                <a:ext cx="10194878" cy="808042"/>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mua là:  </a:t>
                </a:r>
                <a14:m>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42038D23-58AD-E044-84CE-A347AEFEB758}"/>
                  </a:ext>
                </a:extLst>
              </p:cNvPr>
              <p:cNvSpPr txBox="1">
                <a:spLocks noRot="1" noChangeAspect="1" noMove="1" noResize="1" noEditPoints="1" noAdjustHandles="1" noChangeArrowheads="1" noChangeShapeType="1" noTextEdit="1"/>
              </p:cNvSpPr>
              <p:nvPr/>
            </p:nvSpPr>
            <p:spPr>
              <a:xfrm>
                <a:off x="-72788" y="4947408"/>
                <a:ext cx="10194878" cy="808042"/>
              </a:xfrm>
              <a:prstGeom prst="rect">
                <a:avLst/>
              </a:prstGeom>
              <a:blipFill>
                <a:blip r:embed="rId7"/>
                <a:stretch>
                  <a:fillRect l="-1196"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9920520-0A42-1CE4-6785-E94C5FC22C38}"/>
                  </a:ext>
                </a:extLst>
              </p:cNvPr>
              <p:cNvSpPr txBox="1"/>
              <p:nvPr/>
            </p:nvSpPr>
            <p:spPr>
              <a:xfrm>
                <a:off x="0" y="5580213"/>
                <a:ext cx="11127545" cy="1291636"/>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 bạn Hoa đã mua được số lượng áo gấp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1,25</m:t>
                    </m:r>
                  </m:oMath>
                </a14:m>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lần so với số lượng dự định nên ta có phương trình:</a:t>
                </a:r>
                <a:r>
                  <a:rPr kumimoji="0" lang="en-US" sz="2800" b="0" i="0" u="none" strike="noStrike" kern="0" cap="none" spc="0" normalizeH="0" baseline="0" noProof="0">
                    <a:ln>
                      <a:noFill/>
                    </a:ln>
                    <a:solidFill>
                      <a:prstClr val="white"/>
                    </a:solidFill>
                    <a:effectLst/>
                    <a:uLnTx/>
                    <a:uFillTx/>
                    <a:latin typeface="Calibri"/>
                    <a:ea typeface="Times New Roman" panose="02020603050405020304" pitchFamily="18" charset="0"/>
                    <a:cs typeface="Times New Roman" panose="02020603050405020304" pitchFamily="18" charset="0"/>
                  </a:rPr>
                  <a:t> </a:t>
                </a:r>
                <a14:m>
                  <m:oMath xmlns:m="http://schemas.openxmlformats.org/officeDocument/2006/math">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,25.</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oMath>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59920520-0A42-1CE4-6785-E94C5FC22C38}"/>
                  </a:ext>
                </a:extLst>
              </p:cNvPr>
              <p:cNvSpPr txBox="1">
                <a:spLocks noRot="1" noChangeAspect="1" noMove="1" noResize="1" noEditPoints="1" noAdjustHandles="1" noChangeArrowheads="1" noChangeShapeType="1" noTextEdit="1"/>
              </p:cNvSpPr>
              <p:nvPr/>
            </p:nvSpPr>
            <p:spPr>
              <a:xfrm>
                <a:off x="0" y="5580213"/>
                <a:ext cx="11127545" cy="1291636"/>
              </a:xfrm>
              <a:prstGeom prst="rect">
                <a:avLst/>
              </a:prstGeom>
              <a:blipFill>
                <a:blip r:embed="rId8"/>
                <a:stretch>
                  <a:fillRect l="-1096" t="-2830" r="-1096" b="-5660"/>
                </a:stretch>
              </a:blipFill>
            </p:spPr>
            <p:txBody>
              <a:bodyPr/>
              <a:lstStyle/>
              <a:p>
                <a:r>
                  <a:rPr lang="en-US">
                    <a:noFill/>
                  </a:rPr>
                  <a:t> </a:t>
                </a:r>
              </a:p>
            </p:txBody>
          </p:sp>
        </mc:Fallback>
      </mc:AlternateContent>
    </p:spTree>
    <p:extLst>
      <p:ext uri="{BB962C8B-B14F-4D97-AF65-F5344CB8AC3E}">
        <p14:creationId xmlns:p14="http://schemas.microsoft.com/office/powerpoint/2010/main" val="1201888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20" grpId="0"/>
      <p:bldP spid="23"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3.Nguyen Hien)83+K4lPs7H94VUqPe2XwIsfPRnrXQE//QTEXxb8/8N4CNc6FpgZahzpTjFhMzSA7T/nHJa11DE8Ng2TP3iAmRczFlmslSuUNOgUeb6yRvs0="/>
          <p:cNvSpPr txBox="1"/>
          <p:nvPr/>
        </p:nvSpPr>
        <p:spPr>
          <a:xfrm>
            <a:off x="0" y="797286"/>
            <a:ext cx="12083216" cy="531940"/>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Bài</a:t>
            </a:r>
            <a:r>
              <a:rPr kumimoji="0" lang="vi-VN" sz="2800" b="1" i="0" u="none" strike="noStrike" kern="1200" cap="none" spc="0" normalizeH="0" noProof="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5</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 (SGK trang </a:t>
            </a: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a:t>
            </a:r>
            <a:r>
              <a:rPr kumimoji="0" lang="vi-VN"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1):</a:t>
            </a:r>
            <a:endParaRPr lang="en-US" sz="28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96473F4-3694-3B53-E180-11A1A817292A}"/>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1</a:t>
            </a: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PHƯƠNG TRÌNH QUY VỀ PHƯƠNG TRÌNH BẬC NHẤT MỘT ẨN</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pic>
        <p:nvPicPr>
          <p:cNvPr id="38" name="Picture 3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327719-AD8A-9EDD-E20C-D55D65BE1D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10881325" y="2772713"/>
            <a:ext cx="1709086" cy="170908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8E52BE-95B5-03C8-C6D0-E44503E24397}"/>
                  </a:ext>
                </a:extLst>
              </p:cNvPr>
              <p:cNvSpPr txBox="1"/>
              <p:nvPr/>
            </p:nvSpPr>
            <p:spPr>
              <a:xfrm>
                <a:off x="2538484" y="1068558"/>
                <a:ext cx="6359856"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,25.</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38E52BE-95B5-03C8-C6D0-E44503E24397}"/>
                  </a:ext>
                </a:extLst>
              </p:cNvPr>
              <p:cNvSpPr txBox="1">
                <a:spLocks noRot="1" noChangeAspect="1" noMove="1" noResize="1" noEditPoints="1" noAdjustHandles="1" noChangeArrowheads="1" noChangeShapeType="1" noTextEdit="1"/>
              </p:cNvSpPr>
              <p:nvPr/>
            </p:nvSpPr>
            <p:spPr>
              <a:xfrm>
                <a:off x="2538484" y="1068558"/>
                <a:ext cx="6359856" cy="901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6093CF-00BD-E275-B069-C43C751607F7}"/>
                  </a:ext>
                </a:extLst>
              </p:cNvPr>
              <p:cNvSpPr txBox="1"/>
              <p:nvPr/>
            </p:nvSpPr>
            <p:spPr>
              <a:xfrm>
                <a:off x="2538484" y="1970343"/>
                <a:ext cx="6359856" cy="989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750(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num>
                        <m:den>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−30)</m:t>
                          </m:r>
                        </m:den>
                      </m:f>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96093CF-00BD-E275-B069-C43C751607F7}"/>
                  </a:ext>
                </a:extLst>
              </p:cNvPr>
              <p:cNvSpPr txBox="1">
                <a:spLocks noRot="1" noChangeAspect="1" noMove="1" noResize="1" noEditPoints="1" noAdjustHandles="1" noChangeArrowheads="1" noChangeShapeType="1" noTextEdit="1"/>
              </p:cNvSpPr>
              <p:nvPr/>
            </p:nvSpPr>
            <p:spPr>
              <a:xfrm>
                <a:off x="2538484" y="1970343"/>
                <a:ext cx="6359856" cy="98943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A2F8CF-B1FA-62C8-E05C-A39D3E13EC1A}"/>
                  </a:ext>
                </a:extLst>
              </p:cNvPr>
              <p:cNvSpPr txBox="1"/>
              <p:nvPr/>
            </p:nvSpPr>
            <p:spPr>
              <a:xfrm>
                <a:off x="2101756" y="3104036"/>
                <a:ext cx="6359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750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−22500=600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FA2F8CF-B1FA-62C8-E05C-A39D3E13EC1A}"/>
                  </a:ext>
                </a:extLst>
              </p:cNvPr>
              <p:cNvSpPr txBox="1">
                <a:spLocks noRot="1" noChangeAspect="1" noMove="1" noResize="1" noEditPoints="1" noAdjustHandles="1" noChangeArrowheads="1" noChangeShapeType="1" noTextEdit="1"/>
              </p:cNvSpPr>
              <p:nvPr/>
            </p:nvSpPr>
            <p:spPr>
              <a:xfrm>
                <a:off x="2101756" y="3104036"/>
                <a:ext cx="635985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C031662-1DD8-6462-6E2A-D8F9C5163A7A}"/>
                  </a:ext>
                </a:extLst>
              </p:cNvPr>
              <p:cNvSpPr txBox="1"/>
              <p:nvPr/>
            </p:nvSpPr>
            <p:spPr>
              <a:xfrm>
                <a:off x="2101756" y="3896109"/>
                <a:ext cx="6359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750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−600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=22500</m:t>
                      </m:r>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C031662-1DD8-6462-6E2A-D8F9C5163A7A}"/>
                  </a:ext>
                </a:extLst>
              </p:cNvPr>
              <p:cNvSpPr txBox="1">
                <a:spLocks noRot="1" noChangeAspect="1" noMove="1" noResize="1" noEditPoints="1" noAdjustHandles="1" noChangeArrowheads="1" noChangeShapeType="1" noTextEdit="1"/>
              </p:cNvSpPr>
              <p:nvPr/>
            </p:nvSpPr>
            <p:spPr>
              <a:xfrm>
                <a:off x="2101756" y="3896109"/>
                <a:ext cx="635985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769FEB0-C0C8-C63C-4CDC-81958C7DDEB6}"/>
                  </a:ext>
                </a:extLst>
              </p:cNvPr>
              <p:cNvSpPr txBox="1"/>
              <p:nvPr/>
            </p:nvSpPr>
            <p:spPr>
              <a:xfrm>
                <a:off x="2715905" y="4451958"/>
                <a:ext cx="6359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150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=22500</m:t>
                      </m:r>
                    </m:oMath>
                  </m:oMathPara>
                </a14:m>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769FEB0-C0C8-C63C-4CDC-81958C7DDEB6}"/>
                  </a:ext>
                </a:extLst>
              </p:cNvPr>
              <p:cNvSpPr txBox="1">
                <a:spLocks noRot="1" noChangeAspect="1" noMove="1" noResize="1" noEditPoints="1" noAdjustHandles="1" noChangeArrowheads="1" noChangeShapeType="1" noTextEdit="1"/>
              </p:cNvSpPr>
              <p:nvPr/>
            </p:nvSpPr>
            <p:spPr>
              <a:xfrm>
                <a:off x="2715905" y="4451958"/>
                <a:ext cx="635985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A2A78A-0810-A1E2-1E0F-E63382F2B3CD}"/>
                  </a:ext>
                </a:extLst>
              </p:cNvPr>
              <p:cNvSpPr txBox="1"/>
              <p:nvPr/>
            </p:nvSpPr>
            <p:spPr>
              <a:xfrm>
                <a:off x="5376012" y="4982421"/>
                <a:ext cx="6359856" cy="523220"/>
              </a:xfrm>
              <a:prstGeom prst="rect">
                <a:avLst/>
              </a:prstGeom>
              <a:noFill/>
            </p:spPr>
            <p:txBody>
              <a:bodyPr wrap="square">
                <a:spAutoFit/>
              </a:bodyPr>
              <a:lstStyle/>
              <a:p>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=150</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(Thỏa mãn điều kiện)</a:t>
                </a:r>
                <a:endPar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53A2A78A-0810-A1E2-1E0F-E63382F2B3CD}"/>
                  </a:ext>
                </a:extLst>
              </p:cNvPr>
              <p:cNvSpPr txBox="1">
                <a:spLocks noRot="1" noChangeAspect="1" noMove="1" noResize="1" noEditPoints="1" noAdjustHandles="1" noChangeArrowheads="1" noChangeShapeType="1" noTextEdit="1"/>
              </p:cNvSpPr>
              <p:nvPr/>
            </p:nvSpPr>
            <p:spPr>
              <a:xfrm>
                <a:off x="5376012" y="4982421"/>
                <a:ext cx="6359856" cy="523220"/>
              </a:xfrm>
              <a:prstGeom prst="rect">
                <a:avLst/>
              </a:prstGeom>
              <a:blipFill>
                <a:blip r:embed="rId9"/>
                <a:stretch>
                  <a:fillRect t="-11628" b="-31395"/>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29320FD4-0A67-6ECF-1C32-40825E22791F}"/>
              </a:ext>
            </a:extLst>
          </p:cNvPr>
          <p:cNvGraphicFramePr>
            <a:graphicFrameLocks noChangeAspect="1"/>
          </p:cNvGraphicFramePr>
          <p:nvPr/>
        </p:nvGraphicFramePr>
        <p:xfrm>
          <a:off x="0" y="457200"/>
          <a:ext cx="266700" cy="171450"/>
        </p:xfrm>
        <a:graphic>
          <a:graphicData uri="http://schemas.openxmlformats.org/presentationml/2006/ole">
            <mc:AlternateContent xmlns:mc="http://schemas.openxmlformats.org/markup-compatibility/2006">
              <mc:Choice xmlns:v="urn:schemas-microsoft-com:vml" Requires="v">
                <p:oleObj name="Equation" r:id="rId10" imgW="253670" imgH="177569" progId="Equation.DSMT4">
                  <p:embed/>
                </p:oleObj>
              </mc:Choice>
              <mc:Fallback>
                <p:oleObj name="Equation" r:id="rId10" imgW="253670" imgH="177569"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57200"/>
                        <a:ext cx="2667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65FE752-E83D-4F06-352D-860621E5CA2E}"/>
                  </a:ext>
                </a:extLst>
              </p:cNvPr>
              <p:cNvSpPr txBox="1"/>
              <p:nvPr/>
            </p:nvSpPr>
            <p:spPr>
              <a:xfrm>
                <a:off x="554711" y="5475800"/>
                <a:ext cx="10682244" cy="556434"/>
              </a:xfrm>
              <a:prstGeom prst="rect">
                <a:avLst/>
              </a:prstGeom>
              <a:noFill/>
            </p:spPr>
            <p:txBody>
              <a:bodyPr wrap="square">
                <a:spAutoFit/>
              </a:bodyPr>
              <a:lstStyle/>
              <a:p>
                <a:pPr algn="just">
                  <a:lnSpc>
                    <a:spcPct val="115000"/>
                  </a:lnSpc>
                  <a:spcAft>
                    <a:spcPts val="800"/>
                  </a:spcAft>
                </a:pP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 giá tiền mỗi chiếc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dự định</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mua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150</m:t>
                    </m:r>
                  </m:oMath>
                </a14:m>
                <a:r>
                  <a:rPr lang="vi-VN"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nghìn đồng</a:t>
                </a:r>
                <a:r>
                  <a:rPr lang="en-US"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965FE752-E83D-4F06-352D-860621E5CA2E}"/>
                  </a:ext>
                </a:extLst>
              </p:cNvPr>
              <p:cNvSpPr txBox="1">
                <a:spLocks noRot="1" noChangeAspect="1" noMove="1" noResize="1" noEditPoints="1" noAdjustHandles="1" noChangeArrowheads="1" noChangeShapeType="1" noTextEdit="1"/>
              </p:cNvSpPr>
              <p:nvPr/>
            </p:nvSpPr>
            <p:spPr>
              <a:xfrm>
                <a:off x="554711" y="5475800"/>
                <a:ext cx="10682244" cy="556434"/>
              </a:xfrm>
              <a:prstGeom prst="rect">
                <a:avLst/>
              </a:prstGeom>
              <a:blipFill>
                <a:blip r:embed="rId12"/>
                <a:stretch>
                  <a:fillRect l="-1199" t="-6522" b="-27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CBA739C-CF32-D69A-2509-B3E1772BC55E}"/>
                  </a:ext>
                </a:extLst>
              </p:cNvPr>
              <p:cNvSpPr txBox="1"/>
              <p:nvPr/>
            </p:nvSpPr>
            <p:spPr>
              <a:xfrm>
                <a:off x="266700" y="6073292"/>
                <a:ext cx="11816516" cy="556434"/>
              </a:xfrm>
              <a:prstGeom prst="rect">
                <a:avLst/>
              </a:prstGeom>
              <a:noFill/>
            </p:spPr>
            <p:txBody>
              <a:bodyPr wrap="square">
                <a:spAutoFit/>
              </a:bodyPr>
              <a:lstStyle/>
              <a:p>
                <a:pPr algn="just">
                  <a:lnSpc>
                    <a:spcPct val="115000"/>
                  </a:lnSpc>
                  <a:spcAft>
                    <a:spcPts val="800"/>
                  </a:spcAft>
                </a:pP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nên</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giá tiền mỗi chiếc áo bạn Hoa </a:t>
                </a:r>
                <a:r>
                  <a:rPr lang="en-US" sz="2800"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 </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mua là </a:t>
                </a:r>
                <a14:m>
                  <m:oMath xmlns:m="http://schemas.openxmlformats.org/officeDocument/2006/math">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150</m:t>
                    </m:r>
                    <m:r>
                      <a:rPr lang="en-US"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 30 = 120</m:t>
                    </m:r>
                    <m:r>
                      <a:rPr lang="vi-VN" sz="2800"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nghìn đồng.</a:t>
                </a:r>
                <a:r>
                  <a:rPr lang="en-US" sz="2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6CBA739C-CF32-D69A-2509-B3E1772BC55E}"/>
                  </a:ext>
                </a:extLst>
              </p:cNvPr>
              <p:cNvSpPr txBox="1">
                <a:spLocks noRot="1" noChangeAspect="1" noMove="1" noResize="1" noEditPoints="1" noAdjustHandles="1" noChangeArrowheads="1" noChangeShapeType="1" noTextEdit="1"/>
              </p:cNvSpPr>
              <p:nvPr/>
            </p:nvSpPr>
            <p:spPr>
              <a:xfrm>
                <a:off x="266700" y="6073292"/>
                <a:ext cx="11816516" cy="556434"/>
              </a:xfrm>
              <a:prstGeom prst="rect">
                <a:avLst/>
              </a:prstGeom>
              <a:blipFill>
                <a:blip r:embed="rId13"/>
                <a:stretch>
                  <a:fillRect l="-1084" t="-6522" b="-27174"/>
                </a:stretch>
              </a:blipFill>
            </p:spPr>
            <p:txBody>
              <a:bodyPr/>
              <a:lstStyle/>
              <a:p>
                <a:r>
                  <a:rPr lang="en-US">
                    <a:noFill/>
                  </a:rPr>
                  <a:t> </a:t>
                </a:r>
              </a:p>
            </p:txBody>
          </p:sp>
        </mc:Fallback>
      </mc:AlternateContent>
    </p:spTree>
    <p:extLst>
      <p:ext uri="{BB962C8B-B14F-4D97-AF65-F5344CB8AC3E}">
        <p14:creationId xmlns:p14="http://schemas.microsoft.com/office/powerpoint/2010/main" val="319092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2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5287767" y="-1066585"/>
            <a:ext cx="5837648" cy="7970818"/>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453699" y="660862"/>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AFCDBBFB-81FD-F0E5-C755-AA3981A0A242}"/>
              </a:ext>
            </a:extLst>
          </p:cNvPr>
          <p:cNvSpPr txBox="1"/>
          <p:nvPr/>
        </p:nvSpPr>
        <p:spPr>
          <a:xfrm>
            <a:off x="0" y="1992684"/>
            <a:ext cx="10536071" cy="2846292"/>
          </a:xfrm>
          <a:prstGeom prst="rect">
            <a:avLst/>
          </a:prstGeom>
          <a:noFill/>
        </p:spPr>
        <p:txBody>
          <a:bodyPr wrap="square">
            <a:spAutoFit/>
          </a:bodyPr>
          <a:lstStyle/>
          <a:p>
            <a:pPr algn="just">
              <a:lnSpc>
                <a:spcPct val="115000"/>
              </a:lnSpc>
              <a:spcAft>
                <a:spcPts val="800"/>
              </a:spcAft>
            </a:pPr>
            <a:r>
              <a:rPr lang="vi-VN"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Học thuộc cách giải phương trình tích, phương trình chứa ẩn ở mẫu.</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Xem lại bài đã học để hiểu rõ hơn về việc ứng dụng giải phương trình để giải quyết các bài toán thực tế.</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Vẽ sơ đồ tư duy về phương trình tích và phương trình chứa ẩn ở mẫu.</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vi-VN"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Bài tập về nhà: 1; 2 trang 11 SGK</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85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159" y="3102605"/>
            <a:ext cx="4763527" cy="4041315"/>
          </a:xfrm>
          <a:prstGeom prst="rect">
            <a:avLst/>
          </a:prstGeom>
        </p:spPr>
      </p:pic>
      <p:sp>
        <p:nvSpPr>
          <p:cNvPr id="5" name="文本框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OPL20U25GSXzBJYl68kk8uQGfFKzs7yb1M4KJWUiLk6ZEvGF+qCIPSnY57AbBFCvTW(2023.15.105)105+K4lPs7H94VUqPe2XwIsfPRnrXQE//QTEXxb8/8N4CNc6FpgZahzpTjFhMzSA7T/nHJa11DE8Ng2TP3iAmRczFlmslSuUNOgUeb6yRvs0="/>
          <p:cNvSpPr/>
          <p:nvPr/>
        </p:nvSpPr>
        <p:spPr>
          <a:xfrm>
            <a:off x="-239481" y="-269082"/>
            <a:ext cx="12714515" cy="7445828"/>
          </a:xfrm>
          <a:prstGeom prst="rect">
            <a:avLst/>
          </a:prstGeom>
          <a:solidFill>
            <a:srgbClr val="00C4C5"/>
          </a:solidFill>
        </p:spPr>
        <p:style>
          <a:lnRef idx="2">
            <a:schemeClr val="accent1">
              <a:shade val="50000"/>
            </a:schemeClr>
          </a:lnRef>
          <a:fillRef idx="1">
            <a:schemeClr val="accent1"/>
          </a:fillRef>
          <a:effectRef idx="0">
            <a:schemeClr val="accent1"/>
          </a:effectRef>
          <a:fontRef idx="minor">
            <a:schemeClr val="lt1"/>
          </a:fontRef>
        </p:style>
        <p:txBody>
          <a:bodyPr lIns="104884" tIns="52441" rIns="104884" bIns="5244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descr="OPL20U25GSXzBJYl68kk8uQGfFKzs7yb1M4KJWUiLk6ZEvGF+qCIPSnY57AbBFCvTW(2023.15.105)105+K4lPs7H94VUqPe2XwIsfPRnrXQE//QTEXxb8/8N4CNc6FpgZahzpTjFhMzSA7T/nHJa11DE8Ng2TP3iAmRczFlmslSuUNOgUeb6yRvs0="/>
          <p:cNvSpPr>
            <a:spLocks noChangeArrowheads="1"/>
          </p:cNvSpPr>
          <p:nvPr/>
        </p:nvSpPr>
        <p:spPr bwMode="auto">
          <a:xfrm>
            <a:off x="500743" y="2180604"/>
            <a:ext cx="11353800" cy="398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884" tIns="52441" rIns="104884" bIns="52441">
            <a:spAutoFit/>
          </a:bodyPr>
          <a:lstStyle/>
          <a:p>
            <a:pPr marL="0" marR="0" lvl="0" indent="0" algn="l" defTabSz="786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Gồm</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dành</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chơi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Mỗi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chơi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786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đúng</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giây</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tiên</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nhận</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10.</a:t>
            </a:r>
          </a:p>
          <a:p>
            <a:pPr marL="0" marR="0" lvl="0" indent="0" algn="l" defTabSz="786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đúng</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10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giây</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theo</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nhận</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9.</a:t>
            </a:r>
          </a:p>
          <a:p>
            <a:pPr marL="0" marR="0" lvl="0" indent="0" algn="l" defTabSz="786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đúng</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10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giây</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cuối</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nhận</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a:p>
            <a:pPr marL="0" marR="0" lvl="0" indent="0" algn="l" defTabSz="78663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78663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descr="OPL20U25GSXzBJYl68kk8uQGfFKzs7yb1M4KJWUiLk6ZEvGF+qCIPSnY57AbBFCvTW(2023.15.105)105+K4lPs7H94VUqPe2XwIsfPRnrXQE//QTEXxb8/8N4CNc6FpgZahzpTjFhMzSA7T/nHJa11DE8Ng2TP3iAmRczFlmslSuUNOgUeb6yRvs0="/>
          <p:cNvSpPr/>
          <p:nvPr/>
        </p:nvSpPr>
        <p:spPr>
          <a:xfrm>
            <a:off x="3675225" y="-28284"/>
            <a:ext cx="4798008" cy="1337012"/>
          </a:xfrm>
          <a:prstGeom prst="rect">
            <a:avLst/>
          </a:prstGeom>
          <a:noFill/>
        </p:spPr>
        <p:txBody>
          <a:bodyPr wrap="none" lIns="104884" tIns="52441" rIns="104884" bIns="5244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31550" cmpd="sng">
                  <a:gradFill>
                    <a:gsLst>
                      <a:gs pos="70000">
                        <a:srgbClr val="70AD47">
                          <a:shade val="50000"/>
                          <a:satMod val="190000"/>
                        </a:srgbClr>
                      </a:gs>
                      <a:gs pos="0">
                        <a:srgbClr val="70AD47">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mn-ea"/>
                <a:cs typeface="Times New Roman" pitchFamily="18" charset="0"/>
              </a:rPr>
              <a:t>Luật chơi:</a:t>
            </a:r>
            <a:endParaRPr kumimoji="0" lang="en-US" sz="8000" b="1" i="0" u="none" strike="noStrike" kern="1200" cap="none" spc="0" normalizeH="0" baseline="0" noProof="0" dirty="0">
              <a:ln w="31550" cmpd="sng">
                <a:gradFill>
                  <a:gsLst>
                    <a:gs pos="70000">
                      <a:srgbClr val="70AD47">
                        <a:shade val="50000"/>
                        <a:satMod val="190000"/>
                      </a:srgbClr>
                    </a:gs>
                    <a:gs pos="0">
                      <a:srgbClr val="70AD47">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mn-ea"/>
              <a:cs typeface="Times New Roman" pitchFamily="18" charset="0"/>
            </a:endParaRPr>
          </a:p>
        </p:txBody>
      </p:sp>
      <p:pic>
        <p:nvPicPr>
          <p:cNvPr id="6" name="Picture 5" descr="OPL20U25GSXzBJYl68kk8uQGfFKzs7yb1M4KJWUiLk6ZEvGF+qCIPSnY57AbBFCvTW(2023.15.105)105+K4lPs7H94VUqPe2XwIsfPRnrXQE//QTEXxb8/8N4CNc6FpgZahzpTjFhMzSA7T/nHJa11DE8Ng2TP3iAmRczFlmslSuUNOgUeb6yRvs0="/>
          <p:cNvPicPr>
            <a:picLocks noChangeAspect="1"/>
          </p:cNvPicPr>
          <p:nvPr/>
        </p:nvPicPr>
        <p:blipFill>
          <a:blip r:embed="rId2"/>
          <a:stretch>
            <a:fillRect/>
          </a:stretch>
        </p:blipFill>
        <p:spPr>
          <a:xfrm>
            <a:off x="-239481" y="-187176"/>
            <a:ext cx="2814830" cy="2126982"/>
          </a:xfrm>
          <a:prstGeom prst="rect">
            <a:avLst/>
          </a:prstGeom>
        </p:spPr>
      </p:pic>
    </p:spTree>
    <p:extLst>
      <p:ext uri="{BB962C8B-B14F-4D97-AF65-F5344CB8AC3E}">
        <p14:creationId xmlns:p14="http://schemas.microsoft.com/office/powerpoint/2010/main" val="2338762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6.25E-7 -3.33333E-6 L -6.25E-7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Heart 3" descr="OPL20U25GSXzBJYl68kk8uQGfFKzs7yb1M4KJWUiLk6ZEvGF+qCIPSnY57AbBFCvTW(2023.15.105)105+K4lPs7H94VUqPe2XwIsfPRnrXQE//QTEXxb8/8N4CNc6FpgZahzpTjFhMzSA7T/nHJa11DE8Ng2TP3iAmRczFlmslSuUNOgUeb6yRvs0=">
            <a:hlinkClick r:id="rId3" action="ppaction://hlinksldjump"/>
          </p:cNvPr>
          <p:cNvSpPr/>
          <p:nvPr/>
        </p:nvSpPr>
        <p:spPr>
          <a:xfrm>
            <a:off x="2662349" y="2957513"/>
            <a:ext cx="1903322" cy="1799776"/>
          </a:xfrm>
          <a:prstGeom prst="hear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5" name="5-Point Star 4" descr="OPL20U25GSXzBJYl68kk8uQGfFKzs7yb1M4KJWUiLk6ZEvGF+qCIPSnY57AbBFCvTW(2023.15.105)105+K4lPs7H94VUqPe2XwIsfPRnrXQE//QTEXxb8/8N4CNc6FpgZahzpTjFhMzSA7T/nHJa11DE8Ng2TP3iAmRczFlmslSuUNOgUeb6yRvs0=">
            <a:hlinkClick r:id="rId4" action="ppaction://hlinksldjump"/>
          </p:cNvPr>
          <p:cNvSpPr/>
          <p:nvPr/>
        </p:nvSpPr>
        <p:spPr>
          <a:xfrm>
            <a:off x="6847771" y="2782265"/>
            <a:ext cx="2478881" cy="2136431"/>
          </a:xfrm>
          <a:prstGeom prst="star5">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
        <p:nvSpPr>
          <p:cNvPr id="6" name="Flowchart: Decision 5" descr="OPL20U25GSXzBJYl68kk8uQGfFKzs7yb1M4KJWUiLk6ZEvGF+qCIPSnY57AbBFCvTW(2023.15.105)105+K4lPs7H94VUqPe2XwIsfPRnrXQE//QTEXxb8/8N4CNc6FpgZahzpTjFhMzSA7T/nHJa11DE8Ng2TP3iAmRczFlmslSuUNOgUeb6yRvs0=">
            <a:hlinkClick r:id="rId5" action="ppaction://hlinksldjump"/>
          </p:cNvPr>
          <p:cNvSpPr/>
          <p:nvPr/>
        </p:nvSpPr>
        <p:spPr>
          <a:xfrm>
            <a:off x="456880" y="4368637"/>
            <a:ext cx="2128838" cy="2157413"/>
          </a:xfrm>
          <a:prstGeom prst="flowChartDecision">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7" name="Isosceles Triangle 6" descr="OPL20U25GSXzBJYl68kk8uQGfFKzs7yb1M4KJWUiLk6ZEvGF+qCIPSnY57AbBFCvTW(2023.15.105)105+K4lPs7H94VUqPe2XwIsfPRnrXQE//QTEXxb8/8N4CNc6FpgZahzpTjFhMzSA7T/nHJa11DE8Ng2TP3iAmRczFlmslSuUNOgUeb6yRvs0=">
            <a:hlinkClick r:id="rId6" action="ppaction://hlinksldjump"/>
          </p:cNvPr>
          <p:cNvSpPr/>
          <p:nvPr/>
        </p:nvSpPr>
        <p:spPr>
          <a:xfrm>
            <a:off x="9594214" y="4433041"/>
            <a:ext cx="1885950" cy="1689152"/>
          </a:xfrm>
          <a:prstGeom prst="triangle">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sp>
        <p:nvSpPr>
          <p:cNvPr id="8" name="Oval 7" descr="OPL20U25GSXzBJYl68kk8uQGfFKzs7yb1M4KJWUiLk6ZEvGF+qCIPSnY57AbBFCvTW(2023.15.105)105+K4lPs7H94VUqPe2XwIsfPRnrXQE//QTEXxb8/8N4CNc6FpgZahzpTjFhMzSA7T/nHJa11DE8Ng2TP3iAmRczFlmslSuUNOgUeb6yRvs0=">
            <a:hlinkClick r:id="rId7" action="ppaction://hlinksldjump"/>
          </p:cNvPr>
          <p:cNvSpPr/>
          <p:nvPr/>
        </p:nvSpPr>
        <p:spPr>
          <a:xfrm>
            <a:off x="4565671" y="4899000"/>
            <a:ext cx="2014538" cy="1514475"/>
          </a:xfrm>
          <a:prstGeom prst="ellipse">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9" name="Rectangle 8" descr="OPL20U25GSXzBJYl68kk8uQGfFKzs7yb1M4KJWUiLk6ZEvGF+qCIPSnY57AbBFCvTW(2023.15.105)105+K4lPs7H94VUqPe2XwIsfPRnrXQE//QTEXxb8/8N4CNc6FpgZahzpTjFhMzSA7T/nHJa11DE8Ng2TP3iAmRczFlmslSuUNOgUeb6yRvs0="/>
          <p:cNvSpPr>
            <a:spLocks noChangeArrowheads="1"/>
          </p:cNvSpPr>
          <p:nvPr/>
        </p:nvSpPr>
        <p:spPr bwMode="auto">
          <a:xfrm>
            <a:off x="-222993" y="1267287"/>
            <a:ext cx="12192000" cy="13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884" tIns="52441" rIns="104884" bIns="52441">
            <a:spAutoFit/>
          </a:bodyPr>
          <a:lstStyle/>
          <a:p>
            <a:pPr marL="0" marR="0" lvl="0" indent="0" algn="ctr" defTabSz="78663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Trò chơi:Ai là triệu phú</a:t>
            </a:r>
            <a:endParaRPr kumimoji="0" lang="en-US" sz="8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10" name="Rectangle 9" descr="OPL20U25GSXzBJYl68kk8uQGfFKzs7yb1M4KJWUiLk6ZEvGF+qCIPSnY57AbBFCvTW(2023.15.105)105+K4lPs7H94VUqPe2XwIsfPRnrXQE//QTEXxb8/8N4CNc6FpgZahzpTjFhMzSA7T/nHJa11DE8Ng2TP3iAmRczFlmslSuUNOgUeb6yRvs0="/>
          <p:cNvSpPr/>
          <p:nvPr/>
        </p:nvSpPr>
        <p:spPr>
          <a:xfrm>
            <a:off x="2394787" y="8756"/>
            <a:ext cx="6681537" cy="1337012"/>
          </a:xfrm>
          <a:prstGeom prst="rect">
            <a:avLst/>
          </a:prstGeom>
          <a:noFill/>
        </p:spPr>
        <p:txBody>
          <a:bodyPr wrap="none" lIns="104884" tIns="52441" rIns="104884" bIns="5244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31550" cmpd="sng">
                  <a:gradFill>
                    <a:gsLst>
                      <a:gs pos="70000">
                        <a:srgbClr val="70AD47">
                          <a:shade val="50000"/>
                          <a:satMod val="190000"/>
                        </a:srgbClr>
                      </a:gs>
                      <a:gs pos="0">
                        <a:srgbClr val="70AD47">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mn-ea"/>
                <a:cs typeface="Times New Roman" pitchFamily="18" charset="0"/>
              </a:rPr>
              <a:t>KHỞI ĐỘNG:</a:t>
            </a:r>
            <a:endParaRPr kumimoji="0" lang="en-US" sz="8000" b="1" i="0" u="none" strike="noStrike" kern="1200" cap="none" spc="0" normalizeH="0" baseline="0" noProof="0" dirty="0">
              <a:ln w="31550" cmpd="sng">
                <a:gradFill>
                  <a:gsLst>
                    <a:gs pos="70000">
                      <a:srgbClr val="70AD47">
                        <a:shade val="50000"/>
                        <a:satMod val="190000"/>
                      </a:srgbClr>
                    </a:gs>
                    <a:gs pos="0">
                      <a:srgbClr val="70AD47">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mn-ea"/>
              <a:cs typeface="Times New Roman" pitchFamily="18" charset="0"/>
            </a:endParaRPr>
          </a:p>
        </p:txBody>
      </p:sp>
      <p:sp>
        <p:nvSpPr>
          <p:cNvPr id="11" name="Right Arrow 10" descr="OPL20U25GSXzBJYl68kk8uQGfFKzs7yb1M4KJWUiLk6ZEvGF+qCIPSnY57AbBFCvTW(2023.15.105)105+K4lPs7H94VUqPe2XwIsfPRnrXQE//QTEXxb8/8N4CNc6FpgZahzpTjFhMzSA7T/nHJa11DE8Ng2TP3iAmRczFlmslSuUNOgUeb6yRvs0=">
            <a:hlinkClick r:id="rId8" action="ppaction://hlinksldjump"/>
          </p:cNvPr>
          <p:cNvSpPr/>
          <p:nvPr/>
        </p:nvSpPr>
        <p:spPr>
          <a:xfrm>
            <a:off x="10456606" y="136838"/>
            <a:ext cx="1671838" cy="7772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Bài mới</a:t>
            </a:r>
          </a:p>
        </p:txBody>
      </p:sp>
    </p:spTree>
    <p:extLst>
      <p:ext uri="{BB962C8B-B14F-4D97-AF65-F5344CB8AC3E}">
        <p14:creationId xmlns:p14="http://schemas.microsoft.com/office/powerpoint/2010/main" val="64096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8.33333E-7 4.07407E-6 L -8.33333E-7 -0.07223 " pathEditMode="relative" rAng="0" ptsTypes="AA">
                                      <p:cBhvr>
                                        <p:cTn id="6" dur="250" accel="50000" decel="50000" autoRev="1" fill="hold">
                                          <p:stCondLst>
                                            <p:cond delay="0"/>
                                          </p:stCondLst>
                                        </p:cTn>
                                        <p:tgtEl>
                                          <p:spTgt spid="9"/>
                                        </p:tgtEl>
                                        <p:attrNameLst>
                                          <p:attrName>ppt_x</p:attrName>
                                          <p:attrName>ppt_y</p:attrName>
                                        </p:attrNameLst>
                                      </p:cBhvr>
                                      <p:rCtr x="0" y="-3611"/>
                                    </p:animMotion>
                                    <p:animRot by="1500000">
                                      <p:cBhvr>
                                        <p:cTn id="7" dur="125" fill="hold">
                                          <p:stCondLst>
                                            <p:cond delay="0"/>
                                          </p:stCondLst>
                                        </p:cTn>
                                        <p:tgtEl>
                                          <p:spTgt spid="9"/>
                                        </p:tgtEl>
                                        <p:attrNameLst>
                                          <p:attrName>r</p:attrName>
                                        </p:attrNameLst>
                                      </p:cBhvr>
                                    </p:animRot>
                                    <p:animRot by="-1500000">
                                      <p:cBhvr>
                                        <p:cTn id="8" dur="125" fill="hold">
                                          <p:stCondLst>
                                            <p:cond delay="125"/>
                                          </p:stCondLst>
                                        </p:cTn>
                                        <p:tgtEl>
                                          <p:spTgt spid="9"/>
                                        </p:tgtEl>
                                        <p:attrNameLst>
                                          <p:attrName>r</p:attrName>
                                        </p:attrNameLst>
                                      </p:cBhvr>
                                    </p:animRot>
                                    <p:animRot by="-1500000">
                                      <p:cBhvr>
                                        <p:cTn id="9" dur="125" fill="hold">
                                          <p:stCondLst>
                                            <p:cond delay="250"/>
                                          </p:stCondLst>
                                        </p:cTn>
                                        <p:tgtEl>
                                          <p:spTgt spid="9"/>
                                        </p:tgtEl>
                                        <p:attrNameLst>
                                          <p:attrName>r</p:attrName>
                                        </p:attrNameLst>
                                      </p:cBhvr>
                                    </p:animRot>
                                    <p:animRot by="1500000">
                                      <p:cBhvr>
                                        <p:cTn id="10"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1000"/>
                                        <p:tgtEl>
                                          <p:spTgt spid="6"/>
                                        </p:tgtEl>
                                      </p:cBhvr>
                                    </p:animEffect>
                                    <p:anim calcmode="lin" valueType="num">
                                      <p:cBhvr>
                                        <p:cTn id="16" dur="1000"/>
                                        <p:tgtEl>
                                          <p:spTgt spid="6"/>
                                        </p:tgtEl>
                                        <p:attrNameLst>
                                          <p:attrName>ppt_x</p:attrName>
                                        </p:attrNameLst>
                                      </p:cBhvr>
                                      <p:tavLst>
                                        <p:tav tm="0">
                                          <p:val>
                                            <p:strVal val="ppt_x"/>
                                          </p:val>
                                        </p:tav>
                                        <p:tav tm="100000">
                                          <p:val>
                                            <p:strVal val="ppt_x"/>
                                          </p:val>
                                        </p:tav>
                                      </p:tavLst>
                                    </p:anim>
                                    <p:anim calcmode="lin" valueType="num">
                                      <p:cBhvr>
                                        <p:cTn id="17" dur="1000"/>
                                        <p:tgtEl>
                                          <p:spTgt spid="6"/>
                                        </p:tgtEl>
                                        <p:attrNameLst>
                                          <p:attrName>ppt_y</p:attrName>
                                        </p:attrNameLst>
                                      </p:cBhvr>
                                      <p:tavLst>
                                        <p:tav tm="0">
                                          <p:val>
                                            <p:strVal val="ppt_y"/>
                                          </p:val>
                                        </p:tav>
                                        <p:tav tm="100000">
                                          <p:val>
                                            <p:strVal val="ppt_y+.1"/>
                                          </p:val>
                                        </p:tav>
                                      </p:tavLst>
                                    </p:anim>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8"/>
                                        </p:tgtEl>
                                      </p:cBhvr>
                                    </p:animEffect>
                                    <p:anim calcmode="lin" valueType="num">
                                      <p:cBhvr>
                                        <p:cTn id="31" dur="1000"/>
                                        <p:tgtEl>
                                          <p:spTgt spid="8"/>
                                        </p:tgtEl>
                                        <p:attrNameLst>
                                          <p:attrName>ppt_x</p:attrName>
                                        </p:attrNameLst>
                                      </p:cBhvr>
                                      <p:tavLst>
                                        <p:tav tm="0">
                                          <p:val>
                                            <p:strVal val="ppt_x"/>
                                          </p:val>
                                        </p:tav>
                                        <p:tav tm="100000">
                                          <p:val>
                                            <p:strVal val="ppt_x"/>
                                          </p:val>
                                        </p:tav>
                                      </p:tavLst>
                                    </p:anim>
                                    <p:anim calcmode="lin" valueType="num">
                                      <p:cBhvr>
                                        <p:cTn id="32" dur="1000"/>
                                        <p:tgtEl>
                                          <p:spTgt spid="8"/>
                                        </p:tgtEl>
                                        <p:attrNameLst>
                                          <p:attrName>ppt_y</p:attrName>
                                        </p:attrNameLst>
                                      </p:cBhvr>
                                      <p:tavLst>
                                        <p:tav tm="0">
                                          <p:val>
                                            <p:strVal val="ppt_y"/>
                                          </p:val>
                                        </p:tav>
                                        <p:tav tm="100000">
                                          <p:val>
                                            <p:strVal val="ppt_y+.1"/>
                                          </p:val>
                                        </p:tav>
                                      </p:tavLst>
                                    </p:anim>
                                    <p:set>
                                      <p:cBhvr>
                                        <p:cTn id="33"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2" presetClass="exit" presetSubtype="4" fill="hold" grpId="0"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7"/>
                    </p:tgtEl>
                  </p:cond>
                </p:stCondLst>
                <p:endSync evt="end" delay="0">
                  <p:rtn val="all"/>
                </p:endSync>
                <p:childTnLst>
                  <p:par>
                    <p:cTn id="42" fill="hold">
                      <p:stCondLst>
                        <p:cond delay="0"/>
                      </p:stCondLst>
                      <p:childTnLst>
                        <p:par>
                          <p:cTn id="43" fill="hold">
                            <p:stCondLst>
                              <p:cond delay="0"/>
                            </p:stCondLst>
                            <p:childTnLst>
                              <p:par>
                                <p:cTn id="44" presetID="2" presetClass="exit" presetSubtype="4" fill="hold" grpId="0" nodeType="clickEffect">
                                  <p:stCondLst>
                                    <p:cond delay="0"/>
                                  </p:stCondLst>
                                  <p:childTnLst>
                                    <p:anim calcmode="lin" valueType="num">
                                      <p:cBhvr additive="base">
                                        <p:cTn id="45" dur="500"/>
                                        <p:tgtEl>
                                          <p:spTgt spid="7"/>
                                        </p:tgtEl>
                                        <p:attrNameLst>
                                          <p:attrName>ppt_x</p:attrName>
                                        </p:attrNameLst>
                                      </p:cBhvr>
                                      <p:tavLst>
                                        <p:tav tm="0">
                                          <p:val>
                                            <p:strVal val="ppt_x"/>
                                          </p:val>
                                        </p:tav>
                                        <p:tav tm="100000">
                                          <p:val>
                                            <p:strVal val="ppt_x"/>
                                          </p:val>
                                        </p:tav>
                                      </p:tavLst>
                                    </p:anim>
                                    <p:anim calcmode="lin" valueType="num">
                                      <p:cBhvr additive="base">
                                        <p:cTn id="46" dur="500"/>
                                        <p:tgtEl>
                                          <p:spTgt spid="7"/>
                                        </p:tgtEl>
                                        <p:attrNameLst>
                                          <p:attrName>ppt_y</p:attrName>
                                        </p:attrNameLst>
                                      </p:cBhvr>
                                      <p:tavLst>
                                        <p:tav tm="0">
                                          <p:val>
                                            <p:strVal val="ppt_y"/>
                                          </p:val>
                                        </p:tav>
                                        <p:tav tm="100000">
                                          <p:val>
                                            <p:strVal val="1+ppt_h/2"/>
                                          </p:val>
                                        </p:tav>
                                      </p:tavLst>
                                    </p:anim>
                                    <p:set>
                                      <p:cBhvr>
                                        <p:cTn id="4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bang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dap an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r>
                  <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 2</m:t>
                    </m:r>
                  </m:oMath>
                </a14:m>
                <a:endParaRPr lang="en-US" sz="2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5" name="dap an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1106008" y="5197163"/>
                <a:ext cx="4650419" cy="523220"/>
              </a:xfrm>
              <a:prstGeom prst="rect">
                <a:avLst/>
              </a:prstGeom>
              <a:blipFill>
                <a:blip r:embed="rId14"/>
                <a:stretch>
                  <a:fillRect l="-2228"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dap an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 −2</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7" name="dap an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1106008" y="6060425"/>
                <a:ext cx="4650419" cy="523220"/>
              </a:xfrm>
              <a:prstGeom prst="rect">
                <a:avLst/>
              </a:prstGeom>
              <a:blipFill>
                <a:blip r:embed="rId15"/>
                <a:stretch>
                  <a:fillRect l="-2228" t="-11628" b="-31395"/>
                </a:stretch>
              </a:blipFill>
            </p:spPr>
            <p:txBody>
              <a:bodyPr/>
              <a:lstStyle/>
              <a:p>
                <a:r>
                  <a:rPr lang="en-US">
                    <a:noFill/>
                  </a:rPr>
                  <a:t> </a:t>
                </a:r>
              </a:p>
            </p:txBody>
          </p:sp>
        </mc:Fallback>
      </mc:AlternateContent>
      <p:sp>
        <p:nvSpPr>
          <p:cNvPr id="31" name="bang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a:t>
                </a:r>
                <a14:m>
                  <m:oMath xmlns:m="http://schemas.openxmlformats.org/officeDocument/2006/math">
                    <m:r>
                      <a:rPr lang="en-US"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 </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 2</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3" name="dap an b">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6435571" y="5197163"/>
                <a:ext cx="4650419" cy="523220"/>
              </a:xfrm>
              <a:prstGeom prst="rect">
                <a:avLst/>
              </a:prstGeom>
              <a:blipFill>
                <a:blip r:embed="rId16"/>
                <a:stretch>
                  <a:fillRect l="-2359"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 −2</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4" name="dap an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6435571" y="6060425"/>
                <a:ext cx="4650419" cy="523220"/>
              </a:xfrm>
              <a:prstGeom prst="rect">
                <a:avLst/>
              </a:prstGeom>
              <a:blipFill>
                <a:blip r:embed="rId17"/>
                <a:stretch>
                  <a:fillRect l="-2359" t="-11628" b="-31395"/>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12202905" y="2630411"/>
            <a:ext cx="487363" cy="487363"/>
          </a:xfrm>
          <a:prstGeom prst="rect">
            <a:avLst/>
          </a:prstGeom>
        </p:spPr>
      </p:pic>
      <p:sp>
        <p:nvSpPr>
          <p:cNvPr id="24" name="Left Arrow 23">
            <a:hlinkClick r:id="rId19" action="ppaction://hlinksldjump"/>
          </p:cNvPr>
          <p:cNvSpPr/>
          <p:nvPr/>
        </p:nvSpPr>
        <p:spPr>
          <a:xfrm>
            <a:off x="0" y="57743"/>
            <a:ext cx="854242" cy="80611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403E2A-BE58-311F-A2CF-14B1595D4765}"/>
                  </a:ext>
                </a:extLst>
              </p:cNvPr>
              <p:cNvSpPr txBox="1"/>
              <p:nvPr/>
            </p:nvSpPr>
            <p:spPr>
              <a:xfrm>
                <a:off x="1701140" y="3926305"/>
                <a:ext cx="9384850" cy="548099"/>
              </a:xfrm>
              <a:prstGeom prst="rect">
                <a:avLst/>
              </a:prstGeom>
              <a:noFill/>
            </p:spPr>
            <p:txBody>
              <a:bodyPr wrap="square">
                <a:spAutoFit/>
              </a:bodyPr>
              <a:lstStyle/>
              <a:p>
                <a:pPr algn="just">
                  <a:lnSpc>
                    <a:spcPct val="115000"/>
                  </a:lnSpc>
                  <a:spcBef>
                    <a:spcPts val="600"/>
                  </a:spcBef>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Phương trình </a:t>
                </a:r>
                <a14:m>
                  <m:oMath xmlns:m="http://schemas.openxmlformats.org/officeDocument/2006/math">
                    <m:d>
                      <m:d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e>
                    </m:d>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 nghiệm là</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6403E2A-BE58-311F-A2CF-14B1595D4765}"/>
                  </a:ext>
                </a:extLst>
              </p:cNvPr>
              <p:cNvSpPr txBox="1">
                <a:spLocks noRot="1" noChangeAspect="1" noMove="1" noResize="1" noEditPoints="1" noAdjustHandles="1" noChangeArrowheads="1" noChangeShapeType="1" noTextEdit="1"/>
              </p:cNvSpPr>
              <p:nvPr/>
            </p:nvSpPr>
            <p:spPr>
              <a:xfrm>
                <a:off x="1701140" y="3926305"/>
                <a:ext cx="9384850" cy="548099"/>
              </a:xfrm>
              <a:prstGeom prst="rect">
                <a:avLst/>
              </a:prstGeom>
              <a:blipFill>
                <a:blip r:embed="rId21"/>
                <a:stretch>
                  <a:fillRect l="-1299" t="-6667" b="-30000"/>
                </a:stretch>
              </a:blipFill>
            </p:spPr>
            <p:txBody>
              <a:bodyPr/>
              <a:lstStyle/>
              <a:p>
                <a:r>
                  <a:rPr lang="en-US">
                    <a:noFill/>
                  </a:rPr>
                  <a:t> </a:t>
                </a:r>
              </a:p>
            </p:txBody>
          </p:sp>
        </mc:Fallback>
      </mc:AlternateContent>
    </p:spTree>
    <p:extLst>
      <p:ext uri="{BB962C8B-B14F-4D97-AF65-F5344CB8AC3E}">
        <p14:creationId xmlns:p14="http://schemas.microsoft.com/office/powerpoint/2010/main" val="10117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bang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dap an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 3</m:t>
                    </m:r>
                  </m:oMath>
                </a14:m>
                <a:endParaRPr lang="en-US" sz="2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5" name="dap an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1106008" y="5197163"/>
                <a:ext cx="4650419" cy="523220"/>
              </a:xfrm>
              <a:prstGeom prst="rect">
                <a:avLst/>
              </a:prstGeom>
              <a:blipFill>
                <a:blip r:embed="rId14"/>
                <a:stretch>
                  <a:fillRect l="-2228"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dap an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 −3</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7" name="dap an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1106008" y="6060425"/>
                <a:ext cx="4650419" cy="523220"/>
              </a:xfrm>
              <a:prstGeom prst="rect">
                <a:avLst/>
              </a:prstGeom>
              <a:blipFill>
                <a:blip r:embed="rId15"/>
                <a:stretch>
                  <a:fillRect l="-2228" t="-11628" b="-31395"/>
                </a:stretch>
              </a:blipFill>
            </p:spPr>
            <p:txBody>
              <a:bodyPr/>
              <a:lstStyle/>
              <a:p>
                <a:r>
                  <a:rPr lang="en-US">
                    <a:noFill/>
                  </a:rPr>
                  <a:t> </a:t>
                </a:r>
              </a:p>
            </p:txBody>
          </p:sp>
        </mc:Fallback>
      </mc:AlternateContent>
      <p:sp>
        <p:nvSpPr>
          <p:cNvPr id="31" name="bang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 3</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3" name="dap an b">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6435571" y="5197163"/>
                <a:ext cx="4650419" cy="523220"/>
              </a:xfrm>
              <a:prstGeom prst="rect">
                <a:avLst/>
              </a:prstGeom>
              <a:blipFill>
                <a:blip r:embed="rId16"/>
                <a:stretch>
                  <a:fillRect l="-2359"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 −3</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4" name="dap an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6435571" y="6060425"/>
                <a:ext cx="4650419" cy="523220"/>
              </a:xfrm>
              <a:prstGeom prst="rect">
                <a:avLst/>
              </a:prstGeom>
              <a:blipFill>
                <a:blip r:embed="rId17"/>
                <a:stretch>
                  <a:fillRect l="-2359" t="-11628" b="-31395"/>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12202905" y="2630411"/>
            <a:ext cx="487363" cy="487363"/>
          </a:xfrm>
          <a:prstGeom prst="rect">
            <a:avLst/>
          </a:prstGeom>
        </p:spPr>
      </p:pic>
      <p:sp>
        <p:nvSpPr>
          <p:cNvPr id="24" name="Left Arrow 23">
            <a:hlinkClick r:id="rId19" action="ppaction://hlinksldjump"/>
          </p:cNvPr>
          <p:cNvSpPr/>
          <p:nvPr/>
        </p:nvSpPr>
        <p:spPr>
          <a:xfrm>
            <a:off x="0" y="57743"/>
            <a:ext cx="854242" cy="80611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ADD1E06-F725-62D7-AD24-EBB48F561CA4}"/>
                  </a:ext>
                </a:extLst>
              </p:cNvPr>
              <p:cNvSpPr txBox="1"/>
              <p:nvPr/>
            </p:nvSpPr>
            <p:spPr>
              <a:xfrm>
                <a:off x="985655" y="3735935"/>
                <a:ext cx="11385668" cy="1120563"/>
              </a:xfrm>
              <a:prstGeom prst="rect">
                <a:avLst/>
              </a:prstGeom>
              <a:noFill/>
            </p:spPr>
            <p:txBody>
              <a:bodyPr wrap="square">
                <a:spAutoFit/>
              </a:bodyPr>
              <a:lstStyle/>
              <a:p>
                <a:pPr>
                  <a:lnSpc>
                    <a:spcPct val="115000"/>
                  </a:lnSpc>
                  <a:spcBef>
                    <a:spcPts val="600"/>
                  </a:spcBef>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Phương trình </a:t>
                </a:r>
                <a14:m>
                  <m:oMath xmlns:m="http://schemas.openxmlformats.org/officeDocument/2006/math">
                    <m:d>
                      <m:d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m:t>
                    </m:r>
                    <m:d>
                      <m:d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28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 nghiệm là</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8ADD1E06-F725-62D7-AD24-EBB48F561CA4}"/>
                  </a:ext>
                </a:extLst>
              </p:cNvPr>
              <p:cNvSpPr txBox="1">
                <a:spLocks noRot="1" noChangeAspect="1" noMove="1" noResize="1" noEditPoints="1" noAdjustHandles="1" noChangeArrowheads="1" noChangeShapeType="1" noTextEdit="1"/>
              </p:cNvSpPr>
              <p:nvPr/>
            </p:nvSpPr>
            <p:spPr>
              <a:xfrm>
                <a:off x="985655" y="3735935"/>
                <a:ext cx="11385668" cy="1120563"/>
              </a:xfrm>
              <a:prstGeom prst="rect">
                <a:avLst/>
              </a:prstGeom>
              <a:blipFill>
                <a:blip r:embed="rId21"/>
                <a:stretch>
                  <a:fillRect l="-1125" t="-3804" b="-14130"/>
                </a:stretch>
              </a:blipFill>
            </p:spPr>
            <p:txBody>
              <a:bodyPr/>
              <a:lstStyle/>
              <a:p>
                <a:r>
                  <a:rPr lang="en-US">
                    <a:noFill/>
                  </a:rPr>
                  <a:t> </a:t>
                </a:r>
              </a:p>
            </p:txBody>
          </p:sp>
        </mc:Fallback>
      </mc:AlternateContent>
    </p:spTree>
    <p:extLst>
      <p:ext uri="{BB962C8B-B14F-4D97-AF65-F5344CB8AC3E}">
        <p14:creationId xmlns:p14="http://schemas.microsoft.com/office/powerpoint/2010/main" val="332046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64859" y="-45098"/>
            <a:ext cx="3468041" cy="3468041"/>
          </a:xfrm>
          <a:prstGeom prst="rect">
            <a:avLst/>
          </a:prstGeom>
        </p:spPr>
      </p:pic>
      <p:cxnSp>
        <p:nvCxnSpPr>
          <p:cNvPr id="23" name="Straight Connector 22"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bang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 hoi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p:nvPr/>
        </p:nvSpPr>
        <p:spPr>
          <a:xfrm>
            <a:off x="6435571" y="5074640"/>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a:t>
            </a:r>
            <a:r>
              <a:rPr kumimoji="0" lang="vi-VN" sz="32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 hai nghiệm</a:t>
            </a:r>
            <a:endParaRPr kumimoji="0" lang="en-US" sz="32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p:nvPr/>
        </p:nvSpPr>
        <p:spPr>
          <a:xfrm>
            <a:off x="1106008" y="5967312"/>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vi-VN" sz="3200" noProof="0">
                <a:solidFill>
                  <a:srgbClr val="FFC000"/>
                </a:solidFill>
                <a:latin typeface="Times New Roman" panose="02020603050405020304" pitchFamily="18" charset="0"/>
                <a:ea typeface="Tahoma" panose="020B0604030504040204" pitchFamily="34" charset="0"/>
                <a:cs typeface="Times New Roman" panose="02020603050405020304" pitchFamily="18" charset="0"/>
              </a:rPr>
              <a:t>k</a:t>
            </a:r>
            <a:r>
              <a:rPr lang="vi-VN"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hông có nghiệm</a:t>
            </a:r>
            <a:endParaRPr kumimoji="0" lang="en-US" sz="32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071843"/>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r>
              <a:rPr kumimoji="0" lang="en-US" sz="32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vi-VN" sz="3200" noProof="0">
                <a:solidFill>
                  <a:srgbClr val="FFC000"/>
                </a:solidFill>
                <a:latin typeface="Times New Roman" panose="02020603050405020304" pitchFamily="18" charset="0"/>
                <a:ea typeface="Tahoma" panose="020B0604030504040204" pitchFamily="34" charset="0"/>
                <a:cs typeface="Times New Roman" panose="02020603050405020304" pitchFamily="18" charset="0"/>
              </a:rPr>
              <a:t>m</a:t>
            </a:r>
            <a:r>
              <a:rPr lang="vi-VN"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ột nghiệm</a:t>
            </a:r>
            <a:endParaRPr kumimoji="0" lang="en-US" sz="32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5987615"/>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vi-VN" sz="3200">
                <a:solidFill>
                  <a:srgbClr val="FFC000"/>
                </a:solidFill>
                <a:latin typeface="Times New Roman" panose="02020603050405020304" pitchFamily="18" charset="0"/>
                <a:ea typeface="Tahoma" panose="020B0604030504040204" pitchFamily="34" charset="0"/>
                <a:cs typeface="Times New Roman" panose="02020603050405020304" pitchFamily="18" charset="0"/>
              </a:rPr>
              <a:t>v</a:t>
            </a:r>
            <a:r>
              <a:rPr kumimoji="0" lang="vi-VN" sz="32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ô</a:t>
            </a:r>
            <a:r>
              <a:rPr kumimoji="0" lang="vi-VN" sz="3200" b="0" i="0" u="none" strike="noStrike" kern="1200" cap="none" spc="0" normalizeH="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 số nghiệm</a:t>
            </a:r>
            <a:endParaRPr kumimoji="0" lang="en-US" sz="32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
        <p:nvSpPr>
          <p:cNvPr id="8" name="Left Arrow 7">
            <a:hlinkClick r:id="rId13" action="ppaction://hlinksldjump"/>
          </p:cNvPr>
          <p:cNvSpPr/>
          <p:nvPr/>
        </p:nvSpPr>
        <p:spPr>
          <a:xfrm>
            <a:off x="0" y="57743"/>
            <a:ext cx="854242" cy="80611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EBFD0764-09AC-5D00-D4E7-70C1E4D6E6E3}"/>
              </a:ext>
            </a:extLst>
          </p:cNvPr>
          <p:cNvGraphicFramePr>
            <a:graphicFrameLocks noChangeAspect="1"/>
          </p:cNvGraphicFramePr>
          <p:nvPr/>
        </p:nvGraphicFramePr>
        <p:xfrm>
          <a:off x="4470400" y="2184400"/>
          <a:ext cx="203200" cy="266700"/>
        </p:xfrm>
        <a:graphic>
          <a:graphicData uri="http://schemas.openxmlformats.org/presentationml/2006/ole">
            <mc:AlternateContent xmlns:mc="http://schemas.openxmlformats.org/markup-compatibility/2006">
              <mc:Choice xmlns:v="urn:schemas-microsoft-com:vml" Requires="v">
                <p:oleObj name="Equation" r:id="rId14" imgW="203040" imgH="266400" progId="Equation.DSMT4">
                  <p:embed/>
                </p:oleObj>
              </mc:Choice>
              <mc:Fallback>
                <p:oleObj name="Equation" r:id="rId14" imgW="203040" imgH="266400" progId="Equation.DSMT4">
                  <p:embed/>
                  <p:pic>
                    <p:nvPicPr>
                      <p:cNvPr id="2" name="Object 1">
                        <a:extLst>
                          <a:ext uri="{FF2B5EF4-FFF2-40B4-BE49-F238E27FC236}">
                            <a16:creationId xmlns:a16="http://schemas.microsoft.com/office/drawing/2014/main" id="{EBFD0764-09AC-5D00-D4E7-70C1E4D6E6E3}"/>
                          </a:ext>
                        </a:extLst>
                      </p:cNvPr>
                      <p:cNvPicPr/>
                      <p:nvPr/>
                    </p:nvPicPr>
                    <p:blipFill>
                      <a:blip r:embed="rId15"/>
                      <a:stretch>
                        <a:fillRect/>
                      </a:stretch>
                    </p:blipFill>
                    <p:spPr>
                      <a:xfrm>
                        <a:off x="4470400" y="2184400"/>
                        <a:ext cx="203200" cy="2667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A87C86E-B7F6-6163-9582-CC74D237DAA7}"/>
              </a:ext>
            </a:extLst>
          </p:cNvPr>
          <p:cNvGraphicFramePr>
            <a:graphicFrameLocks noChangeAspect="1"/>
          </p:cNvGraphicFramePr>
          <p:nvPr/>
        </p:nvGraphicFramePr>
        <p:xfrm>
          <a:off x="4114800" y="2209800"/>
          <a:ext cx="914400" cy="215900"/>
        </p:xfrm>
        <a:graphic>
          <a:graphicData uri="http://schemas.openxmlformats.org/presentationml/2006/ole">
            <mc:AlternateContent xmlns:mc="http://schemas.openxmlformats.org/markup-compatibility/2006">
              <mc:Choice xmlns:v="urn:schemas-microsoft-com:vml" Requires="v">
                <p:oleObj name="Equation" r:id="rId16" imgW="914400" imgH="216000" progId="Equation.DSMT4">
                  <p:embed/>
                </p:oleObj>
              </mc:Choice>
              <mc:Fallback>
                <p:oleObj name="Equation" r:id="rId16" imgW="914400" imgH="216000" progId="Equation.DSMT4">
                  <p:embed/>
                  <p:pic>
                    <p:nvPicPr>
                      <p:cNvPr id="3" name="Object 2">
                        <a:extLst>
                          <a:ext uri="{FF2B5EF4-FFF2-40B4-BE49-F238E27FC236}">
                            <a16:creationId xmlns:a16="http://schemas.microsoft.com/office/drawing/2014/main" id="{BA87C86E-B7F6-6163-9582-CC74D237DAA7}"/>
                          </a:ext>
                        </a:extLst>
                      </p:cNvPr>
                      <p:cNvPicPr/>
                      <p:nvPr/>
                    </p:nvPicPr>
                    <p:blipFill>
                      <a:blip r:embed="rId17"/>
                      <a:stretch>
                        <a:fillRect/>
                      </a:stretch>
                    </p:blipFill>
                    <p:spPr>
                      <a:xfrm>
                        <a:off x="4114800" y="2209800"/>
                        <a:ext cx="9144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ABCFAD-FBA7-DA05-50BC-B4E66D86FB0D}"/>
                  </a:ext>
                </a:extLst>
              </p:cNvPr>
              <p:cNvSpPr txBox="1"/>
              <p:nvPr/>
            </p:nvSpPr>
            <p:spPr>
              <a:xfrm>
                <a:off x="1318161" y="3833245"/>
                <a:ext cx="8214756" cy="564065"/>
              </a:xfrm>
              <a:prstGeom prst="rect">
                <a:avLst/>
              </a:prstGeom>
              <a:noFill/>
            </p:spPr>
            <p:txBody>
              <a:bodyPr wrap="square">
                <a:spAutoFit/>
              </a:bodyPr>
              <a:lstStyle/>
              <a:p>
                <a:pPr algn="just">
                  <a:lnSpc>
                    <a:spcPct val="115000"/>
                  </a:lnSpc>
                  <a:spcBef>
                    <a:spcPts val="600"/>
                  </a:spcBef>
                </a:pPr>
                <a:r>
                  <a:rPr lang="vi-VN" sz="2800" b="1">
                    <a:solidFill>
                      <a:schemeClr val="bg1"/>
                    </a:solidFill>
                    <a:effectLst/>
                    <a:latin typeface="+mj-lt"/>
                    <a:ea typeface="Times New Roman" panose="02020603050405020304" pitchFamily="18" charset="0"/>
                  </a:rPr>
                  <a:t>Câu 3. </a:t>
                </a:r>
                <a:r>
                  <a:rPr lang="vi-VN" sz="2800">
                    <a:solidFill>
                      <a:schemeClr val="bg1"/>
                    </a:solidFill>
                    <a:effectLst/>
                    <a:latin typeface="+mj-lt"/>
                    <a:ea typeface="Times New Roman" panose="02020603050405020304" pitchFamily="18" charset="0"/>
                  </a:rPr>
                  <a:t>Phương trình </a:t>
                </a:r>
                <a14:m>
                  <m:oMath xmlns:m="http://schemas.openxmlformats.org/officeDocument/2006/math">
                    <m:sSup>
                      <m:sSupPr>
                        <m:ctrlPr>
                          <a:rPr lang="en-US" sz="2800" i="1" smtClean="0">
                            <a:solidFill>
                              <a:schemeClr val="bg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𝑥</m:t>
                        </m:r>
                      </m:e>
                      <m:sup>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2</m:t>
                        </m:r>
                      </m:sup>
                    </m:sSup>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−4=0</m:t>
                    </m:r>
                  </m:oMath>
                </a14:m>
                <a:r>
                  <a:rPr lang="vi-VN"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800">
                    <a:solidFill>
                      <a:schemeClr val="bg1"/>
                    </a:solidFill>
                    <a:effectLst/>
                    <a:latin typeface="+mj-lt"/>
                    <a:ea typeface="Times New Roman" panose="02020603050405020304" pitchFamily="18" charset="0"/>
                  </a:rPr>
                  <a:t>có số nghiệm là</a:t>
                </a:r>
                <a:r>
                  <a:rPr lang="en-US" sz="2800">
                    <a:solidFill>
                      <a:schemeClr val="bg1"/>
                    </a:solidFill>
                    <a:effectLst/>
                    <a:latin typeface="+mj-lt"/>
                    <a:ea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1CABCFAD-FBA7-DA05-50BC-B4E66D86FB0D}"/>
                  </a:ext>
                </a:extLst>
              </p:cNvPr>
              <p:cNvSpPr txBox="1">
                <a:spLocks noRot="1" noChangeAspect="1" noMove="1" noResize="1" noEditPoints="1" noAdjustHandles="1" noChangeArrowheads="1" noChangeShapeType="1" noTextEdit="1"/>
              </p:cNvSpPr>
              <p:nvPr/>
            </p:nvSpPr>
            <p:spPr>
              <a:xfrm>
                <a:off x="1318161" y="3833245"/>
                <a:ext cx="8214756" cy="564065"/>
              </a:xfrm>
              <a:prstGeom prst="rect">
                <a:avLst/>
              </a:prstGeom>
              <a:blipFill>
                <a:blip r:embed="rId22"/>
                <a:stretch>
                  <a:fillRect l="-1484" t="-5435" b="-31522"/>
                </a:stretch>
              </a:blipFill>
            </p:spPr>
            <p:txBody>
              <a:bodyPr/>
              <a:lstStyle/>
              <a:p>
                <a:r>
                  <a:rPr lang="en-US">
                    <a:noFill/>
                  </a:rPr>
                  <a:t> </a:t>
                </a:r>
              </a:p>
            </p:txBody>
          </p:sp>
        </mc:Fallback>
      </mc:AlternateContent>
    </p:spTree>
    <p:extLst>
      <p:ext uri="{BB962C8B-B14F-4D97-AF65-F5344CB8AC3E}">
        <p14:creationId xmlns:p14="http://schemas.microsoft.com/office/powerpoint/2010/main" val="287095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bang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cau hoi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p:nvPr/>
            </p:nvSpPr>
            <p:spPr>
              <a:xfrm>
                <a:off x="1104285" y="6081333"/>
                <a:ext cx="4650419" cy="990977"/>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𝑥</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≠3</m:t>
                    </m:r>
                  </m:oMath>
                </a14:m>
                <a:endParaRPr lang="en-US" sz="2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5" name="cau hoi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1104285" y="6081333"/>
                <a:ext cx="4650419" cy="990977"/>
              </a:xfrm>
              <a:prstGeom prst="rect">
                <a:avLst/>
              </a:prstGeom>
              <a:blipFill>
                <a:blip r:embed="rId14"/>
                <a:stretch>
                  <a:fillRect l="-2228" t="-67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u hoi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p:nvPr/>
            </p:nvSpPr>
            <p:spPr>
              <a:xfrm>
                <a:off x="6435571" y="5197162"/>
                <a:ext cx="4650419" cy="523220"/>
              </a:xfrm>
              <a:prstGeom prst="rect">
                <a:avLst/>
              </a:prstGeom>
              <a:noFill/>
            </p:spPr>
            <p:txBody>
              <a:bodyPr wrap="square" rtlCol="0">
                <a:spAutoFit/>
              </a:bodyPr>
              <a:lstStyle/>
              <a:p>
                <a:pPr marL="342900" lvl="0" indent="-342900">
                  <a:buClr>
                    <a:prstClr val="white"/>
                  </a:buClr>
                  <a:buFont typeface="Wingdings" panose="05000000000000000000" pitchFamily="2" charset="2"/>
                  <a:buChar char=""/>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𝑥</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≠2</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7" name="cau hoi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6435571" y="5197162"/>
                <a:ext cx="4650419" cy="523220"/>
              </a:xfrm>
              <a:prstGeom prst="rect">
                <a:avLst/>
              </a:prstGeom>
              <a:blipFill>
                <a:blip r:embed="rId15"/>
                <a:stretch>
                  <a:fillRect l="-2359" t="-12941" b="-32941"/>
                </a:stretch>
              </a:blipFill>
            </p:spPr>
            <p:txBody>
              <a:bodyPr/>
              <a:lstStyle/>
              <a:p>
                <a:r>
                  <a:rPr lang="en-US">
                    <a:noFill/>
                  </a:rPr>
                  <a:t> </a:t>
                </a:r>
              </a:p>
            </p:txBody>
          </p:sp>
        </mc:Fallback>
      </mc:AlternateContent>
      <p:sp>
        <p:nvSpPr>
          <p:cNvPr id="31" name="bang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523220"/>
              </a:xfrm>
              <a:prstGeom prst="rect">
                <a:avLst/>
              </a:prstGeom>
              <a:noFill/>
            </p:spPr>
            <p:txBody>
              <a:bodyPr wrap="square" rtlCol="0">
                <a:spAutoFit/>
              </a:bodyPr>
              <a:lstStyle/>
              <a:p>
                <a:pPr marL="342900" lvl="0" indent="-342900">
                  <a:buClr>
                    <a:prstClr val="white"/>
                  </a:buClr>
                  <a:buFont typeface="Wingdings" panose="05000000000000000000" pitchFamily="2" charset="2"/>
                  <a:buChar char=""/>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𝑥</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≠0</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3" name="cau hoi a">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1106008" y="5197162"/>
                <a:ext cx="4650419" cy="523220"/>
              </a:xfrm>
              <a:prstGeom prst="rect">
                <a:avLst/>
              </a:prstGeom>
              <a:blipFill>
                <a:blip r:embed="rId16"/>
                <a:stretch>
                  <a:fillRect l="-2228"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990977"/>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𝑥</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≠−3</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4" name="cau hoi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6435571" y="6060425"/>
                <a:ext cx="4650419" cy="990977"/>
              </a:xfrm>
              <a:prstGeom prst="rect">
                <a:avLst/>
              </a:prstGeom>
              <a:blipFill>
                <a:blip r:embed="rId17"/>
                <a:stretch>
                  <a:fillRect l="-2359" t="-6135"/>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12202905" y="2630411"/>
            <a:ext cx="487363" cy="487363"/>
          </a:xfrm>
          <a:prstGeom prst="rect">
            <a:avLst/>
          </a:prstGeom>
        </p:spPr>
      </p:pic>
      <p:sp>
        <p:nvSpPr>
          <p:cNvPr id="28" name="Left Arrow 27">
            <a:hlinkClick r:id="rId19" action="ppaction://hlinksldjump"/>
          </p:cNvPr>
          <p:cNvSpPr/>
          <p:nvPr/>
        </p:nvSpPr>
        <p:spPr>
          <a:xfrm>
            <a:off x="65545" y="57743"/>
            <a:ext cx="854242" cy="80611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333E26D-A2B3-C2F7-1B4A-30FDD8EE26F9}"/>
                  </a:ext>
                </a:extLst>
              </p:cNvPr>
              <p:cNvSpPr txBox="1"/>
              <p:nvPr/>
            </p:nvSpPr>
            <p:spPr>
              <a:xfrm>
                <a:off x="1731846" y="3697604"/>
                <a:ext cx="8728308" cy="808042"/>
              </a:xfrm>
              <a:prstGeom prst="rect">
                <a:avLst/>
              </a:prstGeom>
              <a:noFill/>
            </p:spPr>
            <p:txBody>
              <a:bodyPr wrap="square">
                <a:spAutoFit/>
              </a:bodyPr>
              <a:lstStyle/>
              <a:p>
                <a:pPr algn="just">
                  <a:lnSpc>
                    <a:spcPct val="115000"/>
                  </a:lnSpc>
                  <a:spcBef>
                    <a:spcPts val="600"/>
                  </a:spcBef>
                </a:pPr>
                <a:r>
                  <a:rPr lang="vi-VN" sz="2800" b="1">
                    <a:solidFill>
                      <a:schemeClr val="bg1"/>
                    </a:solidFill>
                    <a:effectLst/>
                    <a:latin typeface="+mj-lt"/>
                    <a:ea typeface="Times New Roman" panose="02020603050405020304" pitchFamily="18" charset="0"/>
                  </a:rPr>
                  <a:t>Câu 4. </a:t>
                </a:r>
                <a:r>
                  <a:rPr lang="vi-VN" sz="2800">
                    <a:solidFill>
                      <a:schemeClr val="bg1"/>
                    </a:solidFill>
                    <a:effectLst/>
                    <a:latin typeface="+mj-lt"/>
                    <a:ea typeface="Times New Roman" panose="02020603050405020304" pitchFamily="18" charset="0"/>
                  </a:rPr>
                  <a:t>Điều kiện xác định của phương trình </a:t>
                </a:r>
                <a14:m>
                  <m:oMath xmlns:m="http://schemas.openxmlformats.org/officeDocument/2006/math">
                    <m:f>
                      <m:fPr>
                        <m:ctrlPr>
                          <a:rPr lang="en-US" sz="2800" i="1" smtClean="0">
                            <a:solidFill>
                              <a:schemeClr val="bg1"/>
                            </a:solidFill>
                            <a:latin typeface="Cambria Math" panose="02040503050406030204" pitchFamily="18" charset="0"/>
                            <a:ea typeface="Tahoma" panose="020B0604030504040204" pitchFamily="34" charset="0"/>
                            <a:cs typeface="Times New Roman" panose="02020603050405020304" pitchFamily="18" charset="0"/>
                          </a:rPr>
                        </m:ctrlPr>
                      </m:fPr>
                      <m:num>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3</m:t>
                        </m:r>
                      </m:num>
                      <m:den>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𝑥</m:t>
                        </m:r>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−3</m:t>
                        </m:r>
                      </m:den>
                    </m:f>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=2</m:t>
                    </m:r>
                  </m:oMath>
                </a14:m>
                <a:r>
                  <a:rPr lang="vi-VN"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800">
                    <a:solidFill>
                      <a:schemeClr val="bg1"/>
                    </a:solidFill>
                    <a:effectLst/>
                    <a:latin typeface="+mj-lt"/>
                    <a:ea typeface="Times New Roman" panose="02020603050405020304" pitchFamily="18" charset="0"/>
                  </a:rPr>
                  <a:t>là</a:t>
                </a:r>
                <a:endParaRPr lang="en-US" sz="2800">
                  <a:solidFill>
                    <a:schemeClr val="bg1"/>
                  </a:solidFill>
                  <a:effectLst/>
                  <a:latin typeface="+mj-lt"/>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7333E26D-A2B3-C2F7-1B4A-30FDD8EE26F9}"/>
                  </a:ext>
                </a:extLst>
              </p:cNvPr>
              <p:cNvSpPr txBox="1">
                <a:spLocks noRot="1" noChangeAspect="1" noMove="1" noResize="1" noEditPoints="1" noAdjustHandles="1" noChangeArrowheads="1" noChangeShapeType="1" noTextEdit="1"/>
              </p:cNvSpPr>
              <p:nvPr/>
            </p:nvSpPr>
            <p:spPr>
              <a:xfrm>
                <a:off x="1731846" y="3697604"/>
                <a:ext cx="8728308" cy="808042"/>
              </a:xfrm>
              <a:prstGeom prst="rect">
                <a:avLst/>
              </a:prstGeom>
              <a:blipFill>
                <a:blip r:embed="rId21"/>
                <a:stretch>
                  <a:fillRect l="-1397" b="-9091"/>
                </a:stretch>
              </a:blipFill>
            </p:spPr>
            <p:txBody>
              <a:bodyPr/>
              <a:lstStyle/>
              <a:p>
                <a:r>
                  <a:rPr lang="en-US">
                    <a:noFill/>
                  </a:rPr>
                  <a:t> </a:t>
                </a:r>
              </a:p>
            </p:txBody>
          </p:sp>
        </mc:Fallback>
      </mc:AlternateContent>
    </p:spTree>
    <p:extLst>
      <p:ext uri="{BB962C8B-B14F-4D97-AF65-F5344CB8AC3E}">
        <p14:creationId xmlns:p14="http://schemas.microsoft.com/office/powerpoint/2010/main" val="39938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2254BD6F-C222-4EBF-A18A-FDA724EC8AEA}"/>
              </a:ext>
            </a:extLst>
          </p:cNvPr>
          <p:cNvSpPr/>
          <p:nvPr/>
        </p:nvSpPr>
        <p:spPr>
          <a:xfrm flipH="1">
            <a:off x="659905" y="35367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bang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cau hoi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p:nvPr/>
            </p:nvSpPr>
            <p:spPr>
              <a:xfrm>
                <a:off x="1104285" y="6081333"/>
                <a:ext cx="4650419" cy="990977"/>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  </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𝑥</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m:t>
                    </m:r>
                  </m:oMath>
                </a14:m>
                <a:endParaRPr lang="en-US" sz="2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5" name="cau hoi c"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9897B1B9-EB78-41AF-AC33-1E8F7714B11F}"/>
                  </a:ext>
                </a:extLst>
              </p:cNvPr>
              <p:cNvSpPr txBox="1">
                <a:spLocks noRot="1" noChangeAspect="1" noMove="1" noResize="1" noEditPoints="1" noAdjustHandles="1" noChangeArrowheads="1" noChangeShapeType="1" noTextEdit="1"/>
              </p:cNvSpPr>
              <p:nvPr/>
            </p:nvSpPr>
            <p:spPr>
              <a:xfrm>
                <a:off x="1104285" y="6081333"/>
                <a:ext cx="4650419" cy="990977"/>
              </a:xfrm>
              <a:prstGeom prst="rect">
                <a:avLst/>
              </a:prstGeom>
              <a:blipFill>
                <a:blip r:embed="rId13"/>
                <a:stretch>
                  <a:fillRect l="-2228" t="-67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au hoi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p:nvPr/>
            </p:nvSpPr>
            <p:spPr>
              <a:xfrm>
                <a:off x="6435571" y="5197162"/>
                <a:ext cx="4650419" cy="523220"/>
              </a:xfrm>
              <a:prstGeom prst="rect">
                <a:avLst/>
              </a:prstGeom>
              <a:noFill/>
            </p:spPr>
            <p:txBody>
              <a:bodyPr wrap="square" rtlCol="0">
                <a:spAutoFit/>
              </a:bodyPr>
              <a:lstStyle/>
              <a:p>
                <a:pPr marL="342900" lvl="0" indent="-342900">
                  <a:buClr>
                    <a:prstClr val="white"/>
                  </a:buClr>
                  <a:buFont typeface="Wingdings" panose="05000000000000000000" pitchFamily="2" charset="2"/>
                  <a:buChar char=""/>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  </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𝑥</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=0</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7" name="cau hoi b"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D96707EC-5A82-4050-B897-6DBAB63AC957}"/>
                  </a:ext>
                </a:extLst>
              </p:cNvPr>
              <p:cNvSpPr txBox="1">
                <a:spLocks noRot="1" noChangeAspect="1" noMove="1" noResize="1" noEditPoints="1" noAdjustHandles="1" noChangeArrowheads="1" noChangeShapeType="1" noTextEdit="1"/>
              </p:cNvSpPr>
              <p:nvPr/>
            </p:nvSpPr>
            <p:spPr>
              <a:xfrm>
                <a:off x="6435571" y="5197162"/>
                <a:ext cx="4650419" cy="523220"/>
              </a:xfrm>
              <a:prstGeom prst="rect">
                <a:avLst/>
              </a:prstGeom>
              <a:blipFill>
                <a:blip r:embed="rId14"/>
                <a:stretch>
                  <a:fillRect l="-2359" t="-12941" b="-32941"/>
                </a:stretch>
              </a:blipFill>
            </p:spPr>
            <p:txBody>
              <a:bodyPr/>
              <a:lstStyle/>
              <a:p>
                <a:r>
                  <a:rPr lang="en-US">
                    <a:noFill/>
                  </a:rPr>
                  <a:t> </a:t>
                </a:r>
              </a:p>
            </p:txBody>
          </p:sp>
        </mc:Fallback>
      </mc:AlternateContent>
      <p:sp>
        <p:nvSpPr>
          <p:cNvPr id="31" name="bang a" descr="OPL20U25GSXzBJYl68kk8uQGfFKzs7yb1M4KJWUiLk6ZEvGF+qCIPSnY57AbBFCvTW(2023.15.105)105+K4lPs7H94VUqPe2XwIsfPRnrXQE//QTEXxb8/8N4CNc6FpgZahzpTjFhMzSA7T/nHJa11DE8Ng2TP3iAmRczFlmslSuUNOgUeb6yRvs0=">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523220"/>
              </a:xfrm>
              <a:prstGeom prst="rect">
                <a:avLst/>
              </a:prstGeom>
              <a:noFill/>
            </p:spPr>
            <p:txBody>
              <a:bodyPr wrap="square" rtlCol="0">
                <a:spAutoFit/>
              </a:bodyPr>
              <a:lstStyle/>
              <a:p>
                <a:pPr marL="342900" lvl="0" indent="-342900">
                  <a:buClr>
                    <a:prstClr val="white"/>
                  </a:buClr>
                  <a:buFont typeface="Wingdings" panose="05000000000000000000" pitchFamily="2" charset="2"/>
                  <a:buChar char=""/>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𝑥</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=−1</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3" name="cau hoi a">
                <a:extLst>
                  <a:ext uri="{FF2B5EF4-FFF2-40B4-BE49-F238E27FC236}">
                    <a16:creationId xmlns:a16="http://schemas.microsoft.com/office/drawing/2014/main" id="{9B5DABB8-849A-4D2D-930C-9CA07BFC5BDE}"/>
                  </a:ext>
                </a:extLst>
              </p:cNvPr>
              <p:cNvSpPr txBox="1">
                <a:spLocks noRot="1" noChangeAspect="1" noMove="1" noResize="1" noEditPoints="1" noAdjustHandles="1" noChangeArrowheads="1" noChangeShapeType="1" noTextEdit="1"/>
              </p:cNvSpPr>
              <p:nvPr/>
            </p:nvSpPr>
            <p:spPr>
              <a:xfrm>
                <a:off x="1106008" y="5197162"/>
                <a:ext cx="4650419" cy="523220"/>
              </a:xfrm>
              <a:prstGeom prst="rect">
                <a:avLst/>
              </a:prstGeom>
              <a:blipFill>
                <a:blip r:embed="rId15"/>
                <a:stretch>
                  <a:fillRect l="-2228"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8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14:m>
                  <m:oMath xmlns:m="http://schemas.openxmlformats.org/officeDocument/2006/math">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𝑥</m:t>
                    </m:r>
                    <m:r>
                      <a:rPr lang="vi-VN" sz="2800">
                        <a:solidFill>
                          <a:srgbClr val="FFC000"/>
                        </a:solidFill>
                        <a:latin typeface="Cambria Math" panose="02040503050406030204" pitchFamily="18" charset="0"/>
                        <a:ea typeface="Tahoma" panose="020B0604030504040204" pitchFamily="34" charset="0"/>
                        <a:cs typeface="Times New Roman" panose="02020603050405020304" pitchFamily="18" charset="0"/>
                      </a:rPr>
                      <m:t>=2</m:t>
                    </m:r>
                  </m:oMath>
                </a14:m>
                <a:endParaRPr lang="en-US" sz="2800">
                  <a:solidFill>
                    <a:srgbClr val="FFC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4" name="cau hoi d">
                <a:extLst>
                  <a:ext uri="{FF2B5EF4-FFF2-40B4-BE49-F238E27FC236}">
                    <a16:creationId xmlns:a16="http://schemas.microsoft.com/office/drawing/2014/main" id="{42A746A3-96B8-42A5-8EFA-A104DB6B2F69}"/>
                  </a:ext>
                </a:extLst>
              </p:cNvPr>
              <p:cNvSpPr txBox="1">
                <a:spLocks noRot="1" noChangeAspect="1" noMove="1" noResize="1" noEditPoints="1" noAdjustHandles="1" noChangeArrowheads="1" noChangeShapeType="1" noTextEdit="1"/>
              </p:cNvSpPr>
              <p:nvPr/>
            </p:nvSpPr>
            <p:spPr>
              <a:xfrm>
                <a:off x="6435571" y="6060425"/>
                <a:ext cx="4650419" cy="523220"/>
              </a:xfrm>
              <a:prstGeom prst="rect">
                <a:avLst/>
              </a:prstGeom>
              <a:blipFill>
                <a:blip r:embed="rId16"/>
                <a:stretch>
                  <a:fillRect l="-2359" t="-11628" b="-31395"/>
                </a:stretch>
              </a:blipFill>
            </p:spPr>
            <p:txBody>
              <a:bodyPr/>
              <a:lstStyle/>
              <a:p>
                <a:r>
                  <a:rPr lang="en-US">
                    <a:noFill/>
                  </a:rPr>
                  <a:t> </a:t>
                </a:r>
              </a:p>
            </p:txBody>
          </p:sp>
        </mc:Fallback>
      </mc:AlternateContent>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12202905" y="2630411"/>
            <a:ext cx="487363" cy="487363"/>
          </a:xfrm>
          <a:prstGeom prst="rect">
            <a:avLst/>
          </a:prstGeom>
        </p:spPr>
      </p:pic>
      <p:sp>
        <p:nvSpPr>
          <p:cNvPr id="28" name="Left Arrow 27">
            <a:hlinkClick r:id="rId18" action="ppaction://hlinksldjump"/>
          </p:cNvPr>
          <p:cNvSpPr/>
          <p:nvPr/>
        </p:nvSpPr>
        <p:spPr>
          <a:xfrm>
            <a:off x="65545" y="57743"/>
            <a:ext cx="854242" cy="80611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4B330FE-064B-62CA-85AE-A35C5AE8774F}"/>
                  </a:ext>
                </a:extLst>
              </p:cNvPr>
              <p:cNvSpPr txBox="1"/>
              <p:nvPr/>
            </p:nvSpPr>
            <p:spPr>
              <a:xfrm>
                <a:off x="804609" y="3653925"/>
                <a:ext cx="10872189" cy="856260"/>
              </a:xfrm>
              <a:prstGeom prst="rect">
                <a:avLst/>
              </a:prstGeom>
              <a:noFill/>
            </p:spPr>
            <p:txBody>
              <a:bodyPr wrap="square">
                <a:spAutoFit/>
              </a:bodyPr>
              <a:lstStyle/>
              <a:p>
                <a:pPr algn="just">
                  <a:lnSpc>
                    <a:spcPct val="115000"/>
                  </a:lnSpc>
                  <a:spcBef>
                    <a:spcPts val="600"/>
                  </a:spcBef>
                </a:pPr>
                <a:r>
                  <a:rPr lang="vi-VN" sz="2800" b="1">
                    <a:solidFill>
                      <a:schemeClr val="bg1"/>
                    </a:solidFill>
                    <a:effectLst/>
                    <a:latin typeface="Times New Roman" panose="02020603050405020304" pitchFamily="18" charset="0"/>
                    <a:ea typeface="Times New Roman" panose="02020603050405020304" pitchFamily="18" charset="0"/>
                  </a:rPr>
                  <a:t>Câu 5. </a:t>
                </a:r>
                <a:r>
                  <a:rPr lang="vi-VN" sz="2800">
                    <a:solidFill>
                      <a:schemeClr val="bg1"/>
                    </a:solidFill>
                    <a:effectLst/>
                    <a:latin typeface="Times New Roman" panose="02020603050405020304" pitchFamily="18" charset="0"/>
                    <a:ea typeface="Times New Roman" panose="02020603050405020304" pitchFamily="18" charset="0"/>
                  </a:rPr>
                  <a:t>Số nào trong các số sau là nghiệm của phương trình</a:t>
                </a:r>
                <a:r>
                  <a:rPr lang="en-US" sz="280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solidFill>
                              <a:schemeClr val="bg1"/>
                            </a:solidFill>
                            <a:latin typeface="Cambria Math" panose="02040503050406030204" pitchFamily="18" charset="0"/>
                            <a:ea typeface="Tahoma" panose="020B0604030504040204" pitchFamily="34" charset="0"/>
                            <a:cs typeface="Times New Roman" panose="02020603050405020304" pitchFamily="18" charset="0"/>
                          </a:rPr>
                        </m:ctrlPr>
                      </m:fPr>
                      <m:num>
                        <m:sSup>
                          <m:sSupPr>
                            <m:ctrlPr>
                              <a:rPr lang="en-US" sz="2800" i="1">
                                <a:solidFill>
                                  <a:schemeClr val="bg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𝑥</m:t>
                            </m:r>
                          </m:e>
                          <m:sup>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2</m:t>
                            </m:r>
                          </m:sup>
                        </m:sSup>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−4</m:t>
                        </m:r>
                      </m:num>
                      <m:den>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𝑥</m:t>
                        </m:r>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−2</m:t>
                        </m:r>
                      </m:den>
                    </m:f>
                    <m:r>
                      <a:rPr lang="en-US" sz="2800">
                        <a:solidFill>
                          <a:schemeClr val="bg1"/>
                        </a:solidFill>
                        <a:latin typeface="Cambria Math" panose="02040503050406030204" pitchFamily="18" charset="0"/>
                        <a:ea typeface="Tahoma" panose="020B0604030504040204" pitchFamily="34" charset="0"/>
                        <a:cs typeface="Times New Roman" panose="02020603050405020304" pitchFamily="18" charset="0"/>
                      </a:rPr>
                      <m:t>=3</m:t>
                    </m:r>
                  </m:oMath>
                </a14:m>
                <a:r>
                  <a:rPr lang="vi-VN"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là</a:t>
                </a:r>
                <a:endParaRPr lang="en-US" sz="28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4B330FE-064B-62CA-85AE-A35C5AE8774F}"/>
                  </a:ext>
                </a:extLst>
              </p:cNvPr>
              <p:cNvSpPr txBox="1">
                <a:spLocks noRot="1" noChangeAspect="1" noMove="1" noResize="1" noEditPoints="1" noAdjustHandles="1" noChangeArrowheads="1" noChangeShapeType="1" noTextEdit="1"/>
              </p:cNvSpPr>
              <p:nvPr/>
            </p:nvSpPr>
            <p:spPr>
              <a:xfrm>
                <a:off x="804609" y="3653925"/>
                <a:ext cx="10872189" cy="856260"/>
              </a:xfrm>
              <a:prstGeom prst="rect">
                <a:avLst/>
              </a:prstGeom>
              <a:blipFill>
                <a:blip r:embed="rId20"/>
                <a:stretch>
                  <a:fillRect l="-1178" b="-7092"/>
                </a:stretch>
              </a:blipFill>
            </p:spPr>
            <p:txBody>
              <a:bodyPr/>
              <a:lstStyle/>
              <a:p>
                <a:r>
                  <a:rPr lang="en-US">
                    <a:noFill/>
                  </a:rPr>
                  <a:t> </a:t>
                </a:r>
              </a:p>
            </p:txBody>
          </p:sp>
        </mc:Fallback>
      </mc:AlternateContent>
    </p:spTree>
    <p:extLst>
      <p:ext uri="{BB962C8B-B14F-4D97-AF65-F5344CB8AC3E}">
        <p14:creationId xmlns:p14="http://schemas.microsoft.com/office/powerpoint/2010/main" val="16972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10873</TotalTime>
  <Words>2084</Words>
  <Application>Microsoft Office PowerPoint</Application>
  <PresentationFormat>Widescreen</PresentationFormat>
  <Paragraphs>164</Paragraphs>
  <Slides>24</Slides>
  <Notes>5</Notes>
  <HiddenSlides>0</HiddenSlides>
  <MMClips>20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Calibri Light</vt:lpstr>
      <vt:lpstr>Cambria Math</vt:lpstr>
      <vt:lpstr>Times New Roman</vt:lpstr>
      <vt:lpstr>Times New Roman </vt:lpstr>
      <vt:lpstr>Wingdings</vt:lpstr>
      <vt:lpstr>1_Office Theme</vt:lpstr>
      <vt:lpstr>Chủ đề Office</vt:lpstr>
      <vt:lpstr>Office Theme</vt:lpstr>
      <vt:lpstr>Equation</vt:lpstr>
      <vt:lpstr>Bài 1: PHƯƠNG TRÌNH QUY VỀ PHƯƠNG TRÌNH  BẬC NHẤT MỘT ẨN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PHƯƠNG TRÌNH QUY VỀ PHƯƠNG TRÌNH BẬC NHẤT MỘT ẨN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 CỦNG CỐ</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Van Anh Nguyen</cp:lastModifiedBy>
  <cp:revision>490</cp:revision>
  <dcterms:created xsi:type="dcterms:W3CDTF">2022-08-03T11:07:12Z</dcterms:created>
  <dcterms:modified xsi:type="dcterms:W3CDTF">2024-10-18T14:41:39Z</dcterms:modified>
</cp:coreProperties>
</file>