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68" r:id="rId2"/>
    <p:sldId id="623" r:id="rId3"/>
    <p:sldId id="624" r:id="rId4"/>
    <p:sldId id="625" r:id="rId5"/>
    <p:sldId id="626" r:id="rId6"/>
    <p:sldId id="627" r:id="rId7"/>
    <p:sldId id="630" r:id="rId8"/>
    <p:sldId id="634" r:id="rId9"/>
    <p:sldId id="628" r:id="rId10"/>
    <p:sldId id="602" r:id="rId11"/>
    <p:sldId id="605" r:id="rId12"/>
    <p:sldId id="620" r:id="rId13"/>
    <p:sldId id="604" r:id="rId14"/>
    <p:sldId id="606" r:id="rId15"/>
    <p:sldId id="618" r:id="rId16"/>
    <p:sldId id="619" r:id="rId17"/>
    <p:sldId id="608" r:id="rId18"/>
    <p:sldId id="621" r:id="rId19"/>
    <p:sldId id="635" r:id="rId20"/>
    <p:sldId id="622" r:id="rId21"/>
    <p:sldId id="636" r:id="rId22"/>
    <p:sldId id="617" r:id="rId23"/>
    <p:sldId id="381" r:id="rId24"/>
    <p:sldId id="3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834672-C9AE-4AF8-8873-02476A6530F3}" v="10" dt="2024-03-30T02:43:15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04" autoAdjust="0"/>
    <p:restoredTop sz="94660"/>
  </p:normalViewPr>
  <p:slideViewPr>
    <p:cSldViewPr snapToGrid="0">
      <p:cViewPr varScale="1">
        <p:scale>
          <a:sx n="78" d="100"/>
          <a:sy n="78" d="100"/>
        </p:scale>
        <p:origin x="81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I PHAN BA" userId="53738a3e669c7264" providerId="LiveId" clId="{EC834672-C9AE-4AF8-8873-02476A6530F3}"/>
    <pc:docChg chg="modSld">
      <pc:chgData name="TAI PHAN BA" userId="53738a3e669c7264" providerId="LiveId" clId="{EC834672-C9AE-4AF8-8873-02476A6530F3}" dt="2024-03-30T02:43:15.882" v="9"/>
      <pc:docMkLst>
        <pc:docMk/>
      </pc:docMkLst>
      <pc:sldChg chg="modAnim">
        <pc:chgData name="TAI PHAN BA" userId="53738a3e669c7264" providerId="LiveId" clId="{EC834672-C9AE-4AF8-8873-02476A6530F3}" dt="2024-03-30T02:42:33.140" v="0"/>
        <pc:sldMkLst>
          <pc:docMk/>
          <pc:sldMk cId="3696891292" sldId="368"/>
        </pc:sldMkLst>
      </pc:sldChg>
      <pc:sldChg chg="modAnim">
        <pc:chgData name="TAI PHAN BA" userId="53738a3e669c7264" providerId="LiveId" clId="{EC834672-C9AE-4AF8-8873-02476A6530F3}" dt="2024-03-30T02:43:15.882" v="9"/>
        <pc:sldMkLst>
          <pc:docMk/>
          <pc:sldMk cId="305540504" sldId="5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C036D-D39A-4A1D-A550-A4E860F3166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B6167-AE63-4A7F-9190-C7ED5E18C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6167-AE63-4A7F-9190-C7ED5E18C9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29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/>
                  <a:t>Chữ b hiệu ứng ra sau khi giải 2 pt</a:t>
                </a:r>
                <a:r>
                  <a:rPr lang="en-US" smtClean="0"/>
                  <a:t>?</a:t>
                </a:r>
              </a:p>
              <a:p>
                <a:r>
                  <a:rPr lang="en-US" b="1" smtClean="0"/>
                  <a:t>+ dấu</a:t>
                </a:r>
                <a:r>
                  <a:rPr lang="en-US" b="1" baseline="0" smtClean="0"/>
                  <a:t> cách không đều nhưng mình sửa hết rồi nhé</a:t>
                </a:r>
                <a:endParaRPr lang="en-US" b="1" smtClean="0"/>
              </a:p>
              <a:p>
                <a:r>
                  <a:rPr lang="en-US" b="1" smtClean="0"/>
                  <a:t>Nghiệm</a:t>
                </a:r>
                <a:r>
                  <a:rPr lang="en-US" b="1" baseline="0" smtClean="0"/>
                  <a:t> của P/t 2 : </a:t>
                </a:r>
                <a:r>
                  <a:rPr lang="en-US" sz="1200" b="1" i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"x</a:t>
                </a:r>
                <a:r>
                  <a:rPr lang="fr-FR" sz="1200" b="1" i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"</a:t>
                </a:r>
                <a:r>
                  <a:rPr lang="fr-FR" sz="1200" b="1" i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en-US" sz="1200" b="1" i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</a:t>
                </a:r>
                <a:r>
                  <a:rPr lang="fr-FR" sz="1200" b="1" i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−𝟏</a:t>
                </a:r>
                <a:r>
                  <a:rPr lang="en-US" sz="1200" b="1" i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)/</a:t>
                </a:r>
                <a:r>
                  <a:rPr lang="fr-FR" sz="1200" b="1" i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𝟐</a:t>
                </a:r>
                <a:r>
                  <a:rPr lang="en-US" b="1" smtClean="0"/>
                  <a:t> bị</a:t>
                </a:r>
                <a:r>
                  <a:rPr lang="en-US" b="1" baseline="0" smtClean="0"/>
                  <a:t> chèn vào chữa của dòng dưới </a:t>
                </a:r>
                <a:endParaRPr lang="en-US" b="1" smtClean="0"/>
              </a:p>
              <a:p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6167-AE63-4A7F-9190-C7ED5E18C9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9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6167-AE63-4A7F-9190-C7ED5E18C9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70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B6167-AE63-4A7F-9190-C7ED5E18C9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34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B6167-AE63-4A7F-9190-C7ED5E18C9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37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29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B8378-F559-472D-F9EA-31B30E670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9B4DF-6A92-CAC9-A15B-CDC9BCBBB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24EDD-2B2E-F89B-1D8B-BA1C75552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65322-A1D8-74E5-062F-0E7AE7066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A7E54-4EFF-9F08-143F-1E5DBB27F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3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B8EC1-0160-AA65-711D-558D171A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D091F-E809-BAF9-EC6F-5B42B9AED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010A3-92B8-1228-D06D-426BE53D1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F41D4-BF82-4B13-9167-5CC38BB42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A8B59-4DA1-1334-3519-7989CE550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9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A110F-46AA-43C0-4A07-D828AF709B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FFA82-575C-6014-9341-22A270BBA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D9136-4565-6831-4598-5E93874C9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B276B-BF60-FB9B-0D56-1B8FB243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B33C1-DB90-7891-E3B0-9C60DCAC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8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B8B37-C30A-7B06-9689-F676C145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868BA-364B-9D50-1E12-0BC82B634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78757-E364-2A98-E843-AEF998A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62154-1270-62DE-3E8E-8469FD42D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CF567-E0E0-44C7-C979-5991E235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67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D51D-2D62-A083-FBED-BB8869189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40951-58AD-296F-AA11-8A8B6F078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F4CF5-1E2E-A296-D7A7-270007D7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98D2D-E5A0-831E-DDEF-A5FD5C2F5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64852-E238-CDB0-6A73-53F8AA2EC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7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BACC4-841D-13AC-4E30-62D533340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796EF-DF88-DBC8-5AA5-C8EBF17E3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9EF35-2199-3D86-A663-24983FA68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B1FFB-4268-68D1-1A78-E475F5804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E08D9-BD4A-8952-977C-8E7F12D0E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89665-1F95-8251-4E7B-07791B26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1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A35DC-53B4-BC58-45A4-438E4DBEA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F3514-0CF9-5212-4897-6D2ECF6FB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8D8FAE-3B7A-09D5-806D-71D6735E8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B4B00-E4EE-4FC8-68C7-D4B64FDE39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92DF3B-00DD-5391-9E84-DED9E8C79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AB645-282C-C1CF-36AA-1F1E521F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489E40-85D1-BB37-68FF-5DD97584C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B10DF2-C2CE-B47F-AC7B-EC1A19C74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98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76CDC-D144-054E-D142-AB8277A4F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F439F-44AE-3DEA-9A5A-38BF3933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F3FD8-9EDE-F91B-8414-DAA86AD2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3200E-4515-78B6-8D9A-CD2F693E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4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63CBDC-ADCB-76A8-6D03-AD4A796F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FD82AD-274A-F01E-C2CA-A81904A7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5A55A-652E-8D15-A05E-3BF589EE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1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424D-2E45-2318-6E1A-BF2BD3E38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D32F1-D9A3-899C-A409-09881EF65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7670C-5C69-12C3-EC0D-C26C32183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B5C35-658D-B998-093A-3AAF345D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8F1F7-B1D3-E246-A1CB-B09C2B599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2D06AB-62D2-9A41-38D5-E0EFF446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1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80BDE-319A-3208-9B70-1223FCAFD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1F7613-C57D-262B-E9CC-4F6102599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51EF5F-E350-DC98-7D5F-D1F6D00A4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9244F-BE28-7762-46CF-1E19B798E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0A23-CC52-499A-9BE9-A6D3919F7C0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16E80-EBBA-2BF7-AC50-2DDA3B13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FC8A4-B8E8-DE2A-CFED-7AAB5548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1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5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5DD4F8-BDC0-007E-A045-C3921A25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E8BBD-36F0-DE36-6FB8-E07D4DB53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D3C41-6DBA-0DEA-035B-F9E7EC359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AF0A23-CC52-499A-9BE9-A6D3919F7C0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1E0A3-4EC2-917F-98A3-BA86DE058F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27B35-B9D1-1EFA-C57F-310596CCF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96603E-1268-4156-BC66-52EEB3396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9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24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0.png"/><Relationship Id="rId10" Type="http://schemas.openxmlformats.org/officeDocument/2006/relationships/image" Target="../media/image41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9.png"/><Relationship Id="rId7" Type="http://schemas.openxmlformats.org/officeDocument/2006/relationships/image" Target="../media/image5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8.png"/><Relationship Id="rId9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7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25.png"/><Relationship Id="rId5" Type="http://schemas.openxmlformats.org/officeDocument/2006/relationships/image" Target="../media/image61.png"/><Relationship Id="rId10" Type="http://schemas.openxmlformats.org/officeDocument/2006/relationships/image" Target="../media/image67.png"/><Relationship Id="rId4" Type="http://schemas.openxmlformats.org/officeDocument/2006/relationships/image" Target="../media/image540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7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9.png"/><Relationship Id="rId10" Type="http://schemas.openxmlformats.org/officeDocument/2006/relationships/image" Target="../media/image26.png"/><Relationship Id="rId4" Type="http://schemas.openxmlformats.org/officeDocument/2006/relationships/image" Target="../media/image71.png"/><Relationship Id="rId9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590.png"/><Relationship Id="rId7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82.png"/><Relationship Id="rId5" Type="http://schemas.openxmlformats.org/officeDocument/2006/relationships/image" Target="../media/image62.png"/><Relationship Id="rId10" Type="http://schemas.openxmlformats.org/officeDocument/2006/relationships/image" Target="../media/image81.png"/><Relationship Id="rId4" Type="http://schemas.openxmlformats.org/officeDocument/2006/relationships/image" Target="../media/image78.png"/><Relationship Id="rId9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4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1.png"/><Relationship Id="rId5" Type="http://schemas.openxmlformats.org/officeDocument/2006/relationships/image" Target="../media/image27.png"/><Relationship Id="rId15" Type="http://schemas.openxmlformats.org/officeDocument/2006/relationships/image" Target="../media/image84.png"/><Relationship Id="rId10" Type="http://schemas.openxmlformats.org/officeDocument/2006/relationships/image" Target="../media/image90.png"/><Relationship Id="rId4" Type="http://schemas.openxmlformats.org/officeDocument/2006/relationships/image" Target="../media/image86.png"/><Relationship Id="rId9" Type="http://schemas.openxmlformats.org/officeDocument/2006/relationships/image" Target="../media/image89.png"/><Relationship Id="rId1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3.png"/><Relationship Id="rId5" Type="http://schemas.openxmlformats.org/officeDocument/2006/relationships/image" Target="../media/image100.png"/><Relationship Id="rId10" Type="http://schemas.openxmlformats.org/officeDocument/2006/relationships/image" Target="../media/image97.png"/><Relationship Id="rId4" Type="http://schemas.openxmlformats.org/officeDocument/2006/relationships/image" Target="../media/image99.png"/><Relationship Id="rId9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23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10" Type="http://schemas.openxmlformats.org/officeDocument/2006/relationships/image" Target="../media/image123.png"/><Relationship Id="rId4" Type="http://schemas.openxmlformats.org/officeDocument/2006/relationships/image" Target="../media/image111.png"/><Relationship Id="rId9" Type="http://schemas.openxmlformats.org/officeDocument/2006/relationships/image" Target="../media/image122.png"/><Relationship Id="rId14" Type="http://schemas.openxmlformats.org/officeDocument/2006/relationships/image" Target="../media/image1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slideLayout" Target="../slideLayouts/slideLayout2.xml"/><Relationship Id="rId7" Type="http://schemas.openxmlformats.org/officeDocument/2006/relationships/slide" Target="slide7.xml"/><Relationship Id="rId12" Type="http://schemas.openxmlformats.org/officeDocument/2006/relationships/slide" Target="slide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6.xml"/><Relationship Id="rId11" Type="http://schemas.openxmlformats.org/officeDocument/2006/relationships/image" Target="../media/image13.GIF"/><Relationship Id="rId5" Type="http://schemas.openxmlformats.org/officeDocument/2006/relationships/slide" Target="slide5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17" Type="http://schemas.openxmlformats.org/officeDocument/2006/relationships/slide" Target="slide3.xml"/><Relationship Id="rId2" Type="http://schemas.openxmlformats.org/officeDocument/2006/relationships/video" Target="../media/media2.mp4"/><Relationship Id="rId16" Type="http://schemas.openxmlformats.org/officeDocument/2006/relationships/slide" Target="slide2.xml"/><Relationship Id="rId20" Type="http://schemas.openxmlformats.org/officeDocument/2006/relationships/image" Target="../media/image20.png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5" Type="http://schemas.openxmlformats.org/officeDocument/2006/relationships/image" Target="../media/image19.png"/><Relationship Id="rId10" Type="http://schemas.microsoft.com/office/2007/relationships/hdphoto" Target="../media/hdphoto2.wdp"/><Relationship Id="rId19" Type="http://schemas.openxmlformats.org/officeDocument/2006/relationships/image" Target="../media/image31.png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9.png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17" Type="http://schemas.openxmlformats.org/officeDocument/2006/relationships/slide" Target="slide3.xml"/><Relationship Id="rId2" Type="http://schemas.openxmlformats.org/officeDocument/2006/relationships/video" Target="../media/media2.mp4"/><Relationship Id="rId16" Type="http://schemas.openxmlformats.org/officeDocument/2006/relationships/slide" Target="slide2.xml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16.png"/><Relationship Id="rId5" Type="http://schemas.openxmlformats.org/officeDocument/2006/relationships/audio" Target="../media/audio3.wav"/><Relationship Id="rId15" Type="http://schemas.openxmlformats.org/officeDocument/2006/relationships/image" Target="../media/image21.png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17" Type="http://schemas.openxmlformats.org/officeDocument/2006/relationships/slide" Target="slide3.xml"/><Relationship Id="rId2" Type="http://schemas.openxmlformats.org/officeDocument/2006/relationships/video" Target="../media/media2.mp4"/><Relationship Id="rId16" Type="http://schemas.openxmlformats.org/officeDocument/2006/relationships/slide" Target="slide2.xml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5" Type="http://schemas.openxmlformats.org/officeDocument/2006/relationships/image" Target="../media/image19.png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34.png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17" Type="http://schemas.openxmlformats.org/officeDocument/2006/relationships/slide" Target="slide3.xml"/><Relationship Id="rId2" Type="http://schemas.openxmlformats.org/officeDocument/2006/relationships/video" Target="../media/media2.mp4"/><Relationship Id="rId16" Type="http://schemas.openxmlformats.org/officeDocument/2006/relationships/slide" Target="slide2.xml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16.png"/><Relationship Id="rId5" Type="http://schemas.openxmlformats.org/officeDocument/2006/relationships/audio" Target="../media/audio3.wav"/><Relationship Id="rId15" Type="http://schemas.openxmlformats.org/officeDocument/2006/relationships/image" Target="../media/image21.png"/><Relationship Id="rId10" Type="http://schemas.microsoft.com/office/2007/relationships/hdphoto" Target="../media/hdphoto2.wdp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837" y="1339090"/>
            <a:ext cx="11110293" cy="114184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1: PHƯƠNG TRÌNH QUY VỀ </a:t>
            </a:r>
            <a:b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 TRÌNH BẬC NHẤT MỘT ẨN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001" y="2706844"/>
            <a:ext cx="1393963" cy="53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422" y="500770"/>
                <a:ext cx="10308937" cy="79905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fr-FR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 </a:t>
                </a:r>
                <a:r>
                  <a:rPr lang="en-US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ax</m:t>
                        </m:r>
                        <m:r>
                          <m:rPr>
                            <m:nor/>
                          </m:rPr>
                          <a:rPr lang="en-US" b="0" i="1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0" i="1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d>
                    <m:r>
                      <m:rPr>
                        <m:nor/>
                      </m:rPr>
                      <a:rPr lang="en-US" i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cx</m:t>
                        </m:r>
                        <m:r>
                          <m:rPr>
                            <m:nor/>
                          </m:rPr>
                          <a:rPr lang="en-US" b="0" i="1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0" i="1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b="0" i="1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m:rPr>
                        <m:nor/>
                      </m:rPr>
                      <a:rPr lang="en-US" i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1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i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b="0" i="1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m:rPr>
                            <m:nor/>
                          </m:rPr>
                          <a:rPr lang="en-US" b="0" i="1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b="0" i="1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i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22" y="500770"/>
                <a:ext cx="10308937" cy="799051"/>
              </a:xfrm>
              <a:prstGeom prst="rect">
                <a:avLst/>
              </a:prstGeom>
              <a:blipFill>
                <a:blip r:embed="rId5"/>
                <a:stretch>
                  <a:fillRect l="-1183" b="-3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9FC6E6D-6FB1-05A1-A49A-707C593B7A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281" y="1182166"/>
                <a:ext cx="11724298" cy="58125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 1</a:t>
                </a:r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Cho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4350" indent="-514350">
                  <a:lnSpc>
                    <a:spcPct val="150000"/>
                  </a:lnSpc>
                  <a:buAutoNum type="alphaLcParenR"/>
                </a:pP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9FC6E6D-6FB1-05A1-A49A-707C593B7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81" y="1182166"/>
                <a:ext cx="11724298" cy="581251"/>
              </a:xfrm>
              <a:prstGeom prst="rect">
                <a:avLst/>
              </a:prstGeom>
              <a:blipFill>
                <a:blip r:embed="rId6"/>
                <a:stretch>
                  <a:fillRect l="-1040" b="-4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6753465-0EED-45C3-B93B-B10C647F392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278" y="-132284"/>
            <a:ext cx="1278832" cy="1314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67753" y="1766171"/>
                <a:ext cx="6299997" cy="82620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Cho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–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753" y="1766171"/>
                <a:ext cx="6299997" cy="826208"/>
              </a:xfrm>
              <a:prstGeom prst="rect">
                <a:avLst/>
              </a:prstGeom>
              <a:blipFill>
                <a:blip r:embed="rId9"/>
                <a:stretch>
                  <a:fillRect l="-581" b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281" y="2346708"/>
                <a:ext cx="9563229" cy="79905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3 = 0; 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+ 1= 0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81" y="2346708"/>
                <a:ext cx="9563229" cy="799051"/>
              </a:xfrm>
              <a:prstGeom prst="rect">
                <a:avLst/>
              </a:prstGeom>
              <a:blipFill>
                <a:blip r:embed="rId10"/>
                <a:stretch>
                  <a:fillRect l="-319" b="-3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281" y="2937667"/>
                <a:ext cx="11724298" cy="79905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Chứng tỏ rằng nghiệm của phương trình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3 = 0 và 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 của phương trình </a:t>
                </a:r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+ 1= 0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đều là nghiệm của phương trình 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3)(2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+ 1) = 0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81" y="2937667"/>
                <a:ext cx="11724298" cy="799051"/>
              </a:xfrm>
              <a:prstGeom prst="rect">
                <a:avLst/>
              </a:prstGeom>
              <a:blipFill>
                <a:blip r:embed="rId11"/>
                <a:stretch>
                  <a:fillRect l="-1040" r="-1715" b="-83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281" y="4246477"/>
                <a:ext cx="11724298" cy="79905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 baseline="-25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– 3)(2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+ 1) = 0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trị </a:t>
                </a:r>
                <a:r>
                  <a:rPr lang="en-US" i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 = x</a:t>
                </a:r>
                <a:r>
                  <a:rPr lang="en-US" i="1" baseline="-250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3 = 0 hoặc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+ 1= 0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81" y="4246477"/>
                <a:ext cx="11724298" cy="799051"/>
              </a:xfrm>
              <a:prstGeom prst="rect">
                <a:avLst/>
              </a:prstGeom>
              <a:blipFill>
                <a:blip r:embed="rId12"/>
                <a:stretch>
                  <a:fillRect l="-1040" b="-164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44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FC6E6D-6FB1-05A1-A49A-707C593B7A37}"/>
              </a:ext>
            </a:extLst>
          </p:cNvPr>
          <p:cNvSpPr txBox="1">
            <a:spLocks/>
          </p:cNvSpPr>
          <p:nvPr/>
        </p:nvSpPr>
        <p:spPr>
          <a:xfrm>
            <a:off x="1" y="-100208"/>
            <a:ext cx="12320336" cy="6858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FR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fr-FR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5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5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5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A0DC34-DD4B-4129-B060-E98C1211D077}"/>
              </a:ext>
            </a:extLst>
          </p:cNvPr>
          <p:cNvSpPr txBox="1"/>
          <p:nvPr/>
        </p:nvSpPr>
        <p:spPr>
          <a:xfrm>
            <a:off x="5121439" y="373613"/>
            <a:ext cx="1363578" cy="59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25917-8A1A-4D29-A883-42C936C47031}"/>
              </a:ext>
            </a:extLst>
          </p:cNvPr>
          <p:cNvSpPr txBox="1"/>
          <p:nvPr/>
        </p:nvSpPr>
        <p:spPr>
          <a:xfrm>
            <a:off x="213491" y="117620"/>
            <a:ext cx="1556084" cy="59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 1:</a:t>
            </a:r>
            <a:endParaRPr lang="en-US" sz="28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AE0DA-07D6-49AB-B975-3C2287C0ECCA}"/>
              </a:ext>
            </a:extLst>
          </p:cNvPr>
          <p:cNvSpPr txBox="1"/>
          <p:nvPr/>
        </p:nvSpPr>
        <p:spPr>
          <a:xfrm>
            <a:off x="486034" y="1068933"/>
            <a:ext cx="3064043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fr-FR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fr-FR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4A2775-3ACF-49B6-A267-2B25A4274A0D}"/>
              </a:ext>
            </a:extLst>
          </p:cNvPr>
          <p:cNvSpPr txBox="1"/>
          <p:nvPr/>
        </p:nvSpPr>
        <p:spPr>
          <a:xfrm flipH="1">
            <a:off x="1982391" y="2006560"/>
            <a:ext cx="113247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fr-FR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105CE1-3CAD-4FC3-BC86-654F616ACA6C}"/>
                  </a:ext>
                </a:extLst>
              </p:cNvPr>
              <p:cNvSpPr txBox="1"/>
              <p:nvPr/>
            </p:nvSpPr>
            <p:spPr>
              <a:xfrm flipH="1">
                <a:off x="1031467" y="1603121"/>
                <a:ext cx="2121570" cy="6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fr-FR" sz="280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∗</a:t>
                </a:r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− 3 = 0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7105CE1-3CAD-4FC3-BC86-654F616AC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31467" y="1603121"/>
                <a:ext cx="2121570" cy="652486"/>
              </a:xfrm>
              <a:prstGeom prst="rect">
                <a:avLst/>
              </a:prstGeom>
              <a:blipFill>
                <a:blip r:embed="rId3"/>
                <a:stretch>
                  <a:fillRect l="-5747" b="-16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809259-6834-418A-AE68-82F533E526BA}"/>
                  </a:ext>
                </a:extLst>
              </p:cNvPr>
              <p:cNvSpPr txBox="1"/>
              <p:nvPr/>
            </p:nvSpPr>
            <p:spPr>
              <a:xfrm flipH="1">
                <a:off x="6108027" y="1601857"/>
                <a:ext cx="2548780" cy="6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8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∗)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B809259-6834-418A-AE68-82F533E52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08027" y="1601857"/>
                <a:ext cx="2548780" cy="6524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DA7784-39EA-4FFB-881E-F1E035589674}"/>
                  </a:ext>
                </a:extLst>
              </p:cNvPr>
              <p:cNvSpPr txBox="1"/>
              <p:nvPr/>
            </p:nvSpPr>
            <p:spPr>
              <a:xfrm flipH="1">
                <a:off x="7076884" y="2083030"/>
                <a:ext cx="1782888" cy="6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280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sz="2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80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FDA7784-39EA-4FFB-881E-F1E035589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76884" y="2083030"/>
                <a:ext cx="1782888" cy="6524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87164" y="1663919"/>
            <a:ext cx="641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800" b="1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747996" y="5385961"/>
                <a:ext cx="5937336" cy="1121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996" y="5385961"/>
                <a:ext cx="5937336" cy="1121589"/>
              </a:xfrm>
              <a:prstGeom prst="rect">
                <a:avLst/>
              </a:prstGeom>
              <a:blipFill>
                <a:blip r:embed="rId6"/>
                <a:stretch>
                  <a:fillRect l="-1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-49729" y="4860341"/>
                <a:ext cx="12192000" cy="778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6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Thay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6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fr-FR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fr-FR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fr-FR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– 3)(2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+ 1) = 0</m:t>
                    </m:r>
                  </m:oMath>
                </a14:m>
                <a:r>
                  <a:rPr lang="en-US" sz="2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6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được:</a:t>
                </a:r>
                <a:endParaRPr lang="en-US" sz="2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729" y="4860341"/>
                <a:ext cx="12192000" cy="778483"/>
              </a:xfrm>
              <a:prstGeom prst="rect">
                <a:avLst/>
              </a:prstGeom>
              <a:blipFill>
                <a:blip r:embed="rId7"/>
                <a:stretch>
                  <a:fillRect l="-90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8058" y="4321721"/>
                <a:ext cx="82170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</a:t>
                </a:r>
                <a14:m>
                  <m:oMath xmlns:m="http://schemas.openxmlformats.org/officeDocument/2006/math">
                    <m:r>
                      <a:rPr lang="en-US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ậ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3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6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8" y="4321721"/>
                <a:ext cx="8217073" cy="523220"/>
              </a:xfrm>
              <a:prstGeom prst="rect">
                <a:avLst/>
              </a:prstGeom>
              <a:blipFill>
                <a:blip r:embed="rId8"/>
                <a:stretch>
                  <a:fillRect l="-371" t="-5814" b="-26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-49728" y="3695419"/>
                <a:ext cx="1219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6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Thay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3</m:t>
                    </m:r>
                  </m:oMath>
                </a14:m>
                <a:r>
                  <a:rPr lang="fr-FR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fr-FR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vế</a:t>
                </a:r>
                <a:r>
                  <a:rPr lang="fr-FR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trái</a:t>
                </a:r>
                <a:r>
                  <a:rPr lang="fr-FR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6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– 3)(2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+ 1) = 0</m:t>
                    </m:r>
                  </m:oMath>
                </a14:m>
                <a:r>
                  <a:rPr lang="en-US" sz="26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được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b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– 3)(2</m:t>
                    </m:r>
                    <m:r>
                      <m:rPr>
                        <m:nor/>
                      </m:rPr>
                      <a:rPr lang="en-US" sz="2800" b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.3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+ 1) = 0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728" y="3695419"/>
                <a:ext cx="12192000" cy="523220"/>
              </a:xfrm>
              <a:prstGeom prst="rect">
                <a:avLst/>
              </a:prstGeom>
              <a:blipFill>
                <a:blip r:embed="rId9"/>
                <a:stretch>
                  <a:fillRect l="-900" t="-5814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567282" y="2701797"/>
                <a:ext cx="1054408" cy="8071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7282" y="2701797"/>
                <a:ext cx="1054408" cy="8071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8058" y="5606724"/>
                <a:ext cx="3788666" cy="899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− 3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)(2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+ 1) = 0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8" y="5606724"/>
                <a:ext cx="3788666" cy="8994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1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  <p:bldP spid="11" grpId="0"/>
      <p:bldP spid="7" grpId="0"/>
      <p:bldP spid="14" grpId="0"/>
      <p:bldP spid="15" grpId="0"/>
      <p:bldP spid="16" grpId="0"/>
      <p:bldP spid="17" grpId="0"/>
      <p:bldP spid="18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83F257-4AC8-4F93-8B1E-0D1B3560BBF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84163" y="333660"/>
                <a:ext cx="11167526" cy="872541"/>
              </a:xfrm>
            </p:spPr>
            <p:txBody>
              <a:bodyPr>
                <a:noAutofit/>
              </a:bodyPr>
              <a:lstStyle/>
              <a:p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 giải phương trình tích </a:t>
                </a:r>
                <a:r>
                  <a:rPr lang="en-US" sz="28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(ax + b)(cx + d) = 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0;</a:t>
                </a:r>
                <a:r>
                  <a:rPr lang="en-US" sz="28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vi-VN" sz="2800" i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8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i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có thể làm như sau: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83F257-4AC8-4F93-8B1E-0D1B3560BB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84163" y="333660"/>
                <a:ext cx="11167526" cy="872541"/>
              </a:xfrm>
              <a:blipFill>
                <a:blip r:embed="rId2"/>
                <a:stretch>
                  <a:fillRect l="-1092" t="-11888" r="-1583" b="-18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84949C-F8E8-4B5F-9DBB-414A5BDC2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25" y="1308723"/>
            <a:ext cx="10515600" cy="564649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 + b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cx +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=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8E118B0-4022-463E-94E3-874BEF69451B}"/>
              </a:ext>
            </a:extLst>
          </p:cNvPr>
          <p:cNvSpPr txBox="1">
            <a:spLocks/>
          </p:cNvSpPr>
          <p:nvPr/>
        </p:nvSpPr>
        <p:spPr>
          <a:xfrm>
            <a:off x="505318" y="1925062"/>
            <a:ext cx="10515600" cy="992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nghiệm: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5">
                <a:extLst>
                  <a:ext uri="{FF2B5EF4-FFF2-40B4-BE49-F238E27FC236}">
                    <a16:creationId xmlns:a16="http://schemas.microsoft.com/office/drawing/2014/main" id="{98C71351-C921-4A1C-BC01-5EA68FD7243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1105" y="2982258"/>
                <a:ext cx="10515600" cy="5646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SGK/Trang 6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+ 5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)(3</a:t>
                </a:r>
                <a:r>
                  <a:rPr lang="en-US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9) = 0 </a:t>
                </a:r>
              </a:p>
            </p:txBody>
          </p:sp>
        </mc:Choice>
        <mc:Fallback xmlns="">
          <p:sp>
            <p:nvSpPr>
              <p:cNvPr id="11" name="Content Placeholder 5">
                <a:extLst>
                  <a:ext uri="{FF2B5EF4-FFF2-40B4-BE49-F238E27FC236}">
                    <a16:creationId xmlns:a16="http://schemas.microsoft.com/office/drawing/2014/main" id="{98C71351-C921-4A1C-BC01-5EA68FD72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5" y="2982258"/>
                <a:ext cx="10515600" cy="564649"/>
              </a:xfrm>
              <a:prstGeom prst="rect">
                <a:avLst/>
              </a:prstGeom>
              <a:blipFill>
                <a:blip r:embed="rId3"/>
                <a:stretch>
                  <a:fillRect l="-1159" t="-18280" b="-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C3061C0-E420-40ED-9EAE-C15A27C6B9AB}"/>
              </a:ext>
            </a:extLst>
          </p:cNvPr>
          <p:cNvSpPr txBox="1">
            <a:spLocks/>
          </p:cNvSpPr>
          <p:nvPr/>
        </p:nvSpPr>
        <p:spPr>
          <a:xfrm>
            <a:off x="5152612" y="3444991"/>
            <a:ext cx="1415716" cy="564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E345A9-04FE-4CE2-BE84-25FC6FE00C6A}"/>
              </a:ext>
            </a:extLst>
          </p:cNvPr>
          <p:cNvSpPr txBox="1">
            <a:spLocks/>
          </p:cNvSpPr>
          <p:nvPr/>
        </p:nvSpPr>
        <p:spPr>
          <a:xfrm>
            <a:off x="567274" y="3735944"/>
            <a:ext cx="11057452" cy="6394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Để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959F8DD-D1E7-4EF8-8C17-232A2F57FE2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307" y="4187602"/>
                <a:ext cx="2009631" cy="7460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33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+ 5 =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959F8DD-D1E7-4EF8-8C17-232A2F57F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307" y="4187602"/>
                <a:ext cx="2009631" cy="74605"/>
              </a:xfrm>
              <a:prstGeom prst="rect">
                <a:avLst/>
              </a:prstGeom>
              <a:blipFill>
                <a:blip r:embed="rId4"/>
                <a:stretch>
                  <a:fillRect l="-909" b="-120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7F452C0-72CF-4EA7-90B5-E38C7E1EB3B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8410" y="4693943"/>
                <a:ext cx="2748287" cy="762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−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5</m:t>
                    </m:r>
                  </m:oMath>
                </a14:m>
                <a:endParaRPr lang="en-US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7F452C0-72CF-4EA7-90B5-E38C7E1EB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410" y="4693943"/>
                <a:ext cx="2748287" cy="76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F9F67D4-82BA-45DA-94BB-DEC138D0B4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8653" y="4240674"/>
                <a:ext cx="2301165" cy="762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33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∗) </m:t>
                    </m:r>
                    <m:r>
                      <m:rPr>
                        <m:nor/>
                      </m:rPr>
                      <a:rPr lang="en-US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9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0</m:t>
                    </m:r>
                  </m:oMath>
                </a14:m>
                <a:endParaRPr lang="en-US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i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F9F67D4-82BA-45DA-94BB-DEC138D0B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653" y="4240674"/>
                <a:ext cx="2301165" cy="762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E8FCC97-EAE7-4BE0-97F7-B805DDDCF8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77501" y="4721478"/>
                <a:ext cx="2199205" cy="762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endParaRPr lang="en-US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E8FCC97-EAE7-4BE0-97F7-B805DDDCF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501" y="4721478"/>
                <a:ext cx="2199205" cy="762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16552DE-2756-4F14-B8A7-F459059DAA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49235" y="5233708"/>
                <a:ext cx="1828800" cy="7620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3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US" i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16552DE-2756-4F14-B8A7-F459059DA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235" y="5233708"/>
                <a:ext cx="1828800" cy="762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0E37E9E-32F1-439F-A1D0-2B2D08FF5A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2670" y="5798724"/>
                <a:ext cx="9191967" cy="86513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− 5</m:t>
                    </m:r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b="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0E37E9E-32F1-439F-A1D0-2B2D08FF5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70" y="5798724"/>
                <a:ext cx="9191967" cy="865130"/>
              </a:xfrm>
              <a:prstGeom prst="rect">
                <a:avLst/>
              </a:prstGeom>
              <a:blipFill>
                <a:blip r:embed="rId9"/>
                <a:stretch>
                  <a:fillRect l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65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10" grpId="0"/>
      <p:bldP spid="11" grpId="0" build="p"/>
      <p:bldP spid="12" grpId="0" build="p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9FC6E6D-6FB1-05A1-A49A-707C593B7A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7476" y="106962"/>
                <a:ext cx="11057453" cy="106411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SGK/Trang 6</a:t>
                </a:r>
                <a:r>
                  <a:rPr lang="en-US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b="0" i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vi-VN" b="0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b="0" i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b="0" i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d>
                      <m:dPr>
                        <m:ctrlPr>
                          <a:rPr lang="en-US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vi-VN" b="0" i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vi-VN" b="0" i="1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b="0" i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vi-VN" b="0" i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b="0" i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b="0" i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9FC6E6D-6FB1-05A1-A49A-707C593B7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76" y="106962"/>
                <a:ext cx="11057453" cy="1064112"/>
              </a:xfrm>
              <a:prstGeom prst="rect">
                <a:avLst/>
              </a:prstGeom>
              <a:blipFill>
                <a:blip r:embed="rId4"/>
                <a:stretch>
                  <a:fillRect l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0AC1A1-6C8A-17D8-CC31-48FE8292F35A}"/>
              </a:ext>
            </a:extLst>
          </p:cNvPr>
          <p:cNvSpPr txBox="1">
            <a:spLocks/>
          </p:cNvSpPr>
          <p:nvPr/>
        </p:nvSpPr>
        <p:spPr>
          <a:xfrm>
            <a:off x="527474" y="1497097"/>
            <a:ext cx="11057453" cy="144751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DB24F3-55A6-433C-BA56-82D4A01BE22E}"/>
                  </a:ext>
                </a:extLst>
              </p:cNvPr>
              <p:cNvSpPr txBox="1"/>
              <p:nvPr/>
            </p:nvSpPr>
            <p:spPr>
              <a:xfrm>
                <a:off x="527475" y="3814976"/>
                <a:ext cx="11137047" cy="10416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−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x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BDB24F3-55A6-433C-BA56-82D4A01BE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75" y="3814976"/>
                <a:ext cx="11137047" cy="1041632"/>
              </a:xfrm>
              <a:prstGeom prst="rect">
                <a:avLst/>
              </a:prstGeom>
              <a:blipFill>
                <a:blip r:embed="rId5"/>
                <a:stretch>
                  <a:fillRect l="-1150" b="-5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B1F6A69-087A-47CE-97DF-312BE301CA0B}"/>
              </a:ext>
            </a:extLst>
          </p:cNvPr>
          <p:cNvSpPr txBox="1">
            <a:spLocks/>
          </p:cNvSpPr>
          <p:nvPr/>
        </p:nvSpPr>
        <p:spPr>
          <a:xfrm>
            <a:off x="5358370" y="776861"/>
            <a:ext cx="1395663" cy="5627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64BDADD-E3C4-4266-AA82-0E1C321FA3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50970" y="2514338"/>
                <a:ext cx="1891056" cy="5627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vi-VN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−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64BDADD-E3C4-4266-AA82-0E1C321FA3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970" y="2514338"/>
                <a:ext cx="1891056" cy="5627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114D791-979A-4423-B816-96D3DB68AD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02339" y="2061716"/>
                <a:ext cx="1891056" cy="5627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vi-VN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114D791-979A-4423-B816-96D3DB68A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339" y="2061716"/>
                <a:ext cx="1891056" cy="562783"/>
              </a:xfrm>
              <a:prstGeom prst="rect">
                <a:avLst/>
              </a:prstGeom>
              <a:blipFill>
                <a:blip r:embed="rId7"/>
                <a:stretch>
                  <a:fillRect b="-46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DCB6309-55C9-4C77-BCEA-34D3C2D5CA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29764" y="2514337"/>
                <a:ext cx="1891056" cy="5627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 = 2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DCB6309-55C9-4C77-BCEA-34D3C2D5C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764" y="2514337"/>
                <a:ext cx="1891056" cy="5627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8992443-DEBB-4FAC-9306-3A90213E09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56200" y="2077774"/>
                <a:ext cx="1970650" cy="56278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−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8992443-DEBB-4FAC-9306-3A90213E0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200" y="2077774"/>
                <a:ext cx="1970650" cy="5627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09AA81-54AC-4798-B6DA-F6FD338DE2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51899" y="2888274"/>
                <a:ext cx="1526371" cy="11015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0809AA81-54AC-4798-B6DA-F6FD338DE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899" y="2888274"/>
                <a:ext cx="1526371" cy="1101595"/>
              </a:xfrm>
              <a:prstGeom prst="rect">
                <a:avLst/>
              </a:prstGeom>
              <a:blipFill>
                <a:blip r:embed="rId10"/>
                <a:stretch>
                  <a:fillRect l="-7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93E6E4-01F7-4B11-A37F-EF505E93A0C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0903318" y="-1198"/>
            <a:ext cx="1522409" cy="802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01715" y="3206814"/>
                <a:ext cx="989566" cy="802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715" y="3206814"/>
                <a:ext cx="989566" cy="802271"/>
              </a:xfrm>
              <a:prstGeom prst="rect">
                <a:avLst/>
              </a:prstGeom>
              <a:blipFill>
                <a:blip r:embed="rId13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085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14" grpId="0"/>
      <p:bldP spid="6" grpId="0"/>
      <p:bldP spid="8" grpId="0"/>
      <p:bldP spid="9" grpId="0"/>
      <p:bldP spid="10" grpId="0"/>
      <p:bldP spid="11" grpId="0"/>
      <p:bldP spid="1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9FC6E6D-6FB1-05A1-A49A-707C593B7A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7476" y="133492"/>
                <a:ext cx="11057453" cy="82884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b="1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b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 SGK</a:t>
                </a:r>
                <a:r>
                  <a:rPr lang="en-US" b="1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/Trang 6</a:t>
                </a:r>
                <a:r>
                  <a:rPr lang="en-US">
                    <a:solidFill>
                      <a:srgbClr val="FFFF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trình: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               </m:t>
                    </m:r>
                  </m:oMath>
                </a14:m>
                <a:endParaRPr lang="en-US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dirty="0">
                  <a:solidFill>
                    <a:schemeClr val="bg1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9FC6E6D-6FB1-05A1-A49A-707C593B7A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76" y="133492"/>
                <a:ext cx="11057453" cy="828848"/>
              </a:xfrm>
              <a:prstGeom prst="rect">
                <a:avLst/>
              </a:prstGeom>
              <a:blipFill>
                <a:blip r:embed="rId4"/>
                <a:stretch>
                  <a:fillRect l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F9C531-078C-4182-B1C6-E4A4A309013E}"/>
              </a:ext>
            </a:extLst>
          </p:cNvPr>
          <p:cNvSpPr txBox="1">
            <a:spLocks/>
          </p:cNvSpPr>
          <p:nvPr/>
        </p:nvSpPr>
        <p:spPr>
          <a:xfrm>
            <a:off x="5376083" y="1235502"/>
            <a:ext cx="1405598" cy="5775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iải</a:t>
            </a:r>
            <a:endParaRPr lang="en-US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98B6701-F2B9-44BA-BF27-A5EDBF0F1109}"/>
              </a:ext>
            </a:extLst>
          </p:cNvPr>
          <p:cNvSpPr txBox="1">
            <a:spLocks/>
          </p:cNvSpPr>
          <p:nvPr/>
        </p:nvSpPr>
        <p:spPr>
          <a:xfrm>
            <a:off x="818149" y="2163993"/>
            <a:ext cx="4026568" cy="7900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572EDE-1BB8-44A6-AB9B-44DD781A5EC1}"/>
              </a:ext>
            </a:extLst>
          </p:cNvPr>
          <p:cNvSpPr txBox="1">
            <a:spLocks/>
          </p:cNvSpPr>
          <p:nvPr/>
        </p:nvSpPr>
        <p:spPr>
          <a:xfrm>
            <a:off x="786068" y="2717399"/>
            <a:ext cx="7283115" cy="86856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D9BC3F-EE24-4378-A216-FCDC29BAA884}"/>
              </a:ext>
            </a:extLst>
          </p:cNvPr>
          <p:cNvSpPr txBox="1">
            <a:spLocks/>
          </p:cNvSpPr>
          <p:nvPr/>
        </p:nvSpPr>
        <p:spPr>
          <a:xfrm>
            <a:off x="980690" y="2429814"/>
            <a:ext cx="3062070" cy="11856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</a:t>
            </a:r>
            <a:r>
              <a:rPr lang="en-US" sz="4000" i="1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000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3)(</a:t>
            </a:r>
            <a:r>
              <a:rPr lang="en-US" sz="4000" i="1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000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+ 7) = 0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4C793CD-D328-47F6-846D-DB3FCFBA99C7}"/>
              </a:ext>
            </a:extLst>
          </p:cNvPr>
          <p:cNvSpPr txBox="1">
            <a:spLocks/>
          </p:cNvSpPr>
          <p:nvPr/>
        </p:nvSpPr>
        <p:spPr>
          <a:xfrm>
            <a:off x="548167" y="3289627"/>
            <a:ext cx="8223801" cy="8651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03ACD3D-328D-4E92-ABFF-A62624B449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7476" y="5310541"/>
                <a:ext cx="11348126" cy="86513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10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−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03ACD3D-328D-4E92-ABFF-A62624B44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76" y="5310541"/>
                <a:ext cx="11348126" cy="865130"/>
              </a:xfrm>
              <a:prstGeom prst="rect">
                <a:avLst/>
              </a:prstGeom>
              <a:blipFill>
                <a:blip r:embed="rId5"/>
                <a:stretch>
                  <a:fillRect l="-1128" b="-27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3BA8FA6-7B5F-4013-94F7-55834E97DF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6523" y="3883952"/>
                <a:ext cx="2347292" cy="57751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∗)</m:t>
                      </m:r>
                      <m:r>
                        <m:rPr>
                          <m:nor/>
                        </m:rPr>
                        <a:rPr lang="en-US" b="1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3BA8FA6-7B5F-4013-94F7-55834E97D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23" y="3883952"/>
                <a:ext cx="2347292" cy="577516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7C44C67-255A-4C2A-8AFA-BFBEA54ACC8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36567" y="4295043"/>
                <a:ext cx="2341882" cy="60248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7C44C67-255A-4C2A-8AFA-BFBEA54AC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567" y="4295043"/>
                <a:ext cx="2341882" cy="6024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56B517-1B81-423D-8AB3-6A1DEF07F5ED}"/>
              </a:ext>
            </a:extLst>
          </p:cNvPr>
          <p:cNvSpPr txBox="1">
            <a:spLocks/>
          </p:cNvSpPr>
          <p:nvPr/>
        </p:nvSpPr>
        <p:spPr>
          <a:xfrm>
            <a:off x="5467811" y="3888933"/>
            <a:ext cx="2280852" cy="8651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mbria Math" panose="02040503050406030204" pitchFamily="18" charset="0"/>
              </a:rPr>
              <a:t>∗) 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+ 4 = 0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7EF9FF-53D9-4A87-B19E-B144BDDFD2CC}"/>
              </a:ext>
            </a:extLst>
          </p:cNvPr>
          <p:cNvSpPr txBox="1">
            <a:spLocks/>
          </p:cNvSpPr>
          <p:nvPr/>
        </p:nvSpPr>
        <p:spPr>
          <a:xfrm>
            <a:off x="6405777" y="4349091"/>
            <a:ext cx="1324091" cy="5775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−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br>
              <a:rPr lang="en-US">
                <a:latin typeface="Cambria Math" panose="02040503050406030204" pitchFamily="18" charset="0"/>
              </a:rPr>
            </a:b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93C8C8E-3924-4459-8EB9-42FD445740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15047" y="4596284"/>
                <a:ext cx="2157658" cy="70529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93C8C8E-3924-4459-8EB9-42FD44574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5047" y="4596284"/>
                <a:ext cx="2157658" cy="705295"/>
              </a:xfrm>
              <a:prstGeom prst="rect">
                <a:avLst/>
              </a:prstGeom>
              <a:blipFill>
                <a:blip r:embed="rId8"/>
                <a:stretch>
                  <a:fillRect l="-5650" b="-5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89732" y="753200"/>
            <a:ext cx="3204723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(2</a:t>
            </a:r>
            <a:r>
              <a:rPr lang="en-US" sz="4000" i="1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000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3)</a:t>
            </a:r>
            <a:r>
              <a:rPr lang="en-US" sz="2800" baseline="30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3600" baseline="30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i="1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000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+ 7)</a:t>
            </a:r>
            <a:r>
              <a:rPr lang="en-US" sz="2800" baseline="30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aseline="30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3738" y="1552624"/>
            <a:ext cx="3244799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(2</a:t>
            </a:r>
            <a:r>
              <a:rPr lang="en-US" sz="4000" i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3)</a:t>
            </a:r>
            <a:r>
              <a:rPr 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i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+ 7)</a:t>
            </a:r>
            <a:r>
              <a:rPr 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0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43453" y="2073119"/>
            <a:ext cx="6005170" cy="75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[(2</a:t>
            </a:r>
            <a:r>
              <a:rPr lang="en-US" sz="4000" i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3)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(</a:t>
            </a:r>
            <a:r>
              <a:rPr lang="en-US" sz="4000" i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+ 7)][(2</a:t>
            </a:r>
            <a:r>
              <a:rPr lang="en-US" sz="4000" i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3)</a:t>
            </a:r>
            <a:r>
              <a:rPr lang="en-US" sz="40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(</a:t>
            </a:r>
            <a:r>
              <a:rPr lang="en-US" sz="4000" i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+ 7)] = 0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301345" y="971302"/>
                <a:ext cx="3200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− 9 = 3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+ 3</m:t>
                          </m:r>
                        </m:e>
                      </m:d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345" y="971302"/>
                <a:ext cx="320040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58381" y="4564092"/>
            <a:ext cx="2328874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4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20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D0139A0-D2E6-4575-9ACB-7C6DB32833FF}"/>
              </a:ext>
            </a:extLst>
          </p:cNvPr>
          <p:cNvSpPr txBox="1">
            <a:spLocks/>
          </p:cNvSpPr>
          <p:nvPr/>
        </p:nvSpPr>
        <p:spPr>
          <a:xfrm>
            <a:off x="449457" y="3338605"/>
            <a:ext cx="11057452" cy="63944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9CFF8B8-1BB1-4D4F-A871-0D2452F4FF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4767" y="4955849"/>
                <a:ext cx="9191967" cy="86513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−3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6</m:t>
                    </m:r>
                    <m:r>
                      <a:rPr lang="en-US" b="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9CFF8B8-1BB1-4D4F-A871-0D2452F4F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67" y="4955849"/>
                <a:ext cx="9191967" cy="865130"/>
              </a:xfrm>
              <a:prstGeom prst="rect">
                <a:avLst/>
              </a:prstGeom>
              <a:blipFill>
                <a:blip r:embed="rId2"/>
                <a:stretch>
                  <a:fillRect l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FC6E6D-6FB1-05A1-A49A-707C593B7A37}"/>
              </a:ext>
            </a:extLst>
          </p:cNvPr>
          <p:cNvSpPr txBox="1">
            <a:spLocks/>
          </p:cNvSpPr>
          <p:nvPr/>
        </p:nvSpPr>
        <p:spPr>
          <a:xfrm>
            <a:off x="261401" y="72588"/>
            <a:ext cx="11057453" cy="7663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en-US" b="1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SGK</a:t>
            </a:r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/Trang 6</a:t>
            </a: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trình: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75392" y="1413307"/>
                <a:ext cx="398012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3)(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+ 3) = 3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+ 3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392" y="1413307"/>
                <a:ext cx="398012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8394" y="1848875"/>
                <a:ext cx="44244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 i="1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i="0" smtClean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− 3)(</m:t>
                      </m:r>
                      <m:r>
                        <m:rPr>
                          <m:nor/>
                        </m:rPr>
                        <a:rPr lang="en-US" sz="280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+ 3) − 3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+ 3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0</m:t>
                      </m:r>
                      <m:r>
                        <m:rPr>
                          <m:nor/>
                        </m:rPr>
                        <a:rPr lang="en-US" sz="2800" i="0" baseline="-25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94" y="1848875"/>
                <a:ext cx="442448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86875" y="2254873"/>
                <a:ext cx="34160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3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− 3)(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+ 3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0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875" y="2254873"/>
                <a:ext cx="341600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977669" y="2762053"/>
                <a:ext cx="285494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+ 3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0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7669" y="2762053"/>
                <a:ext cx="285494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50149" y="4084713"/>
                <a:ext cx="185499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+ 3 = 0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149" y="4084713"/>
                <a:ext cx="1854995" cy="523220"/>
              </a:xfrm>
              <a:prstGeom prst="rect">
                <a:avLst/>
              </a:prstGeom>
              <a:blipFill>
                <a:blip r:embed="rId7"/>
                <a:stretch>
                  <a:fillRect l="-655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978258" y="4084713"/>
                <a:ext cx="18867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0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258" y="4084713"/>
                <a:ext cx="1886735" cy="523220"/>
              </a:xfrm>
              <a:prstGeom prst="rect">
                <a:avLst/>
              </a:prstGeom>
              <a:blipFill>
                <a:blip r:embed="rId8"/>
                <a:stretch>
                  <a:fillRect l="-679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466029" y="4610181"/>
                <a:ext cx="12170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−3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029" y="4610181"/>
                <a:ext cx="121700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38761" y="4556214"/>
                <a:ext cx="10259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m:rPr>
                          <m:nor/>
                        </m:rPr>
                        <a:rPr lang="en-US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761" y="4556214"/>
                <a:ext cx="102592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73343" y="936343"/>
                <a:ext cx="32435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− 9 = 3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+ 3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343" y="936343"/>
                <a:ext cx="324351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815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  <p:bldP spid="2" grpId="0"/>
      <p:bldP spid="3" grpId="0"/>
      <p:bldP spid="5" grpId="0"/>
      <p:bldP spid="19" grpId="0"/>
      <p:bldP spid="20" grpId="0"/>
      <p:bldP spid="21" grpId="0"/>
      <p:bldP spid="22" grpId="0"/>
      <p:bldP spid="2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9FC6E6D-6FB1-05A1-A49A-707C593B7A37}"/>
              </a:ext>
            </a:extLst>
          </p:cNvPr>
          <p:cNvSpPr txBox="1">
            <a:spLocks/>
          </p:cNvSpPr>
          <p:nvPr/>
        </p:nvSpPr>
        <p:spPr>
          <a:xfrm>
            <a:off x="334466" y="31051"/>
            <a:ext cx="9513062" cy="7145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b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b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/Trang 6</a:t>
            </a:r>
            <a:r>
              <a:rPr lang="en-US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trình</a:t>
            </a:r>
            <a:endParaRPr lang="en-US" sz="40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F9C531-078C-4182-B1C6-E4A4A309013E}"/>
              </a:ext>
            </a:extLst>
          </p:cNvPr>
          <p:cNvSpPr txBox="1">
            <a:spLocks/>
          </p:cNvSpPr>
          <p:nvPr/>
        </p:nvSpPr>
        <p:spPr>
          <a:xfrm>
            <a:off x="5325981" y="1235502"/>
            <a:ext cx="1405598" cy="5775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iải</a:t>
            </a:r>
            <a:endParaRPr lang="en-US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4C793CD-D328-47F6-846D-DB3FCFBA99C7}"/>
              </a:ext>
            </a:extLst>
          </p:cNvPr>
          <p:cNvSpPr txBox="1">
            <a:spLocks/>
          </p:cNvSpPr>
          <p:nvPr/>
        </p:nvSpPr>
        <p:spPr>
          <a:xfrm>
            <a:off x="650525" y="4167617"/>
            <a:ext cx="8223801" cy="8651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03ACD3D-328D-4E92-ABFF-A62624B449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912" y="5898181"/>
                <a:ext cx="11348126" cy="86513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5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10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03ACD3D-328D-4E92-ABFF-A62624B44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912" y="5898181"/>
                <a:ext cx="11348126" cy="865130"/>
              </a:xfrm>
              <a:prstGeom prst="rect">
                <a:avLst/>
              </a:prstGeom>
              <a:blipFill>
                <a:blip r:embed="rId4"/>
                <a:stretch>
                  <a:fillRect l="-1074" t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7D2292C-B5D3-47BE-98B6-0C73921DD5B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101" y="8132"/>
            <a:ext cx="918844" cy="868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1272" y="829297"/>
                <a:ext cx="42469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en-US" sz="2800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+ 25 = 5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− 5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72" y="829297"/>
                <a:ext cx="424699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67225" y="829851"/>
                <a:ext cx="34887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4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− 16 = 5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+ 2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225" y="829851"/>
                <a:ext cx="348877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15430" y="1853374"/>
                <a:ext cx="424699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− 10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+ 25 = 5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− 5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30" y="1853374"/>
                <a:ext cx="424699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12505" y="2302790"/>
                <a:ext cx="29982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a:rPr lang="en-US" sz="28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5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− 5</m:t>
                          </m:r>
                        </m:e>
                      </m:d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505" y="2302790"/>
                <a:ext cx="299825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67174" y="2778963"/>
                <a:ext cx="34695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− 5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− 5</m:t>
                        </m:r>
                      </m:e>
                    </m:d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74" y="2778963"/>
                <a:ext cx="3469540" cy="523220"/>
              </a:xfrm>
              <a:prstGeom prst="rect">
                <a:avLst/>
              </a:prstGeom>
              <a:blipFill>
                <a:blip r:embed="rId11"/>
                <a:stretch>
                  <a:fillRect t="-12791" r="-281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76529" y="3290377"/>
                <a:ext cx="33664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1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 i="0" smtClean="0">
                              <a:solidFill>
                                <a:srgbClr val="FFFF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5 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− 5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0</m:t>
                      </m:r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29" y="3290377"/>
                <a:ext cx="3366498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81795" y="3777119"/>
                <a:ext cx="30344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− 10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0</m:t>
                      </m:r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95" y="3777119"/>
                <a:ext cx="303448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777529" y="4784224"/>
                <a:ext cx="18867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0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529" y="4784224"/>
                <a:ext cx="1886735" cy="523220"/>
              </a:xfrm>
              <a:prstGeom prst="rect">
                <a:avLst/>
              </a:prstGeom>
              <a:blipFill>
                <a:blip r:embed="rId14"/>
                <a:stretch>
                  <a:fillRect l="-6796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701832" y="5312345"/>
                <a:ext cx="10259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832" y="5312345"/>
                <a:ext cx="1025922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270431" y="4786460"/>
                <a:ext cx="20345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− 10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0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431" y="4786460"/>
                <a:ext cx="2034531" cy="523220"/>
              </a:xfrm>
              <a:prstGeom prst="rect">
                <a:avLst/>
              </a:prstGeom>
              <a:blipFill>
                <a:blip r:embed="rId16"/>
                <a:stretch>
                  <a:fillRect l="-630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328944" y="5328882"/>
                <a:ext cx="12731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10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8944" y="5328882"/>
                <a:ext cx="127310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41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2" grpId="0"/>
      <p:bldP spid="2" grpId="0"/>
      <p:bldP spid="18" grpId="0"/>
      <p:bldP spid="5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4BE2598-00C4-4398-A1F0-98DDC86DE493}"/>
              </a:ext>
            </a:extLst>
          </p:cNvPr>
          <p:cNvSpPr txBox="1">
            <a:spLocks/>
          </p:cNvSpPr>
          <p:nvPr/>
        </p:nvSpPr>
        <p:spPr>
          <a:xfrm>
            <a:off x="527476" y="133491"/>
            <a:ext cx="11057453" cy="8466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 tập 2 SGK</a:t>
            </a: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/Trang 6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 các phương trình:</a:t>
            </a:r>
          </a:p>
        </p:txBody>
      </p:sp>
      <p:sp>
        <p:nvSpPr>
          <p:cNvPr id="10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C8399FC-DDED-434B-AAC0-5204FA1E6DF4}"/>
              </a:ext>
            </a:extLst>
          </p:cNvPr>
          <p:cNvSpPr txBox="1">
            <a:spLocks/>
          </p:cNvSpPr>
          <p:nvPr/>
        </p:nvSpPr>
        <p:spPr>
          <a:xfrm>
            <a:off x="527475" y="3039950"/>
            <a:ext cx="11057453" cy="8651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1885AB7-7D74-47E1-93E7-F81A7CEA27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3943" y="4895974"/>
                <a:ext cx="11057453" cy="60694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−2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1885AB7-7D74-47E1-93E7-F81A7CEA2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43" y="4895974"/>
                <a:ext cx="11057453" cy="606947"/>
              </a:xfrm>
              <a:prstGeom prst="rect">
                <a:avLst/>
              </a:prstGeom>
              <a:blipFill>
                <a:blip r:embed="rId3"/>
                <a:stretch>
                  <a:fillRect l="-1158" b="-3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17120" y="1165386"/>
                <a:ext cx="35064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800" i="1" dirty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16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5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20" y="1165386"/>
                <a:ext cx="350640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70623" y="1622091"/>
                <a:ext cx="43763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− 2)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+ 2) − 5</m:t>
                    </m:r>
                    <m:d>
                      <m:d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− 5</m:t>
                        </m:r>
                      </m:e>
                    </m:d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623" y="1622091"/>
                <a:ext cx="4376391" cy="523220"/>
              </a:xfrm>
              <a:prstGeom prst="rect">
                <a:avLst/>
              </a:prstGeom>
              <a:blipFill>
                <a:blip r:embed="rId5"/>
                <a:stretch>
                  <a:fillRect t="-11628" r="-83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28332" y="2110241"/>
                <a:ext cx="39560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[4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2) 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8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+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0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32" y="2110241"/>
                <a:ext cx="3956083" cy="523220"/>
              </a:xfrm>
              <a:prstGeom prst="rect">
                <a:avLst/>
              </a:prstGeom>
              <a:blipFill>
                <a:blip r:embed="rId6"/>
                <a:stretch>
                  <a:fillRect l="-323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73307" y="2642350"/>
                <a:ext cx="32332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13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+ 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2)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0</m:t>
                      </m:r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07" y="2642350"/>
                <a:ext cx="323325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657035" y="3681875"/>
                <a:ext cx="18867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FFFF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*)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+ 2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0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035" y="3681875"/>
                <a:ext cx="1886735" cy="523220"/>
              </a:xfrm>
              <a:prstGeom prst="rect">
                <a:avLst/>
              </a:prstGeom>
              <a:blipFill>
                <a:blip r:embed="rId8"/>
                <a:stretch>
                  <a:fillRect l="-6796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657682" y="4219997"/>
                <a:ext cx="12279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−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682" y="4219997"/>
                <a:ext cx="122790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489374" y="3696777"/>
                <a:ext cx="22140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− 13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0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374" y="3696777"/>
                <a:ext cx="2214068" cy="523220"/>
              </a:xfrm>
              <a:prstGeom prst="rect">
                <a:avLst/>
              </a:prstGeom>
              <a:blipFill>
                <a:blip r:embed="rId10"/>
                <a:stretch>
                  <a:fillRect l="-5785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732938" y="4005501"/>
                <a:ext cx="1371914" cy="8994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2938" y="4005501"/>
                <a:ext cx="1371914" cy="8994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3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5" grpId="0"/>
      <p:bldP spid="17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EDF8A7-A4EF-92ED-1B9E-14C00C821F64}"/>
              </a:ext>
            </a:extLst>
          </p:cNvPr>
          <p:cNvSpPr txBox="1"/>
          <p:nvPr/>
        </p:nvSpPr>
        <p:spPr>
          <a:xfrm>
            <a:off x="8006228" y="1426752"/>
            <a:ext cx="1473877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1737F-24AD-B953-D6FB-6B602BBC3A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04"/>
          <a:stretch/>
        </p:blipFill>
        <p:spPr bwMode="auto">
          <a:xfrm>
            <a:off x="320845" y="428878"/>
            <a:ext cx="4987451" cy="16924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3FCE91-861F-23CB-3594-A3577220C225}"/>
              </a:ext>
            </a:extLst>
          </p:cNvPr>
          <p:cNvSpPr txBox="1"/>
          <p:nvPr/>
        </p:nvSpPr>
        <p:spPr>
          <a:xfrm>
            <a:off x="5419136" y="693241"/>
            <a:ext cx="6883704" cy="65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 nhiêu mét?</a:t>
            </a:r>
            <a:endParaRPr lang="en-US" sz="2800" i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7CEF5-8124-4DDB-948B-11C0C6427FF6}"/>
              </a:ext>
            </a:extLst>
          </p:cNvPr>
          <p:cNvSpPr txBox="1"/>
          <p:nvPr/>
        </p:nvSpPr>
        <p:spPr>
          <a:xfrm>
            <a:off x="344005" y="-112803"/>
            <a:ext cx="10824210" cy="65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SGK/Trang 9</a:t>
            </a:r>
            <a:r>
              <a:rPr lang="en-US" sz="28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7D839-049C-418E-81F5-33C87B5EB955}"/>
              </a:ext>
            </a:extLst>
          </p:cNvPr>
          <p:cNvSpPr txBox="1"/>
          <p:nvPr/>
        </p:nvSpPr>
        <p:spPr>
          <a:xfrm rot="10800000" flipV="1">
            <a:off x="4295954" y="1056828"/>
            <a:ext cx="1012342" cy="385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1250</a:t>
            </a:r>
            <a:r>
              <a:rPr lang="en-US" sz="16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</a:t>
            </a:r>
            <a:r>
              <a:rPr lang="en-US" sz="1600" i="1" baseline="30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6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06E760-32C9-4971-B1E1-84D25D4C629F}"/>
                  </a:ext>
                </a:extLst>
              </p:cNvPr>
              <p:cNvSpPr txBox="1"/>
              <p:nvPr/>
            </p:nvSpPr>
            <p:spPr>
              <a:xfrm>
                <a:off x="306057" y="2090809"/>
                <a:ext cx="11662611" cy="17252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ộ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50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Khi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bể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kích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lượt </a:t>
                </a:r>
                <a:r>
                  <a:rPr lang="en-US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50 (m) và </a:t>
                </a:r>
                <a:r>
                  <a:rPr lang="en-US" sz="2800" i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25 (m). 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50)(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− 25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:r>
                  <a:rPr lang="en-US" sz="2800" baseline="300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). 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06E760-32C9-4971-B1E1-84D25D4C6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57" y="2090809"/>
                <a:ext cx="11662611" cy="1725216"/>
              </a:xfrm>
              <a:prstGeom prst="rect">
                <a:avLst/>
              </a:prstGeom>
              <a:blipFill>
                <a:blip r:embed="rId4"/>
                <a:stretch>
                  <a:fillRect l="-1045" r="-993" b="-9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E04C0C-7311-4839-9D65-768565ACE6C0}"/>
                  </a:ext>
                </a:extLst>
              </p:cNvPr>
              <p:cNvSpPr txBox="1"/>
              <p:nvPr/>
            </p:nvSpPr>
            <p:spPr>
              <a:xfrm>
                <a:off x="4993834" y="4516438"/>
                <a:ext cx="3047047" cy="652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75</m:t>
                    </m:r>
                    <m:r>
                      <m:rPr>
                        <m:nor/>
                      </m:rPr>
                      <a:rPr lang="en-US" sz="2800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0 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6E04C0C-7311-4839-9D65-768565ACE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834" y="4516438"/>
                <a:ext cx="3047047" cy="652486"/>
              </a:xfrm>
              <a:prstGeom prst="rect">
                <a:avLst/>
              </a:prstGeom>
              <a:blipFill>
                <a:blip r:embed="rId5"/>
                <a:stretch>
                  <a:fillRect l="-4000" b="-16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EAF02-CCE2-41BF-94D9-2343637413C8}"/>
                  </a:ext>
                </a:extLst>
              </p:cNvPr>
              <p:cNvSpPr txBox="1"/>
              <p:nvPr/>
            </p:nvSpPr>
            <p:spPr>
              <a:xfrm>
                <a:off x="4836284" y="4972165"/>
                <a:ext cx="2719878" cy="652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.(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75) = 0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5DEAF02-CCE2-41BF-94D9-234363741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284" y="4972165"/>
                <a:ext cx="2719878" cy="652486"/>
              </a:xfrm>
              <a:prstGeom prst="rect">
                <a:avLst/>
              </a:prstGeom>
              <a:blipFill>
                <a:blip r:embed="rId6"/>
                <a:stretch>
                  <a:fillRect l="-4474" b="-16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9EE6BA-4541-4BD1-95F1-810912E18F3F}"/>
                  </a:ext>
                </a:extLst>
              </p:cNvPr>
              <p:cNvSpPr txBox="1"/>
              <p:nvPr/>
            </p:nvSpPr>
            <p:spPr>
              <a:xfrm>
                <a:off x="4295955" y="5422472"/>
                <a:ext cx="5060696" cy="652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*) x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0           ∗)  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75 = 0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99EE6BA-4541-4BD1-95F1-810912E18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955" y="5422472"/>
                <a:ext cx="5060696" cy="652486"/>
              </a:xfrm>
              <a:prstGeom prst="rect">
                <a:avLst/>
              </a:prstGeom>
              <a:blipFill>
                <a:blip r:embed="rId7"/>
                <a:stretch>
                  <a:fillRect l="-2530" b="-16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B9A404-F73C-4D71-97EB-E0CB1469492C}"/>
                  </a:ext>
                </a:extLst>
              </p:cNvPr>
              <p:cNvSpPr txBox="1"/>
              <p:nvPr/>
            </p:nvSpPr>
            <p:spPr>
              <a:xfrm>
                <a:off x="4295955" y="5891066"/>
                <a:ext cx="6432296" cy="1212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x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0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75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endParaRPr lang="en-US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B9A404-F73C-4D71-97EB-E0CB14694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955" y="5891066"/>
                <a:ext cx="6432296" cy="12126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B2816C-7B37-4572-B8DD-FB0D5F99F595}"/>
                  </a:ext>
                </a:extLst>
              </p:cNvPr>
              <p:cNvSpPr txBox="1"/>
              <p:nvPr/>
            </p:nvSpPr>
            <p:spPr>
              <a:xfrm>
                <a:off x="390120" y="6251752"/>
                <a:ext cx="9416715" cy="680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:r>
                  <a:rPr lang="en-US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0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b="0" i="1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75. 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y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độ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ạ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ủ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khu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đấ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 75 (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B2816C-7B37-4572-B8DD-FB0D5F99F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20" y="6251752"/>
                <a:ext cx="9416715" cy="680314"/>
              </a:xfrm>
              <a:prstGeom prst="rect">
                <a:avLst/>
              </a:prstGeom>
              <a:blipFill>
                <a:blip r:embed="rId9"/>
                <a:stretch>
                  <a:fillRect l="-1359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FEBF87-9CDD-4AB9-9E8E-63D7C11F76DA}"/>
                  </a:ext>
                </a:extLst>
              </p:cNvPr>
              <p:cNvSpPr txBox="1"/>
              <p:nvPr/>
            </p:nvSpPr>
            <p:spPr>
              <a:xfrm>
                <a:off x="4080525" y="4074566"/>
                <a:ext cx="4524092" cy="6524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50)(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25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1250 = 0</a:t>
                </a:r>
                <a:endParaRPr lang="en-US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FEBF87-9CDD-4AB9-9E8E-63D7C11F76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525" y="4074566"/>
                <a:ext cx="4524092" cy="652486"/>
              </a:xfrm>
              <a:prstGeom prst="rect">
                <a:avLst/>
              </a:prstGeom>
              <a:blipFill>
                <a:blip r:embed="rId10"/>
                <a:stretch>
                  <a:fillRect l="-2692" b="-16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6B6AA23-80CB-455C-83DB-7EE1785F4829}"/>
                  </a:ext>
                </a:extLst>
              </p:cNvPr>
              <p:cNvSpPr txBox="1"/>
              <p:nvPr/>
            </p:nvSpPr>
            <p:spPr>
              <a:xfrm>
                <a:off x="320845" y="3684473"/>
                <a:ext cx="77964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Vì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50)(</a:t>
                </a:r>
                <a:r>
                  <a:rPr lang="en-US" sz="2800" i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− 25) = 1250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6B6AA23-80CB-455C-83DB-7EE1785F4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45" y="3684473"/>
                <a:ext cx="7796460" cy="523220"/>
              </a:xfrm>
              <a:prstGeom prst="rect">
                <a:avLst/>
              </a:prstGeom>
              <a:blipFill>
                <a:blip r:embed="rId11"/>
                <a:stretch>
                  <a:fillRect l="-164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561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9" y="1328059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643009" y="1311599"/>
            <a:ext cx="4126436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334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 </a:t>
            </a:r>
            <a:endParaRPr lang="en-US" sz="5334" dirty="0">
              <a:solidFill>
                <a:schemeClr val="bg1"/>
              </a:solidFill>
            </a:endParaRPr>
          </a:p>
        </p:txBody>
      </p:sp>
      <p:pic>
        <p:nvPicPr>
          <p:cNvPr id="4" name="Hình ảnh 3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227" y="2503912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129665" y="1107440"/>
            <a:ext cx="9996170" cy="8121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QUAY MAY MẮN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206500" y="2456815"/>
            <a:ext cx="9854565" cy="2784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may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47308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0FC1CF0-44D0-9233-9635-7EFFA79137C9}"/>
              </a:ext>
            </a:extLst>
          </p:cNvPr>
          <p:cNvSpPr txBox="1">
            <a:spLocks/>
          </p:cNvSpPr>
          <p:nvPr/>
        </p:nvSpPr>
        <p:spPr>
          <a:xfrm>
            <a:off x="528106" y="0"/>
            <a:ext cx="11663893" cy="785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ab SGK/Trang 11: Giải các phương trình: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5812" y="528584"/>
                <a:ext cx="11471395" cy="69026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b="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b="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0                            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</m:t>
                          </m:r>
                          <m:r>
                            <m:rPr>
                              <m:nor/>
                            </m:rPr>
                            <a:rPr lang="en-US" b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b="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0,26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b="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0,2</m:t>
                          </m:r>
                          <m:r>
                            <m:rPr>
                              <m:nor/>
                            </m:rPr>
                            <a:rPr lang="en-US" b="0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</m:d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DDA1E83-A68C-1238-82A7-A36E7F0E8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12" y="528584"/>
                <a:ext cx="11471395" cy="6902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1F7E2C-BF5F-461F-A213-B9F08D77C11B}"/>
              </a:ext>
            </a:extLst>
          </p:cNvPr>
          <p:cNvSpPr txBox="1">
            <a:spLocks/>
          </p:cNvSpPr>
          <p:nvPr/>
        </p:nvSpPr>
        <p:spPr>
          <a:xfrm>
            <a:off x="1256527" y="3829330"/>
            <a:ext cx="1465363" cy="7852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0">
                <a:solidFill>
                  <a:schemeClr val="bg1"/>
                </a:solidFill>
                <a:latin typeface="Times New Roman" panose="02020603050405020304" pitchFamily="18" charset="0"/>
              </a:rPr>
              <a:t>9</a:t>
            </a:r>
            <a:r>
              <a:rPr lang="en-US" b="0" i="1">
                <a:solidFill>
                  <a:schemeClr val="bg1"/>
                </a:solidFill>
                <a:latin typeface="Times New Roman" panose="02020603050405020304" pitchFamily="18" charset="0"/>
              </a:rPr>
              <a:t>x</a:t>
            </a:r>
            <a:r>
              <a:rPr lang="en-US" b="0">
                <a:solidFill>
                  <a:schemeClr val="bg1"/>
                </a:solidFill>
                <a:latin typeface="Times New Roman" panose="02020603050405020304" pitchFamily="18" charset="0"/>
              </a:rPr>
              <a:t> = 4 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E3C82C-ED4D-4260-BD4A-BB7CE5CA121E}"/>
              </a:ext>
            </a:extLst>
          </p:cNvPr>
          <p:cNvSpPr txBox="1">
            <a:spLocks/>
          </p:cNvSpPr>
          <p:nvPr/>
        </p:nvSpPr>
        <p:spPr>
          <a:xfrm>
            <a:off x="5491055" y="1042345"/>
            <a:ext cx="1465363" cy="5744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giải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A0362A7-42EA-491B-A82B-B63E0E70C5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6897" y="3357477"/>
                <a:ext cx="2608314" cy="78528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*) 9</a:t>
                </a:r>
                <a:r>
                  <a:rPr lang="en-US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= 0</a:t>
                </a:r>
              </a:p>
            </p:txBody>
          </p:sp>
        </mc:Choice>
        <mc:Fallback xmlns="">
          <p:sp>
            <p:nvSpPr>
              <p:cNvPr id="10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A0362A7-42EA-491B-A82B-B63E0E70C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97" y="3357477"/>
                <a:ext cx="2608314" cy="785286"/>
              </a:xfrm>
              <a:prstGeom prst="rect">
                <a:avLst/>
              </a:prstGeom>
              <a:blipFill>
                <a:blip r:embed="rId4"/>
                <a:stretch>
                  <a:fillRect l="-4918" b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9B5ECF8-FCD2-4879-92C4-600B63849CF1}"/>
              </a:ext>
            </a:extLst>
          </p:cNvPr>
          <p:cNvSpPr txBox="1">
            <a:spLocks/>
          </p:cNvSpPr>
          <p:nvPr/>
        </p:nvSpPr>
        <p:spPr>
          <a:xfrm>
            <a:off x="702518" y="3365212"/>
            <a:ext cx="1848047" cy="7852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b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7C1B5AD-CA8C-40E3-918B-A17257383DA9}"/>
              </a:ext>
            </a:extLst>
          </p:cNvPr>
          <p:cNvSpPr txBox="1">
            <a:spLocks/>
          </p:cNvSpPr>
          <p:nvPr/>
        </p:nvSpPr>
        <p:spPr>
          <a:xfrm>
            <a:off x="3230486" y="3386504"/>
            <a:ext cx="2334939" cy="61421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*) 2</a:t>
            </a:r>
            <a:r>
              <a:rPr lang="en-US" b="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 =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98418B8-797A-4702-B9C5-34499ABE9E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58465" y="1572173"/>
                <a:ext cx="5126870" cy="78528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1,3</m:t>
                          </m:r>
                          <m:r>
                            <m:rPr>
                              <m:nor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+ 0,26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0,2</m:t>
                          </m:r>
                          <m:r>
                            <m:rPr>
                              <m:nor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− 4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98418B8-797A-4702-B9C5-34499ABE9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465" y="1572173"/>
                <a:ext cx="5126870" cy="7852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0B50F2B-54E6-48A7-BE20-8567E2A750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13" y="1609065"/>
                <a:ext cx="3931422" cy="70461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  <m:r>
                            <m:rPr>
                              <m:nor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− 4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+ 5</m:t>
                          </m:r>
                        </m:e>
                      </m:d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0B50F2B-54E6-48A7-BE20-8567E2A75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13" y="1609065"/>
                <a:ext cx="3931422" cy="7046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6DEF1E-939A-423B-A3F0-23CC34327109}"/>
              </a:ext>
            </a:extLst>
          </p:cNvPr>
          <p:cNvSpPr txBox="1">
            <a:spLocks/>
          </p:cNvSpPr>
          <p:nvPr/>
        </p:nvSpPr>
        <p:spPr>
          <a:xfrm>
            <a:off x="132273" y="2045011"/>
            <a:ext cx="5845480" cy="1429844"/>
          </a:xfrm>
          <a:prstGeom prst="rect">
            <a:avLst/>
          </a:prstGeom>
        </p:spPr>
        <p:txBody>
          <a:bodyPr numCol="1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23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D3508CE-9A27-410D-8F82-AEB360B9EA15}"/>
              </a:ext>
            </a:extLst>
          </p:cNvPr>
          <p:cNvSpPr txBox="1">
            <a:spLocks/>
          </p:cNvSpPr>
          <p:nvPr/>
        </p:nvSpPr>
        <p:spPr>
          <a:xfrm>
            <a:off x="6239716" y="2039454"/>
            <a:ext cx="5530618" cy="14298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E801FDC-1DC5-4CD4-8678-9F0BF65055B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2" y="5144993"/>
                <a:ext cx="6037493" cy="1512121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Vậy phương trình đã cho có hai nghiệm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và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E801FDC-1DC5-4CD4-8678-9F0BF6505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2" y="5144993"/>
                <a:ext cx="6037493" cy="1512121"/>
              </a:xfrm>
              <a:prstGeom prst="rect">
                <a:avLst/>
              </a:prstGeom>
              <a:blipFill>
                <a:blip r:embed="rId7"/>
                <a:stretch>
                  <a:fillRect l="-2121" r="-2020" b="-2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C64F92F-0AD8-4BD2-8676-562886525022}"/>
              </a:ext>
            </a:extLst>
          </p:cNvPr>
          <p:cNvCxnSpPr>
            <a:cxnSpLocks/>
          </p:cNvCxnSpPr>
          <p:nvPr/>
        </p:nvCxnSpPr>
        <p:spPr>
          <a:xfrm>
            <a:off x="6094030" y="1961373"/>
            <a:ext cx="40299" cy="46201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B2D1524-675A-4E08-9CC1-51198B02D4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9190" y="5081880"/>
                <a:ext cx="5975103" cy="125040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−</m:t>
                    </m:r>
                  </m:oMath>
                </a14:m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0,2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20</m:t>
                    </m:r>
                  </m:oMath>
                </a14:m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B2D1524-675A-4E08-9CC1-51198B02D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190" y="5081880"/>
                <a:ext cx="5975103" cy="1250405"/>
              </a:xfrm>
              <a:prstGeom prst="rect">
                <a:avLst/>
              </a:prstGeom>
              <a:blipFill>
                <a:blip r:embed="rId8"/>
                <a:stretch>
                  <a:fillRect l="-2143" b="-17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 Placeholder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E182A6-A107-4864-9418-A40D60AFF0F0}"/>
              </a:ext>
            </a:extLst>
          </p:cNvPr>
          <p:cNvSpPr txBox="1">
            <a:spLocks/>
          </p:cNvSpPr>
          <p:nvPr/>
        </p:nvSpPr>
        <p:spPr>
          <a:xfrm>
            <a:off x="6439814" y="3516752"/>
            <a:ext cx="2703761" cy="7852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b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33121" y="4331039"/>
                <a:ext cx="1199880" cy="9044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121" y="4331039"/>
                <a:ext cx="1199880" cy="90441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322855" y="4359611"/>
                <a:ext cx="1276823" cy="8946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855" y="4359611"/>
                <a:ext cx="1276823" cy="8946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183638" y="3982721"/>
                <a:ext cx="13067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−5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3638" y="3982721"/>
                <a:ext cx="1306768" cy="523220"/>
              </a:xfrm>
              <a:prstGeom prst="rect">
                <a:avLst/>
              </a:prstGeom>
              <a:blipFill>
                <a:blip r:embed="rId11"/>
                <a:stretch>
                  <a:fillRect l="-930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F1F7E2C-BF5F-461F-A213-B9F08D77C11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87373" y="3803903"/>
                <a:ext cx="2094976" cy="78528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1,3</a:t>
                </a:r>
                <a:r>
                  <a:rPr lang="en-US" b="0" i="1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x</a:t>
                </a:r>
                <a:r>
                  <a:rPr lang="en-US" b="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0,26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0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F1F7E2C-BF5F-461F-A213-B9F08D77C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373" y="3803903"/>
                <a:ext cx="2094976" cy="785286"/>
              </a:xfrm>
              <a:prstGeom prst="rect">
                <a:avLst/>
              </a:prstGeom>
              <a:blipFill>
                <a:blip r:embed="rId12"/>
                <a:stretch>
                  <a:fillRect l="-5814" b="-5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A0362A7-42EA-491B-A82B-B63E0E70C50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5780" y="3386900"/>
                <a:ext cx="2561687" cy="78528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*) 1,3</a:t>
                </a:r>
                <a:r>
                  <a:rPr lang="en-US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= 0</a:t>
                </a:r>
              </a:p>
            </p:txBody>
          </p:sp>
        </mc:Choice>
        <mc:Fallback xmlns="">
          <p:sp>
            <p:nvSpPr>
              <p:cNvPr id="36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A0362A7-42EA-491B-A82B-B63E0E70C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780" y="3386900"/>
                <a:ext cx="2561687" cy="785286"/>
              </a:xfrm>
              <a:prstGeom prst="rect">
                <a:avLst/>
              </a:prstGeom>
              <a:blipFill>
                <a:blip r:embed="rId13"/>
                <a:stretch>
                  <a:fillRect l="-4762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7C1B5AD-CA8C-40E3-918B-A17257383D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83251" y="3370259"/>
                <a:ext cx="2329304" cy="614215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*) 0,2</a:t>
                </a:r>
                <a:r>
                  <a:rPr lang="en-US" b="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b="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= 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b="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7C1B5AD-CA8C-40E3-918B-A17257383D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251" y="3370259"/>
                <a:ext cx="2329304" cy="614215"/>
              </a:xfrm>
              <a:prstGeom prst="rect">
                <a:avLst/>
              </a:prstGeom>
              <a:blipFill>
                <a:blip r:embed="rId14"/>
                <a:stretch>
                  <a:fillRect l="-5236" r="-3403" b="-34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622523" y="4472782"/>
                <a:ext cx="13965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−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0,2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2523" y="4472782"/>
                <a:ext cx="1396536" cy="523220"/>
              </a:xfrm>
              <a:prstGeom prst="rect">
                <a:avLst/>
              </a:prstGeom>
              <a:blipFill>
                <a:blip r:embed="rId15"/>
                <a:stretch>
                  <a:fillRect t="-12791" r="-6522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0389033" y="4450734"/>
                <a:ext cx="11737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80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20</m:t>
                      </m:r>
                    </m:oMath>
                  </m:oMathPara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033" y="4450734"/>
                <a:ext cx="1173719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0008573" y="3928265"/>
                <a:ext cx="13933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0,2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= 4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573" y="3928265"/>
                <a:ext cx="1393330" cy="523220"/>
              </a:xfrm>
              <a:prstGeom prst="rect">
                <a:avLst/>
              </a:prstGeom>
              <a:blipFill>
                <a:blip r:embed="rId17"/>
                <a:stretch>
                  <a:fillRect l="-921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16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/>
      <p:bldP spid="9" grpId="0"/>
      <p:bldP spid="10" grpId="0"/>
      <p:bldP spid="13" grpId="0"/>
      <p:bldP spid="14" grpId="0"/>
      <p:bldP spid="17" grpId="0"/>
      <p:bldP spid="18" grpId="0"/>
      <p:bldP spid="23" grpId="0"/>
      <p:bldP spid="24" grpId="0"/>
      <p:bldP spid="29" grpId="0"/>
      <p:bldP spid="3" grpId="0"/>
      <p:bldP spid="4" grpId="0"/>
      <p:bldP spid="8" grpId="0"/>
      <p:bldP spid="28" grpId="0"/>
      <p:bldP spid="36" grpId="0"/>
      <p:bldP spid="37" grpId="0"/>
      <p:bldP spid="38" grpId="0"/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OPL20U25GSXzBJYl68kk8uQGfFKzs7yb1M4KJWUiLk6ZEvGF+qCIPSnY57AbBFCvTW2023.15.1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414" y="2949419"/>
            <a:ext cx="3093627" cy="297996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3D25356-9BD6-AEA7-50EF-2489ECD932DF}"/>
              </a:ext>
            </a:extLst>
          </p:cNvPr>
          <p:cNvGrpSpPr/>
          <p:nvPr/>
        </p:nvGrpSpPr>
        <p:grpSpPr>
          <a:xfrm>
            <a:off x="-7720186" y="372303"/>
            <a:ext cx="6805801" cy="1116307"/>
            <a:chOff x="598913" y="495300"/>
            <a:chExt cx="10208702" cy="1674460"/>
          </a:xfrm>
        </p:grpSpPr>
        <p:sp>
          <p:nvSpPr>
            <p:cNvPr id="6" name="TextBox 2">
              <a:extLst>
                <a:ext uri="{FF2B5EF4-FFF2-40B4-BE49-F238E27FC236}">
                  <a16:creationId xmlns:a16="http://schemas.microsoft.com/office/drawing/2014/main" id="{9D65E752-F26F-0FA5-2A82-0BC3F1723749}"/>
                </a:ext>
              </a:extLst>
            </p:cNvPr>
            <p:cNvSpPr txBox="1"/>
            <p:nvPr/>
          </p:nvSpPr>
          <p:spPr>
            <a:xfrm>
              <a:off x="598913" y="553135"/>
              <a:ext cx="6278046" cy="904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667"/>
                </a:lnSpc>
                <a:spcBef>
                  <a:spcPct val="0"/>
                </a:spcBef>
              </a:pPr>
              <a:r>
                <a:rPr lang="en-US" sz="2667" b="1" spc="-133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667" b="1" spc="-13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spc="-133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667" b="1" spc="-13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667" b="1" spc="-133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bổ</a:t>
              </a:r>
              <a:r>
                <a:rPr lang="en-US" sz="2667" b="1" spc="-13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sung: </a:t>
              </a:r>
              <a:r>
                <a:rPr lang="en-US" sz="2667" spc="-133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3">
                  <a:extLst>
                    <a:ext uri="{FF2B5EF4-FFF2-40B4-BE49-F238E27FC236}">
                      <a16:creationId xmlns:a16="http://schemas.microsoft.com/office/drawing/2014/main" id="{C899A7AF-B5C5-21A3-4C3A-53E5B6883141}"/>
                    </a:ext>
                  </a:extLst>
                </p:cNvPr>
                <p:cNvSpPr txBox="1"/>
                <p:nvPr/>
              </p:nvSpPr>
              <p:spPr>
                <a:xfrm>
                  <a:off x="5105400" y="495300"/>
                  <a:ext cx="5702215" cy="1674460"/>
                </a:xfrm>
                <a:prstGeom prst="rect">
                  <a:avLst/>
                </a:prstGeom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2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12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2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2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2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1200" i="1">
                                        <a:solidFill>
                                          <a:srgbClr val="FFFF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2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−9</m:t>
                                </m:r>
                              </m:den>
                            </m:f>
                            <m:r>
                              <a:rPr lang="en-US" sz="12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2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2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2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sz="12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f>
                          <m:fPr>
                            <m:ctrlPr>
                              <a:rPr lang="en-US" sz="12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12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12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3−</m:t>
                            </m:r>
                            <m:r>
                              <a:rPr lang="en-US" sz="12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" name="Object 3">
                  <a:extLst>
                    <a:ext uri="{FF2B5EF4-FFF2-40B4-BE49-F238E27FC236}">
                      <a16:creationId xmlns:a16="http://schemas.microsoft.com/office/drawing/2014/main" id="{C899A7AF-B5C5-21A3-4C3A-53E5B68831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495300"/>
                  <a:ext cx="5702215" cy="16744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9DFF796-E024-4DAF-A6D4-3D81E4A6696C}"/>
              </a:ext>
            </a:extLst>
          </p:cNvPr>
          <p:cNvSpPr txBox="1"/>
          <p:nvPr/>
        </p:nvSpPr>
        <p:spPr>
          <a:xfrm>
            <a:off x="6643009" y="1311599"/>
            <a:ext cx="4126436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334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 DỤNG</a:t>
            </a:r>
            <a:endParaRPr lang="en-US" sz="5334" dirty="0">
              <a:solidFill>
                <a:schemeClr val="bg1"/>
              </a:solidFill>
            </a:endParaRPr>
          </a:p>
        </p:txBody>
      </p:sp>
      <p:sp>
        <p:nvSpPr>
          <p:cNvPr id="9" name="Sun 8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D50A881-9700-4E87-A919-902DF9E346D6}"/>
              </a:ext>
            </a:extLst>
          </p:cNvPr>
          <p:cNvSpPr/>
          <p:nvPr/>
        </p:nvSpPr>
        <p:spPr>
          <a:xfrm>
            <a:off x="546074" y="803020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218595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C0D2887-8167-44C0-85E5-D60BBA204B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8053" y="0"/>
                <a:ext cx="9904017" cy="965107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 </a:t>
                </a:r>
                <a:r>
                  <a:rPr lang="en-US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sau: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0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b="0" i="1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dirty="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1)</m:t>
                        </m:r>
                      </m:e>
                      <m:sup>
                        <m:r>
                          <a:rPr lang="en-US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4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4C0D2887-8167-44C0-85E5-D60BBA204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053" y="0"/>
                <a:ext cx="9904017" cy="965107"/>
              </a:xfrm>
              <a:prstGeom prst="rect">
                <a:avLst/>
              </a:prstGeom>
              <a:blipFill>
                <a:blip r:embed="rId2"/>
                <a:stretch>
                  <a:fillRect l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335446E4-D6DA-482A-8FCD-93D894DD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597" y="726434"/>
            <a:ext cx="1877266" cy="822158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C67F3C7-F4A1-4D5B-9FD0-494D66A130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6508" y="1562676"/>
                <a:ext cx="7868313" cy="74051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 </m:t>
                    </m:r>
                    <m:r>
                      <m:rPr>
                        <m:nor/>
                      </m:rPr>
                      <a:rPr lang="en-US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b="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b="0" i="1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trở</a:t>
                </a:r>
                <a:r>
                  <a:rPr lang="en-US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thành: </a:t>
                </a:r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C67F3C7-F4A1-4D5B-9FD0-494D66A13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08" y="1562676"/>
                <a:ext cx="7868313" cy="740518"/>
              </a:xfrm>
              <a:prstGeom prst="rect">
                <a:avLst/>
              </a:prstGeom>
              <a:blipFill>
                <a:blip r:embed="rId3"/>
                <a:stretch>
                  <a:fillRect l="-1628" t="-13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E8DF35B-C9B9-4A2D-AE36-C5D1AF2E31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61890" y="1949693"/>
                <a:ext cx="3023257" cy="862556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1" baseline="30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b="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E8DF35B-C9B9-4A2D-AE36-C5D1AF2E3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890" y="1949693"/>
                <a:ext cx="3023257" cy="8625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8A78B6B-894E-49CE-9F71-1077191E4C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88544" y="3025324"/>
                <a:ext cx="1526415" cy="49225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1 </m:t>
                    </m:r>
                    <m:r>
                      <m:rPr>
                        <m:nor/>
                      </m:rPr>
                      <a:rPr lang="en-US" b="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8A78B6B-894E-49CE-9F71-1077191E4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544" y="3025324"/>
                <a:ext cx="1526415" cy="492254"/>
              </a:xfrm>
              <a:prstGeom prst="rect">
                <a:avLst/>
              </a:prstGeom>
              <a:blipFill>
                <a:blip r:embed="rId5"/>
                <a:stretch>
                  <a:fillRect l="-8400" b="-6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3315BB8-889C-473A-B475-A2ED5DBFCD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56534" y="2475548"/>
                <a:ext cx="2199990" cy="96510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− 1)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3315BB8-889C-473A-B475-A2ED5DBFC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534" y="2475548"/>
                <a:ext cx="2199990" cy="965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5D68BA2-E04A-4E88-83FC-27B1916981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59663" y="3603175"/>
                <a:ext cx="1421417" cy="74051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5D68BA2-E04A-4E88-83FC-27B191698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663" y="3603175"/>
                <a:ext cx="1421417" cy="7405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1319AC7-7496-428D-B56D-F6A5A706DB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6508" y="4133112"/>
                <a:ext cx="4892843" cy="74051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b="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1319AC7-7496-428D-B56D-F6A5A706DB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08" y="4133112"/>
                <a:ext cx="4892843" cy="7405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A7CF724-C29E-4FDF-AB6C-688EBD0C220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05887" y="4668278"/>
                <a:ext cx="1361889" cy="74051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b="0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A7CF724-C29E-4FDF-AB6C-688EBD0C2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887" y="4668278"/>
                <a:ext cx="1361889" cy="7405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6507AED-B498-4E95-8948-CA842C60E47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03952" y="5217299"/>
                <a:ext cx="1111422" cy="74051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= 0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6507AED-B498-4E95-8948-CA842C60E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952" y="5217299"/>
                <a:ext cx="1111422" cy="7405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773C14E-AA1E-44A8-8172-9D378D4DEC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6508" y="5752465"/>
                <a:ext cx="7550946" cy="74051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i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0</m:t>
                    </m:r>
                  </m:oMath>
                </a14:m>
                <a:endParaRPr 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Placeholder 3" descr="OPL20U25GSXzBJYl68kk8uQGfFKzs7yb1M4KJWUiLk6ZEvGF+qCIPSnY57AbBFCvTW(2023.15.83.Nguyen Hien)83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D773C14E-AA1E-44A8-8172-9D378D4DE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08" y="5752465"/>
                <a:ext cx="7550946" cy="740519"/>
              </a:xfrm>
              <a:prstGeom prst="rect">
                <a:avLst/>
              </a:prstGeom>
              <a:blipFill>
                <a:blip r:embed="rId11"/>
                <a:stretch>
                  <a:fillRect l="-1696" b="-1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09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907397" y="483738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DẪN </a:t>
            </a:r>
            <a:r>
              <a:rPr lang="en-US" sz="3467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3BB5D9-B701-B99A-B334-6D8023462F41}"/>
              </a:ext>
            </a:extLst>
          </p:cNvPr>
          <p:cNvSpPr txBox="1"/>
          <p:nvPr/>
        </p:nvSpPr>
        <p:spPr>
          <a:xfrm>
            <a:off x="612911" y="1760595"/>
            <a:ext cx="1073136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14325" algn="l"/>
              </a:tabLst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indent="-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14325" algn="l"/>
              </a:tabLst>
            </a:pPr>
            <a:r>
              <a:rPr lang="en-US" sz="280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ài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(c, d) (</a:t>
            </a:r>
            <a:r>
              <a:rPr lang="en-US" sz="2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 Trang 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11)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SGK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 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7,8,9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1916794" y="1348507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E1C1A-7A71-5267-28F7-9084B2A9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2"/>
          <a:stretch/>
        </p:blipFill>
        <p:spPr bwMode="auto">
          <a:xfrm>
            <a:off x="3002295" y="2860234"/>
            <a:ext cx="6204010" cy="36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658814"/>
            <a:ext cx="5042125" cy="5036855"/>
            <a:chOff x="5425622" y="292790"/>
            <a:chExt cx="5834378" cy="5828280"/>
          </a:xfrm>
          <a:noFill/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126131"/>
              <a:ext cx="2025648" cy="96156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 </a:t>
              </a:r>
              <a:r>
                <a:rPr lang="en-US" altLang="en-GB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hộp</a:t>
              </a:r>
              <a:r>
                <a:rPr kumimoji="0" lang="en-US" altLang="en-GB" sz="24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GB" sz="24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sáp</a:t>
              </a:r>
              <a:r>
                <a:rPr kumimoji="0" lang="en-US" altLang="en-GB" sz="24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GB" sz="24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màu</a:t>
              </a:r>
              <a:endParaRPr kumimoji="0" lang="en-US" alt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255399"/>
              <a:ext cx="2025648" cy="53420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 </a:t>
              </a:r>
              <a:r>
                <a:rPr kumimoji="0" lang="en-US" altLang="en-GB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gói</a:t>
              </a:r>
              <a:r>
                <a:rPr kumimoji="0" lang="en-US" altLang="en-GB" sz="24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GB" sz="24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kẹo</a:t>
              </a:r>
              <a:endParaRPr kumimoji="0" lang="en-US" alt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123206"/>
              <a:ext cx="2025648" cy="96156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en-GB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 </a:t>
              </a:r>
              <a:r>
                <a:rPr lang="en-US" altLang="en-GB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tràng</a:t>
              </a:r>
              <a:r>
                <a:rPr lang="en-US" altLang="en-GB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en-GB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pháo</a:t>
              </a:r>
              <a:r>
                <a:rPr lang="en-US" altLang="en-GB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GB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tay</a:t>
              </a:r>
              <a:endParaRPr lang="en-US" altLang="en-GB" sz="24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046321"/>
              <a:ext cx="2025648" cy="96156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en-GB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 </a:t>
              </a:r>
              <a:r>
                <a:rPr lang="en-US" altLang="en-GB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chiếc</a:t>
              </a:r>
              <a:r>
                <a:rPr lang="en-US" altLang="en-GB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GB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thước</a:t>
              </a:r>
              <a:r>
                <a:rPr lang="en-US" altLang="en-GB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GB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kẻ</a:t>
              </a:r>
              <a:endParaRPr lang="en-US" altLang="en-GB" sz="24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381510"/>
              <a:ext cx="2025648" cy="96156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en-GB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 </a:t>
              </a:r>
              <a:r>
                <a:rPr lang="en-US" altLang="en-GB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chiếc</a:t>
              </a:r>
              <a:r>
                <a:rPr lang="en-US" altLang="en-GB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GB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compa</a:t>
              </a:r>
              <a:endParaRPr lang="en-US" altLang="en-GB" sz="24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563523"/>
              <a:ext cx="2025648" cy="53420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en-GB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 </a:t>
              </a:r>
              <a:r>
                <a:rPr lang="en-US" altLang="en-GB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quyển</a:t>
              </a:r>
              <a:r>
                <a:rPr lang="en-US" altLang="en-GB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GB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vở</a:t>
              </a:r>
              <a:endParaRPr lang="en-US" altLang="en-GB" sz="24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341935"/>
              <a:ext cx="2025648" cy="96156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en-GB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 </a:t>
              </a:r>
              <a:r>
                <a:rPr lang="en-US" altLang="en-GB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chiếc</a:t>
              </a:r>
              <a:r>
                <a:rPr lang="en-US" altLang="en-GB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GB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bút</a:t>
              </a:r>
              <a:r>
                <a:rPr lang="en-US" altLang="en-GB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bi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626701"/>
              <a:ext cx="2025648" cy="53420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en-GB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 </a:t>
              </a:r>
              <a:r>
                <a:rPr lang="en-US" altLang="en-GB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altLang="en-GB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10</a:t>
              </a: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198044" y="5702391"/>
            <a:ext cx="1554395" cy="102266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ĐIỂM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>
            <a:hlinkClick r:id="" action="ppaction://hlinkshowjump?jump=nextslide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>
          <a:xfrm>
            <a:off x="3838805" y="2221843"/>
            <a:ext cx="1337688" cy="13376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>
            <a:hlinkClick r:id="rId7" action="ppaction://hlinksldjump"/>
          </p:cNvPr>
          <p:cNvSpPr/>
          <p:nvPr/>
        </p:nvSpPr>
        <p:spPr>
          <a:xfrm>
            <a:off x="2326683" y="3733049"/>
            <a:ext cx="1337688" cy="13376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47878" y="95110"/>
            <a:ext cx="5856547" cy="19380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VÒNG QUAY 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577651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409" y="5689511"/>
            <a:ext cx="1249410" cy="106567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028348" y="5702390"/>
            <a:ext cx="1631533" cy="1022667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204" y="2289904"/>
            <a:ext cx="714375" cy="1190625"/>
          </a:xfrm>
          <a:prstGeom prst="rect">
            <a:avLst/>
          </a:prstGeom>
        </p:spPr>
      </p:pic>
      <p:sp>
        <p:nvSpPr>
          <p:cNvPr id="5" name="Oval 4">
            <a:hlinkClick r:id="rId12" action="ppaction://hlinksldjump"/>
          </p:cNvPr>
          <p:cNvSpPr/>
          <p:nvPr/>
        </p:nvSpPr>
        <p:spPr>
          <a:xfrm>
            <a:off x="2815736" y="6213723"/>
            <a:ext cx="415400" cy="405779"/>
          </a:xfrm>
          <a:prstGeom prst="ellipse">
            <a:avLst/>
          </a:prstGeom>
          <a:solidFill>
            <a:srgbClr val="E4323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1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rgbClr val="0E73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6302" y="4229398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881" y="434702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004" y="4868124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99247" y="199869"/>
            <a:ext cx="10784541" cy="1604597"/>
          </a:xfrm>
          <a:prstGeom prst="snip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+ 2</a:t>
            </a:r>
            <a:r>
              <a:rPr lang="en-US" sz="3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nghiệm là: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30530" y="196458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–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rgbClr val="0E73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11030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 2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= 1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10152191" y="199006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36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6" action="ppaction://hlinksldjump"/>
          </p:cNvPr>
          <p:cNvSpPr/>
          <p:nvPr/>
        </p:nvSpPr>
        <p:spPr>
          <a:xfrm>
            <a:off x="5094459" y="4622658"/>
            <a:ext cx="2072141" cy="1020482"/>
          </a:xfrm>
          <a:prstGeom prst="cloud">
            <a:avLst/>
          </a:prstGeom>
          <a:solidFill>
            <a:schemeClr val="bg1"/>
          </a:solidFill>
          <a:ln>
            <a:solidFill>
              <a:srgbClr val="30CF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 action="ppaction://hlinksldjump"/>
              </a:rPr>
              <a:t>SLIDE CHÍNH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150011" y="2841457"/>
                <a:ext cx="4906645" cy="770890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defRPr/>
                </a:pPr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D. </a:t>
                </a:r>
                <a:r>
                  <a:rPr lang="en-US" sz="2800" b="1" i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x</a:t>
                </a:r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  <a:sym typeface="+mn-ea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1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S Mincho" charset="0"/>
                            <a:cs typeface="Times New Roman" panose="02020603050405020304" pitchFamily="18" charset="0"/>
                            <a:sym typeface="+mn-ea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1" i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MS Mincho" charset="0"/>
                            <a:cs typeface="Times New Roman" panose="02020603050405020304" pitchFamily="18" charset="0"/>
                            <a:sym typeface="+mn-ea"/>
                          </a:rPr>
                          <m:t>2</m:t>
                        </m:r>
                      </m:den>
                    </m:f>
                  </m:oMath>
                </a14:m>
                <a:endParaRPr kumimoji="0" lang="vi-VN" sz="3000" b="1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011" y="2841457"/>
                <a:ext cx="4906645" cy="770890"/>
              </a:xfrm>
              <a:prstGeom prst="rect">
                <a:avLst/>
              </a:prstGeom>
              <a:blipFill>
                <a:blip r:embed="rId19"/>
                <a:stretch>
                  <a:fillRect l="-2609" b="-1102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10081255" y="2881011"/>
            <a:ext cx="804536" cy="704088"/>
          </a:xfrm>
          <a:prstGeom prst="rect">
            <a:avLst/>
          </a:prstGeom>
        </p:spPr>
      </p:pic>
      <p:pic>
        <p:nvPicPr>
          <p:cNvPr id="6" name="ĐỒNG HỒ ĐẾM NGƯỢC 30s MP4 Phan Li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702435" y="5457075"/>
            <a:ext cx="2182434" cy="1233401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87371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4000"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"/>
                            </p:stCondLst>
                            <p:childTnLst>
                              <p:par>
                                <p:cTn id="105" presetID="23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video>
              <p:cMediaNode vol="80000">
                <p:cTn id="1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1" grpId="0" animBg="1"/>
      <p:bldP spid="4" grpId="0" animBg="1"/>
      <p:bldP spid="26" grpId="0" bldLvl="0" animBg="1"/>
      <p:bldP spid="40" grpId="0" animBg="1"/>
      <p:bldP spid="42" grpId="0" bldLvl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825" y="4110806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340039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826" y="4862405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376518" y="199869"/>
            <a:ext cx="10982846" cy="1604597"/>
          </a:xfrm>
          <a:prstGeom prst="snip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2. Phương trình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+ 6</a:t>
            </a:r>
            <a:r>
              <a:rPr lang="en-US" sz="3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–2 + 6</a:t>
            </a:r>
            <a:r>
              <a:rPr lang="en-US" sz="3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nghiệm </a:t>
            </a:r>
            <a:r>
              <a:rPr lang="en-US" sz="28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rgbClr val="0E73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rgbClr val="0E73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1249" y="2847871"/>
            <a:ext cx="4906799" cy="77500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D. Không có nghiệm</a:t>
            </a:r>
            <a:endParaRPr kumimoji="0" lang="en-US" sz="24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 nghiệm </a:t>
            </a:r>
            <a:r>
              <a:rPr lang="en-US" sz="28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 </a:t>
            </a:r>
            <a:r>
              <a:rPr lang="en-US" sz="28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 2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1885" y="195307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en-US" alt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 Có vô số nghiệm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941" y="1993844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306" y="2925018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6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rgbClr val="0E73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SLIDE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CHÍNH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ĐỒNG HỒ ĐẾM NGƯỢC 30s MP4 Phan Li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02435" y="5457075"/>
            <a:ext cx="2182434" cy="1233401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40291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8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video>
              <p:cMediaNode vol="80000">
                <p:cTn id="109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bldLvl="0" animBg="1"/>
      <p:bldP spid="43" grpId="0" animBg="1"/>
      <p:bldP spid="4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803" y="4145555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104" y="434093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846" y="4902196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578225" y="199869"/>
            <a:ext cx="11002438" cy="1604597"/>
          </a:xfrm>
          <a:prstGeom prst="snip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</a:t>
            </a:r>
            <a:r>
              <a:rPr lang="en-US" sz="36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2(</a:t>
            </a:r>
            <a:r>
              <a:rPr lang="en-US" sz="3600" b="1" i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283961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Có vô số nghiệm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rgbClr val="0E73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rgbClr val="0E73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Có nghiệm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= 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196285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Không có nghiệm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D. Có nghiệm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= 1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5131881" y="286509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5212482" y="1996217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6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rgbClr val="0E73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SLIDE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CHÍNH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ĐỒNG HỒ ĐẾM NGƯỢC 30s MP4 Phan Li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02435" y="5457075"/>
            <a:ext cx="2182434" cy="1233401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11268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video>
              <p:cMediaNode vol="80000">
                <p:cTn id="112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4" grpId="0" animBg="1"/>
      <p:bldP spid="26" grpId="0" bldLvl="0" animBg="1"/>
      <p:bldP spid="40" grpId="0" animBg="1"/>
      <p:bldP spid="41" grpId="0" animBg="1"/>
      <p:bldP spid="42" grpId="0" animBg="1"/>
      <p:bldP spid="43" grpId="0" bldLvl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841" y="420874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435" y="4357688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921" y="4902196"/>
            <a:ext cx="520391" cy="566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832636" y="199869"/>
                <a:ext cx="10526728" cy="1604597"/>
              </a:xfrm>
              <a:prstGeom prst="snip2Diag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3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4: Giá </a:t>
                </a:r>
                <a:r>
                  <a:rPr sz="3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en-US" sz="3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sz="3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nghiệm của phương trình:</a:t>
                </a: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36" y="199869"/>
                <a:ext cx="10526728" cy="1604597"/>
              </a:xfrm>
              <a:prstGeom prst="snip2Diag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1110220" y="284533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= 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rgbClr val="0E73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rgbClr val="0E73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B. 2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+ 5 = 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10220" y="195840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A.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sz="32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 = 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D. 5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+ 2 = 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2870806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02200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6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rgbClr val="0E73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SLIDE</a:t>
            </a:r>
            <a:r>
              <a:rPr kumimoji="0" lang="en-US" sz="2400" b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hlinkClick r:id="rId17" action="ppaction://hlinksldjump"/>
              </a:rPr>
              <a:t>CHÍNH</a:t>
            </a:r>
            <a:endParaRPr kumimoji="0" lang="vi-VN" sz="2400" b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ĐỒNG HỒ ĐẾM NGƯỢC 30s MP4 Phan Li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02435" y="5457075"/>
            <a:ext cx="2182434" cy="1233401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1934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video>
              <p:cMediaNode vol="80000">
                <p:cTn id="111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4" grpId="0" animBg="1"/>
      <p:bldP spid="26" grpId="0" bldLvl="0" animBg="1"/>
      <p:bldP spid="40" grpId="0" animBg="1"/>
      <p:bldP spid="41" grpId="0" animBg="1"/>
      <p:bldP spid="42" grpId="0" animBg="1"/>
      <p:bldP spid="43" grpId="0" bldLvl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81248" y="803020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01336" y="2518599"/>
            <a:ext cx="66825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 KIẾN THỨC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Hình ảnh 3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2" t="7611" r="17792" b="8897"/>
          <a:stretch/>
        </p:blipFill>
        <p:spPr>
          <a:xfrm>
            <a:off x="6871709" y="3584933"/>
            <a:ext cx="2341835" cy="2934643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6316935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163;p20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7694280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157;p20" descr="OPL20U25GSXzBJYl68kk8uQGfFKzs7yb1M4KJWUiLk6ZEvGF+qCIPSnY57AbBFCvTW2023.15.1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8580025" y="1152807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535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EDF8A7-A4EF-92ED-1B9E-14C00C821F64}"/>
              </a:ext>
            </a:extLst>
          </p:cNvPr>
          <p:cNvSpPr txBox="1"/>
          <p:nvPr/>
        </p:nvSpPr>
        <p:spPr>
          <a:xfrm>
            <a:off x="683895" y="896017"/>
            <a:ext cx="10824210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dành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mảnh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bể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bơi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bể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bơi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1 250 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800" i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31737F-24AD-B953-D6FB-6B602BBC3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04"/>
          <a:stretch/>
        </p:blipFill>
        <p:spPr bwMode="auto">
          <a:xfrm>
            <a:off x="683895" y="2745597"/>
            <a:ext cx="7758882" cy="3223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3FCE91-861F-23CB-3594-A3577220C225}"/>
              </a:ext>
            </a:extLst>
          </p:cNvPr>
          <p:cNvSpPr txBox="1"/>
          <p:nvPr/>
        </p:nvSpPr>
        <p:spPr>
          <a:xfrm>
            <a:off x="8832533" y="3343632"/>
            <a:ext cx="3047047" cy="172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7CEF5-8124-4DDB-948B-11C0C6427FF6}"/>
              </a:ext>
            </a:extLst>
          </p:cNvPr>
          <p:cNvSpPr txBox="1"/>
          <p:nvPr/>
        </p:nvSpPr>
        <p:spPr>
          <a:xfrm>
            <a:off x="683895" y="291108"/>
            <a:ext cx="10824210" cy="604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40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1861</Words>
  <Application>Microsoft Office PowerPoint</Application>
  <PresentationFormat>Widescreen</PresentationFormat>
  <Paragraphs>224</Paragraphs>
  <Slides>24</Slides>
  <Notes>6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Cambria Math</vt:lpstr>
      <vt:lpstr>Times New Roman</vt:lpstr>
      <vt:lpstr>Office Theme</vt:lpstr>
      <vt:lpstr>BÀI 1: PHƯƠNG TRÌNH QUY VỀ  PHƯƠNG TRÌNH BẬC NHẤT MỘT 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giải phương trình tích (ax + b)(cx + d) = 0 ( a "≠" 0; b "≠" 0) ta có thể làm như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Lời giải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PHƯƠNG TRÌNH QUY VỀ  PHƯƠNG TRÌNH BẬC NHẤT MỘT ẨN</dc:title>
  <dc:creator>TAI PHAN BA</dc:creator>
  <cp:lastModifiedBy>Van Anh Nguyen</cp:lastModifiedBy>
  <cp:revision>163</cp:revision>
  <dcterms:created xsi:type="dcterms:W3CDTF">2024-03-30T00:26:59Z</dcterms:created>
  <dcterms:modified xsi:type="dcterms:W3CDTF">2024-10-18T14:32:29Z</dcterms:modified>
</cp:coreProperties>
</file>