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366" r:id="rId2"/>
    <p:sldId id="258" r:id="rId3"/>
    <p:sldId id="340" r:id="rId4"/>
    <p:sldId id="352" r:id="rId5"/>
    <p:sldId id="346" r:id="rId6"/>
    <p:sldId id="271" r:id="rId7"/>
    <p:sldId id="419" r:id="rId8"/>
    <p:sldId id="414" r:id="rId9"/>
    <p:sldId id="416" r:id="rId10"/>
    <p:sldId id="449" r:id="rId11"/>
    <p:sldId id="448" r:id="rId12"/>
    <p:sldId id="417" r:id="rId13"/>
    <p:sldId id="446" r:id="rId14"/>
    <p:sldId id="392" r:id="rId15"/>
    <p:sldId id="390" r:id="rId16"/>
    <p:sldId id="412" r:id="rId17"/>
    <p:sldId id="407" r:id="rId18"/>
    <p:sldId id="409" r:id="rId19"/>
    <p:sldId id="469" r:id="rId20"/>
    <p:sldId id="411" r:id="rId21"/>
    <p:sldId id="421" r:id="rId22"/>
    <p:sldId id="458" r:id="rId23"/>
    <p:sldId id="422" r:id="rId24"/>
    <p:sldId id="454" r:id="rId25"/>
    <p:sldId id="455" r:id="rId26"/>
    <p:sldId id="430" r:id="rId27"/>
    <p:sldId id="399" r:id="rId28"/>
    <p:sldId id="361" r:id="rId29"/>
    <p:sldId id="434" r:id="rId30"/>
    <p:sldId id="313" r:id="rId31"/>
    <p:sldId id="457" r:id="rId32"/>
    <p:sldId id="439" r:id="rId33"/>
    <p:sldId id="441" r:id="rId34"/>
    <p:sldId id="265" r:id="rId35"/>
    <p:sldId id="318" r:id="rId36"/>
    <p:sldId id="319" r:id="rId37"/>
    <p:sldId id="467" r:id="rId38"/>
    <p:sldId id="456" r:id="rId39"/>
    <p:sldId id="443" r:id="rId40"/>
    <p:sldId id="463" r:id="rId41"/>
    <p:sldId id="464" r:id="rId42"/>
    <p:sldId id="468" r:id="rId43"/>
    <p:sldId id="459" r:id="rId44"/>
    <p:sldId id="444" r:id="rId45"/>
    <p:sldId id="379" r:id="rId46"/>
    <p:sldId id="380" r:id="rId47"/>
    <p:sldId id="471" r:id="rId48"/>
    <p:sldId id="465" r:id="rId49"/>
    <p:sldId id="473" r:id="rId50"/>
    <p:sldId id="336" r:id="rId51"/>
    <p:sldId id="268" r:id="rId52"/>
    <p:sldId id="338" r:id="rId53"/>
    <p:sldId id="470" r:id="rId54"/>
    <p:sldId id="337" r:id="rId55"/>
    <p:sldId id="339" r:id="rId56"/>
    <p:sldId id="423" r:id="rId57"/>
    <p:sldId id="472" r:id="rId58"/>
    <p:sldId id="32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EFE"/>
    <a:srgbClr val="E6E6E6"/>
    <a:srgbClr val="F9F9F9"/>
    <a:srgbClr val="F3FEFE"/>
    <a:srgbClr val="FFFFFF"/>
    <a:srgbClr val="DAF1C1"/>
    <a:srgbClr val="FDF4EC"/>
    <a:srgbClr val="FEFDF8"/>
    <a:srgbClr val="969696"/>
    <a:srgbClr val="C2C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545" autoAdjust="0"/>
  </p:normalViewPr>
  <p:slideViewPr>
    <p:cSldViewPr snapToGrid="0">
      <p:cViewPr varScale="1">
        <p:scale>
          <a:sx n="58" d="100"/>
          <a:sy n="58" d="100"/>
        </p:scale>
        <p:origin x="119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C25955-FD94-4156-B271-452DB4571C08}"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9684CC57-F26E-4D19-B8A4-535B479F0EAC}">
      <dgm:prSet phldrT="[Text]"/>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b="1" dirty="0" err="1">
              <a:solidFill>
                <a:srgbClr val="C00000"/>
              </a:solidFill>
              <a:latin typeface="Times New Roman" panose="02020603050405020304" pitchFamily="18" charset="0"/>
              <a:cs typeface="Times New Roman" panose="02020603050405020304" pitchFamily="18" charset="0"/>
            </a:rPr>
            <a:t>Đa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dạng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sinh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học</a:t>
          </a:r>
          <a:endParaRPr lang="en-US" b="1" dirty="0">
            <a:solidFill>
              <a:srgbClr val="C00000"/>
            </a:solidFill>
            <a:latin typeface="Times New Roman" panose="02020603050405020304" pitchFamily="18" charset="0"/>
            <a:cs typeface="Times New Roman" panose="02020603050405020304" pitchFamily="18" charset="0"/>
          </a:endParaRPr>
        </a:p>
      </dgm:t>
    </dgm:pt>
    <dgm:pt modelId="{E01BBFBD-8A47-4155-AF66-BBB4242C5F99}" type="parTrans" cxnId="{8B98B64F-1C18-4FB4-9B55-4EEA68711F0F}">
      <dgm:prSet/>
      <dgm:spPr/>
      <dgm:t>
        <a:bodyPr/>
        <a:lstStyle/>
        <a:p>
          <a:endParaRPr lang="en-US"/>
        </a:p>
      </dgm:t>
    </dgm:pt>
    <dgm:pt modelId="{6172902F-AEF6-452B-A2CB-B2F2631748E7}" type="sibTrans" cxnId="{8B98B64F-1C18-4FB4-9B55-4EEA68711F0F}">
      <dgm:prSet/>
      <dgm:spPr/>
      <dgm:t>
        <a:bodyPr/>
        <a:lstStyle/>
        <a:p>
          <a:endParaRPr lang="en-US"/>
        </a:p>
      </dgm:t>
    </dgm:pt>
    <dgm:pt modelId="{0A106FAF-17AB-43A4-8199-14EC4324E18C}">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sz="2800" b="1" dirty="0" err="1">
              <a:solidFill>
                <a:srgbClr val="C00000"/>
              </a:solidFill>
              <a:latin typeface="Times New Roman" panose="02020603050405020304" pitchFamily="18" charset="0"/>
              <a:cs typeface="Times New Roman" panose="02020603050405020304" pitchFamily="18" charset="0"/>
            </a:rPr>
            <a:t>Đặc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điểm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đặc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trưng</a:t>
          </a:r>
          <a:endParaRPr lang="en-US" sz="2800" b="1" dirty="0">
            <a:solidFill>
              <a:srgbClr val="C00000"/>
            </a:solidFill>
            <a:latin typeface="Times New Roman" panose="02020603050405020304" pitchFamily="18" charset="0"/>
            <a:cs typeface="Times New Roman" panose="02020603050405020304" pitchFamily="18" charset="0"/>
          </a:endParaRPr>
        </a:p>
      </dgm:t>
    </dgm:pt>
    <dgm:pt modelId="{54997349-D08C-45A8-B4FB-9026025E252D}" type="parTrans" cxnId="{C348F956-A9C2-457D-8DB2-7CE485D9A1DE}">
      <dgm:prSet/>
      <dgm:spPr/>
      <dgm:t>
        <a:bodyPr/>
        <a:lstStyle/>
        <a:p>
          <a:endParaRPr lang="en-US"/>
        </a:p>
      </dgm:t>
    </dgm:pt>
    <dgm:pt modelId="{5BC7B2A8-1B71-45B1-BEFA-9BE83876CB05}" type="sibTrans" cxnId="{C348F956-A9C2-457D-8DB2-7CE485D9A1DE}">
      <dgm:prSet/>
      <dgm:spPr/>
      <dgm:t>
        <a:bodyPr/>
        <a:lstStyle/>
        <a:p>
          <a:endParaRPr lang="en-US"/>
        </a:p>
      </dgm:t>
    </dgm:pt>
    <dgm:pt modelId="{EFA40013-C7BF-4A67-AEC5-47D1CF2E8673}">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sz="2800" b="1" dirty="0" err="1">
              <a:solidFill>
                <a:srgbClr val="C00000"/>
              </a:solidFill>
              <a:latin typeface="Times New Roman" panose="02020603050405020304" pitchFamily="18" charset="0"/>
              <a:cs typeface="Times New Roman" panose="02020603050405020304" pitchFamily="18" charset="0"/>
            </a:rPr>
            <a:t>Vai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trò</a:t>
          </a:r>
          <a:endParaRPr lang="en-US" sz="2800" b="1" dirty="0">
            <a:solidFill>
              <a:srgbClr val="C00000"/>
            </a:solidFill>
            <a:latin typeface="Times New Roman" panose="02020603050405020304" pitchFamily="18" charset="0"/>
            <a:cs typeface="Times New Roman" panose="02020603050405020304" pitchFamily="18" charset="0"/>
          </a:endParaRPr>
        </a:p>
      </dgm:t>
    </dgm:pt>
    <dgm:pt modelId="{5F4FF105-4D02-4270-930F-D4E8A9A59EEB}" type="parTrans" cxnId="{C0FE3EB1-C19A-415A-9EE7-510BD27F54BB}">
      <dgm:prSet/>
      <dgm:spPr/>
      <dgm:t>
        <a:bodyPr/>
        <a:lstStyle/>
        <a:p>
          <a:endParaRPr lang="en-US"/>
        </a:p>
      </dgm:t>
    </dgm:pt>
    <dgm:pt modelId="{01735AF9-88DB-4760-A49E-B3C6F366D3BA}" type="sibTrans" cxnId="{C0FE3EB1-C19A-415A-9EE7-510BD27F54BB}">
      <dgm:prSet/>
      <dgm:spPr/>
      <dgm:t>
        <a:bodyPr/>
        <a:lstStyle/>
        <a:p>
          <a:endParaRPr lang="en-US"/>
        </a:p>
      </dgm:t>
    </dgm:pt>
    <dgm:pt modelId="{DD9E598A-F7A1-4F17-B8EB-55CD28AEB0D2}">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sz="2800" b="1" dirty="0" err="1">
              <a:solidFill>
                <a:srgbClr val="C00000"/>
              </a:solidFill>
              <a:latin typeface="Times New Roman" panose="02020603050405020304" pitchFamily="18" charset="0"/>
              <a:cs typeface="Times New Roman" panose="02020603050405020304" pitchFamily="18" charset="0"/>
            </a:rPr>
            <a:t>Nguyên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nhân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suy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giảm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hậu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quả</a:t>
          </a:r>
          <a:endParaRPr lang="en-US" sz="2800" b="1" dirty="0">
            <a:solidFill>
              <a:srgbClr val="C00000"/>
            </a:solidFill>
            <a:latin typeface="Times New Roman" panose="02020603050405020304" pitchFamily="18" charset="0"/>
            <a:cs typeface="Times New Roman" panose="02020603050405020304" pitchFamily="18" charset="0"/>
          </a:endParaRPr>
        </a:p>
      </dgm:t>
    </dgm:pt>
    <dgm:pt modelId="{A24540DB-904E-4BC8-B713-3C2E01C275AF}" type="parTrans" cxnId="{E2FAF83D-FBC8-496C-94FE-6919712F842A}">
      <dgm:prSet/>
      <dgm:spPr/>
      <dgm:t>
        <a:bodyPr/>
        <a:lstStyle/>
        <a:p>
          <a:endParaRPr lang="en-US"/>
        </a:p>
      </dgm:t>
    </dgm:pt>
    <dgm:pt modelId="{87CE5A96-B28A-43D3-9DD9-0A390944FD1D}" type="sibTrans" cxnId="{E2FAF83D-FBC8-496C-94FE-6919712F842A}">
      <dgm:prSet/>
      <dgm:spPr/>
      <dgm:t>
        <a:bodyPr/>
        <a:lstStyle/>
        <a:p>
          <a:endParaRPr lang="en-US"/>
        </a:p>
      </dgm:t>
    </dgm:pt>
    <dgm:pt modelId="{C7566543-C886-44D1-B647-3827EC482FAB}">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a:solidFill>
            <a:schemeClr val="tx1"/>
          </a:solidFill>
        </a:ln>
      </dgm:spPr>
      <dgm:t>
        <a:bodyPr/>
        <a:lstStyle/>
        <a:p>
          <a:r>
            <a:rPr lang="en-US" sz="2800" b="1" dirty="0" err="1">
              <a:solidFill>
                <a:srgbClr val="C00000"/>
              </a:solidFill>
              <a:latin typeface="Times New Roman" panose="02020603050405020304" pitchFamily="18" charset="0"/>
              <a:cs typeface="Times New Roman" panose="02020603050405020304" pitchFamily="18" charset="0"/>
            </a:rPr>
            <a:t>Biện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pháp</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bảo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vệ</a:t>
          </a:r>
          <a:endParaRPr lang="en-US" sz="2800" b="1" dirty="0">
            <a:solidFill>
              <a:srgbClr val="C00000"/>
            </a:solidFill>
            <a:latin typeface="Times New Roman" panose="02020603050405020304" pitchFamily="18" charset="0"/>
            <a:cs typeface="Times New Roman" panose="02020603050405020304" pitchFamily="18" charset="0"/>
          </a:endParaRPr>
        </a:p>
      </dgm:t>
    </dgm:pt>
    <dgm:pt modelId="{3B3574BF-4B8B-42E9-A3F2-27DB452926AE}" type="parTrans" cxnId="{019E3183-7849-4D07-9752-B4C33D3E3294}">
      <dgm:prSet/>
      <dgm:spPr/>
      <dgm:t>
        <a:bodyPr/>
        <a:lstStyle/>
        <a:p>
          <a:endParaRPr lang="en-US"/>
        </a:p>
      </dgm:t>
    </dgm:pt>
    <dgm:pt modelId="{9A5B5FCA-D8F2-44E5-B969-59727EB5C3CC}" type="sibTrans" cxnId="{019E3183-7849-4D07-9752-B4C33D3E3294}">
      <dgm:prSet/>
      <dgm:spPr/>
      <dgm:t>
        <a:bodyPr/>
        <a:lstStyle/>
        <a:p>
          <a:endParaRPr lang="en-US"/>
        </a:p>
      </dgm:t>
    </dgm:pt>
    <dgm:pt modelId="{4EB2B7BB-B0CD-4ACC-AA8A-6C5526B6D8E8}" type="pres">
      <dgm:prSet presAssocID="{4AC25955-FD94-4156-B271-452DB4571C08}" presName="composite" presStyleCnt="0">
        <dgm:presLayoutVars>
          <dgm:chMax val="1"/>
          <dgm:dir/>
          <dgm:resizeHandles val="exact"/>
        </dgm:presLayoutVars>
      </dgm:prSet>
      <dgm:spPr/>
      <dgm:t>
        <a:bodyPr/>
        <a:lstStyle/>
        <a:p>
          <a:endParaRPr lang="en-US"/>
        </a:p>
      </dgm:t>
    </dgm:pt>
    <dgm:pt modelId="{3D8DCF91-1D11-4458-B130-532530AD5A8C}" type="pres">
      <dgm:prSet presAssocID="{4AC25955-FD94-4156-B271-452DB4571C08}" presName="radial" presStyleCnt="0">
        <dgm:presLayoutVars>
          <dgm:animLvl val="ctr"/>
        </dgm:presLayoutVars>
      </dgm:prSet>
      <dgm:spPr/>
    </dgm:pt>
    <dgm:pt modelId="{C451B1FA-272B-44DE-B483-239565954DB4}" type="pres">
      <dgm:prSet presAssocID="{9684CC57-F26E-4D19-B8A4-535B479F0EAC}" presName="centerShape" presStyleLbl="vennNode1" presStyleIdx="0" presStyleCnt="5" custScaleX="90588" custScaleY="82405"/>
      <dgm:spPr/>
      <dgm:t>
        <a:bodyPr/>
        <a:lstStyle/>
        <a:p>
          <a:endParaRPr lang="en-US"/>
        </a:p>
      </dgm:t>
    </dgm:pt>
    <dgm:pt modelId="{270642CC-819E-4A41-97A3-3797BCFE7E57}" type="pres">
      <dgm:prSet presAssocID="{0A106FAF-17AB-43A4-8199-14EC4324E18C}" presName="node" presStyleLbl="vennNode1" presStyleIdx="1" presStyleCnt="5" custScaleX="161185">
        <dgm:presLayoutVars>
          <dgm:bulletEnabled val="1"/>
        </dgm:presLayoutVars>
      </dgm:prSet>
      <dgm:spPr/>
      <dgm:t>
        <a:bodyPr/>
        <a:lstStyle/>
        <a:p>
          <a:endParaRPr lang="en-US"/>
        </a:p>
      </dgm:t>
    </dgm:pt>
    <dgm:pt modelId="{4E3B4E48-6011-4EEB-A3E2-7BC8ED4F27A3}" type="pres">
      <dgm:prSet presAssocID="{EFA40013-C7BF-4A67-AEC5-47D1CF2E8673}" presName="node" presStyleLbl="vennNode1" presStyleIdx="2" presStyleCnt="5" custScaleX="161185" custRadScaleRad="130605">
        <dgm:presLayoutVars>
          <dgm:bulletEnabled val="1"/>
        </dgm:presLayoutVars>
      </dgm:prSet>
      <dgm:spPr/>
      <dgm:t>
        <a:bodyPr/>
        <a:lstStyle/>
        <a:p>
          <a:endParaRPr lang="en-US"/>
        </a:p>
      </dgm:t>
    </dgm:pt>
    <dgm:pt modelId="{8D4E38D5-44A5-4289-A471-FADD4CE2447F}" type="pres">
      <dgm:prSet presAssocID="{DD9E598A-F7A1-4F17-B8EB-55CD28AEB0D2}" presName="node" presStyleLbl="vennNode1" presStyleIdx="3" presStyleCnt="5" custScaleX="161185">
        <dgm:presLayoutVars>
          <dgm:bulletEnabled val="1"/>
        </dgm:presLayoutVars>
      </dgm:prSet>
      <dgm:spPr/>
      <dgm:t>
        <a:bodyPr/>
        <a:lstStyle/>
        <a:p>
          <a:endParaRPr lang="en-US"/>
        </a:p>
      </dgm:t>
    </dgm:pt>
    <dgm:pt modelId="{C5AA00A7-D65D-4882-97A2-342973DF0444}" type="pres">
      <dgm:prSet presAssocID="{C7566543-C886-44D1-B647-3827EC482FAB}" presName="node" presStyleLbl="vennNode1" presStyleIdx="4" presStyleCnt="5" custScaleX="161185" custRadScaleRad="128374" custRadScaleInc="-740">
        <dgm:presLayoutVars>
          <dgm:bulletEnabled val="1"/>
        </dgm:presLayoutVars>
      </dgm:prSet>
      <dgm:spPr/>
      <dgm:t>
        <a:bodyPr/>
        <a:lstStyle/>
        <a:p>
          <a:endParaRPr lang="en-US"/>
        </a:p>
      </dgm:t>
    </dgm:pt>
  </dgm:ptLst>
  <dgm:cxnLst>
    <dgm:cxn modelId="{4BB793E7-0936-4378-BAE6-61126B0724AA}" type="presOf" srcId="{0A106FAF-17AB-43A4-8199-14EC4324E18C}" destId="{270642CC-819E-4A41-97A3-3797BCFE7E57}" srcOrd="0" destOrd="0" presId="urn:microsoft.com/office/officeart/2005/8/layout/radial3"/>
    <dgm:cxn modelId="{FF406C15-DEC9-448B-B9E7-81EBC0C73FFF}" type="presOf" srcId="{DD9E598A-F7A1-4F17-B8EB-55CD28AEB0D2}" destId="{8D4E38D5-44A5-4289-A471-FADD4CE2447F}" srcOrd="0" destOrd="0" presId="urn:microsoft.com/office/officeart/2005/8/layout/radial3"/>
    <dgm:cxn modelId="{8B98B64F-1C18-4FB4-9B55-4EEA68711F0F}" srcId="{4AC25955-FD94-4156-B271-452DB4571C08}" destId="{9684CC57-F26E-4D19-B8A4-535B479F0EAC}" srcOrd="0" destOrd="0" parTransId="{E01BBFBD-8A47-4155-AF66-BBB4242C5F99}" sibTransId="{6172902F-AEF6-452B-A2CB-B2F2631748E7}"/>
    <dgm:cxn modelId="{39686B35-8503-4AB5-BE32-02AE049A53F8}" type="presOf" srcId="{EFA40013-C7BF-4A67-AEC5-47D1CF2E8673}" destId="{4E3B4E48-6011-4EEB-A3E2-7BC8ED4F27A3}" srcOrd="0" destOrd="0" presId="urn:microsoft.com/office/officeart/2005/8/layout/radial3"/>
    <dgm:cxn modelId="{C348F956-A9C2-457D-8DB2-7CE485D9A1DE}" srcId="{9684CC57-F26E-4D19-B8A4-535B479F0EAC}" destId="{0A106FAF-17AB-43A4-8199-14EC4324E18C}" srcOrd="0" destOrd="0" parTransId="{54997349-D08C-45A8-B4FB-9026025E252D}" sibTransId="{5BC7B2A8-1B71-45B1-BEFA-9BE83876CB05}"/>
    <dgm:cxn modelId="{248A6BD2-D9A1-4206-9463-4CF38B825BBE}" type="presOf" srcId="{C7566543-C886-44D1-B647-3827EC482FAB}" destId="{C5AA00A7-D65D-4882-97A2-342973DF0444}" srcOrd="0" destOrd="0" presId="urn:microsoft.com/office/officeart/2005/8/layout/radial3"/>
    <dgm:cxn modelId="{E2FAF83D-FBC8-496C-94FE-6919712F842A}" srcId="{9684CC57-F26E-4D19-B8A4-535B479F0EAC}" destId="{DD9E598A-F7A1-4F17-B8EB-55CD28AEB0D2}" srcOrd="2" destOrd="0" parTransId="{A24540DB-904E-4BC8-B713-3C2E01C275AF}" sibTransId="{87CE5A96-B28A-43D3-9DD9-0A390944FD1D}"/>
    <dgm:cxn modelId="{6194E3F3-2DA6-4772-A8DA-7130066F20A7}" type="presOf" srcId="{9684CC57-F26E-4D19-B8A4-535B479F0EAC}" destId="{C451B1FA-272B-44DE-B483-239565954DB4}" srcOrd="0" destOrd="0" presId="urn:microsoft.com/office/officeart/2005/8/layout/radial3"/>
    <dgm:cxn modelId="{9B9AB8C6-5D40-4900-A4D7-641C7A738217}" type="presOf" srcId="{4AC25955-FD94-4156-B271-452DB4571C08}" destId="{4EB2B7BB-B0CD-4ACC-AA8A-6C5526B6D8E8}" srcOrd="0" destOrd="0" presId="urn:microsoft.com/office/officeart/2005/8/layout/radial3"/>
    <dgm:cxn modelId="{C0FE3EB1-C19A-415A-9EE7-510BD27F54BB}" srcId="{9684CC57-F26E-4D19-B8A4-535B479F0EAC}" destId="{EFA40013-C7BF-4A67-AEC5-47D1CF2E8673}" srcOrd="1" destOrd="0" parTransId="{5F4FF105-4D02-4270-930F-D4E8A9A59EEB}" sibTransId="{01735AF9-88DB-4760-A49E-B3C6F366D3BA}"/>
    <dgm:cxn modelId="{019E3183-7849-4D07-9752-B4C33D3E3294}" srcId="{9684CC57-F26E-4D19-B8A4-535B479F0EAC}" destId="{C7566543-C886-44D1-B647-3827EC482FAB}" srcOrd="3" destOrd="0" parTransId="{3B3574BF-4B8B-42E9-A3F2-27DB452926AE}" sibTransId="{9A5B5FCA-D8F2-44E5-B969-59727EB5C3CC}"/>
    <dgm:cxn modelId="{E873249B-C47E-4DF4-970B-EBE76CF6C9C7}" type="presParOf" srcId="{4EB2B7BB-B0CD-4ACC-AA8A-6C5526B6D8E8}" destId="{3D8DCF91-1D11-4458-B130-532530AD5A8C}" srcOrd="0" destOrd="0" presId="urn:microsoft.com/office/officeart/2005/8/layout/radial3"/>
    <dgm:cxn modelId="{E0E982C8-5D2A-449F-B1A9-2FECCDD7267D}" type="presParOf" srcId="{3D8DCF91-1D11-4458-B130-532530AD5A8C}" destId="{C451B1FA-272B-44DE-B483-239565954DB4}" srcOrd="0" destOrd="0" presId="urn:microsoft.com/office/officeart/2005/8/layout/radial3"/>
    <dgm:cxn modelId="{FA6FD08C-778D-4EF1-B3E2-8A2938B8C29E}" type="presParOf" srcId="{3D8DCF91-1D11-4458-B130-532530AD5A8C}" destId="{270642CC-819E-4A41-97A3-3797BCFE7E57}" srcOrd="1" destOrd="0" presId="urn:microsoft.com/office/officeart/2005/8/layout/radial3"/>
    <dgm:cxn modelId="{EBDCD49C-C48C-4E16-BECD-17F16C245616}" type="presParOf" srcId="{3D8DCF91-1D11-4458-B130-532530AD5A8C}" destId="{4E3B4E48-6011-4EEB-A3E2-7BC8ED4F27A3}" srcOrd="2" destOrd="0" presId="urn:microsoft.com/office/officeart/2005/8/layout/radial3"/>
    <dgm:cxn modelId="{A2A9BFA0-82F3-4346-999B-FC7DD5CCD35B}" type="presParOf" srcId="{3D8DCF91-1D11-4458-B130-532530AD5A8C}" destId="{8D4E38D5-44A5-4289-A471-FADD4CE2447F}" srcOrd="3" destOrd="0" presId="urn:microsoft.com/office/officeart/2005/8/layout/radial3"/>
    <dgm:cxn modelId="{934E655E-8E52-46D2-9367-8E3B88D4B823}" type="presParOf" srcId="{3D8DCF91-1D11-4458-B130-532530AD5A8C}" destId="{C5AA00A7-D65D-4882-97A2-342973DF0444}"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1B1FA-272B-44DE-B483-239565954DB4}">
      <dsp:nvSpPr>
        <dsp:cNvPr id="0" name=""/>
        <dsp:cNvSpPr/>
      </dsp:nvSpPr>
      <dsp:spPr>
        <a:xfrm>
          <a:off x="2768934" y="1673702"/>
          <a:ext cx="3098130" cy="2818269"/>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en-US" sz="4600" b="1" kern="1200" dirty="0" err="1">
              <a:solidFill>
                <a:srgbClr val="C00000"/>
              </a:solidFill>
              <a:latin typeface="Times New Roman" panose="02020603050405020304" pitchFamily="18" charset="0"/>
              <a:cs typeface="Times New Roman" panose="02020603050405020304" pitchFamily="18" charset="0"/>
            </a:rPr>
            <a:t>Đa</a:t>
          </a:r>
          <a:r>
            <a:rPr lang="en-US" sz="4600" b="1" kern="1200" dirty="0">
              <a:solidFill>
                <a:srgbClr val="C00000"/>
              </a:solidFill>
              <a:latin typeface="Times New Roman" panose="02020603050405020304" pitchFamily="18" charset="0"/>
              <a:cs typeface="Times New Roman" panose="02020603050405020304" pitchFamily="18" charset="0"/>
            </a:rPr>
            <a:t> </a:t>
          </a:r>
          <a:r>
            <a:rPr lang="en-US" sz="4600" b="1" kern="1200" dirty="0" err="1">
              <a:solidFill>
                <a:srgbClr val="C00000"/>
              </a:solidFill>
              <a:latin typeface="Times New Roman" panose="02020603050405020304" pitchFamily="18" charset="0"/>
              <a:cs typeface="Times New Roman" panose="02020603050405020304" pitchFamily="18" charset="0"/>
            </a:rPr>
            <a:t>dạng</a:t>
          </a:r>
          <a:r>
            <a:rPr lang="en-US" sz="4600" b="1" kern="1200" dirty="0">
              <a:solidFill>
                <a:srgbClr val="C00000"/>
              </a:solidFill>
              <a:latin typeface="Times New Roman" panose="02020603050405020304" pitchFamily="18" charset="0"/>
              <a:cs typeface="Times New Roman" panose="02020603050405020304" pitchFamily="18" charset="0"/>
            </a:rPr>
            <a:t> </a:t>
          </a:r>
          <a:r>
            <a:rPr lang="en-US" sz="4600" b="1" kern="1200" dirty="0" err="1">
              <a:solidFill>
                <a:srgbClr val="C00000"/>
              </a:solidFill>
              <a:latin typeface="Times New Roman" panose="02020603050405020304" pitchFamily="18" charset="0"/>
              <a:cs typeface="Times New Roman" panose="02020603050405020304" pitchFamily="18" charset="0"/>
            </a:rPr>
            <a:t>sinh</a:t>
          </a:r>
          <a:r>
            <a:rPr lang="en-US" sz="4600" b="1" kern="1200" dirty="0">
              <a:solidFill>
                <a:srgbClr val="C00000"/>
              </a:solidFill>
              <a:latin typeface="Times New Roman" panose="02020603050405020304" pitchFamily="18" charset="0"/>
              <a:cs typeface="Times New Roman" panose="02020603050405020304" pitchFamily="18" charset="0"/>
            </a:rPr>
            <a:t> </a:t>
          </a:r>
          <a:r>
            <a:rPr lang="en-US" sz="4600" b="1" kern="1200" dirty="0" err="1">
              <a:solidFill>
                <a:srgbClr val="C00000"/>
              </a:solidFill>
              <a:latin typeface="Times New Roman" panose="02020603050405020304" pitchFamily="18" charset="0"/>
              <a:cs typeface="Times New Roman" panose="02020603050405020304" pitchFamily="18" charset="0"/>
            </a:rPr>
            <a:t>học</a:t>
          </a:r>
          <a:endParaRPr lang="en-US" sz="4600" b="1" kern="1200" dirty="0">
            <a:solidFill>
              <a:srgbClr val="C00000"/>
            </a:solidFill>
            <a:latin typeface="Times New Roman" panose="02020603050405020304" pitchFamily="18" charset="0"/>
            <a:cs typeface="Times New Roman" panose="02020603050405020304" pitchFamily="18" charset="0"/>
          </a:endParaRPr>
        </a:p>
      </dsp:txBody>
      <dsp:txXfrm>
        <a:off x="3222645" y="2086428"/>
        <a:ext cx="2190708" cy="1992817"/>
      </dsp:txXfrm>
    </dsp:sp>
    <dsp:sp modelId="{270642CC-819E-4A41-97A3-3797BCFE7E57}">
      <dsp:nvSpPr>
        <dsp:cNvPr id="0" name=""/>
        <dsp:cNvSpPr/>
      </dsp:nvSpPr>
      <dsp:spPr>
        <a:xfrm>
          <a:off x="2939859" y="610"/>
          <a:ext cx="2756281" cy="1710011"/>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a:solidFill>
                <a:srgbClr val="C00000"/>
              </a:solidFill>
              <a:latin typeface="Times New Roman" panose="02020603050405020304" pitchFamily="18" charset="0"/>
              <a:cs typeface="Times New Roman" panose="02020603050405020304" pitchFamily="18" charset="0"/>
            </a:rPr>
            <a:t>Đặc</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điểm</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đặc</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trưng</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3343507" y="251035"/>
        <a:ext cx="1948985" cy="1209161"/>
      </dsp:txXfrm>
    </dsp:sp>
    <dsp:sp modelId="{4E3B4E48-6011-4EEB-A3E2-7BC8ED4F27A3}">
      <dsp:nvSpPr>
        <dsp:cNvPr id="0" name=""/>
        <dsp:cNvSpPr/>
      </dsp:nvSpPr>
      <dsp:spPr>
        <a:xfrm>
          <a:off x="5848721" y="2227831"/>
          <a:ext cx="2756281" cy="1710011"/>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a:solidFill>
                <a:srgbClr val="C00000"/>
              </a:solidFill>
              <a:latin typeface="Times New Roman" panose="02020603050405020304" pitchFamily="18" charset="0"/>
              <a:cs typeface="Times New Roman" panose="02020603050405020304" pitchFamily="18" charset="0"/>
            </a:rPr>
            <a:t>Vai</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trò</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6252369" y="2478256"/>
        <a:ext cx="1948985" cy="1209161"/>
      </dsp:txXfrm>
    </dsp:sp>
    <dsp:sp modelId="{8D4E38D5-44A5-4289-A471-FADD4CE2447F}">
      <dsp:nvSpPr>
        <dsp:cNvPr id="0" name=""/>
        <dsp:cNvSpPr/>
      </dsp:nvSpPr>
      <dsp:spPr>
        <a:xfrm>
          <a:off x="2939859" y="4455053"/>
          <a:ext cx="2756281" cy="1710011"/>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a:solidFill>
                <a:srgbClr val="C00000"/>
              </a:solidFill>
              <a:latin typeface="Times New Roman" panose="02020603050405020304" pitchFamily="18" charset="0"/>
              <a:cs typeface="Times New Roman" panose="02020603050405020304" pitchFamily="18" charset="0"/>
            </a:rPr>
            <a:t>Nguyên</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nhân</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suy</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giảm</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và</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hậu</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quả</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3343507" y="4705478"/>
        <a:ext cx="1948985" cy="1209161"/>
      </dsp:txXfrm>
    </dsp:sp>
    <dsp:sp modelId="{C5AA00A7-D65D-4882-97A2-342973DF0444}">
      <dsp:nvSpPr>
        <dsp:cNvPr id="0" name=""/>
        <dsp:cNvSpPr/>
      </dsp:nvSpPr>
      <dsp:spPr>
        <a:xfrm>
          <a:off x="80879" y="2261065"/>
          <a:ext cx="2756281" cy="1710011"/>
        </a:xfrm>
        <a:prstGeom prst="ellipse">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8100000" scaled="1"/>
          <a:tileRect/>
        </a:gra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a:solidFill>
                <a:srgbClr val="C00000"/>
              </a:solidFill>
              <a:latin typeface="Times New Roman" panose="02020603050405020304" pitchFamily="18" charset="0"/>
              <a:cs typeface="Times New Roman" panose="02020603050405020304" pitchFamily="18" charset="0"/>
            </a:rPr>
            <a:t>Biện</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pháp</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bảo</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vệ</a:t>
          </a:r>
          <a:endParaRPr lang="en-US" sz="2800" b="1" kern="1200" dirty="0">
            <a:solidFill>
              <a:srgbClr val="C00000"/>
            </a:solidFill>
            <a:latin typeface="Times New Roman" panose="02020603050405020304" pitchFamily="18" charset="0"/>
            <a:cs typeface="Times New Roman" panose="02020603050405020304" pitchFamily="18" charset="0"/>
          </a:endParaRPr>
        </a:p>
      </dsp:txBody>
      <dsp:txXfrm>
        <a:off x="484527" y="2511490"/>
        <a:ext cx="1948985" cy="120916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DDC505-9994-4DF0-B6F9-F7100F00BEFD}" type="datetimeFigureOut">
              <a:rPr lang="en-US" smtClean="0"/>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5A507-1396-405F-A5D2-A6C371E40888}" type="slidenum">
              <a:rPr lang="en-US" smtClean="0"/>
              <a:t>‹#›</a:t>
            </a:fld>
            <a:endParaRPr lang="en-US"/>
          </a:p>
        </p:txBody>
      </p:sp>
    </p:spTree>
    <p:extLst>
      <p:ext uri="{BB962C8B-B14F-4D97-AF65-F5344CB8AC3E}">
        <p14:creationId xmlns:p14="http://schemas.microsoft.com/office/powerpoint/2010/main" val="1104160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10</a:t>
            </a:fld>
            <a:endParaRPr lang="en-US"/>
          </a:p>
        </p:txBody>
      </p:sp>
    </p:spTree>
    <p:extLst>
      <p:ext uri="{BB962C8B-B14F-4D97-AF65-F5344CB8AC3E}">
        <p14:creationId xmlns:p14="http://schemas.microsoft.com/office/powerpoint/2010/main" val="293814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9C2D6-3237-4821-A715-CF9D7ED8E657}" type="slidenum">
              <a:rPr lang="en-US" smtClean="0"/>
              <a:t>18</a:t>
            </a:fld>
            <a:endParaRPr lang="en-US" dirty="0"/>
          </a:p>
        </p:txBody>
      </p:sp>
    </p:spTree>
    <p:extLst>
      <p:ext uri="{BB962C8B-B14F-4D97-AF65-F5344CB8AC3E}">
        <p14:creationId xmlns:p14="http://schemas.microsoft.com/office/powerpoint/2010/main" val="1566500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36</a:t>
            </a:fld>
            <a:endParaRPr lang="en-US"/>
          </a:p>
        </p:txBody>
      </p:sp>
    </p:spTree>
    <p:extLst>
      <p:ext uri="{BB962C8B-B14F-4D97-AF65-F5344CB8AC3E}">
        <p14:creationId xmlns:p14="http://schemas.microsoft.com/office/powerpoint/2010/main" val="656447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38</a:t>
            </a:fld>
            <a:endParaRPr lang="en-US"/>
          </a:p>
        </p:txBody>
      </p:sp>
    </p:spTree>
    <p:extLst>
      <p:ext uri="{BB962C8B-B14F-4D97-AF65-F5344CB8AC3E}">
        <p14:creationId xmlns:p14="http://schemas.microsoft.com/office/powerpoint/2010/main" val="1444846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39</a:t>
            </a:fld>
            <a:endParaRPr lang="en-US"/>
          </a:p>
        </p:txBody>
      </p:sp>
    </p:spTree>
    <p:extLst>
      <p:ext uri="{BB962C8B-B14F-4D97-AF65-F5344CB8AC3E}">
        <p14:creationId xmlns:p14="http://schemas.microsoft.com/office/powerpoint/2010/main" val="2295283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42</a:t>
            </a:fld>
            <a:endParaRPr lang="en-US"/>
          </a:p>
        </p:txBody>
      </p:sp>
    </p:spTree>
    <p:extLst>
      <p:ext uri="{BB962C8B-B14F-4D97-AF65-F5344CB8AC3E}">
        <p14:creationId xmlns:p14="http://schemas.microsoft.com/office/powerpoint/2010/main" val="1509607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45</a:t>
            </a:fld>
            <a:endParaRPr lang="en-US"/>
          </a:p>
        </p:txBody>
      </p:sp>
    </p:spTree>
    <p:extLst>
      <p:ext uri="{BB962C8B-B14F-4D97-AF65-F5344CB8AC3E}">
        <p14:creationId xmlns:p14="http://schemas.microsoft.com/office/powerpoint/2010/main" val="3491777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5A507-1396-405F-A5D2-A6C371E40888}" type="slidenum">
              <a:rPr lang="en-US" smtClean="0"/>
              <a:t>46</a:t>
            </a:fld>
            <a:endParaRPr lang="en-US"/>
          </a:p>
        </p:txBody>
      </p:sp>
    </p:spTree>
    <p:extLst>
      <p:ext uri="{BB962C8B-B14F-4D97-AF65-F5344CB8AC3E}">
        <p14:creationId xmlns:p14="http://schemas.microsoft.com/office/powerpoint/2010/main" val="920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Hội</a:t>
            </a:r>
            <a:r>
              <a:rPr lang="en-US" baseline="0" dirty="0"/>
              <a:t> thảo.</a:t>
            </a:r>
          </a:p>
          <a:p>
            <a:r>
              <a:rPr lang="en-US" baseline="0" dirty="0"/>
              <a:t>2. Tổ chức các dịp kỉ niệm</a:t>
            </a:r>
          </a:p>
          <a:p>
            <a:r>
              <a:rPr lang="en-US" baseline="0" dirty="0"/>
              <a:t>3654. Sáng tạo các tài liệu tuyên truyền ấn tượng.</a:t>
            </a:r>
          </a:p>
          <a:p>
            <a:r>
              <a:rPr lang="en-US" baseline="0" dirty="0"/>
              <a:t>7,8. Phát động lễ mít tinh  ra quân tuyên truyền với thanh niên, học sinh ...</a:t>
            </a:r>
          </a:p>
          <a:p>
            <a:r>
              <a:rPr lang="en-US" baseline="0" dirty="0"/>
              <a:t>10. Đưa vào các điều luật để bảo vệ sinh vật hoang dã</a:t>
            </a:r>
          </a:p>
          <a:p>
            <a:endParaRPr lang="en-US" dirty="0"/>
          </a:p>
        </p:txBody>
      </p:sp>
      <p:sp>
        <p:nvSpPr>
          <p:cNvPr id="4" name="Slide Number Placeholder 3"/>
          <p:cNvSpPr>
            <a:spLocks noGrp="1"/>
          </p:cNvSpPr>
          <p:nvPr>
            <p:ph type="sldNum" sz="quarter" idx="10"/>
          </p:nvPr>
        </p:nvSpPr>
        <p:spPr/>
        <p:txBody>
          <a:bodyPr/>
          <a:lstStyle/>
          <a:p>
            <a:fld id="{10C9C2D6-3237-4821-A715-CF9D7ED8E657}" type="slidenum">
              <a:rPr lang="en-US" smtClean="0"/>
              <a:t>47</a:t>
            </a:fld>
            <a:endParaRPr lang="en-US" dirty="0"/>
          </a:p>
        </p:txBody>
      </p:sp>
    </p:spTree>
    <p:extLst>
      <p:ext uri="{BB962C8B-B14F-4D97-AF65-F5344CB8AC3E}">
        <p14:creationId xmlns:p14="http://schemas.microsoft.com/office/powerpoint/2010/main" val="3573057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900022C-88C8-49B5-BC5F-C5887478DA56}"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38524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3481092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79210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1445510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78016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2832426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00022C-88C8-49B5-BC5F-C5887478DA56}"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1352690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00022C-88C8-49B5-BC5F-C5887478DA56}"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948600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00022C-88C8-49B5-BC5F-C5887478DA56}"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1846360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00022C-88C8-49B5-BC5F-C5887478DA56}"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2331673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900022C-88C8-49B5-BC5F-C5887478DA56}" type="datetimeFigureOut">
              <a:rPr lang="en-US" smtClean="0"/>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3009594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900022C-88C8-49B5-BC5F-C5887478DA56}" type="datetimeFigureOut">
              <a:rPr lang="en-US" smtClean="0"/>
              <a:t>8/19/2021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80355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900022C-88C8-49B5-BC5F-C5887478DA56}" type="datetimeFigureOut">
              <a:rPr lang="en-US" smtClean="0"/>
              <a:t>8/19/2021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1453038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0022C-88C8-49B5-BC5F-C5887478DA56}" type="datetimeFigureOut">
              <a:rPr lang="en-US" smtClean="0"/>
              <a:t>8/19/2021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2620297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00022C-88C8-49B5-BC5F-C5887478DA56}" type="datetimeFigureOut">
              <a:rPr lang="en-US" smtClean="0"/>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2335332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900022C-88C8-49B5-BC5F-C5887478DA56}" type="datetimeFigureOut">
              <a:rPr lang="en-US" smtClean="0"/>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757FF3-0196-45F4-898B-B18ECCA0C587}" type="slidenum">
              <a:rPr lang="en-US" smtClean="0"/>
              <a:t>‹#›</a:t>
            </a:fld>
            <a:endParaRPr lang="en-US"/>
          </a:p>
        </p:txBody>
      </p:sp>
    </p:spTree>
    <p:extLst>
      <p:ext uri="{BB962C8B-B14F-4D97-AF65-F5344CB8AC3E}">
        <p14:creationId xmlns:p14="http://schemas.microsoft.com/office/powerpoint/2010/main" val="53110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00022C-88C8-49B5-BC5F-C5887478DA56}" type="datetimeFigureOut">
              <a:rPr lang="en-US" smtClean="0"/>
              <a:t>8/19/2021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8757FF3-0196-45F4-898B-B18ECCA0C587}" type="slidenum">
              <a:rPr lang="en-US" smtClean="0"/>
              <a:t>‹#›</a:t>
            </a:fld>
            <a:endParaRPr lang="en-US"/>
          </a:p>
        </p:txBody>
      </p:sp>
    </p:spTree>
    <p:extLst>
      <p:ext uri="{BB962C8B-B14F-4D97-AF65-F5344CB8AC3E}">
        <p14:creationId xmlns:p14="http://schemas.microsoft.com/office/powerpoint/2010/main" val="3037492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16.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33.jpeg"/><Relationship Id="rId7" Type="http://schemas.openxmlformats.org/officeDocument/2006/relationships/image" Target="../media/image72.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35.jpeg"/><Relationship Id="rId10" Type="http://schemas.openxmlformats.org/officeDocument/2006/relationships/image" Target="../media/image75.png"/><Relationship Id="rId4" Type="http://schemas.openxmlformats.org/officeDocument/2006/relationships/image" Target="../media/image34.jpeg"/><Relationship Id="rId9" Type="http://schemas.openxmlformats.org/officeDocument/2006/relationships/image" Target="../media/image74.jpeg"/></Relationships>
</file>

<file path=ppt/slides/_rels/slide2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jpe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2.jpeg"/><Relationship Id="rId18" Type="http://schemas.openxmlformats.org/officeDocument/2006/relationships/image" Target="file:///C:\Documents%20and%20Settings\Toshiba\Local%20Settings\Temporary%20Internet%20Files\t014494a.bmp" TargetMode="External"/><Relationship Id="rId3" Type="http://schemas.openxmlformats.org/officeDocument/2006/relationships/image" Target="../media/image102.jpeg"/><Relationship Id="rId7" Type="http://schemas.openxmlformats.org/officeDocument/2006/relationships/image" Target="../media/image106.jpeg"/><Relationship Id="rId12" Type="http://schemas.openxmlformats.org/officeDocument/2006/relationships/image" Target="../media/image111.jpeg"/><Relationship Id="rId17" Type="http://schemas.openxmlformats.org/officeDocument/2006/relationships/image" Target="../media/image116.png"/><Relationship Id="rId2" Type="http://schemas.openxmlformats.org/officeDocument/2006/relationships/notesSlide" Target="../notesSlides/notesSlide3.xml"/><Relationship Id="rId16"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05.jpeg"/><Relationship Id="rId11" Type="http://schemas.openxmlformats.org/officeDocument/2006/relationships/image" Target="../media/image110.jpeg"/><Relationship Id="rId5" Type="http://schemas.openxmlformats.org/officeDocument/2006/relationships/image" Target="../media/image104.jpeg"/><Relationship Id="rId15" Type="http://schemas.openxmlformats.org/officeDocument/2006/relationships/image" Target="../media/image114.jpeg"/><Relationship Id="rId10" Type="http://schemas.openxmlformats.org/officeDocument/2006/relationships/image" Target="../media/image109.jpeg"/><Relationship Id="rId19" Type="http://schemas.openxmlformats.org/officeDocument/2006/relationships/image" Target="../media/image117.jpeg"/><Relationship Id="rId4" Type="http://schemas.openxmlformats.org/officeDocument/2006/relationships/image" Target="../media/image103.jpeg"/><Relationship Id="rId9" Type="http://schemas.openxmlformats.org/officeDocument/2006/relationships/image" Target="../media/image108.jpeg"/><Relationship Id="rId14" Type="http://schemas.openxmlformats.org/officeDocument/2006/relationships/image" Target="../media/image113.jpe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28.jpeg"/><Relationship Id="rId3" Type="http://schemas.openxmlformats.org/officeDocument/2006/relationships/image" Target="../media/image118.png"/><Relationship Id="rId7" Type="http://schemas.openxmlformats.org/officeDocument/2006/relationships/image" Target="../media/image122.jpeg"/><Relationship Id="rId12" Type="http://schemas.openxmlformats.org/officeDocument/2006/relationships/image" Target="../media/image127.jpeg"/><Relationship Id="rId2" Type="http://schemas.openxmlformats.org/officeDocument/2006/relationships/notesSlide" Target="../notesSlides/notesSlide5.xml"/><Relationship Id="rId16"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21.jpeg"/><Relationship Id="rId11" Type="http://schemas.openxmlformats.org/officeDocument/2006/relationships/image" Target="../media/image126.jpeg"/><Relationship Id="rId5" Type="http://schemas.openxmlformats.org/officeDocument/2006/relationships/image" Target="../media/image120.jpeg"/><Relationship Id="rId15" Type="http://schemas.openxmlformats.org/officeDocument/2006/relationships/image" Target="../media/image130.jpeg"/><Relationship Id="rId10" Type="http://schemas.openxmlformats.org/officeDocument/2006/relationships/image" Target="../media/image125.jpeg"/><Relationship Id="rId4" Type="http://schemas.openxmlformats.org/officeDocument/2006/relationships/image" Target="../media/image119.png"/><Relationship Id="rId9" Type="http://schemas.openxmlformats.org/officeDocument/2006/relationships/image" Target="../media/image124.jpeg"/><Relationship Id="rId14" Type="http://schemas.openxmlformats.org/officeDocument/2006/relationships/image" Target="../media/image129.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38.jpeg"/><Relationship Id="rId13" Type="http://schemas.openxmlformats.org/officeDocument/2006/relationships/image" Target="../media/image143.jpeg"/><Relationship Id="rId3" Type="http://schemas.openxmlformats.org/officeDocument/2006/relationships/image" Target="../media/image134.jpeg"/><Relationship Id="rId7" Type="http://schemas.openxmlformats.org/officeDocument/2006/relationships/image" Target="../media/image137.jpeg"/><Relationship Id="rId12" Type="http://schemas.openxmlformats.org/officeDocument/2006/relationships/image" Target="../media/image142.jpe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41.jpeg"/><Relationship Id="rId5" Type="http://schemas.openxmlformats.org/officeDocument/2006/relationships/image" Target="../media/image136.png"/><Relationship Id="rId10" Type="http://schemas.openxmlformats.org/officeDocument/2006/relationships/image" Target="../media/image140.jpeg"/><Relationship Id="rId4" Type="http://schemas.openxmlformats.org/officeDocument/2006/relationships/image" Target="../media/image135.png"/><Relationship Id="rId9" Type="http://schemas.openxmlformats.org/officeDocument/2006/relationships/image" Target="../media/image139.jpeg"/></Relationships>
</file>

<file path=ppt/slides/_rels/slide4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64.jpeg"/><Relationship Id="rId4" Type="http://schemas.openxmlformats.org/officeDocument/2006/relationships/image" Target="../media/image145.jpeg"/></Relationships>
</file>

<file path=ppt/slides/_rels/slide4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jpeg"/><Relationship Id="rId4" Type="http://schemas.openxmlformats.org/officeDocument/2006/relationships/image" Target="../media/image148.jpeg"/></Relationships>
</file>

<file path=ppt/slides/_rels/slide47.xml.rels><?xml version="1.0" encoding="UTF-8" standalone="yes"?>
<Relationships xmlns="http://schemas.openxmlformats.org/package/2006/relationships"><Relationship Id="rId8" Type="http://schemas.openxmlformats.org/officeDocument/2006/relationships/image" Target="../media/image155.jpeg"/><Relationship Id="rId13" Type="http://schemas.openxmlformats.org/officeDocument/2006/relationships/image" Target="../media/image159.jpeg"/><Relationship Id="rId3" Type="http://schemas.openxmlformats.org/officeDocument/2006/relationships/image" Target="../media/image151.jpeg"/><Relationship Id="rId7" Type="http://schemas.microsoft.com/office/2007/relationships/hdphoto" Target="../media/hdphoto2.wdp"/><Relationship Id="rId12" Type="http://schemas.microsoft.com/office/2007/relationships/hdphoto" Target="../media/hdphoto3.wdp"/><Relationship Id="rId2" Type="http://schemas.openxmlformats.org/officeDocument/2006/relationships/notesSlide" Target="../notesSlides/notesSlide9.xml"/><Relationship Id="rId16" Type="http://schemas.openxmlformats.org/officeDocument/2006/relationships/image" Target="../media/image161.jpeg"/><Relationship Id="rId1" Type="http://schemas.openxmlformats.org/officeDocument/2006/relationships/slideLayout" Target="../slideLayouts/slideLayout1.xml"/><Relationship Id="rId6" Type="http://schemas.openxmlformats.org/officeDocument/2006/relationships/image" Target="../media/image154.jpeg"/><Relationship Id="rId11" Type="http://schemas.openxmlformats.org/officeDocument/2006/relationships/image" Target="../media/image158.jpeg"/><Relationship Id="rId5" Type="http://schemas.openxmlformats.org/officeDocument/2006/relationships/image" Target="../media/image153.png"/><Relationship Id="rId15" Type="http://schemas.openxmlformats.org/officeDocument/2006/relationships/image" Target="../media/image160.jpeg"/><Relationship Id="rId10" Type="http://schemas.openxmlformats.org/officeDocument/2006/relationships/image" Target="../media/image157.jpeg"/><Relationship Id="rId4" Type="http://schemas.openxmlformats.org/officeDocument/2006/relationships/image" Target="../media/image152.jpeg"/><Relationship Id="rId9" Type="http://schemas.openxmlformats.org/officeDocument/2006/relationships/image" Target="../media/image156.jpeg"/><Relationship Id="rId14" Type="http://schemas.microsoft.com/office/2007/relationships/hdphoto" Target="../media/hdphoto4.wdp"/></Relationships>
</file>

<file path=ppt/slides/_rels/slide4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image" Target="../media/image162.jpeg"/><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png"/><Relationship Id="rId4" Type="http://schemas.openxmlformats.org/officeDocument/2006/relationships/image" Target="../media/image164.jpeg"/><Relationship Id="rId9" Type="http://schemas.openxmlformats.org/officeDocument/2006/relationships/image" Target="../media/image169.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http://www.thoiaotrang.com/images/rose1.gif" TargetMode="External"/><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Lý thuyết Sinh học 7 Bài 1: Thế giới động vật đa dạng, phong phú (hay, chi  tiế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807317"/>
            <a:ext cx="6026727" cy="5635047"/>
          </a:xfrm>
          <a:noFill/>
        </p:spPr>
      </p:pic>
      <p:pic>
        <p:nvPicPr>
          <p:cNvPr id="4" name="Picture 1" descr="Jungle Lake with wild Animals - Wall Mural &amp; Photo Wallpaper | Animals  wild, Animal paintings, Lake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6727" y="692324"/>
            <a:ext cx="6165273" cy="57500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2" name="TextBox 1"/>
          <p:cNvSpPr txBox="1"/>
          <p:nvPr/>
        </p:nvSpPr>
        <p:spPr>
          <a:xfrm>
            <a:off x="27708" y="6414655"/>
            <a:ext cx="12164291"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w="12700">
            <a:solidFill>
              <a:schemeClr val="accent1"/>
            </a:solidFill>
          </a:ln>
        </p:spPr>
        <p:txBody>
          <a:bodyPr wrap="square" rtlCol="0">
            <a:spAutoFit/>
          </a:bodyPr>
          <a:lstStyle/>
          <a:p>
            <a:pPr algn="ctr"/>
            <a:r>
              <a:rPr lang="en-US" b="1" dirty="0" err="1" smtClean="0">
                <a:ln w="0"/>
                <a:solidFill>
                  <a:srgbClr val="376915"/>
                </a:solidFill>
                <a:effectLst>
                  <a:outerShdw blurRad="38100" dist="25400" dir="5400000" algn="ctr" rotWithShape="0">
                    <a:srgbClr val="6E747A">
                      <a:alpha val="43000"/>
                    </a:srgbClr>
                  </a:outerShdw>
                </a:effectLst>
              </a:rPr>
              <a:t>Giáo</a:t>
            </a:r>
            <a:r>
              <a:rPr lang="en-US" b="1" dirty="0" smtClean="0">
                <a:ln w="0"/>
                <a:solidFill>
                  <a:srgbClr val="376915"/>
                </a:solidFill>
                <a:effectLst>
                  <a:outerShdw blurRad="38100" dist="25400" dir="5400000" algn="ctr" rotWithShape="0">
                    <a:srgbClr val="6E747A">
                      <a:alpha val="43000"/>
                    </a:srgbClr>
                  </a:outerShdw>
                </a:effectLst>
              </a:rPr>
              <a:t> </a:t>
            </a:r>
            <a:r>
              <a:rPr lang="en-US" b="1" dirty="0" err="1" smtClean="0">
                <a:ln w="0"/>
                <a:solidFill>
                  <a:srgbClr val="376915"/>
                </a:solidFill>
                <a:effectLst>
                  <a:outerShdw blurRad="38100" dist="25400" dir="5400000" algn="ctr" rotWithShape="0">
                    <a:srgbClr val="6E747A">
                      <a:alpha val="43000"/>
                    </a:srgbClr>
                  </a:outerShdw>
                </a:effectLst>
              </a:rPr>
              <a:t>viên</a:t>
            </a:r>
            <a:r>
              <a:rPr lang="en-US" b="1" dirty="0" smtClean="0">
                <a:ln w="0"/>
                <a:solidFill>
                  <a:srgbClr val="376915"/>
                </a:solidFill>
                <a:effectLst>
                  <a:outerShdw blurRad="38100" dist="25400" dir="5400000" algn="ctr" rotWithShape="0">
                    <a:srgbClr val="6E747A">
                      <a:alpha val="43000"/>
                    </a:srgbClr>
                  </a:outerShdw>
                </a:effectLst>
              </a:rPr>
              <a:t>: </a:t>
            </a:r>
            <a:r>
              <a:rPr lang="en-US" b="1" dirty="0" err="1" smtClean="0">
                <a:ln w="0"/>
                <a:solidFill>
                  <a:srgbClr val="376915"/>
                </a:solidFill>
                <a:effectLst>
                  <a:outerShdw blurRad="38100" dist="25400" dir="5400000" algn="ctr" rotWithShape="0">
                    <a:srgbClr val="6E747A">
                      <a:alpha val="43000"/>
                    </a:srgbClr>
                  </a:outerShdw>
                </a:effectLst>
              </a:rPr>
              <a:t>Nguyễn</a:t>
            </a:r>
            <a:r>
              <a:rPr lang="en-US" b="1" dirty="0" smtClean="0">
                <a:ln w="0"/>
                <a:solidFill>
                  <a:srgbClr val="376915"/>
                </a:solidFill>
                <a:effectLst>
                  <a:outerShdw blurRad="38100" dist="25400" dir="5400000" algn="ctr" rotWithShape="0">
                    <a:srgbClr val="6E747A">
                      <a:alpha val="43000"/>
                    </a:srgbClr>
                  </a:outerShdw>
                </a:effectLst>
              </a:rPr>
              <a:t> </a:t>
            </a:r>
            <a:r>
              <a:rPr lang="en-US" b="1" dirty="0" err="1" smtClean="0">
                <a:ln w="0"/>
                <a:solidFill>
                  <a:srgbClr val="376915"/>
                </a:solidFill>
                <a:effectLst>
                  <a:outerShdw blurRad="38100" dist="25400" dir="5400000" algn="ctr" rotWithShape="0">
                    <a:srgbClr val="6E747A">
                      <a:alpha val="43000"/>
                    </a:srgbClr>
                  </a:outerShdw>
                </a:effectLst>
              </a:rPr>
              <a:t>Thị</a:t>
            </a:r>
            <a:r>
              <a:rPr lang="en-US" b="1" dirty="0" smtClean="0">
                <a:ln w="0"/>
                <a:solidFill>
                  <a:srgbClr val="376915"/>
                </a:solidFill>
                <a:effectLst>
                  <a:outerShdw blurRad="38100" dist="25400" dir="5400000" algn="ctr" rotWithShape="0">
                    <a:srgbClr val="6E747A">
                      <a:alpha val="43000"/>
                    </a:srgbClr>
                  </a:outerShdw>
                </a:effectLst>
              </a:rPr>
              <a:t> </a:t>
            </a:r>
            <a:r>
              <a:rPr lang="en-US" b="1" dirty="0" err="1" smtClean="0">
                <a:ln w="0"/>
                <a:solidFill>
                  <a:srgbClr val="376915"/>
                </a:solidFill>
                <a:effectLst>
                  <a:outerShdw blurRad="38100" dist="25400" dir="5400000" algn="ctr" rotWithShape="0">
                    <a:srgbClr val="6E747A">
                      <a:alpha val="43000"/>
                    </a:srgbClr>
                  </a:outerShdw>
                </a:effectLst>
              </a:rPr>
              <a:t>Ánh</a:t>
            </a:r>
            <a:r>
              <a:rPr lang="en-US" b="1" dirty="0" smtClean="0">
                <a:ln w="0"/>
                <a:solidFill>
                  <a:srgbClr val="376915"/>
                </a:solidFill>
                <a:effectLst>
                  <a:outerShdw blurRad="38100" dist="25400" dir="5400000" algn="ctr" rotWithShape="0">
                    <a:srgbClr val="6E747A">
                      <a:alpha val="43000"/>
                    </a:srgbClr>
                  </a:outerShdw>
                </a:effectLst>
              </a:rPr>
              <a:t> </a:t>
            </a:r>
            <a:r>
              <a:rPr lang="en-US" b="1" dirty="0" err="1" smtClean="0">
                <a:ln w="0"/>
                <a:solidFill>
                  <a:srgbClr val="376915"/>
                </a:solidFill>
                <a:effectLst>
                  <a:outerShdw blurRad="38100" dist="25400" dir="5400000" algn="ctr" rotWithShape="0">
                    <a:srgbClr val="6E747A">
                      <a:alpha val="43000"/>
                    </a:srgbClr>
                  </a:outerShdw>
                </a:effectLst>
              </a:rPr>
              <a:t>Hằng</a:t>
            </a:r>
            <a:r>
              <a:rPr lang="en-US" b="1" dirty="0" smtClean="0">
                <a:ln w="0"/>
                <a:solidFill>
                  <a:srgbClr val="376915"/>
                </a:solidFill>
                <a:effectLst>
                  <a:outerShdw blurRad="38100" dist="25400" dir="5400000" algn="ctr" rotWithShape="0">
                    <a:srgbClr val="6E747A">
                      <a:alpha val="43000"/>
                    </a:srgbClr>
                  </a:outerShdw>
                </a:effectLst>
              </a:rPr>
              <a:t> – THCS </a:t>
            </a:r>
            <a:r>
              <a:rPr lang="en-US" b="1" dirty="0" err="1" smtClean="0">
                <a:ln w="0"/>
                <a:solidFill>
                  <a:srgbClr val="376915"/>
                </a:solidFill>
                <a:effectLst>
                  <a:outerShdw blurRad="38100" dist="25400" dir="5400000" algn="ctr" rotWithShape="0">
                    <a:srgbClr val="6E747A">
                      <a:alpha val="43000"/>
                    </a:srgbClr>
                  </a:outerShdw>
                </a:effectLst>
              </a:rPr>
              <a:t>Tiên</a:t>
            </a:r>
            <a:r>
              <a:rPr lang="en-US" b="1" dirty="0" smtClean="0">
                <a:ln w="0"/>
                <a:solidFill>
                  <a:srgbClr val="376915"/>
                </a:solidFill>
                <a:effectLst>
                  <a:outerShdw blurRad="38100" dist="25400" dir="5400000" algn="ctr" rotWithShape="0">
                    <a:srgbClr val="6E747A">
                      <a:alpha val="43000"/>
                    </a:srgbClr>
                  </a:outerShdw>
                </a:effectLst>
              </a:rPr>
              <a:t> </a:t>
            </a:r>
            <a:r>
              <a:rPr lang="en-US" b="1" dirty="0" err="1" smtClean="0">
                <a:ln w="0"/>
                <a:solidFill>
                  <a:srgbClr val="376915"/>
                </a:solidFill>
                <a:effectLst>
                  <a:outerShdw blurRad="38100" dist="25400" dir="5400000" algn="ctr" rotWithShape="0">
                    <a:srgbClr val="6E747A">
                      <a:alpha val="43000"/>
                    </a:srgbClr>
                  </a:outerShdw>
                </a:effectLst>
              </a:rPr>
              <a:t>Cát</a:t>
            </a:r>
            <a:r>
              <a:rPr lang="en-US" b="1" dirty="0" smtClean="0">
                <a:ln w="0"/>
                <a:solidFill>
                  <a:srgbClr val="376915"/>
                </a:solidFill>
                <a:effectLst>
                  <a:outerShdw blurRad="38100" dist="25400" dir="5400000" algn="ctr" rotWithShape="0">
                    <a:srgbClr val="6E747A">
                      <a:alpha val="43000"/>
                    </a:srgbClr>
                  </a:outerShdw>
                </a:effectLst>
              </a:rPr>
              <a:t> – </a:t>
            </a:r>
            <a:r>
              <a:rPr lang="en-US" b="1" dirty="0" err="1" smtClean="0">
                <a:ln w="0"/>
                <a:solidFill>
                  <a:srgbClr val="376915"/>
                </a:solidFill>
                <a:effectLst>
                  <a:outerShdw blurRad="38100" dist="25400" dir="5400000" algn="ctr" rotWithShape="0">
                    <a:srgbClr val="6E747A">
                      <a:alpha val="43000"/>
                    </a:srgbClr>
                  </a:outerShdw>
                </a:effectLst>
              </a:rPr>
              <a:t>Việt</a:t>
            </a:r>
            <a:r>
              <a:rPr lang="en-US" b="1" dirty="0" smtClean="0">
                <a:ln w="0"/>
                <a:solidFill>
                  <a:srgbClr val="376915"/>
                </a:solidFill>
                <a:effectLst>
                  <a:outerShdw blurRad="38100" dist="25400" dir="5400000" algn="ctr" rotWithShape="0">
                    <a:srgbClr val="6E747A">
                      <a:alpha val="43000"/>
                    </a:srgbClr>
                  </a:outerShdw>
                </a:effectLst>
              </a:rPr>
              <a:t> </a:t>
            </a:r>
            <a:r>
              <a:rPr lang="en-US" b="1" dirty="0" err="1" smtClean="0">
                <a:ln w="0"/>
                <a:solidFill>
                  <a:srgbClr val="376915"/>
                </a:solidFill>
                <a:effectLst>
                  <a:outerShdw blurRad="38100" dist="25400" dir="5400000" algn="ctr" rotWithShape="0">
                    <a:srgbClr val="6E747A">
                      <a:alpha val="43000"/>
                    </a:srgbClr>
                  </a:outerShdw>
                </a:effectLst>
              </a:rPr>
              <a:t>Trì</a:t>
            </a:r>
            <a:r>
              <a:rPr lang="en-US" b="1" dirty="0" smtClean="0">
                <a:ln w="0"/>
                <a:solidFill>
                  <a:srgbClr val="376915"/>
                </a:solidFill>
                <a:effectLst>
                  <a:outerShdw blurRad="38100" dist="25400" dir="5400000" algn="ctr" rotWithShape="0">
                    <a:srgbClr val="6E747A">
                      <a:alpha val="43000"/>
                    </a:srgbClr>
                  </a:outerShdw>
                </a:effectLst>
              </a:rPr>
              <a:t> – </a:t>
            </a:r>
            <a:r>
              <a:rPr lang="en-US" b="1" dirty="0" err="1" smtClean="0">
                <a:ln w="0"/>
                <a:solidFill>
                  <a:srgbClr val="376915"/>
                </a:solidFill>
                <a:effectLst>
                  <a:outerShdw blurRad="38100" dist="25400" dir="5400000" algn="ctr" rotWithShape="0">
                    <a:srgbClr val="6E747A">
                      <a:alpha val="43000"/>
                    </a:srgbClr>
                  </a:outerShdw>
                </a:effectLst>
              </a:rPr>
              <a:t>Phú</a:t>
            </a:r>
            <a:r>
              <a:rPr lang="en-US" b="1" dirty="0" smtClean="0">
                <a:ln w="0"/>
                <a:solidFill>
                  <a:srgbClr val="376915"/>
                </a:solidFill>
                <a:effectLst>
                  <a:outerShdw blurRad="38100" dist="25400" dir="5400000" algn="ctr" rotWithShape="0">
                    <a:srgbClr val="6E747A">
                      <a:alpha val="43000"/>
                    </a:srgbClr>
                  </a:outerShdw>
                </a:effectLst>
              </a:rPr>
              <a:t> </a:t>
            </a:r>
            <a:r>
              <a:rPr lang="en-US" b="1" dirty="0" err="1" smtClean="0">
                <a:ln w="0"/>
                <a:solidFill>
                  <a:srgbClr val="376915"/>
                </a:solidFill>
                <a:effectLst>
                  <a:outerShdw blurRad="38100" dist="25400" dir="5400000" algn="ctr" rotWithShape="0">
                    <a:srgbClr val="6E747A">
                      <a:alpha val="43000"/>
                    </a:srgbClr>
                  </a:outerShdw>
                </a:effectLst>
              </a:rPr>
              <a:t>Thọ</a:t>
            </a:r>
            <a:endParaRPr lang="en-US" b="1" dirty="0">
              <a:ln w="0"/>
              <a:solidFill>
                <a:srgbClr val="376915"/>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46244668"/>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1_183.png?itok=1CfRMSGl"/>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7187" cy="6858000"/>
          </a:xfrm>
          <a:prstGeom prst="rect">
            <a:avLst/>
          </a:prstGeom>
          <a:noFill/>
          <a:ln>
            <a:noFill/>
          </a:ln>
        </p:spPr>
      </p:pic>
      <p:pic>
        <p:nvPicPr>
          <p:cNvPr id="3" name="Picture 2" descr="https://tech12h.com/sites/default/files/styles/inbody400/public/screenshot_4_133.png?itok=dvBkY4-9"/>
          <p:cNvPicPr/>
          <p:nvPr/>
        </p:nvPicPr>
        <p:blipFill>
          <a:blip r:embed="rId4">
            <a:extLst>
              <a:ext uri="{28A0092B-C50C-407E-A947-70E740481C1C}">
                <a14:useLocalDpi xmlns:a14="http://schemas.microsoft.com/office/drawing/2010/main" val="0"/>
              </a:ext>
            </a:extLst>
          </a:blip>
          <a:srcRect/>
          <a:stretch>
            <a:fillRect/>
          </a:stretch>
        </p:blipFill>
        <p:spPr bwMode="auto">
          <a:xfrm>
            <a:off x="4999703" y="0"/>
            <a:ext cx="7192296" cy="3465871"/>
          </a:xfrm>
          <a:prstGeom prst="rect">
            <a:avLst/>
          </a:prstGeom>
          <a:noFill/>
          <a:ln>
            <a:noFill/>
          </a:ln>
        </p:spPr>
      </p:pic>
      <p:pic>
        <p:nvPicPr>
          <p:cNvPr id="4" name="Picture 3" descr="https://tech12h.com/sites/default/files/styles/inbody400/public/screenshot_5_131.png?itok=FrWhfAzq"/>
          <p:cNvPicPr/>
          <p:nvPr/>
        </p:nvPicPr>
        <p:blipFill>
          <a:blip r:embed="rId5">
            <a:extLst>
              <a:ext uri="{28A0092B-C50C-407E-A947-70E740481C1C}">
                <a14:useLocalDpi xmlns:a14="http://schemas.microsoft.com/office/drawing/2010/main" val="0"/>
              </a:ext>
            </a:extLst>
          </a:blip>
          <a:srcRect/>
          <a:stretch>
            <a:fillRect/>
          </a:stretch>
        </p:blipFill>
        <p:spPr bwMode="auto">
          <a:xfrm>
            <a:off x="5088192" y="3465871"/>
            <a:ext cx="7103807" cy="3392129"/>
          </a:xfrm>
          <a:prstGeom prst="rect">
            <a:avLst/>
          </a:prstGeom>
          <a:noFill/>
          <a:ln>
            <a:noFill/>
          </a:ln>
        </p:spPr>
      </p:pic>
      <p:sp>
        <p:nvSpPr>
          <p:cNvPr id="6" name="Rectangle 10"/>
          <p:cNvSpPr>
            <a:spLocks noChangeArrowheads="1"/>
          </p:cNvSpPr>
          <p:nvPr/>
        </p:nvSpPr>
        <p:spPr bwMode="auto">
          <a:xfrm>
            <a:off x="6817777" y="6450864"/>
            <a:ext cx="29899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cây</a:t>
            </a:r>
            <a:r>
              <a:rPr lang="en-US" sz="2400" b="1" i="1" dirty="0" smtClean="0"/>
              <a:t> </a:t>
            </a:r>
            <a:r>
              <a:rPr lang="en-US" sz="2400" b="1" i="1" dirty="0" err="1" smtClean="0"/>
              <a:t>hạt</a:t>
            </a:r>
            <a:r>
              <a:rPr lang="en-US" sz="2400" b="1" i="1" dirty="0" smtClean="0"/>
              <a:t> </a:t>
            </a:r>
            <a:r>
              <a:rPr lang="en-US" sz="2400" b="1" i="1" dirty="0" err="1" smtClean="0"/>
              <a:t>trần</a:t>
            </a:r>
            <a:endParaRPr lang="en-US" sz="2400" b="1" i="1" dirty="0"/>
          </a:p>
        </p:txBody>
      </p:sp>
      <p:sp>
        <p:nvSpPr>
          <p:cNvPr id="7" name="Rectangle 10"/>
          <p:cNvSpPr>
            <a:spLocks noChangeArrowheads="1"/>
          </p:cNvSpPr>
          <p:nvPr/>
        </p:nvSpPr>
        <p:spPr bwMode="auto">
          <a:xfrm>
            <a:off x="6430297" y="3004206"/>
            <a:ext cx="3185205"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cây</a:t>
            </a:r>
            <a:r>
              <a:rPr lang="en-US" sz="2400" b="1" i="1" dirty="0" smtClean="0"/>
              <a:t> </a:t>
            </a:r>
            <a:r>
              <a:rPr lang="en-US" sz="2400" b="1" i="1" dirty="0" err="1" smtClean="0"/>
              <a:t>dương</a:t>
            </a:r>
            <a:r>
              <a:rPr lang="en-US" sz="2400" b="1" i="1" dirty="0" smtClean="0"/>
              <a:t> </a:t>
            </a:r>
            <a:r>
              <a:rPr lang="en-US" sz="2400" b="1" i="1" dirty="0" err="1" smtClean="0"/>
              <a:t>xỉ</a:t>
            </a:r>
            <a:endParaRPr lang="en-US" sz="2400" b="1" i="1" dirty="0"/>
          </a:p>
        </p:txBody>
      </p:sp>
      <p:sp>
        <p:nvSpPr>
          <p:cNvPr id="8" name="Rectangle 10"/>
          <p:cNvSpPr>
            <a:spLocks noChangeArrowheads="1"/>
          </p:cNvSpPr>
          <p:nvPr/>
        </p:nvSpPr>
        <p:spPr bwMode="auto">
          <a:xfrm>
            <a:off x="559095" y="6220031"/>
            <a:ext cx="2462535"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cây</a:t>
            </a:r>
            <a:r>
              <a:rPr lang="en-US" sz="2400" b="1" i="1" dirty="0" smtClean="0"/>
              <a:t> </a:t>
            </a:r>
            <a:r>
              <a:rPr lang="en-US" sz="2400" b="1" i="1" dirty="0" err="1" smtClean="0"/>
              <a:t>rêu</a:t>
            </a:r>
            <a:endParaRPr lang="en-US" sz="2400" b="1" i="1" dirty="0"/>
          </a:p>
        </p:txBody>
      </p:sp>
      <p:pic>
        <p:nvPicPr>
          <p:cNvPr id="18" name="Picture 5" descr="Bài 1- trang 8- thực vậ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272134"/>
            <a:ext cx="6096000" cy="3640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Bài 1- cây mí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272134"/>
            <a:ext cx="6096000" cy="358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Bài 1- cây ngô"/>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0"/>
            <a:ext cx="6095999" cy="3289568"/>
          </a:xfrm>
          <a:prstGeom prst="rect">
            <a:avLst/>
          </a:prstGeom>
          <a:solidFill>
            <a:srgbClr val="FFFF00"/>
          </a:solidFill>
          <a:ln>
            <a:noFill/>
          </a:ln>
          <a:extLst/>
        </p:spPr>
      </p:pic>
      <p:pic>
        <p:nvPicPr>
          <p:cNvPr id="21" name="Picture 6" descr="D:\arabica-coffe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0"/>
            <a:ext cx="6096000" cy="328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0"/>
          <p:cNvSpPr>
            <a:spLocks noChangeArrowheads="1"/>
          </p:cNvSpPr>
          <p:nvPr/>
        </p:nvSpPr>
        <p:spPr bwMode="auto">
          <a:xfrm>
            <a:off x="4812711" y="3428775"/>
            <a:ext cx="2797725"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cây</a:t>
            </a:r>
            <a:r>
              <a:rPr lang="en-US" sz="2400" b="1" i="1" dirty="0" smtClean="0"/>
              <a:t> </a:t>
            </a:r>
            <a:r>
              <a:rPr lang="en-US" sz="2400" b="1" i="1" dirty="0" err="1" smtClean="0"/>
              <a:t>hạt</a:t>
            </a:r>
            <a:r>
              <a:rPr lang="en-US" sz="2400" b="1" i="1" dirty="0" smtClean="0"/>
              <a:t> </a:t>
            </a:r>
            <a:r>
              <a:rPr lang="en-US" sz="2400" b="1" i="1" dirty="0" err="1" smtClean="0"/>
              <a:t>kín</a:t>
            </a:r>
            <a:endParaRPr lang="en-US" sz="2400" b="1" i="1" dirty="0"/>
          </a:p>
        </p:txBody>
      </p:sp>
      <p:sp>
        <p:nvSpPr>
          <p:cNvPr id="23" name="Rectangle 10"/>
          <p:cNvSpPr>
            <a:spLocks noChangeArrowheads="1"/>
          </p:cNvSpPr>
          <p:nvPr/>
        </p:nvSpPr>
        <p:spPr bwMode="auto">
          <a:xfrm>
            <a:off x="2438400" y="2766444"/>
            <a:ext cx="13716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ngô</a:t>
            </a:r>
            <a:endParaRPr lang="en-US" sz="2400" b="1" i="1" dirty="0"/>
          </a:p>
        </p:txBody>
      </p:sp>
      <p:sp>
        <p:nvSpPr>
          <p:cNvPr id="24" name="Rectangle 10"/>
          <p:cNvSpPr>
            <a:spLocks noChangeArrowheads="1"/>
          </p:cNvSpPr>
          <p:nvPr/>
        </p:nvSpPr>
        <p:spPr bwMode="auto">
          <a:xfrm>
            <a:off x="0" y="6341994"/>
            <a:ext cx="13716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mít</a:t>
            </a:r>
            <a:endParaRPr lang="en-US" sz="2400" b="1" i="1" dirty="0"/>
          </a:p>
        </p:txBody>
      </p:sp>
      <p:sp>
        <p:nvSpPr>
          <p:cNvPr id="25" name="Rectangle 10"/>
          <p:cNvSpPr>
            <a:spLocks noChangeArrowheads="1"/>
          </p:cNvSpPr>
          <p:nvPr/>
        </p:nvSpPr>
        <p:spPr bwMode="auto">
          <a:xfrm>
            <a:off x="10141616" y="6421810"/>
            <a:ext cx="2001982"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bắp</a:t>
            </a:r>
            <a:r>
              <a:rPr lang="en-US" sz="2400" b="1" i="1" dirty="0" smtClean="0"/>
              <a:t> </a:t>
            </a:r>
            <a:r>
              <a:rPr lang="en-US" sz="2400" b="1" i="1" dirty="0" err="1" smtClean="0"/>
              <a:t>cải</a:t>
            </a:r>
            <a:endParaRPr lang="en-US" sz="2400" b="1" i="1" dirty="0"/>
          </a:p>
        </p:txBody>
      </p:sp>
      <p:sp>
        <p:nvSpPr>
          <p:cNvPr id="26" name="Rectangle 10"/>
          <p:cNvSpPr>
            <a:spLocks noChangeArrowheads="1"/>
          </p:cNvSpPr>
          <p:nvPr/>
        </p:nvSpPr>
        <p:spPr bwMode="auto">
          <a:xfrm>
            <a:off x="8458199" y="2688011"/>
            <a:ext cx="1932709"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cà</a:t>
            </a:r>
            <a:r>
              <a:rPr lang="en-US" sz="2400" b="1" i="1" dirty="0" smtClean="0"/>
              <a:t> </a:t>
            </a:r>
            <a:r>
              <a:rPr lang="en-US" sz="2400" b="1" i="1" dirty="0" err="1" smtClean="0"/>
              <a:t>phê</a:t>
            </a:r>
            <a:endParaRPr lang="en-US" sz="2400" b="1" i="1" dirty="0"/>
          </a:p>
        </p:txBody>
      </p:sp>
    </p:spTree>
    <p:extLst>
      <p:ext uri="{BB962C8B-B14F-4D97-AF65-F5344CB8AC3E}">
        <p14:creationId xmlns:p14="http://schemas.microsoft.com/office/powerpoint/2010/main" val="144078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6_129.png?itok=JNsnzoE9"/>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297561" cy="3746090"/>
          </a:xfrm>
          <a:prstGeom prst="rect">
            <a:avLst/>
          </a:prstGeom>
          <a:noFill/>
          <a:ln>
            <a:noFill/>
          </a:ln>
        </p:spPr>
      </p:pic>
      <p:pic>
        <p:nvPicPr>
          <p:cNvPr id="3" name="Picture 2" descr="https://tech12h.com/sites/default/files/styles/inbody400/public/screenshot_8_117.png?itok=mjjJCkNU"/>
          <p:cNvPicPr/>
          <p:nvPr/>
        </p:nvPicPr>
        <p:blipFill>
          <a:blip r:embed="rId3">
            <a:extLst>
              <a:ext uri="{28A0092B-C50C-407E-A947-70E740481C1C}">
                <a14:useLocalDpi xmlns:a14="http://schemas.microsoft.com/office/drawing/2010/main" val="0"/>
              </a:ext>
            </a:extLst>
          </a:blip>
          <a:srcRect/>
          <a:stretch>
            <a:fillRect/>
          </a:stretch>
        </p:blipFill>
        <p:spPr bwMode="auto">
          <a:xfrm>
            <a:off x="0" y="3746091"/>
            <a:ext cx="6297560" cy="3111910"/>
          </a:xfrm>
          <a:prstGeom prst="rect">
            <a:avLst/>
          </a:prstGeom>
          <a:noFill/>
          <a:ln>
            <a:noFill/>
          </a:ln>
        </p:spPr>
      </p:pic>
      <p:pic>
        <p:nvPicPr>
          <p:cNvPr id="4" name="Picture 3" descr="https://tech12h.com/sites/default/files/styles/inbody400/public/screenshot_9_125.png?itok=RGfui3eq"/>
          <p:cNvPicPr/>
          <p:nvPr/>
        </p:nvPicPr>
        <p:blipFill>
          <a:blip r:embed="rId4">
            <a:extLst>
              <a:ext uri="{28A0092B-C50C-407E-A947-70E740481C1C}">
                <a14:useLocalDpi xmlns:a14="http://schemas.microsoft.com/office/drawing/2010/main" val="0"/>
              </a:ext>
            </a:extLst>
          </a:blip>
          <a:srcRect/>
          <a:stretch>
            <a:fillRect/>
          </a:stretch>
        </p:blipFill>
        <p:spPr bwMode="auto">
          <a:xfrm>
            <a:off x="6454580" y="0"/>
            <a:ext cx="5737420" cy="2580968"/>
          </a:xfrm>
          <a:prstGeom prst="rect">
            <a:avLst/>
          </a:prstGeom>
          <a:noFill/>
          <a:ln>
            <a:noFill/>
          </a:ln>
        </p:spPr>
      </p:pic>
      <p:pic>
        <p:nvPicPr>
          <p:cNvPr id="5" name="Picture 4" descr="https://tech12h.com/sites/default/files/styles/inbody400/public/screenshot_10_116.png?itok=Om1EdeHD"/>
          <p:cNvPicPr/>
          <p:nvPr/>
        </p:nvPicPr>
        <p:blipFill>
          <a:blip r:embed="rId5">
            <a:extLst>
              <a:ext uri="{28A0092B-C50C-407E-A947-70E740481C1C}">
                <a14:useLocalDpi xmlns:a14="http://schemas.microsoft.com/office/drawing/2010/main" val="0"/>
              </a:ext>
            </a:extLst>
          </a:blip>
          <a:srcRect/>
          <a:stretch>
            <a:fillRect/>
          </a:stretch>
        </p:blipFill>
        <p:spPr bwMode="auto">
          <a:xfrm>
            <a:off x="6297560" y="2433485"/>
            <a:ext cx="5894440" cy="4424516"/>
          </a:xfrm>
          <a:prstGeom prst="rect">
            <a:avLst/>
          </a:prstGeom>
          <a:noFill/>
          <a:ln>
            <a:noFill/>
          </a:ln>
        </p:spPr>
      </p:pic>
      <p:sp>
        <p:nvSpPr>
          <p:cNvPr id="8" name="Rectangle 10"/>
          <p:cNvSpPr>
            <a:spLocks noChangeArrowheads="1"/>
          </p:cNvSpPr>
          <p:nvPr/>
        </p:nvSpPr>
        <p:spPr bwMode="auto">
          <a:xfrm>
            <a:off x="943897" y="3284425"/>
            <a:ext cx="4365522"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động</a:t>
            </a:r>
            <a:r>
              <a:rPr lang="en-US" sz="2400" b="1" i="1" dirty="0" smtClean="0"/>
              <a:t> </a:t>
            </a:r>
            <a:r>
              <a:rPr lang="en-US" sz="2400" b="1" i="1" dirty="0" err="1" smtClean="0"/>
              <a:t>vật</a:t>
            </a:r>
            <a:r>
              <a:rPr lang="en-US" sz="2400" b="1" i="1" dirty="0" smtClean="0"/>
              <a:t> </a:t>
            </a:r>
            <a:r>
              <a:rPr lang="en-US" sz="2400" b="1" i="1" dirty="0" err="1" smtClean="0"/>
              <a:t>ruột</a:t>
            </a:r>
            <a:r>
              <a:rPr lang="en-US" sz="2400" b="1" i="1" dirty="0" smtClean="0"/>
              <a:t> </a:t>
            </a:r>
            <a:r>
              <a:rPr lang="en-US" sz="2400" b="1" i="1" dirty="0" err="1" smtClean="0"/>
              <a:t>khoang</a:t>
            </a:r>
            <a:endParaRPr lang="en-US" sz="2400" b="1" i="1" dirty="0"/>
          </a:p>
        </p:txBody>
      </p:sp>
      <p:sp>
        <p:nvSpPr>
          <p:cNvPr id="9" name="Rectangle 10"/>
          <p:cNvSpPr>
            <a:spLocks noChangeArrowheads="1"/>
          </p:cNvSpPr>
          <p:nvPr/>
        </p:nvSpPr>
        <p:spPr bwMode="auto">
          <a:xfrm>
            <a:off x="7140529" y="2119303"/>
            <a:ext cx="3965006"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động</a:t>
            </a:r>
            <a:r>
              <a:rPr lang="en-US" sz="2400" b="1" i="1" dirty="0" smtClean="0"/>
              <a:t> </a:t>
            </a:r>
            <a:r>
              <a:rPr lang="en-US" sz="2400" b="1" i="1" dirty="0" err="1" smtClean="0"/>
              <a:t>vật</a:t>
            </a:r>
            <a:r>
              <a:rPr lang="en-US" sz="2400" b="1" i="1" dirty="0" smtClean="0"/>
              <a:t> </a:t>
            </a:r>
            <a:r>
              <a:rPr lang="en-US" sz="2400" b="1" i="1" dirty="0" err="1" smtClean="0"/>
              <a:t>thân</a:t>
            </a:r>
            <a:r>
              <a:rPr lang="en-US" sz="2400" b="1" i="1" dirty="0" smtClean="0"/>
              <a:t> </a:t>
            </a:r>
            <a:r>
              <a:rPr lang="en-US" sz="2400" b="1" i="1" dirty="0" err="1" smtClean="0"/>
              <a:t>mềm</a:t>
            </a:r>
            <a:endParaRPr lang="en-US" sz="2400" b="1" i="1" dirty="0"/>
          </a:p>
        </p:txBody>
      </p:sp>
      <p:sp>
        <p:nvSpPr>
          <p:cNvPr id="10" name="Rectangle 10"/>
          <p:cNvSpPr>
            <a:spLocks noChangeArrowheads="1"/>
          </p:cNvSpPr>
          <p:nvPr/>
        </p:nvSpPr>
        <p:spPr bwMode="auto">
          <a:xfrm>
            <a:off x="1667722" y="6396337"/>
            <a:ext cx="3051762"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loài</a:t>
            </a:r>
            <a:r>
              <a:rPr lang="en-US" sz="2400" b="1" i="1" dirty="0" smtClean="0"/>
              <a:t> </a:t>
            </a:r>
            <a:r>
              <a:rPr lang="en-US" sz="2400" b="1" i="1" dirty="0" err="1" smtClean="0"/>
              <a:t>giun</a:t>
            </a:r>
            <a:endParaRPr lang="en-US" sz="2400" b="1" i="1" dirty="0"/>
          </a:p>
        </p:txBody>
      </p:sp>
      <p:sp>
        <p:nvSpPr>
          <p:cNvPr id="11" name="Rectangle 10"/>
          <p:cNvSpPr>
            <a:spLocks noChangeArrowheads="1"/>
          </p:cNvSpPr>
          <p:nvPr/>
        </p:nvSpPr>
        <p:spPr bwMode="auto">
          <a:xfrm>
            <a:off x="6297560" y="6396337"/>
            <a:ext cx="4085305"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động</a:t>
            </a:r>
            <a:r>
              <a:rPr lang="en-US" sz="2400" b="1" i="1" dirty="0" smtClean="0"/>
              <a:t> </a:t>
            </a:r>
            <a:r>
              <a:rPr lang="en-US" sz="2400" b="1" i="1" dirty="0" err="1" smtClean="0"/>
              <a:t>vật</a:t>
            </a:r>
            <a:r>
              <a:rPr lang="en-US" sz="2400" b="1" i="1" dirty="0" smtClean="0"/>
              <a:t> </a:t>
            </a:r>
            <a:r>
              <a:rPr lang="en-US" sz="2400" b="1" i="1" dirty="0" err="1" smtClean="0"/>
              <a:t>chân</a:t>
            </a:r>
            <a:r>
              <a:rPr lang="en-US" sz="2400" b="1" i="1" dirty="0" smtClean="0"/>
              <a:t> </a:t>
            </a:r>
            <a:r>
              <a:rPr lang="en-US" sz="2400" b="1" i="1" dirty="0" err="1" smtClean="0"/>
              <a:t>khớp</a:t>
            </a:r>
            <a:endParaRPr lang="en-US" sz="2400" b="1" i="1" dirty="0"/>
          </a:p>
        </p:txBody>
      </p:sp>
      <p:pic>
        <p:nvPicPr>
          <p:cNvPr id="12" name="Picture 4" descr="catfa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a:xfrm>
            <a:off x="3581399" y="6248400"/>
            <a:ext cx="4913671" cy="609600"/>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2400" b="1" i="1" dirty="0" err="1"/>
              <a:t>Một</a:t>
            </a:r>
            <a:r>
              <a:rPr lang="en-US" sz="2400" b="1" i="1" dirty="0"/>
              <a:t> </a:t>
            </a:r>
            <a:r>
              <a:rPr lang="en-US" sz="2400" b="1" i="1" dirty="0" err="1"/>
              <a:t>số</a:t>
            </a:r>
            <a:r>
              <a:rPr lang="en-US" sz="2400" b="1" i="1" dirty="0"/>
              <a:t> </a:t>
            </a:r>
            <a:r>
              <a:rPr lang="en-US" sz="2400" b="1" i="1" dirty="0" err="1"/>
              <a:t>loài</a:t>
            </a:r>
            <a:r>
              <a:rPr lang="en-US" sz="2400" b="1" i="1" dirty="0"/>
              <a:t> </a:t>
            </a:r>
            <a:r>
              <a:rPr lang="en-US" sz="2400" b="1" i="1" dirty="0" err="1"/>
              <a:t>thú</a:t>
            </a:r>
            <a:r>
              <a:rPr lang="en-US" sz="2400" b="1" i="1" dirty="0"/>
              <a:t> </a:t>
            </a:r>
            <a:r>
              <a:rPr lang="en-US" sz="2400" b="1" i="1" dirty="0" err="1"/>
              <a:t>ăn</a:t>
            </a:r>
            <a:r>
              <a:rPr lang="en-US" sz="2400" b="1" i="1" dirty="0"/>
              <a:t> </a:t>
            </a:r>
            <a:r>
              <a:rPr lang="en-US" sz="2400" b="1" i="1" dirty="0" err="1" smtClean="0"/>
              <a:t>thịt</a:t>
            </a:r>
            <a:r>
              <a:rPr lang="en-US" sz="2400" b="1" i="1" dirty="0" smtClean="0"/>
              <a:t> </a:t>
            </a:r>
            <a:r>
              <a:rPr lang="en-US" sz="2400" b="1" i="1" dirty="0" err="1" smtClean="0"/>
              <a:t>họ</a:t>
            </a:r>
            <a:r>
              <a:rPr lang="en-US" sz="2400" b="1" i="1" dirty="0" smtClean="0"/>
              <a:t> </a:t>
            </a:r>
            <a:r>
              <a:rPr lang="en-US" sz="2400" b="1" i="1" dirty="0" err="1" smtClean="0"/>
              <a:t>mèo</a:t>
            </a:r>
            <a:endParaRPr lang="vi-VN" sz="2400" b="1" i="1" dirty="0"/>
          </a:p>
        </p:txBody>
      </p:sp>
    </p:spTree>
    <p:extLst>
      <p:ext uri="{BB962C8B-B14F-4D97-AF65-F5344CB8AC3E}">
        <p14:creationId xmlns:p14="http://schemas.microsoft.com/office/powerpoint/2010/main" val="400176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51055" y="1565564"/>
            <a:ext cx="4488873" cy="1384995"/>
          </a:xfrm>
          <a:prstGeom prst="rect">
            <a:avLst/>
          </a:prstGeom>
          <a:blipFill>
            <a:blip r:embed="rId2"/>
            <a:tile tx="0" ty="0" sx="100000" sy="100000" flip="none" algn="tl"/>
          </a:blipFill>
          <a:ln>
            <a:solidFill>
              <a:srgbClr val="FFC000"/>
            </a:solidFill>
          </a:ln>
        </p:spPr>
        <p:txBody>
          <a:bodyPr wrap="square">
            <a:spAutoFit/>
          </a:bodyPr>
          <a:lstStyle/>
          <a:p>
            <a:pPr algn="ctr"/>
            <a:r>
              <a:rPr lang="en-US" sz="2800" b="1" dirty="0" err="1">
                <a:solidFill>
                  <a:srgbClr val="FF0000"/>
                </a:solidFill>
                <a:latin typeface="+mj-lt"/>
                <a:ea typeface="Arial" panose="020B0604020202020204" pitchFamily="34" charset="0"/>
              </a:rPr>
              <a:t>Đa</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dạng</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sinh</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học</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được</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thể</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hiện</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rõ</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nét</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nhất</a:t>
            </a:r>
            <a:r>
              <a:rPr lang="en-US" sz="2800" b="1" dirty="0">
                <a:solidFill>
                  <a:srgbClr val="FF0000"/>
                </a:solidFill>
                <a:latin typeface="+mj-lt"/>
                <a:ea typeface="Arial" panose="020B0604020202020204" pitchFamily="34" charset="0"/>
              </a:rPr>
              <a:t> ở </a:t>
            </a:r>
            <a:r>
              <a:rPr lang="en-US" sz="2800" b="1" dirty="0" err="1">
                <a:solidFill>
                  <a:srgbClr val="FF0000"/>
                </a:solidFill>
                <a:latin typeface="+mj-lt"/>
                <a:ea typeface="Arial" panose="020B0604020202020204" pitchFamily="34" charset="0"/>
              </a:rPr>
              <a:t>đặc</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điểm</a:t>
            </a:r>
            <a:r>
              <a:rPr lang="en-US" sz="2800" b="1" dirty="0">
                <a:solidFill>
                  <a:srgbClr val="FF0000"/>
                </a:solidFill>
                <a:latin typeface="+mj-lt"/>
                <a:ea typeface="Arial" panose="020B0604020202020204" pitchFamily="34" charset="0"/>
              </a:rPr>
              <a:t> </a:t>
            </a:r>
            <a:r>
              <a:rPr lang="en-US" sz="2800" b="1" dirty="0" err="1">
                <a:solidFill>
                  <a:srgbClr val="FF0000"/>
                </a:solidFill>
                <a:latin typeface="+mj-lt"/>
                <a:ea typeface="Arial" panose="020B0604020202020204" pitchFamily="34" charset="0"/>
              </a:rPr>
              <a:t>nào</a:t>
            </a:r>
            <a:r>
              <a:rPr lang="en-US" sz="2800" b="1" dirty="0">
                <a:solidFill>
                  <a:srgbClr val="FF0000"/>
                </a:solidFill>
                <a:latin typeface="+mj-lt"/>
                <a:ea typeface="Arial" panose="020B0604020202020204" pitchFamily="34" charset="0"/>
              </a:rPr>
              <a:t>? </a:t>
            </a:r>
            <a:endParaRPr lang="en-US" sz="2800" b="1" dirty="0">
              <a:solidFill>
                <a:srgbClr val="FF0000"/>
              </a:solidFill>
              <a:latin typeface="+mj-lt"/>
            </a:endParaRPr>
          </a:p>
        </p:txBody>
      </p:sp>
      <p:sp>
        <p:nvSpPr>
          <p:cNvPr id="5"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7"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pic>
        <p:nvPicPr>
          <p:cNvPr id="9" name="Picture 2" descr="Hệ sinh thái là gì - Khái niệm hệ sinh thái môi trường là gì">
            <a:extLst>
              <a:ext uri="{FF2B5EF4-FFF2-40B4-BE49-F238E27FC236}">
                <a16:creationId xmlns:a16="http://schemas.microsoft.com/office/drawing/2014/main" id="{BFABFEE1-4009-47C2-BD11-68DF4B920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65564"/>
            <a:ext cx="7315201" cy="529243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780713" y="4705005"/>
            <a:ext cx="4411287" cy="2048332"/>
          </a:xfrm>
          <a:prstGeom prst="rect">
            <a:avLst/>
          </a:prstGeom>
          <a:solidFill>
            <a:srgbClr val="FFFFFF"/>
          </a:solidFill>
        </p:spPr>
        <p:txBody>
          <a:bodyPr wrap="square">
            <a:spAutoFit/>
          </a:bodyPr>
          <a:lstStyle/>
          <a:p>
            <a:pPr lvl="0" algn="ctr">
              <a:lnSpc>
                <a:spcPct val="150000"/>
              </a:lnSpc>
            </a:pPr>
            <a:r>
              <a:rPr lang="en-US" sz="2800" b="1" i="1" dirty="0">
                <a:latin typeface="Times New Roman" panose="02020603050405020304" pitchFamily="18" charset="0"/>
                <a:cs typeface="Times New Roman" panose="02020603050405020304" pitchFamily="18" charset="0"/>
              </a:rPr>
              <a:t>Đa dạng sinh học biểu </a:t>
            </a:r>
            <a:r>
              <a:rPr lang="en-US" sz="2800" b="1" i="1" dirty="0" err="1">
                <a:latin typeface="Times New Roman" panose="02020603050405020304" pitchFamily="18" charset="0"/>
                <a:cs typeface="Times New Roman" panose="02020603050405020304" pitchFamily="18" charset="0"/>
              </a:rPr>
              <a:t>thị</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rõ</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nét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nhất</a:t>
            </a:r>
            <a:r>
              <a:rPr lang="en-US" sz="2800" b="1" i="1" dirty="0" smtClean="0">
                <a:latin typeface="Times New Roman" panose="02020603050405020304" pitchFamily="18" charset="0"/>
                <a:cs typeface="Times New Roman" panose="02020603050405020304" pitchFamily="18" charset="0"/>
              </a:rPr>
              <a:t> ở </a:t>
            </a:r>
            <a:r>
              <a:rPr lang="en-US" sz="2800" b="1" i="1" dirty="0" err="1" smtClean="0">
                <a:latin typeface="Times New Roman" panose="02020603050405020304" pitchFamily="18" charset="0"/>
                <a:cs typeface="Times New Roman" panose="02020603050405020304" pitchFamily="18" charset="0"/>
              </a:rPr>
              <a:t>số</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lượng</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loài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sinh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vật</a:t>
            </a:r>
            <a:r>
              <a:rPr lang="en-US" sz="2800" b="1" i="1" dirty="0" smtClean="0">
                <a:latin typeface="Times New Roman" panose="02020603050405020304" pitchFamily="18" charset="0"/>
                <a:cs typeface="Times New Roman" panose="02020603050405020304" pitchFamily="18" charset="0"/>
              </a:rPr>
              <a:t> </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99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monkey40"/>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869" name="Text Box 5"/>
          <p:cNvSpPr txBox="1">
            <a:spLocks noChangeArrowheads="1"/>
          </p:cNvSpPr>
          <p:nvPr/>
        </p:nvSpPr>
        <p:spPr bwMode="auto">
          <a:xfrm>
            <a:off x="3616037" y="6396335"/>
            <a:ext cx="6137564"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linh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trưởng</a:t>
            </a:r>
            <a:r>
              <a:rPr lang="en-US" altLang="en-US" sz="2400" b="1" i="1" dirty="0" smtClean="0">
                <a:latin typeface="Times New Roman" panose="02020603050405020304" pitchFamily="18" charset="0"/>
                <a:cs typeface="Times New Roman" panose="02020603050405020304" pitchFamily="18" charset="0"/>
              </a:rPr>
              <a:t> ở </a:t>
            </a:r>
            <a:r>
              <a:rPr lang="en-US" altLang="en-US" sz="2400" b="1" i="1" dirty="0" err="1" smtClean="0">
                <a:latin typeface="Times New Roman" panose="02020603050405020304" pitchFamily="18" charset="0"/>
                <a:cs typeface="Times New Roman" panose="02020603050405020304" pitchFamily="18" charset="0"/>
              </a:rPr>
              <a:t>rừng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mưa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nhiệt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đới</a:t>
            </a:r>
            <a:endParaRPr lang="en-US" altLang="en-US" sz="2400" b="1" i="1" dirty="0">
              <a:latin typeface="Times New Roman" panose="02020603050405020304" pitchFamily="18" charset="0"/>
              <a:cs typeface="Times New Roman" panose="02020603050405020304" pitchFamily="18" charset="0"/>
            </a:endParaRPr>
          </a:p>
        </p:txBody>
      </p:sp>
      <p:pic>
        <p:nvPicPr>
          <p:cNvPr id="4" name="Picture 11" descr="1 số loại bướ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3740729" y="6396335"/>
            <a:ext cx="5569526"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bướm</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a:latin typeface="Times New Roman" panose="02020603050405020304" pitchFamily="18" charset="0"/>
                <a:cs typeface="Times New Roman" panose="02020603050405020304" pitchFamily="18" charset="0"/>
              </a:rPr>
              <a:t>rừng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mưa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nhiệt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đới</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340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descr="pengu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19800" cy="310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descr="antarctica%209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82" y="3352800"/>
            <a:ext cx="5922818" cy="280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3" descr="Polar-Bear-Family-wild-animals-2785472-1024-7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352800"/>
            <a:ext cx="6019800" cy="275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4" descr="Cu tuy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0"/>
            <a:ext cx="6019800" cy="310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9" name="Text Box 15"/>
          <p:cNvSpPr txBox="1">
            <a:spLocks noChangeArrowheads="1"/>
          </p:cNvSpPr>
          <p:nvPr/>
        </p:nvSpPr>
        <p:spPr bwMode="auto">
          <a:xfrm>
            <a:off x="3662362" y="2577379"/>
            <a:ext cx="2357438"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Chim</a:t>
            </a:r>
            <a:r>
              <a:rPr lang="en-US" altLang="en-US" b="1" i="1" dirty="0"/>
              <a:t> </a:t>
            </a:r>
            <a:r>
              <a:rPr lang="en-US" altLang="en-US" b="1" i="1" dirty="0" err="1"/>
              <a:t>cánh</a:t>
            </a:r>
            <a:r>
              <a:rPr lang="en-US" altLang="en-US" b="1" i="1" dirty="0"/>
              <a:t> </a:t>
            </a:r>
            <a:r>
              <a:rPr lang="en-US" altLang="en-US" b="1" i="1" dirty="0" err="1"/>
              <a:t>cụt</a:t>
            </a:r>
            <a:endParaRPr lang="en-US" altLang="en-US" b="1" i="1" dirty="0"/>
          </a:p>
        </p:txBody>
      </p:sp>
      <p:sp>
        <p:nvSpPr>
          <p:cNvPr id="6160" name="Text Box 16"/>
          <p:cNvSpPr txBox="1">
            <a:spLocks noChangeArrowheads="1"/>
          </p:cNvSpPr>
          <p:nvPr/>
        </p:nvSpPr>
        <p:spPr bwMode="auto">
          <a:xfrm>
            <a:off x="10774362" y="2584305"/>
            <a:ext cx="1417638"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Cú</a:t>
            </a:r>
            <a:r>
              <a:rPr lang="en-US" altLang="en-US" b="1" i="1" dirty="0"/>
              <a:t> </a:t>
            </a:r>
            <a:r>
              <a:rPr lang="en-US" altLang="en-US" b="1" i="1" dirty="0" err="1"/>
              <a:t>tuyết</a:t>
            </a:r>
            <a:endParaRPr lang="en-US" altLang="en-US" b="1" i="1" dirty="0"/>
          </a:p>
        </p:txBody>
      </p:sp>
      <p:sp>
        <p:nvSpPr>
          <p:cNvPr id="6161" name="Text Box 17"/>
          <p:cNvSpPr txBox="1">
            <a:spLocks noChangeArrowheads="1"/>
          </p:cNvSpPr>
          <p:nvPr/>
        </p:nvSpPr>
        <p:spPr bwMode="auto">
          <a:xfrm>
            <a:off x="10018712" y="5600269"/>
            <a:ext cx="2173288"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Gấu</a:t>
            </a:r>
            <a:r>
              <a:rPr lang="en-US" altLang="en-US" b="1" i="1" dirty="0"/>
              <a:t> </a:t>
            </a:r>
            <a:r>
              <a:rPr lang="en-US" altLang="en-US" b="1" i="1" dirty="0" err="1"/>
              <a:t>Bắc</a:t>
            </a:r>
            <a:r>
              <a:rPr lang="en-US" altLang="en-US" b="1" i="1" dirty="0"/>
              <a:t> </a:t>
            </a:r>
            <a:r>
              <a:rPr lang="en-US" altLang="en-US" b="1" i="1" dirty="0" err="1"/>
              <a:t>Cực</a:t>
            </a:r>
            <a:endParaRPr lang="en-US" altLang="en-US" b="1" i="1" dirty="0"/>
          </a:p>
        </p:txBody>
      </p:sp>
      <p:sp>
        <p:nvSpPr>
          <p:cNvPr id="6162" name="Text Box 18"/>
          <p:cNvSpPr txBox="1">
            <a:spLocks noChangeArrowheads="1"/>
          </p:cNvSpPr>
          <p:nvPr/>
        </p:nvSpPr>
        <p:spPr bwMode="auto">
          <a:xfrm>
            <a:off x="4938712" y="5587281"/>
            <a:ext cx="1081088"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Hải</a:t>
            </a:r>
            <a:r>
              <a:rPr lang="en-US" altLang="en-US" b="1" i="1" dirty="0"/>
              <a:t> </a:t>
            </a:r>
            <a:r>
              <a:rPr lang="en-US" altLang="en-US" b="1" i="1" dirty="0" err="1"/>
              <a:t>ly</a:t>
            </a:r>
            <a:endParaRPr lang="en-US" altLang="en-US" b="1" i="1" dirty="0"/>
          </a:p>
        </p:txBody>
      </p:sp>
      <p:sp>
        <p:nvSpPr>
          <p:cNvPr id="10" name="Text Box 5"/>
          <p:cNvSpPr txBox="1">
            <a:spLocks noChangeArrowheads="1"/>
          </p:cNvSpPr>
          <p:nvPr/>
        </p:nvSpPr>
        <p:spPr bwMode="auto">
          <a:xfrm>
            <a:off x="3740729" y="6396335"/>
            <a:ext cx="4128653"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động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smtClean="0">
                <a:latin typeface="Times New Roman" panose="02020603050405020304" pitchFamily="18" charset="0"/>
                <a:cs typeface="Times New Roman" panose="02020603050405020304" pitchFamily="18" charset="0"/>
              </a:rPr>
              <a:t>đới</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lạnh</a:t>
            </a:r>
            <a:endParaRPr lang="en-US" altLang="en-US" sz="2400" b="1" i="1" dirty="0">
              <a:latin typeface="Times New Roman" panose="02020603050405020304" pitchFamily="18" charset="0"/>
              <a:cs typeface="Times New Roman" panose="02020603050405020304" pitchFamily="18" charset="0"/>
            </a:endParaRPr>
          </a:p>
        </p:txBody>
      </p:sp>
      <p:pic>
        <p:nvPicPr>
          <p:cNvPr id="11" name="Picture 9" descr="bo c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943600" cy="311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jerbo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075710"/>
            <a:ext cx="5943600" cy="308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a mac r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3075710"/>
            <a:ext cx="6248400" cy="304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4743450" y="2406006"/>
            <a:ext cx="1200150"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Bọ</a:t>
            </a:r>
            <a:r>
              <a:rPr lang="en-US" altLang="en-US" b="1" i="1" dirty="0"/>
              <a:t> </a:t>
            </a:r>
            <a:r>
              <a:rPr lang="en-US" altLang="en-US" b="1" i="1" dirty="0" err="1"/>
              <a:t>cạp</a:t>
            </a:r>
            <a:endParaRPr lang="en-US" altLang="en-US" b="1" i="1" dirty="0"/>
          </a:p>
        </p:txBody>
      </p:sp>
      <p:sp>
        <p:nvSpPr>
          <p:cNvPr id="15" name="Text Box 15"/>
          <p:cNvSpPr txBox="1">
            <a:spLocks noChangeArrowheads="1"/>
          </p:cNvSpPr>
          <p:nvPr/>
        </p:nvSpPr>
        <p:spPr bwMode="auto">
          <a:xfrm>
            <a:off x="11371235" y="5514974"/>
            <a:ext cx="796925"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Rắn</a:t>
            </a:r>
            <a:endParaRPr lang="en-US" altLang="en-US" b="1" i="1" dirty="0"/>
          </a:p>
        </p:txBody>
      </p:sp>
      <p:sp>
        <p:nvSpPr>
          <p:cNvPr id="16" name="Text Box 16"/>
          <p:cNvSpPr txBox="1">
            <a:spLocks noChangeArrowheads="1"/>
          </p:cNvSpPr>
          <p:nvPr/>
        </p:nvSpPr>
        <p:spPr bwMode="auto">
          <a:xfrm>
            <a:off x="4029075" y="5493761"/>
            <a:ext cx="1914525"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Chuột</a:t>
            </a:r>
            <a:r>
              <a:rPr lang="en-US" altLang="en-US" b="1" i="1" dirty="0"/>
              <a:t> </a:t>
            </a:r>
            <a:r>
              <a:rPr lang="en-US" altLang="en-US" b="1" i="1" dirty="0" err="1"/>
              <a:t>nhảy</a:t>
            </a:r>
            <a:endParaRPr lang="en-US" altLang="en-US" b="1" i="1" dirty="0"/>
          </a:p>
        </p:txBody>
      </p:sp>
      <p:pic>
        <p:nvPicPr>
          <p:cNvPr id="17" name="Picture 5" descr="lac da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38100"/>
            <a:ext cx="6248400" cy="299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8"/>
          <p:cNvSpPr txBox="1">
            <a:spLocks noChangeArrowheads="1"/>
          </p:cNvSpPr>
          <p:nvPr/>
        </p:nvSpPr>
        <p:spPr bwMode="auto">
          <a:xfrm>
            <a:off x="10550471" y="2426788"/>
            <a:ext cx="1641529" cy="519112"/>
          </a:xfrm>
          <a:prstGeom prst="rect">
            <a:avLst/>
          </a:prstGeom>
          <a:solidFill>
            <a:schemeClr val="accent4">
              <a:lumMod val="20000"/>
              <a:lumOff val="80000"/>
            </a:schemeClr>
          </a:solidFill>
          <a:ln>
            <a:noFill/>
          </a:ln>
          <a:effectLs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Lạc</a:t>
            </a:r>
            <a:r>
              <a:rPr lang="en-US" altLang="en-US" b="1" i="1" dirty="0"/>
              <a:t> </a:t>
            </a:r>
            <a:r>
              <a:rPr lang="en-US" altLang="en-US" b="1" i="1" dirty="0" err="1"/>
              <a:t>đà</a:t>
            </a:r>
            <a:endParaRPr lang="en-US" altLang="en-US" b="1" i="1" dirty="0"/>
          </a:p>
        </p:txBody>
      </p:sp>
      <p:sp>
        <p:nvSpPr>
          <p:cNvPr id="19" name="Text Box 5"/>
          <p:cNvSpPr txBox="1">
            <a:spLocks noChangeArrowheads="1"/>
          </p:cNvSpPr>
          <p:nvPr/>
        </p:nvSpPr>
        <p:spPr bwMode="auto">
          <a:xfrm>
            <a:off x="3275908" y="6388752"/>
            <a:ext cx="5792584"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động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smtClean="0">
                <a:latin typeface="Times New Roman" panose="02020603050405020304" pitchFamily="18" charset="0"/>
                <a:cs typeface="Times New Roman" panose="02020603050405020304" pitchFamily="18" charset="0"/>
              </a:rPr>
              <a:t>hoang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mạc</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đới</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nóng</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509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Bài 1- hồ s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7" descr="D:\rừng cao 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descr="D:\ANH MANG\sa mạ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3733800"/>
            <a:ext cx="6095999"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8684027" y="6396332"/>
            <a:ext cx="3507971"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thực</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ở </a:t>
            </a:r>
            <a:r>
              <a:rPr lang="en-US" altLang="en-US" sz="2400" b="1" i="1" dirty="0" err="1" smtClean="0">
                <a:latin typeface="Times New Roman" panose="02020603050405020304" pitchFamily="18" charset="0"/>
                <a:cs typeface="Times New Roman" panose="02020603050405020304" pitchFamily="18" charset="0"/>
              </a:rPr>
              <a:t>cạn</a:t>
            </a:r>
            <a:endParaRPr lang="en-US" altLang="en-US" sz="2400" b="1" i="1" dirty="0">
              <a:latin typeface="Times New Roman" panose="02020603050405020304" pitchFamily="18" charset="0"/>
              <a:cs typeface="Times New Roman" panose="02020603050405020304" pitchFamily="18" charset="0"/>
            </a:endParaRPr>
          </a:p>
        </p:txBody>
      </p:sp>
      <p:pic>
        <p:nvPicPr>
          <p:cNvPr id="8" name="Picture 16" descr="C:\Users\TranhocCo\Pictures\cay-duoc-viet-na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33800"/>
            <a:ext cx="609599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5"/>
          <p:cNvSpPr txBox="1">
            <a:spLocks noChangeArrowheads="1"/>
          </p:cNvSpPr>
          <p:nvPr/>
        </p:nvSpPr>
        <p:spPr bwMode="auto">
          <a:xfrm>
            <a:off x="-1" y="6396333"/>
            <a:ext cx="4128653"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thực</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smtClean="0">
                <a:latin typeface="Times New Roman" panose="02020603050405020304" pitchFamily="18" charset="0"/>
                <a:cs typeface="Times New Roman" panose="02020603050405020304" pitchFamily="18" charset="0"/>
              </a:rPr>
              <a:t>nước</a:t>
            </a:r>
            <a:endParaRPr lang="en-US" altLang="en-US" sz="2400" b="1" i="1" dirty="0">
              <a:latin typeface="Times New Roman" panose="02020603050405020304" pitchFamily="18" charset="0"/>
              <a:cs typeface="Times New Roman" panose="02020603050405020304" pitchFamily="18" charset="0"/>
            </a:endParaRPr>
          </a:p>
        </p:txBody>
      </p:sp>
      <p:pic>
        <p:nvPicPr>
          <p:cNvPr id="23" name="Picture 2" descr="c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8778" y="7938"/>
            <a:ext cx="6273220" cy="297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sv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3228" y="2979958"/>
            <a:ext cx="6228772" cy="38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4"/>
          <p:cNvSpPr txBox="1">
            <a:spLocks noChangeArrowheads="1"/>
          </p:cNvSpPr>
          <p:nvPr/>
        </p:nvSpPr>
        <p:spPr bwMode="auto">
          <a:xfrm>
            <a:off x="10497725" y="5737445"/>
            <a:ext cx="1694277"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Khỉ</a:t>
            </a:r>
            <a:r>
              <a:rPr lang="en-US" altLang="en-US" b="1" i="1" dirty="0"/>
              <a:t> </a:t>
            </a:r>
            <a:r>
              <a:rPr lang="en-US" altLang="en-US" b="1" i="1" dirty="0" err="1"/>
              <a:t>vàng</a:t>
            </a:r>
            <a:endParaRPr lang="en-US" altLang="en-US" b="1" i="1" dirty="0"/>
          </a:p>
        </p:txBody>
      </p:sp>
      <p:sp>
        <p:nvSpPr>
          <p:cNvPr id="26" name="Text Box 14"/>
          <p:cNvSpPr txBox="1">
            <a:spLocks noChangeArrowheads="1"/>
          </p:cNvSpPr>
          <p:nvPr/>
        </p:nvSpPr>
        <p:spPr bwMode="auto">
          <a:xfrm>
            <a:off x="10497721" y="2390956"/>
            <a:ext cx="1694277"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smtClean="0"/>
              <a:t>Cáo</a:t>
            </a:r>
            <a:r>
              <a:rPr lang="en-US" altLang="en-US" b="1" i="1" dirty="0" smtClean="0"/>
              <a:t> </a:t>
            </a:r>
            <a:r>
              <a:rPr lang="en-US" altLang="en-US" b="1" i="1" dirty="0" err="1" smtClean="0"/>
              <a:t>tuyết</a:t>
            </a:r>
            <a:endParaRPr lang="en-US" altLang="en-US" b="1" i="1" dirty="0"/>
          </a:p>
        </p:txBody>
      </p:sp>
      <p:pic>
        <p:nvPicPr>
          <p:cNvPr id="27" name="Picture 12" descr="Copy of 20683767_images1282312_cavoiphongcao[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 y="3029465"/>
            <a:ext cx="5918779" cy="38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sv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7938"/>
            <a:ext cx="5874328" cy="297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15"/>
          <p:cNvSpPr txBox="1">
            <a:spLocks noChangeArrowheads="1"/>
          </p:cNvSpPr>
          <p:nvPr/>
        </p:nvSpPr>
        <p:spPr bwMode="auto">
          <a:xfrm>
            <a:off x="44450" y="2399546"/>
            <a:ext cx="1201738" cy="51911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Cá</a:t>
            </a:r>
            <a:r>
              <a:rPr lang="en-US" altLang="en-US" b="1" i="1" dirty="0"/>
              <a:t> </a:t>
            </a:r>
            <a:r>
              <a:rPr lang="en-US" altLang="en-US" b="1" i="1" dirty="0" err="1"/>
              <a:t>sấu</a:t>
            </a:r>
            <a:endParaRPr lang="en-US" altLang="en-US" b="1" i="1" dirty="0"/>
          </a:p>
        </p:txBody>
      </p:sp>
      <p:sp>
        <p:nvSpPr>
          <p:cNvPr id="30" name="Text Box 16"/>
          <p:cNvSpPr txBox="1">
            <a:spLocks noChangeArrowheads="1"/>
          </p:cNvSpPr>
          <p:nvPr/>
        </p:nvSpPr>
        <p:spPr bwMode="auto">
          <a:xfrm>
            <a:off x="0" y="5786953"/>
            <a:ext cx="1120775"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Cá</a:t>
            </a:r>
            <a:r>
              <a:rPr lang="en-US" altLang="en-US" b="1" i="1" dirty="0"/>
              <a:t> </a:t>
            </a:r>
            <a:r>
              <a:rPr lang="en-US" altLang="en-US" b="1" i="1" dirty="0" err="1"/>
              <a:t>voi</a:t>
            </a:r>
            <a:endParaRPr lang="en-US" altLang="en-US" b="1" i="1" dirty="0"/>
          </a:p>
        </p:txBody>
      </p:sp>
      <p:sp>
        <p:nvSpPr>
          <p:cNvPr id="31" name="Text Box 5"/>
          <p:cNvSpPr txBox="1">
            <a:spLocks noChangeArrowheads="1"/>
          </p:cNvSpPr>
          <p:nvPr/>
        </p:nvSpPr>
        <p:spPr bwMode="auto">
          <a:xfrm>
            <a:off x="0" y="6363359"/>
            <a:ext cx="4128653"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động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smtClean="0">
                <a:latin typeface="Times New Roman" panose="02020603050405020304" pitchFamily="18" charset="0"/>
                <a:cs typeface="Times New Roman" panose="02020603050405020304" pitchFamily="18" charset="0"/>
              </a:rPr>
              <a:t>nước</a:t>
            </a:r>
            <a:endParaRPr lang="en-US" altLang="en-US" sz="2400" b="1" i="1" dirty="0">
              <a:latin typeface="Times New Roman" panose="02020603050405020304" pitchFamily="18" charset="0"/>
              <a:cs typeface="Times New Roman" panose="02020603050405020304" pitchFamily="18" charset="0"/>
            </a:endParaRPr>
          </a:p>
        </p:txBody>
      </p:sp>
      <p:sp>
        <p:nvSpPr>
          <p:cNvPr id="32" name="Text Box 5"/>
          <p:cNvSpPr txBox="1">
            <a:spLocks noChangeArrowheads="1"/>
          </p:cNvSpPr>
          <p:nvPr/>
        </p:nvSpPr>
        <p:spPr bwMode="auto">
          <a:xfrm>
            <a:off x="8575964" y="6396335"/>
            <a:ext cx="3616034"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động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ở </a:t>
            </a:r>
            <a:r>
              <a:rPr lang="en-US" altLang="en-US" sz="2400" b="1" i="1" dirty="0" err="1" smtClean="0">
                <a:latin typeface="Times New Roman" panose="02020603050405020304" pitchFamily="18" charset="0"/>
                <a:cs typeface="Times New Roman" panose="02020603050405020304" pitchFamily="18" charset="0"/>
              </a:rPr>
              <a:t>cạn</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32331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fade">
                                      <p:cBhvr>
                                        <p:cTn id="7" dur="1000"/>
                                        <p:tgtEl>
                                          <p:spTgt spid="18438"/>
                                        </p:tgtEl>
                                      </p:cBhvr>
                                    </p:animEffect>
                                    <p:anim calcmode="lin" valueType="num">
                                      <p:cBhvr>
                                        <p:cTn id="8" dur="1000" fill="hold"/>
                                        <p:tgtEl>
                                          <p:spTgt spid="18438"/>
                                        </p:tgtEl>
                                        <p:attrNameLst>
                                          <p:attrName>ppt_x</p:attrName>
                                        </p:attrNameLst>
                                      </p:cBhvr>
                                      <p:tavLst>
                                        <p:tav tm="0">
                                          <p:val>
                                            <p:strVal val="#ppt_x"/>
                                          </p:val>
                                        </p:tav>
                                        <p:tav tm="100000">
                                          <p:val>
                                            <p:strVal val="#ppt_x"/>
                                          </p:val>
                                        </p:tav>
                                      </p:tavLst>
                                    </p:anim>
                                    <p:anim calcmode="lin" valueType="num">
                                      <p:cBhvr>
                                        <p:cTn id="9" dur="1000" fill="hold"/>
                                        <p:tgtEl>
                                          <p:spTgt spid="184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197"/>
                                        </p:tgtEl>
                                        <p:attrNameLst>
                                          <p:attrName>style.visibility</p:attrName>
                                        </p:attrNameLst>
                                      </p:cBhvr>
                                      <p:to>
                                        <p:strVal val="visible"/>
                                      </p:to>
                                    </p:set>
                                    <p:animEffect transition="in" filter="barn(inVertical)">
                                      <p:cBhvr>
                                        <p:cTn id="24" dur="500"/>
                                        <p:tgtEl>
                                          <p:spTgt spid="8197"/>
                                        </p:tgtEl>
                                      </p:cBhvr>
                                    </p:animEffect>
                                  </p:childTnLst>
                                </p:cTn>
                              </p:par>
                              <p:par>
                                <p:cTn id="25" presetID="16" presetClass="entr" presetSubtype="21" fill="hold" nodeType="withEffect">
                                  <p:stCondLst>
                                    <p:cond delay="0"/>
                                  </p:stCondLst>
                                  <p:childTnLst>
                                    <p:set>
                                      <p:cBhvr>
                                        <p:cTn id="26" dur="1" fill="hold">
                                          <p:stCondLst>
                                            <p:cond delay="0"/>
                                          </p:stCondLst>
                                        </p:cTn>
                                        <p:tgtEl>
                                          <p:spTgt spid="8198"/>
                                        </p:tgtEl>
                                        <p:attrNameLst>
                                          <p:attrName>style.visibility</p:attrName>
                                        </p:attrNameLst>
                                      </p:cBhvr>
                                      <p:to>
                                        <p:strVal val="visible"/>
                                      </p:to>
                                    </p:set>
                                    <p:animEffect transition="in" filter="barn(inVertical)">
                                      <p:cBhvr>
                                        <p:cTn id="27" dur="500"/>
                                        <p:tgtEl>
                                          <p:spTgt spid="819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500"/>
                                        <p:tgtEl>
                                          <p:spTgt spid="29"/>
                                        </p:tgtEl>
                                      </p:cBhvr>
                                    </p:animEffect>
                                  </p:childTnLst>
                                </p:cTn>
                              </p:par>
                              <p:par>
                                <p:cTn id="39" presetID="22" presetClass="entr" presetSubtype="4"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25" grpId="0" animBg="1"/>
      <p:bldP spid="26" grpId="0" animBg="1"/>
      <p:bldP spid="29" grpId="0" animBg="1"/>
      <p:bldP spid="30"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7"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sp>
        <p:nvSpPr>
          <p:cNvPr id="11" name="Rectangle 10"/>
          <p:cNvSpPr/>
          <p:nvPr/>
        </p:nvSpPr>
        <p:spPr>
          <a:xfrm>
            <a:off x="5818910" y="3303270"/>
            <a:ext cx="4121503" cy="738664"/>
          </a:xfrm>
          <a:prstGeom prst="rect">
            <a:avLst/>
          </a:prstGeom>
          <a:solidFill>
            <a:srgbClr val="FFFFFF"/>
          </a:solidFill>
        </p:spPr>
        <p:txBody>
          <a:bodyPr wrap="square">
            <a:spAutoFit/>
          </a:bodyPr>
          <a:lstStyle/>
          <a:p>
            <a:pPr lvl="0" algn="ctr">
              <a:lnSpc>
                <a:spcPct val="150000"/>
              </a:lnSpc>
            </a:pPr>
            <a:r>
              <a:rPr lang="en-US" sz="2800" b="1" i="1" dirty="0" err="1" smtClean="0">
                <a:latin typeface="Times New Roman" panose="02020603050405020304" pitchFamily="18" charset="0"/>
                <a:cs typeface="Times New Roman" panose="02020603050405020304" pitchFamily="18" charset="0"/>
              </a:rPr>
              <a:t>Số</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lượng</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loài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sinh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vật</a:t>
            </a:r>
            <a:r>
              <a:rPr lang="en-US" sz="2800" b="1" i="1" dirty="0" smtClean="0">
                <a:latin typeface="Times New Roman" panose="02020603050405020304" pitchFamily="18" charset="0"/>
                <a:cs typeface="Times New Roman" panose="02020603050405020304" pitchFamily="18" charset="0"/>
              </a:rPr>
              <a:t> </a:t>
            </a:r>
            <a:endParaRPr lang="en-US" sz="2800" b="1" i="1" dirty="0">
              <a:latin typeface="Times New Roman" panose="02020603050405020304" pitchFamily="18" charset="0"/>
              <a:cs typeface="Times New Roman" panose="02020603050405020304" pitchFamily="18" charset="0"/>
            </a:endParaRPr>
          </a:p>
        </p:txBody>
      </p:sp>
      <p:pic>
        <p:nvPicPr>
          <p:cNvPr id="8" name="Picture 15" descr="j02321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98671"/>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8"/>
          <p:cNvSpPr>
            <a:spLocks noChangeArrowheads="1"/>
          </p:cNvSpPr>
          <p:nvPr/>
        </p:nvSpPr>
        <p:spPr bwMode="auto">
          <a:xfrm>
            <a:off x="1662547" y="1383845"/>
            <a:ext cx="3657600" cy="3124200"/>
          </a:xfrm>
          <a:prstGeom prst="cloudCallout">
            <a:avLst>
              <a:gd name="adj1" fmla="val -57488"/>
              <a:gd name="adj2" fmla="val 50205"/>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dirty="0"/>
              <a:t>   </a:t>
            </a:r>
            <a:r>
              <a:rPr lang="en-US" b="1" dirty="0" err="1">
                <a:solidFill>
                  <a:srgbClr val="FF0000"/>
                </a:solidFill>
                <a:latin typeface="+mj-lt"/>
                <a:ea typeface="Arial" panose="020B0604020202020204" pitchFamily="34" charset="0"/>
              </a:rPr>
              <a:t>Đa</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dạng</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sinh</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học</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còn</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được</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thể</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hiện</a:t>
            </a:r>
            <a:r>
              <a:rPr lang="en-US" b="1" dirty="0">
                <a:solidFill>
                  <a:srgbClr val="FF0000"/>
                </a:solidFill>
                <a:latin typeface="+mj-lt"/>
                <a:ea typeface="Arial" panose="020B0604020202020204" pitchFamily="34" charset="0"/>
              </a:rPr>
              <a:t> ở </a:t>
            </a:r>
            <a:r>
              <a:rPr lang="en-US" b="1" dirty="0" err="1">
                <a:solidFill>
                  <a:srgbClr val="FF0000"/>
                </a:solidFill>
                <a:latin typeface="+mj-lt"/>
                <a:ea typeface="Arial" panose="020B0604020202020204" pitchFamily="34" charset="0"/>
              </a:rPr>
              <a:t>đặc</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điểm</a:t>
            </a:r>
            <a:r>
              <a:rPr lang="en-US" b="1" dirty="0">
                <a:solidFill>
                  <a:srgbClr val="FF0000"/>
                </a:solidFill>
                <a:latin typeface="+mj-lt"/>
                <a:ea typeface="Arial" panose="020B0604020202020204" pitchFamily="34" charset="0"/>
              </a:rPr>
              <a:t> </a:t>
            </a:r>
            <a:r>
              <a:rPr lang="en-US" b="1" dirty="0" err="1">
                <a:solidFill>
                  <a:srgbClr val="FF0000"/>
                </a:solidFill>
                <a:latin typeface="+mj-lt"/>
                <a:ea typeface="Arial" panose="020B0604020202020204" pitchFamily="34" charset="0"/>
              </a:rPr>
              <a:t>nào</a:t>
            </a:r>
            <a:r>
              <a:rPr lang="en-US" b="1" dirty="0">
                <a:solidFill>
                  <a:srgbClr val="FF0000"/>
                </a:solidFill>
                <a:latin typeface="+mj-lt"/>
                <a:ea typeface="Arial" panose="020B0604020202020204" pitchFamily="34" charset="0"/>
              </a:rPr>
              <a:t>? </a:t>
            </a:r>
            <a:endParaRPr lang="en-US" b="1" dirty="0">
              <a:solidFill>
                <a:srgbClr val="FF0000"/>
              </a:solidFill>
              <a:latin typeface="+mj-lt"/>
            </a:endParaRPr>
          </a:p>
          <a:p>
            <a:pPr eaLnBrk="1" hangingPunct="1"/>
            <a:endParaRPr lang="en-US" altLang="en-US" b="1" i="1" dirty="0">
              <a:solidFill>
                <a:srgbClr val="0000FF"/>
              </a:solidFill>
            </a:endParaRPr>
          </a:p>
        </p:txBody>
      </p:sp>
      <p:sp>
        <p:nvSpPr>
          <p:cNvPr id="13" name="Line 13"/>
          <p:cNvSpPr>
            <a:spLocks noChangeShapeType="1"/>
          </p:cNvSpPr>
          <p:nvPr/>
        </p:nvSpPr>
        <p:spPr bwMode="auto">
          <a:xfrm flipV="1">
            <a:off x="5486401" y="3865418"/>
            <a:ext cx="665018" cy="140667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4"/>
          <p:cNvSpPr>
            <a:spLocks noChangeShapeType="1"/>
          </p:cNvSpPr>
          <p:nvPr/>
        </p:nvSpPr>
        <p:spPr bwMode="auto">
          <a:xfrm>
            <a:off x="5486400" y="5272088"/>
            <a:ext cx="1084263" cy="53340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15"/>
          <p:cNvSpPr txBox="1">
            <a:spLocks noChangeArrowheads="1"/>
          </p:cNvSpPr>
          <p:nvPr/>
        </p:nvSpPr>
        <p:spPr bwMode="auto">
          <a:xfrm>
            <a:off x="6705599" y="4433888"/>
            <a:ext cx="46135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spcBef>
                <a:spcPct val="50000"/>
              </a:spcBef>
            </a:pPr>
            <a:r>
              <a:rPr lang="en-US" b="1" i="1" dirty="0" err="1" smtClean="0">
                <a:ea typeface="Arial" panose="020B0604020202020204" pitchFamily="34" charset="0"/>
              </a:rPr>
              <a:t>Số</a:t>
            </a:r>
            <a:r>
              <a:rPr lang="en-US" b="1" i="1" dirty="0" smtClean="0">
                <a:ea typeface="Arial" panose="020B0604020202020204" pitchFamily="34" charset="0"/>
              </a:rPr>
              <a:t> </a:t>
            </a:r>
            <a:r>
              <a:rPr lang="en-US" b="1" i="1" dirty="0" err="1">
                <a:ea typeface="Arial" panose="020B0604020202020204" pitchFamily="34" charset="0"/>
              </a:rPr>
              <a:t>lượng</a:t>
            </a:r>
            <a:r>
              <a:rPr lang="en-US" b="1" i="1" dirty="0">
                <a:ea typeface="Arial" panose="020B0604020202020204" pitchFamily="34" charset="0"/>
              </a:rPr>
              <a:t> </a:t>
            </a:r>
            <a:r>
              <a:rPr lang="en-US" b="1" i="1" dirty="0" err="1">
                <a:ea typeface="Arial" panose="020B0604020202020204" pitchFamily="34" charset="0"/>
              </a:rPr>
              <a:t>cá</a:t>
            </a:r>
            <a:r>
              <a:rPr lang="en-US" b="1" i="1" dirty="0">
                <a:ea typeface="Arial" panose="020B0604020202020204" pitchFamily="34" charset="0"/>
              </a:rPr>
              <a:t> </a:t>
            </a:r>
            <a:r>
              <a:rPr lang="en-US" b="1" i="1" dirty="0" err="1">
                <a:ea typeface="Arial" panose="020B0604020202020204" pitchFamily="34" charset="0"/>
              </a:rPr>
              <a:t>thể</a:t>
            </a:r>
            <a:r>
              <a:rPr lang="en-US" b="1" i="1" dirty="0">
                <a:ea typeface="Arial" panose="020B0604020202020204" pitchFamily="34" charset="0"/>
              </a:rPr>
              <a:t> </a:t>
            </a:r>
            <a:r>
              <a:rPr lang="en-US" b="1" i="1" dirty="0" err="1">
                <a:ea typeface="Arial" panose="020B0604020202020204" pitchFamily="34" charset="0"/>
              </a:rPr>
              <a:t>trong</a:t>
            </a:r>
            <a:r>
              <a:rPr lang="en-US" b="1" i="1" dirty="0">
                <a:ea typeface="Arial" panose="020B0604020202020204" pitchFamily="34" charset="0"/>
              </a:rPr>
              <a:t> </a:t>
            </a:r>
            <a:r>
              <a:rPr lang="en-US" b="1" i="1" dirty="0" err="1">
                <a:ea typeface="Arial" panose="020B0604020202020204" pitchFamily="34" charset="0"/>
              </a:rPr>
              <a:t>loài</a:t>
            </a:r>
            <a:endParaRPr lang="en-US" altLang="en-US" b="1" i="1" dirty="0"/>
          </a:p>
        </p:txBody>
      </p:sp>
      <p:sp>
        <p:nvSpPr>
          <p:cNvPr id="17" name="Rectangle 17"/>
          <p:cNvSpPr>
            <a:spLocks noChangeArrowheads="1"/>
          </p:cNvSpPr>
          <p:nvPr/>
        </p:nvSpPr>
        <p:spPr bwMode="auto">
          <a:xfrm>
            <a:off x="2514600" y="4800600"/>
            <a:ext cx="2819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a:t>Đa</a:t>
            </a:r>
            <a:r>
              <a:rPr lang="en-US" altLang="en-US" b="1" i="1" dirty="0"/>
              <a:t> </a:t>
            </a:r>
            <a:r>
              <a:rPr lang="en-US" altLang="en-US" b="1" i="1" dirty="0" err="1"/>
              <a:t>dạng</a:t>
            </a:r>
            <a:r>
              <a:rPr lang="en-US" altLang="en-US" b="1" i="1" dirty="0"/>
              <a:t> </a:t>
            </a:r>
            <a:r>
              <a:rPr lang="en-US" altLang="en-US" b="1" i="1" dirty="0" err="1"/>
              <a:t>sinh</a:t>
            </a:r>
            <a:r>
              <a:rPr lang="en-US" altLang="en-US" b="1" i="1" dirty="0"/>
              <a:t> </a:t>
            </a:r>
            <a:r>
              <a:rPr lang="en-US" altLang="en-US" b="1" i="1" dirty="0" err="1" smtClean="0"/>
              <a:t>học</a:t>
            </a:r>
            <a:endParaRPr lang="en-US" altLang="en-US" b="1" i="1" dirty="0"/>
          </a:p>
        </p:txBody>
      </p:sp>
      <p:sp>
        <p:nvSpPr>
          <p:cNvPr id="18" name="Line 13"/>
          <p:cNvSpPr>
            <a:spLocks noChangeShapeType="1"/>
          </p:cNvSpPr>
          <p:nvPr/>
        </p:nvSpPr>
        <p:spPr bwMode="auto">
          <a:xfrm flipV="1">
            <a:off x="5500254" y="4693444"/>
            <a:ext cx="1137877" cy="578644"/>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Rectangle 2"/>
          <p:cNvSpPr/>
          <p:nvPr/>
        </p:nvSpPr>
        <p:spPr>
          <a:xfrm>
            <a:off x="6867344" y="5426519"/>
            <a:ext cx="3634402" cy="523220"/>
          </a:xfrm>
          <a:prstGeom prst="rect">
            <a:avLst/>
          </a:prstGeom>
        </p:spPr>
        <p:txBody>
          <a:bodyPr wrap="square">
            <a:spAutoFit/>
          </a:bodyPr>
          <a:lstStyle/>
          <a:p>
            <a:r>
              <a:rPr lang="en-US" sz="2800" b="1" i="1" dirty="0" err="1" smtClean="0">
                <a:latin typeface="Times New Roman" panose="02020603050405020304" pitchFamily="18" charset="0"/>
                <a:ea typeface="Arial" panose="020B0604020202020204" pitchFamily="34" charset="0"/>
              </a:rPr>
              <a:t>Môi</a:t>
            </a:r>
            <a:r>
              <a:rPr lang="en-US" sz="2800" b="1" i="1" dirty="0" smtClean="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trường</a:t>
            </a:r>
            <a:r>
              <a:rPr lang="en-US" sz="2800" b="1" i="1" dirty="0">
                <a:latin typeface="Times New Roman" panose="02020603050405020304" pitchFamily="18" charset="0"/>
                <a:ea typeface="Arial" panose="020B0604020202020204" pitchFamily="34" charset="0"/>
              </a:rPr>
              <a:t> </a:t>
            </a:r>
            <a:r>
              <a:rPr lang="en-US" sz="2800" b="1" i="1" dirty="0" err="1">
                <a:latin typeface="Times New Roman" panose="02020603050405020304" pitchFamily="18" charset="0"/>
                <a:ea typeface="Arial" panose="020B0604020202020204" pitchFamily="34" charset="0"/>
              </a:rPr>
              <a:t>sống</a:t>
            </a:r>
            <a:endParaRPr lang="en-US" sz="2800" i="1" dirty="0"/>
          </a:p>
        </p:txBody>
      </p:sp>
    </p:spTree>
    <p:extLst>
      <p:ext uri="{BB962C8B-B14F-4D97-AF65-F5344CB8AC3E}">
        <p14:creationId xmlns:p14="http://schemas.microsoft.com/office/powerpoint/2010/main" val="77548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0"/>
                                        </p:tgtEl>
                                        <p:attrNameLst>
                                          <p:attrName>style.visibility</p:attrName>
                                        </p:attrNameLst>
                                      </p:cBhvr>
                                      <p:to>
                                        <p:strVal val="visible"/>
                                      </p:to>
                                    </p:set>
                                    <p:anim calcmode="discrete" valueType="clr">
                                      <p:cBhvr override="childStyle">
                                        <p:cTn id="10"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0"/>
                                        </p:tgtEl>
                                        <p:attrNameLst>
                                          <p:attrName>fillcolor</p:attrName>
                                        </p:attrNameLst>
                                      </p:cBhvr>
                                      <p:tavLst>
                                        <p:tav tm="0">
                                          <p:val>
                                            <p:clrVal>
                                              <a:schemeClr val="accent2"/>
                                            </p:clrVal>
                                          </p:val>
                                        </p:tav>
                                        <p:tav tm="50000">
                                          <p:val>
                                            <p:clrVal>
                                              <a:schemeClr val="hlink"/>
                                            </p:clrVal>
                                          </p:val>
                                        </p:tav>
                                      </p:tavLst>
                                    </p:anim>
                                    <p:set>
                                      <p:cBhvr>
                                        <p:cTn id="12" dur="80"/>
                                        <p:tgtEl>
                                          <p:spTgt spid="10"/>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3" grpId="0" animBg="1"/>
      <p:bldP spid="14" grpId="0" animBg="1"/>
      <p:bldP spid="15" grpId="0"/>
      <p:bldP spid="17" grpId="0"/>
      <p:bldP spid="18"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928" y="2045857"/>
            <a:ext cx="8617527" cy="2031325"/>
          </a:xfrm>
          <a:prstGeom prst="rect">
            <a:avLst/>
          </a:prstGeom>
        </p:spPr>
        <p:txBody>
          <a:bodyPr wrap="square">
            <a:spAutoFit/>
          </a:bodyPr>
          <a:lstStyle/>
          <a:p>
            <a:pPr>
              <a:lnSpc>
                <a:spcPct val="150000"/>
              </a:lnSpc>
            </a:pPr>
            <a:r>
              <a:rPr lang="en-US" sz="2800" b="1" dirty="0" err="1">
                <a:solidFill>
                  <a:srgbClr val="000099"/>
                </a:solidFill>
                <a:latin typeface="Times New Roman" panose="02020603050405020304" pitchFamily="18" charset="0"/>
                <a:ea typeface="Arial" panose="020B0604020202020204" pitchFamily="34" charset="0"/>
              </a:rPr>
              <a:t>Đa</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dạng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sinh</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học</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biểu</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hiện</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rõ</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nét</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nhất</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về</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số</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lượng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smtClean="0">
                <a:solidFill>
                  <a:srgbClr val="000099"/>
                </a:solidFill>
                <a:latin typeface="Times New Roman" panose="02020603050405020304" pitchFamily="18" charset="0"/>
                <a:ea typeface="Arial" panose="020B0604020202020204" pitchFamily="34" charset="0"/>
              </a:rPr>
              <a:t>loài</a:t>
            </a:r>
            <a:r>
              <a:rPr lang="en-US" sz="2800" b="1" dirty="0">
                <a:solidFill>
                  <a:srgbClr val="000099"/>
                </a:solidFill>
                <a:latin typeface="Times New Roman" panose="02020603050405020304" pitchFamily="18" charset="0"/>
                <a:ea typeface="Arial" panose="020B0604020202020204" pitchFamily="34" charset="0"/>
              </a:rPr>
              <a:t>.</a:t>
            </a:r>
            <a:r>
              <a:rPr lang="en-US" sz="2800" b="1" dirty="0" smtClean="0">
                <a:solidFill>
                  <a:srgbClr val="000099"/>
                </a:solidFill>
                <a:latin typeface="Times New Roman" panose="02020603050405020304" pitchFamily="18" charset="0"/>
                <a:ea typeface="Arial" panose="020B0604020202020204" pitchFamily="34" charset="0"/>
              </a:rPr>
              <a:t> </a:t>
            </a:r>
            <a:r>
              <a:rPr lang="en-US" sz="2800" b="1" dirty="0" err="1" smtClean="0">
                <a:solidFill>
                  <a:srgbClr val="000099"/>
                </a:solidFill>
                <a:latin typeface="Times New Roman" panose="02020603050405020304" pitchFamily="18" charset="0"/>
                <a:ea typeface="Arial" panose="020B0604020202020204" pitchFamily="34" charset="0"/>
              </a:rPr>
              <a:t>Đa</a:t>
            </a:r>
            <a:r>
              <a:rPr lang="en-US" sz="2800" b="1" dirty="0" smtClean="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dạng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sinh</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học</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còn</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được</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thể</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hiện</a:t>
            </a:r>
            <a:r>
              <a:rPr lang="en-US" sz="2800" b="1" dirty="0">
                <a:solidFill>
                  <a:srgbClr val="000099"/>
                </a:solidFill>
                <a:latin typeface="Times New Roman" panose="02020603050405020304" pitchFamily="18" charset="0"/>
                <a:ea typeface="Arial" panose="020B0604020202020204" pitchFamily="34" charset="0"/>
              </a:rPr>
              <a:t> </a:t>
            </a:r>
            <a:r>
              <a:rPr lang="en-US" sz="2800" b="1" dirty="0" smtClean="0">
                <a:solidFill>
                  <a:srgbClr val="000099"/>
                </a:solidFill>
                <a:latin typeface="Times New Roman" panose="02020603050405020304" pitchFamily="18" charset="0"/>
                <a:ea typeface="Arial" panose="020B0604020202020204" pitchFamily="34" charset="0"/>
              </a:rPr>
              <a:t>qua </a:t>
            </a:r>
            <a:r>
              <a:rPr lang="en-US" sz="2800" b="1" dirty="0" err="1">
                <a:solidFill>
                  <a:srgbClr val="000099"/>
                </a:solidFill>
                <a:latin typeface="Times New Roman" panose="02020603050405020304" pitchFamily="18" charset="0"/>
                <a:ea typeface="Arial" panose="020B0604020202020204" pitchFamily="34" charset="0"/>
              </a:rPr>
              <a:t>sự</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đa</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dạng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về</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số</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lượng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cá</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thể</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trong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loài</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và</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môi</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trường</a:t>
            </a:r>
            <a:r>
              <a:rPr lang="en-US" sz="2800" b="1" dirty="0">
                <a:solidFill>
                  <a:srgbClr val="000099"/>
                </a:solidFill>
                <a:latin typeface="Times New Roman" panose="02020603050405020304" pitchFamily="18" charset="0"/>
                <a:ea typeface="Arial" panose="020B0604020202020204" pitchFamily="34" charset="0"/>
              </a:rPr>
              <a:t> </a:t>
            </a:r>
            <a:r>
              <a:rPr lang="en-US" sz="2800" b="1" dirty="0" err="1">
                <a:solidFill>
                  <a:srgbClr val="000099"/>
                </a:solidFill>
                <a:latin typeface="Times New Roman" panose="02020603050405020304" pitchFamily="18" charset="0"/>
                <a:ea typeface="Arial" panose="020B0604020202020204" pitchFamily="34" charset="0"/>
              </a:rPr>
              <a:t>sống</a:t>
            </a:r>
            <a:r>
              <a:rPr lang="en-US" sz="2800" b="1" dirty="0">
                <a:solidFill>
                  <a:srgbClr val="000099"/>
                </a:solidFill>
                <a:latin typeface="Times New Roman" panose="02020603050405020304" pitchFamily="18" charset="0"/>
                <a:ea typeface="Arial" panose="020B0604020202020204" pitchFamily="34" charset="0"/>
              </a:rPr>
              <a:t>.</a:t>
            </a:r>
            <a:endParaRPr lang="en-US" sz="2800" b="1" dirty="0">
              <a:solidFill>
                <a:srgbClr val="000099"/>
              </a:solidFill>
            </a:endParaRPr>
          </a:p>
        </p:txBody>
      </p:sp>
      <p:sp>
        <p:nvSpPr>
          <p:cNvPr id="7"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8"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pic>
        <p:nvPicPr>
          <p:cNvPr id="6"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9855" y="692325"/>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0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Cách nuôi chó BULLDOG chuẩn khuyến cáo"/>
          <p:cNvSpPr>
            <a:spLocks noChangeAspect="1" noChangeArrowheads="1"/>
          </p:cNvSpPr>
          <p:nvPr/>
        </p:nvSpPr>
        <p:spPr bwMode="auto">
          <a:xfrm>
            <a:off x="207434" y="-182033"/>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p>
        </p:txBody>
      </p:sp>
      <p:sp>
        <p:nvSpPr>
          <p:cNvPr id="21" name="Rectangle 20"/>
          <p:cNvSpPr/>
          <p:nvPr/>
        </p:nvSpPr>
        <p:spPr>
          <a:xfrm>
            <a:off x="605367" y="6319520"/>
            <a:ext cx="10852341" cy="461665"/>
          </a:xfrm>
          <a:prstGeom prst="rect">
            <a:avLst/>
          </a:prstGeom>
        </p:spPr>
        <p:txBody>
          <a:bodyPr wrap="square">
            <a:spAutoFit/>
          </a:bodyPr>
          <a:lstStyle/>
          <a:p>
            <a:pPr algn="ctr"/>
            <a:r>
              <a:rPr lang="en-US" sz="2400" i="1" dirty="0" err="1">
                <a:latin typeface="Arial" pitchFamily="34" charset="0"/>
              </a:rPr>
              <a:t>N</a:t>
            </a:r>
            <a:r>
              <a:rPr lang="en-US" sz="2400" i="1" dirty="0" err="1" smtClean="0">
                <a:latin typeface="Arial" pitchFamily="34" charset="0"/>
              </a:rPr>
              <a:t>ơi</a:t>
            </a:r>
            <a:r>
              <a:rPr lang="en-US" sz="2400" i="1" dirty="0" smtClean="0">
                <a:latin typeface="Arial" pitchFamily="34" charset="0"/>
              </a:rPr>
              <a:t> </a:t>
            </a:r>
            <a:r>
              <a:rPr lang="en-US" sz="2400" i="1" dirty="0" err="1">
                <a:latin typeface="Arial" pitchFamily="34" charset="0"/>
              </a:rPr>
              <a:t>có</a:t>
            </a:r>
            <a:r>
              <a:rPr lang="en-US" sz="2400" i="1" dirty="0">
                <a:latin typeface="Arial" pitchFamily="34" charset="0"/>
              </a:rPr>
              <a:t> </a:t>
            </a:r>
            <a:r>
              <a:rPr lang="en-US" sz="2400" i="1" dirty="0" err="1" smtClean="0">
                <a:latin typeface="Arial" pitchFamily="34" charset="0"/>
              </a:rPr>
              <a:t>độ</a:t>
            </a:r>
            <a:r>
              <a:rPr lang="en-US" sz="2400" i="1" dirty="0" smtClean="0">
                <a:latin typeface="Arial" pitchFamily="34" charset="0"/>
              </a:rPr>
              <a:t> </a:t>
            </a:r>
            <a:r>
              <a:rPr lang="en-US" sz="2400" i="1" dirty="0" err="1" smtClean="0">
                <a:latin typeface="Arial" pitchFamily="34" charset="0"/>
              </a:rPr>
              <a:t>đa</a:t>
            </a:r>
            <a:r>
              <a:rPr lang="en-US" sz="2400" i="1" dirty="0" smtClean="0">
                <a:latin typeface="Arial" pitchFamily="34" charset="0"/>
              </a:rPr>
              <a:t> </a:t>
            </a:r>
            <a:r>
              <a:rPr lang="en-US" sz="2400" i="1" dirty="0" err="1" smtClean="0">
                <a:latin typeface="Arial" pitchFamily="34" charset="0"/>
              </a:rPr>
              <a:t>dạng</a:t>
            </a:r>
            <a:r>
              <a:rPr lang="en-US" sz="2400" i="1" dirty="0" smtClean="0">
                <a:latin typeface="Arial" pitchFamily="34" charset="0"/>
              </a:rPr>
              <a:t> </a:t>
            </a:r>
            <a:r>
              <a:rPr lang="en-US" sz="2400" i="1" dirty="0" err="1">
                <a:latin typeface="Arial" pitchFamily="34" charset="0"/>
              </a:rPr>
              <a:t>sinh</a:t>
            </a:r>
            <a:r>
              <a:rPr lang="en-US" sz="2400" i="1" dirty="0">
                <a:latin typeface="Arial" pitchFamily="34" charset="0"/>
              </a:rPr>
              <a:t> </a:t>
            </a:r>
            <a:r>
              <a:rPr lang="en-US" sz="2400" i="1" dirty="0" err="1" smtClean="0">
                <a:latin typeface="Arial" pitchFamily="34" charset="0"/>
              </a:rPr>
              <a:t>học</a:t>
            </a:r>
            <a:r>
              <a:rPr lang="en-US" sz="2400" i="1" dirty="0" smtClean="0">
                <a:latin typeface="Arial" pitchFamily="34" charset="0"/>
              </a:rPr>
              <a:t> </a:t>
            </a:r>
            <a:r>
              <a:rPr lang="en-US" sz="2400" i="1" dirty="0" err="1" smtClean="0">
                <a:latin typeface="Arial" pitchFamily="34" charset="0"/>
              </a:rPr>
              <a:t>cao</a:t>
            </a:r>
            <a:r>
              <a:rPr lang="en-US" sz="2400" i="1" dirty="0" smtClean="0">
                <a:latin typeface="Arial" pitchFamily="34" charset="0"/>
              </a:rPr>
              <a:t> </a:t>
            </a:r>
            <a:r>
              <a:rPr lang="en-US" sz="2400" i="1" dirty="0" err="1" smtClean="0">
                <a:latin typeface="Arial" pitchFamily="34" charset="0"/>
              </a:rPr>
              <a:t>và</a:t>
            </a:r>
            <a:r>
              <a:rPr lang="en-US" sz="2400" i="1" dirty="0" smtClean="0">
                <a:latin typeface="Arial" pitchFamily="34" charset="0"/>
              </a:rPr>
              <a:t> </a:t>
            </a:r>
            <a:r>
              <a:rPr lang="en-US" sz="2400" i="1" dirty="0">
                <a:latin typeface="Arial" pitchFamily="34" charset="0"/>
              </a:rPr>
              <a:t>nơi </a:t>
            </a:r>
            <a:r>
              <a:rPr lang="en-US" sz="2400" i="1" dirty="0" err="1">
                <a:latin typeface="Arial" pitchFamily="34" charset="0"/>
              </a:rPr>
              <a:t>có</a:t>
            </a:r>
            <a:r>
              <a:rPr lang="en-US" sz="2400" i="1" dirty="0">
                <a:latin typeface="Arial" pitchFamily="34" charset="0"/>
              </a:rPr>
              <a:t> </a:t>
            </a:r>
            <a:r>
              <a:rPr lang="en-US" sz="2400" i="1" dirty="0" err="1" smtClean="0">
                <a:latin typeface="Arial" pitchFamily="34" charset="0"/>
              </a:rPr>
              <a:t>độ</a:t>
            </a:r>
            <a:r>
              <a:rPr lang="en-US" sz="2400" i="1" dirty="0" smtClean="0">
                <a:latin typeface="Arial" pitchFamily="34" charset="0"/>
              </a:rPr>
              <a:t> </a:t>
            </a:r>
            <a:r>
              <a:rPr lang="en-US" sz="2400" i="1" dirty="0" err="1" smtClean="0">
                <a:latin typeface="Arial" pitchFamily="34" charset="0"/>
              </a:rPr>
              <a:t>đa</a:t>
            </a:r>
            <a:r>
              <a:rPr lang="en-US" sz="2400" i="1" dirty="0" smtClean="0">
                <a:latin typeface="Arial" pitchFamily="34" charset="0"/>
              </a:rPr>
              <a:t> </a:t>
            </a:r>
            <a:r>
              <a:rPr lang="en-US" sz="2400" i="1" dirty="0" err="1" smtClean="0">
                <a:latin typeface="Arial" pitchFamily="34" charset="0"/>
              </a:rPr>
              <a:t>dạng</a:t>
            </a:r>
            <a:r>
              <a:rPr lang="en-US" sz="2400" i="1" dirty="0" smtClean="0">
                <a:latin typeface="Arial" pitchFamily="34" charset="0"/>
              </a:rPr>
              <a:t> </a:t>
            </a:r>
            <a:r>
              <a:rPr lang="en-US" sz="2400" i="1" dirty="0" err="1" smtClean="0">
                <a:latin typeface="Arial" pitchFamily="34" charset="0"/>
              </a:rPr>
              <a:t>sinh</a:t>
            </a:r>
            <a:r>
              <a:rPr lang="en-US" sz="2400" i="1" dirty="0" smtClean="0">
                <a:latin typeface="Arial" pitchFamily="34" charset="0"/>
              </a:rPr>
              <a:t> </a:t>
            </a:r>
            <a:r>
              <a:rPr lang="en-US" sz="2400" i="1" dirty="0" err="1" smtClean="0">
                <a:latin typeface="Arial" pitchFamily="34" charset="0"/>
              </a:rPr>
              <a:t>học</a:t>
            </a:r>
            <a:r>
              <a:rPr lang="en-US" sz="2400" i="1" dirty="0" smtClean="0">
                <a:latin typeface="Arial" pitchFamily="34" charset="0"/>
              </a:rPr>
              <a:t> </a:t>
            </a:r>
            <a:r>
              <a:rPr lang="en-US" sz="2400" i="1" dirty="0" err="1" smtClean="0">
                <a:latin typeface="Arial" pitchFamily="34" charset="0"/>
              </a:rPr>
              <a:t>thấp</a:t>
            </a:r>
            <a:endParaRPr lang="en-US" sz="2400" i="1" dirty="0">
              <a:latin typeface="Arial" pitchFamily="34" charset="0"/>
            </a:endParaRPr>
          </a:p>
        </p:txBody>
      </p:sp>
      <p:pic>
        <p:nvPicPr>
          <p:cNvPr id="5122" name="Picture 2" descr="Thăm thú những khu rừng mưa nhiệt đới tuyệt vời ở Úc - Đại lý vé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6" y="16932"/>
            <a:ext cx="5701869" cy="37515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ảo tồn hệ sinh thái biển-Sự sống cho cộng đồng dân cư ven biể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68" y="2929349"/>
            <a:ext cx="5726160" cy="319992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ăng Bắc Cực tan chảy không ngừng, 1.200 con gấu có nguy cơ biế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127" y="16932"/>
            <a:ext cx="5353673" cy="351597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Vẻ đẹp mê hồn trên sa mạc - Phượt - ZINGNEWS.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7600" y="2929349"/>
            <a:ext cx="5284400" cy="3199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210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randombar(horizontal)">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randombar(horizontal)">
                                      <p:cBhvr>
                                        <p:cTn id="17" dur="500"/>
                                        <p:tgtEl>
                                          <p:spTgt spid="512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randombar(horizontal)">
                                      <p:cBhvr>
                                        <p:cTn id="22"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7" name="AutoShape 5" descr="2Q=="/>
          <p:cNvSpPr>
            <a:spLocks noChangeAspect="1" noChangeArrowheads="1"/>
          </p:cNvSpPr>
          <p:nvPr/>
        </p:nvSpPr>
        <p:spPr bwMode="auto">
          <a:xfrm>
            <a:off x="16922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19" name="AutoShape 7" descr="2Q=="/>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21" name="AutoShape 9" descr="2Q=="/>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26" name="Picture 2" descr="Kinh nghiệm du lịch Xuân Sơn, Phú Thọ (Cập nhật 08/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39"/>
            <a:ext cx="12192000" cy="71029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p:cNvSpPr>
            <a:spLocks noChangeArrowheads="1"/>
          </p:cNvSpPr>
          <p:nvPr/>
        </p:nvSpPr>
        <p:spPr bwMode="auto">
          <a:xfrm>
            <a:off x="0" y="5024149"/>
            <a:ext cx="12192000" cy="19389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kumimoji="0" lang="vi-VN" altLang="en-US" sz="2400" b="1" i="1" strike="noStrike" cap="none" normalizeH="0" baseline="0" dirty="0" smtClean="0">
                <a:ln>
                  <a:noFill/>
                </a:ln>
                <a:effectLst/>
                <a:latin typeface="Times New Roman" panose="02020603050405020304" pitchFamily="18" charset="0"/>
                <a:cs typeface="Times New Roman" panose="02020603050405020304" pitchFamily="18" charset="0"/>
              </a:rPr>
              <a:t>Vườn quốc gia Xuân Sơn nằm trên địa bàn huyện </a:t>
            </a:r>
            <a:r>
              <a:rPr kumimoji="0" lang="en-US" altLang="en-US" sz="2400" b="1" i="1" strike="noStrike" cap="none" normalizeH="0" baseline="0" dirty="0" err="1" smtClean="0">
                <a:ln>
                  <a:noFill/>
                </a:ln>
                <a:effectLst/>
                <a:latin typeface="Times New Roman" panose="02020603050405020304" pitchFamily="18" charset="0"/>
                <a:cs typeface="Times New Roman" panose="02020603050405020304" pitchFamily="18" charset="0"/>
              </a:rPr>
              <a:t>Tân</a:t>
            </a:r>
            <a:r>
              <a:rPr kumimoji="0" lang="en-US" altLang="en-US" sz="2400" b="1" i="1" strike="noStrike" cap="none" normalizeH="0" dirty="0" smtClean="0">
                <a:ln>
                  <a:noFill/>
                </a:ln>
                <a:effectLst/>
                <a:latin typeface="Times New Roman" panose="02020603050405020304" pitchFamily="18" charset="0"/>
                <a:cs typeface="Times New Roman" panose="02020603050405020304" pitchFamily="18" charset="0"/>
              </a:rPr>
              <a:t> </a:t>
            </a:r>
            <a:r>
              <a:rPr kumimoji="0" lang="en-US" altLang="en-US" sz="2400" b="1" i="1" strike="noStrike" cap="none" normalizeH="0" dirty="0" err="1" smtClean="0">
                <a:ln>
                  <a:noFill/>
                </a:ln>
                <a:effectLst/>
                <a:latin typeface="Times New Roman" panose="02020603050405020304" pitchFamily="18" charset="0"/>
                <a:cs typeface="Times New Roman" panose="02020603050405020304" pitchFamily="18" charset="0"/>
              </a:rPr>
              <a:t>Sơn</a:t>
            </a:r>
            <a:r>
              <a:rPr kumimoji="0" lang="vi-VN" altLang="en-US" sz="2400" b="1" i="1" strike="noStrike" cap="none" normalizeH="0" baseline="0" dirty="0" smtClean="0">
                <a:ln>
                  <a:noFill/>
                </a:ln>
                <a:effectLst/>
                <a:latin typeface="Times New Roman" panose="02020603050405020304" pitchFamily="18" charset="0"/>
                <a:cs typeface="Times New Roman" panose="02020603050405020304" pitchFamily="18" charset="0"/>
              </a:rPr>
              <a:t>, tỉnh </a:t>
            </a:r>
            <a:r>
              <a:rPr kumimoji="0" lang="en-US" altLang="en-US" sz="2400" b="1" i="1" strike="noStrike" cap="none" normalizeH="0" baseline="0" dirty="0" err="1" smtClean="0">
                <a:ln>
                  <a:noFill/>
                </a:ln>
                <a:effectLst/>
                <a:latin typeface="Times New Roman" panose="02020603050405020304" pitchFamily="18" charset="0"/>
                <a:cs typeface="Times New Roman" panose="02020603050405020304" pitchFamily="18" charset="0"/>
              </a:rPr>
              <a:t>Phú</a:t>
            </a:r>
            <a:r>
              <a:rPr kumimoji="0" lang="en-US" altLang="en-US" sz="2400" b="1" i="1" strike="noStrike" cap="none" normalizeH="0" dirty="0" smtClean="0">
                <a:ln>
                  <a:noFill/>
                </a:ln>
                <a:effectLst/>
                <a:latin typeface="Times New Roman" panose="02020603050405020304" pitchFamily="18" charset="0"/>
                <a:cs typeface="Times New Roman" panose="02020603050405020304" pitchFamily="18" charset="0"/>
              </a:rPr>
              <a:t> </a:t>
            </a:r>
            <a:r>
              <a:rPr kumimoji="0" lang="en-US" altLang="en-US" sz="2400" b="1" i="1" strike="noStrike" cap="none" normalizeH="0" dirty="0" err="1" smtClean="0">
                <a:ln>
                  <a:noFill/>
                </a:ln>
                <a:effectLst/>
                <a:latin typeface="Times New Roman" panose="02020603050405020304" pitchFamily="18" charset="0"/>
                <a:cs typeface="Times New Roman" panose="02020603050405020304" pitchFamily="18" charset="0"/>
              </a:rPr>
              <a:t>Thọ</a:t>
            </a:r>
            <a:r>
              <a:rPr lang="en-US" alt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cách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thành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phố</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Việt</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Trì</a:t>
            </a:r>
            <a:r>
              <a:rPr lang="en-US" sz="2400" b="1" i="1" dirty="0">
                <a:latin typeface="Times New Roman" panose="02020603050405020304" pitchFamily="18" charset="0"/>
                <a:cs typeface="Times New Roman" panose="02020603050405020304" pitchFamily="18" charset="0"/>
              </a:rPr>
              <a:t> 80 km</a:t>
            </a:r>
            <a:r>
              <a:rPr lang="en-US" sz="2400" b="1" i="1" dirty="0" smtClean="0">
                <a:latin typeface="Times New Roman" panose="02020603050405020304" pitchFamily="18" charset="0"/>
                <a:cs typeface="Times New Roman" panose="02020603050405020304" pitchFamily="18" charset="0"/>
              </a:rPr>
              <a:t>,</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Hà</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Nội</a:t>
            </a:r>
            <a:r>
              <a:rPr lang="en-US" sz="2400" b="1" i="1" dirty="0">
                <a:latin typeface="Times New Roman" panose="02020603050405020304" pitchFamily="18" charset="0"/>
                <a:cs typeface="Times New Roman" panose="02020603050405020304" pitchFamily="18" charset="0"/>
              </a:rPr>
              <a:t> 120 </a:t>
            </a:r>
            <a:r>
              <a:rPr lang="en-US" sz="2400" b="1" i="1" dirty="0" smtClean="0">
                <a:latin typeface="Times New Roman" panose="02020603050405020304" pitchFamily="18" charset="0"/>
                <a:cs typeface="Times New Roman" panose="02020603050405020304" pitchFamily="18" charset="0"/>
              </a:rPr>
              <a:t>km. </a:t>
            </a:r>
            <a:r>
              <a:rPr lang="vi-VN" sz="2400" b="1" i="1" dirty="0" smtClean="0">
                <a:latin typeface="Times New Roman" panose="02020603050405020304" pitchFamily="18" charset="0"/>
                <a:cs typeface="Times New Roman" panose="02020603050405020304" pitchFamily="18" charset="0"/>
              </a:rPr>
              <a:t>Điểm </a:t>
            </a:r>
            <a:r>
              <a:rPr lang="vi-VN" sz="2400" b="1" i="1" dirty="0">
                <a:latin typeface="Times New Roman" panose="02020603050405020304" pitchFamily="18" charset="0"/>
                <a:cs typeface="Times New Roman" panose="02020603050405020304" pitchFamily="18" charset="0"/>
              </a:rPr>
              <a:t>đặc trưng của Xuân Sơn là vườn quốc gia duy nhất có rừng nguyên sinh trên núi đá vôi (2.432 ha). Xuân Sơn được đánh giá là rừng có đa dạng sinh </a:t>
            </a:r>
            <a:r>
              <a:rPr lang="vi-VN" sz="2400" b="1" i="1" dirty="0" smtClean="0">
                <a:latin typeface="Times New Roman" panose="02020603050405020304" pitchFamily="18" charset="0"/>
                <a:cs typeface="Times New Roman" panose="02020603050405020304" pitchFamily="18" charset="0"/>
              </a:rPr>
              <a:t>thái</a:t>
            </a:r>
            <a:r>
              <a:rPr lang="en-US" sz="2400" b="1" i="1" dirty="0" smtClean="0">
                <a:latin typeface="Times New Roman" panose="02020603050405020304" pitchFamily="18" charset="0"/>
                <a:cs typeface="Times New Roman" panose="02020603050405020304" pitchFamily="18" charset="0"/>
              </a:rPr>
              <a:t> </a:t>
            </a:r>
            <a:r>
              <a:rPr lang="vi-VN" sz="2400" b="1" i="1" dirty="0" smtClean="0">
                <a:latin typeface="Times New Roman" panose="02020603050405020304" pitchFamily="18" charset="0"/>
                <a:cs typeface="Times New Roman" panose="02020603050405020304" pitchFamily="18" charset="0"/>
              </a:rPr>
              <a:t>phong </a:t>
            </a:r>
            <a:r>
              <a:rPr lang="vi-VN" sz="2400" b="1" i="1" dirty="0">
                <a:latin typeface="Times New Roman" panose="02020603050405020304" pitchFamily="18" charset="0"/>
                <a:cs typeface="Times New Roman" panose="02020603050405020304" pitchFamily="18" charset="0"/>
              </a:rPr>
              <a:t>phú, đa dạng sinh học </a:t>
            </a:r>
            <a:r>
              <a:rPr lang="vi-VN" sz="2400" b="1" i="1" dirty="0" smtClean="0">
                <a:latin typeface="Times New Roman" panose="02020603050405020304" pitchFamily="18" charset="0"/>
                <a:cs typeface="Times New Roman" panose="02020603050405020304" pitchFamily="18" charset="0"/>
              </a:rPr>
              <a:t>cao</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với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hơn</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một</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nghìn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loài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thực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vật</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có</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mạch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và</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hơn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bốn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trăm</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loài</a:t>
            </a:r>
            <a:r>
              <a:rPr lang="en-US" sz="2400" b="1" i="1" dirty="0" smtClean="0">
                <a:latin typeface="Times New Roman" panose="02020603050405020304" pitchFamily="18" charset="0"/>
                <a:cs typeface="Times New Roman" panose="02020603050405020304" pitchFamily="18" charset="0"/>
              </a:rPr>
              <a:t> ĐVCXS </a:t>
            </a:r>
            <a:r>
              <a:rPr lang="vi-VN" sz="2400" b="1" i="1" dirty="0" smtClean="0">
                <a:latin typeface="Times New Roman" panose="02020603050405020304" pitchFamily="18" charset="0"/>
                <a:cs typeface="Times New Roman" panose="02020603050405020304" pitchFamily="18" charset="0"/>
              </a:rPr>
              <a:t>, </a:t>
            </a:r>
            <a:r>
              <a:rPr lang="vi-VN" sz="2400" b="1" i="1" dirty="0">
                <a:latin typeface="Times New Roman" panose="02020603050405020304" pitchFamily="18" charset="0"/>
                <a:cs typeface="Times New Roman" panose="02020603050405020304" pitchFamily="18" charset="0"/>
              </a:rPr>
              <a:t>đa dạng địa hình kiến tạo nên đa dạng cảnh quan.</a:t>
            </a:r>
            <a:endParaRPr kumimoji="0" lang="vi-VN" altLang="en-US" sz="2400" b="1" i="1" strike="noStrike" cap="none" normalizeH="0" baseline="0" dirty="0" smtClean="0">
              <a:ln>
                <a:noFill/>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6899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6365" y="1595021"/>
            <a:ext cx="11064240" cy="5262979"/>
          </a:xfrm>
          <a:prstGeom prst="rect">
            <a:avLst/>
          </a:prstGeom>
        </p:spPr>
        <p:txBody>
          <a:bodyPr wrap="square">
            <a:spAutoFit/>
          </a:bodyPr>
          <a:lstStyle/>
          <a:p>
            <a:pPr algn="ctr">
              <a:lnSpc>
                <a:spcPct val="150000"/>
              </a:lnSpc>
              <a:spcAft>
                <a:spcPts val="0"/>
              </a:spcAft>
              <a:tabLst>
                <a:tab pos="540385" algn="l"/>
              </a:tabLst>
            </a:pPr>
            <a:r>
              <a:rPr lang="en-US" sz="2800" b="1" dirty="0" err="1">
                <a:latin typeface="Times New Roman" panose="02020603050405020304" pitchFamily="18" charset="0"/>
                <a:ea typeface="Arial" panose="020B0604020202020204" pitchFamily="34" charset="0"/>
                <a:cs typeface="Arial" panose="020B0604020202020204" pitchFamily="34" charset="0"/>
              </a:rPr>
              <a:t>L</a:t>
            </a:r>
            <a:r>
              <a:rPr lang="en-US" sz="2800" b="1" dirty="0" err="1" smtClean="0">
                <a:latin typeface="Times New Roman" panose="02020603050405020304" pitchFamily="18" charset="0"/>
                <a:ea typeface="Arial" panose="020B0604020202020204" pitchFamily="34" charset="0"/>
                <a:cs typeface="Arial" panose="020B0604020202020204" pitchFamily="34" charset="0"/>
              </a:rPr>
              <a:t>uật</a:t>
            </a:r>
            <a:r>
              <a:rPr lang="en-US" sz="2800" b="1" dirty="0" smtClean="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chơi</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Mỗi đội cử </a:t>
            </a:r>
            <a:r>
              <a:rPr lang="en-US" sz="2800" b="1" dirty="0">
                <a:latin typeface="Times New Roman" panose="02020603050405020304" pitchFamily="18" charset="0"/>
                <a:ea typeface="Calibri" panose="020F0502020204030204" pitchFamily="34" charset="0"/>
                <a:cs typeface="Arial" panose="020B0604020202020204" pitchFamily="34" charset="0"/>
              </a:rPr>
              <a:t>3</a:t>
            </a:r>
            <a:r>
              <a:rPr lang="vi-VN" sz="2800" b="1" dirty="0">
                <a:latin typeface="Times New Roman" panose="02020603050405020304" pitchFamily="18" charset="0"/>
                <a:ea typeface="Calibri" panose="020F0502020204030204" pitchFamily="34" charset="0"/>
                <a:cs typeface="Arial" panose="020B0604020202020204" pitchFamily="34" charset="0"/>
              </a:rPr>
              <a:t> bạn lên </a:t>
            </a:r>
            <a:r>
              <a:rPr lang="vi-VN" sz="2800" b="1" dirty="0" smtClean="0">
                <a:latin typeface="Times New Roman" panose="02020603050405020304" pitchFamily="18" charset="0"/>
                <a:ea typeface="Calibri" panose="020F0502020204030204" pitchFamily="34" charset="0"/>
                <a:cs typeface="Arial" panose="020B0604020202020204" pitchFamily="34" charset="0"/>
              </a:rPr>
              <a:t>chơ</a:t>
            </a:r>
            <a:r>
              <a:rPr lang="en-US" sz="2800" b="1" dirty="0" err="1" smtClean="0">
                <a:latin typeface="Times New Roman" panose="02020603050405020304" pitchFamily="18" charset="0"/>
                <a:ea typeface="Calibri" panose="020F0502020204030204" pitchFamily="34" charset="0"/>
                <a:cs typeface="Arial" panose="020B0604020202020204" pitchFamily="34" charset="0"/>
              </a:rPr>
              <a:t>i</a:t>
            </a:r>
            <a:endParaRPr lang="en-US" sz="2800" b="1" dirty="0" smtClean="0">
              <a:latin typeface="Times New Roman" panose="02020603050405020304" pitchFamily="18" charset="0"/>
              <a:ea typeface="Calibri" panose="020F0502020204030204" pitchFamily="34" charset="0"/>
              <a:cs typeface="Arial" panose="020B0604020202020204" pitchFamily="34" charset="0"/>
            </a:endParaRPr>
          </a:p>
          <a:p>
            <a:pPr algn="ctr">
              <a:lnSpc>
                <a:spcPct val="150000"/>
              </a:lnSpc>
              <a:spcAft>
                <a:spcPts val="0"/>
              </a:spcAft>
              <a:tabLst>
                <a:tab pos="540385" algn="l"/>
              </a:tabLst>
            </a:pPr>
            <a:r>
              <a:rPr lang="en-US" sz="2800" b="1" dirty="0" smtClean="0">
                <a:effectLst/>
                <a:latin typeface="Times New Roman" panose="02020603050405020304" pitchFamily="18" charset="0"/>
                <a:ea typeface="Calibri" panose="020F0502020204030204" pitchFamily="34" charset="0"/>
                <a:cs typeface="Arial" panose="020B0604020202020204" pitchFamily="34" charset="0"/>
              </a:rPr>
              <a:t>(</a:t>
            </a:r>
            <a:r>
              <a:rPr lang="en-US" sz="2800" b="1" dirty="0" err="1" smtClean="0">
                <a:effectLst/>
                <a:latin typeface="Times New Roman" panose="02020603050405020304" pitchFamily="18" charset="0"/>
                <a:ea typeface="Calibri" panose="020F0502020204030204" pitchFamily="34" charset="0"/>
                <a:cs typeface="Arial" panose="020B0604020202020204" pitchFamily="34" charset="0"/>
              </a:rPr>
              <a:t>Thời</a:t>
            </a:r>
            <a:r>
              <a:rPr lang="en-US" sz="2800" b="1" dirty="0" smtClean="0">
                <a:effectLst/>
                <a:latin typeface="Times New Roman" panose="02020603050405020304" pitchFamily="18" charset="0"/>
                <a:ea typeface="Calibri" panose="020F0502020204030204" pitchFamily="34" charset="0"/>
                <a:cs typeface="Arial" panose="020B0604020202020204" pitchFamily="34" charset="0"/>
              </a:rPr>
              <a:t> </a:t>
            </a:r>
            <a:r>
              <a:rPr lang="en-US" sz="2800" b="1" dirty="0" err="1" smtClean="0">
                <a:effectLst/>
                <a:latin typeface="Times New Roman" panose="02020603050405020304" pitchFamily="18" charset="0"/>
                <a:ea typeface="Calibri" panose="020F0502020204030204" pitchFamily="34" charset="0"/>
                <a:cs typeface="Arial" panose="020B0604020202020204" pitchFamily="34" charset="0"/>
              </a:rPr>
              <a:t>gian</a:t>
            </a:r>
            <a:r>
              <a:rPr lang="en-US" sz="2800" b="1" dirty="0" smtClean="0">
                <a:effectLst/>
                <a:latin typeface="Times New Roman" panose="02020603050405020304" pitchFamily="18" charset="0"/>
                <a:ea typeface="Calibri" panose="020F0502020204030204" pitchFamily="34" charset="0"/>
                <a:cs typeface="Arial" panose="020B0604020202020204" pitchFamily="34" charset="0"/>
              </a:rPr>
              <a:t>: 5 </a:t>
            </a:r>
            <a:r>
              <a:rPr lang="en-US" sz="2800" b="1" dirty="0" err="1" smtClean="0">
                <a:effectLst/>
                <a:latin typeface="Times New Roman" panose="02020603050405020304" pitchFamily="18" charset="0"/>
                <a:ea typeface="Calibri" panose="020F0502020204030204" pitchFamily="34" charset="0"/>
                <a:cs typeface="Arial" panose="020B0604020202020204" pitchFamily="34" charset="0"/>
              </a:rPr>
              <a:t>phút</a:t>
            </a:r>
            <a:r>
              <a:rPr lang="en-US" sz="2800" b="1" dirty="0" smtClean="0">
                <a:effectLst/>
                <a:latin typeface="Times New Roman" panose="02020603050405020304" pitchFamily="18" charset="0"/>
                <a:ea typeface="Calibri" panose="020F0502020204030204" pitchFamily="34" charset="0"/>
                <a:cs typeface="Arial" panose="020B0604020202020204" pitchFamily="34" charset="0"/>
              </a:rPr>
              <a:t>)</a:t>
            </a:r>
            <a:endParaRPr lang="en-US" sz="2800" b="1" dirty="0" smtClean="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Các đội bốc thăm tìm thứ tự chơi của mình.</a:t>
            </a:r>
            <a:endParaRPr lang="en-US" sz="2800" b="1" dirty="0" smtClean="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Sau khi đưa ra câu hỏi, mỗi đội sẽ trả lời 1 đáp án, lần lượt và liên tục theo vòng.</a:t>
            </a:r>
            <a:endParaRPr lang="en-US" sz="2800" b="1" dirty="0" smtClean="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Mỗi câu trả lời đúng được tính điểm.</a:t>
            </a:r>
            <a:endParaRPr lang="en-US" sz="2800" b="1" dirty="0" smtClean="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Nếu đến lượt trả lời của mình </a:t>
            </a:r>
            <a:r>
              <a:rPr lang="vi-VN" sz="2800" b="1" dirty="0" smtClean="0">
                <a:latin typeface="Times New Roman" panose="02020603050405020304" pitchFamily="18" charset="0"/>
                <a:ea typeface="Calibri" panose="020F0502020204030204" pitchFamily="34" charset="0"/>
                <a:cs typeface="Arial" panose="020B0604020202020204" pitchFamily="34" charset="0"/>
              </a:rPr>
              <a:t>mà</a:t>
            </a:r>
            <a:r>
              <a:rPr lang="en-US" sz="2800" b="1" dirty="0" smtClean="0">
                <a:latin typeface="Times New Roman" panose="02020603050405020304" pitchFamily="18" charset="0"/>
                <a:ea typeface="Calibri" panose="020F0502020204030204" pitchFamily="34" charset="0"/>
                <a:cs typeface="Arial" panose="020B0604020202020204" pitchFamily="34" charset="0"/>
              </a:rPr>
              <a:t> </a:t>
            </a:r>
            <a:r>
              <a:rPr lang="en-US" sz="2800" b="1" dirty="0" err="1" smtClean="0">
                <a:latin typeface="Times New Roman" panose="02020603050405020304" pitchFamily="18" charset="0"/>
                <a:ea typeface="Calibri" panose="020F0502020204030204" pitchFamily="34" charset="0"/>
                <a:cs typeface="Arial" panose="020B0604020202020204" pitchFamily="34" charset="0"/>
              </a:rPr>
              <a:t>sau</a:t>
            </a:r>
            <a:r>
              <a:rPr lang="en-US" sz="2800" b="1" dirty="0" smtClean="0">
                <a:latin typeface="Times New Roman" panose="02020603050405020304" pitchFamily="18" charset="0"/>
                <a:ea typeface="Calibri" panose="020F0502020204030204" pitchFamily="34" charset="0"/>
                <a:cs typeface="Arial" panose="020B0604020202020204" pitchFamily="34" charset="0"/>
              </a:rPr>
              <a:t> 5s</a:t>
            </a:r>
            <a:r>
              <a:rPr lang="vi-VN" sz="2800" b="1" dirty="0" smtClean="0">
                <a:latin typeface="Times New Roman" panose="02020603050405020304" pitchFamily="18" charset="0"/>
                <a:ea typeface="Calibri" panose="020F0502020204030204" pitchFamily="34" charset="0"/>
                <a:cs typeface="Arial" panose="020B0604020202020204" pitchFamily="34" charset="0"/>
              </a:rPr>
              <a:t> </a:t>
            </a:r>
            <a:r>
              <a:rPr lang="vi-VN" sz="2800" b="1" dirty="0">
                <a:latin typeface="Times New Roman" panose="02020603050405020304" pitchFamily="18" charset="0"/>
                <a:ea typeface="Calibri" panose="020F0502020204030204" pitchFamily="34" charset="0"/>
                <a:cs typeface="Arial" panose="020B0604020202020204" pitchFamily="34" charset="0"/>
              </a:rPr>
              <a:t>không đưa ra được đáp án sẽ bị dừng lại, và phải chờ đến câu hỏi tiếp theo mới được tham gia.</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itle 1"/>
          <p:cNvSpPr txBox="1">
            <a:spLocks/>
          </p:cNvSpPr>
          <p:nvPr/>
        </p:nvSpPr>
        <p:spPr>
          <a:xfrm>
            <a:off x="2674620" y="174624"/>
            <a:ext cx="7429500" cy="670504"/>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Hoạt động 1: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Khởi</a:t>
            </a: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động</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5824" y="1388655"/>
            <a:ext cx="1659194"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0" y="972604"/>
            <a:ext cx="4059382" cy="695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srgbClr val="FF0000"/>
                </a:solidFill>
                <a:latin typeface="Times New Roman" panose="02020603050405020304" pitchFamily="18" charset="0"/>
                <a:cs typeface="Times New Roman" panose="02020603050405020304" pitchFamily="18" charset="0"/>
              </a:rPr>
              <a:t>TRÒ CHƠI “ĐẤU TRÍ”</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574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4" name="Text Box 10"/>
          <p:cNvSpPr txBox="1">
            <a:spLocks noChangeArrowheads="1"/>
          </p:cNvSpPr>
          <p:nvPr/>
        </p:nvSpPr>
        <p:spPr bwMode="auto">
          <a:xfrm>
            <a:off x="69272"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sp>
        <p:nvSpPr>
          <p:cNvPr id="6" name="Text Box 10"/>
          <p:cNvSpPr txBox="1">
            <a:spLocks noChangeArrowheads="1"/>
          </p:cNvSpPr>
          <p:nvPr/>
        </p:nvSpPr>
        <p:spPr bwMode="auto">
          <a:xfrm>
            <a:off x="69272" y="1181648"/>
            <a:ext cx="1065842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p:txBody>
      </p:sp>
      <p:sp>
        <p:nvSpPr>
          <p:cNvPr id="2" name="TextBox 1"/>
          <p:cNvSpPr txBox="1"/>
          <p:nvPr/>
        </p:nvSpPr>
        <p:spPr>
          <a:xfrm>
            <a:off x="69272" y="1808958"/>
            <a:ext cx="7633855"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1. </a:t>
            </a:r>
            <a:r>
              <a:rPr lang="en-US" sz="2800" b="1" dirty="0" err="1" smtClean="0">
                <a:solidFill>
                  <a:srgbClr val="0000FF"/>
                </a:solidFill>
                <a:latin typeface="Times New Roman" panose="02020603050405020304" pitchFamily="18" charset="0"/>
                <a:cs typeface="Times New Roman" panose="02020603050405020304" pitchFamily="18" charset="0"/>
              </a:rPr>
              <a:t>Vai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trò</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da </a:t>
            </a:r>
            <a:r>
              <a:rPr lang="en-US" sz="2800" b="1" dirty="0" err="1" smtClean="0">
                <a:solidFill>
                  <a:srgbClr val="0000FF"/>
                </a:solidFill>
                <a:latin typeface="Times New Roman" panose="02020603050405020304" pitchFamily="18" charset="0"/>
                <a:cs typeface="Times New Roman" panose="02020603050405020304" pitchFamily="18" charset="0"/>
              </a:rPr>
              <a:t>dạng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học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trong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tự</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8"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1927" y="692325"/>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3"/>
          <p:cNvSpPr>
            <a:spLocks noChangeArrowheads="1" noChangeShapeType="1" noTextEdit="1"/>
          </p:cNvSpPr>
          <p:nvPr/>
        </p:nvSpPr>
        <p:spPr bwMode="auto">
          <a:xfrm>
            <a:off x="1892817" y="2421666"/>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9" name="Text Box 3"/>
          <p:cNvSpPr txBox="1">
            <a:spLocks noChangeArrowheads="1"/>
          </p:cNvSpPr>
          <p:nvPr/>
        </p:nvSpPr>
        <p:spPr bwMode="auto">
          <a:xfrm>
            <a:off x="-79404" y="3108394"/>
            <a:ext cx="793120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a:t>
            </a:r>
            <a:r>
              <a:rPr lang="en-US" altLang="en-US" sz="2800" b="1" dirty="0">
                <a:latin typeface="Times New Roman" panose="02020603050405020304" pitchFamily="18" charset="0"/>
                <a:cs typeface="Times New Roman" panose="02020603050405020304" pitchFamily="18" charset="0"/>
              </a:rPr>
              <a:t>: 5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p>
          <a:p>
            <a:pPr algn="ctr"/>
            <a:r>
              <a:rPr lang="en-US" altLang="en-US" sz="2800" b="1" dirty="0" err="1" smtClean="0">
                <a:latin typeface="Times New Roman" panose="02020603050405020304" pitchFamily="18" charset="0"/>
                <a:cs typeface="Times New Roman" panose="02020603050405020304" pitchFamily="18" charset="0"/>
              </a:rPr>
              <a:t>Lớp</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chia 3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mỗi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trả</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lời</a:t>
            </a:r>
            <a:r>
              <a:rPr lang="en-US" altLang="en-US" sz="2800" b="1" dirty="0" smtClean="0">
                <a:latin typeface="Times New Roman" panose="02020603050405020304" pitchFamily="18" charset="0"/>
                <a:cs typeface="Times New Roman" panose="02020603050405020304" pitchFamily="18" charset="0"/>
              </a:rPr>
              <a:t> 1 </a:t>
            </a:r>
            <a:r>
              <a:rPr lang="en-US" altLang="en-US" sz="2800" b="1" dirty="0" err="1" smtClean="0">
                <a:latin typeface="Times New Roman" panose="02020603050405020304" pitchFamily="18" charset="0"/>
                <a:cs typeface="Times New Roman" panose="02020603050405020304" pitchFamily="18" charset="0"/>
              </a:rPr>
              <a:t>câu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hỏi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khác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nhận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xét</a:t>
            </a:r>
            <a:r>
              <a:rPr lang="en-US" altLang="en-US" sz="2800" b="1" dirty="0" smtClean="0">
                <a:latin typeface="Times New Roman" panose="02020603050405020304" pitchFamily="18" charset="0"/>
                <a:cs typeface="Times New Roman" panose="02020603050405020304" pitchFamily="18" charset="0"/>
              </a:rPr>
              <a:t> </a:t>
            </a:r>
          </a:p>
        </p:txBody>
      </p:sp>
      <p:sp>
        <p:nvSpPr>
          <p:cNvPr id="10" name="TextBox 9"/>
          <p:cNvSpPr txBox="1"/>
          <p:nvPr/>
        </p:nvSpPr>
        <p:spPr>
          <a:xfrm>
            <a:off x="739809" y="4546954"/>
            <a:ext cx="6519973" cy="224676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txBody>
          <a:bodyPr wrap="square" rtlCol="0">
            <a:spAutoFit/>
          </a:bodyPr>
          <a:lstStyle/>
          <a:p>
            <a:pPr algn="ctr"/>
            <a:r>
              <a:rPr lang="en-US" sz="2800" b="1" dirty="0" err="1" smtClean="0"/>
              <a:t>Câu</a:t>
            </a:r>
            <a:r>
              <a:rPr lang="en-US" sz="2800" b="1" dirty="0" smtClean="0"/>
              <a:t> </a:t>
            </a:r>
            <a:r>
              <a:rPr lang="en-US" sz="2800" b="1" dirty="0" err="1" smtClean="0"/>
              <a:t>hỏi</a:t>
            </a:r>
            <a:r>
              <a:rPr lang="en-US" sz="2800" b="1" dirty="0" smtClean="0"/>
              <a:t>: </a:t>
            </a:r>
            <a:r>
              <a:rPr lang="en-US" sz="2800" b="1" dirty="0" err="1" smtClean="0">
                <a:solidFill>
                  <a:srgbClr val="FF0000"/>
                </a:solidFill>
              </a:rPr>
              <a:t>Điều</a:t>
            </a:r>
            <a:r>
              <a:rPr lang="en-US" sz="2800" b="1" dirty="0" smtClean="0">
                <a:solidFill>
                  <a:srgbClr val="FF0000"/>
                </a:solidFill>
              </a:rPr>
              <a:t> </a:t>
            </a:r>
            <a:r>
              <a:rPr lang="en-US" sz="2800" b="1" dirty="0" err="1" smtClean="0">
                <a:solidFill>
                  <a:srgbClr val="FF0000"/>
                </a:solidFill>
              </a:rPr>
              <a:t>gì</a:t>
            </a:r>
            <a:r>
              <a:rPr lang="en-US" sz="2800" b="1" dirty="0" smtClean="0">
                <a:solidFill>
                  <a:srgbClr val="FF0000"/>
                </a:solidFill>
              </a:rPr>
              <a:t> </a:t>
            </a:r>
            <a:r>
              <a:rPr lang="en-US" sz="2800" b="1" dirty="0" err="1" smtClean="0">
                <a:solidFill>
                  <a:srgbClr val="FF0000"/>
                </a:solidFill>
              </a:rPr>
              <a:t>sẽ</a:t>
            </a:r>
            <a:r>
              <a:rPr lang="en-US" sz="2800" b="1" dirty="0" smtClean="0">
                <a:solidFill>
                  <a:srgbClr val="FF0000"/>
                </a:solidFill>
              </a:rPr>
              <a:t> </a:t>
            </a:r>
            <a:r>
              <a:rPr lang="en-US" sz="2800" b="1" dirty="0" err="1" smtClean="0">
                <a:solidFill>
                  <a:srgbClr val="FF0000"/>
                </a:solidFill>
              </a:rPr>
              <a:t>xảy</a:t>
            </a:r>
            <a:r>
              <a:rPr lang="en-US" sz="2800" b="1" dirty="0" smtClean="0">
                <a:solidFill>
                  <a:srgbClr val="FF0000"/>
                </a:solidFill>
              </a:rPr>
              <a:t> </a:t>
            </a:r>
            <a:r>
              <a:rPr lang="en-US" sz="2800" b="1" dirty="0" err="1" smtClean="0">
                <a:solidFill>
                  <a:srgbClr val="FF0000"/>
                </a:solidFill>
              </a:rPr>
              <a:t>ra</a:t>
            </a:r>
            <a:r>
              <a:rPr lang="en-US" sz="2800" b="1" dirty="0" smtClean="0">
                <a:solidFill>
                  <a:srgbClr val="FF0000"/>
                </a:solidFill>
              </a:rPr>
              <a:t> </a:t>
            </a:r>
            <a:r>
              <a:rPr lang="en-US" sz="2800" b="1" dirty="0" err="1" smtClean="0">
                <a:solidFill>
                  <a:srgbClr val="FF0000"/>
                </a:solidFill>
              </a:rPr>
              <a:t>nếu</a:t>
            </a:r>
            <a:r>
              <a:rPr lang="en-US" sz="2800" b="1" dirty="0" smtClean="0">
                <a:solidFill>
                  <a:srgbClr val="FF0000"/>
                </a:solidFill>
              </a:rPr>
              <a:t> </a:t>
            </a:r>
            <a:r>
              <a:rPr lang="en-US" sz="2800" b="1" dirty="0" err="1" smtClean="0">
                <a:solidFill>
                  <a:srgbClr val="FF0000"/>
                </a:solidFill>
              </a:rPr>
              <a:t>loài</a:t>
            </a:r>
            <a:r>
              <a:rPr lang="en-US" sz="2800" b="1" dirty="0" smtClean="0">
                <a:solidFill>
                  <a:srgbClr val="FF0000"/>
                </a:solidFill>
              </a:rPr>
              <a:t> </a:t>
            </a:r>
            <a:r>
              <a:rPr lang="en-US" sz="2800" b="1" dirty="0" err="1" smtClean="0">
                <a:solidFill>
                  <a:srgbClr val="FF0000"/>
                </a:solidFill>
              </a:rPr>
              <a:t>sau</a:t>
            </a:r>
            <a:r>
              <a:rPr lang="en-US" sz="2800" b="1" dirty="0" smtClean="0">
                <a:solidFill>
                  <a:srgbClr val="FF0000"/>
                </a:solidFill>
              </a:rPr>
              <a:t> </a:t>
            </a:r>
            <a:r>
              <a:rPr lang="en-US" sz="2800" b="1" dirty="0" err="1" smtClean="0">
                <a:solidFill>
                  <a:srgbClr val="FF0000"/>
                </a:solidFill>
              </a:rPr>
              <a:t>bị</a:t>
            </a:r>
            <a:r>
              <a:rPr lang="en-US" sz="2800" b="1" dirty="0" smtClean="0">
                <a:solidFill>
                  <a:srgbClr val="FF0000"/>
                </a:solidFill>
              </a:rPr>
              <a:t> </a:t>
            </a:r>
            <a:r>
              <a:rPr lang="en-US" sz="2800" b="1" dirty="0" err="1" smtClean="0">
                <a:solidFill>
                  <a:srgbClr val="FF0000"/>
                </a:solidFill>
              </a:rPr>
              <a:t>giảm</a:t>
            </a:r>
            <a:r>
              <a:rPr lang="en-US" sz="2800" b="1" dirty="0" smtClean="0">
                <a:solidFill>
                  <a:srgbClr val="FF0000"/>
                </a:solidFill>
              </a:rPr>
              <a:t> </a:t>
            </a:r>
            <a:r>
              <a:rPr lang="en-US" sz="2800" b="1" dirty="0" err="1" smtClean="0">
                <a:solidFill>
                  <a:srgbClr val="FF0000"/>
                </a:solidFill>
              </a:rPr>
              <a:t>số</a:t>
            </a:r>
            <a:r>
              <a:rPr lang="en-US" sz="2800" b="1" dirty="0" smtClean="0">
                <a:solidFill>
                  <a:srgbClr val="FF0000"/>
                </a:solidFill>
              </a:rPr>
              <a:t> </a:t>
            </a:r>
            <a:r>
              <a:rPr lang="en-US" sz="2800" b="1" dirty="0" err="1" smtClean="0">
                <a:solidFill>
                  <a:srgbClr val="FF0000"/>
                </a:solidFill>
              </a:rPr>
              <a:t>lượng</a:t>
            </a:r>
            <a:r>
              <a:rPr lang="en-US" sz="2800" b="1" dirty="0" smtClean="0">
                <a:solidFill>
                  <a:srgbClr val="FF0000"/>
                </a:solidFill>
              </a:rPr>
              <a:t> </a:t>
            </a:r>
            <a:r>
              <a:rPr lang="en-US" sz="2800" b="1" dirty="0" err="1" smtClean="0">
                <a:solidFill>
                  <a:srgbClr val="FF0000"/>
                </a:solidFill>
              </a:rPr>
              <a:t>hoặc</a:t>
            </a:r>
            <a:r>
              <a:rPr lang="en-US" sz="2800" b="1" dirty="0" smtClean="0">
                <a:solidFill>
                  <a:srgbClr val="FF0000"/>
                </a:solidFill>
              </a:rPr>
              <a:t> </a:t>
            </a:r>
            <a:r>
              <a:rPr lang="en-US" sz="2800" b="1" dirty="0" err="1" smtClean="0">
                <a:solidFill>
                  <a:srgbClr val="FF0000"/>
                </a:solidFill>
              </a:rPr>
              <a:t>biến</a:t>
            </a:r>
            <a:r>
              <a:rPr lang="en-US" sz="2800" b="1" dirty="0" smtClean="0">
                <a:solidFill>
                  <a:srgbClr val="FF0000"/>
                </a:solidFill>
              </a:rPr>
              <a:t> </a:t>
            </a:r>
            <a:r>
              <a:rPr lang="en-US" sz="2800" b="1" dirty="0" err="1" smtClean="0">
                <a:solidFill>
                  <a:srgbClr val="FF0000"/>
                </a:solidFill>
              </a:rPr>
              <a:t>mất</a:t>
            </a:r>
            <a:r>
              <a:rPr lang="en-US" sz="2800" b="1" dirty="0">
                <a:solidFill>
                  <a:srgbClr val="FF0000"/>
                </a:solidFill>
              </a:rPr>
              <a:t>:</a:t>
            </a:r>
            <a:endParaRPr lang="en-US" sz="2800" b="1" dirty="0" smtClean="0">
              <a:solidFill>
                <a:srgbClr val="FF0000"/>
              </a:solidFill>
            </a:endParaRPr>
          </a:p>
          <a:p>
            <a:pPr marL="342900" indent="-342900" algn="ctr">
              <a:buAutoNum type="arabicPeriod"/>
            </a:pPr>
            <a:r>
              <a:rPr lang="en-US" sz="2800" b="1" dirty="0" err="1" smtClean="0">
                <a:solidFill>
                  <a:srgbClr val="FF0000"/>
                </a:solidFill>
              </a:rPr>
              <a:t>Thực</a:t>
            </a:r>
            <a:r>
              <a:rPr lang="en-US" sz="2800" b="1" dirty="0" smtClean="0">
                <a:solidFill>
                  <a:srgbClr val="FF0000"/>
                </a:solidFill>
              </a:rPr>
              <a:t> </a:t>
            </a:r>
            <a:r>
              <a:rPr lang="en-US" sz="2800" b="1" dirty="0" err="1" smtClean="0">
                <a:solidFill>
                  <a:srgbClr val="FF0000"/>
                </a:solidFill>
              </a:rPr>
              <a:t>vật</a:t>
            </a:r>
            <a:endParaRPr lang="en-US" sz="2800" b="1" dirty="0" smtClean="0">
              <a:solidFill>
                <a:srgbClr val="FF0000"/>
              </a:solidFill>
            </a:endParaRPr>
          </a:p>
          <a:p>
            <a:pPr marL="342900" indent="-342900" algn="ctr">
              <a:buAutoNum type="arabicPeriod"/>
            </a:pPr>
            <a:r>
              <a:rPr lang="en-US" sz="2800" b="1" dirty="0" err="1" smtClean="0">
                <a:solidFill>
                  <a:srgbClr val="FF0000"/>
                </a:solidFill>
              </a:rPr>
              <a:t>Cú</a:t>
            </a:r>
            <a:r>
              <a:rPr lang="en-US" sz="2800" b="1" dirty="0" smtClean="0">
                <a:solidFill>
                  <a:srgbClr val="FF0000"/>
                </a:solidFill>
              </a:rPr>
              <a:t> </a:t>
            </a:r>
            <a:r>
              <a:rPr lang="en-US" sz="2800" b="1" dirty="0" err="1" smtClean="0">
                <a:solidFill>
                  <a:srgbClr val="FF0000"/>
                </a:solidFill>
              </a:rPr>
              <a:t>mèo</a:t>
            </a:r>
            <a:endParaRPr lang="en-US" sz="2800" b="1" dirty="0" smtClean="0">
              <a:solidFill>
                <a:srgbClr val="FF0000"/>
              </a:solidFill>
            </a:endParaRPr>
          </a:p>
          <a:p>
            <a:pPr marL="342900" indent="-342900" algn="ctr">
              <a:buFontTx/>
              <a:buAutoNum type="arabicPeriod"/>
            </a:pPr>
            <a:r>
              <a:rPr lang="en-US" sz="2800" b="1" dirty="0" err="1">
                <a:solidFill>
                  <a:srgbClr val="FF0000"/>
                </a:solidFill>
              </a:rPr>
              <a:t>Sư</a:t>
            </a:r>
            <a:r>
              <a:rPr lang="en-US" sz="2800" b="1" dirty="0">
                <a:solidFill>
                  <a:srgbClr val="FF0000"/>
                </a:solidFill>
              </a:rPr>
              <a:t> </a:t>
            </a:r>
            <a:r>
              <a:rPr lang="en-US" sz="2800" b="1" dirty="0" err="1" smtClean="0">
                <a:solidFill>
                  <a:srgbClr val="FF0000"/>
                </a:solidFill>
              </a:rPr>
              <a:t>tử</a:t>
            </a:r>
            <a:endParaRPr lang="en-US" sz="2800" b="1" dirty="0">
              <a:solidFill>
                <a:srgbClr val="FF0000"/>
              </a:solidFill>
            </a:endParaRPr>
          </a:p>
        </p:txBody>
      </p:sp>
      <p:pic>
        <p:nvPicPr>
          <p:cNvPr id="11" name="Picture 10" descr="https://tech12h.com/sites/default/files/styles/inbody400/public/screenshot_50_35.png?itok=IRYHpwu7"/>
          <p:cNvPicPr/>
          <p:nvPr/>
        </p:nvPicPr>
        <p:blipFill>
          <a:blip r:embed="rId3">
            <a:extLst>
              <a:ext uri="{28A0092B-C50C-407E-A947-70E740481C1C}">
                <a14:useLocalDpi xmlns:a14="http://schemas.microsoft.com/office/drawing/2010/main" val="0"/>
              </a:ext>
            </a:extLst>
          </a:blip>
          <a:srcRect/>
          <a:stretch>
            <a:fillRect/>
          </a:stretch>
        </p:blipFill>
        <p:spPr bwMode="auto">
          <a:xfrm>
            <a:off x="7384472" y="864524"/>
            <a:ext cx="4807528" cy="5993476"/>
          </a:xfrm>
          <a:prstGeom prst="rect">
            <a:avLst/>
          </a:prstGeom>
          <a:noFill/>
          <a:ln>
            <a:noFill/>
          </a:ln>
        </p:spPr>
      </p:pic>
    </p:spTree>
    <p:extLst>
      <p:ext uri="{BB962C8B-B14F-4D97-AF65-F5344CB8AC3E}">
        <p14:creationId xmlns:p14="http://schemas.microsoft.com/office/powerpoint/2010/main" val="360128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tech12h.com/sites/default/files/styles/inbody400/public/screenshot_50_35.png?itok=IRYHpwu7"/>
          <p:cNvPicPr/>
          <p:nvPr/>
        </p:nvPicPr>
        <p:blipFill>
          <a:blip r:embed="rId2">
            <a:extLst>
              <a:ext uri="{28A0092B-C50C-407E-A947-70E740481C1C}">
                <a14:useLocalDpi xmlns:a14="http://schemas.microsoft.com/office/drawing/2010/main" val="0"/>
              </a:ext>
            </a:extLst>
          </a:blip>
          <a:srcRect/>
          <a:stretch>
            <a:fillRect/>
          </a:stretch>
        </p:blipFill>
        <p:spPr bwMode="auto">
          <a:xfrm>
            <a:off x="498764" y="1"/>
            <a:ext cx="11042072" cy="6858000"/>
          </a:xfrm>
          <a:prstGeom prst="rect">
            <a:avLst/>
          </a:prstGeom>
          <a:noFill/>
          <a:ln>
            <a:noFill/>
          </a:ln>
        </p:spPr>
      </p:pic>
      <p:sp>
        <p:nvSpPr>
          <p:cNvPr id="5" name="TextBox 4"/>
          <p:cNvSpPr txBox="1"/>
          <p:nvPr/>
        </p:nvSpPr>
        <p:spPr>
          <a:xfrm>
            <a:off x="498763" y="5522854"/>
            <a:ext cx="3586539" cy="620054"/>
          </a:xfrm>
          <a:prstGeom prst="rect">
            <a:avLst/>
          </a:prstGeom>
          <a:solidFill>
            <a:srgbClr val="FFFFFF"/>
          </a:solidFill>
        </p:spPr>
        <p:txBody>
          <a:bodyPr wrap="square" rtlCol="0">
            <a:spAutoFit/>
          </a:bodyPr>
          <a:lstStyle/>
          <a:p>
            <a:endParaRPr lang="en-US" dirty="0"/>
          </a:p>
        </p:txBody>
      </p:sp>
    </p:spTree>
    <p:extLst>
      <p:ext uri="{BB962C8B-B14F-4D97-AF65-F5344CB8AC3E}">
        <p14:creationId xmlns:p14="http://schemas.microsoft.com/office/powerpoint/2010/main" val="8541754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42_39.png?itok=bwapsNzt"/>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05832" cy="6858000"/>
          </a:xfrm>
          <a:prstGeom prst="rect">
            <a:avLst/>
          </a:prstGeom>
          <a:noFill/>
          <a:ln>
            <a:solidFill>
              <a:schemeClr val="tx1"/>
            </a:solidFill>
          </a:ln>
        </p:spPr>
      </p:pic>
      <p:pic>
        <p:nvPicPr>
          <p:cNvPr id="4" name="Picture 3" descr="https://tech12h.com/sites/default/files/styles/inbody400/public/screenshot_11_105.png?itok=yy8GwVi-"/>
          <p:cNvPicPr/>
          <p:nvPr/>
        </p:nvPicPr>
        <p:blipFill>
          <a:blip r:embed="rId3">
            <a:extLst>
              <a:ext uri="{28A0092B-C50C-407E-A947-70E740481C1C}">
                <a14:useLocalDpi xmlns:a14="http://schemas.microsoft.com/office/drawing/2010/main" val="0"/>
              </a:ext>
            </a:extLst>
          </a:blip>
          <a:srcRect/>
          <a:stretch>
            <a:fillRect/>
          </a:stretch>
        </p:blipFill>
        <p:spPr bwMode="auto">
          <a:xfrm>
            <a:off x="6238568" y="-29497"/>
            <a:ext cx="5953432" cy="6887497"/>
          </a:xfrm>
          <a:prstGeom prst="rect">
            <a:avLst/>
          </a:prstGeom>
          <a:noFill/>
          <a:ln>
            <a:solidFill>
              <a:schemeClr val="tx1"/>
            </a:solidFill>
          </a:ln>
        </p:spPr>
      </p:pic>
      <p:sp>
        <p:nvSpPr>
          <p:cNvPr id="6" name="TextBox 5"/>
          <p:cNvSpPr txBox="1"/>
          <p:nvPr/>
        </p:nvSpPr>
        <p:spPr>
          <a:xfrm>
            <a:off x="486698" y="5707626"/>
            <a:ext cx="1519084" cy="752167"/>
          </a:xfrm>
          <a:prstGeom prst="rect">
            <a:avLst/>
          </a:prstGeom>
          <a:solidFill>
            <a:srgbClr val="E3FFFA"/>
          </a:solidFill>
        </p:spPr>
        <p:txBody>
          <a:bodyPr wrap="square" rtlCol="0">
            <a:spAutoFit/>
          </a:bodyPr>
          <a:lstStyle/>
          <a:p>
            <a:endParaRPr lang="en-US" dirty="0"/>
          </a:p>
        </p:txBody>
      </p:sp>
      <p:sp>
        <p:nvSpPr>
          <p:cNvPr id="7" name="TextBox 6"/>
          <p:cNvSpPr txBox="1"/>
          <p:nvPr/>
        </p:nvSpPr>
        <p:spPr>
          <a:xfrm>
            <a:off x="6238568" y="6046839"/>
            <a:ext cx="855406" cy="649551"/>
          </a:xfrm>
          <a:prstGeom prst="rect">
            <a:avLst/>
          </a:prstGeom>
          <a:solidFill>
            <a:srgbClr val="FFFFFF"/>
          </a:solidFill>
        </p:spPr>
        <p:txBody>
          <a:bodyPr wrap="square" rtlCol="0">
            <a:spAutoFit/>
          </a:bodyPr>
          <a:lstStyle/>
          <a:p>
            <a:endParaRPr lang="en-US" dirty="0"/>
          </a:p>
        </p:txBody>
      </p:sp>
      <p:sp>
        <p:nvSpPr>
          <p:cNvPr id="8" name="TextBox 7"/>
          <p:cNvSpPr txBox="1"/>
          <p:nvPr/>
        </p:nvSpPr>
        <p:spPr>
          <a:xfrm>
            <a:off x="7934632" y="0"/>
            <a:ext cx="4257368" cy="693797"/>
          </a:xfrm>
          <a:prstGeom prst="rect">
            <a:avLst/>
          </a:prstGeom>
          <a:solidFill>
            <a:srgbClr val="FFFFFF"/>
          </a:solidFill>
        </p:spPr>
        <p:txBody>
          <a:bodyPr wrap="square" rtlCol="0">
            <a:spAutoFit/>
          </a:bodyPr>
          <a:lstStyle/>
          <a:p>
            <a:endParaRPr lang="en-US"/>
          </a:p>
        </p:txBody>
      </p:sp>
      <p:sp>
        <p:nvSpPr>
          <p:cNvPr id="9" name="TextBox 8"/>
          <p:cNvSpPr txBox="1"/>
          <p:nvPr/>
        </p:nvSpPr>
        <p:spPr>
          <a:xfrm>
            <a:off x="10309123" y="693797"/>
            <a:ext cx="1882877" cy="604683"/>
          </a:xfrm>
          <a:prstGeom prst="rect">
            <a:avLst/>
          </a:prstGeom>
          <a:solidFill>
            <a:srgbClr val="FCFCFC"/>
          </a:solidFill>
          <a:ln>
            <a:solidFill>
              <a:srgbClr val="FFFFFF"/>
            </a:solidFill>
          </a:ln>
        </p:spPr>
        <p:txBody>
          <a:bodyPr wrap="square" rtlCol="0">
            <a:spAutoFit/>
          </a:bodyPr>
          <a:lstStyle/>
          <a:p>
            <a:endParaRPr lang="en-US" dirty="0"/>
          </a:p>
        </p:txBody>
      </p:sp>
      <p:sp>
        <p:nvSpPr>
          <p:cNvPr id="10" name="TextBox 9"/>
          <p:cNvSpPr txBox="1"/>
          <p:nvPr/>
        </p:nvSpPr>
        <p:spPr>
          <a:xfrm>
            <a:off x="11371006" y="1298480"/>
            <a:ext cx="820993" cy="693797"/>
          </a:xfrm>
          <a:prstGeom prst="rect">
            <a:avLst/>
          </a:prstGeom>
          <a:solidFill>
            <a:srgbClr val="FFFFFF"/>
          </a:solidFill>
        </p:spPr>
        <p:txBody>
          <a:bodyPr wrap="square" rtlCol="0">
            <a:spAutoFit/>
          </a:bodyPr>
          <a:lstStyle/>
          <a:p>
            <a:endParaRPr lang="en-US" dirty="0"/>
          </a:p>
        </p:txBody>
      </p:sp>
    </p:spTree>
    <p:extLst>
      <p:ext uri="{BB962C8B-B14F-4D97-AF65-F5344CB8AC3E}">
        <p14:creationId xmlns:p14="http://schemas.microsoft.com/office/powerpoint/2010/main" val="334195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4" name="Text Box 10"/>
          <p:cNvSpPr txBox="1">
            <a:spLocks noChangeArrowheads="1"/>
          </p:cNvSpPr>
          <p:nvPr/>
        </p:nvSpPr>
        <p:spPr bwMode="auto">
          <a:xfrm>
            <a:off x="69272"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sp>
        <p:nvSpPr>
          <p:cNvPr id="6" name="Text Box 10"/>
          <p:cNvSpPr txBox="1">
            <a:spLocks noChangeArrowheads="1"/>
          </p:cNvSpPr>
          <p:nvPr/>
        </p:nvSpPr>
        <p:spPr bwMode="auto">
          <a:xfrm>
            <a:off x="69272" y="1384650"/>
            <a:ext cx="10727693"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p:txBody>
      </p:sp>
      <p:sp>
        <p:nvSpPr>
          <p:cNvPr id="2" name="TextBox 1"/>
          <p:cNvSpPr txBox="1"/>
          <p:nvPr/>
        </p:nvSpPr>
        <p:spPr>
          <a:xfrm>
            <a:off x="69271" y="2189018"/>
            <a:ext cx="7633855"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1. </a:t>
            </a:r>
            <a:r>
              <a:rPr lang="en-US" sz="2800" b="1" dirty="0" err="1" smtClean="0">
                <a:solidFill>
                  <a:srgbClr val="0000FF"/>
                </a:solidFill>
                <a:latin typeface="Times New Roman" panose="02020603050405020304" pitchFamily="18" charset="0"/>
                <a:cs typeface="Times New Roman" panose="02020603050405020304" pitchFamily="18" charset="0"/>
              </a:rPr>
              <a:t>Vai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trò</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da </a:t>
            </a:r>
            <a:r>
              <a:rPr lang="en-US" sz="2800" b="1" dirty="0" err="1" smtClean="0">
                <a:solidFill>
                  <a:srgbClr val="0000FF"/>
                </a:solidFill>
                <a:latin typeface="Times New Roman" panose="02020603050405020304" pitchFamily="18" charset="0"/>
                <a:cs typeface="Times New Roman" panose="02020603050405020304" pitchFamily="18" charset="0"/>
              </a:rPr>
              <a:t>dạng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học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trong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tự</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8"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1927" y="692325"/>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j02321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4534220"/>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8"/>
          <p:cNvSpPr>
            <a:spLocks noChangeArrowheads="1"/>
          </p:cNvSpPr>
          <p:nvPr/>
        </p:nvSpPr>
        <p:spPr bwMode="auto">
          <a:xfrm>
            <a:off x="8179724" y="2477194"/>
            <a:ext cx="4012276" cy="1886988"/>
          </a:xfrm>
          <a:prstGeom prst="cloudCallout">
            <a:avLst>
              <a:gd name="adj1" fmla="val 51887"/>
              <a:gd name="adj2" fmla="val 77107"/>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dirty="0">
                <a:solidFill>
                  <a:srgbClr val="FF0000"/>
                </a:solidFill>
              </a:rPr>
              <a:t>   </a:t>
            </a:r>
            <a:r>
              <a:rPr lang="en-US" altLang="en-US" b="1" i="1" dirty="0" smtClean="0">
                <a:solidFill>
                  <a:srgbClr val="FF0000"/>
                </a:solidFill>
              </a:rPr>
              <a:t>Đ</a:t>
            </a:r>
            <a:r>
              <a:rPr lang="vi-VN" altLang="en-US" b="1" i="1" dirty="0" smtClean="0">
                <a:solidFill>
                  <a:srgbClr val="FF0000"/>
                </a:solidFill>
              </a:rPr>
              <a:t>a </a:t>
            </a:r>
            <a:r>
              <a:rPr lang="vi-VN" altLang="en-US" b="1" i="1" dirty="0">
                <a:solidFill>
                  <a:srgbClr val="FF0000"/>
                </a:solidFill>
              </a:rPr>
              <a:t>dạng sinh học </a:t>
            </a:r>
            <a:r>
              <a:rPr lang="en-US" altLang="en-US" b="1" i="1" dirty="0" err="1" smtClean="0">
                <a:solidFill>
                  <a:srgbClr val="FF0000"/>
                </a:solidFill>
              </a:rPr>
              <a:t>có</a:t>
            </a:r>
            <a:r>
              <a:rPr lang="en-US" altLang="en-US" b="1" i="1" dirty="0" smtClean="0">
                <a:solidFill>
                  <a:srgbClr val="FF0000"/>
                </a:solidFill>
              </a:rPr>
              <a:t> </a:t>
            </a:r>
            <a:r>
              <a:rPr lang="en-US" altLang="en-US" b="1" i="1" dirty="0" err="1" smtClean="0">
                <a:solidFill>
                  <a:srgbClr val="FF0000"/>
                </a:solidFill>
              </a:rPr>
              <a:t>vai</a:t>
            </a:r>
            <a:r>
              <a:rPr lang="en-US" altLang="en-US" b="1" i="1" dirty="0" smtClean="0">
                <a:solidFill>
                  <a:srgbClr val="FF0000"/>
                </a:solidFill>
              </a:rPr>
              <a:t> </a:t>
            </a:r>
            <a:r>
              <a:rPr lang="en-US" altLang="en-US" b="1" i="1" dirty="0" err="1" smtClean="0">
                <a:solidFill>
                  <a:srgbClr val="FF0000"/>
                </a:solidFill>
              </a:rPr>
              <a:t>trò</a:t>
            </a:r>
            <a:r>
              <a:rPr lang="en-US" altLang="en-US" b="1" i="1" dirty="0" smtClean="0">
                <a:solidFill>
                  <a:srgbClr val="FF0000"/>
                </a:solidFill>
              </a:rPr>
              <a:t> </a:t>
            </a:r>
            <a:r>
              <a:rPr lang="en-US" altLang="en-US" b="1" i="1" dirty="0" err="1" smtClean="0">
                <a:solidFill>
                  <a:srgbClr val="FF0000"/>
                </a:solidFill>
              </a:rPr>
              <a:t>gì</a:t>
            </a:r>
            <a:r>
              <a:rPr lang="en-US" altLang="en-US" b="1" i="1" dirty="0" smtClean="0">
                <a:solidFill>
                  <a:srgbClr val="FF0000"/>
                </a:solidFill>
              </a:rPr>
              <a:t> </a:t>
            </a:r>
            <a:r>
              <a:rPr lang="en-US" altLang="en-US" b="1" i="1" dirty="0" err="1" smtClean="0">
                <a:solidFill>
                  <a:srgbClr val="FF0000"/>
                </a:solidFill>
              </a:rPr>
              <a:t>trong</a:t>
            </a:r>
            <a:r>
              <a:rPr lang="en-US" altLang="en-US" b="1" i="1" dirty="0" smtClean="0">
                <a:solidFill>
                  <a:srgbClr val="FF0000"/>
                </a:solidFill>
              </a:rPr>
              <a:t> </a:t>
            </a:r>
            <a:r>
              <a:rPr lang="en-US" altLang="en-US" b="1" i="1" dirty="0" err="1">
                <a:solidFill>
                  <a:srgbClr val="FF0000"/>
                </a:solidFill>
              </a:rPr>
              <a:t>tự</a:t>
            </a:r>
            <a:r>
              <a:rPr lang="en-US" altLang="en-US" b="1" i="1" dirty="0">
                <a:solidFill>
                  <a:srgbClr val="FF0000"/>
                </a:solidFill>
              </a:rPr>
              <a:t> </a:t>
            </a:r>
            <a:r>
              <a:rPr lang="en-US" altLang="en-US" b="1" i="1" dirty="0" err="1" smtClean="0">
                <a:solidFill>
                  <a:srgbClr val="FF0000"/>
                </a:solidFill>
              </a:rPr>
              <a:t>nhiên</a:t>
            </a:r>
            <a:r>
              <a:rPr lang="en-US" altLang="en-US" b="1" i="1" dirty="0" smtClean="0">
                <a:solidFill>
                  <a:srgbClr val="FF0000"/>
                </a:solidFill>
              </a:rPr>
              <a:t>?</a:t>
            </a:r>
            <a:endParaRPr lang="en-US" altLang="en-US" b="1" i="1" dirty="0">
              <a:solidFill>
                <a:srgbClr val="FF0000"/>
              </a:solidFill>
            </a:endParaRPr>
          </a:p>
        </p:txBody>
      </p:sp>
      <p:sp>
        <p:nvSpPr>
          <p:cNvPr id="7" name="Rectangle 6"/>
          <p:cNvSpPr/>
          <p:nvPr/>
        </p:nvSpPr>
        <p:spPr>
          <a:xfrm>
            <a:off x="69271" y="2850225"/>
            <a:ext cx="7008650" cy="523220"/>
          </a:xfrm>
          <a:prstGeom prst="rect">
            <a:avLst/>
          </a:prstGeom>
        </p:spPr>
        <p:txBody>
          <a:bodyPr wrap="none">
            <a:spAutoFit/>
          </a:bodyPr>
          <a:lstStyle/>
          <a:p>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Giúp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trì</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và</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ổn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trái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đất</a:t>
            </a:r>
            <a:endParaRPr lang="en-US" sz="2800" dirty="0"/>
          </a:p>
        </p:txBody>
      </p:sp>
      <p:sp>
        <p:nvSpPr>
          <p:cNvPr id="11" name="AutoShape 8"/>
          <p:cNvSpPr>
            <a:spLocks noChangeArrowheads="1"/>
          </p:cNvSpPr>
          <p:nvPr/>
        </p:nvSpPr>
        <p:spPr bwMode="auto">
          <a:xfrm>
            <a:off x="2286000" y="4870138"/>
            <a:ext cx="6826944" cy="1358706"/>
          </a:xfrm>
          <a:prstGeom prst="cloudCallout">
            <a:avLst>
              <a:gd name="adj1" fmla="val 51887"/>
              <a:gd name="adj2" fmla="val 77107"/>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i="1" dirty="0" err="1" smtClean="0">
                <a:solidFill>
                  <a:srgbClr val="FF0000"/>
                </a:solidFill>
              </a:rPr>
              <a:t>Hệ</a:t>
            </a:r>
            <a:r>
              <a:rPr lang="en-US" altLang="en-US" b="1" i="1" dirty="0" smtClean="0">
                <a:solidFill>
                  <a:srgbClr val="FF0000"/>
                </a:solidFill>
              </a:rPr>
              <a:t> </a:t>
            </a:r>
            <a:r>
              <a:rPr lang="en-US" altLang="en-US" b="1" i="1" dirty="0" err="1" smtClean="0">
                <a:solidFill>
                  <a:srgbClr val="FF0000"/>
                </a:solidFill>
              </a:rPr>
              <a:t>sinh</a:t>
            </a:r>
            <a:r>
              <a:rPr lang="en-US" altLang="en-US" b="1" i="1" dirty="0" smtClean="0">
                <a:solidFill>
                  <a:srgbClr val="FF0000"/>
                </a:solidFill>
              </a:rPr>
              <a:t> </a:t>
            </a:r>
            <a:r>
              <a:rPr lang="en-US" altLang="en-US" b="1" i="1" dirty="0" err="1" smtClean="0">
                <a:solidFill>
                  <a:srgbClr val="FF0000"/>
                </a:solidFill>
              </a:rPr>
              <a:t>thái</a:t>
            </a:r>
            <a:r>
              <a:rPr lang="en-US" altLang="en-US" b="1" i="1" dirty="0" smtClean="0">
                <a:solidFill>
                  <a:srgbClr val="FF0000"/>
                </a:solidFill>
              </a:rPr>
              <a:t> </a:t>
            </a:r>
            <a:r>
              <a:rPr lang="en-US" altLang="en-US" b="1" i="1" dirty="0" err="1" smtClean="0">
                <a:solidFill>
                  <a:srgbClr val="FF0000"/>
                </a:solidFill>
              </a:rPr>
              <a:t>rừng</a:t>
            </a:r>
            <a:r>
              <a:rPr lang="en-US" altLang="en-US" b="1" i="1" dirty="0" smtClean="0">
                <a:solidFill>
                  <a:srgbClr val="FF0000"/>
                </a:solidFill>
              </a:rPr>
              <a:t> </a:t>
            </a:r>
            <a:r>
              <a:rPr lang="en-US" altLang="en-US" b="1" i="1" dirty="0" err="1" smtClean="0">
                <a:solidFill>
                  <a:srgbClr val="FF0000"/>
                </a:solidFill>
              </a:rPr>
              <a:t>có</a:t>
            </a:r>
            <a:r>
              <a:rPr lang="en-US" altLang="en-US" b="1" i="1" dirty="0" smtClean="0">
                <a:solidFill>
                  <a:srgbClr val="FF0000"/>
                </a:solidFill>
              </a:rPr>
              <a:t> </a:t>
            </a:r>
            <a:r>
              <a:rPr lang="en-US" altLang="en-US" b="1" i="1" dirty="0" err="1" smtClean="0">
                <a:solidFill>
                  <a:srgbClr val="FF0000"/>
                </a:solidFill>
              </a:rPr>
              <a:t>những</a:t>
            </a:r>
            <a:r>
              <a:rPr lang="en-US" altLang="en-US" b="1" i="1" dirty="0" smtClean="0">
                <a:solidFill>
                  <a:srgbClr val="FF0000"/>
                </a:solidFill>
              </a:rPr>
              <a:t> </a:t>
            </a:r>
            <a:r>
              <a:rPr lang="en-US" altLang="en-US" b="1" i="1" dirty="0" err="1" smtClean="0">
                <a:solidFill>
                  <a:srgbClr val="FF0000"/>
                </a:solidFill>
              </a:rPr>
              <a:t>vai</a:t>
            </a:r>
            <a:r>
              <a:rPr lang="en-US" altLang="en-US" b="1" i="1" dirty="0" smtClean="0">
                <a:solidFill>
                  <a:srgbClr val="FF0000"/>
                </a:solidFill>
              </a:rPr>
              <a:t> </a:t>
            </a:r>
            <a:r>
              <a:rPr lang="en-US" altLang="en-US" b="1" i="1" dirty="0" err="1" smtClean="0">
                <a:solidFill>
                  <a:srgbClr val="FF0000"/>
                </a:solidFill>
              </a:rPr>
              <a:t>trò</a:t>
            </a:r>
            <a:r>
              <a:rPr lang="en-US" altLang="en-US" b="1" i="1" dirty="0" smtClean="0">
                <a:solidFill>
                  <a:srgbClr val="FF0000"/>
                </a:solidFill>
              </a:rPr>
              <a:t> </a:t>
            </a:r>
            <a:r>
              <a:rPr lang="en-US" altLang="en-US" b="1" i="1" dirty="0" err="1" smtClean="0">
                <a:solidFill>
                  <a:srgbClr val="FF0000"/>
                </a:solidFill>
              </a:rPr>
              <a:t>gì</a:t>
            </a:r>
            <a:r>
              <a:rPr lang="en-US" altLang="en-US" b="1" i="1" dirty="0" smtClean="0">
                <a:solidFill>
                  <a:srgbClr val="FF0000"/>
                </a:solidFill>
              </a:rPr>
              <a:t> </a:t>
            </a:r>
            <a:r>
              <a:rPr lang="en-US" altLang="en-US" b="1" i="1" dirty="0" err="1" smtClean="0">
                <a:solidFill>
                  <a:srgbClr val="FF0000"/>
                </a:solidFill>
              </a:rPr>
              <a:t>trong</a:t>
            </a:r>
            <a:r>
              <a:rPr lang="en-US" altLang="en-US" b="1" i="1" dirty="0" smtClean="0">
                <a:solidFill>
                  <a:srgbClr val="FF0000"/>
                </a:solidFill>
              </a:rPr>
              <a:t> </a:t>
            </a:r>
            <a:r>
              <a:rPr lang="en-US" altLang="en-US" b="1" i="1" dirty="0" err="1">
                <a:solidFill>
                  <a:srgbClr val="FF0000"/>
                </a:solidFill>
              </a:rPr>
              <a:t>tự</a:t>
            </a:r>
            <a:r>
              <a:rPr lang="en-US" altLang="en-US" b="1" i="1" dirty="0">
                <a:solidFill>
                  <a:srgbClr val="FF0000"/>
                </a:solidFill>
              </a:rPr>
              <a:t> </a:t>
            </a:r>
            <a:r>
              <a:rPr lang="en-US" altLang="en-US" b="1" i="1" dirty="0" err="1" smtClean="0">
                <a:solidFill>
                  <a:srgbClr val="FF0000"/>
                </a:solidFill>
              </a:rPr>
              <a:t>nhiên</a:t>
            </a:r>
            <a:r>
              <a:rPr lang="en-US" altLang="en-US" b="1" i="1" dirty="0" smtClean="0">
                <a:solidFill>
                  <a:srgbClr val="FF0000"/>
                </a:solidFill>
              </a:rPr>
              <a:t>?</a:t>
            </a:r>
            <a:endParaRPr lang="en-US" altLang="en-US" b="1" i="1" dirty="0">
              <a:solidFill>
                <a:srgbClr val="FF0000"/>
              </a:solidFill>
            </a:endParaRPr>
          </a:p>
        </p:txBody>
      </p:sp>
    </p:spTree>
    <p:extLst>
      <p:ext uri="{BB962C8B-B14F-4D97-AF65-F5344CB8AC3E}">
        <p14:creationId xmlns:p14="http://schemas.microsoft.com/office/powerpoint/2010/main" val="164505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Amazon travel guide: how to book, where to go, and what to do">
            <a:extLst>
              <a:ext uri="{FF2B5EF4-FFF2-40B4-BE49-F238E27FC236}">
                <a16:creationId xmlns:a16="http://schemas.microsoft.com/office/drawing/2014/main" id="{6979347B-5697-407C-8EFC-8E51AFBE1C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1FCE000-8928-405C-A2AC-A2577D0D8788}"/>
              </a:ext>
            </a:extLst>
          </p:cNvPr>
          <p:cNvSpPr>
            <a:spLocks noGrp="1"/>
          </p:cNvSpPr>
          <p:nvPr>
            <p:ph type="title"/>
          </p:nvPr>
        </p:nvSpPr>
        <p:spPr>
          <a:xfrm>
            <a:off x="0" y="5461462"/>
            <a:ext cx="12039600" cy="1396538"/>
          </a:xfrm>
          <a:solidFill>
            <a:schemeClr val="bg1"/>
          </a:solidFill>
        </p:spPr>
        <p:txBody>
          <a:bodyPr>
            <a:noAutofit/>
          </a:bodyPr>
          <a:lstStyle/>
          <a:p>
            <a:r>
              <a:rPr lang="vi-VN" sz="2000" b="1" i="1" dirty="0">
                <a:solidFill>
                  <a:schemeClr val="tx1"/>
                </a:solidFill>
                <a:latin typeface="+mn-lt"/>
              </a:rPr>
              <a:t>Rừng mưa </a:t>
            </a:r>
            <a:r>
              <a:rPr lang="vi-VN" sz="2000" b="1" i="1" dirty="0" smtClean="0">
                <a:solidFill>
                  <a:schemeClr val="tx1"/>
                </a:solidFill>
                <a:latin typeface="+mn-lt"/>
              </a:rPr>
              <a:t>Amazon </a:t>
            </a:r>
            <a:r>
              <a:rPr lang="en-US" sz="2000" b="1" i="1" dirty="0" smtClean="0">
                <a:solidFill>
                  <a:schemeClr val="tx1"/>
                </a:solidFill>
                <a:latin typeface="+mn-lt"/>
              </a:rPr>
              <a:t>- </a:t>
            </a:r>
            <a:r>
              <a:rPr lang="vi-VN" sz="2000" b="1" i="1" dirty="0">
                <a:solidFill>
                  <a:schemeClr val="tx1"/>
                </a:solidFill>
                <a:latin typeface="+mn-lt"/>
              </a:rPr>
              <a:t>một trong những nơi đa dạng sinh học </a:t>
            </a:r>
            <a:r>
              <a:rPr lang="en-US" sz="2000" b="1" i="1" dirty="0" err="1" smtClean="0">
                <a:solidFill>
                  <a:schemeClr val="tx1"/>
                </a:solidFill>
                <a:latin typeface="+mn-lt"/>
              </a:rPr>
              <a:t>cao</a:t>
            </a:r>
            <a:r>
              <a:rPr lang="en-US" sz="2000" b="1" i="1" dirty="0" smtClean="0">
                <a:solidFill>
                  <a:schemeClr val="tx1"/>
                </a:solidFill>
                <a:latin typeface="+mn-lt"/>
              </a:rPr>
              <a:t> </a:t>
            </a:r>
            <a:r>
              <a:rPr lang="vi-VN" sz="2000" b="1" i="1" dirty="0" smtClean="0">
                <a:solidFill>
                  <a:schemeClr val="tx1"/>
                </a:solidFill>
                <a:latin typeface="+mn-lt"/>
              </a:rPr>
              <a:t>nhất </a:t>
            </a:r>
            <a:r>
              <a:rPr lang="vi-VN" sz="2000" b="1" i="1" dirty="0">
                <a:solidFill>
                  <a:schemeClr val="tx1"/>
                </a:solidFill>
                <a:latin typeface="+mn-lt"/>
              </a:rPr>
              <a:t>trên trái đất. </a:t>
            </a:r>
            <a:r>
              <a:rPr lang="vi-VN" sz="2000" b="1" i="1" dirty="0" smtClean="0">
                <a:solidFill>
                  <a:schemeClr val="tx1"/>
                </a:solidFill>
                <a:latin typeface="+mn-lt"/>
              </a:rPr>
              <a:t>Amazon </a:t>
            </a:r>
            <a:r>
              <a:rPr lang="vi-VN" sz="2000" b="1" i="1" dirty="0">
                <a:solidFill>
                  <a:schemeClr val="tx1"/>
                </a:solidFill>
                <a:latin typeface="+mn-lt"/>
              </a:rPr>
              <a:t>là một khu bảo tồn thiên nhiên trên thế giới. Khu vực này là quê hương của khoảng 2,5 triệu loài côn </a:t>
            </a:r>
            <a:r>
              <a:rPr lang="vi-VN" sz="2000" b="1" i="1" dirty="0" smtClean="0">
                <a:solidFill>
                  <a:schemeClr val="tx1"/>
                </a:solidFill>
                <a:latin typeface="+mn-lt"/>
              </a:rPr>
              <a:t>trùng, </a:t>
            </a:r>
            <a:r>
              <a:rPr lang="vi-VN" sz="2000" b="1" i="1" dirty="0">
                <a:solidFill>
                  <a:schemeClr val="tx1"/>
                </a:solidFill>
                <a:latin typeface="+mn-lt"/>
              </a:rPr>
              <a:t>hàng chục nghìn loài thực vật, và khoảng 2.000 loài </a:t>
            </a:r>
            <a:r>
              <a:rPr lang="vi-VN" sz="2000" b="1" i="1" dirty="0" smtClean="0">
                <a:solidFill>
                  <a:schemeClr val="tx1"/>
                </a:solidFill>
                <a:latin typeface="+mn-lt"/>
              </a:rPr>
              <a:t>chim</a:t>
            </a:r>
            <a:r>
              <a:rPr lang="en-US" sz="2000" b="1" i="1" dirty="0" smtClean="0">
                <a:solidFill>
                  <a:schemeClr val="tx1"/>
                </a:solidFill>
                <a:latin typeface="+mn-lt"/>
              </a:rPr>
              <a:t>, </a:t>
            </a:r>
            <a:r>
              <a:rPr lang="vi-VN" sz="2000" b="1" i="1" dirty="0" smtClean="0">
                <a:solidFill>
                  <a:schemeClr val="tx1"/>
                </a:solidFill>
                <a:latin typeface="+mn-lt"/>
              </a:rPr>
              <a:t>thú</a:t>
            </a:r>
            <a:r>
              <a:rPr lang="vi-VN" sz="2000" b="1" i="1" dirty="0">
                <a:solidFill>
                  <a:schemeClr val="tx1"/>
                </a:solidFill>
                <a:latin typeface="+mn-lt"/>
              </a:rPr>
              <a:t>. </a:t>
            </a:r>
            <a:r>
              <a:rPr lang="en-US" sz="2000" b="1" i="1" dirty="0" err="1" smtClean="0">
                <a:solidFill>
                  <a:schemeClr val="tx1"/>
                </a:solidFill>
                <a:latin typeface="+mn-lt"/>
              </a:rPr>
              <a:t>Đây</a:t>
            </a:r>
            <a:r>
              <a:rPr lang="vi-VN" sz="2000" b="1" i="1" dirty="0" smtClean="0">
                <a:solidFill>
                  <a:schemeClr val="tx1"/>
                </a:solidFill>
                <a:latin typeface="+mn-lt"/>
              </a:rPr>
              <a:t> </a:t>
            </a:r>
            <a:r>
              <a:rPr lang="vi-VN" sz="2000" b="1" i="1" dirty="0">
                <a:solidFill>
                  <a:schemeClr val="tx1"/>
                </a:solidFill>
                <a:latin typeface="+mn-lt"/>
              </a:rPr>
              <a:t>là khu dự trữ sinh quyển cho loài người</a:t>
            </a:r>
            <a:r>
              <a:rPr lang="vi-VN" sz="2000" b="1" i="1" dirty="0" smtClean="0">
                <a:solidFill>
                  <a:schemeClr val="tx1"/>
                </a:solidFill>
                <a:latin typeface="+mn-lt"/>
              </a:rPr>
              <a:t>.</a:t>
            </a:r>
            <a:r>
              <a:rPr lang="en-US" sz="2000" b="1" i="1" dirty="0" smtClean="0">
                <a:solidFill>
                  <a:schemeClr val="tx1"/>
                </a:solidFill>
                <a:latin typeface="+mn-lt"/>
              </a:rPr>
              <a:t> </a:t>
            </a:r>
            <a:r>
              <a:rPr lang="vi-VN" sz="2000" b="1" i="1" dirty="0">
                <a:solidFill>
                  <a:schemeClr val="tx1"/>
                </a:solidFill>
                <a:latin typeface="+mn-lt"/>
              </a:rPr>
              <a:t>Rừng mưa Amazon </a:t>
            </a:r>
            <a:r>
              <a:rPr lang="en-US" sz="2000" b="1" i="1" dirty="0" err="1">
                <a:solidFill>
                  <a:schemeClr val="tx1"/>
                </a:solidFill>
                <a:latin typeface="+mn-lt"/>
              </a:rPr>
              <a:t>l</a:t>
            </a:r>
            <a:r>
              <a:rPr lang="en-US" sz="2000" b="1" i="1" dirty="0" err="1" smtClean="0">
                <a:solidFill>
                  <a:schemeClr val="tx1"/>
                </a:solidFill>
                <a:latin typeface="+mn-lt"/>
              </a:rPr>
              <a:t>à</a:t>
            </a:r>
            <a:r>
              <a:rPr lang="en-US" sz="2000" b="1" i="1" dirty="0" smtClean="0">
                <a:solidFill>
                  <a:schemeClr val="tx1"/>
                </a:solidFill>
                <a:latin typeface="+mn-lt"/>
              </a:rPr>
              <a:t> </a:t>
            </a:r>
            <a:r>
              <a:rPr lang="en-US" sz="2000" b="1" i="1" dirty="0" err="1" smtClean="0">
                <a:solidFill>
                  <a:schemeClr val="tx1"/>
                </a:solidFill>
                <a:latin typeface="+mn-lt"/>
              </a:rPr>
              <a:t>lá</a:t>
            </a:r>
            <a:r>
              <a:rPr lang="en-US" sz="2000" b="1" i="1" dirty="0" smtClean="0">
                <a:solidFill>
                  <a:schemeClr val="tx1"/>
                </a:solidFill>
                <a:latin typeface="+mn-lt"/>
              </a:rPr>
              <a:t> </a:t>
            </a:r>
            <a:r>
              <a:rPr lang="en-US" sz="2000" b="1" i="1" dirty="0" err="1" smtClean="0">
                <a:solidFill>
                  <a:schemeClr val="tx1"/>
                </a:solidFill>
                <a:latin typeface="+mn-lt"/>
              </a:rPr>
              <a:t>phổi</a:t>
            </a:r>
            <a:r>
              <a:rPr lang="en-US" sz="2000" b="1" i="1" dirty="0" smtClean="0">
                <a:solidFill>
                  <a:schemeClr val="tx1"/>
                </a:solidFill>
                <a:latin typeface="+mn-lt"/>
              </a:rPr>
              <a:t> </a:t>
            </a:r>
            <a:r>
              <a:rPr lang="en-US" sz="2000" b="1" i="1" dirty="0" err="1" smtClean="0">
                <a:solidFill>
                  <a:schemeClr val="tx1"/>
                </a:solidFill>
                <a:latin typeface="+mn-lt"/>
              </a:rPr>
              <a:t>xanh</a:t>
            </a:r>
            <a:r>
              <a:rPr lang="en-US" sz="2000" b="1" i="1" dirty="0" smtClean="0">
                <a:solidFill>
                  <a:schemeClr val="tx1"/>
                </a:solidFill>
                <a:latin typeface="+mn-lt"/>
              </a:rPr>
              <a:t> </a:t>
            </a:r>
            <a:r>
              <a:rPr lang="en-US" sz="2000" b="1" i="1" dirty="0" err="1" smtClean="0">
                <a:solidFill>
                  <a:schemeClr val="tx1"/>
                </a:solidFill>
                <a:latin typeface="+mn-lt"/>
              </a:rPr>
              <a:t>của</a:t>
            </a:r>
            <a:r>
              <a:rPr lang="en-US" sz="2000" b="1" i="1" dirty="0" smtClean="0">
                <a:solidFill>
                  <a:schemeClr val="tx1"/>
                </a:solidFill>
                <a:latin typeface="+mn-lt"/>
              </a:rPr>
              <a:t> </a:t>
            </a:r>
            <a:r>
              <a:rPr lang="en-US" sz="2000" b="1" i="1" dirty="0" err="1" smtClean="0">
                <a:solidFill>
                  <a:schemeClr val="tx1"/>
                </a:solidFill>
                <a:latin typeface="+mn-lt"/>
              </a:rPr>
              <a:t>thế</a:t>
            </a:r>
            <a:r>
              <a:rPr lang="en-US" sz="2000" b="1" i="1" dirty="0" smtClean="0">
                <a:solidFill>
                  <a:schemeClr val="tx1"/>
                </a:solidFill>
                <a:latin typeface="+mn-lt"/>
              </a:rPr>
              <a:t> </a:t>
            </a:r>
            <a:r>
              <a:rPr lang="en-US" sz="2000" b="1" i="1" dirty="0" err="1" smtClean="0">
                <a:solidFill>
                  <a:schemeClr val="tx1"/>
                </a:solidFill>
                <a:latin typeface="+mn-lt"/>
              </a:rPr>
              <a:t>giới</a:t>
            </a:r>
            <a:r>
              <a:rPr lang="en-US" sz="2000" b="1" i="1" dirty="0">
                <a:solidFill>
                  <a:schemeClr val="tx1"/>
                </a:solidFill>
                <a:latin typeface="+mn-lt"/>
              </a:rPr>
              <a:t>. </a:t>
            </a:r>
            <a:r>
              <a:rPr lang="en-US" sz="2000" b="1" i="1" dirty="0" smtClean="0">
                <a:solidFill>
                  <a:schemeClr val="tx1"/>
                </a:solidFill>
                <a:latin typeface="+mn-lt"/>
              </a:rPr>
              <a:t>(Theo Wikipedia)</a:t>
            </a:r>
            <a:endParaRPr lang="en-US" sz="2000" b="1" i="1" dirty="0">
              <a:solidFill>
                <a:schemeClr val="tx1"/>
              </a:solidFill>
              <a:latin typeface="+mn-lt"/>
            </a:endParaRPr>
          </a:p>
        </p:txBody>
      </p:sp>
    </p:spTree>
    <p:extLst>
      <p:ext uri="{BB962C8B-B14F-4D97-AF65-F5344CB8AC3E}">
        <p14:creationId xmlns:p14="http://schemas.microsoft.com/office/powerpoint/2010/main" val="1167415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tech12h.com/sites/default/files/styles/inbody400/public/screenshot_11_105.png?itok=yy8GwVi-"/>
          <p:cNvPicPr/>
          <p:nvPr/>
        </p:nvPicPr>
        <p:blipFill>
          <a:blip r:embed="rId2">
            <a:extLst>
              <a:ext uri="{28A0092B-C50C-407E-A947-70E740481C1C}">
                <a14:useLocalDpi xmlns:a14="http://schemas.microsoft.com/office/drawing/2010/main" val="0"/>
              </a:ext>
            </a:extLst>
          </a:blip>
          <a:srcRect/>
          <a:stretch>
            <a:fillRect/>
          </a:stretch>
        </p:blipFill>
        <p:spPr bwMode="auto">
          <a:xfrm>
            <a:off x="0" y="-29497"/>
            <a:ext cx="5324168" cy="6887497"/>
          </a:xfrm>
          <a:prstGeom prst="rect">
            <a:avLst/>
          </a:prstGeom>
          <a:solidFill>
            <a:srgbClr val="FEFDF8"/>
          </a:solidFill>
          <a:ln>
            <a:solidFill>
              <a:schemeClr val="tx1"/>
            </a:solidFill>
          </a:ln>
        </p:spPr>
      </p:pic>
      <p:sp>
        <p:nvSpPr>
          <p:cNvPr id="8" name="TextBox 7"/>
          <p:cNvSpPr txBox="1"/>
          <p:nvPr/>
        </p:nvSpPr>
        <p:spPr>
          <a:xfrm>
            <a:off x="1710814" y="-29497"/>
            <a:ext cx="3613354" cy="825910"/>
          </a:xfrm>
          <a:prstGeom prst="rect">
            <a:avLst/>
          </a:prstGeom>
          <a:solidFill>
            <a:srgbClr val="FFFFFF"/>
          </a:solidFill>
        </p:spPr>
        <p:txBody>
          <a:bodyPr wrap="square" rtlCol="0">
            <a:spAutoFit/>
          </a:bodyPr>
          <a:lstStyle/>
          <a:p>
            <a:endParaRPr lang="en-US"/>
          </a:p>
        </p:txBody>
      </p:sp>
      <p:sp>
        <p:nvSpPr>
          <p:cNvPr id="9" name="TextBox 8"/>
          <p:cNvSpPr txBox="1"/>
          <p:nvPr/>
        </p:nvSpPr>
        <p:spPr>
          <a:xfrm>
            <a:off x="3775588" y="825910"/>
            <a:ext cx="1548580" cy="604683"/>
          </a:xfrm>
          <a:prstGeom prst="rect">
            <a:avLst/>
          </a:prstGeom>
          <a:solidFill>
            <a:srgbClr val="FCFCFC"/>
          </a:solidFill>
          <a:ln>
            <a:solidFill>
              <a:srgbClr val="FFFFFF"/>
            </a:solidFill>
          </a:ln>
        </p:spPr>
        <p:txBody>
          <a:bodyPr wrap="square" rtlCol="0">
            <a:spAutoFit/>
          </a:bodyPr>
          <a:lstStyle/>
          <a:p>
            <a:endParaRPr lang="en-US" dirty="0"/>
          </a:p>
        </p:txBody>
      </p:sp>
      <p:sp>
        <p:nvSpPr>
          <p:cNvPr id="10" name="TextBox 9"/>
          <p:cNvSpPr txBox="1"/>
          <p:nvPr/>
        </p:nvSpPr>
        <p:spPr>
          <a:xfrm>
            <a:off x="4689986" y="1430593"/>
            <a:ext cx="634181" cy="398207"/>
          </a:xfrm>
          <a:prstGeom prst="rect">
            <a:avLst/>
          </a:prstGeom>
          <a:solidFill>
            <a:srgbClr val="FFFFFF"/>
          </a:solidFill>
        </p:spPr>
        <p:txBody>
          <a:bodyPr wrap="square" rtlCol="0">
            <a:spAutoFit/>
          </a:bodyPr>
          <a:lstStyle/>
          <a:p>
            <a:endParaRPr lang="en-US" dirty="0"/>
          </a:p>
        </p:txBody>
      </p:sp>
      <p:pic>
        <p:nvPicPr>
          <p:cNvPr id="7" name="Picture 6" descr="https://tech12h.com/sites/default/files/styles/inbody400/public/screenshot_26_59.png?itok=GJ1BkSGq"/>
          <p:cNvPicPr/>
          <p:nvPr/>
        </p:nvPicPr>
        <p:blipFill>
          <a:blip r:embed="rId3">
            <a:extLst>
              <a:ext uri="{28A0092B-C50C-407E-A947-70E740481C1C}">
                <a14:useLocalDpi xmlns:a14="http://schemas.microsoft.com/office/drawing/2010/main" val="0"/>
              </a:ext>
            </a:extLst>
          </a:blip>
          <a:srcRect/>
          <a:stretch>
            <a:fillRect/>
          </a:stretch>
        </p:blipFill>
        <p:spPr bwMode="auto">
          <a:xfrm>
            <a:off x="5835445" y="-42420"/>
            <a:ext cx="6356556" cy="6797181"/>
          </a:xfrm>
          <a:prstGeom prst="rect">
            <a:avLst/>
          </a:prstGeom>
          <a:noFill/>
          <a:ln>
            <a:noFill/>
          </a:ln>
        </p:spPr>
      </p:pic>
      <p:sp>
        <p:nvSpPr>
          <p:cNvPr id="11" name="TextBox 10"/>
          <p:cNvSpPr txBox="1"/>
          <p:nvPr/>
        </p:nvSpPr>
        <p:spPr>
          <a:xfrm>
            <a:off x="132734" y="6145161"/>
            <a:ext cx="476867" cy="388374"/>
          </a:xfrm>
          <a:prstGeom prst="rect">
            <a:avLst/>
          </a:prstGeom>
          <a:solidFill>
            <a:srgbClr val="FEFEFE"/>
          </a:solidFill>
        </p:spPr>
        <p:txBody>
          <a:bodyPr wrap="square" rtlCol="0">
            <a:spAutoFit/>
          </a:bodyPr>
          <a:lstStyle/>
          <a:p>
            <a:endParaRPr lang="en-US" dirty="0"/>
          </a:p>
        </p:txBody>
      </p:sp>
      <p:sp>
        <p:nvSpPr>
          <p:cNvPr id="12" name="TextBox 11"/>
          <p:cNvSpPr txBox="1"/>
          <p:nvPr/>
        </p:nvSpPr>
        <p:spPr>
          <a:xfrm>
            <a:off x="5953433" y="3564194"/>
            <a:ext cx="875070" cy="412956"/>
          </a:xfrm>
          <a:prstGeom prst="rect">
            <a:avLst/>
          </a:prstGeom>
          <a:solidFill>
            <a:srgbClr val="FEFEFE"/>
          </a:solidFill>
        </p:spPr>
        <p:txBody>
          <a:bodyPr wrap="square" rtlCol="0">
            <a:spAutoFit/>
          </a:bodyPr>
          <a:lstStyle/>
          <a:p>
            <a:endParaRPr lang="en-US" dirty="0"/>
          </a:p>
        </p:txBody>
      </p:sp>
      <p:sp>
        <p:nvSpPr>
          <p:cNvPr id="13" name="TextBox 12"/>
          <p:cNvSpPr txBox="1"/>
          <p:nvPr/>
        </p:nvSpPr>
        <p:spPr>
          <a:xfrm>
            <a:off x="5973099" y="6361471"/>
            <a:ext cx="855404" cy="412956"/>
          </a:xfrm>
          <a:prstGeom prst="rect">
            <a:avLst/>
          </a:prstGeom>
          <a:solidFill>
            <a:srgbClr val="FEFEFE"/>
          </a:solidFill>
        </p:spPr>
        <p:txBody>
          <a:bodyPr wrap="square" rtlCol="0">
            <a:spAutoFit/>
          </a:bodyPr>
          <a:lstStyle/>
          <a:p>
            <a:endParaRPr lang="en-US" dirty="0"/>
          </a:p>
        </p:txBody>
      </p:sp>
    </p:spTree>
    <p:extLst>
      <p:ext uri="{BB962C8B-B14F-4D97-AF65-F5344CB8AC3E}">
        <p14:creationId xmlns:p14="http://schemas.microsoft.com/office/powerpoint/2010/main" val="30077877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4" name="Text Box 10"/>
          <p:cNvSpPr txBox="1">
            <a:spLocks noChangeArrowheads="1"/>
          </p:cNvSpPr>
          <p:nvPr/>
        </p:nvSpPr>
        <p:spPr bwMode="auto">
          <a:xfrm>
            <a:off x="69272"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sp>
        <p:nvSpPr>
          <p:cNvPr id="6" name="Text Box 10"/>
          <p:cNvSpPr txBox="1">
            <a:spLocks noChangeArrowheads="1"/>
          </p:cNvSpPr>
          <p:nvPr/>
        </p:nvSpPr>
        <p:spPr bwMode="auto">
          <a:xfrm>
            <a:off x="69272" y="1384650"/>
            <a:ext cx="10727693"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p:txBody>
      </p:sp>
      <p:sp>
        <p:nvSpPr>
          <p:cNvPr id="2" name="TextBox 1"/>
          <p:cNvSpPr txBox="1"/>
          <p:nvPr/>
        </p:nvSpPr>
        <p:spPr>
          <a:xfrm>
            <a:off x="69271" y="2189018"/>
            <a:ext cx="7633855"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1. </a:t>
            </a:r>
            <a:r>
              <a:rPr lang="en-US" sz="2800" b="1" dirty="0" err="1" smtClean="0">
                <a:solidFill>
                  <a:srgbClr val="0000FF"/>
                </a:solidFill>
                <a:latin typeface="Times New Roman" panose="02020603050405020304" pitchFamily="18" charset="0"/>
                <a:cs typeface="Times New Roman" panose="02020603050405020304" pitchFamily="18" charset="0"/>
              </a:rPr>
              <a:t>Vai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trò</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da </a:t>
            </a:r>
            <a:r>
              <a:rPr lang="en-US" sz="2800" b="1" dirty="0" err="1" smtClean="0">
                <a:solidFill>
                  <a:srgbClr val="0000FF"/>
                </a:solidFill>
                <a:latin typeface="Times New Roman" panose="02020603050405020304" pitchFamily="18" charset="0"/>
                <a:cs typeface="Times New Roman" panose="02020603050405020304" pitchFamily="18" charset="0"/>
              </a:rPr>
              <a:t>dạng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học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trong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tự</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8"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2417" y="636513"/>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9271" y="2850225"/>
            <a:ext cx="7008650" cy="523220"/>
          </a:xfrm>
          <a:prstGeom prst="rect">
            <a:avLst/>
          </a:prstGeom>
        </p:spPr>
        <p:txBody>
          <a:bodyPr wrap="none">
            <a:spAutoFit/>
          </a:bodyPr>
          <a:lstStyle/>
          <a:p>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Giúp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trì</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và</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ổn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trái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đất</a:t>
            </a:r>
            <a:endParaRPr lang="en-US" sz="2800" dirty="0"/>
          </a:p>
        </p:txBody>
      </p:sp>
      <p:sp>
        <p:nvSpPr>
          <p:cNvPr id="11" name="TextBox 10"/>
          <p:cNvSpPr txBox="1"/>
          <p:nvPr/>
        </p:nvSpPr>
        <p:spPr>
          <a:xfrm>
            <a:off x="0" y="3542550"/>
            <a:ext cx="7633855"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2</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Vai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trò</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da </a:t>
            </a:r>
            <a:r>
              <a:rPr lang="en-US" sz="2800" b="1" dirty="0" err="1" smtClean="0">
                <a:solidFill>
                  <a:srgbClr val="0000FF"/>
                </a:solidFill>
                <a:latin typeface="Times New Roman" panose="02020603050405020304" pitchFamily="18" charset="0"/>
                <a:cs typeface="Times New Roman" panose="02020603050405020304" pitchFamily="18" charset="0"/>
              </a:rPr>
              <a:t>dạng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đối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với</a:t>
            </a:r>
            <a:r>
              <a:rPr lang="en-US" sz="2800" b="1" dirty="0" smtClean="0">
                <a:solidFill>
                  <a:srgbClr val="0000FF"/>
                </a:solidFill>
                <a:latin typeface="Times New Roman" panose="02020603050405020304" pitchFamily="18" charset="0"/>
                <a:cs typeface="Times New Roman" panose="02020603050405020304" pitchFamily="18" charset="0"/>
              </a:rPr>
              <a:t> con </a:t>
            </a:r>
            <a:r>
              <a:rPr lang="en-US" sz="2800" b="1" dirty="0" err="1" smtClean="0">
                <a:solidFill>
                  <a:srgbClr val="0000FF"/>
                </a:solidFill>
                <a:latin typeface="Times New Roman" panose="02020603050405020304" pitchFamily="18" charset="0"/>
                <a:cs typeface="Times New Roman" panose="02020603050405020304" pitchFamily="18" charset="0"/>
              </a:rPr>
              <a:t>người</a:t>
            </a:r>
            <a:r>
              <a:rPr lang="en-US" sz="2800" b="1" dirty="0" smtClean="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2" name="AutoShape 8"/>
          <p:cNvSpPr>
            <a:spLocks noChangeArrowheads="1"/>
          </p:cNvSpPr>
          <p:nvPr/>
        </p:nvSpPr>
        <p:spPr bwMode="auto">
          <a:xfrm>
            <a:off x="7855527" y="2330245"/>
            <a:ext cx="4256963" cy="2873224"/>
          </a:xfrm>
          <a:prstGeom prst="cloudCallout">
            <a:avLst>
              <a:gd name="adj1" fmla="val 48572"/>
              <a:gd name="adj2" fmla="val 46066"/>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dirty="0"/>
              <a:t> </a:t>
            </a:r>
            <a:r>
              <a:rPr lang="en-US" altLang="en-US" b="1" i="1" dirty="0" err="1" smtClean="0"/>
              <a:t>Câu</a:t>
            </a:r>
            <a:r>
              <a:rPr lang="en-US" altLang="en-US" b="1" i="1" dirty="0" smtClean="0"/>
              <a:t> </a:t>
            </a:r>
            <a:r>
              <a:rPr lang="en-US" altLang="en-US" b="1" i="1" dirty="0" err="1" smtClean="0"/>
              <a:t>hỏi</a:t>
            </a:r>
            <a:r>
              <a:rPr lang="en-US" altLang="en-US" b="1" i="1" dirty="0" smtClean="0"/>
              <a:t>: </a:t>
            </a:r>
            <a:r>
              <a:rPr lang="en-US" altLang="en-US" b="1" i="1" dirty="0" smtClean="0">
                <a:solidFill>
                  <a:srgbClr val="FF0000"/>
                </a:solidFill>
              </a:rPr>
              <a:t>Đ</a:t>
            </a:r>
            <a:r>
              <a:rPr lang="vi-VN" altLang="en-US" b="1" i="1" dirty="0">
                <a:solidFill>
                  <a:srgbClr val="FF0000"/>
                </a:solidFill>
              </a:rPr>
              <a:t>a dạng sinh học </a:t>
            </a:r>
            <a:r>
              <a:rPr lang="en-US" altLang="en-US" b="1" i="1" dirty="0" err="1">
                <a:solidFill>
                  <a:srgbClr val="FF0000"/>
                </a:solidFill>
              </a:rPr>
              <a:t>có</a:t>
            </a:r>
            <a:r>
              <a:rPr lang="en-US" altLang="en-US" b="1" i="1" dirty="0">
                <a:solidFill>
                  <a:srgbClr val="FF0000"/>
                </a:solidFill>
              </a:rPr>
              <a:t> </a:t>
            </a:r>
            <a:r>
              <a:rPr lang="en-US" altLang="en-US" b="1" i="1" dirty="0" err="1">
                <a:solidFill>
                  <a:srgbClr val="FF0000"/>
                </a:solidFill>
              </a:rPr>
              <a:t>vai</a:t>
            </a:r>
            <a:r>
              <a:rPr lang="en-US" altLang="en-US" b="1" i="1" dirty="0">
                <a:solidFill>
                  <a:srgbClr val="FF0000"/>
                </a:solidFill>
              </a:rPr>
              <a:t> </a:t>
            </a:r>
            <a:r>
              <a:rPr lang="en-US" altLang="en-US" b="1" i="1" dirty="0" err="1">
                <a:solidFill>
                  <a:srgbClr val="FF0000"/>
                </a:solidFill>
              </a:rPr>
              <a:t>trò</a:t>
            </a:r>
            <a:r>
              <a:rPr lang="en-US" altLang="en-US" b="1" i="1" dirty="0">
                <a:solidFill>
                  <a:srgbClr val="FF0000"/>
                </a:solidFill>
              </a:rPr>
              <a:t> </a:t>
            </a:r>
            <a:r>
              <a:rPr lang="en-US" altLang="en-US" b="1" i="1" dirty="0" err="1">
                <a:solidFill>
                  <a:srgbClr val="FF0000"/>
                </a:solidFill>
              </a:rPr>
              <a:t>gì</a:t>
            </a:r>
            <a:r>
              <a:rPr lang="en-US" altLang="en-US" b="1" i="1" dirty="0">
                <a:solidFill>
                  <a:srgbClr val="FF0000"/>
                </a:solidFill>
              </a:rPr>
              <a:t> </a:t>
            </a:r>
            <a:r>
              <a:rPr lang="en-US" altLang="en-US" b="1" i="1" dirty="0" err="1" smtClean="0">
                <a:solidFill>
                  <a:srgbClr val="FF0000"/>
                </a:solidFill>
              </a:rPr>
              <a:t>đối</a:t>
            </a:r>
            <a:r>
              <a:rPr lang="en-US" altLang="en-US" b="1" i="1" dirty="0" smtClean="0">
                <a:solidFill>
                  <a:srgbClr val="FF0000"/>
                </a:solidFill>
              </a:rPr>
              <a:t> </a:t>
            </a:r>
            <a:r>
              <a:rPr lang="en-US" altLang="en-US" b="1" i="1" dirty="0" err="1" smtClean="0">
                <a:solidFill>
                  <a:srgbClr val="FF0000"/>
                </a:solidFill>
              </a:rPr>
              <a:t>với</a:t>
            </a:r>
            <a:r>
              <a:rPr lang="en-US" altLang="en-US" b="1" i="1" dirty="0" smtClean="0">
                <a:solidFill>
                  <a:srgbClr val="FF0000"/>
                </a:solidFill>
              </a:rPr>
              <a:t> con </a:t>
            </a:r>
            <a:r>
              <a:rPr lang="en-US" altLang="en-US" b="1" i="1" dirty="0" err="1" smtClean="0">
                <a:solidFill>
                  <a:srgbClr val="FF0000"/>
                </a:solidFill>
              </a:rPr>
              <a:t>người</a:t>
            </a:r>
            <a:r>
              <a:rPr lang="en-US" altLang="en-US" b="1" i="1" dirty="0" smtClean="0">
                <a:solidFill>
                  <a:srgbClr val="FF0000"/>
                </a:solidFill>
              </a:rPr>
              <a:t>? </a:t>
            </a:r>
            <a:r>
              <a:rPr lang="en-US" altLang="en-US" b="1" i="1" dirty="0" err="1" smtClean="0">
                <a:solidFill>
                  <a:srgbClr val="FF0000"/>
                </a:solidFill>
              </a:rPr>
              <a:t>Lấy</a:t>
            </a:r>
            <a:r>
              <a:rPr lang="en-US" altLang="en-US" b="1" i="1" dirty="0" smtClean="0">
                <a:solidFill>
                  <a:srgbClr val="FF0000"/>
                </a:solidFill>
              </a:rPr>
              <a:t> </a:t>
            </a:r>
            <a:r>
              <a:rPr lang="en-US" altLang="en-US" b="1" i="1" dirty="0" err="1" smtClean="0">
                <a:solidFill>
                  <a:srgbClr val="FF0000"/>
                </a:solidFill>
              </a:rPr>
              <a:t>ví</a:t>
            </a:r>
            <a:r>
              <a:rPr lang="en-US" altLang="en-US" b="1" i="1" dirty="0" smtClean="0">
                <a:solidFill>
                  <a:srgbClr val="FF0000"/>
                </a:solidFill>
              </a:rPr>
              <a:t> </a:t>
            </a:r>
            <a:r>
              <a:rPr lang="en-US" altLang="en-US" b="1" i="1" dirty="0" err="1" smtClean="0">
                <a:solidFill>
                  <a:srgbClr val="FF0000"/>
                </a:solidFill>
              </a:rPr>
              <a:t>dụ</a:t>
            </a:r>
            <a:r>
              <a:rPr lang="en-US" altLang="en-US" b="1" i="1" dirty="0" smtClean="0">
                <a:solidFill>
                  <a:srgbClr val="FF0000"/>
                </a:solidFill>
              </a:rPr>
              <a:t>.</a:t>
            </a:r>
            <a:endParaRPr lang="en-US" altLang="en-US" b="1" i="1" dirty="0">
              <a:solidFill>
                <a:srgbClr val="FF0000"/>
              </a:solidFill>
            </a:endParaRPr>
          </a:p>
        </p:txBody>
      </p:sp>
      <p:pic>
        <p:nvPicPr>
          <p:cNvPr id="13"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ordArt 3"/>
          <p:cNvSpPr>
            <a:spLocks noChangeArrowheads="1" noChangeShapeType="1" noTextEdit="1"/>
          </p:cNvSpPr>
          <p:nvPr/>
        </p:nvSpPr>
        <p:spPr bwMode="auto">
          <a:xfrm>
            <a:off x="1586344" y="4203757"/>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15" name="Text Box 3"/>
          <p:cNvSpPr txBox="1">
            <a:spLocks noChangeArrowheads="1"/>
          </p:cNvSpPr>
          <p:nvPr/>
        </p:nvSpPr>
        <p:spPr bwMode="auto">
          <a:xfrm>
            <a:off x="69271" y="4750930"/>
            <a:ext cx="778625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a:t>
            </a:r>
            <a:r>
              <a:rPr lang="en-US" altLang="en-US" sz="2800" b="1" dirty="0">
                <a:latin typeface="Times New Roman" panose="02020603050405020304" pitchFamily="18" charset="0"/>
                <a:cs typeface="Times New Roman" panose="02020603050405020304" pitchFamily="18" charset="0"/>
              </a:rPr>
              <a:t>: 5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p>
          <a:p>
            <a:pPr algn="ctr">
              <a:lnSpc>
                <a:spcPct val="150000"/>
              </a:lnSpc>
            </a:pPr>
            <a:r>
              <a:rPr lang="en-US" altLang="en-US" sz="2800" b="1" dirty="0" err="1" smtClean="0">
                <a:latin typeface="Times New Roman" panose="02020603050405020304" pitchFamily="18" charset="0"/>
                <a:cs typeface="Times New Roman" panose="02020603050405020304" pitchFamily="18" charset="0"/>
              </a:rPr>
              <a:t>Lớp</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chia 3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từng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trả</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lời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câu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hỏi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khác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nhận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xét</a:t>
            </a:r>
            <a:endParaRPr lang="en-US" altLang="en-US" sz="28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281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8"/>
                                        </p:tgtEl>
                                        <p:attrNameLst>
                                          <p:attrName>ppt_x</p:attrName>
                                        </p:attrNameLst>
                                      </p:cBhvr>
                                      <p:tavLst>
                                        <p:tav tm="0">
                                          <p:val>
                                            <p:strVal val="ppt_x"/>
                                          </p:val>
                                        </p:tav>
                                        <p:tav tm="100000">
                                          <p:val>
                                            <p:strVal val="ppt_x"/>
                                          </p:val>
                                        </p:tav>
                                      </p:tavLst>
                                    </p:anim>
                                    <p:anim calcmode="lin" valueType="num">
                                      <p:cBhvr additive="base">
                                        <p:cTn id="12" dur="500"/>
                                        <p:tgtEl>
                                          <p:spTgt spid="8"/>
                                        </p:tgtEl>
                                        <p:attrNameLst>
                                          <p:attrName>ppt_y</p:attrName>
                                        </p:attrNameLst>
                                      </p:cBhvr>
                                      <p:tavLst>
                                        <p:tav tm="0">
                                          <p:val>
                                            <p:strVal val="ppt_y"/>
                                          </p:val>
                                        </p:tav>
                                        <p:tav tm="100000">
                                          <p:val>
                                            <p:strVal val="1+ppt_h/2"/>
                                          </p:val>
                                        </p:tav>
                                      </p:tavLst>
                                    </p:anim>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Bài 1- trang 8- thực vậ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6800" y="3272135"/>
            <a:ext cx="6045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Bài 1- cây mí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2135"/>
            <a:ext cx="594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Bài 1- cây ngô"/>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943600" cy="3228109"/>
          </a:xfrm>
          <a:prstGeom prst="rect">
            <a:avLst/>
          </a:prstGeom>
          <a:solidFill>
            <a:srgbClr val="FFFF00"/>
          </a:solidFill>
          <a:ln>
            <a:noFill/>
          </a:ln>
          <a:extLst/>
        </p:spPr>
      </p:pic>
      <p:pic>
        <p:nvPicPr>
          <p:cNvPr id="7174" name="Picture 6" descr="D:\arabica-coff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52400"/>
            <a:ext cx="6096000" cy="307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1048327" y="6364161"/>
            <a:ext cx="10196945" cy="461665"/>
          </a:xfrm>
          <a:prstGeom prst="rect">
            <a:avLst/>
          </a:prstGeom>
          <a:gradFill rotWithShape="1">
            <a:gsLst>
              <a:gs pos="0">
                <a:srgbClr val="CCFFCC"/>
              </a:gs>
              <a:gs pos="50000">
                <a:schemeClr val="bg1"/>
              </a:gs>
              <a:gs pos="100000">
                <a:srgbClr val="CCFFCC"/>
              </a:gs>
            </a:gsLst>
            <a:lin ang="5400000" scaled="1"/>
          </a:gradFill>
          <a:ln w="9525">
            <a:solidFill>
              <a:srgbClr val="FF00FF"/>
            </a:solidFill>
            <a:miter lim="800000"/>
            <a:headEnd/>
            <a:tailEnd/>
          </a:ln>
          <a:effectLst/>
        </p:spPr>
        <p:txBody>
          <a:bodyPr wrap="square">
            <a:spAutoFit/>
          </a:bodyPr>
          <a:lstStyle/>
          <a:p>
            <a:pPr>
              <a:defRPr/>
            </a:pPr>
            <a:r>
              <a:rPr lang="en-US" sz="2400" b="1" i="1" dirty="0" err="1" smtClean="0"/>
              <a:t>Một</a:t>
            </a:r>
            <a:r>
              <a:rPr lang="en-US" sz="2400" b="1" i="1" dirty="0" smtClean="0"/>
              <a:t> </a:t>
            </a:r>
            <a:r>
              <a:rPr lang="en-US" sz="2400" b="1" i="1" dirty="0" err="1" smtClean="0"/>
              <a:t>số</a:t>
            </a:r>
            <a:r>
              <a:rPr lang="en-US" sz="2400" b="1" i="1" dirty="0" smtClean="0"/>
              <a:t> </a:t>
            </a:r>
            <a:r>
              <a:rPr lang="en-US" sz="2400" b="1" i="1" dirty="0" err="1" smtClean="0"/>
              <a:t>cây</a:t>
            </a:r>
            <a:r>
              <a:rPr lang="en-US" sz="2400" b="1" i="1" dirty="0" smtClean="0"/>
              <a:t> </a:t>
            </a:r>
            <a:r>
              <a:rPr lang="en-US" sz="2400" b="1" i="1" dirty="0" err="1" smtClean="0"/>
              <a:t>lương</a:t>
            </a:r>
            <a:r>
              <a:rPr lang="en-US" sz="2400" b="1" i="1" dirty="0" smtClean="0"/>
              <a:t> </a:t>
            </a:r>
            <a:r>
              <a:rPr lang="en-US" sz="2400" b="1" i="1" dirty="0" err="1" smtClean="0"/>
              <a:t>thực</a:t>
            </a:r>
            <a:r>
              <a:rPr lang="en-US" sz="2400" b="1" i="1" dirty="0" smtClean="0"/>
              <a:t>, </a:t>
            </a:r>
            <a:r>
              <a:rPr lang="en-US" sz="2400" b="1" i="1" dirty="0" err="1" smtClean="0"/>
              <a:t>thực</a:t>
            </a:r>
            <a:r>
              <a:rPr lang="en-US" sz="2400" b="1" i="1" dirty="0" smtClean="0"/>
              <a:t> </a:t>
            </a:r>
            <a:r>
              <a:rPr lang="en-US" sz="2400" b="1" i="1" dirty="0" err="1" smtClean="0"/>
              <a:t>phẩm</a:t>
            </a:r>
            <a:r>
              <a:rPr lang="en-US" sz="2400" b="1" i="1" dirty="0" smtClean="0"/>
              <a:t>, </a:t>
            </a:r>
            <a:r>
              <a:rPr lang="en-US" sz="2400" b="1" i="1" dirty="0" err="1" smtClean="0"/>
              <a:t>ăn</a:t>
            </a:r>
            <a:r>
              <a:rPr lang="en-US" sz="2400" b="1" i="1" dirty="0" smtClean="0"/>
              <a:t> </a:t>
            </a:r>
            <a:r>
              <a:rPr lang="en-US" sz="2400" b="1" i="1" dirty="0" err="1" smtClean="0"/>
              <a:t>quả</a:t>
            </a:r>
            <a:r>
              <a:rPr lang="en-US" sz="2400" b="1" i="1" dirty="0" smtClean="0"/>
              <a:t>, </a:t>
            </a:r>
            <a:r>
              <a:rPr lang="en-US" sz="2400" b="1" i="1" dirty="0" err="1" smtClean="0"/>
              <a:t>lấy</a:t>
            </a:r>
            <a:r>
              <a:rPr lang="en-US" sz="2400" b="1" i="1" dirty="0" smtClean="0"/>
              <a:t> </a:t>
            </a:r>
            <a:r>
              <a:rPr lang="en-US" sz="2400" b="1" i="1" dirty="0" err="1" smtClean="0"/>
              <a:t>gỗ</a:t>
            </a:r>
            <a:r>
              <a:rPr lang="en-US" sz="2400" b="1" i="1" dirty="0" smtClean="0"/>
              <a:t>, </a:t>
            </a:r>
            <a:r>
              <a:rPr lang="en-US" sz="2400" b="1" i="1" dirty="0" err="1" smtClean="0"/>
              <a:t>công</a:t>
            </a:r>
            <a:r>
              <a:rPr lang="en-US" sz="2400" b="1" i="1" dirty="0" smtClean="0"/>
              <a:t> </a:t>
            </a:r>
            <a:r>
              <a:rPr lang="en-US" sz="2400" b="1" i="1" dirty="0" err="1" smtClean="0"/>
              <a:t>nghiệp</a:t>
            </a:r>
            <a:r>
              <a:rPr lang="en-US" sz="2400" b="1" i="1" dirty="0" smtClean="0"/>
              <a:t>…</a:t>
            </a:r>
            <a:endParaRPr lang="en-US" sz="2400" b="1" i="1" dirty="0"/>
          </a:p>
        </p:txBody>
      </p:sp>
      <p:sp>
        <p:nvSpPr>
          <p:cNvPr id="7" name="Rectangle 10"/>
          <p:cNvSpPr>
            <a:spLocks noChangeArrowheads="1"/>
          </p:cNvSpPr>
          <p:nvPr/>
        </p:nvSpPr>
        <p:spPr bwMode="auto">
          <a:xfrm>
            <a:off x="2438400" y="2766444"/>
            <a:ext cx="13716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ngô</a:t>
            </a:r>
            <a:endParaRPr lang="en-US" sz="2400" b="1" i="1" dirty="0"/>
          </a:p>
        </p:txBody>
      </p:sp>
      <p:sp>
        <p:nvSpPr>
          <p:cNvPr id="8" name="Rectangle 10"/>
          <p:cNvSpPr>
            <a:spLocks noChangeArrowheads="1"/>
          </p:cNvSpPr>
          <p:nvPr/>
        </p:nvSpPr>
        <p:spPr bwMode="auto">
          <a:xfrm>
            <a:off x="2286000" y="5858470"/>
            <a:ext cx="13716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mít</a:t>
            </a:r>
            <a:endParaRPr lang="en-US" sz="2400" b="1" i="1" dirty="0"/>
          </a:p>
        </p:txBody>
      </p:sp>
      <p:sp>
        <p:nvSpPr>
          <p:cNvPr id="9" name="Rectangle 10"/>
          <p:cNvSpPr>
            <a:spLocks noChangeArrowheads="1"/>
          </p:cNvSpPr>
          <p:nvPr/>
        </p:nvSpPr>
        <p:spPr bwMode="auto">
          <a:xfrm>
            <a:off x="8846127" y="5814444"/>
            <a:ext cx="2001982"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bắp</a:t>
            </a:r>
            <a:r>
              <a:rPr lang="en-US" sz="2400" b="1" i="1" dirty="0" smtClean="0"/>
              <a:t> </a:t>
            </a:r>
            <a:r>
              <a:rPr lang="en-US" sz="2400" b="1" i="1" dirty="0" err="1" smtClean="0"/>
              <a:t>cải</a:t>
            </a:r>
            <a:endParaRPr lang="en-US" sz="2400" b="1" i="1" dirty="0"/>
          </a:p>
        </p:txBody>
      </p:sp>
      <p:sp>
        <p:nvSpPr>
          <p:cNvPr id="10" name="Rectangle 10"/>
          <p:cNvSpPr>
            <a:spLocks noChangeArrowheads="1"/>
          </p:cNvSpPr>
          <p:nvPr/>
        </p:nvSpPr>
        <p:spPr bwMode="auto">
          <a:xfrm>
            <a:off x="8458199" y="2688011"/>
            <a:ext cx="1932709"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cà</a:t>
            </a:r>
            <a:r>
              <a:rPr lang="en-US" sz="2400" b="1" i="1" dirty="0" smtClean="0"/>
              <a:t> </a:t>
            </a:r>
            <a:r>
              <a:rPr lang="en-US" sz="2400" b="1" i="1" dirty="0" err="1" smtClean="0"/>
              <a:t>phê</a:t>
            </a:r>
            <a:endParaRPr lang="en-US" sz="2400" b="1" i="1" dirty="0"/>
          </a:p>
        </p:txBody>
      </p:sp>
      <p:pic>
        <p:nvPicPr>
          <p:cNvPr id="22" name="Picture 21" descr="https://tech12h.com/sites/default/files/styles/inbody400/public/screenshot_13_104.png?itok=Xlz1oLEe"/>
          <p:cNvPicPr/>
          <p:nvPr/>
        </p:nvPicPr>
        <p:blipFill>
          <a:blip r:embed="rId6">
            <a:extLst>
              <a:ext uri="{28A0092B-C50C-407E-A947-70E740481C1C}">
                <a14:useLocalDpi xmlns:a14="http://schemas.microsoft.com/office/drawing/2010/main" val="0"/>
              </a:ext>
            </a:extLst>
          </a:blip>
          <a:srcRect/>
          <a:stretch>
            <a:fillRect/>
          </a:stretch>
        </p:blipFill>
        <p:spPr bwMode="auto">
          <a:xfrm>
            <a:off x="-1" y="14748"/>
            <a:ext cx="6916995" cy="6843252"/>
          </a:xfrm>
          <a:prstGeom prst="rect">
            <a:avLst/>
          </a:prstGeom>
          <a:noFill/>
          <a:ln>
            <a:noFill/>
          </a:ln>
        </p:spPr>
      </p:pic>
      <p:pic>
        <p:nvPicPr>
          <p:cNvPr id="23" name="Picture 22" descr="https://tech12h.com/sites/default/files/styles/inbody400/public/screenshot_14_101.png?itok=OAJj6He9"/>
          <p:cNvPicPr/>
          <p:nvPr/>
        </p:nvPicPr>
        <p:blipFill>
          <a:blip r:embed="rId7">
            <a:extLst>
              <a:ext uri="{28A0092B-C50C-407E-A947-70E740481C1C}">
                <a14:useLocalDpi xmlns:a14="http://schemas.microsoft.com/office/drawing/2010/main" val="0"/>
              </a:ext>
            </a:extLst>
          </a:blip>
          <a:srcRect/>
          <a:stretch>
            <a:fillRect/>
          </a:stretch>
        </p:blipFill>
        <p:spPr bwMode="auto">
          <a:xfrm>
            <a:off x="6799811" y="0"/>
            <a:ext cx="5392188" cy="6825825"/>
          </a:xfrm>
          <a:prstGeom prst="rect">
            <a:avLst/>
          </a:prstGeom>
          <a:noFill/>
          <a:ln>
            <a:noFill/>
          </a:ln>
        </p:spPr>
      </p:pic>
      <p:sp>
        <p:nvSpPr>
          <p:cNvPr id="24" name="TextBox 23"/>
          <p:cNvSpPr txBox="1"/>
          <p:nvPr/>
        </p:nvSpPr>
        <p:spPr>
          <a:xfrm>
            <a:off x="6916994" y="6364161"/>
            <a:ext cx="730715" cy="369332"/>
          </a:xfrm>
          <a:prstGeom prst="rect">
            <a:avLst/>
          </a:prstGeom>
          <a:solidFill>
            <a:srgbClr val="F9F9F9"/>
          </a:solidFill>
        </p:spPr>
        <p:txBody>
          <a:bodyPr wrap="square" rtlCol="0">
            <a:spAutoFit/>
          </a:bodyPr>
          <a:lstStyle/>
          <a:p>
            <a:endParaRPr lang="en-US" dirty="0"/>
          </a:p>
        </p:txBody>
      </p:sp>
      <p:pic>
        <p:nvPicPr>
          <p:cNvPr id="25" name="Picture 2" descr="pine%20tre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6172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cay%20du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0"/>
            <a:ext cx="6019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581400"/>
            <a:ext cx="6172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3581400"/>
            <a:ext cx="6019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0"/>
          <p:cNvSpPr>
            <a:spLocks noChangeArrowheads="1"/>
          </p:cNvSpPr>
          <p:nvPr/>
        </p:nvSpPr>
        <p:spPr bwMode="auto">
          <a:xfrm>
            <a:off x="2438400" y="3119735"/>
            <a:ext cx="18288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thông</a:t>
            </a:r>
            <a:endParaRPr lang="en-US" sz="2400" b="1" i="1" dirty="0"/>
          </a:p>
        </p:txBody>
      </p:sp>
      <p:sp>
        <p:nvSpPr>
          <p:cNvPr id="30" name="Rectangle 10"/>
          <p:cNvSpPr>
            <a:spLocks noChangeArrowheads="1"/>
          </p:cNvSpPr>
          <p:nvPr/>
        </p:nvSpPr>
        <p:spPr bwMode="auto">
          <a:xfrm>
            <a:off x="2286000" y="6391868"/>
            <a:ext cx="13716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lúa</a:t>
            </a:r>
            <a:endParaRPr lang="en-US" sz="2400" b="1" i="1" dirty="0"/>
          </a:p>
        </p:txBody>
      </p:sp>
      <p:sp>
        <p:nvSpPr>
          <p:cNvPr id="31" name="Rectangle 10"/>
          <p:cNvSpPr>
            <a:spLocks noChangeArrowheads="1"/>
          </p:cNvSpPr>
          <p:nvPr/>
        </p:nvSpPr>
        <p:spPr bwMode="auto">
          <a:xfrm>
            <a:off x="8828809" y="6391869"/>
            <a:ext cx="140970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tre</a:t>
            </a:r>
            <a:endParaRPr lang="en-US" sz="2400" b="1" i="1" dirty="0"/>
          </a:p>
        </p:txBody>
      </p:sp>
      <p:sp>
        <p:nvSpPr>
          <p:cNvPr id="32" name="Rectangle 10"/>
          <p:cNvSpPr>
            <a:spLocks noChangeArrowheads="1"/>
          </p:cNvSpPr>
          <p:nvPr/>
        </p:nvSpPr>
        <p:spPr bwMode="auto">
          <a:xfrm>
            <a:off x="8458200" y="3041302"/>
            <a:ext cx="147551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smtClean="0"/>
              <a:t>Cây</a:t>
            </a:r>
            <a:r>
              <a:rPr lang="en-US" sz="2400" b="1" i="1" dirty="0" smtClean="0"/>
              <a:t> </a:t>
            </a:r>
            <a:r>
              <a:rPr lang="en-US" sz="2400" b="1" i="1" dirty="0" err="1" smtClean="0"/>
              <a:t>dừa</a:t>
            </a:r>
            <a:endParaRPr lang="en-US" sz="2400" b="1" i="1" dirty="0"/>
          </a:p>
        </p:txBody>
      </p:sp>
    </p:spTree>
    <p:extLst>
      <p:ext uri="{BB962C8B-B14F-4D97-AF65-F5344CB8AC3E}">
        <p14:creationId xmlns:p14="http://schemas.microsoft.com/office/powerpoint/2010/main" val="1152246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par>
                                <p:cTn id="24" presetID="53" presetClass="entr" presetSubtype="16"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par>
                                <p:cTn id="34" presetID="53" presetClass="entr" presetSubtype="16"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500" fill="hold"/>
                                        <p:tgtEl>
                                          <p:spTgt spid="30"/>
                                        </p:tgtEl>
                                        <p:attrNameLst>
                                          <p:attrName>ppt_w</p:attrName>
                                        </p:attrNameLst>
                                      </p:cBhvr>
                                      <p:tavLst>
                                        <p:tav tm="0">
                                          <p:val>
                                            <p:fltVal val="0"/>
                                          </p:val>
                                        </p:tav>
                                        <p:tav tm="100000">
                                          <p:val>
                                            <p:strVal val="#ppt_w"/>
                                          </p:val>
                                        </p:tav>
                                      </p:tavLst>
                                    </p:anim>
                                    <p:anim calcmode="lin" valueType="num">
                                      <p:cBhvr>
                                        <p:cTn id="47" dur="500" fill="hold"/>
                                        <p:tgtEl>
                                          <p:spTgt spid="30"/>
                                        </p:tgtEl>
                                        <p:attrNameLst>
                                          <p:attrName>ppt_h</p:attrName>
                                        </p:attrNameLst>
                                      </p:cBhvr>
                                      <p:tavLst>
                                        <p:tav tm="0">
                                          <p:val>
                                            <p:fltVal val="0"/>
                                          </p:val>
                                        </p:tav>
                                        <p:tav tm="100000">
                                          <p:val>
                                            <p:strVal val="#ppt_h"/>
                                          </p:val>
                                        </p:tav>
                                      </p:tavLst>
                                    </p:anim>
                                    <p:animEffect transition="in" filter="fade">
                                      <p:cBhvr>
                                        <p:cTn id="48" dur="500"/>
                                        <p:tgtEl>
                                          <p:spTgt spid="3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fltVal val="0"/>
                                          </p:val>
                                        </p:tav>
                                        <p:tav tm="100000">
                                          <p:val>
                                            <p:strVal val="#ppt_w"/>
                                          </p:val>
                                        </p:tav>
                                      </p:tavLst>
                                    </p:anim>
                                    <p:anim calcmode="lin" valueType="num">
                                      <p:cBhvr>
                                        <p:cTn id="52" dur="500" fill="hold"/>
                                        <p:tgtEl>
                                          <p:spTgt spid="31"/>
                                        </p:tgtEl>
                                        <p:attrNameLst>
                                          <p:attrName>ppt_h</p:attrName>
                                        </p:attrNameLst>
                                      </p:cBhvr>
                                      <p:tavLst>
                                        <p:tav tm="0">
                                          <p:val>
                                            <p:fltVal val="0"/>
                                          </p:val>
                                        </p:tav>
                                        <p:tav tm="100000">
                                          <p:val>
                                            <p:strVal val="#ppt_h"/>
                                          </p:val>
                                        </p:tav>
                                      </p:tavLst>
                                    </p:anim>
                                    <p:animEffect transition="in" filter="fade">
                                      <p:cBhvr>
                                        <p:cTn id="53" dur="500"/>
                                        <p:tgtEl>
                                          <p:spTgt spid="3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animEffect transition="in" filter="fade">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30" grpId="0" animBg="1"/>
      <p:bldP spid="31"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3" name="Picture 9" descr="Gần 1 tấn động vật ôi thiu suýt được đi tiêu thụ, Tin tức - Sự kiệ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
            <a:ext cx="57531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vtc_166685_an-bi-tieu-ch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4688"/>
            <a:ext cx="6019800"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1" descr="Cẩn thận với một số loại hải sản khi chế biế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19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7" name="Text Box 13"/>
          <p:cNvSpPr txBox="1">
            <a:spLocks noChangeArrowheads="1"/>
          </p:cNvSpPr>
          <p:nvPr/>
        </p:nvSpPr>
        <p:spPr bwMode="auto">
          <a:xfrm>
            <a:off x="2826327" y="2727159"/>
            <a:ext cx="800219" cy="461665"/>
          </a:xfrm>
          <a:prstGeom prst="rect">
            <a:avLst/>
          </a:prstGeom>
          <a:solidFill>
            <a:srgbClr val="FFFF00"/>
          </a:solidFill>
          <a:ln w="9525">
            <a:solidFill>
              <a:srgbClr val="FF00FF"/>
            </a:solidFill>
            <a:miter lim="800000"/>
            <a:headEnd/>
            <a:tailEnd/>
          </a:ln>
          <a:effectLst/>
          <a:extLst/>
        </p:spPr>
        <p:txBody>
          <a:bodyPr wrap="none">
            <a:spAutoFit/>
          </a:bodyPr>
          <a:lstStyle/>
          <a:p>
            <a:pPr eaLnBrk="1" hangingPunct="1">
              <a:defRPr/>
            </a:pPr>
            <a:r>
              <a:rPr lang="en-US" sz="2400" b="1" i="1" dirty="0" err="1"/>
              <a:t>Vẹm</a:t>
            </a:r>
            <a:endParaRPr lang="en-US" sz="2400" b="1" i="1" dirty="0"/>
          </a:p>
        </p:txBody>
      </p:sp>
      <p:sp>
        <p:nvSpPr>
          <p:cNvPr id="16398" name="Text Box 14"/>
          <p:cNvSpPr txBox="1">
            <a:spLocks noChangeArrowheads="1"/>
          </p:cNvSpPr>
          <p:nvPr/>
        </p:nvSpPr>
        <p:spPr bwMode="auto">
          <a:xfrm>
            <a:off x="8846127" y="2727159"/>
            <a:ext cx="1335622" cy="461665"/>
          </a:xfrm>
          <a:prstGeom prst="rect">
            <a:avLst/>
          </a:prstGeom>
          <a:solidFill>
            <a:srgbClr val="FFFF00"/>
          </a:solidFill>
          <a:ln w="9525">
            <a:solidFill>
              <a:srgbClr val="FF00FF"/>
            </a:solidFill>
            <a:miter lim="800000"/>
            <a:headEnd/>
            <a:tailEnd/>
          </a:ln>
          <a:effectLst/>
          <a:extLst/>
        </p:spPr>
        <p:txBody>
          <a:bodyPr wrap="none">
            <a:spAutoFit/>
          </a:bodyPr>
          <a:lstStyle/>
          <a:p>
            <a:pPr eaLnBrk="1" hangingPunct="1">
              <a:defRPr/>
            </a:pPr>
            <a:r>
              <a:rPr lang="en-US" sz="2400" b="1" i="1" dirty="0" err="1"/>
              <a:t>Thịt</a:t>
            </a:r>
            <a:r>
              <a:rPr lang="en-US" sz="2400" b="1" i="1" dirty="0"/>
              <a:t> </a:t>
            </a:r>
            <a:r>
              <a:rPr lang="en-US" sz="2400" b="1" i="1" dirty="0" err="1"/>
              <a:t>lợn</a:t>
            </a:r>
            <a:endParaRPr lang="en-US" sz="2400" b="1" i="1" dirty="0"/>
          </a:p>
        </p:txBody>
      </p:sp>
      <p:sp>
        <p:nvSpPr>
          <p:cNvPr id="16399" name="Text Box 15"/>
          <p:cNvSpPr txBox="1">
            <a:spLocks noChangeArrowheads="1"/>
          </p:cNvSpPr>
          <p:nvPr/>
        </p:nvSpPr>
        <p:spPr bwMode="auto">
          <a:xfrm>
            <a:off x="2674161" y="6488668"/>
            <a:ext cx="1600200" cy="461665"/>
          </a:xfrm>
          <a:prstGeom prst="rect">
            <a:avLst/>
          </a:prstGeom>
          <a:solidFill>
            <a:srgbClr val="FFFF00"/>
          </a:solidFill>
          <a:ln w="9525">
            <a:solidFill>
              <a:srgbClr val="FF00FF"/>
            </a:solidFill>
            <a:miter lim="800000"/>
            <a:headEnd/>
            <a:tailEnd/>
          </a:ln>
          <a:effectLst/>
          <a:extLst/>
        </p:spPr>
        <p:txBody>
          <a:bodyPr>
            <a:spAutoFit/>
          </a:bodyPr>
          <a:lstStyle/>
          <a:p>
            <a:pPr eaLnBrk="1" hangingPunct="1">
              <a:defRPr/>
            </a:pPr>
            <a:r>
              <a:rPr lang="en-US" sz="2400" b="1" i="1"/>
              <a:t>Trứng gà</a:t>
            </a:r>
          </a:p>
        </p:txBody>
      </p:sp>
      <p:pic>
        <p:nvPicPr>
          <p:cNvPr id="9" name="Picture 11" descr="hais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230564"/>
            <a:ext cx="5753100" cy="3627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8825346" y="6488668"/>
            <a:ext cx="825867" cy="461665"/>
          </a:xfrm>
          <a:prstGeom prst="rect">
            <a:avLst/>
          </a:prstGeom>
          <a:solidFill>
            <a:srgbClr val="FFFF00"/>
          </a:solidFill>
          <a:ln w="9525">
            <a:solidFill>
              <a:srgbClr val="FF00FF"/>
            </a:solidFill>
            <a:miter lim="800000"/>
            <a:headEnd/>
            <a:tailEnd/>
          </a:ln>
          <a:effectLst/>
          <a:extLst/>
        </p:spPr>
        <p:txBody>
          <a:bodyPr wrap="none">
            <a:spAutoFit/>
          </a:bodyPr>
          <a:lstStyle/>
          <a:p>
            <a:pPr eaLnBrk="1" hangingPunct="1">
              <a:defRPr/>
            </a:pPr>
            <a:r>
              <a:rPr lang="en-US" sz="2400" b="1" i="1" dirty="0" err="1" smtClean="0"/>
              <a:t>Tôm</a:t>
            </a:r>
            <a:endParaRPr lang="en-US" sz="2400" b="1" i="1" dirty="0"/>
          </a:p>
        </p:txBody>
      </p:sp>
      <p:pic>
        <p:nvPicPr>
          <p:cNvPr id="11" name="Picture 9" descr="CA L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43" y="-16436"/>
            <a:ext cx="611367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0"/>
          <p:cNvSpPr>
            <a:spLocks noChangeArrowheads="1"/>
          </p:cNvSpPr>
          <p:nvPr/>
        </p:nvSpPr>
        <p:spPr bwMode="auto">
          <a:xfrm>
            <a:off x="1676400" y="2984367"/>
            <a:ext cx="3187940"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cá</a:t>
            </a:r>
            <a:r>
              <a:rPr lang="en-US" sz="2400" b="1" i="1" dirty="0"/>
              <a:t> </a:t>
            </a:r>
            <a:r>
              <a:rPr lang="en-US" sz="2400" b="1" i="1" dirty="0" err="1"/>
              <a:t>chuối</a:t>
            </a:r>
            <a:r>
              <a:rPr lang="en-US" sz="2400" b="1" i="1" dirty="0"/>
              <a:t> (</a:t>
            </a:r>
            <a:r>
              <a:rPr lang="en-US" sz="2400" b="1" i="1" dirty="0" err="1"/>
              <a:t>tầng</a:t>
            </a:r>
            <a:r>
              <a:rPr lang="en-US" sz="2400" b="1" i="1" dirty="0"/>
              <a:t> </a:t>
            </a:r>
            <a:r>
              <a:rPr lang="en-US" sz="2400" b="1" i="1" dirty="0" err="1"/>
              <a:t>giữa</a:t>
            </a:r>
            <a:r>
              <a:rPr lang="en-US" sz="2400" b="1" i="1" dirty="0"/>
              <a:t>)</a:t>
            </a:r>
          </a:p>
        </p:txBody>
      </p:sp>
      <p:pic>
        <p:nvPicPr>
          <p:cNvPr id="13" name="Picture 11" descr="ca me tr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2514" y="-1"/>
            <a:ext cx="6059486" cy="3353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2"/>
          <p:cNvSpPr>
            <a:spLocks noChangeArrowheads="1"/>
          </p:cNvSpPr>
          <p:nvPr/>
        </p:nvSpPr>
        <p:spPr bwMode="auto">
          <a:xfrm>
            <a:off x="7521624" y="2997066"/>
            <a:ext cx="3718993"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cá</a:t>
            </a:r>
            <a:r>
              <a:rPr lang="en-US" sz="2400" b="1" i="1" dirty="0"/>
              <a:t> </a:t>
            </a:r>
            <a:r>
              <a:rPr lang="en-US" sz="2400" b="1" i="1" dirty="0" err="1"/>
              <a:t>mè</a:t>
            </a:r>
            <a:r>
              <a:rPr lang="en-US" sz="2400" b="1" i="1" dirty="0"/>
              <a:t> </a:t>
            </a:r>
            <a:r>
              <a:rPr lang="en-US" sz="2400" b="1" i="1" dirty="0" err="1"/>
              <a:t>trắng</a:t>
            </a:r>
            <a:r>
              <a:rPr lang="en-US" sz="2400" b="1" i="1" dirty="0"/>
              <a:t> (</a:t>
            </a:r>
            <a:r>
              <a:rPr lang="en-US" sz="2400" b="1" i="1" dirty="0" err="1"/>
              <a:t>tầng</a:t>
            </a:r>
            <a:r>
              <a:rPr lang="en-US" sz="2400" b="1" i="1" dirty="0"/>
              <a:t> </a:t>
            </a:r>
            <a:r>
              <a:rPr lang="en-US" sz="2400" b="1" i="1" dirty="0" err="1"/>
              <a:t>mặt</a:t>
            </a:r>
            <a:r>
              <a:rPr lang="en-US" sz="2400" b="1" i="1" dirty="0"/>
              <a:t> )</a:t>
            </a:r>
          </a:p>
        </p:txBody>
      </p:sp>
      <p:pic>
        <p:nvPicPr>
          <p:cNvPr id="15" name="Picture 13" descr="tram c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4"/>
          <p:cNvSpPr>
            <a:spLocks noChangeArrowheads="1"/>
          </p:cNvSpPr>
          <p:nvPr/>
        </p:nvSpPr>
        <p:spPr bwMode="auto">
          <a:xfrm>
            <a:off x="1676400" y="6412771"/>
            <a:ext cx="3140628"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cá</a:t>
            </a:r>
            <a:r>
              <a:rPr lang="en-US" sz="2400" b="1" i="1" dirty="0"/>
              <a:t> </a:t>
            </a:r>
            <a:r>
              <a:rPr lang="en-US" sz="2400" b="1" i="1" dirty="0" err="1"/>
              <a:t>trôi</a:t>
            </a:r>
            <a:r>
              <a:rPr lang="en-US" sz="2400" b="1" i="1" dirty="0"/>
              <a:t> (</a:t>
            </a:r>
            <a:r>
              <a:rPr lang="en-US" sz="2400" b="1" i="1" dirty="0" err="1"/>
              <a:t>tầng</a:t>
            </a:r>
            <a:r>
              <a:rPr lang="en-US" sz="2400" b="1" i="1" dirty="0"/>
              <a:t> </a:t>
            </a:r>
            <a:r>
              <a:rPr lang="en-US" sz="2400" b="1" i="1" dirty="0" err="1"/>
              <a:t>giữa</a:t>
            </a:r>
            <a:r>
              <a:rPr lang="en-US" sz="2400" b="1" i="1" dirty="0"/>
              <a:t>)</a:t>
            </a:r>
          </a:p>
        </p:txBody>
      </p:sp>
      <p:pic>
        <p:nvPicPr>
          <p:cNvPr id="17" name="Picture 16" descr="ca che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3441700"/>
            <a:ext cx="6096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5"/>
          <p:cNvSpPr>
            <a:spLocks noChangeArrowheads="1"/>
          </p:cNvSpPr>
          <p:nvPr/>
        </p:nvSpPr>
        <p:spPr bwMode="auto">
          <a:xfrm>
            <a:off x="7928385" y="6348881"/>
            <a:ext cx="2887661" cy="461665"/>
          </a:xfrm>
          <a:prstGeom prst="rect">
            <a:avLst/>
          </a:prstGeom>
          <a:solidFill>
            <a:srgbClr val="FFFF00"/>
          </a:solidFill>
          <a:ln w="9525">
            <a:solidFill>
              <a:srgbClr val="FF00FF"/>
            </a:solidFill>
            <a:miter lim="800000"/>
            <a:headEnd/>
            <a:tailEnd/>
          </a:ln>
          <a:effectLst/>
        </p:spPr>
        <p:txBody>
          <a:bodyPr wrap="square">
            <a:spAutoFit/>
          </a:bodyPr>
          <a:lstStyle/>
          <a:p>
            <a:pPr>
              <a:defRPr/>
            </a:pPr>
            <a:r>
              <a:rPr lang="en-US" sz="2400" b="1" i="1" dirty="0" err="1"/>
              <a:t>cá</a:t>
            </a:r>
            <a:r>
              <a:rPr lang="en-US" sz="2400" b="1" i="1" dirty="0"/>
              <a:t> </a:t>
            </a:r>
            <a:r>
              <a:rPr lang="en-US" sz="2400" b="1" i="1" dirty="0" err="1"/>
              <a:t>chép</a:t>
            </a:r>
            <a:r>
              <a:rPr lang="en-US" sz="2400" b="1" i="1" dirty="0"/>
              <a:t> (</a:t>
            </a:r>
            <a:r>
              <a:rPr lang="en-US" sz="2400" b="1" i="1" dirty="0" err="1"/>
              <a:t>tầng</a:t>
            </a:r>
            <a:r>
              <a:rPr lang="en-US" sz="2400" b="1" i="1" dirty="0"/>
              <a:t> </a:t>
            </a:r>
            <a:r>
              <a:rPr lang="en-US" sz="2400" b="1" i="1" dirty="0" err="1"/>
              <a:t>đáy</a:t>
            </a:r>
            <a:r>
              <a:rPr lang="en-US" sz="2400" b="1" i="1" dirty="0"/>
              <a:t>)</a:t>
            </a:r>
          </a:p>
        </p:txBody>
      </p:sp>
    </p:spTree>
    <p:extLst>
      <p:ext uri="{BB962C8B-B14F-4D97-AF65-F5344CB8AC3E}">
        <p14:creationId xmlns:p14="http://schemas.microsoft.com/office/powerpoint/2010/main" val="222580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ppt_w</p:attrName>
                                        </p:attrNameLst>
                                      </p:cBhvr>
                                      <p:tavLst>
                                        <p:tav tm="0" fmla="#ppt_w*sin(2.5*pi*$)">
                                          <p:val>
                                            <p:fltVal val="0"/>
                                          </p:val>
                                        </p:tav>
                                        <p:tav tm="100000">
                                          <p:val>
                                            <p:fltVal val="1"/>
                                          </p:val>
                                        </p:tav>
                                      </p:tavLst>
                                    </p:anim>
                                    <p:anim calcmode="lin" valueType="num">
                                      <p:cBhvr>
                                        <p:cTn id="14" dur="2000" fill="hold"/>
                                        <p:tgtEl>
                                          <p:spTgt spid="11"/>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anim calcmode="lin" valueType="num">
                                      <p:cBhvr>
                                        <p:cTn id="18" dur="2000" fill="hold"/>
                                        <p:tgtEl>
                                          <p:spTgt spid="12"/>
                                        </p:tgtEl>
                                        <p:attrNameLst>
                                          <p:attrName>ppt_w</p:attrName>
                                        </p:attrNameLst>
                                      </p:cBhvr>
                                      <p:tavLst>
                                        <p:tav tm="0" fmla="#ppt_w*sin(2.5*pi*$)">
                                          <p:val>
                                            <p:fltVal val="0"/>
                                          </p:val>
                                        </p:tav>
                                        <p:tav tm="100000">
                                          <p:val>
                                            <p:fltVal val="1"/>
                                          </p:val>
                                        </p:tav>
                                      </p:tavLst>
                                    </p:anim>
                                    <p:anim calcmode="lin" valueType="num">
                                      <p:cBhvr>
                                        <p:cTn id="19" dur="2000" fill="hold"/>
                                        <p:tgtEl>
                                          <p:spTgt spid="12"/>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anim calcmode="lin" valueType="num">
                                      <p:cBhvr>
                                        <p:cTn id="23" dur="2000" fill="hold"/>
                                        <p:tgtEl>
                                          <p:spTgt spid="13"/>
                                        </p:tgtEl>
                                        <p:attrNameLst>
                                          <p:attrName>ppt_w</p:attrName>
                                        </p:attrNameLst>
                                      </p:cBhvr>
                                      <p:tavLst>
                                        <p:tav tm="0" fmla="#ppt_w*sin(2.5*pi*$)">
                                          <p:val>
                                            <p:fltVal val="0"/>
                                          </p:val>
                                        </p:tav>
                                        <p:tav tm="100000">
                                          <p:val>
                                            <p:fltVal val="1"/>
                                          </p:val>
                                        </p:tav>
                                      </p:tavLst>
                                    </p:anim>
                                    <p:anim calcmode="lin" valueType="num">
                                      <p:cBhvr>
                                        <p:cTn id="24" dur="2000" fill="hold"/>
                                        <p:tgtEl>
                                          <p:spTgt spid="13"/>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anim calcmode="lin" valueType="num">
                                      <p:cBhvr>
                                        <p:cTn id="28" dur="2000" fill="hold"/>
                                        <p:tgtEl>
                                          <p:spTgt spid="14"/>
                                        </p:tgtEl>
                                        <p:attrNameLst>
                                          <p:attrName>ppt_w</p:attrName>
                                        </p:attrNameLst>
                                      </p:cBhvr>
                                      <p:tavLst>
                                        <p:tav tm="0" fmla="#ppt_w*sin(2.5*pi*$)">
                                          <p:val>
                                            <p:fltVal val="0"/>
                                          </p:val>
                                        </p:tav>
                                        <p:tav tm="100000">
                                          <p:val>
                                            <p:fltVal val="1"/>
                                          </p:val>
                                        </p:tav>
                                      </p:tavLst>
                                    </p:anim>
                                    <p:anim calcmode="lin" valueType="num">
                                      <p:cBhvr>
                                        <p:cTn id="29" dur="2000" fill="hold"/>
                                        <p:tgtEl>
                                          <p:spTgt spid="14"/>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anim calcmode="lin" valueType="num">
                                      <p:cBhvr>
                                        <p:cTn id="33" dur="2000" fill="hold"/>
                                        <p:tgtEl>
                                          <p:spTgt spid="15"/>
                                        </p:tgtEl>
                                        <p:attrNameLst>
                                          <p:attrName>ppt_w</p:attrName>
                                        </p:attrNameLst>
                                      </p:cBhvr>
                                      <p:tavLst>
                                        <p:tav tm="0" fmla="#ppt_w*sin(2.5*pi*$)">
                                          <p:val>
                                            <p:fltVal val="0"/>
                                          </p:val>
                                        </p:tav>
                                        <p:tav tm="100000">
                                          <p:val>
                                            <p:fltVal val="1"/>
                                          </p:val>
                                        </p:tav>
                                      </p:tavLst>
                                    </p:anim>
                                    <p:anim calcmode="lin" valueType="num">
                                      <p:cBhvr>
                                        <p:cTn id="34" dur="2000" fill="hold"/>
                                        <p:tgtEl>
                                          <p:spTgt spid="15"/>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000"/>
                                        <p:tgtEl>
                                          <p:spTgt spid="16"/>
                                        </p:tgtEl>
                                      </p:cBhvr>
                                    </p:animEffect>
                                    <p:anim calcmode="lin" valueType="num">
                                      <p:cBhvr>
                                        <p:cTn id="38" dur="2000" fill="hold"/>
                                        <p:tgtEl>
                                          <p:spTgt spid="16"/>
                                        </p:tgtEl>
                                        <p:attrNameLst>
                                          <p:attrName>ppt_w</p:attrName>
                                        </p:attrNameLst>
                                      </p:cBhvr>
                                      <p:tavLst>
                                        <p:tav tm="0" fmla="#ppt_w*sin(2.5*pi*$)">
                                          <p:val>
                                            <p:fltVal val="0"/>
                                          </p:val>
                                        </p:tav>
                                        <p:tav tm="100000">
                                          <p:val>
                                            <p:fltVal val="1"/>
                                          </p:val>
                                        </p:tav>
                                      </p:tavLst>
                                    </p:anim>
                                    <p:anim calcmode="lin" valueType="num">
                                      <p:cBhvr>
                                        <p:cTn id="39" dur="2000" fill="hold"/>
                                        <p:tgtEl>
                                          <p:spTgt spid="16"/>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000"/>
                                        <p:tgtEl>
                                          <p:spTgt spid="17"/>
                                        </p:tgtEl>
                                      </p:cBhvr>
                                    </p:animEffect>
                                    <p:anim calcmode="lin" valueType="num">
                                      <p:cBhvr>
                                        <p:cTn id="43" dur="2000" fill="hold"/>
                                        <p:tgtEl>
                                          <p:spTgt spid="17"/>
                                        </p:tgtEl>
                                        <p:attrNameLst>
                                          <p:attrName>ppt_w</p:attrName>
                                        </p:attrNameLst>
                                      </p:cBhvr>
                                      <p:tavLst>
                                        <p:tav tm="0" fmla="#ppt_w*sin(2.5*pi*$)">
                                          <p:val>
                                            <p:fltVal val="0"/>
                                          </p:val>
                                        </p:tav>
                                        <p:tav tm="100000">
                                          <p:val>
                                            <p:fltVal val="1"/>
                                          </p:val>
                                        </p:tav>
                                      </p:tavLst>
                                    </p:anim>
                                    <p:anim calcmode="lin" valueType="num">
                                      <p:cBhvr>
                                        <p:cTn id="44" dur="2000" fill="hold"/>
                                        <p:tgtEl>
                                          <p:spTgt spid="17"/>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000"/>
                                        <p:tgtEl>
                                          <p:spTgt spid="18"/>
                                        </p:tgtEl>
                                      </p:cBhvr>
                                    </p:animEffect>
                                    <p:anim calcmode="lin" valueType="num">
                                      <p:cBhvr>
                                        <p:cTn id="48" dur="2000" fill="hold"/>
                                        <p:tgtEl>
                                          <p:spTgt spid="18"/>
                                        </p:tgtEl>
                                        <p:attrNameLst>
                                          <p:attrName>ppt_w</p:attrName>
                                        </p:attrNameLst>
                                      </p:cBhvr>
                                      <p:tavLst>
                                        <p:tav tm="0" fmla="#ppt_w*sin(2.5*pi*$)">
                                          <p:val>
                                            <p:fltVal val="0"/>
                                          </p:val>
                                        </p:tav>
                                        <p:tav tm="100000">
                                          <p:val>
                                            <p:fltVal val="1"/>
                                          </p:val>
                                        </p:tav>
                                      </p:tavLst>
                                    </p:anim>
                                    <p:anim calcmode="lin" valueType="num">
                                      <p:cBhvr>
                                        <p:cTn id="4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289"/>
            <a:ext cx="6844144" cy="566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455" y="2424546"/>
            <a:ext cx="6871854" cy="443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5"/>
          <p:cNvSpPr txBox="1">
            <a:spLocks noChangeArrowheads="1"/>
          </p:cNvSpPr>
          <p:nvPr/>
        </p:nvSpPr>
        <p:spPr bwMode="auto">
          <a:xfrm>
            <a:off x="4970206" y="6430297"/>
            <a:ext cx="2282647"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chó</a:t>
            </a:r>
            <a:endParaRPr lang="en-US" altLang="en-US" sz="2400" b="1" i="1" dirty="0">
              <a:latin typeface="Times New Roman" panose="02020603050405020304" pitchFamily="18" charset="0"/>
              <a:cs typeface="Times New Roman" panose="02020603050405020304" pitchFamily="18" charset="0"/>
            </a:endParaRPr>
          </a:p>
        </p:txBody>
      </p:sp>
      <p:pic>
        <p:nvPicPr>
          <p:cNvPr id="5" name="Picture 4" descr="catht15"/>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a:xfrm>
            <a:off x="0" y="0"/>
            <a:ext cx="12344400" cy="7010400"/>
          </a:xfrm>
          <a:prstGeom prst="rect">
            <a:avLst/>
          </a:prstGeom>
          <a:noFill/>
        </p:spPr>
      </p:pic>
      <p:sp>
        <p:nvSpPr>
          <p:cNvPr id="6" name="Text Box 5"/>
          <p:cNvSpPr txBox="1">
            <a:spLocks noChangeArrowheads="1"/>
          </p:cNvSpPr>
          <p:nvPr/>
        </p:nvSpPr>
        <p:spPr bwMode="auto">
          <a:xfrm>
            <a:off x="5122606" y="6582697"/>
            <a:ext cx="2282647"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mèo</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072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8653" y="1546514"/>
            <a:ext cx="11776364" cy="3323987"/>
          </a:xfrm>
          <a:prstGeom prst="rect">
            <a:avLst/>
          </a:prstGeom>
        </p:spPr>
        <p:txBody>
          <a:bodyPr wrap="square">
            <a:spAutoFit/>
          </a:bodyPr>
          <a:lstStyle/>
          <a:p>
            <a:pPr algn="ctr">
              <a:lnSpc>
                <a:spcPct val="150000"/>
              </a:lnSpc>
              <a:spcAft>
                <a:spcPts val="0"/>
              </a:spcAft>
              <a:tabLst>
                <a:tab pos="540385" algn="l"/>
              </a:tabLst>
            </a:pPr>
            <a:r>
              <a:rPr lang="en-US" sz="2800" b="1" dirty="0" err="1">
                <a:latin typeface="Times New Roman" panose="02020603050405020304" pitchFamily="18" charset="0"/>
                <a:ea typeface="Arial" panose="020B0604020202020204" pitchFamily="34" charset="0"/>
                <a:cs typeface="Arial" panose="020B0604020202020204" pitchFamily="34" charset="0"/>
              </a:rPr>
              <a:t>Câu</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hỏi</a:t>
            </a:r>
            <a:r>
              <a:rPr lang="en-US" sz="2800" b="1" dirty="0">
                <a:latin typeface="Times New Roman" panose="02020603050405020304" pitchFamily="18" charset="0"/>
                <a:ea typeface="Arial" panose="020B0604020202020204" pitchFamily="34" charset="0"/>
                <a:cs typeface="Arial" panose="020B0604020202020204" pitchFamily="34" charset="0"/>
              </a:rPr>
              <a:t>: </a:t>
            </a:r>
            <a:endParaRPr lang="en-US" sz="2800" b="1" dirty="0" smtClean="0">
              <a:latin typeface="Times New Roman" panose="02020603050405020304" pitchFamily="18" charset="0"/>
              <a:ea typeface="Arial" panose="020B0604020202020204" pitchFamily="34" charset="0"/>
              <a:cs typeface="Arial" panose="020B0604020202020204" pitchFamily="34" charset="0"/>
            </a:endParaRPr>
          </a:p>
          <a:p>
            <a:pPr algn="ctr">
              <a:lnSpc>
                <a:spcPct val="150000"/>
              </a:lnSpc>
              <a:spcAft>
                <a:spcPts val="0"/>
              </a:spcAft>
              <a:tabLst>
                <a:tab pos="540385" algn="l"/>
              </a:tabLst>
            </a:pPr>
            <a:endParaRPr lang="en-US" sz="2800" b="1"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smtClean="0">
                <a:solidFill>
                  <a:srgbClr val="FF0000"/>
                </a:solidFill>
                <a:latin typeface="Times New Roman" panose="02020603050405020304" pitchFamily="18" charset="0"/>
                <a:ea typeface="Arial" panose="020B0604020202020204" pitchFamily="34" charset="0"/>
                <a:cs typeface="Arial" panose="020B0604020202020204" pitchFamily="34" charset="0"/>
              </a:rPr>
              <a:t>1.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Liệt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kê</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các</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môi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trường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có</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lượng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lớn</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các</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loài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vật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a:t>
            </a:r>
            <a:endParaRPr lang="en-US" sz="28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smtClean="0">
                <a:solidFill>
                  <a:srgbClr val="FF0000"/>
                </a:solidFill>
                <a:latin typeface="Times New Roman" panose="02020603050405020304" pitchFamily="18" charset="0"/>
                <a:ea typeface="Arial" panose="020B0604020202020204" pitchFamily="34" charset="0"/>
                <a:cs typeface="Arial" panose="020B0604020202020204" pitchFamily="34" charset="0"/>
              </a:rPr>
              <a:t>2. </a:t>
            </a:r>
            <a:r>
              <a:rPr lang="en-US" sz="2800" b="1" dirty="0" err="1" smtClean="0">
                <a:solidFill>
                  <a:srgbClr val="FF0000"/>
                </a:solidFill>
                <a:latin typeface="Times New Roman" panose="02020603050405020304" pitchFamily="18" charset="0"/>
                <a:ea typeface="Arial" panose="020B0604020202020204" pitchFamily="34" charset="0"/>
                <a:cs typeface="Arial" panose="020B0604020202020204" pitchFamily="34" charset="0"/>
              </a:rPr>
              <a:t>Liệt</a:t>
            </a:r>
            <a:r>
              <a:rPr lang="en-US" sz="2800" b="1" dirty="0" smtClean="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kê</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các</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loài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vật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ở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môi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trường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rừng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mưa</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nhiệt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đới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a:t>
            </a:r>
            <a:endParaRPr lang="en-US" sz="28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0"/>
              </a:spcAft>
              <a:tabLst>
                <a:tab pos="540385" algn="l"/>
              </a:tabLst>
            </a:pPr>
            <a:r>
              <a:rPr lang="en-US" sz="2800" b="1" dirty="0" smtClean="0">
                <a:solidFill>
                  <a:srgbClr val="FF0000"/>
                </a:solidFill>
                <a:latin typeface="Times New Roman" panose="02020603050405020304" pitchFamily="18" charset="0"/>
                <a:ea typeface="Arial" panose="020B0604020202020204" pitchFamily="34" charset="0"/>
                <a:cs typeface="Arial" panose="020B0604020202020204" pitchFamily="34" charset="0"/>
              </a:rPr>
              <a:t>3.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Liệt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kê</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các</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loài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vật</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ở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môi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trường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đại</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dương</a:t>
            </a:r>
            <a:r>
              <a:rPr lang="en-US" sz="2800" b="1" dirty="0">
                <a:solidFill>
                  <a:srgbClr val="FF0000"/>
                </a:solidFill>
                <a:latin typeface="Times New Roman" panose="02020603050405020304" pitchFamily="18" charset="0"/>
                <a:ea typeface="Arial" panose="020B0604020202020204" pitchFamily="34" charset="0"/>
                <a:cs typeface="Arial" panose="020B0604020202020204" pitchFamily="34" charset="0"/>
              </a:rPr>
              <a:t>?</a:t>
            </a:r>
            <a:endParaRPr lang="en-US" sz="28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3890" y="-1"/>
            <a:ext cx="3131127" cy="2840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4177145" y="302297"/>
            <a:ext cx="4059382" cy="695325"/>
          </a:xfrm>
          <a:prstGeom prst="rect">
            <a:avLst/>
          </a:prstGeom>
          <a:blipFill>
            <a:blip r:embed="rId3"/>
            <a:tile tx="0" ty="0" sx="100000" sy="100000" flip="none" algn="tl"/>
          </a:blipFill>
          <a:ln w="57150">
            <a:solidFill>
              <a:srgbClr val="00B05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srgbClr val="FF0000"/>
                </a:solidFill>
                <a:latin typeface="Times New Roman" panose="02020603050405020304" pitchFamily="18" charset="0"/>
                <a:cs typeface="Times New Roman" panose="02020603050405020304" pitchFamily="18" charset="0"/>
              </a:rPr>
              <a:t>TRÒ CHƠI “ĐẤU TRÍ”</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53026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chim an chuon"/>
          <p:cNvPicPr>
            <a:picLocks noGrp="1" noChangeAspect="1" noChangeArrowheads="1"/>
          </p:cNvPicPr>
          <p:nvPr>
            <p:ph idx="1"/>
          </p:nvPr>
        </p:nvPicPr>
        <p:blipFill>
          <a:blip r:embed="rId2">
            <a:lum bright="12000"/>
            <a:extLst>
              <a:ext uri="{28A0092B-C50C-407E-A947-70E740481C1C}">
                <a14:useLocalDpi xmlns:a14="http://schemas.microsoft.com/office/drawing/2010/main" val="0"/>
              </a:ext>
            </a:extLst>
          </a:blip>
          <a:srcRect/>
          <a:stretch>
            <a:fillRect/>
          </a:stretch>
        </p:blipFill>
        <p:spPr>
          <a:xfrm>
            <a:off x="0" y="1011382"/>
            <a:ext cx="5902036" cy="5846618"/>
          </a:xfrm>
          <a:noFill/>
        </p:spPr>
      </p:pic>
      <p:pic>
        <p:nvPicPr>
          <p:cNvPr id="28677" name="Picture 5" descr="chim an sau( d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0691" y="0"/>
            <a:ext cx="5832763" cy="55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5072731" y="6396335"/>
            <a:ext cx="2425350"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chim</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876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điểm du lịch sinh thái tại Việt Nam tuyệt đẹp khắp ba miền Bắc - Trung -  Nam (Phầ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569" y="-1"/>
            <a:ext cx="5953432"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Xuất hiện KHU DU LỊCH SINH THÁI GẦN SÀI GÒN cực đẹp, XEM NG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92128"/>
            <a:ext cx="6061587" cy="3465871"/>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4970206" y="6430297"/>
            <a:ext cx="2389239"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smtClean="0">
                <a:latin typeface="Times New Roman" panose="02020603050405020304" pitchFamily="18" charset="0"/>
                <a:cs typeface="Times New Roman" panose="02020603050405020304" pitchFamily="18" charset="0"/>
              </a:rPr>
              <a:t>Du </a:t>
            </a:r>
            <a:r>
              <a:rPr lang="en-US" altLang="en-US" sz="2400" b="1" i="1" dirty="0" err="1" smtClean="0">
                <a:latin typeface="Times New Roman" panose="02020603050405020304" pitchFamily="18" charset="0"/>
                <a:cs typeface="Times New Roman" panose="02020603050405020304" pitchFamily="18" charset="0"/>
              </a:rPr>
              <a:t>lịch</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sinh</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thái</a:t>
            </a:r>
            <a:endParaRPr lang="en-US" altLang="en-US" sz="2400" b="1" i="1" dirty="0">
              <a:latin typeface="Times New Roman" panose="02020603050405020304" pitchFamily="18" charset="0"/>
              <a:cs typeface="Times New Roman" panose="02020603050405020304" pitchFamily="18" charset="0"/>
            </a:endParaRPr>
          </a:p>
        </p:txBody>
      </p:sp>
      <p:pic>
        <p:nvPicPr>
          <p:cNvPr id="1030" name="Picture 6" descr="https://thamhiemmekong.com/wp-content/uploads/2020/02/canhdongbatt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61587" cy="31119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ƯỜN QUỐC GIA XUÂN SƠN – ĐIỂM BĂNG RỪNG, TẮM THÁC LÝ TƯỞNG Ở PHÚ THỌ"/>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1170" y="1"/>
            <a:ext cx="5940829" cy="31350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ự án quy hoạch chung xây dựng Khu du lịch Vườn Quốc gia Xuân Sơn đến năm  20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5951913" cy="31350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ãi tắm tại VQG Xuân Sơ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1171" y="3376156"/>
            <a:ext cx="5940830" cy="34818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76156"/>
            <a:ext cx="5951913" cy="3481844"/>
          </a:xfrm>
          <a:prstGeom prst="rect">
            <a:avLst/>
          </a:prstGeom>
        </p:spPr>
      </p:pic>
    </p:spTree>
    <p:extLst>
      <p:ext uri="{BB962C8B-B14F-4D97-AF65-F5344CB8AC3E}">
        <p14:creationId xmlns:p14="http://schemas.microsoft.com/office/powerpoint/2010/main" val="206815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par>
                                <p:cTn id="24" presetID="3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par>
                                <p:cTn id="30" presetID="31"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6" name="Text Box 10"/>
          <p:cNvSpPr txBox="1">
            <a:spLocks noChangeArrowheads="1"/>
          </p:cNvSpPr>
          <p:nvPr/>
        </p:nvSpPr>
        <p:spPr bwMode="auto">
          <a:xfrm>
            <a:off x="-29665" y="654295"/>
            <a:ext cx="10727693"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p:txBody>
      </p:sp>
      <p:sp>
        <p:nvSpPr>
          <p:cNvPr id="2" name="TextBox 1"/>
          <p:cNvSpPr txBox="1"/>
          <p:nvPr/>
        </p:nvSpPr>
        <p:spPr>
          <a:xfrm>
            <a:off x="-55795" y="1332488"/>
            <a:ext cx="7633855"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1. </a:t>
            </a:r>
            <a:r>
              <a:rPr lang="en-US" sz="2800" b="1" dirty="0" err="1" smtClean="0">
                <a:solidFill>
                  <a:srgbClr val="0000FF"/>
                </a:solidFill>
                <a:latin typeface="Times New Roman" panose="02020603050405020304" pitchFamily="18" charset="0"/>
                <a:cs typeface="Times New Roman" panose="02020603050405020304" pitchFamily="18" charset="0"/>
              </a:rPr>
              <a:t>Vai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trò</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da </a:t>
            </a:r>
            <a:r>
              <a:rPr lang="en-US" sz="2800" b="1" dirty="0" err="1" smtClean="0">
                <a:solidFill>
                  <a:srgbClr val="0000FF"/>
                </a:solidFill>
                <a:latin typeface="Times New Roman" panose="02020603050405020304" pitchFamily="18" charset="0"/>
                <a:cs typeface="Times New Roman" panose="02020603050405020304" pitchFamily="18" charset="0"/>
              </a:rPr>
              <a:t>dạng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học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trong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tự</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8"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804" y="671281"/>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9665" y="1907296"/>
            <a:ext cx="7633855"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2</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Vai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trò</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da </a:t>
            </a:r>
            <a:r>
              <a:rPr lang="en-US" sz="2800" b="1" dirty="0" err="1" smtClean="0">
                <a:solidFill>
                  <a:srgbClr val="0000FF"/>
                </a:solidFill>
                <a:latin typeface="Times New Roman" panose="02020603050405020304" pitchFamily="18" charset="0"/>
                <a:cs typeface="Times New Roman" panose="02020603050405020304" pitchFamily="18" charset="0"/>
              </a:rPr>
              <a:t>dạng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đối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với</a:t>
            </a:r>
            <a:r>
              <a:rPr lang="en-US" sz="2800" b="1" dirty="0" smtClean="0">
                <a:solidFill>
                  <a:srgbClr val="0000FF"/>
                </a:solidFill>
                <a:latin typeface="Times New Roman" panose="02020603050405020304" pitchFamily="18" charset="0"/>
                <a:cs typeface="Times New Roman" panose="02020603050405020304" pitchFamily="18" charset="0"/>
              </a:rPr>
              <a:t> con </a:t>
            </a:r>
            <a:r>
              <a:rPr lang="en-US" sz="2800" b="1" dirty="0" err="1" smtClean="0">
                <a:solidFill>
                  <a:srgbClr val="0000FF"/>
                </a:solidFill>
                <a:latin typeface="Times New Roman" panose="02020603050405020304" pitchFamily="18" charset="0"/>
                <a:cs typeface="Times New Roman" panose="02020603050405020304" pitchFamily="18" charset="0"/>
              </a:rPr>
              <a:t>người</a:t>
            </a:r>
            <a:r>
              <a:rPr lang="en-US" sz="2800" b="1" dirty="0" smtClean="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2" name="AutoShape 8"/>
          <p:cNvSpPr>
            <a:spLocks noChangeArrowheads="1"/>
          </p:cNvSpPr>
          <p:nvPr/>
        </p:nvSpPr>
        <p:spPr bwMode="auto">
          <a:xfrm>
            <a:off x="9157855" y="1907296"/>
            <a:ext cx="2954636" cy="2927940"/>
          </a:xfrm>
          <a:prstGeom prst="cloudCallout">
            <a:avLst>
              <a:gd name="adj1" fmla="val 26533"/>
              <a:gd name="adj2" fmla="val 53345"/>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smtClean="0">
                <a:solidFill>
                  <a:srgbClr val="FF0000"/>
                </a:solidFill>
              </a:rPr>
              <a:t>Đ</a:t>
            </a:r>
            <a:r>
              <a:rPr lang="vi-VN" altLang="en-US" b="1" i="1" dirty="0">
                <a:solidFill>
                  <a:srgbClr val="FF0000"/>
                </a:solidFill>
              </a:rPr>
              <a:t>a dạng sinh học </a:t>
            </a:r>
            <a:r>
              <a:rPr lang="en-US" altLang="en-US" b="1" i="1" dirty="0" err="1">
                <a:solidFill>
                  <a:srgbClr val="FF0000"/>
                </a:solidFill>
              </a:rPr>
              <a:t>có</a:t>
            </a:r>
            <a:r>
              <a:rPr lang="en-US" altLang="en-US" b="1" i="1" dirty="0">
                <a:solidFill>
                  <a:srgbClr val="FF0000"/>
                </a:solidFill>
              </a:rPr>
              <a:t> </a:t>
            </a:r>
            <a:r>
              <a:rPr lang="en-US" altLang="en-US" b="1" i="1" dirty="0" err="1">
                <a:solidFill>
                  <a:srgbClr val="FF0000"/>
                </a:solidFill>
              </a:rPr>
              <a:t>vai</a:t>
            </a:r>
            <a:r>
              <a:rPr lang="en-US" altLang="en-US" b="1" i="1" dirty="0">
                <a:solidFill>
                  <a:srgbClr val="FF0000"/>
                </a:solidFill>
              </a:rPr>
              <a:t> </a:t>
            </a:r>
            <a:r>
              <a:rPr lang="en-US" altLang="en-US" b="1" i="1" dirty="0" err="1">
                <a:solidFill>
                  <a:srgbClr val="FF0000"/>
                </a:solidFill>
              </a:rPr>
              <a:t>trò</a:t>
            </a:r>
            <a:r>
              <a:rPr lang="en-US" altLang="en-US" b="1" i="1" dirty="0">
                <a:solidFill>
                  <a:srgbClr val="FF0000"/>
                </a:solidFill>
              </a:rPr>
              <a:t> </a:t>
            </a:r>
            <a:r>
              <a:rPr lang="en-US" altLang="en-US" b="1" i="1" dirty="0" err="1">
                <a:solidFill>
                  <a:srgbClr val="FF0000"/>
                </a:solidFill>
              </a:rPr>
              <a:t>gì</a:t>
            </a:r>
            <a:r>
              <a:rPr lang="en-US" altLang="en-US" b="1" i="1" dirty="0">
                <a:solidFill>
                  <a:srgbClr val="FF0000"/>
                </a:solidFill>
              </a:rPr>
              <a:t> </a:t>
            </a:r>
            <a:r>
              <a:rPr lang="en-US" altLang="en-US" b="1" i="1" dirty="0" err="1" smtClean="0">
                <a:solidFill>
                  <a:srgbClr val="FF0000"/>
                </a:solidFill>
              </a:rPr>
              <a:t>đối</a:t>
            </a:r>
            <a:r>
              <a:rPr lang="en-US" altLang="en-US" b="1" i="1" dirty="0" smtClean="0">
                <a:solidFill>
                  <a:srgbClr val="FF0000"/>
                </a:solidFill>
              </a:rPr>
              <a:t> </a:t>
            </a:r>
            <a:r>
              <a:rPr lang="en-US" altLang="en-US" b="1" i="1" dirty="0" err="1" smtClean="0">
                <a:solidFill>
                  <a:srgbClr val="FF0000"/>
                </a:solidFill>
              </a:rPr>
              <a:t>với</a:t>
            </a:r>
            <a:r>
              <a:rPr lang="en-US" altLang="en-US" b="1" i="1" dirty="0" smtClean="0">
                <a:solidFill>
                  <a:srgbClr val="FF0000"/>
                </a:solidFill>
              </a:rPr>
              <a:t> con </a:t>
            </a:r>
            <a:r>
              <a:rPr lang="en-US" altLang="en-US" b="1" i="1" dirty="0" err="1" smtClean="0">
                <a:solidFill>
                  <a:srgbClr val="FF0000"/>
                </a:solidFill>
              </a:rPr>
              <a:t>người</a:t>
            </a:r>
            <a:r>
              <a:rPr lang="en-US" altLang="en-US" b="1" i="1" dirty="0" smtClean="0">
                <a:solidFill>
                  <a:srgbClr val="FF0000"/>
                </a:solidFill>
              </a:rPr>
              <a:t>? </a:t>
            </a:r>
            <a:endParaRPr lang="en-US" altLang="en-US" b="1" i="1" dirty="0">
              <a:solidFill>
                <a:srgbClr val="FF0000"/>
              </a:solidFill>
            </a:endParaRPr>
          </a:p>
        </p:txBody>
      </p:sp>
      <p:pic>
        <p:nvPicPr>
          <p:cNvPr id="13"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55795" y="2500483"/>
            <a:ext cx="8243455" cy="3323987"/>
          </a:xfrm>
          <a:prstGeom prst="rect">
            <a:avLst/>
          </a:prstGeom>
        </p:spPr>
        <p:txBody>
          <a:bodyPr wrap="square">
            <a:spAutoFit/>
          </a:bodyPr>
          <a:lstStyle/>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Đảm</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bảo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phát</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triển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bền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vững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qua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việc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cung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cấp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ổn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nguồn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nước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lương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phẩm</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tạo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thuận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lợi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cho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Giúp</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thích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ứng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biến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đổi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150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3"/>
          <p:cNvSpPr>
            <a:spLocks noChangeArrowheads="1" noChangeShapeType="1" noTextEdit="1"/>
          </p:cNvSpPr>
          <p:nvPr/>
        </p:nvSpPr>
        <p:spPr bwMode="auto">
          <a:xfrm>
            <a:off x="2500745" y="2951384"/>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5"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8" name="Text Box 3"/>
          <p:cNvSpPr txBox="1">
            <a:spLocks noChangeArrowheads="1"/>
          </p:cNvSpPr>
          <p:nvPr/>
        </p:nvSpPr>
        <p:spPr bwMode="auto">
          <a:xfrm>
            <a:off x="1011382" y="3417313"/>
            <a:ext cx="827218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10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p>
          <a:p>
            <a:pPr algn="ctr">
              <a:lnSpc>
                <a:spcPct val="150000"/>
              </a:lnSpc>
            </a:pPr>
            <a:r>
              <a:rPr lang="en-US" altLang="en-US" sz="2800" b="1" dirty="0" err="1" smtClean="0">
                <a:latin typeface="Times New Roman" panose="02020603050405020304" pitchFamily="18" charset="0"/>
                <a:cs typeface="Times New Roman" panose="02020603050405020304" pitchFamily="18" charset="0"/>
              </a:rPr>
              <a:t>Lớp</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chia 3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thảo</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luận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theo</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phiếu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học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tập</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Mỗi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trình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bày</a:t>
            </a:r>
            <a:r>
              <a:rPr lang="en-US" altLang="en-US" sz="2800" b="1" dirty="0" smtClean="0">
                <a:latin typeface="Times New Roman" panose="02020603050405020304" pitchFamily="18" charset="0"/>
                <a:cs typeface="Times New Roman" panose="02020603050405020304" pitchFamily="18" charset="0"/>
              </a:rPr>
              <a:t> 1 </a:t>
            </a:r>
            <a:r>
              <a:rPr lang="en-US" altLang="en-US" sz="2800" b="1" dirty="0" err="1" smtClean="0">
                <a:latin typeface="Times New Roman" panose="02020603050405020304" pitchFamily="18" charset="0"/>
                <a:cs typeface="Times New Roman" panose="02020603050405020304" pitchFamily="18" charset="0"/>
              </a:rPr>
              <a:t>câu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hỏi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khác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nhận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xét</a:t>
            </a:r>
            <a:r>
              <a:rPr lang="en-US" altLang="en-US" sz="2800" b="1" dirty="0">
                <a:latin typeface="Times New Roman" panose="02020603050405020304" pitchFamily="18" charset="0"/>
                <a:cs typeface="Times New Roman" panose="02020603050405020304" pitchFamily="18" charset="0"/>
              </a:rPr>
              <a:t>.</a:t>
            </a:r>
            <a:endParaRPr lang="en-US" altLang="en-US" sz="2800" b="1" dirty="0" smtClean="0">
              <a:latin typeface="Times New Roman" panose="02020603050405020304" pitchFamily="18" charset="0"/>
              <a:cs typeface="Times New Roman" panose="02020603050405020304" pitchFamily="18" charset="0"/>
            </a:endParaRPr>
          </a:p>
        </p:txBody>
      </p:sp>
      <p:sp>
        <p:nvSpPr>
          <p:cNvPr id="9" name="Text Box 10"/>
          <p:cNvSpPr txBox="1">
            <a:spLocks noChangeArrowheads="1"/>
          </p:cNvSpPr>
          <p:nvPr/>
        </p:nvSpPr>
        <p:spPr bwMode="auto">
          <a:xfrm>
            <a:off x="309981" y="692325"/>
            <a:ext cx="1079696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p:txBody>
      </p:sp>
      <p:pic>
        <p:nvPicPr>
          <p:cNvPr id="12" name="Picture 23" descr="grade school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Book-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89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
          <p:cNvSpPr txBox="1">
            <a:spLocks noChangeArrowheads="1"/>
          </p:cNvSpPr>
          <p:nvPr/>
        </p:nvSpPr>
        <p:spPr bwMode="auto">
          <a:xfrm>
            <a:off x="309981"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p:txBody>
      </p:sp>
      <p:sp>
        <p:nvSpPr>
          <p:cNvPr id="7"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9" name="AutoShape 11"/>
          <p:cNvSpPr>
            <a:spLocks noChangeArrowheads="1"/>
          </p:cNvSpPr>
          <p:nvPr/>
        </p:nvSpPr>
        <p:spPr bwMode="auto">
          <a:xfrm>
            <a:off x="0" y="5456902"/>
            <a:ext cx="8077200" cy="1400197"/>
          </a:xfrm>
          <a:prstGeom prst="cloudCallout">
            <a:avLst>
              <a:gd name="adj1" fmla="val 62283"/>
              <a:gd name="adj2" fmla="val 41475"/>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 </a:t>
            </a:r>
            <a:r>
              <a:rPr lang="en-US" altLang="en-US" b="1" i="1" dirty="0" smtClean="0">
                <a:solidFill>
                  <a:srgbClr val="FF0000"/>
                </a:solidFill>
              </a:rPr>
              <a:t>3. </a:t>
            </a:r>
            <a:r>
              <a:rPr lang="en-US" altLang="en-US" b="1" i="1" dirty="0" err="1" smtClean="0">
                <a:solidFill>
                  <a:srgbClr val="FF0000"/>
                </a:solidFill>
              </a:rPr>
              <a:t>Nêu</a:t>
            </a:r>
            <a:r>
              <a:rPr lang="en-US" altLang="en-US" b="1" i="1" dirty="0" smtClean="0">
                <a:solidFill>
                  <a:srgbClr val="FF0000"/>
                </a:solidFill>
              </a:rPr>
              <a:t> </a:t>
            </a:r>
            <a:r>
              <a:rPr lang="en-US" altLang="en-US" b="1" i="1" dirty="0" err="1" smtClean="0">
                <a:solidFill>
                  <a:srgbClr val="FF0000"/>
                </a:solidFill>
              </a:rPr>
              <a:t>những</a:t>
            </a:r>
            <a:r>
              <a:rPr lang="en-US" altLang="en-US" b="1" i="1" dirty="0" smtClean="0">
                <a:solidFill>
                  <a:srgbClr val="FF0000"/>
                </a:solidFill>
              </a:rPr>
              <a:t> </a:t>
            </a:r>
            <a:r>
              <a:rPr lang="en-US" altLang="en-US" b="1" i="1" dirty="0" err="1" smtClean="0">
                <a:solidFill>
                  <a:srgbClr val="FF0000"/>
                </a:solidFill>
              </a:rPr>
              <a:t>tác</a:t>
            </a:r>
            <a:r>
              <a:rPr lang="en-US" altLang="en-US" b="1" i="1" dirty="0" smtClean="0">
                <a:solidFill>
                  <a:srgbClr val="FF0000"/>
                </a:solidFill>
              </a:rPr>
              <a:t> </a:t>
            </a:r>
            <a:r>
              <a:rPr lang="en-US" altLang="en-US" b="1" i="1" dirty="0" err="1" smtClean="0">
                <a:solidFill>
                  <a:srgbClr val="FF0000"/>
                </a:solidFill>
              </a:rPr>
              <a:t>hại</a:t>
            </a:r>
            <a:r>
              <a:rPr lang="en-US" altLang="en-US" b="1" i="1" dirty="0" smtClean="0">
                <a:solidFill>
                  <a:srgbClr val="FF0000"/>
                </a:solidFill>
              </a:rPr>
              <a:t> </a:t>
            </a:r>
            <a:r>
              <a:rPr lang="en-US" altLang="en-US" b="1" i="1" dirty="0" err="1" smtClean="0">
                <a:solidFill>
                  <a:srgbClr val="FF0000"/>
                </a:solidFill>
              </a:rPr>
              <a:t>của</a:t>
            </a:r>
            <a:r>
              <a:rPr lang="en-US" altLang="en-US" b="1" i="1" dirty="0" smtClean="0">
                <a:solidFill>
                  <a:srgbClr val="FF0000"/>
                </a:solidFill>
              </a:rPr>
              <a:t> </a:t>
            </a:r>
            <a:r>
              <a:rPr lang="en-US" altLang="en-US" b="1" i="1" dirty="0" err="1" smtClean="0">
                <a:solidFill>
                  <a:srgbClr val="FF0000"/>
                </a:solidFill>
              </a:rPr>
              <a:t>suy</a:t>
            </a:r>
            <a:r>
              <a:rPr lang="en-US" altLang="en-US" b="1" i="1" dirty="0" smtClean="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smtClean="0">
                <a:solidFill>
                  <a:srgbClr val="FF0000"/>
                </a:solidFill>
              </a:rPr>
              <a:t>học</a:t>
            </a:r>
            <a:r>
              <a:rPr lang="en-US" altLang="en-US" b="1" i="1" dirty="0" smtClean="0">
                <a:solidFill>
                  <a:srgbClr val="FF0000"/>
                </a:solidFill>
              </a:rPr>
              <a:t>. </a:t>
            </a:r>
            <a:endParaRPr lang="en-US" altLang="en-US" b="1" i="1" dirty="0">
              <a:solidFill>
                <a:srgbClr val="FF0000"/>
              </a:solidFill>
            </a:endParaRPr>
          </a:p>
        </p:txBody>
      </p:sp>
      <p:sp>
        <p:nvSpPr>
          <p:cNvPr id="11" name="AutoShape 11"/>
          <p:cNvSpPr>
            <a:spLocks noChangeArrowheads="1"/>
          </p:cNvSpPr>
          <p:nvPr/>
        </p:nvSpPr>
        <p:spPr bwMode="auto">
          <a:xfrm>
            <a:off x="5334000" y="2673442"/>
            <a:ext cx="6858000" cy="1801333"/>
          </a:xfrm>
          <a:prstGeom prst="cloudCallout">
            <a:avLst>
              <a:gd name="adj1" fmla="val 42555"/>
              <a:gd name="adj2" fmla="val 67644"/>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 2</a:t>
            </a:r>
            <a:r>
              <a:rPr lang="en-US" altLang="en-US" b="1" i="1" dirty="0" smtClean="0">
                <a:solidFill>
                  <a:srgbClr val="FF0000"/>
                </a:solidFill>
              </a:rPr>
              <a:t>. </a:t>
            </a:r>
            <a:r>
              <a:rPr lang="en-US" altLang="en-US" b="1" i="1" dirty="0" err="1" smtClean="0">
                <a:solidFill>
                  <a:srgbClr val="FF0000"/>
                </a:solidFill>
              </a:rPr>
              <a:t>Nêu</a:t>
            </a:r>
            <a:r>
              <a:rPr lang="en-US" altLang="en-US" b="1" i="1" dirty="0" smtClean="0">
                <a:solidFill>
                  <a:srgbClr val="FF0000"/>
                </a:solidFill>
              </a:rPr>
              <a:t> </a:t>
            </a:r>
            <a:r>
              <a:rPr lang="en-US" altLang="en-US" b="1" i="1" dirty="0" err="1" smtClean="0">
                <a:solidFill>
                  <a:srgbClr val="FF0000"/>
                </a:solidFill>
              </a:rPr>
              <a:t>sự</a:t>
            </a:r>
            <a:r>
              <a:rPr lang="en-US" altLang="en-US" b="1" i="1" dirty="0" smtClean="0">
                <a:solidFill>
                  <a:srgbClr val="FF0000"/>
                </a:solidFill>
              </a:rPr>
              <a:t> </a:t>
            </a:r>
            <a:r>
              <a:rPr lang="en-US" altLang="en-US" b="1" i="1" dirty="0" err="1" smtClean="0">
                <a:solidFill>
                  <a:srgbClr val="FF0000"/>
                </a:solidFill>
              </a:rPr>
              <a:t>suy</a:t>
            </a:r>
            <a:r>
              <a:rPr lang="en-US" altLang="en-US" b="1" i="1" dirty="0" smtClean="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smtClean="0">
                <a:solidFill>
                  <a:srgbClr val="FF0000"/>
                </a:solidFill>
              </a:rPr>
              <a:t>học</a:t>
            </a:r>
            <a:r>
              <a:rPr lang="en-US" altLang="en-US" b="1" i="1" dirty="0" smtClean="0">
                <a:solidFill>
                  <a:srgbClr val="FF0000"/>
                </a:solidFill>
              </a:rPr>
              <a:t> do </a:t>
            </a:r>
            <a:r>
              <a:rPr lang="en-US" altLang="en-US" b="1" i="1" dirty="0" err="1" smtClean="0">
                <a:solidFill>
                  <a:srgbClr val="FF0000"/>
                </a:solidFill>
              </a:rPr>
              <a:t>phá</a:t>
            </a:r>
            <a:r>
              <a:rPr lang="en-US" altLang="en-US" b="1" i="1" dirty="0" smtClean="0">
                <a:solidFill>
                  <a:srgbClr val="FF0000"/>
                </a:solidFill>
              </a:rPr>
              <a:t> </a:t>
            </a:r>
            <a:r>
              <a:rPr lang="en-US" altLang="en-US" b="1" i="1" dirty="0" err="1" smtClean="0">
                <a:solidFill>
                  <a:srgbClr val="FF0000"/>
                </a:solidFill>
              </a:rPr>
              <a:t>rừng</a:t>
            </a:r>
            <a:r>
              <a:rPr lang="en-US" altLang="en-US" b="1" i="1" dirty="0" smtClean="0">
                <a:solidFill>
                  <a:srgbClr val="FF0000"/>
                </a:solidFill>
              </a:rPr>
              <a:t>. </a:t>
            </a:r>
            <a:r>
              <a:rPr lang="en-US" altLang="en-US" b="1" i="1" dirty="0" err="1" smtClean="0">
                <a:solidFill>
                  <a:srgbClr val="FF0000"/>
                </a:solidFill>
              </a:rPr>
              <a:t>Phân</a:t>
            </a:r>
            <a:r>
              <a:rPr lang="en-US" altLang="en-US" b="1" i="1" dirty="0" smtClean="0">
                <a:solidFill>
                  <a:srgbClr val="FF0000"/>
                </a:solidFill>
              </a:rPr>
              <a:t> </a:t>
            </a:r>
            <a:r>
              <a:rPr lang="en-US" altLang="en-US" b="1" i="1" dirty="0" err="1" smtClean="0">
                <a:solidFill>
                  <a:srgbClr val="FF0000"/>
                </a:solidFill>
              </a:rPr>
              <a:t>tích</a:t>
            </a:r>
            <a:r>
              <a:rPr lang="en-US" altLang="en-US" b="1" i="1" dirty="0" smtClean="0">
                <a:solidFill>
                  <a:srgbClr val="FF0000"/>
                </a:solidFill>
              </a:rPr>
              <a:t> </a:t>
            </a:r>
            <a:r>
              <a:rPr lang="en-US" altLang="en-US" b="1" i="1" dirty="0" err="1" smtClean="0">
                <a:solidFill>
                  <a:srgbClr val="FF0000"/>
                </a:solidFill>
              </a:rPr>
              <a:t>tác</a:t>
            </a:r>
            <a:r>
              <a:rPr lang="en-US" altLang="en-US" b="1" i="1" dirty="0" smtClean="0">
                <a:solidFill>
                  <a:srgbClr val="FF0000"/>
                </a:solidFill>
              </a:rPr>
              <a:t> </a:t>
            </a:r>
            <a:r>
              <a:rPr lang="en-US" altLang="en-US" b="1" i="1" dirty="0" err="1" smtClean="0">
                <a:solidFill>
                  <a:srgbClr val="FF0000"/>
                </a:solidFill>
              </a:rPr>
              <a:t>hại</a:t>
            </a:r>
            <a:r>
              <a:rPr lang="en-US" altLang="en-US" b="1" i="1" dirty="0">
                <a:solidFill>
                  <a:srgbClr val="FF0000"/>
                </a:solidFill>
              </a:rPr>
              <a:t> </a:t>
            </a:r>
            <a:r>
              <a:rPr lang="en-US" altLang="en-US" b="1" i="1" dirty="0" err="1" smtClean="0">
                <a:solidFill>
                  <a:srgbClr val="FF0000"/>
                </a:solidFill>
              </a:rPr>
              <a:t>từ</a:t>
            </a:r>
            <a:r>
              <a:rPr lang="en-US" altLang="en-US" b="1" i="1" dirty="0" smtClean="0">
                <a:solidFill>
                  <a:srgbClr val="FF0000"/>
                </a:solidFill>
              </a:rPr>
              <a:t> </a:t>
            </a:r>
            <a:r>
              <a:rPr lang="en-US" altLang="en-US" b="1" i="1" dirty="0" err="1" smtClean="0">
                <a:solidFill>
                  <a:srgbClr val="FF0000"/>
                </a:solidFill>
              </a:rPr>
              <a:t>việc</a:t>
            </a:r>
            <a:r>
              <a:rPr lang="en-US" altLang="en-US" b="1" i="1" dirty="0" smtClean="0">
                <a:solidFill>
                  <a:srgbClr val="FF0000"/>
                </a:solidFill>
              </a:rPr>
              <a:t> </a:t>
            </a:r>
            <a:r>
              <a:rPr lang="en-US" altLang="en-US" b="1" i="1" dirty="0" err="1" smtClean="0">
                <a:solidFill>
                  <a:srgbClr val="FF0000"/>
                </a:solidFill>
              </a:rPr>
              <a:t>phá</a:t>
            </a:r>
            <a:r>
              <a:rPr lang="en-US" altLang="en-US" b="1" i="1" dirty="0" smtClean="0">
                <a:solidFill>
                  <a:srgbClr val="FF0000"/>
                </a:solidFill>
              </a:rPr>
              <a:t> </a:t>
            </a:r>
            <a:r>
              <a:rPr lang="en-US" altLang="en-US" b="1" i="1" dirty="0" err="1" smtClean="0">
                <a:solidFill>
                  <a:srgbClr val="FF0000"/>
                </a:solidFill>
              </a:rPr>
              <a:t>rừng</a:t>
            </a:r>
            <a:r>
              <a:rPr lang="en-US" altLang="en-US" b="1" i="1" dirty="0" smtClean="0">
                <a:solidFill>
                  <a:srgbClr val="FF0000"/>
                </a:solidFill>
              </a:rPr>
              <a:t>. </a:t>
            </a:r>
            <a:endParaRPr lang="en-US" altLang="en-US" b="1" i="1" dirty="0">
              <a:solidFill>
                <a:srgbClr val="FF0000"/>
              </a:solidFill>
            </a:endParaRPr>
          </a:p>
        </p:txBody>
      </p:sp>
      <p:sp>
        <p:nvSpPr>
          <p:cNvPr id="12" name="AutoShape 11"/>
          <p:cNvSpPr>
            <a:spLocks noChangeArrowheads="1"/>
          </p:cNvSpPr>
          <p:nvPr/>
        </p:nvSpPr>
        <p:spPr bwMode="auto">
          <a:xfrm>
            <a:off x="0" y="2857995"/>
            <a:ext cx="5181600" cy="2288425"/>
          </a:xfrm>
          <a:prstGeom prst="cloudCallout">
            <a:avLst>
              <a:gd name="adj1" fmla="val 150656"/>
              <a:gd name="adj2" fmla="val 78828"/>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b="1" i="1" dirty="0">
                <a:solidFill>
                  <a:srgbClr val="FF0000"/>
                </a:solidFill>
              </a:rPr>
              <a:t> </a:t>
            </a:r>
            <a:r>
              <a:rPr lang="en-US" altLang="en-US" b="1" i="1" dirty="0" smtClean="0">
                <a:solidFill>
                  <a:srgbClr val="FF0000"/>
                </a:solidFill>
              </a:rPr>
              <a:t>1. </a:t>
            </a:r>
            <a:r>
              <a:rPr lang="en-US" altLang="en-US" b="1" i="1" dirty="0" err="1" smtClean="0">
                <a:solidFill>
                  <a:srgbClr val="FF0000"/>
                </a:solidFill>
              </a:rPr>
              <a:t>Nguyên</a:t>
            </a:r>
            <a:r>
              <a:rPr lang="en-US" altLang="en-US" b="1" i="1" dirty="0" smtClean="0">
                <a:solidFill>
                  <a:srgbClr val="FF0000"/>
                </a:solidFill>
              </a:rPr>
              <a:t> </a:t>
            </a:r>
            <a:r>
              <a:rPr lang="en-US" altLang="en-US" b="1" i="1" dirty="0" err="1">
                <a:solidFill>
                  <a:srgbClr val="FF0000"/>
                </a:solidFill>
              </a:rPr>
              <a:t>nhân</a:t>
            </a:r>
            <a:r>
              <a:rPr lang="en-US" altLang="en-US" b="1" i="1" dirty="0">
                <a:solidFill>
                  <a:srgbClr val="FF0000"/>
                </a:solidFill>
              </a:rPr>
              <a:t> </a:t>
            </a:r>
            <a:r>
              <a:rPr lang="en-US" altLang="en-US" b="1" i="1" dirty="0" err="1">
                <a:solidFill>
                  <a:srgbClr val="FF0000"/>
                </a:solidFill>
              </a:rPr>
              <a:t>gây</a:t>
            </a:r>
            <a:r>
              <a:rPr lang="en-US" altLang="en-US" b="1" i="1" dirty="0">
                <a:solidFill>
                  <a:srgbClr val="FF0000"/>
                </a:solidFill>
              </a:rPr>
              <a:t> </a:t>
            </a:r>
            <a:r>
              <a:rPr lang="en-US" altLang="en-US" b="1" i="1" dirty="0" err="1">
                <a:solidFill>
                  <a:srgbClr val="FF0000"/>
                </a:solidFill>
              </a:rPr>
              <a:t>suy</a:t>
            </a:r>
            <a:r>
              <a:rPr lang="en-US" altLang="en-US" b="1" i="1" dirty="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ở </a:t>
            </a:r>
            <a:r>
              <a:rPr lang="en-US" altLang="en-US" b="1" i="1" dirty="0" err="1" smtClean="0">
                <a:solidFill>
                  <a:srgbClr val="FF0000"/>
                </a:solidFill>
              </a:rPr>
              <a:t>Việt</a:t>
            </a:r>
            <a:r>
              <a:rPr lang="en-US" altLang="en-US" b="1" i="1" dirty="0" smtClean="0">
                <a:solidFill>
                  <a:srgbClr val="FF0000"/>
                </a:solidFill>
              </a:rPr>
              <a:t> Nam </a:t>
            </a:r>
            <a:r>
              <a:rPr lang="en-US" altLang="en-US" b="1" i="1" dirty="0" err="1">
                <a:solidFill>
                  <a:srgbClr val="FF0000"/>
                </a:solidFill>
              </a:rPr>
              <a:t>và</a:t>
            </a:r>
            <a:r>
              <a:rPr lang="en-US" altLang="en-US" b="1" i="1" dirty="0">
                <a:solidFill>
                  <a:srgbClr val="FF0000"/>
                </a:solidFill>
              </a:rPr>
              <a:t> </a:t>
            </a:r>
            <a:r>
              <a:rPr lang="en-US" altLang="en-US" b="1" i="1" dirty="0" err="1">
                <a:solidFill>
                  <a:srgbClr val="FF0000"/>
                </a:solidFill>
              </a:rPr>
              <a:t>thế</a:t>
            </a:r>
            <a:r>
              <a:rPr lang="en-US" altLang="en-US" b="1" i="1" dirty="0">
                <a:solidFill>
                  <a:srgbClr val="FF0000"/>
                </a:solidFill>
              </a:rPr>
              <a:t> </a:t>
            </a:r>
            <a:r>
              <a:rPr lang="en-US" altLang="en-US" b="1" i="1" dirty="0" err="1">
                <a:solidFill>
                  <a:srgbClr val="FF0000"/>
                </a:solidFill>
              </a:rPr>
              <a:t>giới</a:t>
            </a:r>
            <a:r>
              <a:rPr lang="en-US" altLang="en-US" b="1" i="1" dirty="0">
                <a:solidFill>
                  <a:srgbClr val="FF0000"/>
                </a:solidFill>
              </a:rPr>
              <a:t>? </a:t>
            </a:r>
          </a:p>
        </p:txBody>
      </p:sp>
      <p:sp>
        <p:nvSpPr>
          <p:cNvPr id="13" name="WordArt 3"/>
          <p:cNvSpPr>
            <a:spLocks noChangeArrowheads="1" noChangeShapeType="1" noTextEdit="1"/>
          </p:cNvSpPr>
          <p:nvPr/>
        </p:nvSpPr>
        <p:spPr bwMode="auto">
          <a:xfrm>
            <a:off x="3082636" y="1559049"/>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14" name="Text Box 3"/>
          <p:cNvSpPr txBox="1">
            <a:spLocks noChangeArrowheads="1"/>
          </p:cNvSpPr>
          <p:nvPr/>
        </p:nvSpPr>
        <p:spPr bwMode="auto">
          <a:xfrm>
            <a:off x="1316182" y="2000452"/>
            <a:ext cx="7730836"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2800" b="1" dirty="0" smtClean="0">
                <a:latin typeface="Times New Roman" panose="02020603050405020304" pitchFamily="18" charset="0"/>
                <a:cs typeface="Times New Roman" panose="02020603050405020304" pitchFamily="18" charset="0"/>
              </a:rPr>
              <a:t>CÂU HỎI:</a:t>
            </a:r>
          </a:p>
        </p:txBody>
      </p:sp>
      <p:pic>
        <p:nvPicPr>
          <p:cNvPr id="15" name="Picture 23" descr="grade school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ook-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49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6" presetClass="exit" presetSubtype="0" fill="hold" nodeType="clickEffect">
                                  <p:stCondLst>
                                    <p:cond delay="0"/>
                                  </p:stCondLst>
                                  <p:childTnLst>
                                    <p:animEffect transition="out" filter="wipe(down)">
                                      <p:cBhvr>
                                        <p:cTn id="13" dur="180" accel="50000">
                                          <p:stCondLst>
                                            <p:cond delay="1820"/>
                                          </p:stCondLst>
                                        </p:cTn>
                                        <p:tgtEl>
                                          <p:spTgt spid="10"/>
                                        </p:tgtEl>
                                      </p:cBhvr>
                                    </p:animEffect>
                                    <p:anim calcmode="lin" valueType="num">
                                      <p:cBhvr>
                                        <p:cTn id="14" dur="1822"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15" dur="178">
                                          <p:stCondLst>
                                            <p:cond delay="1822"/>
                                          </p:stCondLst>
                                        </p:cTn>
                                        <p:tgtEl>
                                          <p:spTgt spid="10"/>
                                        </p:tgtEl>
                                        <p:attrNameLst>
                                          <p:attrName>ppt_x</p:attrName>
                                        </p:attrNameLst>
                                      </p:cBhvr>
                                      <p:tavLst>
                                        <p:tav tm="0">
                                          <p:val>
                                            <p:strVal val="ppt_x"/>
                                          </p:val>
                                        </p:tav>
                                        <p:tav tm="100000">
                                          <p:val>
                                            <p:strVal val="ppt_x"/>
                                          </p:val>
                                        </p:tav>
                                      </p:tavLst>
                                    </p:anim>
                                    <p:anim calcmode="lin" valueType="num">
                                      <p:cBhvr>
                                        <p:cTn id="16" dur="664"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0" dur="180" accel="50000">
                                          <p:stCondLst>
                                            <p:cond delay="1820"/>
                                          </p:stCondLst>
                                        </p:cTn>
                                        <p:tgtEl>
                                          <p:spTgt spid="10"/>
                                        </p:tgtEl>
                                        <p:attrNameLst>
                                          <p:attrName>ppt_y</p:attrName>
                                        </p:attrNameLst>
                                      </p:cBhvr>
                                      <p:tavLst>
                                        <p:tav tm="0">
                                          <p:val>
                                            <p:strVal val="ppt_y"/>
                                          </p:val>
                                        </p:tav>
                                        <p:tav tm="100000">
                                          <p:val>
                                            <p:strVal val="ppt_y+ppt_h"/>
                                          </p:val>
                                        </p:tav>
                                      </p:tavLst>
                                    </p:anim>
                                    <p:animScale>
                                      <p:cBhvr>
                                        <p:cTn id="21" dur="26">
                                          <p:stCondLst>
                                            <p:cond delay="620"/>
                                          </p:stCondLst>
                                        </p:cTn>
                                        <p:tgtEl>
                                          <p:spTgt spid="10"/>
                                        </p:tgtEl>
                                      </p:cBhvr>
                                      <p:to x="100000" y="60000"/>
                                    </p:animScale>
                                    <p:animScale>
                                      <p:cBhvr>
                                        <p:cTn id="22" dur="166" decel="50000">
                                          <p:stCondLst>
                                            <p:cond delay="646"/>
                                          </p:stCondLst>
                                        </p:cTn>
                                        <p:tgtEl>
                                          <p:spTgt spid="10"/>
                                        </p:tgtEl>
                                      </p:cBhvr>
                                      <p:to x="100000" y="100000"/>
                                    </p:animScale>
                                    <p:animScale>
                                      <p:cBhvr>
                                        <p:cTn id="23" dur="26">
                                          <p:stCondLst>
                                            <p:cond delay="1312"/>
                                          </p:stCondLst>
                                        </p:cTn>
                                        <p:tgtEl>
                                          <p:spTgt spid="10"/>
                                        </p:tgtEl>
                                      </p:cBhvr>
                                      <p:to x="100000" y="80000"/>
                                    </p:animScale>
                                    <p:animScale>
                                      <p:cBhvr>
                                        <p:cTn id="24" dur="166" decel="50000">
                                          <p:stCondLst>
                                            <p:cond delay="1338"/>
                                          </p:stCondLst>
                                        </p:cTn>
                                        <p:tgtEl>
                                          <p:spTgt spid="10"/>
                                        </p:tgtEl>
                                      </p:cBhvr>
                                      <p:to x="100000" y="100000"/>
                                    </p:animScale>
                                    <p:animScale>
                                      <p:cBhvr>
                                        <p:cTn id="25" dur="26">
                                          <p:stCondLst>
                                            <p:cond delay="1642"/>
                                          </p:stCondLst>
                                        </p:cTn>
                                        <p:tgtEl>
                                          <p:spTgt spid="10"/>
                                        </p:tgtEl>
                                      </p:cBhvr>
                                      <p:to x="100000" y="90000"/>
                                    </p:animScale>
                                    <p:animScale>
                                      <p:cBhvr>
                                        <p:cTn id="26" dur="166" decel="50000">
                                          <p:stCondLst>
                                            <p:cond delay="1668"/>
                                          </p:stCondLst>
                                        </p:cTn>
                                        <p:tgtEl>
                                          <p:spTgt spid="10"/>
                                        </p:tgtEl>
                                      </p:cBhvr>
                                      <p:to x="100000" y="100000"/>
                                    </p:animScale>
                                    <p:animScale>
                                      <p:cBhvr>
                                        <p:cTn id="27" dur="26">
                                          <p:stCondLst>
                                            <p:cond delay="1808"/>
                                          </p:stCondLst>
                                        </p:cTn>
                                        <p:tgtEl>
                                          <p:spTgt spid="10"/>
                                        </p:tgtEl>
                                      </p:cBhvr>
                                      <p:to x="100000" y="95000"/>
                                    </p:animScale>
                                    <p:animScale>
                                      <p:cBhvr>
                                        <p:cTn id="28" dur="166" decel="50000">
                                          <p:stCondLst>
                                            <p:cond delay="1834"/>
                                          </p:stCondLst>
                                        </p:cTn>
                                        <p:tgtEl>
                                          <p:spTgt spid="10"/>
                                        </p:tgtEl>
                                      </p:cBhvr>
                                      <p:to x="100000" y="100000"/>
                                    </p:animScale>
                                    <p:set>
                                      <p:cBhvr>
                                        <p:cTn id="29" dur="1" fill="hold">
                                          <p:stCondLst>
                                            <p:cond delay="19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1" grpId="0" animBg="1"/>
      <p:bldP spid="12" grpId="0" animBg="1"/>
      <p:bldP spid="13" grpId="0" animBg="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51_30.png?itok=p-5KsQlC"/>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4" name="TextBox 3"/>
          <p:cNvSpPr txBox="1"/>
          <p:nvPr/>
        </p:nvSpPr>
        <p:spPr>
          <a:xfrm>
            <a:off x="2035278" y="6268064"/>
            <a:ext cx="2271251" cy="412955"/>
          </a:xfrm>
          <a:prstGeom prst="rect">
            <a:avLst/>
          </a:prstGeom>
          <a:solidFill>
            <a:srgbClr val="FFFFFF"/>
          </a:solidFill>
        </p:spPr>
        <p:txBody>
          <a:bodyPr wrap="square" rtlCol="0">
            <a:spAutoFit/>
          </a:bodyPr>
          <a:lstStyle/>
          <a:p>
            <a:endParaRPr lang="en-US" dirty="0"/>
          </a:p>
        </p:txBody>
      </p:sp>
      <p:grpSp>
        <p:nvGrpSpPr>
          <p:cNvPr id="5" name="Group 11"/>
          <p:cNvGrpSpPr>
            <a:grpSpLocks/>
          </p:cNvGrpSpPr>
          <p:nvPr/>
        </p:nvGrpSpPr>
        <p:grpSpPr bwMode="auto">
          <a:xfrm>
            <a:off x="6369955" y="0"/>
            <a:ext cx="5822045" cy="3144982"/>
            <a:chOff x="2880" y="0"/>
            <a:chExt cx="2880" cy="2160"/>
          </a:xfrm>
          <a:solidFill>
            <a:srgbClr val="FFFF00"/>
          </a:solidFill>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0"/>
              <a:ext cx="2880" cy="216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3648" y="1824"/>
              <a:ext cx="1275" cy="3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500" b="1" i="1" dirty="0" err="1"/>
                <a:t>Đốt</a:t>
              </a:r>
              <a:r>
                <a:rPr lang="en-US" altLang="en-US" sz="2500" b="1" i="1" dirty="0"/>
                <a:t> </a:t>
              </a:r>
              <a:r>
                <a:rPr lang="en-US" altLang="en-US" sz="2500" b="1" i="1" dirty="0" err="1"/>
                <a:t>rừng</a:t>
              </a:r>
              <a:r>
                <a:rPr lang="en-US" altLang="en-US" sz="2500" b="1" i="1" dirty="0"/>
                <a:t> </a:t>
              </a:r>
              <a:r>
                <a:rPr lang="en-US" altLang="en-US" sz="2500" b="1" i="1" dirty="0" err="1"/>
                <a:t>làm</a:t>
              </a:r>
              <a:r>
                <a:rPr lang="en-US" altLang="en-US" sz="2500" b="1" i="1" dirty="0"/>
                <a:t> </a:t>
              </a:r>
              <a:r>
                <a:rPr lang="en-US" altLang="en-US" sz="2500" b="1" i="1" dirty="0" err="1"/>
                <a:t>rẫy</a:t>
              </a:r>
              <a:endParaRPr lang="en-US" altLang="en-US" sz="2500" b="1" i="1" dirty="0"/>
            </a:p>
          </p:txBody>
        </p:sp>
      </p:grpSp>
      <p:grpSp>
        <p:nvGrpSpPr>
          <p:cNvPr id="8" name="Group 19"/>
          <p:cNvGrpSpPr>
            <a:grpSpLocks/>
          </p:cNvGrpSpPr>
          <p:nvPr/>
        </p:nvGrpSpPr>
        <p:grpSpPr bwMode="auto">
          <a:xfrm>
            <a:off x="1" y="-53109"/>
            <a:ext cx="5943600" cy="3204000"/>
            <a:chOff x="0" y="0"/>
            <a:chExt cx="3168" cy="2169"/>
          </a:xfrm>
          <a:solidFill>
            <a:srgbClr val="FFFF00"/>
          </a:solidFill>
        </p:grpSpPr>
        <p:pic>
          <p:nvPicPr>
            <p:cNvPr id="9" name="Picture 2" descr="Pictur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168" cy="21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Text Box 13"/>
            <p:cNvSpPr txBox="1">
              <a:spLocks noChangeArrowheads="1"/>
            </p:cNvSpPr>
            <p:nvPr/>
          </p:nvSpPr>
          <p:spPr bwMode="auto">
            <a:xfrm>
              <a:off x="0" y="1846"/>
              <a:ext cx="3024" cy="3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500" b="1" i="1" dirty="0" err="1"/>
                <a:t>R</a:t>
              </a:r>
              <a:r>
                <a:rPr lang="en-US" altLang="en-US" sz="2500" b="1" i="1" dirty="0" err="1" smtClean="0"/>
                <a:t>ừng</a:t>
              </a:r>
              <a:r>
                <a:rPr lang="en-US" altLang="en-US" sz="2500" b="1" i="1" dirty="0" smtClean="0"/>
                <a:t> </a:t>
              </a:r>
              <a:r>
                <a:rPr lang="en-US" altLang="en-US" sz="2500" b="1" i="1" dirty="0" err="1"/>
                <a:t>bị</a:t>
              </a:r>
              <a:r>
                <a:rPr lang="en-US" altLang="en-US" sz="2500" b="1" i="1" dirty="0"/>
                <a:t> </a:t>
              </a:r>
              <a:r>
                <a:rPr lang="en-US" altLang="en-US" sz="2500" b="1" i="1" dirty="0" err="1"/>
                <a:t>cháy</a:t>
              </a:r>
              <a:r>
                <a:rPr lang="en-US" altLang="en-US" sz="2500" b="1" i="1" dirty="0"/>
                <a:t>, do </a:t>
              </a:r>
              <a:r>
                <a:rPr lang="en-US" altLang="en-US" sz="2500" b="1" i="1" dirty="0" err="1"/>
                <a:t>thời</a:t>
              </a:r>
              <a:r>
                <a:rPr lang="en-US" altLang="en-US" sz="2500" b="1" i="1" dirty="0"/>
                <a:t> </a:t>
              </a:r>
              <a:r>
                <a:rPr lang="en-US" altLang="en-US" sz="2500" b="1" i="1" dirty="0" err="1"/>
                <a:t>tiết</a:t>
              </a:r>
              <a:r>
                <a:rPr lang="en-US" altLang="en-US" sz="2500" b="1" i="1" dirty="0"/>
                <a:t> </a:t>
              </a:r>
              <a:r>
                <a:rPr lang="en-US" altLang="en-US" sz="2500" b="1" i="1" dirty="0" err="1"/>
                <a:t>khô</a:t>
              </a:r>
              <a:r>
                <a:rPr lang="en-US" altLang="en-US" sz="2500" b="1" i="1" dirty="0"/>
                <a:t> </a:t>
              </a:r>
              <a:r>
                <a:rPr lang="en-US" altLang="en-US" sz="2500" b="1" i="1" dirty="0" err="1"/>
                <a:t>hanh</a:t>
              </a:r>
              <a:endParaRPr lang="en-US" altLang="en-US" sz="2500" b="1" i="1" dirty="0"/>
            </a:p>
          </p:txBody>
        </p:sp>
      </p:grpSp>
      <p:pic>
        <p:nvPicPr>
          <p:cNvPr id="11"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9954" y="3144982"/>
            <a:ext cx="5822046" cy="268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8"/>
          <p:cNvGrpSpPr>
            <a:grpSpLocks/>
          </p:cNvGrpSpPr>
          <p:nvPr/>
        </p:nvGrpSpPr>
        <p:grpSpPr bwMode="auto">
          <a:xfrm>
            <a:off x="4060" y="3228615"/>
            <a:ext cx="11619252" cy="2615246"/>
            <a:chOff x="48" y="2208"/>
            <a:chExt cx="5724" cy="2121"/>
          </a:xfrm>
          <a:solidFill>
            <a:srgbClr val="FFFF00"/>
          </a:solidFill>
        </p:grpSpPr>
        <p:pic>
          <p:nvPicPr>
            <p:cNvPr id="13"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 y="2208"/>
              <a:ext cx="2896" cy="2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Text Box 17"/>
            <p:cNvSpPr txBox="1">
              <a:spLocks noChangeArrowheads="1"/>
            </p:cNvSpPr>
            <p:nvPr/>
          </p:nvSpPr>
          <p:spPr bwMode="auto">
            <a:xfrm>
              <a:off x="3663" y="3942"/>
              <a:ext cx="2109" cy="3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US" sz="2500" b="1" i="1" dirty="0" err="1">
                  <a:ea typeface="Tahoma" panose="020B0604030504040204" pitchFamily="34" charset="0"/>
                  <a:cs typeface="Times New Roman" panose="02020603050405020304" pitchFamily="18" charset="0"/>
                </a:rPr>
                <a:t>P</a:t>
              </a:r>
              <a:r>
                <a:rPr lang="en-US" altLang="en-US" sz="2500" b="1" i="1" dirty="0" err="1" smtClean="0">
                  <a:ea typeface="Tahoma" panose="020B0604030504040204" pitchFamily="34" charset="0"/>
                  <a:cs typeface="Times New Roman" panose="02020603050405020304" pitchFamily="18" charset="0"/>
                </a:rPr>
                <a:t>há</a:t>
              </a:r>
              <a:r>
                <a:rPr lang="en-US" altLang="en-US" sz="2500" b="1" i="1" dirty="0" smtClean="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rừng</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bừa</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bãi</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để</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mưu</a:t>
              </a:r>
              <a:r>
                <a:rPr lang="en-US" altLang="en-US" sz="2500" b="1" i="1" dirty="0">
                  <a:ea typeface="Tahoma" panose="020B0604030504040204" pitchFamily="34" charset="0"/>
                  <a:cs typeface="Times New Roman" panose="02020603050405020304" pitchFamily="18" charset="0"/>
                </a:rPr>
                <a:t> </a:t>
              </a:r>
              <a:r>
                <a:rPr lang="en-US" altLang="en-US" sz="2500" b="1" i="1" dirty="0" err="1">
                  <a:ea typeface="Tahoma" panose="020B0604030504040204" pitchFamily="34" charset="0"/>
                  <a:cs typeface="Times New Roman" panose="02020603050405020304" pitchFamily="18" charset="0"/>
                </a:rPr>
                <a:t>sinh</a:t>
              </a:r>
              <a:endParaRPr lang="en-US" altLang="en-US" sz="2500" b="1" i="1" dirty="0">
                <a:ea typeface="Tahoma" panose="020B0604030504040204" pitchFamily="34" charset="0"/>
                <a:cs typeface="Times New Roman" panose="02020603050405020304" pitchFamily="18" charset="0"/>
              </a:endParaRPr>
            </a:p>
          </p:txBody>
        </p:sp>
      </p:grpSp>
      <p:sp>
        <p:nvSpPr>
          <p:cNvPr id="15" name="Text Box 5"/>
          <p:cNvSpPr txBox="1">
            <a:spLocks noChangeArrowheads="1"/>
          </p:cNvSpPr>
          <p:nvPr/>
        </p:nvSpPr>
        <p:spPr bwMode="auto">
          <a:xfrm>
            <a:off x="1092410" y="5343023"/>
            <a:ext cx="3376245" cy="4770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500" b="1" i="1" dirty="0" err="1" smtClean="0"/>
              <a:t>Khai</a:t>
            </a:r>
            <a:r>
              <a:rPr lang="en-US" altLang="en-US" sz="2500" b="1" i="1" dirty="0" smtClean="0"/>
              <a:t> </a:t>
            </a:r>
            <a:r>
              <a:rPr lang="en-US" altLang="en-US" sz="2500" b="1" i="1" dirty="0" err="1" smtClean="0"/>
              <a:t>thác</a:t>
            </a:r>
            <a:r>
              <a:rPr lang="en-US" altLang="en-US" sz="2500" b="1" i="1" dirty="0" smtClean="0"/>
              <a:t> </a:t>
            </a:r>
            <a:r>
              <a:rPr lang="en-US" altLang="en-US" sz="2500" b="1" i="1" dirty="0" err="1" smtClean="0"/>
              <a:t>rừngquá</a:t>
            </a:r>
            <a:r>
              <a:rPr lang="en-US" altLang="en-US" sz="2500" b="1" i="1" dirty="0" smtClean="0"/>
              <a:t> </a:t>
            </a:r>
            <a:r>
              <a:rPr lang="en-US" altLang="en-US" sz="2500" b="1" i="1" dirty="0" err="1" smtClean="0"/>
              <a:t>mức</a:t>
            </a:r>
            <a:endParaRPr lang="en-US" altLang="en-US" sz="2500" b="1" i="1" dirty="0"/>
          </a:p>
        </p:txBody>
      </p:sp>
    </p:spTree>
    <p:extLst>
      <p:ext uri="{BB962C8B-B14F-4D97-AF65-F5344CB8AC3E}">
        <p14:creationId xmlns:p14="http://schemas.microsoft.com/office/powerpoint/2010/main" val="135171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057399" y="29444"/>
            <a:ext cx="8350136" cy="458787"/>
          </a:xfrm>
        </p:spPr>
        <p:txBody>
          <a:bodyPr>
            <a:noAutofit/>
          </a:bodyPr>
          <a:lstStyle/>
          <a:p>
            <a:pPr eaLnBrk="1" hangingPunct="1"/>
            <a:r>
              <a:rPr lang="en-US" altLang="en-US" sz="2800" b="1" dirty="0" err="1" smtClean="0">
                <a:solidFill>
                  <a:schemeClr val="tx1"/>
                </a:solidFill>
                <a:latin typeface="Times New Roman" panose="02020603050405020304" pitchFamily="18" charset="0"/>
              </a:rPr>
              <a:t>Một</a:t>
            </a:r>
            <a:r>
              <a:rPr lang="en-US" altLang="en-US" sz="2800" b="1" dirty="0" smtClean="0">
                <a:solidFill>
                  <a:schemeClr val="tx1"/>
                </a:solidFill>
                <a:latin typeface="Times New Roman" panose="02020603050405020304" pitchFamily="18" charset="0"/>
              </a:rPr>
              <a:t> </a:t>
            </a:r>
            <a:r>
              <a:rPr lang="en-US" altLang="en-US" sz="2800" b="1" dirty="0" err="1" smtClean="0">
                <a:solidFill>
                  <a:schemeClr val="tx1"/>
                </a:solidFill>
                <a:latin typeface="Times New Roman" panose="02020603050405020304" pitchFamily="18" charset="0"/>
              </a:rPr>
              <a:t>số</a:t>
            </a:r>
            <a:r>
              <a:rPr lang="en-US" altLang="en-US" sz="2800" b="1" dirty="0" smtClean="0">
                <a:solidFill>
                  <a:schemeClr val="tx1"/>
                </a:solidFill>
                <a:latin typeface="Times New Roman" panose="02020603050405020304" pitchFamily="18" charset="0"/>
              </a:rPr>
              <a:t> </a:t>
            </a:r>
            <a:r>
              <a:rPr lang="en-US" altLang="en-US" sz="2800" b="1" dirty="0" err="1" smtClean="0">
                <a:solidFill>
                  <a:schemeClr val="tx1"/>
                </a:solidFill>
                <a:latin typeface="Times New Roman" panose="02020603050405020304" pitchFamily="18" charset="0"/>
              </a:rPr>
              <a:t>nguyên</a:t>
            </a:r>
            <a:r>
              <a:rPr lang="en-US" altLang="en-US" sz="2800" b="1" dirty="0" smtClean="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nhân</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gây</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suy</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giảm</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đa</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dạng</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sinh</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học</a:t>
            </a:r>
            <a:endParaRPr lang="en-US" altLang="en-US" sz="2800" b="1" dirty="0">
              <a:solidFill>
                <a:schemeClr val="tx1"/>
              </a:solidFill>
              <a:latin typeface="Times New Roman" panose="02020603050405020304" pitchFamily="18" charset="0"/>
            </a:endParaRPr>
          </a:p>
        </p:txBody>
      </p:sp>
      <p:pic>
        <p:nvPicPr>
          <p:cNvPr id="35850" name="Picture 10" descr="pha r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965200"/>
            <a:ext cx="449580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1" descr="Chay%20r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65200"/>
            <a:ext cx="46482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12" descr="Chat pha r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165600"/>
            <a:ext cx="457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3" descr="Pha ru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4089400"/>
            <a:ext cx="46482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descr="PMH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762000"/>
            <a:ext cx="48768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19" descr="khu C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762000"/>
            <a:ext cx="4191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0" name="Picture 20" descr="giao thong"/>
          <p:cNvPicPr>
            <a:picLocks noChangeAspect="1" noChangeArrowheads="1"/>
          </p:cNvPicPr>
          <p:nvPr/>
        </p:nvPicPr>
        <p:blipFill>
          <a:blip r:embed="rId9">
            <a:extLst>
              <a:ext uri="{28A0092B-C50C-407E-A947-70E740481C1C}">
                <a14:useLocalDpi xmlns:a14="http://schemas.microsoft.com/office/drawing/2010/main" val="0"/>
              </a:ext>
            </a:extLst>
          </a:blip>
          <a:srcRect t="21429"/>
          <a:stretch>
            <a:fillRect/>
          </a:stretch>
        </p:blipFill>
        <p:spPr bwMode="auto">
          <a:xfrm>
            <a:off x="1524000" y="4038600"/>
            <a:ext cx="4876800"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1" name="Picture 21" descr="mo khu vui choi"/>
          <p:cNvPicPr>
            <a:picLocks noChangeAspect="1" noChangeArrowheads="1"/>
          </p:cNvPicPr>
          <p:nvPr/>
        </p:nvPicPr>
        <p:blipFill>
          <a:blip r:embed="rId10">
            <a:lum bright="-6000"/>
            <a:extLst>
              <a:ext uri="{28A0092B-C50C-407E-A947-70E740481C1C}">
                <a14:useLocalDpi xmlns:a14="http://schemas.microsoft.com/office/drawing/2010/main" val="0"/>
              </a:ext>
            </a:extLst>
          </a:blip>
          <a:srcRect/>
          <a:stretch>
            <a:fillRect/>
          </a:stretch>
        </p:blipFill>
        <p:spPr bwMode="auto">
          <a:xfrm>
            <a:off x="6477000" y="4038600"/>
            <a:ext cx="4191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8" name="Picture 28" descr="ban h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1112839"/>
            <a:ext cx="419100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9" name="Picture 29" descr="ban te giac"/>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15000" y="1112838"/>
            <a:ext cx="4953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0" name="Picture 30" descr="ban rua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7400" y="4237038"/>
            <a:ext cx="4800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1" name="Picture 31" descr="bat gau"/>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4160838"/>
            <a:ext cx="4343400"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2" name="Picture 32" descr="ca che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91400" y="689843"/>
            <a:ext cx="457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3" name="Picture 33" descr="t049388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4800" y="661268"/>
            <a:ext cx="45720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4" name="Picture 34" descr="C:\Documents and Settings\Toshiba\Local Settings\Temporary Internet Files\t014494a.bmp"/>
          <p:cNvPicPr>
            <a:picLocks noChangeAspect="1" noChangeArrowheads="1"/>
          </p:cNvPicPr>
          <p:nvPr/>
        </p:nvPicPr>
        <p:blipFill>
          <a:blip r:embed="rId17" r:link="rId18">
            <a:extLst>
              <a:ext uri="{28A0092B-C50C-407E-A947-70E740481C1C}">
                <a14:useLocalDpi xmlns:a14="http://schemas.microsoft.com/office/drawing/2010/main" val="0"/>
              </a:ext>
            </a:extLst>
          </a:blip>
          <a:srcRect/>
          <a:stretch>
            <a:fillRect/>
          </a:stretch>
        </p:blipFill>
        <p:spPr bwMode="auto">
          <a:xfrm>
            <a:off x="304800" y="3692526"/>
            <a:ext cx="4572000"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5" name="Picture 35" descr="nuoc o nhiem"/>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67600" y="3808413"/>
            <a:ext cx="4572000"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313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withEffect">
                                  <p:stCondLst>
                                    <p:cond delay="0"/>
                                  </p:stCondLst>
                                  <p:childTnLst>
                                    <p:set>
                                      <p:cBhvr>
                                        <p:cTn id="6" dur="1" fill="hold">
                                          <p:stCondLst>
                                            <p:cond delay="0"/>
                                          </p:stCondLst>
                                        </p:cTn>
                                        <p:tgtEl>
                                          <p:spTgt spid="35851"/>
                                        </p:tgtEl>
                                        <p:attrNameLst>
                                          <p:attrName>style.visibility</p:attrName>
                                        </p:attrNameLst>
                                      </p:cBhvr>
                                      <p:to>
                                        <p:strVal val="visible"/>
                                      </p:to>
                                    </p:set>
                                    <p:animEffect transition="in" filter="blinds(vertical)">
                                      <p:cBhvr>
                                        <p:cTn id="7" dur="1000"/>
                                        <p:tgtEl>
                                          <p:spTgt spid="35851"/>
                                        </p:tgtEl>
                                      </p:cBhvr>
                                    </p:animEffect>
                                  </p:childTnLst>
                                </p:cTn>
                              </p:par>
                              <p:par>
                                <p:cTn id="8" presetID="3" presetClass="entr" presetSubtype="5" fill="hold" nodeType="withEffect">
                                  <p:stCondLst>
                                    <p:cond delay="0"/>
                                  </p:stCondLst>
                                  <p:childTnLst>
                                    <p:set>
                                      <p:cBhvr>
                                        <p:cTn id="9" dur="1" fill="hold">
                                          <p:stCondLst>
                                            <p:cond delay="0"/>
                                          </p:stCondLst>
                                        </p:cTn>
                                        <p:tgtEl>
                                          <p:spTgt spid="35850"/>
                                        </p:tgtEl>
                                        <p:attrNameLst>
                                          <p:attrName>style.visibility</p:attrName>
                                        </p:attrNameLst>
                                      </p:cBhvr>
                                      <p:to>
                                        <p:strVal val="visible"/>
                                      </p:to>
                                    </p:set>
                                    <p:animEffect transition="in" filter="blinds(vertical)">
                                      <p:cBhvr>
                                        <p:cTn id="10" dur="1000"/>
                                        <p:tgtEl>
                                          <p:spTgt spid="35850"/>
                                        </p:tgtEl>
                                      </p:cBhvr>
                                    </p:animEffect>
                                  </p:childTnLst>
                                </p:cTn>
                              </p:par>
                              <p:par>
                                <p:cTn id="11" presetID="3" presetClass="entr" presetSubtype="5" fill="hold" nodeType="withEffect">
                                  <p:stCondLst>
                                    <p:cond delay="0"/>
                                  </p:stCondLst>
                                  <p:childTnLst>
                                    <p:set>
                                      <p:cBhvr>
                                        <p:cTn id="12" dur="1" fill="hold">
                                          <p:stCondLst>
                                            <p:cond delay="0"/>
                                          </p:stCondLst>
                                        </p:cTn>
                                        <p:tgtEl>
                                          <p:spTgt spid="35853"/>
                                        </p:tgtEl>
                                        <p:attrNameLst>
                                          <p:attrName>style.visibility</p:attrName>
                                        </p:attrNameLst>
                                      </p:cBhvr>
                                      <p:to>
                                        <p:strVal val="visible"/>
                                      </p:to>
                                    </p:set>
                                    <p:animEffect transition="in" filter="blinds(vertical)">
                                      <p:cBhvr>
                                        <p:cTn id="13" dur="1000"/>
                                        <p:tgtEl>
                                          <p:spTgt spid="35853"/>
                                        </p:tgtEl>
                                      </p:cBhvr>
                                    </p:animEffect>
                                  </p:childTnLst>
                                </p:cTn>
                              </p:par>
                              <p:par>
                                <p:cTn id="14" presetID="3" presetClass="entr" presetSubtype="5" fill="hold" nodeType="withEffect">
                                  <p:stCondLst>
                                    <p:cond delay="0"/>
                                  </p:stCondLst>
                                  <p:childTnLst>
                                    <p:set>
                                      <p:cBhvr>
                                        <p:cTn id="15" dur="1" fill="hold">
                                          <p:stCondLst>
                                            <p:cond delay="0"/>
                                          </p:stCondLst>
                                        </p:cTn>
                                        <p:tgtEl>
                                          <p:spTgt spid="35852"/>
                                        </p:tgtEl>
                                        <p:attrNameLst>
                                          <p:attrName>style.visibility</p:attrName>
                                        </p:attrNameLst>
                                      </p:cBhvr>
                                      <p:to>
                                        <p:strVal val="visible"/>
                                      </p:to>
                                    </p:set>
                                    <p:animEffect transition="in" filter="blinds(vertical)">
                                      <p:cBhvr>
                                        <p:cTn id="16" dur="1000"/>
                                        <p:tgtEl>
                                          <p:spTgt spid="3585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4" fill="hold" nodeType="clickEffect">
                                  <p:stCondLst>
                                    <p:cond delay="0"/>
                                  </p:stCondLst>
                                  <p:childTnLst>
                                    <p:anim calcmode="lin" valueType="num">
                                      <p:cBhvr additive="base">
                                        <p:cTn id="20" dur="500"/>
                                        <p:tgtEl>
                                          <p:spTgt spid="35851"/>
                                        </p:tgtEl>
                                        <p:attrNameLst>
                                          <p:attrName>ppt_x</p:attrName>
                                        </p:attrNameLst>
                                      </p:cBhvr>
                                      <p:tavLst>
                                        <p:tav tm="0">
                                          <p:val>
                                            <p:strVal val="ppt_x"/>
                                          </p:val>
                                        </p:tav>
                                        <p:tav tm="100000">
                                          <p:val>
                                            <p:strVal val="ppt_x"/>
                                          </p:val>
                                        </p:tav>
                                      </p:tavLst>
                                    </p:anim>
                                    <p:anim calcmode="lin" valueType="num">
                                      <p:cBhvr additive="base">
                                        <p:cTn id="21" dur="500"/>
                                        <p:tgtEl>
                                          <p:spTgt spid="35851"/>
                                        </p:tgtEl>
                                        <p:attrNameLst>
                                          <p:attrName>ppt_y</p:attrName>
                                        </p:attrNameLst>
                                      </p:cBhvr>
                                      <p:tavLst>
                                        <p:tav tm="0">
                                          <p:val>
                                            <p:strVal val="ppt_y"/>
                                          </p:val>
                                        </p:tav>
                                        <p:tav tm="100000">
                                          <p:val>
                                            <p:strVal val="1+ppt_h/2"/>
                                          </p:val>
                                        </p:tav>
                                      </p:tavLst>
                                    </p:anim>
                                    <p:set>
                                      <p:cBhvr>
                                        <p:cTn id="22" dur="1" fill="hold">
                                          <p:stCondLst>
                                            <p:cond delay="499"/>
                                          </p:stCondLst>
                                        </p:cTn>
                                        <p:tgtEl>
                                          <p:spTgt spid="35851"/>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35850"/>
                                        </p:tgtEl>
                                        <p:attrNameLst>
                                          <p:attrName>ppt_x</p:attrName>
                                        </p:attrNameLst>
                                      </p:cBhvr>
                                      <p:tavLst>
                                        <p:tav tm="0">
                                          <p:val>
                                            <p:strVal val="ppt_x"/>
                                          </p:val>
                                        </p:tav>
                                        <p:tav tm="100000">
                                          <p:val>
                                            <p:strVal val="ppt_x"/>
                                          </p:val>
                                        </p:tav>
                                      </p:tavLst>
                                    </p:anim>
                                    <p:anim calcmode="lin" valueType="num">
                                      <p:cBhvr additive="base">
                                        <p:cTn id="25" dur="500"/>
                                        <p:tgtEl>
                                          <p:spTgt spid="35850"/>
                                        </p:tgtEl>
                                        <p:attrNameLst>
                                          <p:attrName>ppt_y</p:attrName>
                                        </p:attrNameLst>
                                      </p:cBhvr>
                                      <p:tavLst>
                                        <p:tav tm="0">
                                          <p:val>
                                            <p:strVal val="ppt_y"/>
                                          </p:val>
                                        </p:tav>
                                        <p:tav tm="100000">
                                          <p:val>
                                            <p:strVal val="1+ppt_h/2"/>
                                          </p:val>
                                        </p:tav>
                                      </p:tavLst>
                                    </p:anim>
                                    <p:set>
                                      <p:cBhvr>
                                        <p:cTn id="26" dur="1" fill="hold">
                                          <p:stCondLst>
                                            <p:cond delay="499"/>
                                          </p:stCondLst>
                                        </p:cTn>
                                        <p:tgtEl>
                                          <p:spTgt spid="35850"/>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35853"/>
                                        </p:tgtEl>
                                        <p:attrNameLst>
                                          <p:attrName>ppt_x</p:attrName>
                                        </p:attrNameLst>
                                      </p:cBhvr>
                                      <p:tavLst>
                                        <p:tav tm="0">
                                          <p:val>
                                            <p:strVal val="ppt_x"/>
                                          </p:val>
                                        </p:tav>
                                        <p:tav tm="100000">
                                          <p:val>
                                            <p:strVal val="ppt_x"/>
                                          </p:val>
                                        </p:tav>
                                      </p:tavLst>
                                    </p:anim>
                                    <p:anim calcmode="lin" valueType="num">
                                      <p:cBhvr additive="base">
                                        <p:cTn id="29" dur="500"/>
                                        <p:tgtEl>
                                          <p:spTgt spid="35853"/>
                                        </p:tgtEl>
                                        <p:attrNameLst>
                                          <p:attrName>ppt_y</p:attrName>
                                        </p:attrNameLst>
                                      </p:cBhvr>
                                      <p:tavLst>
                                        <p:tav tm="0">
                                          <p:val>
                                            <p:strVal val="ppt_y"/>
                                          </p:val>
                                        </p:tav>
                                        <p:tav tm="100000">
                                          <p:val>
                                            <p:strVal val="1+ppt_h/2"/>
                                          </p:val>
                                        </p:tav>
                                      </p:tavLst>
                                    </p:anim>
                                    <p:set>
                                      <p:cBhvr>
                                        <p:cTn id="30" dur="1" fill="hold">
                                          <p:stCondLst>
                                            <p:cond delay="499"/>
                                          </p:stCondLst>
                                        </p:cTn>
                                        <p:tgtEl>
                                          <p:spTgt spid="35853"/>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35852"/>
                                        </p:tgtEl>
                                        <p:attrNameLst>
                                          <p:attrName>ppt_x</p:attrName>
                                        </p:attrNameLst>
                                      </p:cBhvr>
                                      <p:tavLst>
                                        <p:tav tm="0">
                                          <p:val>
                                            <p:strVal val="ppt_x"/>
                                          </p:val>
                                        </p:tav>
                                        <p:tav tm="100000">
                                          <p:val>
                                            <p:strVal val="ppt_x"/>
                                          </p:val>
                                        </p:tav>
                                      </p:tavLst>
                                    </p:anim>
                                    <p:anim calcmode="lin" valueType="num">
                                      <p:cBhvr additive="base">
                                        <p:cTn id="33" dur="500"/>
                                        <p:tgtEl>
                                          <p:spTgt spid="35852"/>
                                        </p:tgtEl>
                                        <p:attrNameLst>
                                          <p:attrName>ppt_y</p:attrName>
                                        </p:attrNameLst>
                                      </p:cBhvr>
                                      <p:tavLst>
                                        <p:tav tm="0">
                                          <p:val>
                                            <p:strVal val="ppt_y"/>
                                          </p:val>
                                        </p:tav>
                                        <p:tav tm="100000">
                                          <p:val>
                                            <p:strVal val="1+ppt_h/2"/>
                                          </p:val>
                                        </p:tav>
                                      </p:tavLst>
                                    </p:anim>
                                    <p:set>
                                      <p:cBhvr>
                                        <p:cTn id="34" dur="1" fill="hold">
                                          <p:stCondLst>
                                            <p:cond delay="499"/>
                                          </p:stCondLst>
                                        </p:cTn>
                                        <p:tgtEl>
                                          <p:spTgt spid="35852"/>
                                        </p:tgtEl>
                                        <p:attrNameLst>
                                          <p:attrName>style.visibility</p:attrName>
                                        </p:attrNameLst>
                                      </p:cBhvr>
                                      <p:to>
                                        <p:strVal val="hidden"/>
                                      </p:to>
                                    </p:set>
                                  </p:childTnLst>
                                </p:cTn>
                              </p:par>
                              <p:par>
                                <p:cTn id="35" presetID="21" presetClass="entr" presetSubtype="4" fill="hold" nodeType="withEffect">
                                  <p:stCondLst>
                                    <p:cond delay="0"/>
                                  </p:stCondLst>
                                  <p:childTnLst>
                                    <p:set>
                                      <p:cBhvr>
                                        <p:cTn id="36" dur="1" fill="hold">
                                          <p:stCondLst>
                                            <p:cond delay="0"/>
                                          </p:stCondLst>
                                        </p:cTn>
                                        <p:tgtEl>
                                          <p:spTgt spid="35858"/>
                                        </p:tgtEl>
                                        <p:attrNameLst>
                                          <p:attrName>style.visibility</p:attrName>
                                        </p:attrNameLst>
                                      </p:cBhvr>
                                      <p:to>
                                        <p:strVal val="visible"/>
                                      </p:to>
                                    </p:set>
                                    <p:animEffect transition="in" filter="wheel(4)">
                                      <p:cBhvr>
                                        <p:cTn id="37" dur="2000"/>
                                        <p:tgtEl>
                                          <p:spTgt spid="35858"/>
                                        </p:tgtEl>
                                      </p:cBhvr>
                                    </p:animEffect>
                                  </p:childTnLst>
                                </p:cTn>
                              </p:par>
                              <p:par>
                                <p:cTn id="38" presetID="21" presetClass="entr" presetSubtype="4" fill="hold" nodeType="withEffect">
                                  <p:stCondLst>
                                    <p:cond delay="0"/>
                                  </p:stCondLst>
                                  <p:childTnLst>
                                    <p:set>
                                      <p:cBhvr>
                                        <p:cTn id="39" dur="1" fill="hold">
                                          <p:stCondLst>
                                            <p:cond delay="0"/>
                                          </p:stCondLst>
                                        </p:cTn>
                                        <p:tgtEl>
                                          <p:spTgt spid="35859"/>
                                        </p:tgtEl>
                                        <p:attrNameLst>
                                          <p:attrName>style.visibility</p:attrName>
                                        </p:attrNameLst>
                                      </p:cBhvr>
                                      <p:to>
                                        <p:strVal val="visible"/>
                                      </p:to>
                                    </p:set>
                                    <p:animEffect transition="in" filter="wheel(4)">
                                      <p:cBhvr>
                                        <p:cTn id="40" dur="2000"/>
                                        <p:tgtEl>
                                          <p:spTgt spid="35859"/>
                                        </p:tgtEl>
                                      </p:cBhvr>
                                    </p:animEffect>
                                  </p:childTnLst>
                                </p:cTn>
                              </p:par>
                              <p:par>
                                <p:cTn id="41" presetID="21" presetClass="entr" presetSubtype="4" fill="hold" nodeType="withEffect">
                                  <p:stCondLst>
                                    <p:cond delay="0"/>
                                  </p:stCondLst>
                                  <p:childTnLst>
                                    <p:set>
                                      <p:cBhvr>
                                        <p:cTn id="42" dur="1" fill="hold">
                                          <p:stCondLst>
                                            <p:cond delay="0"/>
                                          </p:stCondLst>
                                        </p:cTn>
                                        <p:tgtEl>
                                          <p:spTgt spid="35861"/>
                                        </p:tgtEl>
                                        <p:attrNameLst>
                                          <p:attrName>style.visibility</p:attrName>
                                        </p:attrNameLst>
                                      </p:cBhvr>
                                      <p:to>
                                        <p:strVal val="visible"/>
                                      </p:to>
                                    </p:set>
                                    <p:animEffect transition="in" filter="wheel(4)">
                                      <p:cBhvr>
                                        <p:cTn id="43" dur="2000"/>
                                        <p:tgtEl>
                                          <p:spTgt spid="35861"/>
                                        </p:tgtEl>
                                      </p:cBhvr>
                                    </p:animEffect>
                                  </p:childTnLst>
                                </p:cTn>
                              </p:par>
                              <p:par>
                                <p:cTn id="44" presetID="21" presetClass="entr" presetSubtype="4" fill="hold" nodeType="withEffect">
                                  <p:stCondLst>
                                    <p:cond delay="0"/>
                                  </p:stCondLst>
                                  <p:childTnLst>
                                    <p:set>
                                      <p:cBhvr>
                                        <p:cTn id="45" dur="1" fill="hold">
                                          <p:stCondLst>
                                            <p:cond delay="0"/>
                                          </p:stCondLst>
                                        </p:cTn>
                                        <p:tgtEl>
                                          <p:spTgt spid="35860"/>
                                        </p:tgtEl>
                                        <p:attrNameLst>
                                          <p:attrName>style.visibility</p:attrName>
                                        </p:attrNameLst>
                                      </p:cBhvr>
                                      <p:to>
                                        <p:strVal val="visible"/>
                                      </p:to>
                                    </p:set>
                                    <p:animEffect transition="in" filter="wheel(4)">
                                      <p:cBhvr>
                                        <p:cTn id="46" dur="2000"/>
                                        <p:tgtEl>
                                          <p:spTgt spid="3586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xit" presetSubtype="4" fill="hold" nodeType="clickEffect">
                                  <p:stCondLst>
                                    <p:cond delay="0"/>
                                  </p:stCondLst>
                                  <p:childTnLst>
                                    <p:anim calcmode="lin" valueType="num">
                                      <p:cBhvr additive="base">
                                        <p:cTn id="50" dur="500"/>
                                        <p:tgtEl>
                                          <p:spTgt spid="35860"/>
                                        </p:tgtEl>
                                        <p:attrNameLst>
                                          <p:attrName>ppt_x</p:attrName>
                                        </p:attrNameLst>
                                      </p:cBhvr>
                                      <p:tavLst>
                                        <p:tav tm="0">
                                          <p:val>
                                            <p:strVal val="ppt_x"/>
                                          </p:val>
                                        </p:tav>
                                        <p:tav tm="100000">
                                          <p:val>
                                            <p:strVal val="ppt_x"/>
                                          </p:val>
                                        </p:tav>
                                      </p:tavLst>
                                    </p:anim>
                                    <p:anim calcmode="lin" valueType="num">
                                      <p:cBhvr additive="base">
                                        <p:cTn id="51" dur="500"/>
                                        <p:tgtEl>
                                          <p:spTgt spid="35860"/>
                                        </p:tgtEl>
                                        <p:attrNameLst>
                                          <p:attrName>ppt_y</p:attrName>
                                        </p:attrNameLst>
                                      </p:cBhvr>
                                      <p:tavLst>
                                        <p:tav tm="0">
                                          <p:val>
                                            <p:strVal val="ppt_y"/>
                                          </p:val>
                                        </p:tav>
                                        <p:tav tm="100000">
                                          <p:val>
                                            <p:strVal val="1+ppt_h/2"/>
                                          </p:val>
                                        </p:tav>
                                      </p:tavLst>
                                    </p:anim>
                                    <p:set>
                                      <p:cBhvr>
                                        <p:cTn id="52" dur="1" fill="hold">
                                          <p:stCondLst>
                                            <p:cond delay="499"/>
                                          </p:stCondLst>
                                        </p:cTn>
                                        <p:tgtEl>
                                          <p:spTgt spid="35860"/>
                                        </p:tgtEl>
                                        <p:attrNameLst>
                                          <p:attrName>style.visibility</p:attrName>
                                        </p:attrNameLst>
                                      </p:cBhvr>
                                      <p:to>
                                        <p:strVal val="hidden"/>
                                      </p:to>
                                    </p:set>
                                  </p:childTnLst>
                                </p:cTn>
                              </p:par>
                              <p:par>
                                <p:cTn id="53" presetID="2" presetClass="exit" presetSubtype="4" fill="hold" nodeType="withEffect">
                                  <p:stCondLst>
                                    <p:cond delay="0"/>
                                  </p:stCondLst>
                                  <p:childTnLst>
                                    <p:anim calcmode="lin" valueType="num">
                                      <p:cBhvr additive="base">
                                        <p:cTn id="54" dur="500"/>
                                        <p:tgtEl>
                                          <p:spTgt spid="35861"/>
                                        </p:tgtEl>
                                        <p:attrNameLst>
                                          <p:attrName>ppt_x</p:attrName>
                                        </p:attrNameLst>
                                      </p:cBhvr>
                                      <p:tavLst>
                                        <p:tav tm="0">
                                          <p:val>
                                            <p:strVal val="ppt_x"/>
                                          </p:val>
                                        </p:tav>
                                        <p:tav tm="100000">
                                          <p:val>
                                            <p:strVal val="ppt_x"/>
                                          </p:val>
                                        </p:tav>
                                      </p:tavLst>
                                    </p:anim>
                                    <p:anim calcmode="lin" valueType="num">
                                      <p:cBhvr additive="base">
                                        <p:cTn id="55" dur="500"/>
                                        <p:tgtEl>
                                          <p:spTgt spid="35861"/>
                                        </p:tgtEl>
                                        <p:attrNameLst>
                                          <p:attrName>ppt_y</p:attrName>
                                        </p:attrNameLst>
                                      </p:cBhvr>
                                      <p:tavLst>
                                        <p:tav tm="0">
                                          <p:val>
                                            <p:strVal val="ppt_y"/>
                                          </p:val>
                                        </p:tav>
                                        <p:tav tm="100000">
                                          <p:val>
                                            <p:strVal val="1+ppt_h/2"/>
                                          </p:val>
                                        </p:tav>
                                      </p:tavLst>
                                    </p:anim>
                                    <p:set>
                                      <p:cBhvr>
                                        <p:cTn id="56" dur="1" fill="hold">
                                          <p:stCondLst>
                                            <p:cond delay="499"/>
                                          </p:stCondLst>
                                        </p:cTn>
                                        <p:tgtEl>
                                          <p:spTgt spid="35861"/>
                                        </p:tgtEl>
                                        <p:attrNameLst>
                                          <p:attrName>style.visibility</p:attrName>
                                        </p:attrNameLst>
                                      </p:cBhvr>
                                      <p:to>
                                        <p:strVal val="hidden"/>
                                      </p:to>
                                    </p:set>
                                  </p:childTnLst>
                                </p:cTn>
                              </p:par>
                              <p:par>
                                <p:cTn id="57" presetID="2" presetClass="exit" presetSubtype="4" fill="hold" nodeType="withEffect">
                                  <p:stCondLst>
                                    <p:cond delay="0"/>
                                  </p:stCondLst>
                                  <p:childTnLst>
                                    <p:anim calcmode="lin" valueType="num">
                                      <p:cBhvr additive="base">
                                        <p:cTn id="58" dur="500"/>
                                        <p:tgtEl>
                                          <p:spTgt spid="35859"/>
                                        </p:tgtEl>
                                        <p:attrNameLst>
                                          <p:attrName>ppt_x</p:attrName>
                                        </p:attrNameLst>
                                      </p:cBhvr>
                                      <p:tavLst>
                                        <p:tav tm="0">
                                          <p:val>
                                            <p:strVal val="ppt_x"/>
                                          </p:val>
                                        </p:tav>
                                        <p:tav tm="100000">
                                          <p:val>
                                            <p:strVal val="ppt_x"/>
                                          </p:val>
                                        </p:tav>
                                      </p:tavLst>
                                    </p:anim>
                                    <p:anim calcmode="lin" valueType="num">
                                      <p:cBhvr additive="base">
                                        <p:cTn id="59" dur="500"/>
                                        <p:tgtEl>
                                          <p:spTgt spid="35859"/>
                                        </p:tgtEl>
                                        <p:attrNameLst>
                                          <p:attrName>ppt_y</p:attrName>
                                        </p:attrNameLst>
                                      </p:cBhvr>
                                      <p:tavLst>
                                        <p:tav tm="0">
                                          <p:val>
                                            <p:strVal val="ppt_y"/>
                                          </p:val>
                                        </p:tav>
                                        <p:tav tm="100000">
                                          <p:val>
                                            <p:strVal val="1+ppt_h/2"/>
                                          </p:val>
                                        </p:tav>
                                      </p:tavLst>
                                    </p:anim>
                                    <p:set>
                                      <p:cBhvr>
                                        <p:cTn id="60" dur="1" fill="hold">
                                          <p:stCondLst>
                                            <p:cond delay="499"/>
                                          </p:stCondLst>
                                        </p:cTn>
                                        <p:tgtEl>
                                          <p:spTgt spid="35859"/>
                                        </p:tgtEl>
                                        <p:attrNameLst>
                                          <p:attrName>style.visibility</p:attrName>
                                        </p:attrNameLst>
                                      </p:cBhvr>
                                      <p:to>
                                        <p:strVal val="hidden"/>
                                      </p:to>
                                    </p:set>
                                  </p:childTnLst>
                                </p:cTn>
                              </p:par>
                              <p:par>
                                <p:cTn id="61" presetID="2" presetClass="exit" presetSubtype="4" fill="hold" nodeType="withEffect">
                                  <p:stCondLst>
                                    <p:cond delay="0"/>
                                  </p:stCondLst>
                                  <p:childTnLst>
                                    <p:anim calcmode="lin" valueType="num">
                                      <p:cBhvr additive="base">
                                        <p:cTn id="62" dur="500"/>
                                        <p:tgtEl>
                                          <p:spTgt spid="35858"/>
                                        </p:tgtEl>
                                        <p:attrNameLst>
                                          <p:attrName>ppt_x</p:attrName>
                                        </p:attrNameLst>
                                      </p:cBhvr>
                                      <p:tavLst>
                                        <p:tav tm="0">
                                          <p:val>
                                            <p:strVal val="ppt_x"/>
                                          </p:val>
                                        </p:tav>
                                        <p:tav tm="100000">
                                          <p:val>
                                            <p:strVal val="ppt_x"/>
                                          </p:val>
                                        </p:tav>
                                      </p:tavLst>
                                    </p:anim>
                                    <p:anim calcmode="lin" valueType="num">
                                      <p:cBhvr additive="base">
                                        <p:cTn id="63" dur="500"/>
                                        <p:tgtEl>
                                          <p:spTgt spid="35858"/>
                                        </p:tgtEl>
                                        <p:attrNameLst>
                                          <p:attrName>ppt_y</p:attrName>
                                        </p:attrNameLst>
                                      </p:cBhvr>
                                      <p:tavLst>
                                        <p:tav tm="0">
                                          <p:val>
                                            <p:strVal val="ppt_y"/>
                                          </p:val>
                                        </p:tav>
                                        <p:tav tm="100000">
                                          <p:val>
                                            <p:strVal val="1+ppt_h/2"/>
                                          </p:val>
                                        </p:tav>
                                      </p:tavLst>
                                    </p:anim>
                                    <p:set>
                                      <p:cBhvr>
                                        <p:cTn id="64" dur="1" fill="hold">
                                          <p:stCondLst>
                                            <p:cond delay="499"/>
                                          </p:stCondLst>
                                        </p:cTn>
                                        <p:tgtEl>
                                          <p:spTgt spid="35858"/>
                                        </p:tgtEl>
                                        <p:attrNameLst>
                                          <p:attrName>style.visibility</p:attrName>
                                        </p:attrNameLst>
                                      </p:cBhvr>
                                      <p:to>
                                        <p:strVal val="hidden"/>
                                      </p:to>
                                    </p:set>
                                  </p:childTnLst>
                                </p:cTn>
                              </p:par>
                              <p:par>
                                <p:cTn id="65" presetID="20" presetClass="entr" presetSubtype="0" fill="hold" nodeType="withEffect">
                                  <p:stCondLst>
                                    <p:cond delay="0"/>
                                  </p:stCondLst>
                                  <p:childTnLst>
                                    <p:set>
                                      <p:cBhvr>
                                        <p:cTn id="66" dur="1" fill="hold">
                                          <p:stCondLst>
                                            <p:cond delay="0"/>
                                          </p:stCondLst>
                                        </p:cTn>
                                        <p:tgtEl>
                                          <p:spTgt spid="35868"/>
                                        </p:tgtEl>
                                        <p:attrNameLst>
                                          <p:attrName>style.visibility</p:attrName>
                                        </p:attrNameLst>
                                      </p:cBhvr>
                                      <p:to>
                                        <p:strVal val="visible"/>
                                      </p:to>
                                    </p:set>
                                    <p:animEffect transition="in" filter="wedge">
                                      <p:cBhvr>
                                        <p:cTn id="67" dur="2000"/>
                                        <p:tgtEl>
                                          <p:spTgt spid="35868"/>
                                        </p:tgtEl>
                                      </p:cBhvr>
                                    </p:animEffect>
                                  </p:childTnLst>
                                </p:cTn>
                              </p:par>
                              <p:par>
                                <p:cTn id="68" presetID="20" presetClass="entr" presetSubtype="0" fill="hold" nodeType="withEffect">
                                  <p:stCondLst>
                                    <p:cond delay="0"/>
                                  </p:stCondLst>
                                  <p:childTnLst>
                                    <p:set>
                                      <p:cBhvr>
                                        <p:cTn id="69" dur="1" fill="hold">
                                          <p:stCondLst>
                                            <p:cond delay="0"/>
                                          </p:stCondLst>
                                        </p:cTn>
                                        <p:tgtEl>
                                          <p:spTgt spid="35869"/>
                                        </p:tgtEl>
                                        <p:attrNameLst>
                                          <p:attrName>style.visibility</p:attrName>
                                        </p:attrNameLst>
                                      </p:cBhvr>
                                      <p:to>
                                        <p:strVal val="visible"/>
                                      </p:to>
                                    </p:set>
                                    <p:animEffect transition="in" filter="wedge">
                                      <p:cBhvr>
                                        <p:cTn id="70" dur="2000"/>
                                        <p:tgtEl>
                                          <p:spTgt spid="35869"/>
                                        </p:tgtEl>
                                      </p:cBhvr>
                                    </p:animEffect>
                                  </p:childTnLst>
                                </p:cTn>
                              </p:par>
                              <p:par>
                                <p:cTn id="71" presetID="20" presetClass="entr" presetSubtype="0" fill="hold" nodeType="withEffect">
                                  <p:stCondLst>
                                    <p:cond delay="0"/>
                                  </p:stCondLst>
                                  <p:childTnLst>
                                    <p:set>
                                      <p:cBhvr>
                                        <p:cTn id="72" dur="1" fill="hold">
                                          <p:stCondLst>
                                            <p:cond delay="0"/>
                                          </p:stCondLst>
                                        </p:cTn>
                                        <p:tgtEl>
                                          <p:spTgt spid="35870"/>
                                        </p:tgtEl>
                                        <p:attrNameLst>
                                          <p:attrName>style.visibility</p:attrName>
                                        </p:attrNameLst>
                                      </p:cBhvr>
                                      <p:to>
                                        <p:strVal val="visible"/>
                                      </p:to>
                                    </p:set>
                                    <p:animEffect transition="in" filter="wedge">
                                      <p:cBhvr>
                                        <p:cTn id="73" dur="2000"/>
                                        <p:tgtEl>
                                          <p:spTgt spid="35870"/>
                                        </p:tgtEl>
                                      </p:cBhvr>
                                    </p:animEffect>
                                  </p:childTnLst>
                                </p:cTn>
                              </p:par>
                              <p:par>
                                <p:cTn id="74" presetID="20" presetClass="entr" presetSubtype="0" fill="hold" nodeType="withEffect">
                                  <p:stCondLst>
                                    <p:cond delay="0"/>
                                  </p:stCondLst>
                                  <p:childTnLst>
                                    <p:set>
                                      <p:cBhvr>
                                        <p:cTn id="75" dur="1" fill="hold">
                                          <p:stCondLst>
                                            <p:cond delay="0"/>
                                          </p:stCondLst>
                                        </p:cTn>
                                        <p:tgtEl>
                                          <p:spTgt spid="35871"/>
                                        </p:tgtEl>
                                        <p:attrNameLst>
                                          <p:attrName>style.visibility</p:attrName>
                                        </p:attrNameLst>
                                      </p:cBhvr>
                                      <p:to>
                                        <p:strVal val="visible"/>
                                      </p:to>
                                    </p:set>
                                    <p:animEffect transition="in" filter="wedge">
                                      <p:cBhvr>
                                        <p:cTn id="76" dur="2000"/>
                                        <p:tgtEl>
                                          <p:spTgt spid="35871"/>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xit" presetSubtype="4" fill="hold" nodeType="clickEffect">
                                  <p:stCondLst>
                                    <p:cond delay="0"/>
                                  </p:stCondLst>
                                  <p:childTnLst>
                                    <p:anim calcmode="lin" valueType="num">
                                      <p:cBhvr additive="base">
                                        <p:cTn id="80" dur="500"/>
                                        <p:tgtEl>
                                          <p:spTgt spid="35871"/>
                                        </p:tgtEl>
                                        <p:attrNameLst>
                                          <p:attrName>ppt_x</p:attrName>
                                        </p:attrNameLst>
                                      </p:cBhvr>
                                      <p:tavLst>
                                        <p:tav tm="0">
                                          <p:val>
                                            <p:strVal val="ppt_x"/>
                                          </p:val>
                                        </p:tav>
                                        <p:tav tm="100000">
                                          <p:val>
                                            <p:strVal val="ppt_x"/>
                                          </p:val>
                                        </p:tav>
                                      </p:tavLst>
                                    </p:anim>
                                    <p:anim calcmode="lin" valueType="num">
                                      <p:cBhvr additive="base">
                                        <p:cTn id="81" dur="500"/>
                                        <p:tgtEl>
                                          <p:spTgt spid="35871"/>
                                        </p:tgtEl>
                                        <p:attrNameLst>
                                          <p:attrName>ppt_y</p:attrName>
                                        </p:attrNameLst>
                                      </p:cBhvr>
                                      <p:tavLst>
                                        <p:tav tm="0">
                                          <p:val>
                                            <p:strVal val="ppt_y"/>
                                          </p:val>
                                        </p:tav>
                                        <p:tav tm="100000">
                                          <p:val>
                                            <p:strVal val="1+ppt_h/2"/>
                                          </p:val>
                                        </p:tav>
                                      </p:tavLst>
                                    </p:anim>
                                    <p:set>
                                      <p:cBhvr>
                                        <p:cTn id="82" dur="1" fill="hold">
                                          <p:stCondLst>
                                            <p:cond delay="499"/>
                                          </p:stCondLst>
                                        </p:cTn>
                                        <p:tgtEl>
                                          <p:spTgt spid="35871"/>
                                        </p:tgtEl>
                                        <p:attrNameLst>
                                          <p:attrName>style.visibility</p:attrName>
                                        </p:attrNameLst>
                                      </p:cBhvr>
                                      <p:to>
                                        <p:strVal val="hidden"/>
                                      </p:to>
                                    </p:set>
                                  </p:childTnLst>
                                </p:cTn>
                              </p:par>
                              <p:par>
                                <p:cTn id="83" presetID="2" presetClass="exit" presetSubtype="4" fill="hold" nodeType="withEffect">
                                  <p:stCondLst>
                                    <p:cond delay="0"/>
                                  </p:stCondLst>
                                  <p:childTnLst>
                                    <p:anim calcmode="lin" valueType="num">
                                      <p:cBhvr additive="base">
                                        <p:cTn id="84" dur="500"/>
                                        <p:tgtEl>
                                          <p:spTgt spid="35868"/>
                                        </p:tgtEl>
                                        <p:attrNameLst>
                                          <p:attrName>ppt_x</p:attrName>
                                        </p:attrNameLst>
                                      </p:cBhvr>
                                      <p:tavLst>
                                        <p:tav tm="0">
                                          <p:val>
                                            <p:strVal val="ppt_x"/>
                                          </p:val>
                                        </p:tav>
                                        <p:tav tm="100000">
                                          <p:val>
                                            <p:strVal val="ppt_x"/>
                                          </p:val>
                                        </p:tav>
                                      </p:tavLst>
                                    </p:anim>
                                    <p:anim calcmode="lin" valueType="num">
                                      <p:cBhvr additive="base">
                                        <p:cTn id="85" dur="500"/>
                                        <p:tgtEl>
                                          <p:spTgt spid="35868"/>
                                        </p:tgtEl>
                                        <p:attrNameLst>
                                          <p:attrName>ppt_y</p:attrName>
                                        </p:attrNameLst>
                                      </p:cBhvr>
                                      <p:tavLst>
                                        <p:tav tm="0">
                                          <p:val>
                                            <p:strVal val="ppt_y"/>
                                          </p:val>
                                        </p:tav>
                                        <p:tav tm="100000">
                                          <p:val>
                                            <p:strVal val="1+ppt_h/2"/>
                                          </p:val>
                                        </p:tav>
                                      </p:tavLst>
                                    </p:anim>
                                    <p:set>
                                      <p:cBhvr>
                                        <p:cTn id="86" dur="1" fill="hold">
                                          <p:stCondLst>
                                            <p:cond delay="499"/>
                                          </p:stCondLst>
                                        </p:cTn>
                                        <p:tgtEl>
                                          <p:spTgt spid="35868"/>
                                        </p:tgtEl>
                                        <p:attrNameLst>
                                          <p:attrName>style.visibility</p:attrName>
                                        </p:attrNameLst>
                                      </p:cBhvr>
                                      <p:to>
                                        <p:strVal val="hidden"/>
                                      </p:to>
                                    </p:set>
                                  </p:childTnLst>
                                </p:cTn>
                              </p:par>
                              <p:par>
                                <p:cTn id="87" presetID="2" presetClass="exit" presetSubtype="4" fill="hold" nodeType="withEffect">
                                  <p:stCondLst>
                                    <p:cond delay="0"/>
                                  </p:stCondLst>
                                  <p:childTnLst>
                                    <p:anim calcmode="lin" valueType="num">
                                      <p:cBhvr additive="base">
                                        <p:cTn id="88" dur="500"/>
                                        <p:tgtEl>
                                          <p:spTgt spid="35869"/>
                                        </p:tgtEl>
                                        <p:attrNameLst>
                                          <p:attrName>ppt_x</p:attrName>
                                        </p:attrNameLst>
                                      </p:cBhvr>
                                      <p:tavLst>
                                        <p:tav tm="0">
                                          <p:val>
                                            <p:strVal val="ppt_x"/>
                                          </p:val>
                                        </p:tav>
                                        <p:tav tm="100000">
                                          <p:val>
                                            <p:strVal val="ppt_x"/>
                                          </p:val>
                                        </p:tav>
                                      </p:tavLst>
                                    </p:anim>
                                    <p:anim calcmode="lin" valueType="num">
                                      <p:cBhvr additive="base">
                                        <p:cTn id="89" dur="500"/>
                                        <p:tgtEl>
                                          <p:spTgt spid="35869"/>
                                        </p:tgtEl>
                                        <p:attrNameLst>
                                          <p:attrName>ppt_y</p:attrName>
                                        </p:attrNameLst>
                                      </p:cBhvr>
                                      <p:tavLst>
                                        <p:tav tm="0">
                                          <p:val>
                                            <p:strVal val="ppt_y"/>
                                          </p:val>
                                        </p:tav>
                                        <p:tav tm="100000">
                                          <p:val>
                                            <p:strVal val="1+ppt_h/2"/>
                                          </p:val>
                                        </p:tav>
                                      </p:tavLst>
                                    </p:anim>
                                    <p:set>
                                      <p:cBhvr>
                                        <p:cTn id="90" dur="1" fill="hold">
                                          <p:stCondLst>
                                            <p:cond delay="499"/>
                                          </p:stCondLst>
                                        </p:cTn>
                                        <p:tgtEl>
                                          <p:spTgt spid="35869"/>
                                        </p:tgtEl>
                                        <p:attrNameLst>
                                          <p:attrName>style.visibility</p:attrName>
                                        </p:attrNameLst>
                                      </p:cBhvr>
                                      <p:to>
                                        <p:strVal val="hidden"/>
                                      </p:to>
                                    </p:set>
                                  </p:childTnLst>
                                </p:cTn>
                              </p:par>
                              <p:par>
                                <p:cTn id="91" presetID="2" presetClass="exit" presetSubtype="4" fill="hold" nodeType="withEffect">
                                  <p:stCondLst>
                                    <p:cond delay="0"/>
                                  </p:stCondLst>
                                  <p:childTnLst>
                                    <p:anim calcmode="lin" valueType="num">
                                      <p:cBhvr additive="base">
                                        <p:cTn id="92" dur="500"/>
                                        <p:tgtEl>
                                          <p:spTgt spid="35870"/>
                                        </p:tgtEl>
                                        <p:attrNameLst>
                                          <p:attrName>ppt_x</p:attrName>
                                        </p:attrNameLst>
                                      </p:cBhvr>
                                      <p:tavLst>
                                        <p:tav tm="0">
                                          <p:val>
                                            <p:strVal val="ppt_x"/>
                                          </p:val>
                                        </p:tav>
                                        <p:tav tm="100000">
                                          <p:val>
                                            <p:strVal val="ppt_x"/>
                                          </p:val>
                                        </p:tav>
                                      </p:tavLst>
                                    </p:anim>
                                    <p:anim calcmode="lin" valueType="num">
                                      <p:cBhvr additive="base">
                                        <p:cTn id="93" dur="500"/>
                                        <p:tgtEl>
                                          <p:spTgt spid="35870"/>
                                        </p:tgtEl>
                                        <p:attrNameLst>
                                          <p:attrName>ppt_y</p:attrName>
                                        </p:attrNameLst>
                                      </p:cBhvr>
                                      <p:tavLst>
                                        <p:tav tm="0">
                                          <p:val>
                                            <p:strVal val="ppt_y"/>
                                          </p:val>
                                        </p:tav>
                                        <p:tav tm="100000">
                                          <p:val>
                                            <p:strVal val="1+ppt_h/2"/>
                                          </p:val>
                                        </p:tav>
                                      </p:tavLst>
                                    </p:anim>
                                    <p:set>
                                      <p:cBhvr>
                                        <p:cTn id="94" dur="1" fill="hold">
                                          <p:stCondLst>
                                            <p:cond delay="499"/>
                                          </p:stCondLst>
                                        </p:cTn>
                                        <p:tgtEl>
                                          <p:spTgt spid="35870"/>
                                        </p:tgtEl>
                                        <p:attrNameLst>
                                          <p:attrName>style.visibility</p:attrName>
                                        </p:attrNameLst>
                                      </p:cBhvr>
                                      <p:to>
                                        <p:strVal val="hidden"/>
                                      </p:to>
                                    </p:set>
                                  </p:childTnLst>
                                </p:cTn>
                              </p:par>
                              <p:par>
                                <p:cTn id="95" presetID="18" presetClass="entr" presetSubtype="3" fill="hold" nodeType="withEffect">
                                  <p:stCondLst>
                                    <p:cond delay="0"/>
                                  </p:stCondLst>
                                  <p:childTnLst>
                                    <p:set>
                                      <p:cBhvr>
                                        <p:cTn id="96" dur="1" fill="hold">
                                          <p:stCondLst>
                                            <p:cond delay="0"/>
                                          </p:stCondLst>
                                        </p:cTn>
                                        <p:tgtEl>
                                          <p:spTgt spid="35873"/>
                                        </p:tgtEl>
                                        <p:attrNameLst>
                                          <p:attrName>style.visibility</p:attrName>
                                        </p:attrNameLst>
                                      </p:cBhvr>
                                      <p:to>
                                        <p:strVal val="visible"/>
                                      </p:to>
                                    </p:set>
                                    <p:animEffect transition="in" filter="strips(upRight)">
                                      <p:cBhvr>
                                        <p:cTn id="97" dur="500"/>
                                        <p:tgtEl>
                                          <p:spTgt spid="35873"/>
                                        </p:tgtEl>
                                      </p:cBhvr>
                                    </p:animEffect>
                                  </p:childTnLst>
                                </p:cTn>
                              </p:par>
                              <p:par>
                                <p:cTn id="98" presetID="18" presetClass="entr" presetSubtype="3" fill="hold" nodeType="withEffect">
                                  <p:stCondLst>
                                    <p:cond delay="0"/>
                                  </p:stCondLst>
                                  <p:childTnLst>
                                    <p:set>
                                      <p:cBhvr>
                                        <p:cTn id="99" dur="1" fill="hold">
                                          <p:stCondLst>
                                            <p:cond delay="0"/>
                                          </p:stCondLst>
                                        </p:cTn>
                                        <p:tgtEl>
                                          <p:spTgt spid="35872"/>
                                        </p:tgtEl>
                                        <p:attrNameLst>
                                          <p:attrName>style.visibility</p:attrName>
                                        </p:attrNameLst>
                                      </p:cBhvr>
                                      <p:to>
                                        <p:strVal val="visible"/>
                                      </p:to>
                                    </p:set>
                                    <p:animEffect transition="in" filter="strips(upRight)">
                                      <p:cBhvr>
                                        <p:cTn id="100" dur="500"/>
                                        <p:tgtEl>
                                          <p:spTgt spid="35872"/>
                                        </p:tgtEl>
                                      </p:cBhvr>
                                    </p:animEffect>
                                  </p:childTnLst>
                                </p:cTn>
                              </p:par>
                              <p:par>
                                <p:cTn id="101" presetID="18" presetClass="entr" presetSubtype="3" fill="hold" nodeType="withEffect">
                                  <p:stCondLst>
                                    <p:cond delay="0"/>
                                  </p:stCondLst>
                                  <p:childTnLst>
                                    <p:set>
                                      <p:cBhvr>
                                        <p:cTn id="102" dur="1" fill="hold">
                                          <p:stCondLst>
                                            <p:cond delay="0"/>
                                          </p:stCondLst>
                                        </p:cTn>
                                        <p:tgtEl>
                                          <p:spTgt spid="35875"/>
                                        </p:tgtEl>
                                        <p:attrNameLst>
                                          <p:attrName>style.visibility</p:attrName>
                                        </p:attrNameLst>
                                      </p:cBhvr>
                                      <p:to>
                                        <p:strVal val="visible"/>
                                      </p:to>
                                    </p:set>
                                    <p:animEffect transition="in" filter="strips(upRight)">
                                      <p:cBhvr>
                                        <p:cTn id="103" dur="500"/>
                                        <p:tgtEl>
                                          <p:spTgt spid="35875"/>
                                        </p:tgtEl>
                                      </p:cBhvr>
                                    </p:animEffect>
                                  </p:childTnLst>
                                </p:cTn>
                              </p:par>
                              <p:par>
                                <p:cTn id="104" presetID="18" presetClass="entr" presetSubtype="3" fill="hold" nodeType="withEffect">
                                  <p:stCondLst>
                                    <p:cond delay="0"/>
                                  </p:stCondLst>
                                  <p:childTnLst>
                                    <p:set>
                                      <p:cBhvr>
                                        <p:cTn id="105" dur="1" fill="hold">
                                          <p:stCondLst>
                                            <p:cond delay="0"/>
                                          </p:stCondLst>
                                        </p:cTn>
                                        <p:tgtEl>
                                          <p:spTgt spid="35874"/>
                                        </p:tgtEl>
                                        <p:attrNameLst>
                                          <p:attrName>style.visibility</p:attrName>
                                        </p:attrNameLst>
                                      </p:cBhvr>
                                      <p:to>
                                        <p:strVal val="visible"/>
                                      </p:to>
                                    </p:set>
                                    <p:animEffect transition="in" filter="strips(upRight)">
                                      <p:cBhvr>
                                        <p:cTn id="106" dur="500"/>
                                        <p:tgtEl>
                                          <p:spTgt spid="35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24" y="2723650"/>
            <a:ext cx="11384280" cy="2031325"/>
          </a:xfrm>
          <a:prstGeom prst="rect">
            <a:avLst/>
          </a:prstGeom>
        </p:spPr>
        <p:txBody>
          <a:bodyPr wrap="square">
            <a:spAutoFit/>
          </a:bodyPr>
          <a:lstStyle/>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Nguyên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nhân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gây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tai: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cháy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rừng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sóng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thần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lũ</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lụt</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khai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bừa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bãi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phá</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hoại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5" name="Text Box 10"/>
          <p:cNvSpPr txBox="1">
            <a:spLocks noChangeArrowheads="1"/>
          </p:cNvSpPr>
          <p:nvPr/>
        </p:nvSpPr>
        <p:spPr bwMode="auto">
          <a:xfrm>
            <a:off x="309981" y="692325"/>
            <a:ext cx="1079696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p:txBody>
      </p:sp>
      <p:pic>
        <p:nvPicPr>
          <p:cNvPr id="6"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1"/>
          <p:cNvSpPr>
            <a:spLocks noChangeArrowheads="1"/>
          </p:cNvSpPr>
          <p:nvPr/>
        </p:nvSpPr>
        <p:spPr bwMode="auto">
          <a:xfrm>
            <a:off x="182880" y="4942794"/>
            <a:ext cx="8883895" cy="1810350"/>
          </a:xfrm>
          <a:prstGeom prst="cloudCallout">
            <a:avLst>
              <a:gd name="adj1" fmla="val 53716"/>
              <a:gd name="adj2" fmla="val 29237"/>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b="1" i="1" dirty="0">
                <a:solidFill>
                  <a:srgbClr val="FF0000"/>
                </a:solidFill>
              </a:rPr>
              <a:t> </a:t>
            </a:r>
            <a:r>
              <a:rPr lang="en-US" altLang="en-US" b="1" i="1" dirty="0" smtClean="0">
                <a:solidFill>
                  <a:srgbClr val="FF0000"/>
                </a:solidFill>
              </a:rPr>
              <a:t>1. </a:t>
            </a:r>
            <a:r>
              <a:rPr lang="en-US" altLang="en-US" b="1" i="1" dirty="0" err="1" smtClean="0">
                <a:solidFill>
                  <a:srgbClr val="FF0000"/>
                </a:solidFill>
              </a:rPr>
              <a:t>Nguyên</a:t>
            </a:r>
            <a:r>
              <a:rPr lang="en-US" altLang="en-US" b="1" i="1" dirty="0" smtClean="0">
                <a:solidFill>
                  <a:srgbClr val="FF0000"/>
                </a:solidFill>
              </a:rPr>
              <a:t> </a:t>
            </a:r>
            <a:r>
              <a:rPr lang="en-US" altLang="en-US" b="1" i="1" dirty="0" err="1">
                <a:solidFill>
                  <a:srgbClr val="FF0000"/>
                </a:solidFill>
              </a:rPr>
              <a:t>nhân</a:t>
            </a:r>
            <a:r>
              <a:rPr lang="en-US" altLang="en-US" b="1" i="1" dirty="0">
                <a:solidFill>
                  <a:srgbClr val="FF0000"/>
                </a:solidFill>
              </a:rPr>
              <a:t> </a:t>
            </a:r>
            <a:r>
              <a:rPr lang="en-US" altLang="en-US" b="1" i="1" dirty="0" err="1">
                <a:solidFill>
                  <a:srgbClr val="FF0000"/>
                </a:solidFill>
              </a:rPr>
              <a:t>gây</a:t>
            </a:r>
            <a:r>
              <a:rPr lang="en-US" altLang="en-US" b="1" i="1" dirty="0">
                <a:solidFill>
                  <a:srgbClr val="FF0000"/>
                </a:solidFill>
              </a:rPr>
              <a:t> </a:t>
            </a:r>
            <a:r>
              <a:rPr lang="en-US" altLang="en-US" b="1" i="1" dirty="0" err="1">
                <a:solidFill>
                  <a:srgbClr val="FF0000"/>
                </a:solidFill>
              </a:rPr>
              <a:t>suy</a:t>
            </a:r>
            <a:r>
              <a:rPr lang="en-US" altLang="en-US" b="1" i="1" dirty="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ở </a:t>
            </a:r>
            <a:r>
              <a:rPr lang="en-US" altLang="en-US" b="1" i="1" dirty="0" err="1" smtClean="0">
                <a:solidFill>
                  <a:srgbClr val="FF0000"/>
                </a:solidFill>
              </a:rPr>
              <a:t>Việt</a:t>
            </a:r>
            <a:r>
              <a:rPr lang="en-US" altLang="en-US" b="1" i="1" dirty="0" smtClean="0">
                <a:solidFill>
                  <a:srgbClr val="FF0000"/>
                </a:solidFill>
              </a:rPr>
              <a:t> Nam </a:t>
            </a:r>
            <a:r>
              <a:rPr lang="en-US" altLang="en-US" b="1" i="1" dirty="0" err="1">
                <a:solidFill>
                  <a:srgbClr val="FF0000"/>
                </a:solidFill>
              </a:rPr>
              <a:t>và</a:t>
            </a:r>
            <a:r>
              <a:rPr lang="en-US" altLang="en-US" b="1" i="1" dirty="0">
                <a:solidFill>
                  <a:srgbClr val="FF0000"/>
                </a:solidFill>
              </a:rPr>
              <a:t> </a:t>
            </a:r>
            <a:r>
              <a:rPr lang="en-US" altLang="en-US" b="1" i="1" dirty="0" err="1">
                <a:solidFill>
                  <a:srgbClr val="FF0000"/>
                </a:solidFill>
              </a:rPr>
              <a:t>thế</a:t>
            </a:r>
            <a:r>
              <a:rPr lang="en-US" altLang="en-US" b="1" i="1" dirty="0">
                <a:solidFill>
                  <a:srgbClr val="FF0000"/>
                </a:solidFill>
              </a:rPr>
              <a:t> </a:t>
            </a:r>
            <a:r>
              <a:rPr lang="en-US" altLang="en-US" b="1" i="1" dirty="0" err="1">
                <a:solidFill>
                  <a:srgbClr val="FF0000"/>
                </a:solidFill>
              </a:rPr>
              <a:t>giới</a:t>
            </a:r>
            <a:r>
              <a:rPr lang="en-US" altLang="en-US" b="1" i="1" dirty="0">
                <a:solidFill>
                  <a:srgbClr val="FF0000"/>
                </a:solidFill>
              </a:rPr>
              <a:t>? </a:t>
            </a:r>
          </a:p>
        </p:txBody>
      </p:sp>
      <p:pic>
        <p:nvPicPr>
          <p:cNvPr id="8"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8058" y="5012075"/>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343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ech12h.com/sites/default/files/styles/inbody400/public/screenshot_42_39.png?itok=bwapsNzt"/>
          <p:cNvPicPr/>
          <p:nvPr/>
        </p:nvPicPr>
        <p:blipFill>
          <a:blip r:embed="rId3">
            <a:extLst>
              <a:ext uri="{28A0092B-C50C-407E-A947-70E740481C1C}">
                <a14:useLocalDpi xmlns:a14="http://schemas.microsoft.com/office/drawing/2010/main" val="0"/>
              </a:ext>
            </a:extLst>
          </a:blip>
          <a:srcRect/>
          <a:stretch>
            <a:fillRect/>
          </a:stretch>
        </p:blipFill>
        <p:spPr bwMode="auto">
          <a:xfrm>
            <a:off x="85074" y="86699"/>
            <a:ext cx="6105832" cy="5569527"/>
          </a:xfrm>
          <a:prstGeom prst="rect">
            <a:avLst/>
          </a:prstGeom>
          <a:noFill/>
          <a:ln>
            <a:solidFill>
              <a:schemeClr val="tx1"/>
            </a:solidFill>
          </a:ln>
        </p:spPr>
      </p:pic>
      <p:pic>
        <p:nvPicPr>
          <p:cNvPr id="4" name="Picture 3" descr="https://tech12h.com/sites/default/files/styles/inbody400/public/screenshot_11_105.png?itok=yy8GwVi-"/>
          <p:cNvPicPr/>
          <p:nvPr/>
        </p:nvPicPr>
        <p:blipFill>
          <a:blip r:embed="rId4">
            <a:extLst>
              <a:ext uri="{28A0092B-C50C-407E-A947-70E740481C1C}">
                <a14:useLocalDpi xmlns:a14="http://schemas.microsoft.com/office/drawing/2010/main" val="0"/>
              </a:ext>
            </a:extLst>
          </a:blip>
          <a:srcRect/>
          <a:stretch>
            <a:fillRect/>
          </a:stretch>
        </p:blipFill>
        <p:spPr bwMode="auto">
          <a:xfrm>
            <a:off x="6238568" y="86699"/>
            <a:ext cx="5953432" cy="5569527"/>
          </a:xfrm>
          <a:prstGeom prst="rect">
            <a:avLst/>
          </a:prstGeom>
          <a:noFill/>
          <a:ln>
            <a:solidFill>
              <a:schemeClr val="tx1"/>
            </a:solidFill>
          </a:ln>
        </p:spPr>
      </p:pic>
      <p:sp>
        <p:nvSpPr>
          <p:cNvPr id="6" name="TextBox 5"/>
          <p:cNvSpPr txBox="1"/>
          <p:nvPr/>
        </p:nvSpPr>
        <p:spPr>
          <a:xfrm>
            <a:off x="571772" y="4770336"/>
            <a:ext cx="1519084" cy="752167"/>
          </a:xfrm>
          <a:prstGeom prst="rect">
            <a:avLst/>
          </a:prstGeom>
          <a:solidFill>
            <a:srgbClr val="E3FFFA"/>
          </a:solidFill>
        </p:spPr>
        <p:txBody>
          <a:bodyPr wrap="square" rtlCol="0">
            <a:spAutoFit/>
          </a:bodyPr>
          <a:lstStyle/>
          <a:p>
            <a:endParaRPr lang="en-US" dirty="0"/>
          </a:p>
        </p:txBody>
      </p:sp>
      <p:sp>
        <p:nvSpPr>
          <p:cNvPr id="7" name="TextBox 6"/>
          <p:cNvSpPr txBox="1"/>
          <p:nvPr/>
        </p:nvSpPr>
        <p:spPr>
          <a:xfrm>
            <a:off x="6249901" y="4872952"/>
            <a:ext cx="855406" cy="649551"/>
          </a:xfrm>
          <a:prstGeom prst="rect">
            <a:avLst/>
          </a:prstGeom>
          <a:solidFill>
            <a:srgbClr val="FFFFFF"/>
          </a:solidFill>
        </p:spPr>
        <p:txBody>
          <a:bodyPr wrap="square" rtlCol="0">
            <a:spAutoFit/>
          </a:bodyPr>
          <a:lstStyle/>
          <a:p>
            <a:endParaRPr lang="en-US" dirty="0"/>
          </a:p>
        </p:txBody>
      </p:sp>
      <p:sp>
        <p:nvSpPr>
          <p:cNvPr id="8" name="TextBox 7"/>
          <p:cNvSpPr txBox="1"/>
          <p:nvPr/>
        </p:nvSpPr>
        <p:spPr>
          <a:xfrm>
            <a:off x="7934632" y="0"/>
            <a:ext cx="4257368" cy="693797"/>
          </a:xfrm>
          <a:prstGeom prst="rect">
            <a:avLst/>
          </a:prstGeom>
          <a:solidFill>
            <a:srgbClr val="FFFFFF"/>
          </a:solidFill>
        </p:spPr>
        <p:txBody>
          <a:bodyPr wrap="square" rtlCol="0">
            <a:spAutoFit/>
          </a:bodyPr>
          <a:lstStyle/>
          <a:p>
            <a:endParaRPr lang="en-US"/>
          </a:p>
        </p:txBody>
      </p:sp>
      <p:sp>
        <p:nvSpPr>
          <p:cNvPr id="9" name="TextBox 8"/>
          <p:cNvSpPr txBox="1"/>
          <p:nvPr/>
        </p:nvSpPr>
        <p:spPr>
          <a:xfrm>
            <a:off x="10309123" y="693797"/>
            <a:ext cx="1882877" cy="604683"/>
          </a:xfrm>
          <a:prstGeom prst="rect">
            <a:avLst/>
          </a:prstGeom>
          <a:solidFill>
            <a:srgbClr val="FCFCFC"/>
          </a:solidFill>
          <a:ln>
            <a:solidFill>
              <a:srgbClr val="FFFFFF"/>
            </a:solidFill>
          </a:ln>
        </p:spPr>
        <p:txBody>
          <a:bodyPr wrap="square" rtlCol="0">
            <a:spAutoFit/>
          </a:bodyPr>
          <a:lstStyle/>
          <a:p>
            <a:endParaRPr lang="en-US" dirty="0"/>
          </a:p>
        </p:txBody>
      </p:sp>
      <p:sp>
        <p:nvSpPr>
          <p:cNvPr id="10" name="TextBox 9"/>
          <p:cNvSpPr txBox="1"/>
          <p:nvPr/>
        </p:nvSpPr>
        <p:spPr>
          <a:xfrm>
            <a:off x="11371006" y="1298480"/>
            <a:ext cx="820993" cy="693797"/>
          </a:xfrm>
          <a:prstGeom prst="rect">
            <a:avLst/>
          </a:prstGeom>
          <a:solidFill>
            <a:srgbClr val="FFFFFF"/>
          </a:solidFill>
        </p:spPr>
        <p:txBody>
          <a:bodyPr wrap="square" rtlCol="0">
            <a:spAutoFit/>
          </a:bodyPr>
          <a:lstStyle/>
          <a:p>
            <a:endParaRPr lang="en-US" dirty="0"/>
          </a:p>
        </p:txBody>
      </p:sp>
      <p:sp>
        <p:nvSpPr>
          <p:cNvPr id="11" name="AutoShape 11"/>
          <p:cNvSpPr>
            <a:spLocks noChangeArrowheads="1"/>
          </p:cNvSpPr>
          <p:nvPr/>
        </p:nvSpPr>
        <p:spPr bwMode="auto">
          <a:xfrm>
            <a:off x="0" y="5689706"/>
            <a:ext cx="10457411" cy="1144198"/>
          </a:xfrm>
          <a:prstGeom prst="cloudCallout">
            <a:avLst>
              <a:gd name="adj1" fmla="val 52422"/>
              <a:gd name="adj2" fmla="val -60222"/>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 2</a:t>
            </a:r>
            <a:r>
              <a:rPr lang="en-US" altLang="en-US" b="1" i="1" dirty="0" smtClean="0">
                <a:solidFill>
                  <a:srgbClr val="FF0000"/>
                </a:solidFill>
              </a:rPr>
              <a:t>. </a:t>
            </a:r>
            <a:r>
              <a:rPr lang="en-US" altLang="en-US" b="1" i="1" dirty="0" err="1" smtClean="0">
                <a:solidFill>
                  <a:srgbClr val="FF0000"/>
                </a:solidFill>
              </a:rPr>
              <a:t>Nêu</a:t>
            </a:r>
            <a:r>
              <a:rPr lang="en-US" altLang="en-US" b="1" i="1" dirty="0" smtClean="0">
                <a:solidFill>
                  <a:srgbClr val="FF0000"/>
                </a:solidFill>
              </a:rPr>
              <a:t> </a:t>
            </a:r>
            <a:r>
              <a:rPr lang="en-US" altLang="en-US" b="1" i="1" dirty="0" err="1" smtClean="0">
                <a:solidFill>
                  <a:srgbClr val="FF0000"/>
                </a:solidFill>
              </a:rPr>
              <a:t>sự</a:t>
            </a:r>
            <a:r>
              <a:rPr lang="en-US" altLang="en-US" b="1" i="1" dirty="0" smtClean="0">
                <a:solidFill>
                  <a:srgbClr val="FF0000"/>
                </a:solidFill>
              </a:rPr>
              <a:t> </a:t>
            </a:r>
            <a:r>
              <a:rPr lang="en-US" altLang="en-US" b="1" i="1" dirty="0" err="1" smtClean="0">
                <a:solidFill>
                  <a:srgbClr val="FF0000"/>
                </a:solidFill>
              </a:rPr>
              <a:t>suy</a:t>
            </a:r>
            <a:r>
              <a:rPr lang="en-US" altLang="en-US" b="1" i="1" dirty="0" smtClean="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smtClean="0">
                <a:solidFill>
                  <a:srgbClr val="FF0000"/>
                </a:solidFill>
              </a:rPr>
              <a:t>học</a:t>
            </a:r>
            <a:r>
              <a:rPr lang="en-US" altLang="en-US" b="1" i="1" dirty="0" smtClean="0">
                <a:solidFill>
                  <a:srgbClr val="FF0000"/>
                </a:solidFill>
              </a:rPr>
              <a:t> do </a:t>
            </a:r>
            <a:r>
              <a:rPr lang="en-US" altLang="en-US" b="1" i="1" dirty="0" err="1" smtClean="0">
                <a:solidFill>
                  <a:srgbClr val="FF0000"/>
                </a:solidFill>
              </a:rPr>
              <a:t>phá</a:t>
            </a:r>
            <a:r>
              <a:rPr lang="en-US" altLang="en-US" b="1" i="1" dirty="0" smtClean="0">
                <a:solidFill>
                  <a:srgbClr val="FF0000"/>
                </a:solidFill>
              </a:rPr>
              <a:t> </a:t>
            </a:r>
            <a:r>
              <a:rPr lang="en-US" altLang="en-US" b="1" i="1" dirty="0" err="1" smtClean="0">
                <a:solidFill>
                  <a:srgbClr val="FF0000"/>
                </a:solidFill>
              </a:rPr>
              <a:t>rừng</a:t>
            </a:r>
            <a:r>
              <a:rPr lang="en-US" altLang="en-US" b="1" i="1" dirty="0" smtClean="0">
                <a:solidFill>
                  <a:srgbClr val="FF0000"/>
                </a:solidFill>
              </a:rPr>
              <a:t>. </a:t>
            </a:r>
            <a:r>
              <a:rPr lang="en-US" altLang="en-US" b="1" i="1" dirty="0" err="1" smtClean="0">
                <a:solidFill>
                  <a:srgbClr val="FF0000"/>
                </a:solidFill>
              </a:rPr>
              <a:t>Phân</a:t>
            </a:r>
            <a:r>
              <a:rPr lang="en-US" altLang="en-US" b="1" i="1" dirty="0" smtClean="0">
                <a:solidFill>
                  <a:srgbClr val="FF0000"/>
                </a:solidFill>
              </a:rPr>
              <a:t> </a:t>
            </a:r>
            <a:r>
              <a:rPr lang="en-US" altLang="en-US" b="1" i="1" dirty="0" err="1" smtClean="0">
                <a:solidFill>
                  <a:srgbClr val="FF0000"/>
                </a:solidFill>
              </a:rPr>
              <a:t>tích</a:t>
            </a:r>
            <a:r>
              <a:rPr lang="en-US" altLang="en-US" b="1" i="1" dirty="0" smtClean="0">
                <a:solidFill>
                  <a:srgbClr val="FF0000"/>
                </a:solidFill>
              </a:rPr>
              <a:t> </a:t>
            </a:r>
            <a:r>
              <a:rPr lang="en-US" altLang="en-US" b="1" i="1" dirty="0" err="1" smtClean="0">
                <a:solidFill>
                  <a:srgbClr val="FF0000"/>
                </a:solidFill>
              </a:rPr>
              <a:t>tác</a:t>
            </a:r>
            <a:r>
              <a:rPr lang="en-US" altLang="en-US" b="1" i="1" dirty="0" smtClean="0">
                <a:solidFill>
                  <a:srgbClr val="FF0000"/>
                </a:solidFill>
              </a:rPr>
              <a:t> </a:t>
            </a:r>
            <a:r>
              <a:rPr lang="en-US" altLang="en-US" b="1" i="1" dirty="0" err="1" smtClean="0">
                <a:solidFill>
                  <a:srgbClr val="FF0000"/>
                </a:solidFill>
              </a:rPr>
              <a:t>hại</a:t>
            </a:r>
            <a:r>
              <a:rPr lang="en-US" altLang="en-US" b="1" i="1" dirty="0">
                <a:solidFill>
                  <a:srgbClr val="FF0000"/>
                </a:solidFill>
              </a:rPr>
              <a:t> </a:t>
            </a:r>
            <a:r>
              <a:rPr lang="en-US" altLang="en-US" b="1" i="1" dirty="0" err="1" smtClean="0">
                <a:solidFill>
                  <a:srgbClr val="FF0000"/>
                </a:solidFill>
              </a:rPr>
              <a:t>từ</a:t>
            </a:r>
            <a:r>
              <a:rPr lang="en-US" altLang="en-US" b="1" i="1" dirty="0" smtClean="0">
                <a:solidFill>
                  <a:srgbClr val="FF0000"/>
                </a:solidFill>
              </a:rPr>
              <a:t> </a:t>
            </a:r>
            <a:r>
              <a:rPr lang="en-US" altLang="en-US" b="1" i="1" dirty="0" err="1" smtClean="0">
                <a:solidFill>
                  <a:srgbClr val="FF0000"/>
                </a:solidFill>
              </a:rPr>
              <a:t>việc</a:t>
            </a:r>
            <a:r>
              <a:rPr lang="en-US" altLang="en-US" b="1" i="1" dirty="0" smtClean="0">
                <a:solidFill>
                  <a:srgbClr val="FF0000"/>
                </a:solidFill>
              </a:rPr>
              <a:t> </a:t>
            </a:r>
            <a:r>
              <a:rPr lang="en-US" altLang="en-US" b="1" i="1" dirty="0" err="1" smtClean="0">
                <a:solidFill>
                  <a:srgbClr val="FF0000"/>
                </a:solidFill>
              </a:rPr>
              <a:t>phá</a:t>
            </a:r>
            <a:r>
              <a:rPr lang="en-US" altLang="en-US" b="1" i="1" dirty="0" smtClean="0">
                <a:solidFill>
                  <a:srgbClr val="FF0000"/>
                </a:solidFill>
              </a:rPr>
              <a:t> </a:t>
            </a:r>
            <a:r>
              <a:rPr lang="en-US" altLang="en-US" b="1" i="1" dirty="0" err="1" smtClean="0">
                <a:solidFill>
                  <a:srgbClr val="FF0000"/>
                </a:solidFill>
              </a:rPr>
              <a:t>rừng</a:t>
            </a:r>
            <a:r>
              <a:rPr lang="en-US" altLang="en-US" b="1" i="1" dirty="0" smtClean="0">
                <a:solidFill>
                  <a:srgbClr val="FF0000"/>
                </a:solidFill>
              </a:rPr>
              <a:t>. </a:t>
            </a:r>
            <a:endParaRPr lang="en-US" altLang="en-US" b="1" i="1" dirty="0">
              <a:solidFill>
                <a:srgbClr val="FF0000"/>
              </a:solidFill>
            </a:endParaRPr>
          </a:p>
        </p:txBody>
      </p:sp>
      <p:pic>
        <p:nvPicPr>
          <p:cNvPr id="12" name="Picture 23" descr="grade school stud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6793" y="5146420"/>
            <a:ext cx="140569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1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tech12h.com/sites/default/files/styles/inbody400/public/screenshot_53_33.png?itok=oDhG-gw6"/>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5" name="TextBox 4"/>
          <p:cNvSpPr txBox="1"/>
          <p:nvPr/>
        </p:nvSpPr>
        <p:spPr>
          <a:xfrm>
            <a:off x="412956" y="4645742"/>
            <a:ext cx="2639962" cy="693173"/>
          </a:xfrm>
          <a:prstGeom prst="rect">
            <a:avLst/>
          </a:prstGeom>
          <a:solidFill>
            <a:srgbClr val="FFFFFF"/>
          </a:solidFill>
        </p:spPr>
        <p:txBody>
          <a:bodyPr wrap="square" rtlCol="0">
            <a:spAutoFit/>
          </a:bodyPr>
          <a:lstStyle/>
          <a:p>
            <a:endParaRPr lang="en-US" dirty="0"/>
          </a:p>
        </p:txBody>
      </p:sp>
      <p:pic>
        <p:nvPicPr>
          <p:cNvPr id="6" name="Picture 5" descr="https://tech12h.com/sites/default/files/styles/inbody400/public/screenshot_12_111.png?itok=HKdmYRAW"/>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2039600" cy="6705600"/>
          </a:xfrm>
          <a:prstGeom prst="rect">
            <a:avLst/>
          </a:prstGeom>
          <a:noFill/>
          <a:ln>
            <a:noFill/>
          </a:ln>
        </p:spPr>
      </p:pic>
      <p:sp>
        <p:nvSpPr>
          <p:cNvPr id="2" name="TextBox 1"/>
          <p:cNvSpPr txBox="1"/>
          <p:nvPr/>
        </p:nvSpPr>
        <p:spPr>
          <a:xfrm>
            <a:off x="646593" y="6521105"/>
            <a:ext cx="1463040" cy="369332"/>
          </a:xfrm>
          <a:prstGeom prst="rect">
            <a:avLst/>
          </a:prstGeom>
          <a:solidFill>
            <a:srgbClr val="FEFEFE"/>
          </a:solidFill>
        </p:spPr>
        <p:txBody>
          <a:bodyPr wrap="square" rtlCol="0">
            <a:spAutoFit/>
          </a:bodyPr>
          <a:lstStyle/>
          <a:p>
            <a:endParaRPr lang="en-US" dirty="0"/>
          </a:p>
        </p:txBody>
      </p:sp>
      <p:pic>
        <p:nvPicPr>
          <p:cNvPr id="8" name="Picture 3" descr="D:\PP moi\tải xuống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0554" y="-1"/>
            <a:ext cx="3701846" cy="34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D:\PP moi\images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0"/>
            <a:ext cx="4419600" cy="344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D:\PP moi\tải xuống (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74721"/>
            <a:ext cx="4070555" cy="338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D:\PP moi\tải xuống (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4686" y="3505773"/>
            <a:ext cx="3687714" cy="338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D:\PP moi\images (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6532" y="3440897"/>
            <a:ext cx="4405468" cy="341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
          <p:cNvSpPr>
            <a:spLocks noChangeArrowheads="1"/>
          </p:cNvSpPr>
          <p:nvPr/>
        </p:nvSpPr>
        <p:spPr bwMode="auto">
          <a:xfrm>
            <a:off x="4098820" y="3124201"/>
            <a:ext cx="3553133" cy="600075"/>
          </a:xfrm>
          <a:prstGeom prst="rect">
            <a:avLst/>
          </a:prstGeom>
          <a:solidFill>
            <a:srgbClr val="FEFEFE"/>
          </a:solidFill>
          <a:ln>
            <a:noFill/>
          </a:ln>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t>Ngập</a:t>
            </a:r>
            <a:r>
              <a:rPr lang="en-US" altLang="en-US" sz="2800" b="1" dirty="0"/>
              <a:t> </a:t>
            </a:r>
            <a:r>
              <a:rPr lang="en-US" altLang="en-US" sz="2800" b="1" dirty="0" err="1"/>
              <a:t>lụt</a:t>
            </a:r>
            <a:endParaRPr lang="en-US" altLang="en-US" sz="2800" b="1" dirty="0"/>
          </a:p>
        </p:txBody>
      </p:sp>
      <p:pic>
        <p:nvPicPr>
          <p:cNvPr id="15" name="Picture 8" descr="01_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67" y="0"/>
            <a:ext cx="4042287" cy="344089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
          <p:cNvSpPr>
            <a:spLocks noChangeArrowheads="1"/>
          </p:cNvSpPr>
          <p:nvPr/>
        </p:nvSpPr>
        <p:spPr bwMode="auto">
          <a:xfrm>
            <a:off x="4191000" y="6324600"/>
            <a:ext cx="3581400" cy="533400"/>
          </a:xfrm>
          <a:prstGeom prst="rect">
            <a:avLst/>
          </a:prstGeom>
          <a:solidFill>
            <a:srgbClr val="FEFEFE"/>
          </a:solidFill>
          <a:ln>
            <a:noFill/>
          </a:ln>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t>Hạn</a:t>
            </a:r>
            <a:r>
              <a:rPr lang="en-US" altLang="en-US" sz="2800" b="1" dirty="0"/>
              <a:t> </a:t>
            </a:r>
            <a:r>
              <a:rPr lang="en-US" altLang="en-US" sz="2800" b="1" dirty="0" err="1"/>
              <a:t>hán</a:t>
            </a:r>
            <a:endParaRPr lang="en-US" altLang="en-US" sz="2800" b="1" dirty="0"/>
          </a:p>
        </p:txBody>
      </p:sp>
      <p:sp>
        <p:nvSpPr>
          <p:cNvPr id="17" name="Rectangle 15"/>
          <p:cNvSpPr>
            <a:spLocks noChangeArrowheads="1"/>
          </p:cNvSpPr>
          <p:nvPr/>
        </p:nvSpPr>
        <p:spPr bwMode="auto">
          <a:xfrm>
            <a:off x="2653145" y="0"/>
            <a:ext cx="6889866" cy="523220"/>
          </a:xfrm>
          <a:prstGeom prst="rect">
            <a:avLst/>
          </a:prstGeom>
          <a:solidFill>
            <a:srgbClr val="FEFEFE"/>
          </a:solidFill>
          <a:ln>
            <a:noFill/>
          </a:ln>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2800" b="1" dirty="0">
                <a:cs typeface="Times New Roman" panose="02020603050405020304" pitchFamily="18" charset="0"/>
              </a:rPr>
              <a:t>  </a:t>
            </a:r>
            <a:r>
              <a:rPr lang="en-US" altLang="en-US" sz="2800" b="1" dirty="0" err="1">
                <a:cs typeface="Times New Roman" panose="02020603050405020304" pitchFamily="18" charset="0"/>
              </a:rPr>
              <a:t>Hậu</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quả</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của</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sự</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suy</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giảm</a:t>
            </a:r>
            <a:r>
              <a:rPr lang="en-US" altLang="en-US" sz="2800" b="1" dirty="0">
                <a:cs typeface="Times New Roman" panose="02020603050405020304" pitchFamily="18" charset="0"/>
              </a:rPr>
              <a:t> </a:t>
            </a:r>
            <a:r>
              <a:rPr lang="en-US" altLang="en-US" sz="2800" b="1" dirty="0" err="1" smtClean="0">
                <a:cs typeface="Times New Roman" panose="02020603050405020304" pitchFamily="18" charset="0"/>
              </a:rPr>
              <a:t>đa</a:t>
            </a:r>
            <a:r>
              <a:rPr lang="en-US" altLang="en-US" sz="2800" b="1" dirty="0" smtClean="0">
                <a:cs typeface="Times New Roman" panose="02020603050405020304" pitchFamily="18" charset="0"/>
              </a:rPr>
              <a:t> </a:t>
            </a:r>
            <a:r>
              <a:rPr lang="en-US" altLang="en-US" sz="2800" b="1" dirty="0" err="1" smtClean="0">
                <a:cs typeface="Times New Roman" panose="02020603050405020304" pitchFamily="18" charset="0"/>
              </a:rPr>
              <a:t>dạng</a:t>
            </a:r>
            <a:r>
              <a:rPr lang="en-US" altLang="en-US" sz="2800" b="1" dirty="0" smtClean="0">
                <a:cs typeface="Times New Roman" panose="02020603050405020304" pitchFamily="18" charset="0"/>
              </a:rPr>
              <a:t> </a:t>
            </a:r>
            <a:r>
              <a:rPr lang="en-US" altLang="en-US" sz="2800" b="1" dirty="0" err="1" smtClean="0">
                <a:cs typeface="Times New Roman" panose="02020603050405020304" pitchFamily="18" charset="0"/>
              </a:rPr>
              <a:t>sinh</a:t>
            </a:r>
            <a:r>
              <a:rPr lang="en-US" altLang="en-US" sz="2800" b="1" dirty="0" smtClean="0">
                <a:cs typeface="Times New Roman" panose="02020603050405020304" pitchFamily="18" charset="0"/>
              </a:rPr>
              <a:t> </a:t>
            </a:r>
            <a:r>
              <a:rPr lang="en-US" altLang="en-US" sz="2800" b="1" dirty="0" err="1" smtClean="0">
                <a:cs typeface="Times New Roman" panose="02020603050405020304" pitchFamily="18" charset="0"/>
              </a:rPr>
              <a:t>học</a:t>
            </a:r>
            <a:r>
              <a:rPr lang="en-US" altLang="en-US" sz="2800" b="1" dirty="0" smtClean="0">
                <a:cs typeface="Times New Roman" panose="02020603050405020304" pitchFamily="18" charset="0"/>
              </a:rPr>
              <a:t> </a:t>
            </a:r>
            <a:endParaRPr lang="en-US" altLang="en-US" sz="2800" b="1" dirty="0">
              <a:cs typeface="Times New Roman" panose="02020603050405020304" pitchFamily="18" charset="0"/>
            </a:endParaRPr>
          </a:p>
        </p:txBody>
      </p:sp>
      <p:pic>
        <p:nvPicPr>
          <p:cNvPr id="18" name="Picture 2" descr="D:\PP moi\images (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
            <a:ext cx="4092677" cy="31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D:\PP moi\images (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01000" y="-1"/>
            <a:ext cx="4191000" cy="319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D:\PP moi\tải xuống (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92677" y="-1"/>
            <a:ext cx="3832124" cy="305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
          <p:cNvSpPr>
            <a:spLocks noChangeArrowheads="1"/>
          </p:cNvSpPr>
          <p:nvPr/>
        </p:nvSpPr>
        <p:spPr bwMode="auto">
          <a:xfrm>
            <a:off x="4641056" y="2611581"/>
            <a:ext cx="3214687" cy="533400"/>
          </a:xfrm>
          <a:prstGeom prst="rect">
            <a:avLst/>
          </a:prstGeom>
          <a:solidFill>
            <a:srgbClr val="FEFEFE"/>
          </a:solidFill>
          <a:ln>
            <a:noFill/>
          </a:ln>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t>Sạt</a:t>
            </a:r>
            <a:r>
              <a:rPr lang="en-US" altLang="en-US" sz="2800" b="1" dirty="0"/>
              <a:t> </a:t>
            </a:r>
            <a:r>
              <a:rPr lang="en-US" altLang="en-US" sz="2800" b="1" dirty="0" err="1"/>
              <a:t>lở</a:t>
            </a:r>
            <a:r>
              <a:rPr lang="en-US" altLang="en-US" sz="2800" b="1" dirty="0"/>
              <a:t> </a:t>
            </a:r>
            <a:r>
              <a:rPr lang="en-US" altLang="en-US" sz="2800" b="1" dirty="0" err="1"/>
              <a:t>đất</a:t>
            </a:r>
            <a:r>
              <a:rPr lang="en-US" altLang="en-US" sz="2800" b="1" dirty="0"/>
              <a:t> </a:t>
            </a:r>
          </a:p>
        </p:txBody>
      </p:sp>
      <p:pic>
        <p:nvPicPr>
          <p:cNvPr id="22" name="Picture 5" descr="D:\PP moi\images (9).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200399"/>
            <a:ext cx="4092677" cy="365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D:\PP moi\images (7).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01000" y="3200399"/>
            <a:ext cx="4191000" cy="365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D:\PP moi\images (8).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92677" y="3200399"/>
            <a:ext cx="3908323" cy="365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
          <p:cNvSpPr>
            <a:spLocks noChangeArrowheads="1"/>
          </p:cNvSpPr>
          <p:nvPr/>
        </p:nvSpPr>
        <p:spPr bwMode="auto">
          <a:xfrm>
            <a:off x="4495800" y="6317672"/>
            <a:ext cx="3505200" cy="533400"/>
          </a:xfrm>
          <a:prstGeom prst="rect">
            <a:avLst/>
          </a:prstGeom>
          <a:solidFill>
            <a:srgbClr val="FEFEFE"/>
          </a:solidFill>
          <a:ln>
            <a:noFill/>
          </a:ln>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err="1"/>
              <a:t>Lũ</a:t>
            </a:r>
            <a:r>
              <a:rPr lang="en-US" altLang="en-US" sz="2800" b="1" dirty="0"/>
              <a:t> </a:t>
            </a:r>
            <a:r>
              <a:rPr lang="en-US" altLang="en-US" sz="2800" b="1" dirty="0" err="1"/>
              <a:t>ống</a:t>
            </a:r>
            <a:r>
              <a:rPr lang="en-US" altLang="en-US" sz="2800" b="1" dirty="0"/>
              <a:t>, </a:t>
            </a:r>
            <a:r>
              <a:rPr lang="en-US" altLang="en-US" sz="2800" b="1" dirty="0" err="1"/>
              <a:t>lũ</a:t>
            </a:r>
            <a:r>
              <a:rPr lang="en-US" altLang="en-US" sz="2800" b="1" dirty="0"/>
              <a:t> </a:t>
            </a:r>
            <a:r>
              <a:rPr lang="en-US" altLang="en-US" sz="2800" b="1" dirty="0" err="1"/>
              <a:t>quét</a:t>
            </a:r>
            <a:endParaRPr lang="en-US" altLang="en-US" sz="2800" b="1" dirty="0"/>
          </a:p>
        </p:txBody>
      </p:sp>
    </p:spTree>
    <p:extLst>
      <p:ext uri="{BB962C8B-B14F-4D97-AF65-F5344CB8AC3E}">
        <p14:creationId xmlns:p14="http://schemas.microsoft.com/office/powerpoint/2010/main" val="159352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16" presetClass="entr" presetSubtype="21"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par>
                                <p:cTn id="46" presetID="16" presetClass="entr" presetSubtype="21"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par>
                                <p:cTn id="52" presetID="16" presetClass="entr" presetSubtype="21"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par>
                                <p:cTn id="55" presetID="16" presetClass="entr" presetSubtype="21"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par>
                                <p:cTn id="58" presetID="16" presetClass="entr" presetSubtype="21"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6" grpId="0" animBg="1"/>
      <p:bldP spid="17" grpId="0" animBg="1"/>
      <p:bldP spid="21"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Thăm làng của ông già No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4405745" y="6331527"/>
            <a:ext cx="4364182" cy="526473"/>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err="1" smtClean="0">
                <a:solidFill>
                  <a:srgbClr val="FFFF00"/>
                </a:solidFill>
                <a:latin typeface="Times New Roman" panose="02020603050405020304" pitchFamily="18" charset="0"/>
              </a:rPr>
              <a:t>Cảnh</a:t>
            </a:r>
            <a:r>
              <a:rPr lang="en-US" altLang="en-US" sz="2400" b="1" i="1" dirty="0" smtClean="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quan</a:t>
            </a:r>
            <a:r>
              <a:rPr lang="en-US" altLang="en-US" sz="2400" b="1" i="1" dirty="0" smtClean="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môi</a:t>
            </a:r>
            <a:r>
              <a:rPr lang="en-US" altLang="en-US" sz="2400" b="1" i="1" dirty="0" smtClean="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trường</a:t>
            </a:r>
            <a:r>
              <a:rPr lang="en-US" altLang="en-US" sz="2400" b="1" i="1" dirty="0" smtClean="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hàn</a:t>
            </a:r>
            <a:r>
              <a:rPr lang="en-US" altLang="en-US" sz="2400" b="1" i="1" dirty="0" smtClean="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đới</a:t>
            </a:r>
            <a:endParaRPr lang="en-US" altLang="en-US" sz="2400" b="1" i="1" dirty="0" smtClean="0">
              <a:solidFill>
                <a:srgbClr val="FFFF00"/>
              </a:solidFill>
              <a:latin typeface="Times New Roman" panose="02020603050405020304" pitchFamily="18" charset="0"/>
            </a:endParaRPr>
          </a:p>
        </p:txBody>
      </p:sp>
      <p:pic>
        <p:nvPicPr>
          <p:cNvPr id="4" name="Picture 5" descr="239029319_h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4017819" y="6345381"/>
            <a:ext cx="4239490" cy="512619"/>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Cảnh</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quan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môi</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trường</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ôn</a:t>
            </a:r>
            <a:r>
              <a:rPr lang="en-US" altLang="en-US" sz="2400" b="1" i="1" dirty="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đới</a:t>
            </a:r>
            <a:endParaRPr lang="en-US" altLang="en-US" sz="2400" b="1" i="1" dirty="0" smtClean="0">
              <a:solidFill>
                <a:srgbClr val="FFFF00"/>
              </a:solidFill>
              <a:latin typeface="Times New Roman" panose="02020603050405020304" pitchFamily="18" charset="0"/>
            </a:endParaRPr>
          </a:p>
        </p:txBody>
      </p:sp>
      <p:pic>
        <p:nvPicPr>
          <p:cNvPr id="8" name="Picture 7" descr="68f53162c049131f8f62f4027cf6ce1c-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4045528" y="6331527"/>
            <a:ext cx="4752108" cy="526473"/>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err="1">
                <a:solidFill>
                  <a:srgbClr val="FFFF00"/>
                </a:solidFill>
                <a:latin typeface="Times New Roman" panose="02020603050405020304" pitchFamily="18" charset="0"/>
              </a:rPr>
              <a:t>Cảnh</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quan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môi</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trường</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nhiệt</a:t>
            </a:r>
            <a:r>
              <a:rPr lang="en-US" altLang="en-US" sz="2400" b="1" i="1" dirty="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đới</a:t>
            </a:r>
            <a:endParaRPr lang="en-US" altLang="en-US" sz="2400" b="1" i="1" dirty="0" smtClean="0">
              <a:solidFill>
                <a:srgbClr val="FFFF00"/>
              </a:solidFill>
              <a:latin typeface="Times New Roman" panose="02020603050405020304" pitchFamily="18" charset="0"/>
            </a:endParaRPr>
          </a:p>
        </p:txBody>
      </p:sp>
      <p:pic>
        <p:nvPicPr>
          <p:cNvPr id="10" name="Picture 9" descr="Những loài cây kỳ quái biết &quot;chịu đựng&quot; sa mạ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a:xfrm>
            <a:off x="4211783" y="6276109"/>
            <a:ext cx="4059382" cy="581891"/>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err="1">
                <a:solidFill>
                  <a:srgbClr val="FFFF00"/>
                </a:solidFill>
                <a:latin typeface="Times New Roman" panose="02020603050405020304" pitchFamily="18" charset="0"/>
              </a:rPr>
              <a:t>Cảnh</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quan</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môi</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trường</a:t>
            </a:r>
            <a:r>
              <a:rPr lang="en-US" altLang="en-US" sz="2400" b="1" i="1" dirty="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rPr>
              <a:t>sa</a:t>
            </a:r>
            <a:r>
              <a:rPr lang="en-US" altLang="en-US" sz="2400" b="1" i="1" dirty="0">
                <a:solidFill>
                  <a:srgbClr val="FFFF00"/>
                </a:solidFill>
                <a:latin typeface="Times New Roman" panose="02020603050405020304" pitchFamily="18" charset="0"/>
              </a:rPr>
              <a:t> </a:t>
            </a:r>
            <a:r>
              <a:rPr lang="en-US" altLang="en-US" sz="2400" b="1" i="1" dirty="0" err="1" smtClean="0">
                <a:solidFill>
                  <a:srgbClr val="FFFF00"/>
                </a:solidFill>
                <a:latin typeface="Times New Roman" panose="02020603050405020304" pitchFamily="18" charset="0"/>
              </a:rPr>
              <a:t>mạc</a:t>
            </a:r>
            <a:endParaRPr lang="en-US" altLang="en-US" sz="2400" b="1" i="1" dirty="0" smtClean="0">
              <a:solidFill>
                <a:srgbClr val="FFFF00"/>
              </a:solidFill>
              <a:latin typeface="Times New Roman" panose="02020603050405020304" pitchFamily="18" charset="0"/>
            </a:endParaRPr>
          </a:p>
        </p:txBody>
      </p:sp>
    </p:spTree>
    <p:extLst>
      <p:ext uri="{BB962C8B-B14F-4D97-AF65-F5344CB8AC3E}">
        <p14:creationId xmlns:p14="http://schemas.microsoft.com/office/powerpoint/2010/main" val="38201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24" y="2723650"/>
            <a:ext cx="11384280" cy="2031325"/>
          </a:xfrm>
          <a:prstGeom prst="rect">
            <a:avLst/>
          </a:prstGeom>
        </p:spPr>
        <p:txBody>
          <a:bodyPr wrap="square">
            <a:spAutoFit/>
          </a:bodyPr>
          <a:lstStyle/>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quả</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nguồn</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lợi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cung</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cấp</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cho</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Biến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đổi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ô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nhiễm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5" name="Text Box 10"/>
          <p:cNvSpPr txBox="1">
            <a:spLocks noChangeArrowheads="1"/>
          </p:cNvSpPr>
          <p:nvPr/>
        </p:nvSpPr>
        <p:spPr bwMode="auto">
          <a:xfrm>
            <a:off x="309981" y="692325"/>
            <a:ext cx="1079696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p:txBody>
      </p:sp>
      <p:pic>
        <p:nvPicPr>
          <p:cNvPr id="6"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1"/>
          <p:cNvSpPr>
            <a:spLocks noChangeArrowheads="1"/>
          </p:cNvSpPr>
          <p:nvPr/>
        </p:nvSpPr>
        <p:spPr bwMode="auto">
          <a:xfrm>
            <a:off x="0" y="5456902"/>
            <a:ext cx="8077200" cy="1400197"/>
          </a:xfrm>
          <a:prstGeom prst="cloudCallout">
            <a:avLst>
              <a:gd name="adj1" fmla="val 62283"/>
              <a:gd name="adj2" fmla="val 41475"/>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a:solidFill>
                  <a:srgbClr val="FF0000"/>
                </a:solidFill>
              </a:rPr>
              <a:t> </a:t>
            </a:r>
            <a:r>
              <a:rPr lang="en-US" altLang="en-US" b="1" i="1" dirty="0" smtClean="0">
                <a:solidFill>
                  <a:srgbClr val="FF0000"/>
                </a:solidFill>
              </a:rPr>
              <a:t>3. </a:t>
            </a:r>
            <a:r>
              <a:rPr lang="en-US" altLang="en-US" b="1" i="1" dirty="0" err="1" smtClean="0">
                <a:solidFill>
                  <a:srgbClr val="FF0000"/>
                </a:solidFill>
              </a:rPr>
              <a:t>Nêu</a:t>
            </a:r>
            <a:r>
              <a:rPr lang="en-US" altLang="en-US" b="1" i="1" dirty="0" smtClean="0">
                <a:solidFill>
                  <a:srgbClr val="FF0000"/>
                </a:solidFill>
              </a:rPr>
              <a:t> </a:t>
            </a:r>
            <a:r>
              <a:rPr lang="en-US" altLang="en-US" b="1" i="1" dirty="0" err="1" smtClean="0">
                <a:solidFill>
                  <a:srgbClr val="FF0000"/>
                </a:solidFill>
              </a:rPr>
              <a:t>những</a:t>
            </a:r>
            <a:r>
              <a:rPr lang="en-US" altLang="en-US" b="1" i="1" dirty="0" smtClean="0">
                <a:solidFill>
                  <a:srgbClr val="FF0000"/>
                </a:solidFill>
              </a:rPr>
              <a:t> </a:t>
            </a:r>
            <a:r>
              <a:rPr lang="en-US" altLang="en-US" b="1" i="1" dirty="0" err="1" smtClean="0">
                <a:solidFill>
                  <a:srgbClr val="FF0000"/>
                </a:solidFill>
              </a:rPr>
              <a:t>hậu</a:t>
            </a:r>
            <a:r>
              <a:rPr lang="en-US" altLang="en-US" b="1" i="1" dirty="0" smtClean="0">
                <a:solidFill>
                  <a:srgbClr val="FF0000"/>
                </a:solidFill>
              </a:rPr>
              <a:t> </a:t>
            </a:r>
            <a:r>
              <a:rPr lang="en-US" altLang="en-US" b="1" i="1" dirty="0" err="1" smtClean="0">
                <a:solidFill>
                  <a:srgbClr val="FF0000"/>
                </a:solidFill>
              </a:rPr>
              <a:t>quả</a:t>
            </a:r>
            <a:r>
              <a:rPr lang="en-US" altLang="en-US" b="1" i="1" dirty="0" smtClean="0">
                <a:solidFill>
                  <a:srgbClr val="FF0000"/>
                </a:solidFill>
              </a:rPr>
              <a:t> </a:t>
            </a:r>
            <a:r>
              <a:rPr lang="en-US" altLang="en-US" b="1" i="1" dirty="0" err="1" smtClean="0">
                <a:solidFill>
                  <a:srgbClr val="FF0000"/>
                </a:solidFill>
              </a:rPr>
              <a:t>của</a:t>
            </a:r>
            <a:r>
              <a:rPr lang="en-US" altLang="en-US" b="1" i="1" dirty="0" smtClean="0">
                <a:solidFill>
                  <a:srgbClr val="FF0000"/>
                </a:solidFill>
              </a:rPr>
              <a:t> </a:t>
            </a:r>
            <a:r>
              <a:rPr lang="en-US" altLang="en-US" b="1" i="1" dirty="0" err="1" smtClean="0">
                <a:solidFill>
                  <a:srgbClr val="FF0000"/>
                </a:solidFill>
              </a:rPr>
              <a:t>suy</a:t>
            </a:r>
            <a:r>
              <a:rPr lang="en-US" altLang="en-US" b="1" i="1" dirty="0" smtClean="0">
                <a:solidFill>
                  <a:srgbClr val="FF0000"/>
                </a:solidFill>
              </a:rPr>
              <a:t> </a:t>
            </a:r>
            <a:r>
              <a:rPr lang="en-US" altLang="en-US" b="1" i="1" dirty="0" err="1">
                <a:solidFill>
                  <a:srgbClr val="FF0000"/>
                </a:solidFill>
              </a:rPr>
              <a:t>giảm</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smtClean="0">
                <a:solidFill>
                  <a:srgbClr val="FF0000"/>
                </a:solidFill>
              </a:rPr>
              <a:t>học</a:t>
            </a:r>
            <a:r>
              <a:rPr lang="en-US" altLang="en-US" b="1" i="1" dirty="0" smtClean="0">
                <a:solidFill>
                  <a:srgbClr val="FF0000"/>
                </a:solidFill>
              </a:rPr>
              <a:t>. </a:t>
            </a:r>
            <a:endParaRPr lang="en-US" altLang="en-US" b="1" i="1" dirty="0">
              <a:solidFill>
                <a:srgbClr val="FF0000"/>
              </a:solidFill>
            </a:endParaRPr>
          </a:p>
        </p:txBody>
      </p:sp>
      <p:pic>
        <p:nvPicPr>
          <p:cNvPr id="8"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57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06207"/>
            <a:ext cx="10952710" cy="3970318"/>
          </a:xfrm>
          <a:prstGeom prst="rect">
            <a:avLst/>
          </a:prstGeom>
        </p:spPr>
        <p:txBody>
          <a:bodyPr wrap="square">
            <a:spAutoFit/>
          </a:bodyPr>
          <a:lstStyle/>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Nguyên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nhân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gây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tai: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cháy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rừng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sóng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thần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lũ</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lụt</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Yếu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tố</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khai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bừa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bãi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phá</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hoại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quả</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suy</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giảm</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nguồn</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lợi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cung</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cấp</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cho</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b="1" dirty="0" err="1"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tự</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Biến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đổi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ô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nhiễm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5" name="Text Box 10"/>
          <p:cNvSpPr txBox="1">
            <a:spLocks noChangeArrowheads="1"/>
          </p:cNvSpPr>
          <p:nvPr/>
        </p:nvSpPr>
        <p:spPr bwMode="auto">
          <a:xfrm>
            <a:off x="309981"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p:txBody>
      </p:sp>
      <p:sp>
        <p:nvSpPr>
          <p:cNvPr id="7" name="AutoShape 11"/>
          <p:cNvSpPr>
            <a:spLocks noChangeArrowheads="1"/>
          </p:cNvSpPr>
          <p:nvPr/>
        </p:nvSpPr>
        <p:spPr bwMode="auto">
          <a:xfrm>
            <a:off x="2993923" y="5176526"/>
            <a:ext cx="5152528" cy="1680574"/>
          </a:xfrm>
          <a:prstGeom prst="cloudCallout">
            <a:avLst>
              <a:gd name="adj1" fmla="val 70257"/>
              <a:gd name="adj2" fmla="val 2162"/>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err="1">
                <a:solidFill>
                  <a:srgbClr val="FF0000"/>
                </a:solidFill>
              </a:rPr>
              <a:t>Vì</a:t>
            </a:r>
            <a:r>
              <a:rPr lang="en-US" altLang="en-US" b="1" i="1" dirty="0">
                <a:solidFill>
                  <a:srgbClr val="FF0000"/>
                </a:solidFill>
              </a:rPr>
              <a:t> </a:t>
            </a:r>
            <a:r>
              <a:rPr lang="en-US" altLang="en-US" b="1" i="1" dirty="0" err="1">
                <a:solidFill>
                  <a:srgbClr val="FF0000"/>
                </a:solidFill>
              </a:rPr>
              <a:t>sao</a:t>
            </a:r>
            <a:r>
              <a:rPr lang="en-US" altLang="en-US" b="1" i="1" dirty="0">
                <a:solidFill>
                  <a:srgbClr val="FF0000"/>
                </a:solidFill>
              </a:rPr>
              <a:t> </a:t>
            </a:r>
            <a:r>
              <a:rPr lang="en-US" altLang="en-US" b="1" i="1" dirty="0" err="1">
                <a:solidFill>
                  <a:srgbClr val="FF0000"/>
                </a:solidFill>
              </a:rPr>
              <a:t>cần</a:t>
            </a:r>
            <a:r>
              <a:rPr lang="en-US" altLang="en-US" b="1" i="1" dirty="0">
                <a:solidFill>
                  <a:srgbClr val="FF0000"/>
                </a:solidFill>
              </a:rPr>
              <a:t> </a:t>
            </a:r>
            <a:r>
              <a:rPr lang="en-US" altLang="en-US" b="1" i="1" dirty="0" err="1">
                <a:solidFill>
                  <a:srgbClr val="FF0000"/>
                </a:solidFill>
              </a:rPr>
              <a:t>phải</a:t>
            </a:r>
            <a:r>
              <a:rPr lang="en-US" altLang="en-US" b="1" i="1" dirty="0">
                <a:solidFill>
                  <a:srgbClr val="FF0000"/>
                </a:solidFill>
              </a:rPr>
              <a:t> </a:t>
            </a:r>
            <a:r>
              <a:rPr lang="en-US" altLang="en-US" b="1" i="1" dirty="0" err="1">
                <a:solidFill>
                  <a:srgbClr val="FF0000"/>
                </a:solidFill>
              </a:rPr>
              <a:t>bảo</a:t>
            </a:r>
            <a:r>
              <a:rPr lang="en-US" altLang="en-US" b="1" i="1" dirty="0">
                <a:solidFill>
                  <a:srgbClr val="FF0000"/>
                </a:solidFill>
              </a:rPr>
              <a:t> </a:t>
            </a:r>
            <a:r>
              <a:rPr lang="en-US" altLang="en-US" b="1" i="1" dirty="0" err="1">
                <a:solidFill>
                  <a:srgbClr val="FF0000"/>
                </a:solidFill>
              </a:rPr>
              <a:t>vệ</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a:t>
            </a:r>
          </a:p>
        </p:txBody>
      </p:sp>
      <p:pic>
        <p:nvPicPr>
          <p:cNvPr id="8" name="Picture 23" descr="grade school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6232" y="5146420"/>
            <a:ext cx="2806259"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233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Ô nhiễm môi trường đất ảnh hưởng lớn đến đời sống - sinh vien a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7285" y="0"/>
            <a:ext cx="97047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2487285"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môi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trường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sinh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học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cuộc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tại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tương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lai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của</a:t>
            </a:r>
            <a:r>
              <a:rPr lang="en-US" sz="3600" b="1" dirty="0">
                <a:solidFill>
                  <a:srgbClr val="002060"/>
                </a:solidFill>
                <a:latin typeface="Times New Roman" panose="02020603050405020304" pitchFamily="18" charset="0"/>
                <a:cs typeface="Times New Roman" panose="02020603050405020304" pitchFamily="18" charset="0"/>
              </a:rPr>
              <a:t> con </a:t>
            </a:r>
            <a:r>
              <a:rPr lang="en-US" sz="3600" b="1" dirty="0" err="1">
                <a:solidFill>
                  <a:srgbClr val="002060"/>
                </a:solidFill>
                <a:latin typeface="Times New Roman" panose="02020603050405020304" pitchFamily="18" charset="0"/>
                <a:cs typeface="Times New Roman" panose="02020603050405020304" pitchFamily="18" charset="0"/>
              </a:rPr>
              <a:t>người</a:t>
            </a:r>
            <a:r>
              <a:rPr lang="en-US" sz="36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894062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6" name="Text Box 10"/>
          <p:cNvSpPr txBox="1">
            <a:spLocks noChangeArrowheads="1"/>
          </p:cNvSpPr>
          <p:nvPr/>
        </p:nvSpPr>
        <p:spPr bwMode="auto">
          <a:xfrm>
            <a:off x="175549" y="816240"/>
            <a:ext cx="10796966"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a:p>
            <a:pPr marL="0" indent="0" eaLnBrk="1" hangingPunct="1">
              <a:lnSpc>
                <a:spcPct val="150000"/>
              </a:lnSpc>
            </a:pPr>
            <a:r>
              <a:rPr lang="en-US" altLang="en-US" b="1" dirty="0" smtClean="0">
                <a:solidFill>
                  <a:srgbClr val="0000FF"/>
                </a:solidFill>
              </a:rPr>
              <a:t>IV. </a:t>
            </a:r>
            <a:r>
              <a:rPr lang="en-US" altLang="en-US" b="1" dirty="0" err="1" smtClean="0">
                <a:solidFill>
                  <a:srgbClr val="0000FF"/>
                </a:solidFill>
              </a:rPr>
              <a:t>Bảo</a:t>
            </a:r>
            <a:r>
              <a:rPr lang="en-US" altLang="en-US" b="1" dirty="0" smtClean="0">
                <a:solidFill>
                  <a:srgbClr val="0000FF"/>
                </a:solidFill>
              </a:rPr>
              <a:t> </a:t>
            </a:r>
            <a:r>
              <a:rPr lang="en-US" altLang="en-US" b="1" dirty="0" err="1" smtClean="0">
                <a:solidFill>
                  <a:srgbClr val="0000FF"/>
                </a:solidFill>
              </a:rPr>
              <a:t>vệ</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endParaRPr lang="en-US" altLang="en-US" b="1" dirty="0">
              <a:solidFill>
                <a:srgbClr val="0000FF"/>
              </a:solidFill>
            </a:endParaRPr>
          </a:p>
        </p:txBody>
      </p:sp>
      <p:pic>
        <p:nvPicPr>
          <p:cNvPr id="7"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3346" y="4139738"/>
            <a:ext cx="4049146" cy="267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11"/>
          <p:cNvSpPr>
            <a:spLocks noChangeArrowheads="1"/>
          </p:cNvSpPr>
          <p:nvPr/>
        </p:nvSpPr>
        <p:spPr bwMode="auto">
          <a:xfrm>
            <a:off x="1064029" y="4289366"/>
            <a:ext cx="5262804" cy="2067929"/>
          </a:xfrm>
          <a:prstGeom prst="cloudCallout">
            <a:avLst>
              <a:gd name="adj1" fmla="val 84978"/>
              <a:gd name="adj2" fmla="val -34581"/>
            </a:avLst>
          </a:prstGeom>
          <a:gradFill rotWithShape="1">
            <a:gsLst>
              <a:gs pos="0">
                <a:schemeClr val="bg1"/>
              </a:gs>
              <a:gs pos="100000">
                <a:srgbClr val="CCFFCC"/>
              </a:gs>
            </a:gsLst>
            <a:path path="rect">
              <a:fillToRect l="50000" t="50000" r="50000" b="50000"/>
            </a:path>
          </a:gradFill>
          <a:ln w="9525">
            <a:solidFill>
              <a:srgbClr val="FF00FF"/>
            </a:solidFill>
            <a:round/>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r>
              <a:rPr lang="en-US" altLang="en-US" b="1" i="1" dirty="0" err="1" smtClean="0">
                <a:solidFill>
                  <a:srgbClr val="FF0000"/>
                </a:solidFill>
              </a:rPr>
              <a:t>Nêu</a:t>
            </a:r>
            <a:r>
              <a:rPr lang="en-US" altLang="en-US" b="1" i="1" dirty="0" smtClean="0">
                <a:solidFill>
                  <a:srgbClr val="FF0000"/>
                </a:solidFill>
              </a:rPr>
              <a:t> </a:t>
            </a:r>
            <a:r>
              <a:rPr lang="en-US" altLang="en-US" b="1" i="1" dirty="0" err="1" smtClean="0">
                <a:solidFill>
                  <a:srgbClr val="FF0000"/>
                </a:solidFill>
              </a:rPr>
              <a:t>các</a:t>
            </a:r>
            <a:r>
              <a:rPr lang="en-US" altLang="en-US" b="1" i="1" dirty="0" smtClean="0">
                <a:solidFill>
                  <a:srgbClr val="FF0000"/>
                </a:solidFill>
              </a:rPr>
              <a:t> </a:t>
            </a:r>
            <a:r>
              <a:rPr lang="en-US" altLang="en-US" b="1" i="1" dirty="0" err="1" smtClean="0">
                <a:solidFill>
                  <a:srgbClr val="FF0000"/>
                </a:solidFill>
              </a:rPr>
              <a:t>biện</a:t>
            </a:r>
            <a:r>
              <a:rPr lang="en-US" altLang="en-US" b="1" i="1" dirty="0" smtClean="0">
                <a:solidFill>
                  <a:srgbClr val="FF0000"/>
                </a:solidFill>
              </a:rPr>
              <a:t> </a:t>
            </a:r>
            <a:r>
              <a:rPr lang="en-US" altLang="en-US" b="1" i="1" dirty="0" err="1" smtClean="0">
                <a:solidFill>
                  <a:srgbClr val="FF0000"/>
                </a:solidFill>
              </a:rPr>
              <a:t>pháp</a:t>
            </a:r>
            <a:r>
              <a:rPr lang="en-US" altLang="en-US" b="1" i="1" dirty="0" smtClean="0">
                <a:solidFill>
                  <a:srgbClr val="FF0000"/>
                </a:solidFill>
              </a:rPr>
              <a:t> </a:t>
            </a:r>
            <a:r>
              <a:rPr lang="en-US" altLang="en-US" b="1" i="1" dirty="0" err="1" smtClean="0">
                <a:solidFill>
                  <a:srgbClr val="FF0000"/>
                </a:solidFill>
              </a:rPr>
              <a:t>bảo</a:t>
            </a:r>
            <a:r>
              <a:rPr lang="en-US" altLang="en-US" b="1" i="1" dirty="0" smtClean="0">
                <a:solidFill>
                  <a:srgbClr val="FF0000"/>
                </a:solidFill>
              </a:rPr>
              <a:t> </a:t>
            </a:r>
            <a:r>
              <a:rPr lang="en-US" altLang="en-US" b="1" i="1" dirty="0" err="1">
                <a:solidFill>
                  <a:srgbClr val="FF0000"/>
                </a:solidFill>
              </a:rPr>
              <a:t>vệ</a:t>
            </a:r>
            <a:r>
              <a:rPr lang="en-US" altLang="en-US" b="1" i="1" dirty="0">
                <a:solidFill>
                  <a:srgbClr val="FF0000"/>
                </a:solidFill>
              </a:rPr>
              <a:t> </a:t>
            </a:r>
            <a:r>
              <a:rPr lang="en-US" altLang="en-US" b="1" i="1" dirty="0" err="1">
                <a:solidFill>
                  <a:srgbClr val="FF0000"/>
                </a:solidFill>
              </a:rPr>
              <a:t>đa</a:t>
            </a:r>
            <a:r>
              <a:rPr lang="en-US" altLang="en-US" b="1" i="1" dirty="0">
                <a:solidFill>
                  <a:srgbClr val="FF0000"/>
                </a:solidFill>
              </a:rPr>
              <a:t> </a:t>
            </a:r>
            <a:r>
              <a:rPr lang="en-US" altLang="en-US" b="1" i="1" dirty="0" err="1">
                <a:solidFill>
                  <a:srgbClr val="FF0000"/>
                </a:solidFill>
              </a:rPr>
              <a:t>dạng</a:t>
            </a:r>
            <a:r>
              <a:rPr lang="en-US" altLang="en-US" b="1" i="1" dirty="0">
                <a:solidFill>
                  <a:srgbClr val="FF0000"/>
                </a:solidFill>
              </a:rPr>
              <a:t> </a:t>
            </a:r>
            <a:r>
              <a:rPr lang="en-US" altLang="en-US" b="1" i="1" dirty="0" err="1">
                <a:solidFill>
                  <a:srgbClr val="FF0000"/>
                </a:solidFill>
              </a:rPr>
              <a:t>sinh</a:t>
            </a:r>
            <a:r>
              <a:rPr lang="en-US" altLang="en-US" b="1" i="1" dirty="0">
                <a:solidFill>
                  <a:srgbClr val="FF0000"/>
                </a:solidFill>
              </a:rPr>
              <a:t> </a:t>
            </a:r>
            <a:r>
              <a:rPr lang="en-US" altLang="en-US" b="1" i="1" dirty="0" err="1">
                <a:solidFill>
                  <a:srgbClr val="FF0000"/>
                </a:solidFill>
              </a:rPr>
              <a:t>học</a:t>
            </a:r>
            <a:r>
              <a:rPr lang="en-US" altLang="en-US" b="1" i="1" dirty="0">
                <a:solidFill>
                  <a:srgbClr val="FF0000"/>
                </a:solidFill>
              </a:rPr>
              <a:t> </a:t>
            </a:r>
            <a:r>
              <a:rPr lang="en-US" altLang="en-US" b="1" i="1" dirty="0" err="1">
                <a:solidFill>
                  <a:srgbClr val="FF0000"/>
                </a:solidFill>
              </a:rPr>
              <a:t>như</a:t>
            </a:r>
            <a:r>
              <a:rPr lang="en-US" altLang="en-US" b="1" i="1" dirty="0">
                <a:solidFill>
                  <a:srgbClr val="FF0000"/>
                </a:solidFill>
              </a:rPr>
              <a:t> </a:t>
            </a:r>
            <a:r>
              <a:rPr lang="en-US" altLang="en-US" b="1" i="1" dirty="0" err="1">
                <a:solidFill>
                  <a:srgbClr val="FF0000"/>
                </a:solidFill>
              </a:rPr>
              <a:t>thế</a:t>
            </a:r>
            <a:r>
              <a:rPr lang="en-US" altLang="en-US" b="1" i="1" dirty="0">
                <a:solidFill>
                  <a:srgbClr val="FF0000"/>
                </a:solidFill>
              </a:rPr>
              <a:t> </a:t>
            </a:r>
            <a:r>
              <a:rPr lang="en-US" altLang="en-US" b="1" i="1" dirty="0" err="1">
                <a:solidFill>
                  <a:srgbClr val="FF0000"/>
                </a:solidFill>
              </a:rPr>
              <a:t>nào</a:t>
            </a:r>
            <a:r>
              <a:rPr lang="en-US" altLang="en-US" b="1" i="1" dirty="0">
                <a:solidFill>
                  <a:srgbClr val="FF0000"/>
                </a:solidFill>
              </a:rPr>
              <a:t>? </a:t>
            </a:r>
          </a:p>
        </p:txBody>
      </p:sp>
    </p:spTree>
    <p:extLst>
      <p:ext uri="{BB962C8B-B14F-4D97-AF65-F5344CB8AC3E}">
        <p14:creationId xmlns:p14="http://schemas.microsoft.com/office/powerpoint/2010/main" val="116717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tech12h.com/sites/default/files/styles/inbody400/public/screenshot_54_31.png?itok=s26vX9l-"/>
          <p:cNvPicPr/>
          <p:nvPr/>
        </p:nvPicPr>
        <p:blipFill>
          <a:blip r:embed="rId2">
            <a:extLst>
              <a:ext uri="{28A0092B-C50C-407E-A947-70E740481C1C}">
                <a14:useLocalDpi xmlns:a14="http://schemas.microsoft.com/office/drawing/2010/main" val="0"/>
              </a:ext>
            </a:extLst>
          </a:blip>
          <a:srcRect/>
          <a:stretch>
            <a:fillRect/>
          </a:stretch>
        </p:blipFill>
        <p:spPr bwMode="auto">
          <a:xfrm>
            <a:off x="103240" y="0"/>
            <a:ext cx="12088760" cy="6858000"/>
          </a:xfrm>
          <a:prstGeom prst="rect">
            <a:avLst/>
          </a:prstGeom>
          <a:noFill/>
          <a:ln>
            <a:noFill/>
          </a:ln>
        </p:spPr>
      </p:pic>
      <p:sp>
        <p:nvSpPr>
          <p:cNvPr id="3" name="TextBox 2"/>
          <p:cNvSpPr txBox="1"/>
          <p:nvPr/>
        </p:nvSpPr>
        <p:spPr>
          <a:xfrm>
            <a:off x="1873046" y="6002594"/>
            <a:ext cx="2639962" cy="693173"/>
          </a:xfrm>
          <a:prstGeom prst="rect">
            <a:avLst/>
          </a:prstGeom>
          <a:solidFill>
            <a:srgbClr val="FFFFFF"/>
          </a:solidFill>
        </p:spPr>
        <p:txBody>
          <a:bodyPr wrap="square" rtlCol="0">
            <a:spAutoFit/>
          </a:bodyPr>
          <a:lstStyle/>
          <a:p>
            <a:endParaRPr lang="en-US" dirty="0"/>
          </a:p>
        </p:txBody>
      </p:sp>
      <p:pic>
        <p:nvPicPr>
          <p:cNvPr id="5" name="Picture 3" descr="Pi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84606" cy="308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scan0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334" y="0"/>
            <a:ext cx="6115665" cy="308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5"/>
          <p:cNvGrpSpPr>
            <a:grpSpLocks/>
          </p:cNvGrpSpPr>
          <p:nvPr/>
        </p:nvGrpSpPr>
        <p:grpSpPr bwMode="auto">
          <a:xfrm>
            <a:off x="6076333" y="3377381"/>
            <a:ext cx="6115665" cy="3362632"/>
            <a:chOff x="192" y="2256"/>
            <a:chExt cx="1680" cy="1260"/>
          </a:xfrm>
        </p:grpSpPr>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2256"/>
              <a:ext cx="1680" cy="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7"/>
            <p:cNvGrpSpPr>
              <a:grpSpLocks/>
            </p:cNvGrpSpPr>
            <p:nvPr/>
          </p:nvGrpSpPr>
          <p:grpSpPr bwMode="auto">
            <a:xfrm>
              <a:off x="528" y="2592"/>
              <a:ext cx="864" cy="816"/>
              <a:chOff x="528" y="2592"/>
              <a:chExt cx="864" cy="816"/>
            </a:xfrm>
          </p:grpSpPr>
          <p:sp>
            <p:nvSpPr>
              <p:cNvPr id="10" name="Line 8"/>
              <p:cNvSpPr>
                <a:spLocks noChangeShapeType="1"/>
              </p:cNvSpPr>
              <p:nvPr/>
            </p:nvSpPr>
            <p:spPr bwMode="auto">
              <a:xfrm flipH="1">
                <a:off x="528" y="2592"/>
                <a:ext cx="864" cy="768"/>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
              <p:cNvSpPr>
                <a:spLocks noChangeShapeType="1"/>
              </p:cNvSpPr>
              <p:nvPr/>
            </p:nvSpPr>
            <p:spPr bwMode="auto">
              <a:xfrm>
                <a:off x="624" y="2640"/>
                <a:ext cx="768" cy="768"/>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2" name="Group 10"/>
          <p:cNvGrpSpPr>
            <a:grpSpLocks/>
          </p:cNvGrpSpPr>
          <p:nvPr/>
        </p:nvGrpSpPr>
        <p:grpSpPr bwMode="auto">
          <a:xfrm>
            <a:off x="0" y="3377381"/>
            <a:ext cx="5884606" cy="3362632"/>
            <a:chOff x="3792" y="2304"/>
            <a:chExt cx="1968" cy="1439"/>
          </a:xfrm>
        </p:grpSpPr>
        <p:pic>
          <p:nvPicPr>
            <p:cNvPr id="1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 y="2304"/>
              <a:ext cx="1968" cy="1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2"/>
            <p:cNvGrpSpPr>
              <a:grpSpLocks/>
            </p:cNvGrpSpPr>
            <p:nvPr/>
          </p:nvGrpSpPr>
          <p:grpSpPr bwMode="auto">
            <a:xfrm>
              <a:off x="4464" y="2544"/>
              <a:ext cx="1056" cy="1008"/>
              <a:chOff x="528" y="2592"/>
              <a:chExt cx="864" cy="816"/>
            </a:xfrm>
          </p:grpSpPr>
          <p:sp>
            <p:nvSpPr>
              <p:cNvPr id="15" name="Line 13"/>
              <p:cNvSpPr>
                <a:spLocks noChangeShapeType="1"/>
              </p:cNvSpPr>
              <p:nvPr/>
            </p:nvSpPr>
            <p:spPr bwMode="auto">
              <a:xfrm flipH="1">
                <a:off x="528" y="2592"/>
                <a:ext cx="864" cy="768"/>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4"/>
              <p:cNvSpPr>
                <a:spLocks noChangeShapeType="1"/>
              </p:cNvSpPr>
              <p:nvPr/>
            </p:nvSpPr>
            <p:spPr bwMode="auto">
              <a:xfrm>
                <a:off x="624" y="2640"/>
                <a:ext cx="768" cy="768"/>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7" name="Picture 3" descr="Picture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5766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Picture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6839" y="0"/>
            <a:ext cx="61451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12.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92964" y="0"/>
            <a:ext cx="4999036"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13.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210426" y="3581400"/>
            <a:ext cx="4981574"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15.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410201" y="2133600"/>
            <a:ext cx="18002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16.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558006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14.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 y="3581400"/>
            <a:ext cx="5580064"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845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par>
                                <p:cTn id="22" presetID="6" presetClass="entr" presetSubtype="16"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ppt_w</p:attrName>
                                        </p:attrNameLst>
                                      </p:cBhvr>
                                      <p:tavLst>
                                        <p:tav tm="0">
                                          <p:val>
                                            <p:fltVal val="0"/>
                                          </p:val>
                                        </p:tav>
                                        <p:tav tm="100000">
                                          <p:val>
                                            <p:strVal val="#ppt_w"/>
                                          </p:val>
                                        </p:tav>
                                      </p:tavLst>
                                    </p:anim>
                                    <p:anim calcmode="lin" valueType="num">
                                      <p:cBhvr>
                                        <p:cTn id="30" dur="1000" fill="hold"/>
                                        <p:tgtEl>
                                          <p:spTgt spid="19"/>
                                        </p:tgtEl>
                                        <p:attrNameLst>
                                          <p:attrName>ppt_h</p:attrName>
                                        </p:attrNameLst>
                                      </p:cBhvr>
                                      <p:tavLst>
                                        <p:tav tm="0">
                                          <p:val>
                                            <p:fltVal val="0"/>
                                          </p:val>
                                        </p:tav>
                                        <p:tav tm="100000">
                                          <p:val>
                                            <p:strVal val="#ppt_h"/>
                                          </p:val>
                                        </p:tav>
                                      </p:tavLst>
                                    </p:anim>
                                    <p:anim calcmode="lin" valueType="num">
                                      <p:cBhvr>
                                        <p:cTn id="31" dur="1000" fill="hold"/>
                                        <p:tgtEl>
                                          <p:spTgt spid="19"/>
                                        </p:tgtEl>
                                        <p:attrNameLst>
                                          <p:attrName>style.rotation</p:attrName>
                                        </p:attrNameLst>
                                      </p:cBhvr>
                                      <p:tavLst>
                                        <p:tav tm="0">
                                          <p:val>
                                            <p:fltVal val="90"/>
                                          </p:val>
                                        </p:tav>
                                        <p:tav tm="100000">
                                          <p:val>
                                            <p:fltVal val="0"/>
                                          </p:val>
                                        </p:tav>
                                      </p:tavLst>
                                    </p:anim>
                                    <p:animEffect transition="in" filter="fade">
                                      <p:cBhvr>
                                        <p:cTn id="32" dur="1000"/>
                                        <p:tgtEl>
                                          <p:spTgt spid="19"/>
                                        </p:tgtEl>
                                      </p:cBhvr>
                                    </p:animEffect>
                                  </p:childTnLst>
                                </p:cTn>
                              </p:par>
                              <p:par>
                                <p:cTn id="33" presetID="3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 calcmode="lin" valueType="num">
                                      <p:cBhvr>
                                        <p:cTn id="37" dur="1000" fill="hold"/>
                                        <p:tgtEl>
                                          <p:spTgt spid="20"/>
                                        </p:tgtEl>
                                        <p:attrNameLst>
                                          <p:attrName>style.rotation</p:attrName>
                                        </p:attrNameLst>
                                      </p:cBhvr>
                                      <p:tavLst>
                                        <p:tav tm="0">
                                          <p:val>
                                            <p:fltVal val="90"/>
                                          </p:val>
                                        </p:tav>
                                        <p:tav tm="100000">
                                          <p:val>
                                            <p:fltVal val="0"/>
                                          </p:val>
                                        </p:tav>
                                      </p:tavLst>
                                    </p:anim>
                                    <p:animEffect transition="in" filter="fade">
                                      <p:cBhvr>
                                        <p:cTn id="38" dur="1000"/>
                                        <p:tgtEl>
                                          <p:spTgt spid="20"/>
                                        </p:tgtEl>
                                      </p:cBhvr>
                                    </p:animEffect>
                                  </p:childTnLst>
                                </p:cTn>
                              </p:par>
                              <p:par>
                                <p:cTn id="39" presetID="3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1000" fill="hold"/>
                                        <p:tgtEl>
                                          <p:spTgt spid="21"/>
                                        </p:tgtEl>
                                        <p:attrNameLst>
                                          <p:attrName>ppt_w</p:attrName>
                                        </p:attrNameLst>
                                      </p:cBhvr>
                                      <p:tavLst>
                                        <p:tav tm="0">
                                          <p:val>
                                            <p:fltVal val="0"/>
                                          </p:val>
                                        </p:tav>
                                        <p:tav tm="100000">
                                          <p:val>
                                            <p:strVal val="#ppt_w"/>
                                          </p:val>
                                        </p:tav>
                                      </p:tavLst>
                                    </p:anim>
                                    <p:anim calcmode="lin" valueType="num">
                                      <p:cBhvr>
                                        <p:cTn id="42" dur="1000" fill="hold"/>
                                        <p:tgtEl>
                                          <p:spTgt spid="21"/>
                                        </p:tgtEl>
                                        <p:attrNameLst>
                                          <p:attrName>ppt_h</p:attrName>
                                        </p:attrNameLst>
                                      </p:cBhvr>
                                      <p:tavLst>
                                        <p:tav tm="0">
                                          <p:val>
                                            <p:fltVal val="0"/>
                                          </p:val>
                                        </p:tav>
                                        <p:tav tm="100000">
                                          <p:val>
                                            <p:strVal val="#ppt_h"/>
                                          </p:val>
                                        </p:tav>
                                      </p:tavLst>
                                    </p:anim>
                                    <p:anim calcmode="lin" valueType="num">
                                      <p:cBhvr>
                                        <p:cTn id="43" dur="1000" fill="hold"/>
                                        <p:tgtEl>
                                          <p:spTgt spid="21"/>
                                        </p:tgtEl>
                                        <p:attrNameLst>
                                          <p:attrName>style.rotation</p:attrName>
                                        </p:attrNameLst>
                                      </p:cBhvr>
                                      <p:tavLst>
                                        <p:tav tm="0">
                                          <p:val>
                                            <p:fltVal val="90"/>
                                          </p:val>
                                        </p:tav>
                                        <p:tav tm="100000">
                                          <p:val>
                                            <p:fltVal val="0"/>
                                          </p:val>
                                        </p:tav>
                                      </p:tavLst>
                                    </p:anim>
                                    <p:animEffect transition="in" filter="fade">
                                      <p:cBhvr>
                                        <p:cTn id="44" dur="1000"/>
                                        <p:tgtEl>
                                          <p:spTgt spid="21"/>
                                        </p:tgtEl>
                                      </p:cBhvr>
                                    </p:animEffect>
                                  </p:childTnLst>
                                </p:cTn>
                              </p:par>
                              <p:par>
                                <p:cTn id="45" presetID="3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1000" fill="hold"/>
                                        <p:tgtEl>
                                          <p:spTgt spid="22"/>
                                        </p:tgtEl>
                                        <p:attrNameLst>
                                          <p:attrName>ppt_w</p:attrName>
                                        </p:attrNameLst>
                                      </p:cBhvr>
                                      <p:tavLst>
                                        <p:tav tm="0">
                                          <p:val>
                                            <p:fltVal val="0"/>
                                          </p:val>
                                        </p:tav>
                                        <p:tav tm="100000">
                                          <p:val>
                                            <p:strVal val="#ppt_w"/>
                                          </p:val>
                                        </p:tav>
                                      </p:tavLst>
                                    </p:anim>
                                    <p:anim calcmode="lin" valueType="num">
                                      <p:cBhvr>
                                        <p:cTn id="48" dur="1000" fill="hold"/>
                                        <p:tgtEl>
                                          <p:spTgt spid="22"/>
                                        </p:tgtEl>
                                        <p:attrNameLst>
                                          <p:attrName>ppt_h</p:attrName>
                                        </p:attrNameLst>
                                      </p:cBhvr>
                                      <p:tavLst>
                                        <p:tav tm="0">
                                          <p:val>
                                            <p:fltVal val="0"/>
                                          </p:val>
                                        </p:tav>
                                        <p:tav tm="100000">
                                          <p:val>
                                            <p:strVal val="#ppt_h"/>
                                          </p:val>
                                        </p:tav>
                                      </p:tavLst>
                                    </p:anim>
                                    <p:anim calcmode="lin" valueType="num">
                                      <p:cBhvr>
                                        <p:cTn id="49" dur="1000" fill="hold"/>
                                        <p:tgtEl>
                                          <p:spTgt spid="22"/>
                                        </p:tgtEl>
                                        <p:attrNameLst>
                                          <p:attrName>style.rotation</p:attrName>
                                        </p:attrNameLst>
                                      </p:cBhvr>
                                      <p:tavLst>
                                        <p:tav tm="0">
                                          <p:val>
                                            <p:fltVal val="90"/>
                                          </p:val>
                                        </p:tav>
                                        <p:tav tm="100000">
                                          <p:val>
                                            <p:fltVal val="0"/>
                                          </p:val>
                                        </p:tav>
                                      </p:tavLst>
                                    </p:anim>
                                    <p:animEffect transition="in" filter="fade">
                                      <p:cBhvr>
                                        <p:cTn id="50" dur="1000"/>
                                        <p:tgtEl>
                                          <p:spTgt spid="22"/>
                                        </p:tgtEl>
                                      </p:cBhvr>
                                    </p:animEffect>
                                  </p:childTnLst>
                                </p:cTn>
                              </p:par>
                              <p:par>
                                <p:cTn id="51" presetID="3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1000" fill="hold"/>
                                        <p:tgtEl>
                                          <p:spTgt spid="23"/>
                                        </p:tgtEl>
                                        <p:attrNameLst>
                                          <p:attrName>ppt_w</p:attrName>
                                        </p:attrNameLst>
                                      </p:cBhvr>
                                      <p:tavLst>
                                        <p:tav tm="0">
                                          <p:val>
                                            <p:fltVal val="0"/>
                                          </p:val>
                                        </p:tav>
                                        <p:tav tm="100000">
                                          <p:val>
                                            <p:strVal val="#ppt_w"/>
                                          </p:val>
                                        </p:tav>
                                      </p:tavLst>
                                    </p:anim>
                                    <p:anim calcmode="lin" valueType="num">
                                      <p:cBhvr>
                                        <p:cTn id="54" dur="1000" fill="hold"/>
                                        <p:tgtEl>
                                          <p:spTgt spid="23"/>
                                        </p:tgtEl>
                                        <p:attrNameLst>
                                          <p:attrName>ppt_h</p:attrName>
                                        </p:attrNameLst>
                                      </p:cBhvr>
                                      <p:tavLst>
                                        <p:tav tm="0">
                                          <p:val>
                                            <p:fltVal val="0"/>
                                          </p:val>
                                        </p:tav>
                                        <p:tav tm="100000">
                                          <p:val>
                                            <p:strVal val="#ppt_h"/>
                                          </p:val>
                                        </p:tav>
                                      </p:tavLst>
                                    </p:anim>
                                    <p:anim calcmode="lin" valueType="num">
                                      <p:cBhvr>
                                        <p:cTn id="55" dur="1000" fill="hold"/>
                                        <p:tgtEl>
                                          <p:spTgt spid="23"/>
                                        </p:tgtEl>
                                        <p:attrNameLst>
                                          <p:attrName>style.rotation</p:attrName>
                                        </p:attrNameLst>
                                      </p:cBhvr>
                                      <p:tavLst>
                                        <p:tav tm="0">
                                          <p:val>
                                            <p:fltVal val="90"/>
                                          </p:val>
                                        </p:tav>
                                        <p:tav tm="100000">
                                          <p:val>
                                            <p:fltVal val="0"/>
                                          </p:val>
                                        </p:tav>
                                      </p:tavLst>
                                    </p:anim>
                                    <p:animEffect transition="in" filter="fade">
                                      <p:cBhvr>
                                        <p:cTn id="5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2"/>
          <p:cNvGrpSpPr>
            <a:grpSpLocks/>
          </p:cNvGrpSpPr>
          <p:nvPr/>
        </p:nvGrpSpPr>
        <p:grpSpPr bwMode="auto">
          <a:xfrm>
            <a:off x="167149" y="0"/>
            <a:ext cx="10223198" cy="6858000"/>
            <a:chOff x="0" y="0"/>
            <a:chExt cx="4578" cy="2305"/>
          </a:xfrm>
        </p:grpSpPr>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21" cy="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4" name="Text Box 4"/>
            <p:cNvSpPr txBox="1">
              <a:spLocks noChangeArrowheads="1"/>
            </p:cNvSpPr>
            <p:nvPr/>
          </p:nvSpPr>
          <p:spPr bwMode="auto">
            <a:xfrm>
              <a:off x="980" y="2150"/>
              <a:ext cx="3598"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dirty="0" err="1">
                  <a:latin typeface="Times New Roman" panose="02020603050405020304" pitchFamily="18" charset="0"/>
                </a:rPr>
                <a:t>Nơi</a:t>
              </a:r>
              <a:r>
                <a:rPr lang="en-US" altLang="en-US" sz="2400" b="1" i="1" dirty="0">
                  <a:latin typeface="Times New Roman" panose="02020603050405020304" pitchFamily="18" charset="0"/>
                </a:rPr>
                <a:t> </a:t>
              </a:r>
              <a:r>
                <a:rPr lang="en-US" altLang="en-US" sz="2400" b="1" i="1" dirty="0" err="1" smtClean="0">
                  <a:latin typeface="Times New Roman" panose="02020603050405020304" pitchFamily="18" charset="0"/>
                </a:rPr>
                <a:t>có</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đa</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đạng</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sinh</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học</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cao</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bảo</a:t>
              </a:r>
              <a:r>
                <a:rPr lang="en-US" altLang="en-US" sz="2400" b="1" i="1" dirty="0" smtClean="0">
                  <a:latin typeface="Times New Roman" panose="02020603050405020304" pitchFamily="18" charset="0"/>
                </a:rPr>
                <a:t> </a:t>
              </a:r>
              <a:r>
                <a:rPr lang="en-US" altLang="en-US" sz="2400" b="1" i="1" dirty="0" err="1">
                  <a:latin typeface="Times New Roman" panose="02020603050405020304" pitchFamily="18" charset="0"/>
                </a:rPr>
                <a:t>tồn</a:t>
              </a:r>
              <a:r>
                <a:rPr lang="en-US" altLang="en-US" sz="2400" b="1" i="1" dirty="0">
                  <a:latin typeface="Times New Roman" panose="02020603050405020304" pitchFamily="18" charset="0"/>
                </a:rPr>
                <a:t> </a:t>
              </a:r>
              <a:r>
                <a:rPr lang="en-US" altLang="en-US" sz="2400" b="1" i="1" dirty="0" smtClean="0">
                  <a:latin typeface="Times New Roman" panose="02020603050405020304" pitchFamily="18" charset="0"/>
                </a:rPr>
                <a:t> </a:t>
              </a:r>
              <a:r>
                <a:rPr lang="en-US" altLang="en-US" sz="2400" b="1" i="1" dirty="0" err="1">
                  <a:latin typeface="Times New Roman" panose="02020603050405020304" pitchFamily="18" charset="0"/>
                </a:rPr>
                <a:t>rất</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nhiều</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loài</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quý</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hiếm</a:t>
              </a:r>
              <a:r>
                <a:rPr lang="en-US" altLang="en-US" sz="2400" b="1" i="1" dirty="0">
                  <a:latin typeface="Times New Roman" panose="02020603050405020304" pitchFamily="18" charset="0"/>
                </a:rPr>
                <a:t> </a:t>
              </a:r>
            </a:p>
          </p:txBody>
        </p:sp>
      </p:grpSp>
      <p:pic>
        <p:nvPicPr>
          <p:cNvPr id="11" name="Picture 15" descr="tải xuố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943" y="22149"/>
            <a:ext cx="6753313" cy="63746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inh nghiệm du lịch Xuân Sơn, Phú Thọ (Cập nhật 08/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038"/>
            <a:ext cx="7198822" cy="68119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ietnam Landmarks - Vườn quốc gia Xuân Sơn (Phú Thọ,Việt N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4952" y="46038"/>
            <a:ext cx="4777047" cy="6670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490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ChangeArrowheads="1"/>
          </p:cNvSpPr>
          <p:nvPr/>
        </p:nvSpPr>
        <p:spPr bwMode="auto">
          <a:xfrm>
            <a:off x="440872" y="632820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Tuyên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truyền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giáo</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dục</a:t>
            </a:r>
            <a:r>
              <a:rPr lang="en-US" altLang="en-US" sz="2400" b="1" i="1" dirty="0">
                <a:latin typeface="Times New Roman" panose="02020603050405020304" pitchFamily="18" charset="0"/>
              </a:rPr>
              <a:t> </a:t>
            </a:r>
            <a:r>
              <a:rPr lang="en-US" altLang="en-US" sz="2400" b="1" i="1" dirty="0" err="1" smtClean="0">
                <a:latin typeface="Times New Roman" panose="02020603050405020304" pitchFamily="18" charset="0"/>
              </a:rPr>
              <a:t>cho</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người</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dân</a:t>
            </a:r>
            <a:r>
              <a:rPr lang="en-US" altLang="en-US" sz="2400" b="1" i="1" dirty="0" smtClean="0">
                <a:latin typeface="Times New Roman" panose="02020603050405020304" pitchFamily="18" charset="0"/>
              </a:rPr>
              <a:t> </a:t>
            </a:r>
            <a:r>
              <a:rPr lang="en-US" altLang="en-US" sz="2400" b="1" i="1" dirty="0" err="1">
                <a:latin typeface="Times New Roman" panose="02020603050405020304" pitchFamily="18" charset="0"/>
              </a:rPr>
              <a:t>cùng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tham</a:t>
            </a:r>
            <a:r>
              <a:rPr lang="en-US" altLang="en-US" sz="2400" b="1" i="1" dirty="0">
                <a:latin typeface="Times New Roman" panose="02020603050405020304" pitchFamily="18" charset="0"/>
              </a:rPr>
              <a:t> </a:t>
            </a:r>
            <a:r>
              <a:rPr lang="en-US" altLang="en-US" sz="2400" b="1" i="1" dirty="0" err="1" smtClean="0">
                <a:latin typeface="Times New Roman" panose="02020603050405020304" pitchFamily="18" charset="0"/>
              </a:rPr>
              <a:t>gia</a:t>
            </a:r>
            <a:r>
              <a:rPr lang="en-US" altLang="en-US" sz="2400" b="1" i="1" dirty="0" smtClean="0">
                <a:latin typeface="Times New Roman" panose="02020603050405020304" pitchFamily="18" charset="0"/>
              </a:rPr>
              <a:t> </a:t>
            </a:r>
            <a:r>
              <a:rPr lang="en-US" altLang="en-US" sz="2400" b="1" i="1" dirty="0" err="1">
                <a:latin typeface="Times New Roman" panose="02020603050405020304" pitchFamily="18" charset="0"/>
              </a:rPr>
              <a:t>bảo</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vệ</a:t>
            </a:r>
            <a:r>
              <a:rPr lang="en-US" altLang="en-US" sz="2400" b="1" i="1" dirty="0">
                <a:latin typeface="Times New Roman" panose="02020603050405020304" pitchFamily="18" charset="0"/>
              </a:rPr>
              <a:t> </a:t>
            </a:r>
            <a:r>
              <a:rPr lang="en-US" altLang="en-US" sz="2400" b="1" i="1" dirty="0" err="1" smtClean="0">
                <a:latin typeface="Times New Roman" panose="02020603050405020304" pitchFamily="18" charset="0"/>
              </a:rPr>
              <a:t>đa</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dạng</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sinh</a:t>
            </a:r>
            <a:r>
              <a:rPr lang="en-US" altLang="en-US" sz="2400" b="1" i="1" dirty="0" smtClean="0">
                <a:latin typeface="Times New Roman" panose="02020603050405020304" pitchFamily="18" charset="0"/>
              </a:rPr>
              <a:t> </a:t>
            </a:r>
            <a:r>
              <a:rPr lang="en-US" altLang="en-US" sz="2400" b="1" i="1" dirty="0" err="1" smtClean="0">
                <a:latin typeface="Times New Roman" panose="02020603050405020304" pitchFamily="18" charset="0"/>
              </a:rPr>
              <a:t>học</a:t>
            </a:r>
            <a:r>
              <a:rPr lang="en-US" altLang="en-US" sz="2400" b="1" i="1" dirty="0" smtClean="0">
                <a:latin typeface="Times New Roman" panose="02020603050405020304" pitchFamily="18" charset="0"/>
              </a:rPr>
              <a:t>.</a:t>
            </a:r>
            <a:endParaRPr lang="en-US" altLang="en-US" sz="2400" b="1" i="1" dirty="0">
              <a:latin typeface="Times New Roman" panose="02020603050405020304" pitchFamily="18" charset="0"/>
            </a:endParaRPr>
          </a:p>
          <a:p>
            <a:pPr algn="just"/>
            <a:endParaRPr lang="en-US" altLang="en-US" sz="2400" b="1" i="1" dirty="0">
              <a:latin typeface="Times New Roman" panose="02020603050405020304" pitchFamily="18" charset="0"/>
            </a:endParaRPr>
          </a:p>
        </p:txBody>
      </p:sp>
      <p:pic>
        <p:nvPicPr>
          <p:cNvPr id="7782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5854" y="-23472"/>
            <a:ext cx="3796146" cy="619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229600" cy="617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ages549789_anh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336771"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6771" y="0"/>
            <a:ext cx="685522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275562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Cách nuôi chó BULLDOG chuẩn khuyến cáo"/>
          <p:cNvSpPr>
            <a:spLocks noChangeAspect="1" noChangeArrowheads="1"/>
          </p:cNvSpPr>
          <p:nvPr/>
        </p:nvSpPr>
        <p:spPr bwMode="auto">
          <a:xfrm>
            <a:off x="207434" y="-182033"/>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p>
        </p:txBody>
      </p:sp>
      <p:sp>
        <p:nvSpPr>
          <p:cNvPr id="21" name="Rectangle 20"/>
          <p:cNvSpPr/>
          <p:nvPr/>
        </p:nvSpPr>
        <p:spPr>
          <a:xfrm>
            <a:off x="941009" y="6199399"/>
            <a:ext cx="10672555" cy="461665"/>
          </a:xfrm>
          <a:prstGeom prst="rect">
            <a:avLst/>
          </a:prstGeom>
        </p:spPr>
        <p:txBody>
          <a:bodyPr wrap="square">
            <a:spAutoFit/>
          </a:bodyPr>
          <a:lstStyle/>
          <a:p>
            <a:pPr algn="ctr"/>
            <a:r>
              <a:rPr lang="en-US" sz="2400" b="1" dirty="0">
                <a:latin typeface="Arial" pitchFamily="34" charset="0"/>
              </a:rPr>
              <a:t>Các hoạt động hưởng ứng ngày </a:t>
            </a:r>
            <a:r>
              <a:rPr lang="en-US" sz="2400" b="1" dirty="0" err="1">
                <a:latin typeface="Arial" pitchFamily="34" charset="0"/>
              </a:rPr>
              <a:t>Quốc</a:t>
            </a:r>
            <a:r>
              <a:rPr lang="en-US" sz="2400" b="1" dirty="0">
                <a:latin typeface="Arial" pitchFamily="34" charset="0"/>
              </a:rPr>
              <a:t> </a:t>
            </a:r>
            <a:r>
              <a:rPr lang="en-US" sz="2400" b="1" dirty="0" err="1">
                <a:latin typeface="Arial" pitchFamily="34" charset="0"/>
              </a:rPr>
              <a:t>tế</a:t>
            </a:r>
            <a:r>
              <a:rPr lang="en-US" sz="2400" b="1" dirty="0">
                <a:latin typeface="Arial" pitchFamily="34" charset="0"/>
              </a:rPr>
              <a:t> Đa dạng sinh học (22/5).</a:t>
            </a:r>
          </a:p>
        </p:txBody>
      </p:sp>
      <p:pic>
        <p:nvPicPr>
          <p:cNvPr id="7170" name="Picture 2" descr="Kỷ niệm Ngày Quốc tế về Đa dạng sinh học 2017: “Đa dạng sinh học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9393" y="315718"/>
            <a:ext cx="3145367" cy="20849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72" name="Picture 4" descr="Trang ch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4347" y="376698"/>
            <a:ext cx="2916767" cy="15038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74" name="Picture 6" descr="Bộ TN&amp;MT tổ chức Lễ kỷ niệm Ngày quốc tế đa dạng sinh học năm 20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4759" y="837268"/>
            <a:ext cx="2333776" cy="22964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76" name="Picture 8" descr="Đắk Lắk tổ chức các hoạt động hưởng ứng Ngày Quốc tế đa dạng sinh ..."/>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033275" y="2215914"/>
            <a:ext cx="3098800" cy="21082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AutoShape 10" descr="NGÀY ĐA DẠNG SINH HỌC QUA CÁC NĂM"/>
          <p:cNvSpPr>
            <a:spLocks noChangeAspect="1" noChangeArrowheads="1"/>
          </p:cNvSpPr>
          <p:nvPr/>
        </p:nvSpPr>
        <p:spPr bwMode="auto">
          <a:xfrm>
            <a:off x="410634" y="21167"/>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p>
        </p:txBody>
      </p:sp>
      <p:pic>
        <p:nvPicPr>
          <p:cNvPr id="7180" name="Picture 12" descr="NGÀY ĐA DẠNG SINH HỌC QUA CÁC NĂ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009" y="837268"/>
            <a:ext cx="2916767" cy="21875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2" name="Picture 14" descr="Bilateria - Simple English Wikipedia, the free encyclopedi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72643" y="921247"/>
            <a:ext cx="3015912" cy="361931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4" name="Picture 16" descr="Thầy và trò trường Everest hưởng ứng Ngày quốc tế đa dạng sinh học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55189" y="2738074"/>
            <a:ext cx="3834907" cy="246448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6" name="Picture 18" descr="Tin tức chi tiết"/>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94573" y="3600698"/>
            <a:ext cx="3477167" cy="186030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8" name="Picture 20" descr="Hôm nay kỉ niệm Ngày Đa dạng Sinh học Quốc tế | UNDP tại Việt Nam"/>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08567" y="2692731"/>
            <a:ext cx="2984476" cy="19831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50" name="Picture 2" descr="Phá chuyên án chuyên mua bán động vật hoang dã"/>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46784" y="3844183"/>
            <a:ext cx="2943313" cy="190737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52" name="Picture 4" descr="Kiến nghị cấm buôn bán động vật hoang dã ngăn chặn Covid -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28800" y="3844183"/>
            <a:ext cx="3352800" cy="210859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990772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randombar(horizontal)">
                                      <p:cBhvr>
                                        <p:cTn id="12" dur="5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randombar(horizontal)">
                                      <p:cBhvr>
                                        <p:cTn id="17" dur="500"/>
                                        <p:tgtEl>
                                          <p:spTgt spid="717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randombar(horizontal)">
                                      <p:cBhvr>
                                        <p:cTn id="22" dur="500"/>
                                        <p:tgtEl>
                                          <p:spTgt spid="717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180"/>
                                        </p:tgtEl>
                                        <p:attrNameLst>
                                          <p:attrName>style.visibility</p:attrName>
                                        </p:attrNameLst>
                                      </p:cBhvr>
                                      <p:to>
                                        <p:strVal val="visible"/>
                                      </p:to>
                                    </p:set>
                                    <p:animEffect transition="in" filter="randombar(horizontal)">
                                      <p:cBhvr>
                                        <p:cTn id="27" dur="500"/>
                                        <p:tgtEl>
                                          <p:spTgt spid="718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182"/>
                                        </p:tgtEl>
                                        <p:attrNameLst>
                                          <p:attrName>style.visibility</p:attrName>
                                        </p:attrNameLst>
                                      </p:cBhvr>
                                      <p:to>
                                        <p:strVal val="visible"/>
                                      </p:to>
                                    </p:set>
                                    <p:animEffect transition="in" filter="randombar(horizontal)">
                                      <p:cBhvr>
                                        <p:cTn id="32" dur="500"/>
                                        <p:tgtEl>
                                          <p:spTgt spid="718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186"/>
                                        </p:tgtEl>
                                        <p:attrNameLst>
                                          <p:attrName>style.visibility</p:attrName>
                                        </p:attrNameLst>
                                      </p:cBhvr>
                                      <p:to>
                                        <p:strVal val="visible"/>
                                      </p:to>
                                    </p:set>
                                    <p:animEffect transition="in" filter="randombar(horizontal)">
                                      <p:cBhvr>
                                        <p:cTn id="37" dur="500"/>
                                        <p:tgtEl>
                                          <p:spTgt spid="718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7184"/>
                                        </p:tgtEl>
                                        <p:attrNameLst>
                                          <p:attrName>style.visibility</p:attrName>
                                        </p:attrNameLst>
                                      </p:cBhvr>
                                      <p:to>
                                        <p:strVal val="visible"/>
                                      </p:to>
                                    </p:set>
                                    <p:animEffect transition="in" filter="randombar(horizontal)">
                                      <p:cBhvr>
                                        <p:cTn id="42" dur="500"/>
                                        <p:tgtEl>
                                          <p:spTgt spid="718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7188"/>
                                        </p:tgtEl>
                                        <p:attrNameLst>
                                          <p:attrName>style.visibility</p:attrName>
                                        </p:attrNameLst>
                                      </p:cBhvr>
                                      <p:to>
                                        <p:strVal val="visible"/>
                                      </p:to>
                                    </p:set>
                                    <p:animEffect transition="in" filter="randombar(horizontal)">
                                      <p:cBhvr>
                                        <p:cTn id="47" dur="500"/>
                                        <p:tgtEl>
                                          <p:spTgt spid="718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050"/>
                                        </p:tgtEl>
                                        <p:attrNameLst>
                                          <p:attrName>style.visibility</p:attrName>
                                        </p:attrNameLst>
                                      </p:cBhvr>
                                      <p:to>
                                        <p:strVal val="visible"/>
                                      </p:to>
                                    </p:set>
                                    <p:animEffect transition="in" filter="randombar(horizontal)">
                                      <p:cBhvr>
                                        <p:cTn id="52" dur="500"/>
                                        <p:tgtEl>
                                          <p:spTgt spid="2050"/>
                                        </p:tgtEl>
                                      </p:cBhvr>
                                    </p:animEffect>
                                  </p:childTnLst>
                                </p:cTn>
                              </p:par>
                              <p:par>
                                <p:cTn id="53" presetID="14" presetClass="entr" presetSubtype="10" fill="hold" nodeType="withEffect">
                                  <p:stCondLst>
                                    <p:cond delay="0"/>
                                  </p:stCondLst>
                                  <p:childTnLst>
                                    <p:set>
                                      <p:cBhvr>
                                        <p:cTn id="54" dur="1" fill="hold">
                                          <p:stCondLst>
                                            <p:cond delay="0"/>
                                          </p:stCondLst>
                                        </p:cTn>
                                        <p:tgtEl>
                                          <p:spTgt spid="2052"/>
                                        </p:tgtEl>
                                        <p:attrNameLst>
                                          <p:attrName>style.visibility</p:attrName>
                                        </p:attrNameLst>
                                      </p:cBhvr>
                                      <p:to>
                                        <p:strVal val="visible"/>
                                      </p:to>
                                    </p:set>
                                    <p:animEffect transition="in" filter="randombar(horizontal)">
                                      <p:cBhvr>
                                        <p:cTn id="5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356500"/>
            <a:ext cx="11384280" cy="3246530"/>
          </a:xfrm>
          <a:prstGeom prst="rect">
            <a:avLst/>
          </a:prstGeom>
        </p:spPr>
        <p:txBody>
          <a:bodyPr wrap="square">
            <a:spAutoFit/>
          </a:bodyPr>
          <a:lstStyle/>
          <a:p>
            <a:pPr marL="457200" algn="just">
              <a:lnSpc>
                <a:spcPct val="150000"/>
              </a:lnSpc>
              <a:spcAft>
                <a:spcPts val="0"/>
              </a:spcAft>
              <a:tabLst>
                <a:tab pos="450215" algn="l"/>
              </a:tabLst>
            </a:pPr>
            <a:r>
              <a:rPr lang="en-US" sz="2800" b="1" dirty="0" smtClean="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Bảo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vệ</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và</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trồng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rừng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Nghiêm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cấm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hành</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vi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khai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mua</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bán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tiêu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thụ</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sản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phẩm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từ</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loài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vật</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quý</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hiếm</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Xây</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dựng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hệ</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thống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khu</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bảo</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tồn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smtClean="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tabLst>
                <a:tab pos="450215" algn="l"/>
              </a:tabLst>
            </a:pP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Tuyên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tuyền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mọi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cùng</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rPr>
              <a:t>hiện</a:t>
            </a:r>
            <a:r>
              <a:rPr lang="en-US" sz="2800" b="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 Box 10"/>
          <p:cNvSpPr txBox="1">
            <a:spLocks noChangeArrowheads="1"/>
          </p:cNvSpPr>
          <p:nvPr/>
        </p:nvSpPr>
        <p:spPr bwMode="auto">
          <a:xfrm>
            <a:off x="168847" y="756301"/>
            <a:ext cx="10796966"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a:p>
            <a:pPr marL="0" indent="0" eaLnBrk="1" hangingPunct="1">
              <a:lnSpc>
                <a:spcPct val="150000"/>
              </a:lnSpc>
            </a:pPr>
            <a:r>
              <a:rPr lang="en-US" altLang="en-US" b="1" dirty="0" smtClean="0">
                <a:solidFill>
                  <a:srgbClr val="0000FF"/>
                </a:solidFill>
              </a:rPr>
              <a:t>IV. </a:t>
            </a:r>
            <a:r>
              <a:rPr lang="en-US" altLang="en-US" b="1" dirty="0" err="1" smtClean="0">
                <a:solidFill>
                  <a:srgbClr val="0000FF"/>
                </a:solidFill>
              </a:rPr>
              <a:t>Bảo</a:t>
            </a:r>
            <a:r>
              <a:rPr lang="en-US" altLang="en-US" b="1" dirty="0" smtClean="0">
                <a:solidFill>
                  <a:srgbClr val="0000FF"/>
                </a:solidFill>
              </a:rPr>
              <a:t> </a:t>
            </a:r>
            <a:r>
              <a:rPr lang="en-US" altLang="en-US" b="1" dirty="0" err="1" smtClean="0">
                <a:solidFill>
                  <a:srgbClr val="0000FF"/>
                </a:solidFill>
              </a:rPr>
              <a:t>vệ</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endParaRPr lang="en-US" altLang="en-US" b="1" dirty="0">
              <a:solidFill>
                <a:srgbClr val="0000FF"/>
              </a:solidFill>
            </a:endParaRPr>
          </a:p>
        </p:txBody>
      </p:sp>
      <p:sp>
        <p:nvSpPr>
          <p:cNvPr id="7"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pic>
        <p:nvPicPr>
          <p:cNvPr id="8" name="Picture 9" descr="Book-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6910" y="470049"/>
            <a:ext cx="2220073" cy="182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2615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Text Box 4"/>
          <p:cNvSpPr txBox="1">
            <a:spLocks noChangeArrowheads="1"/>
          </p:cNvSpPr>
          <p:nvPr/>
        </p:nvSpPr>
        <p:spPr bwMode="auto">
          <a:xfrm>
            <a:off x="0" y="152400"/>
            <a:ext cx="12192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b="1" dirty="0">
                <a:solidFill>
                  <a:srgbClr val="000066"/>
                </a:solidFill>
              </a:rPr>
              <a:t>THẢO LUẬN THEO NHÓM NÊU NHỮNG VIỆC HS CÓ THỂ LÀM ĐỂ GÓP PHẦN BẢO VỆ </a:t>
            </a:r>
            <a:r>
              <a:rPr lang="en-US" altLang="en-US" sz="2800" b="1" dirty="0" smtClean="0">
                <a:solidFill>
                  <a:srgbClr val="000066"/>
                </a:solidFill>
              </a:rPr>
              <a:t>ĐA DẠNG SINH HỌC</a:t>
            </a:r>
            <a:endParaRPr lang="en-US" altLang="en-US" sz="2800" b="1" dirty="0">
              <a:solidFill>
                <a:srgbClr val="000066"/>
              </a:solidFill>
            </a:endParaRPr>
          </a:p>
        </p:txBody>
      </p:sp>
      <p:pic>
        <p:nvPicPr>
          <p:cNvPr id="100356" name="Picture 4" descr="chamsoctraub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5791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8" descr="images"/>
          <p:cNvPicPr>
            <a:picLocks noChangeAspect="1" noChangeArrowheads="1"/>
          </p:cNvPicPr>
          <p:nvPr/>
        </p:nvPicPr>
        <p:blipFill>
          <a:blip r:embed="rId3">
            <a:extLst>
              <a:ext uri="{28A0092B-C50C-407E-A947-70E740481C1C}">
                <a14:useLocalDpi xmlns:a14="http://schemas.microsoft.com/office/drawing/2010/main" val="0"/>
              </a:ext>
            </a:extLst>
          </a:blip>
          <a:srcRect l="3333" r="1666"/>
          <a:stretch>
            <a:fillRect/>
          </a:stretch>
        </p:blipFill>
        <p:spPr bwMode="auto">
          <a:xfrm>
            <a:off x="6248400" y="1219200"/>
            <a:ext cx="59436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2236" name="Picture 12" descr="IMG_0092"/>
          <p:cNvPicPr>
            <a:picLocks noChangeAspect="1" noChangeArrowheads="1"/>
          </p:cNvPicPr>
          <p:nvPr/>
        </p:nvPicPr>
        <p:blipFill>
          <a:blip r:embed="rId4" cstate="print">
            <a:extLst>
              <a:ext uri="{28A0092B-C50C-407E-A947-70E740481C1C}">
                <a14:useLocalDpi xmlns:a14="http://schemas.microsoft.com/office/drawing/2010/main" val="0"/>
              </a:ext>
            </a:extLst>
          </a:blip>
          <a:srcRect l="2884" t="7692" r="2884"/>
          <a:stretch>
            <a:fillRect/>
          </a:stretch>
        </p:blipFill>
        <p:spPr bwMode="auto">
          <a:xfrm>
            <a:off x="0" y="3810001"/>
            <a:ext cx="5791200" cy="2697163"/>
          </a:xfrm>
          <a:prstGeom prst="rect">
            <a:avLst/>
          </a:prstGeom>
          <a:noFill/>
          <a:extLst>
            <a:ext uri="{909E8E84-426E-40DD-AFC4-6F175D3DCCD1}">
              <a14:hiddenFill xmlns:a14="http://schemas.microsoft.com/office/drawing/2010/main">
                <a:solidFill>
                  <a:srgbClr val="FFFFFF"/>
                </a:solidFill>
              </a14:hiddenFill>
            </a:ext>
          </a:extLst>
        </p:spPr>
      </p:pic>
      <p:sp>
        <p:nvSpPr>
          <p:cNvPr id="52237" name="Text Box 13"/>
          <p:cNvSpPr txBox="1">
            <a:spLocks noChangeArrowheads="1"/>
          </p:cNvSpPr>
          <p:nvPr/>
        </p:nvSpPr>
        <p:spPr bwMode="auto">
          <a:xfrm>
            <a:off x="2209800" y="6477001"/>
            <a:ext cx="815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t>TRỒNG CÂY, CHĂM SÓC CÂY,VỆ SINH TRƯỜNG LỚP SẠCH SẼ</a:t>
            </a:r>
          </a:p>
        </p:txBody>
      </p:sp>
      <p:pic>
        <p:nvPicPr>
          <p:cNvPr id="52239" name="Picture 15" descr="khai giang 2011- 20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733800"/>
            <a:ext cx="586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IMG_0022"/>
          <p:cNvPicPr>
            <a:picLocks noChangeAspect="1" noChangeArrowheads="1"/>
          </p:cNvPicPr>
          <p:nvPr/>
        </p:nvPicPr>
        <p:blipFill>
          <a:blip r:embed="rId6" cstate="print">
            <a:extLst>
              <a:ext uri="{28A0092B-C50C-407E-A947-70E740481C1C}">
                <a14:useLocalDpi xmlns:a14="http://schemas.microsoft.com/office/drawing/2010/main" val="0"/>
              </a:ext>
            </a:extLst>
          </a:blip>
          <a:srcRect t="9525" r="6667"/>
          <a:stretch>
            <a:fillRect/>
          </a:stretch>
        </p:blipFill>
        <p:spPr bwMode="auto">
          <a:xfrm>
            <a:off x="0" y="76200"/>
            <a:ext cx="6567053" cy="3581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IMG_3071"/>
          <p:cNvPicPr>
            <a:picLocks noChangeAspect="1" noChangeArrowheads="1"/>
          </p:cNvPicPr>
          <p:nvPr/>
        </p:nvPicPr>
        <p:blipFill>
          <a:blip r:embed="rId7" cstate="print">
            <a:extLst>
              <a:ext uri="{28A0092B-C50C-407E-A947-70E740481C1C}">
                <a14:useLocalDpi xmlns:a14="http://schemas.microsoft.com/office/drawing/2010/main" val="0"/>
              </a:ext>
            </a:extLst>
          </a:blip>
          <a:srcRect l="14063" t="15111" r="15625" b="11719"/>
          <a:stretch>
            <a:fillRect/>
          </a:stretch>
        </p:blipFill>
        <p:spPr bwMode="auto">
          <a:xfrm>
            <a:off x="6567053" y="3733800"/>
            <a:ext cx="5624948"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G_3061"/>
          <p:cNvPicPr>
            <a:picLocks noChangeAspect="1" noChangeArrowheads="1"/>
          </p:cNvPicPr>
          <p:nvPr/>
        </p:nvPicPr>
        <p:blipFill>
          <a:blip r:embed="rId8">
            <a:extLst>
              <a:ext uri="{28A0092B-C50C-407E-A947-70E740481C1C}">
                <a14:useLocalDpi xmlns:a14="http://schemas.microsoft.com/office/drawing/2010/main" val="0"/>
              </a:ext>
            </a:extLst>
          </a:blip>
          <a:srcRect l="28986" t="21739" r="40581" b="21739"/>
          <a:stretch>
            <a:fillRect/>
          </a:stretch>
        </p:blipFill>
        <p:spPr bwMode="auto">
          <a:xfrm>
            <a:off x="0" y="3757352"/>
            <a:ext cx="6567053" cy="30244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IMG_0036"/>
          <p:cNvPicPr>
            <a:picLocks noChangeAspect="1" noChangeArrowheads="1"/>
          </p:cNvPicPr>
          <p:nvPr/>
        </p:nvPicPr>
        <p:blipFill>
          <a:blip r:embed="rId9" cstate="print">
            <a:extLst>
              <a:ext uri="{28A0092B-C50C-407E-A947-70E740481C1C}">
                <a14:useLocalDpi xmlns:a14="http://schemas.microsoft.com/office/drawing/2010/main" val="0"/>
              </a:ext>
            </a:extLst>
          </a:blip>
          <a:srcRect l="6061" t="2020" r="3030"/>
          <a:stretch>
            <a:fillRect/>
          </a:stretch>
        </p:blipFill>
        <p:spPr bwMode="auto">
          <a:xfrm>
            <a:off x="6567054" y="76200"/>
            <a:ext cx="5624945"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372783"/>
            <a:ext cx="12191999" cy="461665"/>
          </a:xfrm>
          <a:prstGeom prst="rect">
            <a:avLst/>
          </a:prstGeom>
          <a:solidFill>
            <a:srgbClr val="FEFEFE"/>
          </a:solidFill>
        </p:spPr>
        <p:txBody>
          <a:bodyPr wrap="square" rtlCol="0">
            <a:spAutoFit/>
          </a:bodyPr>
          <a:lstStyle/>
          <a:p>
            <a:pPr algn="ctr"/>
            <a:r>
              <a:rPr lang="en-US" sz="2400" dirty="0" err="1" smtClean="0"/>
              <a:t>Tham</a:t>
            </a:r>
            <a:r>
              <a:rPr lang="en-US" sz="2400" dirty="0" smtClean="0"/>
              <a:t> </a:t>
            </a:r>
            <a:r>
              <a:rPr lang="en-US" sz="2400" dirty="0" err="1" smtClean="0"/>
              <a:t>gia</a:t>
            </a:r>
            <a:r>
              <a:rPr lang="en-US" sz="2400" dirty="0" smtClean="0"/>
              <a:t> </a:t>
            </a:r>
            <a:r>
              <a:rPr lang="en-US" sz="2400" dirty="0" err="1" smtClean="0"/>
              <a:t>hoạt</a:t>
            </a:r>
            <a:r>
              <a:rPr lang="en-US" sz="2400" dirty="0" smtClean="0"/>
              <a:t> </a:t>
            </a:r>
            <a:r>
              <a:rPr lang="en-US" sz="2400" dirty="0" err="1" smtClean="0"/>
              <a:t>động</a:t>
            </a:r>
            <a:r>
              <a:rPr lang="en-US" sz="2400" dirty="0" smtClean="0"/>
              <a:t> </a:t>
            </a:r>
            <a:r>
              <a:rPr lang="en-US" sz="2400" dirty="0" err="1" smtClean="0"/>
              <a:t>ngoại</a:t>
            </a:r>
            <a:r>
              <a:rPr lang="en-US" sz="2400" dirty="0" smtClean="0"/>
              <a:t> </a:t>
            </a:r>
            <a:r>
              <a:rPr lang="en-US" sz="2400" dirty="0" err="1" smtClean="0"/>
              <a:t>khóa</a:t>
            </a:r>
            <a:r>
              <a:rPr lang="en-US" sz="2400" dirty="0" smtClean="0"/>
              <a:t>, </a:t>
            </a:r>
            <a:r>
              <a:rPr lang="en-US" sz="2400" dirty="0" err="1" smtClean="0"/>
              <a:t>tuyên</a:t>
            </a:r>
            <a:r>
              <a:rPr lang="en-US" sz="2400" dirty="0" smtClean="0"/>
              <a:t> </a:t>
            </a:r>
            <a:r>
              <a:rPr lang="en-US" sz="2400" dirty="0" err="1" smtClean="0"/>
              <a:t>truyền</a:t>
            </a:r>
            <a:r>
              <a:rPr lang="en-US" sz="2400" dirty="0" smtClean="0"/>
              <a:t>… </a:t>
            </a:r>
            <a:r>
              <a:rPr lang="en-US" sz="2400" dirty="0" err="1" smtClean="0"/>
              <a:t>về</a:t>
            </a:r>
            <a:r>
              <a:rPr lang="en-US" sz="2400" dirty="0" smtClean="0"/>
              <a:t> </a:t>
            </a:r>
            <a:r>
              <a:rPr lang="en-US" sz="2400" dirty="0" err="1" smtClean="0"/>
              <a:t>Bảo</a:t>
            </a:r>
            <a:r>
              <a:rPr lang="en-US" sz="2400" dirty="0" smtClean="0"/>
              <a:t> </a:t>
            </a:r>
            <a:r>
              <a:rPr lang="en-US" sz="2400" dirty="0" err="1" smtClean="0"/>
              <a:t>vệ</a:t>
            </a:r>
            <a:r>
              <a:rPr lang="en-US" sz="2400" dirty="0" smtClean="0"/>
              <a:t> </a:t>
            </a:r>
            <a:r>
              <a:rPr lang="en-US" sz="2400" dirty="0" err="1" smtClean="0"/>
              <a:t>đa</a:t>
            </a:r>
            <a:r>
              <a:rPr lang="en-US" sz="2400" dirty="0" smtClean="0"/>
              <a:t> </a:t>
            </a:r>
            <a:r>
              <a:rPr lang="en-US" sz="2400" dirty="0" err="1" smtClean="0"/>
              <a:t>dạng</a:t>
            </a:r>
            <a:r>
              <a:rPr lang="en-US" sz="2400" dirty="0" smtClean="0"/>
              <a:t> </a:t>
            </a:r>
            <a:r>
              <a:rPr lang="en-US" sz="2400" dirty="0" err="1" smtClean="0"/>
              <a:t>sinh</a:t>
            </a:r>
            <a:r>
              <a:rPr lang="en-US" sz="2400" dirty="0" smtClean="0"/>
              <a:t> </a:t>
            </a:r>
            <a:r>
              <a:rPr lang="en-US" sz="2400" dirty="0" err="1" smtClean="0"/>
              <a:t>học</a:t>
            </a:r>
            <a:r>
              <a:rPr lang="en-US" sz="2400" dirty="0" smtClean="0"/>
              <a:t> </a:t>
            </a:r>
            <a:endParaRPr lang="en-US" sz="2400" dirty="0"/>
          </a:p>
        </p:txBody>
      </p:sp>
    </p:spTree>
    <p:extLst>
      <p:ext uri="{BB962C8B-B14F-4D97-AF65-F5344CB8AC3E}">
        <p14:creationId xmlns:p14="http://schemas.microsoft.com/office/powerpoint/2010/main" val="2662002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box(in)">
                                      <p:cBhvr>
                                        <p:cTn id="7" dur="500"/>
                                        <p:tgtEl>
                                          <p:spTgt spid="52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0356"/>
                                        </p:tgtEl>
                                        <p:attrNameLst>
                                          <p:attrName>style.visibility</p:attrName>
                                        </p:attrNameLst>
                                      </p:cBhvr>
                                      <p:to>
                                        <p:strVal val="visible"/>
                                      </p:to>
                                    </p:set>
                                    <p:animEffect transition="in" filter="box(in)">
                                      <p:cBhvr>
                                        <p:cTn id="12" dur="500"/>
                                        <p:tgtEl>
                                          <p:spTgt spid="100356"/>
                                        </p:tgtEl>
                                      </p:cBhvr>
                                    </p:animEffect>
                                  </p:childTnLst>
                                </p:cTn>
                              </p:par>
                              <p:par>
                                <p:cTn id="13" presetID="4" presetClass="entr" presetSubtype="16" fill="hold" nodeType="withEffect">
                                  <p:stCondLst>
                                    <p:cond delay="0"/>
                                  </p:stCondLst>
                                  <p:childTnLst>
                                    <p:set>
                                      <p:cBhvr>
                                        <p:cTn id="14" dur="1" fill="hold">
                                          <p:stCondLst>
                                            <p:cond delay="0"/>
                                          </p:stCondLst>
                                        </p:cTn>
                                        <p:tgtEl>
                                          <p:spTgt spid="52232"/>
                                        </p:tgtEl>
                                        <p:attrNameLst>
                                          <p:attrName>style.visibility</p:attrName>
                                        </p:attrNameLst>
                                      </p:cBhvr>
                                      <p:to>
                                        <p:strVal val="visible"/>
                                      </p:to>
                                    </p:set>
                                    <p:animEffect transition="in" filter="box(in)">
                                      <p:cBhvr>
                                        <p:cTn id="15" dur="500"/>
                                        <p:tgtEl>
                                          <p:spTgt spid="5223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52237"/>
                                        </p:tgtEl>
                                        <p:attrNameLst>
                                          <p:attrName>style.visibility</p:attrName>
                                        </p:attrNameLst>
                                      </p:cBhvr>
                                      <p:to>
                                        <p:strVal val="visible"/>
                                      </p:to>
                                    </p:set>
                                    <p:animEffect transition="in" filter="box(in)">
                                      <p:cBhvr>
                                        <p:cTn id="18" dur="500"/>
                                        <p:tgtEl>
                                          <p:spTgt spid="52237"/>
                                        </p:tgtEl>
                                      </p:cBhvr>
                                    </p:animEffect>
                                  </p:childTnLst>
                                </p:cTn>
                              </p:par>
                              <p:par>
                                <p:cTn id="19" presetID="4" presetClass="entr" presetSubtype="16" fill="hold" nodeType="withEffect">
                                  <p:stCondLst>
                                    <p:cond delay="0"/>
                                  </p:stCondLst>
                                  <p:childTnLst>
                                    <p:set>
                                      <p:cBhvr>
                                        <p:cTn id="20" dur="1" fill="hold">
                                          <p:stCondLst>
                                            <p:cond delay="0"/>
                                          </p:stCondLst>
                                        </p:cTn>
                                        <p:tgtEl>
                                          <p:spTgt spid="52236"/>
                                        </p:tgtEl>
                                        <p:attrNameLst>
                                          <p:attrName>style.visibility</p:attrName>
                                        </p:attrNameLst>
                                      </p:cBhvr>
                                      <p:to>
                                        <p:strVal val="visible"/>
                                      </p:to>
                                    </p:set>
                                    <p:animEffect transition="in" filter="box(in)">
                                      <p:cBhvr>
                                        <p:cTn id="21" dur="500"/>
                                        <p:tgtEl>
                                          <p:spTgt spid="52236"/>
                                        </p:tgtEl>
                                      </p:cBhvr>
                                    </p:animEffect>
                                  </p:childTnLst>
                                </p:cTn>
                              </p:par>
                              <p:par>
                                <p:cTn id="22" presetID="4" presetClass="entr" presetSubtype="16" fill="hold" nodeType="withEffect">
                                  <p:stCondLst>
                                    <p:cond delay="0"/>
                                  </p:stCondLst>
                                  <p:childTnLst>
                                    <p:set>
                                      <p:cBhvr>
                                        <p:cTn id="23" dur="1" fill="hold">
                                          <p:stCondLst>
                                            <p:cond delay="0"/>
                                          </p:stCondLst>
                                        </p:cTn>
                                        <p:tgtEl>
                                          <p:spTgt spid="52239"/>
                                        </p:tgtEl>
                                        <p:attrNameLst>
                                          <p:attrName>style.visibility</p:attrName>
                                        </p:attrNameLst>
                                      </p:cBhvr>
                                      <p:to>
                                        <p:strVal val="visible"/>
                                      </p:to>
                                    </p:set>
                                    <p:animEffect transition="in" filter="box(in)">
                                      <p:cBhvr>
                                        <p:cTn id="24" dur="500"/>
                                        <p:tgtEl>
                                          <p:spTgt spid="5223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P spid="52237"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e sinh thai rung nhiet do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0837" y="0"/>
            <a:ext cx="12192000" cy="6317673"/>
          </a:xfrm>
          <a:noFill/>
        </p:spPr>
      </p:pic>
      <p:sp>
        <p:nvSpPr>
          <p:cNvPr id="8" name="Rectangle 2"/>
          <p:cNvSpPr txBox="1">
            <a:spLocks noChangeArrowheads="1"/>
          </p:cNvSpPr>
          <p:nvPr/>
        </p:nvSpPr>
        <p:spPr>
          <a:xfrm>
            <a:off x="3743500" y="6144491"/>
            <a:ext cx="5624944" cy="713509"/>
          </a:xfrm>
          <a:prstGeom prst="rect">
            <a:avLst/>
          </a:prstGeom>
          <a:solidFill>
            <a:srgbClr val="FFFF00"/>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err="1" smtClean="0">
                <a:solidFill>
                  <a:schemeClr val="tx1"/>
                </a:solidFill>
                <a:latin typeface="Times New Roman" panose="02020603050405020304" pitchFamily="18" charset="0"/>
              </a:rPr>
              <a:t>Động</a:t>
            </a: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vật</a:t>
            </a: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thực</a:t>
            </a: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vật</a:t>
            </a:r>
            <a:r>
              <a:rPr lang="en-US" altLang="en-US" sz="2400" b="1" i="1" dirty="0" smtClean="0">
                <a:solidFill>
                  <a:schemeClr val="tx1"/>
                </a:solidFill>
                <a:latin typeface="Times New Roman" panose="02020603050405020304" pitchFamily="18" charset="0"/>
              </a:rPr>
              <a:t> ở </a:t>
            </a:r>
            <a:r>
              <a:rPr lang="en-US" altLang="en-US" sz="2400" b="1" i="1" dirty="0" err="1" smtClean="0">
                <a:solidFill>
                  <a:schemeClr val="tx1"/>
                </a:solidFill>
                <a:latin typeface="Times New Roman" panose="02020603050405020304" pitchFamily="18" charset="0"/>
              </a:rPr>
              <a:t>rừng</a:t>
            </a: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mưa</a:t>
            </a: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nhiệt</a:t>
            </a: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đới</a:t>
            </a:r>
            <a:endParaRPr lang="en-US" altLang="en-US" sz="2400" b="1" i="1" dirty="0">
              <a:solidFill>
                <a:schemeClr val="tx1"/>
              </a:solidFill>
              <a:latin typeface="Times New Roman" panose="02020603050405020304" pitchFamily="18" charset="0"/>
            </a:endParaRPr>
          </a:p>
        </p:txBody>
      </p:sp>
      <p:pic>
        <p:nvPicPr>
          <p:cNvPr id="4" name="Picture 7" descr="rain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nvSpPr>
        <p:spPr bwMode="auto">
          <a:xfrm>
            <a:off x="3657600" y="6299353"/>
            <a:ext cx="5001491" cy="461665"/>
          </a:xfrm>
          <a:prstGeom prst="rect">
            <a:avLst/>
          </a:prstGeom>
          <a:solidFill>
            <a:srgbClr val="FFFF00"/>
          </a:solidFill>
          <a:ln w="9525">
            <a:solidFill>
              <a:srgbClr val="FF00FF"/>
            </a:solidFill>
            <a:miter lim="800000"/>
            <a:headEnd/>
            <a:tailEnd/>
          </a:ln>
          <a:effectLst/>
          <a:extLst/>
        </p:spPr>
        <p:txBody>
          <a:bodyPr wrap="square">
            <a:spAutoFit/>
          </a:bodyPr>
          <a:lstStyle/>
          <a:p>
            <a:pPr algn="l"/>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thực</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rừng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mưa</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nhiệt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đới</a:t>
            </a:r>
            <a:endParaRPr lang="en-US" altLang="en-US" sz="2400" b="1" i="1" dirty="0">
              <a:latin typeface="Times New Roman" panose="02020603050405020304" pitchFamily="18" charset="0"/>
              <a:cs typeface="Times New Roman" panose="02020603050405020304" pitchFamily="18" charset="0"/>
            </a:endParaRPr>
          </a:p>
        </p:txBody>
      </p:sp>
      <p:pic>
        <p:nvPicPr>
          <p:cNvPr id="6" name="Picture 18" descr="Cheo-cheo-na-pu"/>
          <p:cNvPicPr>
            <a:picLocks noChangeAspect="1" noChangeArrowheads="1"/>
          </p:cNvPicPr>
          <p:nvPr/>
        </p:nvPicPr>
        <p:blipFill>
          <a:blip r:embed="rId4">
            <a:lum bright="30000"/>
            <a:extLst>
              <a:ext uri="{28A0092B-C50C-407E-A947-70E740481C1C}">
                <a14:useLocalDpi xmlns:a14="http://schemas.microsoft.com/office/drawing/2010/main" val="0"/>
              </a:ext>
            </a:extLst>
          </a:blip>
          <a:srcRect r="2499" b="12222"/>
          <a:stretch>
            <a:fillRect/>
          </a:stretch>
        </p:blipFill>
        <p:spPr bwMode="auto">
          <a:xfrm>
            <a:off x="2679470" y="0"/>
            <a:ext cx="9524968" cy="4125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1" descr="Cho-rung"/>
          <p:cNvPicPr>
            <a:picLocks noChangeAspect="1" noChangeArrowheads="1"/>
          </p:cNvPicPr>
          <p:nvPr/>
        </p:nvPicPr>
        <p:blipFill>
          <a:blip r:embed="rId5">
            <a:lum bright="24000"/>
            <a:extLst>
              <a:ext uri="{28A0092B-C50C-407E-A947-70E740481C1C}">
                <a14:useLocalDpi xmlns:a14="http://schemas.microsoft.com/office/drawing/2010/main" val="0"/>
              </a:ext>
            </a:extLst>
          </a:blip>
          <a:srcRect l="14999" t="7777" r="21667" b="5556"/>
          <a:stretch>
            <a:fillRect/>
          </a:stretch>
        </p:blipFill>
        <p:spPr bwMode="auto">
          <a:xfrm>
            <a:off x="70658" y="-1868"/>
            <a:ext cx="6132514" cy="41423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descr="MyiopsittaMonachus250[1]"/>
          <p:cNvPicPr>
            <a:picLocks noChangeAspect="1" noChangeArrowheads="1"/>
          </p:cNvPicPr>
          <p:nvPr/>
        </p:nvPicPr>
        <p:blipFill>
          <a:blip r:embed="rId6">
            <a:lum bright="-6000"/>
            <a:extLst>
              <a:ext uri="{28A0092B-C50C-407E-A947-70E740481C1C}">
                <a14:useLocalDpi xmlns:a14="http://schemas.microsoft.com/office/drawing/2010/main" val="0"/>
              </a:ext>
            </a:extLst>
          </a:blip>
          <a:srcRect l="13333" t="10001" r="2499" b="6667"/>
          <a:stretch>
            <a:fillRect/>
          </a:stretch>
        </p:blipFill>
        <p:spPr bwMode="auto">
          <a:xfrm>
            <a:off x="-41561" y="3496414"/>
            <a:ext cx="6244734" cy="34136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3" descr="Animal_Love21[1]"/>
          <p:cNvPicPr>
            <a:picLocks noChangeAspect="1" noChangeArrowheads="1"/>
          </p:cNvPicPr>
          <p:nvPr/>
        </p:nvPicPr>
        <p:blipFill>
          <a:blip r:embed="rId7">
            <a:lum bright="-6000"/>
            <a:extLst>
              <a:ext uri="{28A0092B-C50C-407E-A947-70E740481C1C}">
                <a14:useLocalDpi xmlns:a14="http://schemas.microsoft.com/office/drawing/2010/main" val="0"/>
              </a:ext>
            </a:extLst>
          </a:blip>
          <a:srcRect l="-517" r="-56" b="23334"/>
          <a:stretch>
            <a:fillRect/>
          </a:stretch>
        </p:blipFill>
        <p:spPr bwMode="auto">
          <a:xfrm>
            <a:off x="6203172" y="3513406"/>
            <a:ext cx="5950650" cy="33445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3"/>
          <p:cNvSpPr txBox="1">
            <a:spLocks noChangeArrowheads="1"/>
          </p:cNvSpPr>
          <p:nvPr/>
        </p:nvSpPr>
        <p:spPr bwMode="auto">
          <a:xfrm>
            <a:off x="3761509" y="6435624"/>
            <a:ext cx="4883727" cy="461665"/>
          </a:xfrm>
          <a:prstGeom prst="rect">
            <a:avLst/>
          </a:prstGeom>
          <a:solidFill>
            <a:schemeClr val="tx1"/>
          </a:solidFill>
          <a:ln>
            <a:noFill/>
          </a:ln>
          <a:effectLst/>
        </p:spPr>
        <p:txBody>
          <a:bodyPr wrap="square">
            <a:spAutoFit/>
          </a:bodyPr>
          <a:lstStyle/>
          <a:p>
            <a:pPr algn="l">
              <a:spcBef>
                <a:spcPct val="50000"/>
              </a:spcBef>
            </a:pPr>
            <a:r>
              <a:rPr lang="en-US" altLang="en-US" sz="2400" b="1" i="1" dirty="0" err="1">
                <a:solidFill>
                  <a:srgbClr val="FFFF00"/>
                </a:solidFill>
                <a:latin typeface="Times New Roman" panose="02020603050405020304" pitchFamily="18" charset="0"/>
                <a:cs typeface="Times New Roman" panose="02020603050405020304" pitchFamily="18" charset="0"/>
              </a:rPr>
              <a:t>Một</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smtClean="0">
                <a:solidFill>
                  <a:srgbClr val="FFFF00"/>
                </a:solidFill>
                <a:latin typeface="Times New Roman" panose="02020603050405020304" pitchFamily="18" charset="0"/>
                <a:cs typeface="Times New Roman" panose="02020603050405020304" pitchFamily="18" charset="0"/>
              </a:rPr>
              <a:t>số</a:t>
            </a:r>
            <a:r>
              <a:rPr lang="en-US" altLang="en-US" sz="2400" b="1" i="1" dirty="0" smtClean="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động</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vật</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smtClean="0">
                <a:solidFill>
                  <a:srgbClr val="FFFF00"/>
                </a:solidFill>
                <a:latin typeface="Times New Roman" panose="02020603050405020304" pitchFamily="18" charset="0"/>
                <a:cs typeface="Times New Roman" panose="02020603050405020304" pitchFamily="18" charset="0"/>
              </a:rPr>
              <a:t>rừng</a:t>
            </a:r>
            <a:r>
              <a:rPr lang="en-US" altLang="en-US" sz="2400" b="1" i="1" dirty="0" smtClean="0">
                <a:solidFill>
                  <a:srgbClr val="FFFF00"/>
                </a:solidFill>
                <a:latin typeface="Times New Roman" panose="02020603050405020304" pitchFamily="18" charset="0"/>
                <a:cs typeface="Times New Roman" panose="02020603050405020304" pitchFamily="18" charset="0"/>
              </a:rPr>
              <a:t> </a:t>
            </a:r>
            <a:r>
              <a:rPr lang="en-US" altLang="en-US" sz="2400" b="1" i="1" dirty="0" err="1" smtClean="0">
                <a:solidFill>
                  <a:srgbClr val="FFFF00"/>
                </a:solidFill>
                <a:latin typeface="Times New Roman" panose="02020603050405020304" pitchFamily="18" charset="0"/>
                <a:cs typeface="Times New Roman" panose="02020603050405020304" pitchFamily="18" charset="0"/>
              </a:rPr>
              <a:t>mưa</a:t>
            </a:r>
            <a:r>
              <a:rPr lang="en-US" altLang="en-US" sz="2400" b="1" i="1" dirty="0" smtClean="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nhiệt</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đới</a:t>
            </a:r>
            <a:endParaRPr lang="en-US" altLang="en-US" sz="2400" b="1" i="1" dirty="0">
              <a:solidFill>
                <a:srgbClr val="FFFF00"/>
              </a:solidFill>
              <a:latin typeface="Times New Roman" panose="02020603050405020304" pitchFamily="18" charset="0"/>
              <a:cs typeface="Times New Roman" panose="02020603050405020304" pitchFamily="18" charset="0"/>
            </a:endParaRPr>
          </a:p>
        </p:txBody>
      </p:sp>
      <p:pic>
        <p:nvPicPr>
          <p:cNvPr id="12" name="Picture 14" descr="article1588[1]"/>
          <p:cNvPicPr>
            <a:picLocks noChangeAspect="1" noChangeArrowheads="1"/>
          </p:cNvPicPr>
          <p:nvPr/>
        </p:nvPicPr>
        <p:blipFill>
          <a:blip r:embed="rId8">
            <a:lum bright="6000"/>
            <a:extLst>
              <a:ext uri="{28A0092B-C50C-407E-A947-70E740481C1C}">
                <a14:useLocalDpi xmlns:a14="http://schemas.microsoft.com/office/drawing/2010/main" val="0"/>
              </a:ext>
            </a:extLst>
          </a:blip>
          <a:srcRect l="9259" t="4265"/>
          <a:stretch>
            <a:fillRect/>
          </a:stretch>
        </p:blipFill>
        <p:spPr bwMode="auto">
          <a:xfrm>
            <a:off x="81588" y="0"/>
            <a:ext cx="5141575" cy="41518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descr="khi[1]"/>
          <p:cNvPicPr>
            <a:picLocks noChangeAspect="1" noChangeArrowheads="1"/>
          </p:cNvPicPr>
          <p:nvPr/>
        </p:nvPicPr>
        <p:blipFill>
          <a:blip r:embed="rId9">
            <a:lum bright="6000"/>
            <a:extLst>
              <a:ext uri="{28A0092B-C50C-407E-A947-70E740481C1C}">
                <a14:useLocalDpi xmlns:a14="http://schemas.microsoft.com/office/drawing/2010/main" val="0"/>
              </a:ext>
            </a:extLst>
          </a:blip>
          <a:srcRect l="13637" r="4546" b="7071"/>
          <a:stretch>
            <a:fillRect/>
          </a:stretch>
        </p:blipFill>
        <p:spPr bwMode="auto">
          <a:xfrm>
            <a:off x="81588" y="3352623"/>
            <a:ext cx="5141575" cy="35348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Cha-va[1]"/>
          <p:cNvPicPr>
            <a:picLocks noChangeAspect="1" noChangeArrowheads="1"/>
          </p:cNvPicPr>
          <p:nvPr/>
        </p:nvPicPr>
        <p:blipFill>
          <a:blip r:embed="rId10">
            <a:lum bright="6000"/>
            <a:extLst>
              <a:ext uri="{28A0092B-C50C-407E-A947-70E740481C1C}">
                <a14:useLocalDpi xmlns:a14="http://schemas.microsoft.com/office/drawing/2010/main" val="0"/>
              </a:ext>
            </a:extLst>
          </a:blip>
          <a:srcRect t="10001" r="54167"/>
          <a:stretch>
            <a:fillRect/>
          </a:stretch>
        </p:blipFill>
        <p:spPr bwMode="auto">
          <a:xfrm>
            <a:off x="5320145" y="0"/>
            <a:ext cx="68718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5"/>
          <p:cNvSpPr txBox="1">
            <a:spLocks noChangeArrowheads="1"/>
          </p:cNvSpPr>
          <p:nvPr/>
        </p:nvSpPr>
        <p:spPr bwMode="auto">
          <a:xfrm>
            <a:off x="3616037" y="6396335"/>
            <a:ext cx="6137564" cy="46166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loài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linh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trưởng</a:t>
            </a:r>
            <a:r>
              <a:rPr lang="en-US" altLang="en-US" sz="2400" b="1" i="1" dirty="0" smtClean="0">
                <a:latin typeface="Times New Roman" panose="02020603050405020304" pitchFamily="18" charset="0"/>
                <a:cs typeface="Times New Roman" panose="02020603050405020304" pitchFamily="18" charset="0"/>
              </a:rPr>
              <a:t> ở </a:t>
            </a:r>
            <a:r>
              <a:rPr lang="en-US" altLang="en-US" sz="2400" b="1" i="1" dirty="0" err="1" smtClean="0">
                <a:latin typeface="Times New Roman" panose="02020603050405020304" pitchFamily="18" charset="0"/>
                <a:cs typeface="Times New Roman" panose="02020603050405020304" pitchFamily="18" charset="0"/>
              </a:rPr>
              <a:t>rừng</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mưa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nhiệt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đới</a:t>
            </a:r>
            <a:endParaRPr lang="en-US" altLang="en-US" sz="2400" b="1" i="1" dirty="0">
              <a:latin typeface="Times New Roman" panose="02020603050405020304" pitchFamily="18" charset="0"/>
              <a:cs typeface="Times New Roman" panose="02020603050405020304" pitchFamily="18" charset="0"/>
            </a:endParaRPr>
          </a:p>
        </p:txBody>
      </p:sp>
      <p:pic>
        <p:nvPicPr>
          <p:cNvPr id="16" name="Picture 4" descr="Bảo tồn hệ sinh thái biển-Sự sống cho cộng đồng dân cư ven biển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5"/>
          <p:cNvSpPr txBox="1">
            <a:spLocks noChangeArrowheads="1"/>
          </p:cNvSpPr>
          <p:nvPr/>
        </p:nvSpPr>
        <p:spPr bwMode="auto">
          <a:xfrm>
            <a:off x="4668982" y="6386944"/>
            <a:ext cx="3768436" cy="47105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sinh</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smtClean="0">
                <a:latin typeface="Times New Roman" panose="02020603050405020304" pitchFamily="18" charset="0"/>
                <a:cs typeface="Times New Roman" panose="02020603050405020304" pitchFamily="18" charset="0"/>
              </a:rPr>
              <a:t>đại</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dương</a:t>
            </a:r>
            <a:endParaRPr lang="en-US" altLang="en-US" sz="2400" b="1" i="1" dirty="0">
              <a:latin typeface="Times New Roman" panose="02020603050405020304" pitchFamily="18" charset="0"/>
              <a:cs typeface="Times New Roman" panose="02020603050405020304" pitchFamily="18" charset="0"/>
            </a:endParaRPr>
          </a:p>
        </p:txBody>
      </p:sp>
      <p:pic>
        <p:nvPicPr>
          <p:cNvPr id="18" name="Picture 4" descr="Dong vat nhiet doi"/>
          <p:cNvPicPr>
            <a:picLocks noChangeAspect="1" noChangeArrowheads="1"/>
          </p:cNvPicPr>
          <p:nvPr/>
        </p:nvPicPr>
        <p:blipFill>
          <a:blip r:embed="rId12">
            <a:extLst>
              <a:ext uri="{28A0092B-C50C-407E-A947-70E740481C1C}">
                <a14:useLocalDpi xmlns:a14="http://schemas.microsoft.com/office/drawing/2010/main" val="0"/>
              </a:ext>
            </a:extLst>
          </a:blip>
          <a:srcRect l="4070" t="5814" r="3488"/>
          <a:stretch>
            <a:fillRect/>
          </a:stretch>
        </p:blipFill>
        <p:spPr bwMode="auto">
          <a:xfrm>
            <a:off x="917172" y="245806"/>
            <a:ext cx="10673542" cy="676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5"/>
          <p:cNvSpPr txBox="1">
            <a:spLocks noChangeArrowheads="1"/>
          </p:cNvSpPr>
          <p:nvPr/>
        </p:nvSpPr>
        <p:spPr bwMode="auto">
          <a:xfrm>
            <a:off x="4821382" y="6539344"/>
            <a:ext cx="3768436" cy="471055"/>
          </a:xfrm>
          <a:prstGeom prst="rect">
            <a:avLst/>
          </a:prstGeom>
          <a:solidFill>
            <a:srgbClr val="FFFF00"/>
          </a:solidFill>
          <a:ln w="9525">
            <a:solidFill>
              <a:srgbClr val="0000FF"/>
            </a:solidFill>
            <a:miter lim="800000"/>
            <a:headEnd/>
            <a:tailEnd/>
          </a:ln>
          <a:effectLst/>
          <a:extLst/>
        </p:spPr>
        <p:txBody>
          <a:bodyPr wrap="square">
            <a:spAutoFit/>
          </a:bodyPr>
          <a:lstStyle/>
          <a:p>
            <a:r>
              <a:rPr lang="en-US" altLang="en-US" sz="2400" b="1" i="1" dirty="0" err="1" smtClean="0">
                <a:latin typeface="Times New Roman" panose="02020603050405020304" pitchFamily="18" charset="0"/>
                <a:cs typeface="Times New Roman" panose="02020603050405020304" pitchFamily="18" charset="0"/>
              </a:rPr>
              <a:t>Một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số</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sinh</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vật</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ở </a:t>
            </a:r>
            <a:r>
              <a:rPr lang="en-US" altLang="en-US" sz="2400" b="1" i="1" dirty="0" err="1" smtClean="0">
                <a:latin typeface="Times New Roman" panose="02020603050405020304" pitchFamily="18" charset="0"/>
                <a:cs typeface="Times New Roman" panose="02020603050405020304" pitchFamily="18" charset="0"/>
              </a:rPr>
              <a:t>đại</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dương</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35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5" grpId="0" animBg="1"/>
      <p:bldP spid="17"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377440" y="205048"/>
            <a:ext cx="6810895" cy="692726"/>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latin typeface="Times New Roman" panose="02020603050405020304" pitchFamily="18" charset="0"/>
                <a:cs typeface="Times New Roman" panose="02020603050405020304" pitchFamily="18" charset="0"/>
              </a:rPr>
              <a:t>Hoạt động</a:t>
            </a:r>
            <a:r>
              <a:rPr lang="en-US" sz="3600" b="1" dirty="0" smtClean="0">
                <a:solidFill>
                  <a:srgbClr val="FF0000"/>
                </a:solidFill>
                <a:latin typeface="Times New Roman" panose="02020603050405020304" pitchFamily="18" charset="0"/>
                <a:cs typeface="Times New Roman" panose="02020603050405020304" pitchFamily="18" charset="0"/>
              </a:rPr>
              <a:t> </a:t>
            </a:r>
            <a:r>
              <a:rPr lang="vi-VN"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3</a:t>
            </a:r>
            <a:r>
              <a:rPr lang="vi-VN"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Luyện </a:t>
            </a:r>
            <a:r>
              <a:rPr lang="vi-VN"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tập</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WordArt 3"/>
          <p:cNvSpPr>
            <a:spLocks noChangeArrowheads="1" noChangeShapeType="1" noTextEdit="1"/>
          </p:cNvSpPr>
          <p:nvPr/>
        </p:nvSpPr>
        <p:spPr bwMode="auto">
          <a:xfrm>
            <a:off x="3671740" y="1141506"/>
            <a:ext cx="4197927" cy="603494"/>
          </a:xfrm>
          <a:prstGeom prst="rect">
            <a:avLst/>
          </a:prstGeom>
          <a:solidFill>
            <a:schemeClr val="bg1"/>
          </a:solidFill>
          <a:ln>
            <a:solidFill>
              <a:schemeClr val="bg1"/>
            </a:solidFill>
          </a:ln>
        </p:spPr>
        <p:txBody>
          <a:bodyPr wrap="none" fromWordArt="1">
            <a:prstTxWarp prst="textPlain">
              <a:avLst>
                <a:gd name="adj" fmla="val 50000"/>
              </a:avLst>
            </a:prstTxWarp>
          </a:bodyPr>
          <a:lstStyle/>
          <a:p>
            <a:r>
              <a:rPr lang="en-US"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4" name="Text Box 3"/>
          <p:cNvSpPr txBox="1">
            <a:spLocks noChangeArrowheads="1"/>
          </p:cNvSpPr>
          <p:nvPr/>
        </p:nvSpPr>
        <p:spPr bwMode="auto">
          <a:xfrm>
            <a:off x="-1" y="1988732"/>
            <a:ext cx="1219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a:t>
            </a:r>
            <a:r>
              <a:rPr lang="en-US" altLang="en-US" sz="2800" b="1" dirty="0">
                <a:latin typeface="Times New Roman" panose="02020603050405020304" pitchFamily="18" charset="0"/>
                <a:cs typeface="Times New Roman" panose="02020603050405020304" pitchFamily="18" charset="0"/>
              </a:rPr>
              <a:t>: 5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p>
          <a:p>
            <a:pPr algn="ctr"/>
            <a:r>
              <a:rPr lang="en-US" altLang="en-US" sz="2800" b="1" dirty="0" err="1" smtClean="0">
                <a:latin typeface="Times New Roman" panose="02020603050405020304" pitchFamily="18" charset="0"/>
                <a:cs typeface="Times New Roman" panose="02020603050405020304" pitchFamily="18" charset="0"/>
              </a:rPr>
              <a:t>Lớp</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chia 3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thảo</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luận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trả</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lời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câu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hỏi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trong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phiếu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học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tập</a:t>
            </a:r>
            <a:r>
              <a:rPr lang="en-US" altLang="en-US" sz="2800" b="1" dirty="0" smtClean="0">
                <a:latin typeface="Times New Roman" panose="02020603050405020304" pitchFamily="18" charset="0"/>
                <a:cs typeface="Times New Roman" panose="02020603050405020304" pitchFamily="18" charset="0"/>
              </a:rPr>
              <a:t>.</a:t>
            </a:r>
          </a:p>
          <a:p>
            <a:pPr algn="ctr"/>
            <a:r>
              <a:rPr lang="en-US" altLang="en-US" sz="2800" b="1" dirty="0" err="1" smtClean="0">
                <a:latin typeface="Times New Roman" panose="02020603050405020304" pitchFamily="18" charset="0"/>
                <a:cs typeface="Times New Roman" panose="02020603050405020304" pitchFamily="18" charset="0"/>
              </a:rPr>
              <a:t>Mỗi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trình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bày</a:t>
            </a:r>
            <a:r>
              <a:rPr lang="en-US" altLang="en-US" sz="2800" b="1" dirty="0" smtClean="0">
                <a:latin typeface="Times New Roman" panose="02020603050405020304" pitchFamily="18" charset="0"/>
                <a:cs typeface="Times New Roman" panose="02020603050405020304" pitchFamily="18" charset="0"/>
              </a:rPr>
              <a:t> 1 </a:t>
            </a:r>
            <a:r>
              <a:rPr lang="en-US" altLang="en-US" sz="2800" b="1" dirty="0" err="1" smtClean="0">
                <a:latin typeface="Times New Roman" panose="02020603050405020304" pitchFamily="18" charset="0"/>
                <a:cs typeface="Times New Roman" panose="02020603050405020304" pitchFamily="18" charset="0"/>
              </a:rPr>
              <a:t>câu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hỏi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nhóm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khác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nhận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xét</a:t>
            </a:r>
            <a:r>
              <a:rPr lang="en-US" altLang="en-US" sz="2800" b="1" dirty="0">
                <a:latin typeface="Times New Roman" panose="02020603050405020304" pitchFamily="18" charset="0"/>
                <a:cs typeface="Times New Roman" panose="02020603050405020304" pitchFamily="18" charset="0"/>
              </a:rPr>
              <a:t>.</a:t>
            </a:r>
            <a:r>
              <a:rPr lang="en-US" altLang="en-US" sz="2800" b="1" dirty="0" smtClean="0">
                <a:latin typeface="Times New Roman" panose="02020603050405020304" pitchFamily="18" charset="0"/>
                <a:cs typeface="Times New Roman" panose="02020603050405020304" pitchFamily="18" charset="0"/>
              </a:rPr>
              <a:t> </a:t>
            </a:r>
          </a:p>
        </p:txBody>
      </p:sp>
      <p:sp>
        <p:nvSpPr>
          <p:cNvPr id="6" name="TextBox 5"/>
          <p:cNvSpPr txBox="1"/>
          <p:nvPr/>
        </p:nvSpPr>
        <p:spPr>
          <a:xfrm>
            <a:off x="0" y="3977221"/>
            <a:ext cx="12191999" cy="233448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txBody>
          <a:bodyPr wrap="square" rtlCol="0">
            <a:spAutoFit/>
          </a:bodyPr>
          <a:lstStyle/>
          <a:p>
            <a:pPr algn="ctr"/>
            <a:r>
              <a:rPr lang="en-US" sz="2800" b="1" dirty="0" err="1" smtClean="0"/>
              <a:t>Câu</a:t>
            </a:r>
            <a:r>
              <a:rPr lang="en-US" sz="2800" b="1" dirty="0" smtClean="0"/>
              <a:t> </a:t>
            </a:r>
            <a:r>
              <a:rPr lang="en-US" sz="2800" b="1" dirty="0" err="1" smtClean="0"/>
              <a:t>hỏi</a:t>
            </a:r>
            <a:r>
              <a:rPr lang="en-US" sz="2800" b="1" dirty="0" smtClean="0"/>
              <a:t>:</a:t>
            </a:r>
          </a:p>
          <a:p>
            <a:pPr algn="just">
              <a:lnSpc>
                <a:spcPct val="115000"/>
              </a:lnSpc>
              <a:spcAft>
                <a:spcPts val="0"/>
              </a:spcAft>
            </a:pP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minh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Theo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800" b="1" dirty="0">
              <a:solidFill>
                <a:srgbClr val="FF0000"/>
              </a:solidFill>
            </a:endParaRPr>
          </a:p>
        </p:txBody>
      </p:sp>
    </p:spTree>
    <p:extLst>
      <p:ext uri="{BB962C8B-B14F-4D97-AF65-F5344CB8AC3E}">
        <p14:creationId xmlns:p14="http://schemas.microsoft.com/office/powerpoint/2010/main" val="6688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3964" y="238542"/>
            <a:ext cx="11887200" cy="6555641"/>
          </a:xfrm>
          <a:prstGeom prst="rect">
            <a:avLst/>
          </a:prstGeom>
        </p:spPr>
        <p:txBody>
          <a:bodyPr wrap="square">
            <a:spAutoFit/>
          </a:bodyPr>
          <a:lstStyle/>
          <a:p>
            <a:pPr>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Theo </a:t>
            </a:r>
            <a:r>
              <a:rPr lang="vi-VN" sz="2800" dirty="0">
                <a:latin typeface="Times New Roman" panose="02020603050405020304" pitchFamily="18" charset="0"/>
                <a:cs typeface="Times New Roman" panose="02020603050405020304" pitchFamily="18" charset="0"/>
              </a:rPr>
              <a:t>thống kê bước đầu, Vườn quốc gia Xuân Sơn có 1.179 loài thực vật có </a:t>
            </a:r>
            <a:r>
              <a:rPr lang="vi-VN" sz="2800" dirty="0" smtClean="0">
                <a:latin typeface="Times New Roman" panose="02020603050405020304" pitchFamily="18" charset="0"/>
                <a:cs typeface="Times New Roman" panose="02020603050405020304" pitchFamily="18" charset="0"/>
              </a:rPr>
              <a:t>mạch</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thuộc </a:t>
            </a:r>
            <a:r>
              <a:rPr lang="vi-VN" sz="2800" dirty="0">
                <a:latin typeface="Times New Roman" panose="02020603050405020304" pitchFamily="18" charset="0"/>
                <a:cs typeface="Times New Roman" panose="02020603050405020304" pitchFamily="18" charset="0"/>
              </a:rPr>
              <a:t>650 chi và 175 </a:t>
            </a:r>
            <a:r>
              <a:rPr lang="vi-VN" sz="2800" dirty="0" smtClean="0">
                <a:latin typeface="Times New Roman" panose="02020603050405020304" pitchFamily="18" charset="0"/>
                <a:cs typeface="Times New Roman" panose="02020603050405020304" pitchFamily="18" charset="0"/>
              </a:rPr>
              <a:t>họ</a:t>
            </a:r>
            <a:r>
              <a:rPr lang="en-US" sz="2800" baseline="30000" dirty="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trong </a:t>
            </a:r>
            <a:r>
              <a:rPr lang="vi-VN" sz="2800" dirty="0">
                <a:latin typeface="Times New Roman" panose="02020603050405020304" pitchFamily="18" charset="0"/>
                <a:cs typeface="Times New Roman" panose="02020603050405020304" pitchFamily="18" charset="0"/>
              </a:rPr>
              <a:t>đó có 52 loài thuộc ngành </a:t>
            </a:r>
            <a:r>
              <a:rPr lang="vi-VN" sz="2800" dirty="0"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và</a:t>
            </a:r>
            <a:r>
              <a:rPr lang="vi-VN" sz="2800" dirty="0">
                <a:latin typeface="Times New Roman" panose="02020603050405020304" pitchFamily="18" charset="0"/>
                <a:cs typeface="Times New Roman" panose="02020603050405020304" pitchFamily="18" charset="0"/>
              </a:rPr>
              <a:t> ngành Hạt trần. Có 91 loài </a:t>
            </a:r>
            <a:r>
              <a:rPr lang="vi-VN" sz="2800" dirty="0" smtClean="0">
                <a:latin typeface="Times New Roman" panose="02020603050405020304" pitchFamily="18" charset="0"/>
                <a:cs typeface="Times New Roman" panose="02020603050405020304" pitchFamily="18" charset="0"/>
              </a:rPr>
              <a:t>cá, </a:t>
            </a:r>
            <a:r>
              <a:rPr lang="vi-VN" sz="2800" dirty="0">
                <a:latin typeface="Times New Roman" panose="02020603050405020304" pitchFamily="18" charset="0"/>
                <a:cs typeface="Times New Roman" panose="02020603050405020304" pitchFamily="18" charset="0"/>
              </a:rPr>
              <a:t>75 loài bò sát và lưỡng cư, 241 loài chim, 76 loài </a:t>
            </a:r>
            <a:r>
              <a:rPr lang="vi-VN" sz="2800" dirty="0" smtClean="0">
                <a:latin typeface="Times New Roman" panose="02020603050405020304" pitchFamily="18" charset="0"/>
                <a:cs typeface="Times New Roman" panose="02020603050405020304" pitchFamily="18" charset="0"/>
              </a:rPr>
              <a:t>thú.</a:t>
            </a:r>
            <a:endParaRPr lang="vi-VN" sz="2800" dirty="0">
              <a:latin typeface="Times New Roman" panose="02020603050405020304" pitchFamily="18" charset="0"/>
              <a:cs typeface="Times New Roman" panose="02020603050405020304" pitchFamily="18" charset="0"/>
            </a:endParaRPr>
          </a:p>
          <a:p>
            <a:pPr>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Nằm </a:t>
            </a:r>
            <a:r>
              <a:rPr lang="vi-VN" sz="2800" dirty="0">
                <a:latin typeface="Times New Roman" panose="02020603050405020304" pitchFamily="18" charset="0"/>
                <a:cs typeface="Times New Roman" panose="02020603050405020304" pitchFamily="18" charset="0"/>
              </a:rPr>
              <a:t>trong khu vực giao tiếp của hai luồng thực vật Mã Lai và Hoa Nam, hệ thực vật ở Xuân Sơn có các loài re, dẻ, sồi và mộc lan chiếm ưu thế. Ngoài ra, ở Xuân Sơn còn có các loài tiêu biểu cho khu vực Tây Bắc như táu muối, táu lá duối, sao mặt quỷ và chò chỉ, chò vảy, nghiến, dồi, vầu đắng, kim giao (rừng chò chỉ ở Xuân Sơn là một trong những rừng chò chỉ đẹp và giàu nhất miền Bắc). Xuân Sơn còn là kho giống bản địa, kho cây thuốc khổng lồ, đặc biệt là cây rau sắng mọc tự nhiên có mật độ cao nhất miền </a:t>
            </a:r>
            <a:r>
              <a:rPr lang="vi-VN" sz="2800" dirty="0" smtClean="0">
                <a:latin typeface="Times New Roman" panose="02020603050405020304" pitchFamily="18" charset="0"/>
                <a:cs typeface="Times New Roman" panose="02020603050405020304" pitchFamily="18" charset="0"/>
              </a:rPr>
              <a:t>Bắc.</a:t>
            </a:r>
            <a:r>
              <a:rPr lang="en-US" sz="2800" dirty="0" smtClean="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(Theo </a:t>
            </a:r>
            <a:r>
              <a:rPr lang="vi-VN" sz="2000" i="1" dirty="0" smtClean="0">
                <a:latin typeface="Times New Roman" panose="02020603050405020304" pitchFamily="18" charset="0"/>
                <a:cs typeface="Times New Roman" panose="02020603050405020304" pitchFamily="18" charset="0"/>
              </a:rPr>
              <a:t>Bách </a:t>
            </a:r>
            <a:r>
              <a:rPr lang="vi-VN" sz="2000" i="1" dirty="0">
                <a:latin typeface="Times New Roman" panose="02020603050405020304" pitchFamily="18" charset="0"/>
                <a:cs typeface="Times New Roman" panose="02020603050405020304" pitchFamily="18" charset="0"/>
              </a:rPr>
              <a:t>khoa toàn thư mở </a:t>
            </a:r>
            <a:r>
              <a:rPr lang="vi-VN" sz="2000" i="1" dirty="0" smtClean="0">
                <a:latin typeface="Times New Roman" panose="02020603050405020304" pitchFamily="18" charset="0"/>
                <a:cs typeface="Times New Roman" panose="02020603050405020304" pitchFamily="18" charset="0"/>
              </a:rPr>
              <a:t>Wikipedia</a:t>
            </a:r>
            <a:r>
              <a:rPr lang="en-US" sz="2000" i="1" dirty="0" smtClean="0">
                <a:latin typeface="Times New Roman" panose="02020603050405020304" pitchFamily="18" charset="0"/>
                <a:cs typeface="Times New Roman" panose="02020603050405020304" pitchFamily="18" charset="0"/>
              </a:rPr>
              <a:t>)</a:t>
            </a:r>
            <a:endParaRPr lang="vi-VN" sz="2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231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636" y="914401"/>
            <a:ext cx="11471564" cy="6004529"/>
          </a:xfrm>
          <a:prstGeom prst="rect">
            <a:avLst/>
          </a:prstGeom>
        </p:spPr>
        <p:txBody>
          <a:bodyPr wrap="square">
            <a:spAutoFit/>
          </a:bodyPr>
          <a:lstStyle/>
          <a:p>
            <a:pPr algn="just">
              <a:lnSpc>
                <a:spcPct val="115000"/>
              </a:lnSpc>
              <a:spcAft>
                <a:spcPts val="0"/>
              </a:spcAft>
            </a:pPr>
            <a:r>
              <a:rPr lang="en-US" sz="2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2400" b="1" dirty="0" smtClean="0">
                <a:solidFill>
                  <a:srgbClr val="002060"/>
                </a:solidFill>
                <a:latin typeface="Times New Roman" panose="02020603050405020304" pitchFamily="18" charset="0"/>
                <a:cs typeface="Times New Roman" panose="02020603050405020304" pitchFamily="18" charset="0"/>
              </a:rPr>
              <a:t>- </a:t>
            </a:r>
            <a:r>
              <a:rPr lang="vi-VN" sz="2400" b="1" dirty="0" smtClean="0">
                <a:solidFill>
                  <a:srgbClr val="002060"/>
                </a:solidFill>
                <a:latin typeface="Times New Roman" panose="02020603050405020304" pitchFamily="18" charset="0"/>
                <a:cs typeface="Times New Roman" panose="02020603050405020304" pitchFamily="18" charset="0"/>
              </a:rPr>
              <a:t>1.179 </a:t>
            </a:r>
            <a:r>
              <a:rPr lang="vi-VN" sz="2400" b="1" dirty="0">
                <a:solidFill>
                  <a:srgbClr val="002060"/>
                </a:solidFill>
                <a:latin typeface="Times New Roman" panose="02020603050405020304" pitchFamily="18" charset="0"/>
                <a:cs typeface="Times New Roman" panose="02020603050405020304" pitchFamily="18" charset="0"/>
              </a:rPr>
              <a:t>loài thực vật có mạch</a:t>
            </a:r>
            <a:r>
              <a:rPr lang="en-US" sz="2400" b="1"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thuộc 650 chi và 175 họ</a:t>
            </a:r>
            <a:r>
              <a:rPr lang="en-US" sz="2400" b="1" baseline="30000"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trong đó có 52 loài thuộc ngành Quyết</a:t>
            </a:r>
            <a:r>
              <a:rPr lang="en-US" sz="2400" b="1"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và ngành Hạt trần. </a:t>
            </a:r>
            <a:endParaRPr lang="en-US" sz="2400" b="1" dirty="0" smtClean="0">
              <a:solidFill>
                <a:srgbClr val="002060"/>
              </a:solidFill>
              <a:latin typeface="Times New Roman" panose="02020603050405020304" pitchFamily="18" charset="0"/>
              <a:cs typeface="Times New Roman" panose="02020603050405020304" pitchFamily="18" charset="0"/>
            </a:endParaRPr>
          </a:p>
          <a:p>
            <a:pPr algn="just">
              <a:lnSpc>
                <a:spcPct val="115000"/>
              </a:lnSpc>
            </a:pPr>
            <a:r>
              <a:rPr lang="en-US" sz="2400" b="1" dirty="0" smtClean="0">
                <a:solidFill>
                  <a:srgbClr val="002060"/>
                </a:solidFill>
                <a:latin typeface="Times New Roman" panose="02020603050405020304" pitchFamily="18" charset="0"/>
                <a:cs typeface="Times New Roman" panose="02020603050405020304" pitchFamily="18" charset="0"/>
              </a:rPr>
              <a:t>- </a:t>
            </a:r>
            <a:r>
              <a:rPr lang="vi-VN" sz="2400" b="1" dirty="0" smtClean="0">
                <a:solidFill>
                  <a:srgbClr val="002060"/>
                </a:solidFill>
                <a:latin typeface="Times New Roman" panose="02020603050405020304" pitchFamily="18" charset="0"/>
                <a:cs typeface="Times New Roman" panose="02020603050405020304" pitchFamily="18" charset="0"/>
              </a:rPr>
              <a:t>Có </a:t>
            </a:r>
            <a:r>
              <a:rPr lang="vi-VN" sz="2400" b="1" dirty="0">
                <a:solidFill>
                  <a:srgbClr val="002060"/>
                </a:solidFill>
                <a:latin typeface="Times New Roman" panose="02020603050405020304" pitchFamily="18" charset="0"/>
                <a:cs typeface="Times New Roman" panose="02020603050405020304" pitchFamily="18" charset="0"/>
              </a:rPr>
              <a:t>91 loài cá, 75 loài bò sát và lưỡng cư, 241 loài chim, 76 loài thú</a:t>
            </a:r>
            <a:r>
              <a:rPr lang="vi-VN" sz="2400" b="1" dirty="0" smtClean="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Giúp</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duy</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trì</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ổn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định</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hệ</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sinh</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thái</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rừng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khu</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vực</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lân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cận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a:t>
            </a:r>
          </a:p>
          <a:p>
            <a:pPr marL="342900" indent="-342900" algn="just">
              <a:lnSpc>
                <a:spcPct val="115000"/>
              </a:lnSpc>
              <a:spcAft>
                <a:spcPts val="0"/>
              </a:spcAft>
              <a:buFontTx/>
              <a:buChar char="-"/>
            </a:pP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Cung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cấp</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nguồn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nước</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sản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vật</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rừng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cho</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dân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địa</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vùng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lân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cận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a:p>
            <a:pPr marL="342900" indent="-342900" algn="just">
              <a:lnSpc>
                <a:spcPct val="115000"/>
              </a:lnSpc>
              <a:spcAft>
                <a:spcPts val="0"/>
              </a:spcAft>
              <a:buFontTx/>
              <a:buChar char="-"/>
            </a:pP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Tạo</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điều</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kiện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cho</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địa</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phát</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triển</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ngành</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du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lịch</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dịch</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vụ</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15000"/>
              </a:lnSpc>
              <a:spcAft>
                <a:spcPts val="0"/>
              </a:spcAft>
            </a:pP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Tạo</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môi</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sống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sạch</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cho</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dân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địa</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vùng</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lân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cận</a:t>
            </a:r>
            <a:r>
              <a:rPr 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24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Bảo</a:t>
            </a: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vệ</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trồng</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rừng</a:t>
            </a: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Nghiêm</a:t>
            </a: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cấm</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hành</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vi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khai</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thác</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mua</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bán</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tiêu</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thụ</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sản</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phẩm</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từ</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loài</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thực</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vật</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quý</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hiếm</a:t>
            </a: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15000"/>
              </a:lnSpc>
              <a:spcAft>
                <a:spcPts val="0"/>
              </a:spcAft>
            </a:pP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Tuyên</a:t>
            </a: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tuyền</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mọi</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cùng</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thực</a:t>
            </a:r>
            <a:r>
              <a:rPr lang="en-US" sz="24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hiện</a:t>
            </a:r>
            <a:r>
              <a:rPr lang="en-US" sz="2400" b="1" dirty="0" smtClean="0">
                <a:solidFill>
                  <a:srgbClr val="7030A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b="1" dirty="0"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1"/>
          <p:cNvSpPr txBox="1">
            <a:spLocks/>
          </p:cNvSpPr>
          <p:nvPr/>
        </p:nvSpPr>
        <p:spPr>
          <a:xfrm>
            <a:off x="3424843" y="0"/>
            <a:ext cx="5453149" cy="692726"/>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latin typeface="Times New Roman" panose="02020603050405020304" pitchFamily="18" charset="0"/>
                <a:cs typeface="Times New Roman" panose="02020603050405020304" pitchFamily="18" charset="0"/>
              </a:rPr>
              <a:t>Hoạt động</a:t>
            </a:r>
            <a:r>
              <a:rPr lang="en-US" sz="3600" b="1" dirty="0" smtClean="0">
                <a:solidFill>
                  <a:srgbClr val="FF0000"/>
                </a:solidFill>
                <a:latin typeface="Times New Roman" panose="02020603050405020304" pitchFamily="18" charset="0"/>
                <a:cs typeface="Times New Roman" panose="02020603050405020304" pitchFamily="18" charset="0"/>
              </a:rPr>
              <a:t> </a:t>
            </a:r>
            <a:r>
              <a:rPr lang="vi-VN"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3</a:t>
            </a:r>
            <a:r>
              <a:rPr lang="vi-VN"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Luyện </a:t>
            </a:r>
            <a:r>
              <a:rPr lang="vi-VN"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tập</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72082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ACFC4F-826B-404C-B1E3-4CDAE0693EC5}"/>
              </a:ext>
            </a:extLst>
          </p:cNvPr>
          <p:cNvSpPr txBox="1"/>
          <p:nvPr/>
        </p:nvSpPr>
        <p:spPr>
          <a:xfrm>
            <a:off x="399010" y="2779268"/>
            <a:ext cx="11405063" cy="3323987"/>
          </a:xfrm>
          <a:prstGeom prst="rect">
            <a:avLst/>
          </a:prstGeom>
          <a:solidFill>
            <a:schemeClr val="bg1">
              <a:alpha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914377">
              <a:lnSpc>
                <a:spcPct val="150000"/>
              </a:lnSpc>
              <a:spcBef>
                <a:spcPct val="0"/>
              </a:spcBef>
              <a:defRPr/>
            </a:pPr>
            <a:r>
              <a:rPr lang="en-US" altLang="en-US" sz="2800" b="1" dirty="0" err="1">
                <a:solidFill>
                  <a:srgbClr val="FF0000"/>
                </a:solidFill>
                <a:latin typeface="+mj-lt"/>
              </a:rPr>
              <a:t>Chủ</a:t>
            </a:r>
            <a:r>
              <a:rPr lang="en-US" altLang="en-US" sz="2800" b="1" dirty="0">
                <a:solidFill>
                  <a:srgbClr val="FF0000"/>
                </a:solidFill>
                <a:latin typeface="+mj-lt"/>
              </a:rPr>
              <a:t> </a:t>
            </a:r>
            <a:r>
              <a:rPr lang="en-US" altLang="en-US" sz="2800" b="1" dirty="0" err="1">
                <a:solidFill>
                  <a:srgbClr val="FF0000"/>
                </a:solidFill>
                <a:latin typeface="+mj-lt"/>
              </a:rPr>
              <a:t>đề</a:t>
            </a:r>
            <a:r>
              <a:rPr lang="en-US" altLang="en-US" sz="2800" b="1" dirty="0">
                <a:solidFill>
                  <a:srgbClr val="FF0000"/>
                </a:solidFill>
                <a:latin typeface="+mj-lt"/>
              </a:rPr>
              <a:t>: </a:t>
            </a:r>
            <a:r>
              <a:rPr lang="en-US" altLang="en-US" sz="2400" b="1" dirty="0" err="1" smtClean="0">
                <a:solidFill>
                  <a:prstClr val="black"/>
                </a:solidFill>
                <a:latin typeface="+mj-lt"/>
              </a:rPr>
              <a:t>T</a:t>
            </a:r>
            <a:r>
              <a:rPr lang="en-US" altLang="en-US" sz="2400" b="1" i="1" dirty="0" err="1" smtClean="0">
                <a:solidFill>
                  <a:prstClr val="black"/>
                </a:solidFill>
                <a:latin typeface="+mj-lt"/>
              </a:rPr>
              <a:t>uyên</a:t>
            </a:r>
            <a:r>
              <a:rPr lang="en-US" altLang="en-US" sz="2400" b="1" i="1" dirty="0" smtClean="0">
                <a:solidFill>
                  <a:prstClr val="black"/>
                </a:solidFill>
                <a:latin typeface="+mj-lt"/>
              </a:rPr>
              <a:t> </a:t>
            </a:r>
            <a:r>
              <a:rPr lang="en-US" altLang="en-US" sz="2400" b="1" i="1" dirty="0" err="1">
                <a:solidFill>
                  <a:prstClr val="black"/>
                </a:solidFill>
                <a:latin typeface="+mj-lt"/>
              </a:rPr>
              <a:t>truyền</a:t>
            </a:r>
            <a:r>
              <a:rPr lang="en-US" altLang="en-US" sz="2400" b="1" i="1" dirty="0">
                <a:solidFill>
                  <a:prstClr val="black"/>
                </a:solidFill>
                <a:latin typeface="+mj-lt"/>
              </a:rPr>
              <a:t> </a:t>
            </a:r>
            <a:r>
              <a:rPr lang="en-US" altLang="en-US" sz="2400" b="1" i="1" dirty="0" err="1">
                <a:solidFill>
                  <a:prstClr val="black"/>
                </a:solidFill>
                <a:latin typeface="+mj-lt"/>
              </a:rPr>
              <a:t>bảo</a:t>
            </a:r>
            <a:r>
              <a:rPr lang="en-US" altLang="en-US" sz="2400" b="1" i="1" dirty="0">
                <a:solidFill>
                  <a:prstClr val="black"/>
                </a:solidFill>
                <a:latin typeface="+mj-lt"/>
              </a:rPr>
              <a:t> </a:t>
            </a:r>
            <a:r>
              <a:rPr lang="en-US" altLang="en-US" sz="2400" b="1" i="1" dirty="0" err="1">
                <a:solidFill>
                  <a:prstClr val="black"/>
                </a:solidFill>
                <a:latin typeface="+mj-lt"/>
              </a:rPr>
              <a:t>vệ</a:t>
            </a:r>
            <a:r>
              <a:rPr lang="en-US" altLang="en-US" sz="2400" b="1" i="1" dirty="0">
                <a:solidFill>
                  <a:prstClr val="black"/>
                </a:solidFill>
                <a:latin typeface="+mj-lt"/>
              </a:rPr>
              <a:t> </a:t>
            </a:r>
            <a:r>
              <a:rPr lang="en-US" altLang="en-US" sz="2400" b="1" i="1" dirty="0" err="1">
                <a:solidFill>
                  <a:prstClr val="black"/>
                </a:solidFill>
                <a:latin typeface="+mj-lt"/>
              </a:rPr>
              <a:t>đa</a:t>
            </a:r>
            <a:r>
              <a:rPr lang="en-US" altLang="en-US" sz="2400" b="1" i="1" dirty="0">
                <a:solidFill>
                  <a:prstClr val="black"/>
                </a:solidFill>
                <a:latin typeface="+mj-lt"/>
              </a:rPr>
              <a:t> </a:t>
            </a:r>
            <a:r>
              <a:rPr lang="en-US" altLang="en-US" sz="2400" b="1" i="1" dirty="0" err="1">
                <a:solidFill>
                  <a:prstClr val="black"/>
                </a:solidFill>
                <a:latin typeface="+mj-lt"/>
              </a:rPr>
              <a:t>dạng</a:t>
            </a:r>
            <a:r>
              <a:rPr lang="en-US" altLang="en-US" sz="2400" b="1" i="1" dirty="0">
                <a:solidFill>
                  <a:prstClr val="black"/>
                </a:solidFill>
                <a:latin typeface="+mj-lt"/>
              </a:rPr>
              <a:t> </a:t>
            </a:r>
            <a:r>
              <a:rPr lang="en-US" altLang="en-US" sz="2400" b="1" i="1" dirty="0" err="1">
                <a:solidFill>
                  <a:prstClr val="black"/>
                </a:solidFill>
                <a:latin typeface="+mj-lt"/>
              </a:rPr>
              <a:t>sinh</a:t>
            </a:r>
            <a:r>
              <a:rPr lang="en-US" altLang="en-US" sz="2400" b="1" i="1" dirty="0">
                <a:solidFill>
                  <a:prstClr val="black"/>
                </a:solidFill>
                <a:latin typeface="+mj-lt"/>
              </a:rPr>
              <a:t> </a:t>
            </a:r>
            <a:r>
              <a:rPr lang="en-US" altLang="en-US" sz="2400" b="1" i="1" dirty="0" err="1" smtClean="0">
                <a:solidFill>
                  <a:prstClr val="black"/>
                </a:solidFill>
                <a:latin typeface="+mj-lt"/>
              </a:rPr>
              <a:t>học</a:t>
            </a:r>
            <a:r>
              <a:rPr lang="en-US" altLang="en-US" sz="2400" b="1" i="1" dirty="0" smtClean="0">
                <a:solidFill>
                  <a:prstClr val="black"/>
                </a:solidFill>
                <a:latin typeface="+mj-lt"/>
              </a:rPr>
              <a:t> </a:t>
            </a:r>
            <a:r>
              <a:rPr lang="en-US" sz="2400" b="1" dirty="0" smtClean="0">
                <a:latin typeface="+mj-lt"/>
                <a:cs typeface="Times New Roman" panose="02020603050405020304" pitchFamily="18" charset="0"/>
              </a:rPr>
              <a:t>ở </a:t>
            </a:r>
            <a:r>
              <a:rPr lang="en-US" sz="2400" b="1" dirty="0" err="1">
                <a:latin typeface="+mj-lt"/>
                <a:cs typeface="Times New Roman" panose="02020603050405020304" pitchFamily="18" charset="0"/>
              </a:rPr>
              <a:t>Vườn</a:t>
            </a: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Quốc</a:t>
            </a: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gia</a:t>
            </a: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Xuân</a:t>
            </a: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Sơn</a:t>
            </a:r>
            <a:r>
              <a:rPr lang="en-US" sz="2400" b="1" dirty="0">
                <a:latin typeface="+mj-lt"/>
                <a:cs typeface="Times New Roman" panose="02020603050405020304" pitchFamily="18" charset="0"/>
              </a:rPr>
              <a:t>.</a:t>
            </a:r>
          </a:p>
          <a:p>
            <a:pPr defTabSz="914377">
              <a:lnSpc>
                <a:spcPct val="150000"/>
              </a:lnSpc>
              <a:spcBef>
                <a:spcPct val="0"/>
              </a:spcBef>
              <a:defRPr/>
            </a:pPr>
            <a:r>
              <a:rPr lang="en-US" altLang="en-US" sz="2800" b="1" dirty="0" err="1" smtClean="0">
                <a:solidFill>
                  <a:srgbClr val="FF0000"/>
                </a:solidFill>
                <a:latin typeface="+mj-lt"/>
              </a:rPr>
              <a:t>Hình</a:t>
            </a:r>
            <a:r>
              <a:rPr lang="en-US" altLang="en-US" sz="2800" b="1" dirty="0" smtClean="0">
                <a:solidFill>
                  <a:srgbClr val="FF0000"/>
                </a:solidFill>
                <a:latin typeface="+mj-lt"/>
              </a:rPr>
              <a:t> </a:t>
            </a:r>
            <a:r>
              <a:rPr lang="en-US" altLang="en-US" sz="2800" b="1" dirty="0" err="1">
                <a:solidFill>
                  <a:srgbClr val="FF0000"/>
                </a:solidFill>
                <a:latin typeface="+mj-lt"/>
              </a:rPr>
              <a:t>thức</a:t>
            </a:r>
            <a:r>
              <a:rPr lang="en-US" altLang="en-US" sz="2800" b="1" dirty="0" smtClean="0">
                <a:solidFill>
                  <a:srgbClr val="FF0000"/>
                </a:solidFill>
                <a:latin typeface="+mj-lt"/>
              </a:rPr>
              <a:t>: </a:t>
            </a:r>
            <a:r>
              <a:rPr lang="en-US" altLang="en-US" sz="2400" b="1" dirty="0" err="1" smtClean="0">
                <a:solidFill>
                  <a:prstClr val="black"/>
                </a:solidFill>
                <a:latin typeface="+mj-lt"/>
              </a:rPr>
              <a:t>làm</a:t>
            </a:r>
            <a:r>
              <a:rPr lang="en-US" altLang="en-US" sz="2400" b="1" dirty="0" smtClean="0">
                <a:solidFill>
                  <a:prstClr val="black"/>
                </a:solidFill>
                <a:latin typeface="+mj-lt"/>
              </a:rPr>
              <a:t> </a:t>
            </a:r>
            <a:r>
              <a:rPr lang="en-US" altLang="en-US" sz="2400" b="1" dirty="0" err="1" smtClean="0">
                <a:solidFill>
                  <a:prstClr val="black"/>
                </a:solidFill>
                <a:latin typeface="+mj-lt"/>
              </a:rPr>
              <a:t>bộ</a:t>
            </a:r>
            <a:r>
              <a:rPr lang="en-US" altLang="en-US" sz="2400" b="1" dirty="0" smtClean="0">
                <a:solidFill>
                  <a:prstClr val="black"/>
                </a:solidFill>
                <a:latin typeface="+mj-lt"/>
              </a:rPr>
              <a:t> pa-no, </a:t>
            </a:r>
            <a:r>
              <a:rPr lang="en-US" altLang="en-US" sz="2400" b="1" dirty="0" err="1" smtClean="0">
                <a:solidFill>
                  <a:prstClr val="black"/>
                </a:solidFill>
                <a:latin typeface="+mj-lt"/>
              </a:rPr>
              <a:t>áp-phích</a:t>
            </a:r>
            <a:r>
              <a:rPr lang="en-US" altLang="en-US" sz="2400" b="1" dirty="0" smtClean="0">
                <a:solidFill>
                  <a:prstClr val="black"/>
                </a:solidFill>
                <a:latin typeface="+mj-lt"/>
              </a:rPr>
              <a:t>, </a:t>
            </a:r>
            <a:r>
              <a:rPr lang="en-US" altLang="en-US" sz="2400" b="1" dirty="0" err="1" smtClean="0">
                <a:solidFill>
                  <a:prstClr val="black"/>
                </a:solidFill>
                <a:latin typeface="+mj-lt"/>
              </a:rPr>
              <a:t>tờ</a:t>
            </a:r>
            <a:r>
              <a:rPr lang="en-US" altLang="en-US" sz="2400" b="1" dirty="0" smtClean="0">
                <a:solidFill>
                  <a:prstClr val="black"/>
                </a:solidFill>
                <a:latin typeface="+mj-lt"/>
              </a:rPr>
              <a:t> </a:t>
            </a:r>
            <a:r>
              <a:rPr lang="en-US" altLang="en-US" sz="2400" b="1" dirty="0" err="1" smtClean="0">
                <a:solidFill>
                  <a:prstClr val="black"/>
                </a:solidFill>
                <a:latin typeface="+mj-lt"/>
              </a:rPr>
              <a:t>rơi</a:t>
            </a:r>
            <a:r>
              <a:rPr lang="en-US" altLang="en-US" sz="2400" b="1" dirty="0">
                <a:solidFill>
                  <a:prstClr val="black"/>
                </a:solidFill>
                <a:latin typeface="+mj-lt"/>
              </a:rPr>
              <a:t>;</a:t>
            </a:r>
            <a:r>
              <a:rPr lang="en-US" altLang="en-US" sz="2400" b="1" dirty="0" smtClean="0">
                <a:solidFill>
                  <a:prstClr val="black"/>
                </a:solidFill>
                <a:latin typeface="+mj-lt"/>
              </a:rPr>
              <a:t> </a:t>
            </a:r>
            <a:r>
              <a:rPr lang="en-US" altLang="en-US" sz="2400" b="1" dirty="0" err="1" smtClean="0">
                <a:solidFill>
                  <a:prstClr val="black"/>
                </a:solidFill>
                <a:latin typeface="+mj-lt"/>
              </a:rPr>
              <a:t>bộ</a:t>
            </a:r>
            <a:r>
              <a:rPr lang="en-US" altLang="en-US" sz="2400" b="1" dirty="0" smtClean="0">
                <a:solidFill>
                  <a:prstClr val="black"/>
                </a:solidFill>
                <a:latin typeface="+mj-lt"/>
              </a:rPr>
              <a:t> </a:t>
            </a:r>
            <a:r>
              <a:rPr lang="en-US" altLang="en-US" sz="2400" b="1" dirty="0" err="1" smtClean="0">
                <a:solidFill>
                  <a:prstClr val="black"/>
                </a:solidFill>
                <a:latin typeface="+mj-lt"/>
              </a:rPr>
              <a:t>ảnh</a:t>
            </a:r>
            <a:r>
              <a:rPr lang="en-US" altLang="en-US" sz="2400" b="1" dirty="0" smtClean="0">
                <a:solidFill>
                  <a:prstClr val="black"/>
                </a:solidFill>
                <a:latin typeface="+mj-lt"/>
              </a:rPr>
              <a:t>, video </a:t>
            </a:r>
            <a:r>
              <a:rPr lang="en-US" altLang="en-US" sz="2400" b="1" dirty="0" err="1" smtClean="0">
                <a:solidFill>
                  <a:prstClr val="black"/>
                </a:solidFill>
                <a:latin typeface="+mj-lt"/>
              </a:rPr>
              <a:t>phỏng</a:t>
            </a:r>
            <a:r>
              <a:rPr lang="en-US" altLang="en-US" sz="2400" b="1" dirty="0" smtClean="0">
                <a:solidFill>
                  <a:prstClr val="black"/>
                </a:solidFill>
                <a:latin typeface="+mj-lt"/>
              </a:rPr>
              <a:t> </a:t>
            </a:r>
            <a:r>
              <a:rPr lang="en-US" altLang="en-US" sz="2400" b="1" dirty="0" err="1" smtClean="0">
                <a:solidFill>
                  <a:prstClr val="black"/>
                </a:solidFill>
                <a:latin typeface="+mj-lt"/>
              </a:rPr>
              <a:t>vấn</a:t>
            </a:r>
            <a:r>
              <a:rPr lang="en-US" altLang="en-US" sz="2400" b="1" dirty="0">
                <a:solidFill>
                  <a:prstClr val="black"/>
                </a:solidFill>
                <a:latin typeface="+mj-lt"/>
              </a:rPr>
              <a:t>;</a:t>
            </a:r>
            <a:r>
              <a:rPr lang="en-US" altLang="en-US" sz="2400" b="1" dirty="0" smtClean="0">
                <a:solidFill>
                  <a:prstClr val="black"/>
                </a:solidFill>
                <a:latin typeface="+mj-lt"/>
              </a:rPr>
              <a:t> video </a:t>
            </a:r>
            <a:r>
              <a:rPr lang="en-US" altLang="en-US" sz="2400" b="1" dirty="0" err="1" smtClean="0">
                <a:solidFill>
                  <a:prstClr val="black"/>
                </a:solidFill>
                <a:latin typeface="+mj-lt"/>
              </a:rPr>
              <a:t>thuyết</a:t>
            </a:r>
            <a:r>
              <a:rPr lang="en-US" altLang="en-US" sz="2400" b="1" dirty="0" smtClean="0">
                <a:solidFill>
                  <a:prstClr val="black"/>
                </a:solidFill>
                <a:latin typeface="+mj-lt"/>
              </a:rPr>
              <a:t> </a:t>
            </a:r>
            <a:r>
              <a:rPr lang="en-US" altLang="en-US" sz="2400" b="1" dirty="0" err="1" smtClean="0">
                <a:solidFill>
                  <a:prstClr val="black"/>
                </a:solidFill>
                <a:latin typeface="+mj-lt"/>
              </a:rPr>
              <a:t>trình</a:t>
            </a:r>
            <a:r>
              <a:rPr lang="en-US" altLang="en-US" sz="2400" b="1" dirty="0" smtClean="0">
                <a:solidFill>
                  <a:prstClr val="black"/>
                </a:solidFill>
                <a:latin typeface="+mj-lt"/>
              </a:rPr>
              <a:t>; poster…</a:t>
            </a:r>
            <a:endParaRPr lang="en-US" altLang="en-US" sz="2400" b="1" dirty="0">
              <a:solidFill>
                <a:prstClr val="black"/>
              </a:solidFill>
              <a:latin typeface="+mj-lt"/>
            </a:endParaRPr>
          </a:p>
          <a:p>
            <a:pPr defTabSz="914377">
              <a:lnSpc>
                <a:spcPct val="150000"/>
              </a:lnSpc>
              <a:spcBef>
                <a:spcPct val="0"/>
              </a:spcBef>
              <a:defRPr/>
            </a:pPr>
            <a:r>
              <a:rPr lang="en-US" altLang="en-US" sz="2800" b="1" dirty="0" err="1">
                <a:solidFill>
                  <a:srgbClr val="FF0000"/>
                </a:solidFill>
                <a:latin typeface="+mj-lt"/>
              </a:rPr>
              <a:t>H</a:t>
            </a:r>
            <a:r>
              <a:rPr lang="en-US" altLang="en-US" sz="2800" b="1" dirty="0" err="1" smtClean="0">
                <a:solidFill>
                  <a:srgbClr val="FF0000"/>
                </a:solidFill>
                <a:latin typeface="+mj-lt"/>
              </a:rPr>
              <a:t>oạt</a:t>
            </a:r>
            <a:r>
              <a:rPr lang="en-US" altLang="en-US" sz="2800" b="1" dirty="0" smtClean="0">
                <a:solidFill>
                  <a:srgbClr val="FF0000"/>
                </a:solidFill>
                <a:latin typeface="+mj-lt"/>
              </a:rPr>
              <a:t> </a:t>
            </a:r>
            <a:r>
              <a:rPr lang="en-US" altLang="en-US" sz="2800" b="1" dirty="0" err="1">
                <a:solidFill>
                  <a:srgbClr val="FF0000"/>
                </a:solidFill>
                <a:latin typeface="+mj-lt"/>
              </a:rPr>
              <a:t>động</a:t>
            </a:r>
            <a:r>
              <a:rPr lang="en-US" altLang="en-US" sz="2800" b="1" dirty="0">
                <a:solidFill>
                  <a:srgbClr val="FF0000"/>
                </a:solidFill>
                <a:latin typeface="+mj-lt"/>
              </a:rPr>
              <a:t> </a:t>
            </a:r>
            <a:r>
              <a:rPr lang="en-US" altLang="en-US" sz="2800" b="1" dirty="0" err="1">
                <a:solidFill>
                  <a:srgbClr val="FF0000"/>
                </a:solidFill>
                <a:latin typeface="+mj-lt"/>
              </a:rPr>
              <a:t>nhóm</a:t>
            </a:r>
            <a:r>
              <a:rPr lang="en-US" altLang="en-US" sz="2800" b="1" dirty="0">
                <a:solidFill>
                  <a:srgbClr val="FF0000"/>
                </a:solidFill>
                <a:latin typeface="+mj-lt"/>
              </a:rPr>
              <a:t>: </a:t>
            </a:r>
            <a:r>
              <a:rPr lang="en-US" altLang="en-US" sz="2400" b="1" dirty="0" err="1" smtClean="0">
                <a:solidFill>
                  <a:prstClr val="black"/>
                </a:solidFill>
                <a:latin typeface="+mj-lt"/>
              </a:rPr>
              <a:t>Lớp</a:t>
            </a:r>
            <a:r>
              <a:rPr lang="en-US" altLang="en-US" sz="2400" b="1" dirty="0" smtClean="0">
                <a:solidFill>
                  <a:prstClr val="black"/>
                </a:solidFill>
                <a:latin typeface="+mj-lt"/>
              </a:rPr>
              <a:t> chia </a:t>
            </a:r>
            <a:r>
              <a:rPr lang="en-US" altLang="en-US" sz="2400" b="1" dirty="0" err="1" smtClean="0">
                <a:solidFill>
                  <a:prstClr val="black"/>
                </a:solidFill>
                <a:latin typeface="+mj-lt"/>
              </a:rPr>
              <a:t>thành</a:t>
            </a:r>
            <a:r>
              <a:rPr lang="en-US" altLang="en-US" sz="2400" b="1" dirty="0" smtClean="0">
                <a:solidFill>
                  <a:prstClr val="black"/>
                </a:solidFill>
                <a:latin typeface="+mj-lt"/>
              </a:rPr>
              <a:t> 4 </a:t>
            </a:r>
            <a:r>
              <a:rPr lang="en-US" altLang="en-US" sz="2400" b="1" dirty="0" err="1" smtClean="0">
                <a:solidFill>
                  <a:prstClr val="black"/>
                </a:solidFill>
                <a:latin typeface="+mj-lt"/>
              </a:rPr>
              <a:t>nhóm</a:t>
            </a:r>
            <a:endParaRPr lang="en-US" altLang="en-US" sz="2400" b="1" dirty="0">
              <a:solidFill>
                <a:prstClr val="black"/>
              </a:solidFill>
              <a:latin typeface="+mj-lt"/>
            </a:endParaRPr>
          </a:p>
          <a:p>
            <a:pPr defTabSz="914377">
              <a:lnSpc>
                <a:spcPct val="150000"/>
              </a:lnSpc>
              <a:spcBef>
                <a:spcPct val="0"/>
              </a:spcBef>
              <a:defRPr/>
            </a:pPr>
            <a:r>
              <a:rPr lang="en-US" altLang="en-US" sz="2800" b="1" dirty="0" err="1" smtClean="0">
                <a:solidFill>
                  <a:srgbClr val="FF0000"/>
                </a:solidFill>
                <a:latin typeface="+mj-lt"/>
              </a:rPr>
              <a:t>Hạn</a:t>
            </a:r>
            <a:r>
              <a:rPr lang="en-US" altLang="en-US" sz="2800" b="1" dirty="0" smtClean="0">
                <a:solidFill>
                  <a:srgbClr val="FF0000"/>
                </a:solidFill>
                <a:latin typeface="+mj-lt"/>
              </a:rPr>
              <a:t> </a:t>
            </a:r>
            <a:r>
              <a:rPr lang="en-US" altLang="en-US" sz="2800" b="1" dirty="0" err="1" smtClean="0">
                <a:solidFill>
                  <a:srgbClr val="FF0000"/>
                </a:solidFill>
                <a:latin typeface="+mj-lt"/>
              </a:rPr>
              <a:t>nộp</a:t>
            </a:r>
            <a:r>
              <a:rPr lang="en-US" altLang="en-US" sz="2800" b="1" dirty="0" smtClean="0">
                <a:solidFill>
                  <a:srgbClr val="FF0000"/>
                </a:solidFill>
                <a:latin typeface="+mj-lt"/>
              </a:rPr>
              <a:t> </a:t>
            </a:r>
            <a:r>
              <a:rPr lang="en-US" altLang="en-US" sz="2800" b="1" dirty="0" err="1" smtClean="0">
                <a:solidFill>
                  <a:srgbClr val="FF0000"/>
                </a:solidFill>
                <a:latin typeface="+mj-lt"/>
              </a:rPr>
              <a:t>sản</a:t>
            </a:r>
            <a:r>
              <a:rPr lang="en-US" altLang="en-US" sz="2800" b="1" dirty="0" smtClean="0">
                <a:solidFill>
                  <a:srgbClr val="FF0000"/>
                </a:solidFill>
                <a:latin typeface="+mj-lt"/>
              </a:rPr>
              <a:t> </a:t>
            </a:r>
            <a:r>
              <a:rPr lang="en-US" altLang="en-US" sz="2800" b="1" dirty="0" err="1" smtClean="0">
                <a:solidFill>
                  <a:srgbClr val="FF0000"/>
                </a:solidFill>
                <a:latin typeface="+mj-lt"/>
              </a:rPr>
              <a:t>phẩm</a:t>
            </a:r>
            <a:r>
              <a:rPr lang="en-US" altLang="en-US" sz="2800" b="1" dirty="0" smtClean="0">
                <a:solidFill>
                  <a:srgbClr val="FF0000"/>
                </a:solidFill>
                <a:latin typeface="+mj-lt"/>
              </a:rPr>
              <a:t>: </a:t>
            </a:r>
            <a:r>
              <a:rPr lang="en-US" altLang="en-US" sz="2400" b="1" dirty="0" err="1">
                <a:solidFill>
                  <a:prstClr val="black"/>
                </a:solidFill>
                <a:latin typeface="+mj-lt"/>
              </a:rPr>
              <a:t>T</a:t>
            </a:r>
            <a:r>
              <a:rPr lang="en-US" altLang="en-US" sz="2400" b="1" dirty="0" err="1" smtClean="0">
                <a:solidFill>
                  <a:prstClr val="black"/>
                </a:solidFill>
                <a:latin typeface="+mj-lt"/>
              </a:rPr>
              <a:t>iết</a:t>
            </a:r>
            <a:r>
              <a:rPr lang="en-US" altLang="en-US" sz="2400" b="1" dirty="0" smtClean="0">
                <a:solidFill>
                  <a:prstClr val="black"/>
                </a:solidFill>
                <a:latin typeface="+mj-lt"/>
              </a:rPr>
              <a:t> </a:t>
            </a:r>
            <a:r>
              <a:rPr lang="en-US" altLang="en-US" sz="2400" b="1" dirty="0" err="1">
                <a:solidFill>
                  <a:prstClr val="black"/>
                </a:solidFill>
                <a:latin typeface="+mj-lt"/>
              </a:rPr>
              <a:t>học</a:t>
            </a:r>
            <a:r>
              <a:rPr lang="en-US" altLang="en-US" sz="2400" b="1" dirty="0">
                <a:solidFill>
                  <a:prstClr val="black"/>
                </a:solidFill>
                <a:latin typeface="+mj-lt"/>
              </a:rPr>
              <a:t> </a:t>
            </a:r>
            <a:r>
              <a:rPr lang="en-US" altLang="en-US" sz="2400" b="1" dirty="0" err="1">
                <a:solidFill>
                  <a:prstClr val="black"/>
                </a:solidFill>
                <a:latin typeface="+mj-lt"/>
              </a:rPr>
              <a:t>sau</a:t>
            </a:r>
            <a:r>
              <a:rPr lang="en-US" altLang="en-US" sz="2400" b="1" dirty="0">
                <a:solidFill>
                  <a:prstClr val="black"/>
                </a:solidFill>
                <a:latin typeface="+mj-lt"/>
              </a:rPr>
              <a:t>.</a:t>
            </a:r>
            <a:r>
              <a:rPr lang="en-US" sz="2400" b="1" i="1" dirty="0">
                <a:solidFill>
                  <a:prstClr val="black"/>
                </a:solidFill>
                <a:latin typeface="+mj-lt"/>
              </a:rPr>
              <a:t> </a:t>
            </a:r>
          </a:p>
        </p:txBody>
      </p:sp>
      <p:sp>
        <p:nvSpPr>
          <p:cNvPr id="5" name="TextBox 1">
            <a:extLst>
              <a:ext uri="{FF2B5EF4-FFF2-40B4-BE49-F238E27FC236}">
                <a16:creationId xmlns:a16="http://schemas.microsoft.com/office/drawing/2014/main" id="{E844A4FB-3760-42B6-B5C5-5F1E2314562E}"/>
              </a:ext>
            </a:extLst>
          </p:cNvPr>
          <p:cNvSpPr txBox="1">
            <a:spLocks noChangeArrowheads="1"/>
          </p:cNvSpPr>
          <p:nvPr/>
        </p:nvSpPr>
        <p:spPr bwMode="auto">
          <a:xfrm>
            <a:off x="2891012" y="1099476"/>
            <a:ext cx="6409975" cy="1428214"/>
          </a:xfrm>
          <a:prstGeom prst="ellipse">
            <a:avLst/>
          </a:prstGeom>
          <a:solidFill>
            <a:srgbClr val="F4ECD5"/>
          </a:solidFill>
          <a:ln>
            <a:noFill/>
          </a:ln>
        </p:spPr>
        <p:txBody>
          <a:bodyPr wrap="square">
            <a:spAutoFit/>
          </a:bodyPr>
          <a:lstStyle>
            <a:lvl1pPr marL="266700" indent="-2667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lgn="ctr">
              <a:lnSpc>
                <a:spcPct val="100000"/>
              </a:lnSpc>
              <a:spcBef>
                <a:spcPct val="0"/>
              </a:spcBef>
              <a:buFontTx/>
              <a:buNone/>
            </a:pPr>
            <a:r>
              <a:rPr lang="en-US" altLang="en-US" dirty="0">
                <a:solidFill>
                  <a:srgbClr val="FF0000"/>
                </a:solidFill>
                <a:latin typeface="Arial" panose="020B0604020202020204" pitchFamily="34" charset="0"/>
              </a:rPr>
              <a:t>DỰ ÁN: </a:t>
            </a:r>
          </a:p>
          <a:p>
            <a:pPr algn="ctr">
              <a:lnSpc>
                <a:spcPct val="100000"/>
              </a:lnSpc>
              <a:spcBef>
                <a:spcPct val="0"/>
              </a:spcBef>
              <a:buFontTx/>
              <a:buNone/>
            </a:pPr>
            <a:r>
              <a:rPr lang="en-US" altLang="en-US" sz="3200" b="1" dirty="0">
                <a:solidFill>
                  <a:srgbClr val="FF0000"/>
                </a:solidFill>
                <a:latin typeface="Arial" panose="020B0604020202020204" pitchFamily="34" charset="0"/>
              </a:rPr>
              <a:t>ĐA DẠNG SINH HỌC</a:t>
            </a:r>
          </a:p>
        </p:txBody>
      </p:sp>
      <p:sp>
        <p:nvSpPr>
          <p:cNvPr id="6" name="Title 1"/>
          <p:cNvSpPr txBox="1">
            <a:spLocks/>
          </p:cNvSpPr>
          <p:nvPr/>
        </p:nvSpPr>
        <p:spPr>
          <a:xfrm>
            <a:off x="3351415" y="138901"/>
            <a:ext cx="5410200" cy="708997"/>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latin typeface="Times New Roman" panose="02020603050405020304" pitchFamily="18" charset="0"/>
                <a:cs typeface="Times New Roman" panose="02020603050405020304" pitchFamily="18" charset="0"/>
              </a:rPr>
              <a:t>Hoạt động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4</a:t>
            </a:r>
            <a:r>
              <a:rPr lang="vi-VN"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ận</a:t>
            </a: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dụng</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013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64437423"/>
              </p:ext>
            </p:extLst>
          </p:nvPr>
        </p:nvGraphicFramePr>
        <p:xfrm>
          <a:off x="96983" y="1593089"/>
          <a:ext cx="11970327" cy="4925437"/>
        </p:xfrm>
        <a:graphic>
          <a:graphicData uri="http://schemas.openxmlformats.org/drawingml/2006/table">
            <a:tbl>
              <a:tblPr firstRow="1" firstCol="1" bandRow="1">
                <a:tableStyleId>{5C22544A-7EE6-4342-B048-85BDC9FD1C3A}</a:tableStyleId>
              </a:tblPr>
              <a:tblGrid>
                <a:gridCol w="892763">
                  <a:extLst>
                    <a:ext uri="{9D8B030D-6E8A-4147-A177-3AD203B41FA5}">
                      <a16:colId xmlns:a16="http://schemas.microsoft.com/office/drawing/2014/main" val="2761994970"/>
                    </a:ext>
                  </a:extLst>
                </a:gridCol>
                <a:gridCol w="2318911">
                  <a:extLst>
                    <a:ext uri="{9D8B030D-6E8A-4147-A177-3AD203B41FA5}">
                      <a16:colId xmlns:a16="http://schemas.microsoft.com/office/drawing/2014/main" val="833818078"/>
                    </a:ext>
                  </a:extLst>
                </a:gridCol>
                <a:gridCol w="6970606">
                  <a:extLst>
                    <a:ext uri="{9D8B030D-6E8A-4147-A177-3AD203B41FA5}">
                      <a16:colId xmlns:a16="http://schemas.microsoft.com/office/drawing/2014/main" val="2941745769"/>
                    </a:ext>
                  </a:extLst>
                </a:gridCol>
                <a:gridCol w="1788047">
                  <a:extLst>
                    <a:ext uri="{9D8B030D-6E8A-4147-A177-3AD203B41FA5}">
                      <a16:colId xmlns:a16="http://schemas.microsoft.com/office/drawing/2014/main" val="1581992127"/>
                    </a:ext>
                  </a:extLst>
                </a:gridCol>
              </a:tblGrid>
              <a:tr h="840425">
                <a:tc>
                  <a:txBody>
                    <a:bodyPr/>
                    <a:lstStyle/>
                    <a:p>
                      <a:pPr algn="ct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STT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Tiêu chí</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50000"/>
                        </a:lnSpc>
                        <a:spcAft>
                          <a:spcPts val="0"/>
                        </a:spcAft>
                      </a:pPr>
                      <a:r>
                        <a:rPr lang="vi-VN" sz="2800" dirty="0">
                          <a:solidFill>
                            <a:schemeClr val="tx1"/>
                          </a:solidFill>
                          <a:effectLst/>
                          <a:latin typeface="Times New Roman" panose="02020603050405020304" pitchFamily="18" charset="0"/>
                          <a:cs typeface="Times New Roman" panose="02020603050405020304" pitchFamily="18" charset="0"/>
                        </a:rPr>
                        <a:t>Yêu cầu</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Số điểm</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06713337"/>
                  </a:ext>
                </a:extLst>
              </a:tr>
              <a:tr h="1237218">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1</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Nội dung</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dirty="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Thể</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hiện</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sự</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đa</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dạng</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sinh</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học</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a:solidFill>
                            <a:schemeClr val="tx1"/>
                          </a:solidFill>
                          <a:effectLst/>
                          <a:latin typeface="Times New Roman" panose="02020603050405020304" pitchFamily="18" charset="0"/>
                          <a:cs typeface="Times New Roman" panose="02020603050405020304" pitchFamily="18" charset="0"/>
                        </a:rPr>
                        <a:t>(3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a:t>
                      </a:r>
                    </a:p>
                    <a:p>
                      <a:pPr>
                        <a:lnSpc>
                          <a:spcPct val="150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Cách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tổ</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chức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triển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khai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sản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phẩm</a:t>
                      </a:r>
                      <a:r>
                        <a:rPr lang="en-US" sz="2800" dirty="0">
                          <a:solidFill>
                            <a:schemeClr val="tx1"/>
                          </a:solidFill>
                          <a:effectLst/>
                          <a:latin typeface="Times New Roman" panose="02020603050405020304" pitchFamily="18" charset="0"/>
                          <a:cs typeface="Times New Roman" panose="02020603050405020304" pitchFamily="18" charset="0"/>
                        </a:rPr>
                        <a:t> (3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314528871"/>
                  </a:ext>
                </a:extLst>
              </a:tr>
              <a:tr h="1259335">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2</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Hình thức</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Trình</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bày</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khoa</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học</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rõ</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ràng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thể</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hiện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được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sự</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đa</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dạng</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sinh</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học</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dirty="0" smtClean="0">
                          <a:solidFill>
                            <a:schemeClr val="tx1"/>
                          </a:solidFill>
                          <a:effectLst/>
                          <a:latin typeface="Times New Roman" panose="02020603050405020304" pitchFamily="18" charset="0"/>
                          <a:cs typeface="Times New Roman" panose="02020603050405020304" pitchFamily="18" charset="0"/>
                        </a:rPr>
                        <a:t>(3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976970874"/>
                  </a:ext>
                </a:extLst>
              </a:tr>
              <a:tr h="856037">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3</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Ý thức học tập</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 Hoàn thành đúng thời gian cho phép (1 điểm).</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664412255"/>
                  </a:ext>
                </a:extLst>
              </a:tr>
              <a:tr h="628367">
                <a:tc gridSpan="3">
                  <a:txBody>
                    <a:bodyPr/>
                    <a:lstStyle/>
                    <a:p>
                      <a:pPr algn="ctr">
                        <a:lnSpc>
                          <a:spcPct val="150000"/>
                        </a:lnSpc>
                        <a:spcAft>
                          <a:spcPts val="0"/>
                        </a:spcAft>
                      </a:pPr>
                      <a:r>
                        <a:rPr lang="vi-VN" sz="2800">
                          <a:solidFill>
                            <a:schemeClr val="tx1"/>
                          </a:solidFill>
                          <a:effectLst/>
                          <a:latin typeface="Times New Roman" panose="02020603050405020304" pitchFamily="18" charset="0"/>
                          <a:cs typeface="Times New Roman" panose="02020603050405020304" pitchFamily="18" charset="0"/>
                        </a:rPr>
                        <a:t>Tổng điểm:</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hMerge="1">
                  <a:txBody>
                    <a:bodyPr/>
                    <a:lstStyle/>
                    <a:p>
                      <a:endParaRPr lang="en-US"/>
                    </a:p>
                  </a:txBody>
                  <a:tcPr/>
                </a:tc>
                <a:tc hMerge="1">
                  <a:txBody>
                    <a:bodyPr/>
                    <a:lstStyle/>
                    <a:p>
                      <a:endParaRPr lang="en-US"/>
                    </a:p>
                  </a:txBody>
                  <a:tcPr/>
                </a:tc>
                <a:tc>
                  <a:txBody>
                    <a:bodyPr/>
                    <a:lstStyle/>
                    <a:p>
                      <a:pPr>
                        <a:lnSpc>
                          <a:spcPct val="150000"/>
                        </a:lnSpc>
                        <a:spcAft>
                          <a:spcPts val="0"/>
                        </a:spcAft>
                      </a:pPr>
                      <a:r>
                        <a:rPr lang="vi-VN"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608124372"/>
                  </a:ext>
                </a:extLst>
              </a:tr>
            </a:tbl>
          </a:graphicData>
        </a:graphic>
      </p:graphicFrame>
      <p:sp>
        <p:nvSpPr>
          <p:cNvPr id="3" name="Rectangle 1"/>
          <p:cNvSpPr>
            <a:spLocks noChangeArrowheads="1"/>
          </p:cNvSpPr>
          <p:nvPr/>
        </p:nvSpPr>
        <p:spPr bwMode="auto">
          <a:xfrm>
            <a:off x="3081338" y="2906569"/>
            <a:ext cx="23115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3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vi-V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3"/>
          <p:cNvSpPr/>
          <p:nvPr/>
        </p:nvSpPr>
        <p:spPr>
          <a:xfrm>
            <a:off x="4252621" y="1069869"/>
            <a:ext cx="3930820" cy="523220"/>
          </a:xfrm>
          <a:prstGeom prst="rect">
            <a:avLst/>
          </a:prstGeom>
        </p:spPr>
        <p:txBody>
          <a:bodyPr wrap="none">
            <a:spAutoFit/>
          </a:bodyPr>
          <a:lstStyle/>
          <a:p>
            <a:pPr algn="ctr"/>
            <a:r>
              <a:rPr lang="vi-VN" alt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Tiêu </a:t>
            </a:r>
            <a:r>
              <a:rPr lang="vi-VN" altLang="en-US" sz="2800" b="1" dirty="0">
                <a:latin typeface="Times New Roman" panose="02020603050405020304" pitchFamily="18" charset="0"/>
                <a:ea typeface="Times New Roman" panose="02020603050405020304" pitchFamily="18" charset="0"/>
                <a:cs typeface="Times New Roman" panose="02020603050405020304" pitchFamily="18" charset="0"/>
              </a:rPr>
              <a:t>chí chấm sản phẩm</a:t>
            </a:r>
            <a:endParaRPr lang="en-US" sz="2800"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3351415" y="138901"/>
            <a:ext cx="5410200" cy="708997"/>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latin typeface="Times New Roman" panose="02020603050405020304" pitchFamily="18" charset="0"/>
                <a:cs typeface="Times New Roman" panose="02020603050405020304" pitchFamily="18" charset="0"/>
              </a:rPr>
              <a:t>Hoạt động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4</a:t>
            </a:r>
            <a:r>
              <a:rPr lang="vi-VN"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ận</a:t>
            </a: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dụng</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62939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1"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40" y="1505278"/>
            <a:ext cx="683418" cy="6485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39" y="2611019"/>
            <a:ext cx="683418" cy="6947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4" descr="Káº¿t quáº£ hÃ¬nh áº£nh cho icon bÃ³ng Ä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10" y="3785155"/>
            <a:ext cx="641747" cy="70099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5" descr="Káº¿t quáº£ hÃ¬nh áº£nh cho icon giÃ¡o dá»¥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287" y="5120590"/>
            <a:ext cx="594122" cy="619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2802804" y="65842"/>
            <a:ext cx="684514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PHIẾU HỌC TẬP: </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BÀI</a:t>
            </a:r>
            <a:r>
              <a:rPr kumimoji="0" lang="en-US" altLang="en-US" sz="2400" b="1" i="0" u="none" strike="noStrike" cap="none" normalizeH="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38. </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ĐA DẠNG SINH HỌC</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a:t>
            </a:r>
            <a:r>
              <a:rPr kumimoji="0" lang="en-US" altLang="en-US" sz="2400" b="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kumimoji="0" lang="en-US" altLang="en-US" sz="2400" b="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tên</a:t>
            </a:r>
            <a:r>
              <a:rPr kumimoji="0" lang="en-US" altLang="en-US" sz="2400" b="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 </a:t>
            </a:r>
            <a:r>
              <a:rPr kumimoji="0" lang="en-US" altLang="en-US" sz="2400" b="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Lớp</a:t>
            </a:r>
            <a:r>
              <a:rPr kumimoji="0" lang="en-US" altLang="en-US" sz="2400" b="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Rectangle 6"/>
          <p:cNvSpPr>
            <a:spLocks noChangeArrowheads="1"/>
          </p:cNvSpPr>
          <p:nvPr/>
        </p:nvSpPr>
        <p:spPr bwMode="auto">
          <a:xfrm>
            <a:off x="1080077" y="1527159"/>
            <a:ext cx="106962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300788" algn="l"/>
              </a:tabLst>
              <a:defRPr>
                <a:solidFill>
                  <a:schemeClr val="tx1"/>
                </a:solidFill>
                <a:latin typeface="Arial" panose="020B0604020202020204" pitchFamily="34" charset="0"/>
              </a:defRPr>
            </a:lvl1pPr>
            <a:lvl2pPr eaLnBrk="0" fontAlgn="base" hangingPunct="0">
              <a:spcBef>
                <a:spcPct val="0"/>
              </a:spcBef>
              <a:spcAft>
                <a:spcPct val="0"/>
              </a:spcAft>
              <a:tabLst>
                <a:tab pos="6300788" algn="l"/>
              </a:tabLst>
              <a:defRPr>
                <a:solidFill>
                  <a:schemeClr val="tx1"/>
                </a:solidFill>
                <a:latin typeface="Arial" panose="020B0604020202020204" pitchFamily="34" charset="0"/>
              </a:defRPr>
            </a:lvl2pPr>
            <a:lvl3pPr eaLnBrk="0" fontAlgn="base" hangingPunct="0">
              <a:spcBef>
                <a:spcPct val="0"/>
              </a:spcBef>
              <a:spcAft>
                <a:spcPct val="0"/>
              </a:spcAft>
              <a:tabLst>
                <a:tab pos="6300788" algn="l"/>
              </a:tabLst>
              <a:defRPr>
                <a:solidFill>
                  <a:schemeClr val="tx1"/>
                </a:solidFill>
                <a:latin typeface="Arial" panose="020B0604020202020204" pitchFamily="34" charset="0"/>
              </a:defRPr>
            </a:lvl3pPr>
            <a:lvl4pPr eaLnBrk="0" fontAlgn="base" hangingPunct="0">
              <a:spcBef>
                <a:spcPct val="0"/>
              </a:spcBef>
              <a:spcAft>
                <a:spcPct val="0"/>
              </a:spcAft>
              <a:tabLst>
                <a:tab pos="6300788" algn="l"/>
              </a:tabLst>
              <a:defRPr>
                <a:solidFill>
                  <a:schemeClr val="tx1"/>
                </a:solidFill>
                <a:latin typeface="Arial" panose="020B0604020202020204" pitchFamily="34" charset="0"/>
              </a:defRPr>
            </a:lvl4pPr>
            <a:lvl5pPr eaLnBrk="0" fontAlgn="base" hangingPunct="0">
              <a:spcBef>
                <a:spcPct val="0"/>
              </a:spcBef>
              <a:spcAft>
                <a:spcPct val="0"/>
              </a:spcAft>
              <a:tabLst>
                <a:tab pos="6300788" algn="l"/>
              </a:tabLst>
              <a:defRPr>
                <a:solidFill>
                  <a:schemeClr val="tx1"/>
                </a:solidFill>
                <a:latin typeface="Arial" panose="020B0604020202020204" pitchFamily="34" charset="0"/>
              </a:defRPr>
            </a:lvl5pPr>
            <a:lvl6pPr eaLnBrk="0" fontAlgn="base" hangingPunct="0">
              <a:spcBef>
                <a:spcPct val="0"/>
              </a:spcBef>
              <a:spcAft>
                <a:spcPct val="0"/>
              </a:spcAft>
              <a:tabLst>
                <a:tab pos="6300788" algn="l"/>
              </a:tabLst>
              <a:defRPr>
                <a:solidFill>
                  <a:schemeClr val="tx1"/>
                </a:solidFill>
                <a:latin typeface="Arial" panose="020B0604020202020204" pitchFamily="34" charset="0"/>
              </a:defRPr>
            </a:lvl6pPr>
            <a:lvl7pPr eaLnBrk="0" fontAlgn="base" hangingPunct="0">
              <a:spcBef>
                <a:spcPct val="0"/>
              </a:spcBef>
              <a:spcAft>
                <a:spcPct val="0"/>
              </a:spcAft>
              <a:tabLst>
                <a:tab pos="6300788" algn="l"/>
              </a:tabLst>
              <a:defRPr>
                <a:solidFill>
                  <a:schemeClr val="tx1"/>
                </a:solidFill>
                <a:latin typeface="Arial" panose="020B0604020202020204" pitchFamily="34" charset="0"/>
              </a:defRPr>
            </a:lvl7pPr>
            <a:lvl8pPr eaLnBrk="0" fontAlgn="base" hangingPunct="0">
              <a:spcBef>
                <a:spcPct val="0"/>
              </a:spcBef>
              <a:spcAft>
                <a:spcPct val="0"/>
              </a:spcAft>
              <a:tabLst>
                <a:tab pos="6300788" algn="l"/>
              </a:tabLst>
              <a:defRPr>
                <a:solidFill>
                  <a:schemeClr val="tx1"/>
                </a:solidFill>
                <a:latin typeface="Arial" panose="020B0604020202020204" pitchFamily="34" charset="0"/>
              </a:defRPr>
            </a:lvl8pPr>
            <a:lvl9pPr eaLnBrk="0" fontAlgn="base" hangingPunct="0">
              <a:spcBef>
                <a:spcPct val="0"/>
              </a:spcBef>
              <a:spcAft>
                <a:spcPct val="0"/>
              </a:spcAft>
              <a:tabLst>
                <a:tab pos="63007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300788" algn="l"/>
              </a:tabLst>
            </a:pP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hãy</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viết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ít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nhất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3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nội</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dung </a:t>
            </a:r>
            <a:r>
              <a:rPr lang="en-US" altLang="en-US" sz="2400" i="1" dirty="0" err="1" smtClean="0">
                <a:latin typeface="Times New Roman" panose="02020603050405020304" pitchFamily="18" charset="0"/>
                <a:ea typeface="Arial" panose="020B0604020202020204" pitchFamily="34" charset="0"/>
                <a:cs typeface="Times New Roman" panose="02020603050405020304" pitchFamily="18" charset="0"/>
              </a:rPr>
              <a:t>em</a:t>
            </a:r>
            <a:r>
              <a:rPr lang="en-US" altLang="en-US" sz="2400" i="1" dirty="0" smtClean="0">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ấn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tượng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nhất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trong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giờ</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mà</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nhóm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bạn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4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7"/>
          <p:cNvSpPr>
            <a:spLocks noChangeArrowheads="1"/>
          </p:cNvSpPr>
          <p:nvPr/>
        </p:nvSpPr>
        <p:spPr bwMode="auto">
          <a:xfrm>
            <a:off x="1080076" y="2735210"/>
            <a:ext cx="106962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300788" algn="l"/>
              </a:tabLst>
              <a:defRPr>
                <a:solidFill>
                  <a:schemeClr val="tx1"/>
                </a:solidFill>
                <a:latin typeface="Arial" panose="020B0604020202020204" pitchFamily="34" charset="0"/>
              </a:defRPr>
            </a:lvl1pPr>
            <a:lvl2pPr eaLnBrk="0" fontAlgn="base" hangingPunct="0">
              <a:spcBef>
                <a:spcPct val="0"/>
              </a:spcBef>
              <a:spcAft>
                <a:spcPct val="0"/>
              </a:spcAft>
              <a:tabLst>
                <a:tab pos="6300788" algn="l"/>
              </a:tabLst>
              <a:defRPr>
                <a:solidFill>
                  <a:schemeClr val="tx1"/>
                </a:solidFill>
                <a:latin typeface="Arial" panose="020B0604020202020204" pitchFamily="34" charset="0"/>
              </a:defRPr>
            </a:lvl2pPr>
            <a:lvl3pPr eaLnBrk="0" fontAlgn="base" hangingPunct="0">
              <a:spcBef>
                <a:spcPct val="0"/>
              </a:spcBef>
              <a:spcAft>
                <a:spcPct val="0"/>
              </a:spcAft>
              <a:tabLst>
                <a:tab pos="6300788" algn="l"/>
              </a:tabLst>
              <a:defRPr>
                <a:solidFill>
                  <a:schemeClr val="tx1"/>
                </a:solidFill>
                <a:latin typeface="Arial" panose="020B0604020202020204" pitchFamily="34" charset="0"/>
              </a:defRPr>
            </a:lvl3pPr>
            <a:lvl4pPr eaLnBrk="0" fontAlgn="base" hangingPunct="0">
              <a:spcBef>
                <a:spcPct val="0"/>
              </a:spcBef>
              <a:spcAft>
                <a:spcPct val="0"/>
              </a:spcAft>
              <a:tabLst>
                <a:tab pos="6300788" algn="l"/>
              </a:tabLst>
              <a:defRPr>
                <a:solidFill>
                  <a:schemeClr val="tx1"/>
                </a:solidFill>
                <a:latin typeface="Arial" panose="020B0604020202020204" pitchFamily="34" charset="0"/>
              </a:defRPr>
            </a:lvl4pPr>
            <a:lvl5pPr eaLnBrk="0" fontAlgn="base" hangingPunct="0">
              <a:spcBef>
                <a:spcPct val="0"/>
              </a:spcBef>
              <a:spcAft>
                <a:spcPct val="0"/>
              </a:spcAft>
              <a:tabLst>
                <a:tab pos="6300788" algn="l"/>
              </a:tabLst>
              <a:defRPr>
                <a:solidFill>
                  <a:schemeClr val="tx1"/>
                </a:solidFill>
                <a:latin typeface="Arial" panose="020B0604020202020204" pitchFamily="34" charset="0"/>
              </a:defRPr>
            </a:lvl5pPr>
            <a:lvl6pPr eaLnBrk="0" fontAlgn="base" hangingPunct="0">
              <a:spcBef>
                <a:spcPct val="0"/>
              </a:spcBef>
              <a:spcAft>
                <a:spcPct val="0"/>
              </a:spcAft>
              <a:tabLst>
                <a:tab pos="6300788" algn="l"/>
              </a:tabLst>
              <a:defRPr>
                <a:solidFill>
                  <a:schemeClr val="tx1"/>
                </a:solidFill>
                <a:latin typeface="Arial" panose="020B0604020202020204" pitchFamily="34" charset="0"/>
              </a:defRPr>
            </a:lvl6pPr>
            <a:lvl7pPr eaLnBrk="0" fontAlgn="base" hangingPunct="0">
              <a:spcBef>
                <a:spcPct val="0"/>
              </a:spcBef>
              <a:spcAft>
                <a:spcPct val="0"/>
              </a:spcAft>
              <a:tabLst>
                <a:tab pos="6300788" algn="l"/>
              </a:tabLst>
              <a:defRPr>
                <a:solidFill>
                  <a:schemeClr val="tx1"/>
                </a:solidFill>
                <a:latin typeface="Arial" panose="020B0604020202020204" pitchFamily="34" charset="0"/>
              </a:defRPr>
            </a:lvl7pPr>
            <a:lvl8pPr eaLnBrk="0" fontAlgn="base" hangingPunct="0">
              <a:spcBef>
                <a:spcPct val="0"/>
              </a:spcBef>
              <a:spcAft>
                <a:spcPct val="0"/>
              </a:spcAft>
              <a:tabLst>
                <a:tab pos="6300788" algn="l"/>
              </a:tabLst>
              <a:defRPr>
                <a:solidFill>
                  <a:schemeClr val="tx1"/>
                </a:solidFill>
                <a:latin typeface="Arial" panose="020B0604020202020204" pitchFamily="34" charset="0"/>
              </a:defRPr>
            </a:lvl8pPr>
            <a:lvl9pPr eaLnBrk="0" fontAlgn="base" hangingPunct="0">
              <a:spcBef>
                <a:spcPct val="0"/>
              </a:spcBef>
              <a:spcAft>
                <a:spcPct val="0"/>
              </a:spcAft>
              <a:tabLst>
                <a:tab pos="63007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300788" algn="l"/>
              </a:tabLst>
            </a:pP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hãy</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viết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góp</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ý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mình</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về</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sản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phẩm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nhóm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mình</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hoặc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nhóm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bạn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để</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chúng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ta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sẽ</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có</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những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sản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phẩm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xuất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sắc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hơn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4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8"/>
          <p:cNvSpPr>
            <a:spLocks noChangeArrowheads="1"/>
          </p:cNvSpPr>
          <p:nvPr/>
        </p:nvSpPr>
        <p:spPr bwMode="auto">
          <a:xfrm>
            <a:off x="1080077" y="3904817"/>
            <a:ext cx="84946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300788" algn="l"/>
              </a:tabLst>
              <a:defRPr>
                <a:solidFill>
                  <a:schemeClr val="tx1"/>
                </a:solidFill>
                <a:latin typeface="Arial" panose="020B0604020202020204" pitchFamily="34" charset="0"/>
              </a:defRPr>
            </a:lvl1pPr>
            <a:lvl2pPr eaLnBrk="0" fontAlgn="base" hangingPunct="0">
              <a:spcBef>
                <a:spcPct val="0"/>
              </a:spcBef>
              <a:spcAft>
                <a:spcPct val="0"/>
              </a:spcAft>
              <a:tabLst>
                <a:tab pos="6300788" algn="l"/>
              </a:tabLst>
              <a:defRPr>
                <a:solidFill>
                  <a:schemeClr val="tx1"/>
                </a:solidFill>
                <a:latin typeface="Arial" panose="020B0604020202020204" pitchFamily="34" charset="0"/>
              </a:defRPr>
            </a:lvl2pPr>
            <a:lvl3pPr eaLnBrk="0" fontAlgn="base" hangingPunct="0">
              <a:spcBef>
                <a:spcPct val="0"/>
              </a:spcBef>
              <a:spcAft>
                <a:spcPct val="0"/>
              </a:spcAft>
              <a:tabLst>
                <a:tab pos="6300788" algn="l"/>
              </a:tabLst>
              <a:defRPr>
                <a:solidFill>
                  <a:schemeClr val="tx1"/>
                </a:solidFill>
                <a:latin typeface="Arial" panose="020B0604020202020204" pitchFamily="34" charset="0"/>
              </a:defRPr>
            </a:lvl3pPr>
            <a:lvl4pPr eaLnBrk="0" fontAlgn="base" hangingPunct="0">
              <a:spcBef>
                <a:spcPct val="0"/>
              </a:spcBef>
              <a:spcAft>
                <a:spcPct val="0"/>
              </a:spcAft>
              <a:tabLst>
                <a:tab pos="6300788" algn="l"/>
              </a:tabLst>
              <a:defRPr>
                <a:solidFill>
                  <a:schemeClr val="tx1"/>
                </a:solidFill>
                <a:latin typeface="Arial" panose="020B0604020202020204" pitchFamily="34" charset="0"/>
              </a:defRPr>
            </a:lvl4pPr>
            <a:lvl5pPr eaLnBrk="0" fontAlgn="base" hangingPunct="0">
              <a:spcBef>
                <a:spcPct val="0"/>
              </a:spcBef>
              <a:spcAft>
                <a:spcPct val="0"/>
              </a:spcAft>
              <a:tabLst>
                <a:tab pos="6300788" algn="l"/>
              </a:tabLst>
              <a:defRPr>
                <a:solidFill>
                  <a:schemeClr val="tx1"/>
                </a:solidFill>
                <a:latin typeface="Arial" panose="020B0604020202020204" pitchFamily="34" charset="0"/>
              </a:defRPr>
            </a:lvl5pPr>
            <a:lvl6pPr eaLnBrk="0" fontAlgn="base" hangingPunct="0">
              <a:spcBef>
                <a:spcPct val="0"/>
              </a:spcBef>
              <a:spcAft>
                <a:spcPct val="0"/>
              </a:spcAft>
              <a:tabLst>
                <a:tab pos="6300788" algn="l"/>
              </a:tabLst>
              <a:defRPr>
                <a:solidFill>
                  <a:schemeClr val="tx1"/>
                </a:solidFill>
                <a:latin typeface="Arial" panose="020B0604020202020204" pitchFamily="34" charset="0"/>
              </a:defRPr>
            </a:lvl6pPr>
            <a:lvl7pPr eaLnBrk="0" fontAlgn="base" hangingPunct="0">
              <a:spcBef>
                <a:spcPct val="0"/>
              </a:spcBef>
              <a:spcAft>
                <a:spcPct val="0"/>
              </a:spcAft>
              <a:tabLst>
                <a:tab pos="6300788" algn="l"/>
              </a:tabLst>
              <a:defRPr>
                <a:solidFill>
                  <a:schemeClr val="tx1"/>
                </a:solidFill>
                <a:latin typeface="Arial" panose="020B0604020202020204" pitchFamily="34" charset="0"/>
              </a:defRPr>
            </a:lvl7pPr>
            <a:lvl8pPr eaLnBrk="0" fontAlgn="base" hangingPunct="0">
              <a:spcBef>
                <a:spcPct val="0"/>
              </a:spcBef>
              <a:spcAft>
                <a:spcPct val="0"/>
              </a:spcAft>
              <a:tabLst>
                <a:tab pos="6300788" algn="l"/>
              </a:tabLst>
              <a:defRPr>
                <a:solidFill>
                  <a:schemeClr val="tx1"/>
                </a:solidFill>
                <a:latin typeface="Arial" panose="020B0604020202020204" pitchFamily="34" charset="0"/>
              </a:defRPr>
            </a:lvl8pPr>
            <a:lvl9pPr eaLnBrk="0" fontAlgn="base" hangingPunct="0">
              <a:spcBef>
                <a:spcPct val="0"/>
              </a:spcBef>
              <a:spcAft>
                <a:spcPct val="0"/>
              </a:spcAft>
              <a:tabLst>
                <a:tab pos="63007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300788" algn="l"/>
              </a:tabLst>
            </a:pP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còn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thắc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mắc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điều</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gì</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về</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bài</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này</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Muốn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giải</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đáp</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240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altLang="en-US" sz="24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Rectangle 9"/>
          <p:cNvSpPr>
            <a:spLocks noChangeArrowheads="1"/>
          </p:cNvSpPr>
          <p:nvPr/>
        </p:nvSpPr>
        <p:spPr bwMode="auto">
          <a:xfrm>
            <a:off x="1080077" y="5120590"/>
            <a:ext cx="108763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62103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6210300" algn="l"/>
              </a:tabLst>
            </a:pP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Tổng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kết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kiến</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thức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trong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giờ</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altLang="en-US" sz="2400" i="1" dirty="0" smtClean="0">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Tóm</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tắt</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nội</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dung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bài</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dưới</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dạng</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sơ</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đồ</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kumimoji="0" lang="en-US" altLang="en-US" sz="2400"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duy</a:t>
            </a:r>
            <a:r>
              <a:rPr lang="en-US" altLang="en-US" sz="2400" i="1" dirty="0">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4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27994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5B6F6B-E289-4B74-8681-FF2D542B8824}"/>
              </a:ext>
            </a:extLst>
          </p:cNvPr>
          <p:cNvSpPr>
            <a:spLocks noGrp="1"/>
          </p:cNvSpPr>
          <p:nvPr>
            <p:ph type="title"/>
          </p:nvPr>
        </p:nvSpPr>
        <p:spPr>
          <a:xfrm>
            <a:off x="508000" y="256672"/>
            <a:ext cx="10972800" cy="1143000"/>
          </a:xfrm>
        </p:spPr>
        <p:txBody>
          <a:bodyPr>
            <a:normAutofit/>
          </a:bodyPr>
          <a:lstStyle/>
          <a:p>
            <a:pPr algn="just"/>
            <a:r>
              <a:rPr lang="en-US" sz="3733" b="1" dirty="0">
                <a:solidFill>
                  <a:srgbClr val="FFFFFF"/>
                </a:solidFill>
              </a:rPr>
              <a:t>TỔNG KẾT ĐA DẠNG SINH HỌC</a:t>
            </a:r>
          </a:p>
        </p:txBody>
      </p:sp>
      <p:graphicFrame>
        <p:nvGraphicFramePr>
          <p:cNvPr id="8" name="Diagram 7">
            <a:extLst>
              <a:ext uri="{FF2B5EF4-FFF2-40B4-BE49-F238E27FC236}">
                <a16:creationId xmlns:a16="http://schemas.microsoft.com/office/drawing/2014/main" id="{A20137C2-2ED4-4419-BC2C-0A5E2F10FE5E}"/>
              </a:ext>
            </a:extLst>
          </p:cNvPr>
          <p:cNvGraphicFramePr/>
          <p:nvPr>
            <p:extLst>
              <p:ext uri="{D42A27DB-BD31-4B8C-83A1-F6EECF244321}">
                <p14:modId xmlns:p14="http://schemas.microsoft.com/office/powerpoint/2010/main" val="2108562261"/>
              </p:ext>
            </p:extLst>
          </p:nvPr>
        </p:nvGraphicFramePr>
        <p:xfrm>
          <a:off x="1503680" y="692325"/>
          <a:ext cx="8636000" cy="616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Tree>
    <p:extLst>
      <p:ext uri="{BB962C8B-B14F-4D97-AF65-F5344CB8AC3E}">
        <p14:creationId xmlns:p14="http://schemas.microsoft.com/office/powerpoint/2010/main" val="1661039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Ô nhiễm môi trường đất ảnh hưởng lớn đến đời sống - sinh vien a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7285" y="0"/>
            <a:ext cx="97047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2487285" cy="68580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môi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trường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sinh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học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cuộc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tại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tương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lai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của</a:t>
            </a:r>
            <a:r>
              <a:rPr lang="en-US" sz="3600" b="1" dirty="0">
                <a:solidFill>
                  <a:srgbClr val="002060"/>
                </a:solidFill>
                <a:latin typeface="Times New Roman" panose="02020603050405020304" pitchFamily="18" charset="0"/>
                <a:cs typeface="Times New Roman" panose="02020603050405020304" pitchFamily="18" charset="0"/>
              </a:rPr>
              <a:t> con </a:t>
            </a:r>
            <a:r>
              <a:rPr lang="en-US" sz="3600" b="1" dirty="0" err="1">
                <a:solidFill>
                  <a:srgbClr val="002060"/>
                </a:solidFill>
                <a:latin typeface="Times New Roman" panose="02020603050405020304" pitchFamily="18" charset="0"/>
                <a:cs typeface="Times New Roman" panose="02020603050405020304" pitchFamily="18" charset="0"/>
              </a:rPr>
              <a:t>người</a:t>
            </a:r>
            <a:r>
              <a:rPr lang="en-US" sz="36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457550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nvGrpSpPr>
        <p:grpSpPr bwMode="auto">
          <a:xfrm>
            <a:off x="1524000" y="0"/>
            <a:ext cx="9144000" cy="6858000"/>
            <a:chOff x="0" y="0"/>
            <a:chExt cx="5760" cy="4320"/>
          </a:xfrm>
        </p:grpSpPr>
        <p:pic>
          <p:nvPicPr>
            <p:cNvPr id="72707" name="Picture 4" descr="Hinh nen 1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WordArt 4"/>
            <p:cNvSpPr>
              <a:spLocks noChangeArrowheads="1" noChangeShapeType="1" noTextEdit="1"/>
            </p:cNvSpPr>
            <p:nvPr/>
          </p:nvSpPr>
          <p:spPr bwMode="auto">
            <a:xfrm>
              <a:off x="528" y="1296"/>
              <a:ext cx="4752" cy="1536"/>
            </a:xfrm>
            <a:prstGeom prst="rect">
              <a:avLst/>
            </a:prstGeom>
          </p:spPr>
          <p:txBody>
            <a:bodyPr wrap="none" fromWordArt="1">
              <a:prstTxWarp prst="textPlain">
                <a:avLst>
                  <a:gd name="adj" fmla="val 50000"/>
                </a:avLst>
              </a:prstTxWarp>
            </a:bodyPr>
            <a:lstStyle/>
            <a:p>
              <a:pPr algn="ctr"/>
              <a:r>
                <a:rPr lang="en-US" sz="3600" kern="10">
                  <a:ln w="12700">
                    <a:solidFill>
                      <a:srgbClr val="800080"/>
                    </a:solidFill>
                    <a:round/>
                    <a:headEnd/>
                    <a:tailEnd/>
                  </a:ln>
                  <a:solidFill>
                    <a:srgbClr val="FF0000"/>
                  </a:solidFill>
                  <a:effectLst>
                    <a:outerShdw dist="35921" dir="2700000" sy="50000" kx="2115830" algn="bl" rotWithShape="0">
                      <a:srgbClr val="C0C0C0">
                        <a:alpha val="79999"/>
                      </a:srgbClr>
                    </a:outerShdw>
                  </a:effectLst>
                  <a:cs typeface="Times New Roman" panose="02020603050405020304" pitchFamily="18" charset="0"/>
                </a:rPr>
                <a:t>CHÚC CÁC THẦY CÔ GIÁO MẠNH KHỎE!</a:t>
              </a:r>
            </a:p>
            <a:p>
              <a:pPr algn="ctr"/>
              <a:r>
                <a:rPr lang="en-US" sz="3600" kern="10">
                  <a:ln w="12700">
                    <a:solidFill>
                      <a:srgbClr val="800080"/>
                    </a:solidFill>
                    <a:round/>
                    <a:headEnd/>
                    <a:tailEnd/>
                  </a:ln>
                  <a:solidFill>
                    <a:srgbClr val="FF0000"/>
                  </a:solidFill>
                  <a:effectLst>
                    <a:outerShdw dist="35921" dir="2700000" sy="50000" kx="2115830" algn="bl" rotWithShape="0">
                      <a:srgbClr val="C0C0C0">
                        <a:alpha val="79999"/>
                      </a:srgbClr>
                    </a:outerShdw>
                  </a:effectLst>
                  <a:cs typeface="Times New Roman" panose="02020603050405020304" pitchFamily="18" charset="0"/>
                </a:rPr>
                <a:t>CHÚC CÁC EM HỌC SINH HỌC TỐT!</a:t>
              </a:r>
            </a:p>
          </p:txBody>
        </p:sp>
      </p:grpSp>
    </p:spTree>
    <p:extLst>
      <p:ext uri="{BB962C8B-B14F-4D97-AF65-F5344CB8AC3E}">
        <p14:creationId xmlns:p14="http://schemas.microsoft.com/office/powerpoint/2010/main" val="3213606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2"/>
          <p:cNvGrpSpPr>
            <a:grpSpLocks/>
          </p:cNvGrpSpPr>
          <p:nvPr/>
        </p:nvGrpSpPr>
        <p:grpSpPr bwMode="auto">
          <a:xfrm>
            <a:off x="-982980" y="1934952"/>
            <a:ext cx="13898880" cy="4923048"/>
            <a:chOff x="-528" y="-96"/>
            <a:chExt cx="6672" cy="4512"/>
          </a:xfrm>
        </p:grpSpPr>
        <p:pic>
          <p:nvPicPr>
            <p:cNvPr id="4101" name="Picture 3" descr="divide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80" y="-48"/>
              <a:ext cx="5664"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descr="rosecorner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16" cy="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5" descr="divide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28" y="3984"/>
              <a:ext cx="56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6" descr="rosecorner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6" y="3707"/>
              <a:ext cx="864"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7" descr="divide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rot="-5400000">
              <a:off x="3767" y="1606"/>
              <a:ext cx="369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8" descr="divide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rot="5400000">
              <a:off x="-1750" y="2326"/>
              <a:ext cx="369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25" name="Oval 9"/>
          <p:cNvSpPr>
            <a:spLocks noChangeArrowheads="1"/>
          </p:cNvSpPr>
          <p:nvPr/>
        </p:nvSpPr>
        <p:spPr bwMode="auto">
          <a:xfrm>
            <a:off x="3901320" y="1020552"/>
            <a:ext cx="4495800" cy="914400"/>
          </a:xfrm>
          <a:prstGeom prst="ellipse">
            <a:avLst/>
          </a:prstGeom>
          <a:gradFill rotWithShape="1">
            <a:gsLst>
              <a:gs pos="0">
                <a:srgbClr val="FF0000"/>
              </a:gs>
              <a:gs pos="50000">
                <a:schemeClr val="bg1"/>
              </a:gs>
              <a:gs pos="100000">
                <a:srgbClr val="FFFF00"/>
              </a:gs>
            </a:gsLst>
            <a:lin ang="2700000" scaled="1"/>
          </a:gradFill>
          <a:ln w="9525">
            <a:solidFill>
              <a:srgbClr val="9900FF"/>
            </a:solidFill>
            <a:round/>
            <a:headEnd/>
            <a:tailEnd/>
          </a:ln>
          <a:effectLst/>
          <a:extLst/>
        </p:spPr>
        <p:txBody>
          <a:bodyPr wrap="none" anchor="ctr"/>
          <a:lstStyle/>
          <a:p>
            <a:pPr algn="ctr">
              <a:defRPr/>
            </a:pPr>
            <a:r>
              <a:rPr lang="en-US" sz="2800" b="1" dirty="0">
                <a:latin typeface="Times New Roman" panose="02020603050405020304" pitchFamily="18" charset="0"/>
                <a:cs typeface="Times New Roman" panose="02020603050405020304" pitchFamily="18" charset="0"/>
              </a:rPr>
              <a:t>NỘI DUNG BÀI HỌC</a:t>
            </a:r>
          </a:p>
        </p:txBody>
      </p:sp>
      <p:sp>
        <p:nvSpPr>
          <p:cNvPr id="9226" name="Text Box 10"/>
          <p:cNvSpPr txBox="1">
            <a:spLocks noChangeArrowheads="1"/>
          </p:cNvSpPr>
          <p:nvPr/>
        </p:nvSpPr>
        <p:spPr bwMode="auto">
          <a:xfrm>
            <a:off x="750737" y="2777775"/>
            <a:ext cx="10796966"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a:p>
            <a:pPr marL="0" indent="0" eaLnBrk="1" hangingPunct="1">
              <a:lnSpc>
                <a:spcPct val="150000"/>
              </a:lnSpc>
            </a:pPr>
            <a:r>
              <a:rPr lang="en-US" altLang="en-US" b="1" dirty="0" smtClean="0">
                <a:solidFill>
                  <a:srgbClr val="0000FF"/>
                </a:solidFill>
              </a:rPr>
              <a:t>II. </a:t>
            </a:r>
            <a:r>
              <a:rPr lang="en-US" altLang="en-US" b="1" dirty="0" err="1" smtClean="0">
                <a:solidFill>
                  <a:srgbClr val="0000FF"/>
                </a:solidFill>
              </a:rPr>
              <a:t>Vai</a:t>
            </a:r>
            <a:r>
              <a:rPr lang="en-US" altLang="en-US" b="1" dirty="0" smtClean="0">
                <a:solidFill>
                  <a:srgbClr val="0000FF"/>
                </a:solidFill>
              </a:rPr>
              <a:t> </a:t>
            </a:r>
            <a:r>
              <a:rPr lang="en-US" altLang="en-US" b="1" dirty="0" err="1" smtClean="0">
                <a:solidFill>
                  <a:srgbClr val="0000FF"/>
                </a:solidFill>
              </a:rPr>
              <a:t>trò</a:t>
            </a:r>
            <a:r>
              <a:rPr lang="en-US" altLang="en-US" b="1" dirty="0" smtClean="0">
                <a:solidFill>
                  <a:srgbClr val="0000FF"/>
                </a:solidFill>
              </a:rPr>
              <a:t> </a:t>
            </a:r>
            <a:r>
              <a:rPr lang="en-US" altLang="en-US" b="1" dirty="0" err="1" smtClean="0">
                <a:solidFill>
                  <a:srgbClr val="0000FF"/>
                </a:solidFill>
              </a:rPr>
              <a:t>của</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a:t>
            </a:r>
          </a:p>
          <a:p>
            <a:pPr marL="0" indent="0" eaLnBrk="1" hangingPunct="1">
              <a:lnSpc>
                <a:spcPct val="150000"/>
              </a:lnSpc>
            </a:pPr>
            <a:r>
              <a:rPr lang="en-US" altLang="en-US" b="1" dirty="0" smtClean="0">
                <a:solidFill>
                  <a:srgbClr val="0000FF"/>
                </a:solidFill>
              </a:rPr>
              <a:t>III. </a:t>
            </a:r>
            <a:r>
              <a:rPr lang="en-US" altLang="en-US" b="1" dirty="0" err="1" smtClean="0">
                <a:solidFill>
                  <a:srgbClr val="0000FF"/>
                </a:solidFill>
              </a:rPr>
              <a:t>Nguyên</a:t>
            </a:r>
            <a:r>
              <a:rPr lang="en-US" altLang="en-US" b="1" dirty="0" smtClean="0">
                <a:solidFill>
                  <a:srgbClr val="0000FF"/>
                </a:solidFill>
              </a:rPr>
              <a:t> </a:t>
            </a:r>
            <a:r>
              <a:rPr lang="en-US" altLang="en-US" b="1" dirty="0" err="1" smtClean="0">
                <a:solidFill>
                  <a:srgbClr val="0000FF"/>
                </a:solidFill>
              </a:rPr>
              <a:t>nhân</a:t>
            </a:r>
            <a:r>
              <a:rPr lang="en-US" altLang="en-US" b="1" dirty="0" smtClean="0">
                <a:solidFill>
                  <a:srgbClr val="0000FF"/>
                </a:solidFill>
              </a:rPr>
              <a:t> </a:t>
            </a:r>
            <a:r>
              <a:rPr lang="en-US" altLang="en-US" b="1" dirty="0" err="1" smtClean="0">
                <a:solidFill>
                  <a:srgbClr val="0000FF"/>
                </a:solidFill>
              </a:rPr>
              <a:t>gây</a:t>
            </a:r>
            <a:r>
              <a:rPr lang="en-US" altLang="en-US" b="1" dirty="0" smtClean="0">
                <a:solidFill>
                  <a:srgbClr val="0000FF"/>
                </a:solidFill>
              </a:rPr>
              <a:t> </a:t>
            </a:r>
            <a:r>
              <a:rPr lang="en-US" altLang="en-US" b="1" dirty="0" err="1" smtClean="0">
                <a:solidFill>
                  <a:srgbClr val="0000FF"/>
                </a:solidFill>
              </a:rPr>
              <a:t>suy</a:t>
            </a:r>
            <a:r>
              <a:rPr lang="en-US" altLang="en-US" b="1" dirty="0" smtClean="0">
                <a:solidFill>
                  <a:srgbClr val="0000FF"/>
                </a:solidFill>
              </a:rPr>
              <a:t> </a:t>
            </a:r>
            <a:r>
              <a:rPr lang="en-US" altLang="en-US" b="1" dirty="0" err="1" smtClean="0">
                <a:solidFill>
                  <a:srgbClr val="0000FF"/>
                </a:solidFill>
              </a:rPr>
              <a:t>giảm</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và</a:t>
            </a:r>
            <a:r>
              <a:rPr lang="en-US" altLang="en-US" b="1" dirty="0" smtClean="0">
                <a:solidFill>
                  <a:srgbClr val="0000FF"/>
                </a:solidFill>
              </a:rPr>
              <a:t> </a:t>
            </a:r>
            <a:r>
              <a:rPr lang="en-US" altLang="en-US" b="1" dirty="0" err="1" smtClean="0">
                <a:solidFill>
                  <a:srgbClr val="0000FF"/>
                </a:solidFill>
              </a:rPr>
              <a:t>hậu</a:t>
            </a:r>
            <a:r>
              <a:rPr lang="en-US" altLang="en-US" b="1" dirty="0" smtClean="0">
                <a:solidFill>
                  <a:srgbClr val="0000FF"/>
                </a:solidFill>
              </a:rPr>
              <a:t> </a:t>
            </a:r>
            <a:r>
              <a:rPr lang="en-US" altLang="en-US" b="1" dirty="0" err="1" smtClean="0">
                <a:solidFill>
                  <a:srgbClr val="0000FF"/>
                </a:solidFill>
              </a:rPr>
              <a:t>quả</a:t>
            </a:r>
            <a:endParaRPr lang="en-US" altLang="en-US" b="1" dirty="0" smtClean="0">
              <a:solidFill>
                <a:srgbClr val="0000FF"/>
              </a:solidFill>
            </a:endParaRPr>
          </a:p>
          <a:p>
            <a:pPr marL="0" indent="0" eaLnBrk="1" hangingPunct="1">
              <a:lnSpc>
                <a:spcPct val="150000"/>
              </a:lnSpc>
            </a:pPr>
            <a:r>
              <a:rPr lang="en-US" altLang="en-US" b="1" dirty="0" smtClean="0">
                <a:solidFill>
                  <a:srgbClr val="0000FF"/>
                </a:solidFill>
              </a:rPr>
              <a:t>IV. </a:t>
            </a:r>
            <a:r>
              <a:rPr lang="en-US" altLang="en-US" b="1" dirty="0" err="1" smtClean="0">
                <a:solidFill>
                  <a:srgbClr val="0000FF"/>
                </a:solidFill>
              </a:rPr>
              <a:t>Bảo</a:t>
            </a:r>
            <a:r>
              <a:rPr lang="en-US" altLang="en-US" b="1" dirty="0" smtClean="0">
                <a:solidFill>
                  <a:srgbClr val="0000FF"/>
                </a:solidFill>
              </a:rPr>
              <a:t> </a:t>
            </a:r>
            <a:r>
              <a:rPr lang="en-US" altLang="en-US" b="1" dirty="0" err="1" smtClean="0">
                <a:solidFill>
                  <a:srgbClr val="0000FF"/>
                </a:solidFill>
              </a:rPr>
              <a:t>vệ</a:t>
            </a:r>
            <a:r>
              <a:rPr lang="en-US" altLang="en-US" b="1" dirty="0" smtClean="0">
                <a:solidFill>
                  <a:srgbClr val="0000FF"/>
                </a:solidFill>
              </a:rPr>
              <a:t> </a:t>
            </a:r>
            <a:r>
              <a:rPr lang="en-US" altLang="en-US" b="1" dirty="0" err="1" smtClean="0">
                <a:solidFill>
                  <a:srgbClr val="0000FF"/>
                </a:solidFill>
              </a:rPr>
              <a:t>đa</a:t>
            </a:r>
            <a:r>
              <a:rPr lang="en-US" altLang="en-US" b="1" dirty="0" smtClean="0">
                <a:solidFill>
                  <a:srgbClr val="0000FF"/>
                </a:solidFill>
              </a:rPr>
              <a:t> </a:t>
            </a:r>
            <a:r>
              <a:rPr lang="en-US" altLang="en-US" b="1" dirty="0" err="1" smtClean="0">
                <a:solidFill>
                  <a:srgbClr val="0000FF"/>
                </a:solidFill>
              </a:rPr>
              <a:t>dạng</a:t>
            </a:r>
            <a:r>
              <a:rPr lang="en-US" altLang="en-US" b="1" dirty="0" smtClean="0">
                <a:solidFill>
                  <a:srgbClr val="0000FF"/>
                </a:solidFill>
              </a:rPr>
              <a:t> </a:t>
            </a:r>
            <a:r>
              <a:rPr lang="en-US" altLang="en-US" b="1" dirty="0" err="1" smtClean="0">
                <a:solidFill>
                  <a:srgbClr val="0000FF"/>
                </a:solidFill>
              </a:rPr>
              <a:t>sinh</a:t>
            </a:r>
            <a:r>
              <a:rPr lang="en-US" altLang="en-US" b="1" dirty="0" smtClean="0">
                <a:solidFill>
                  <a:srgbClr val="0000FF"/>
                </a:solidFill>
              </a:rPr>
              <a:t> </a:t>
            </a:r>
            <a:r>
              <a:rPr lang="en-US" altLang="en-US" b="1" dirty="0" err="1" smtClean="0">
                <a:solidFill>
                  <a:srgbClr val="0000FF"/>
                </a:solidFill>
              </a:rPr>
              <a:t>học</a:t>
            </a:r>
            <a:endParaRPr lang="en-US" altLang="en-US" b="1" dirty="0">
              <a:solidFill>
                <a:srgbClr val="0000FF"/>
              </a:solidFill>
            </a:endParaRPr>
          </a:p>
        </p:txBody>
      </p:sp>
      <p:sp>
        <p:nvSpPr>
          <p:cNvPr id="11" name="Title 1"/>
          <p:cNvSpPr txBox="1">
            <a:spLocks/>
          </p:cNvSpPr>
          <p:nvPr/>
        </p:nvSpPr>
        <p:spPr>
          <a:xfrm>
            <a:off x="1670830" y="150325"/>
            <a:ext cx="7999643" cy="737914"/>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76200">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latin typeface="Times New Roman" panose="02020603050405020304" pitchFamily="18" charset="0"/>
                <a:cs typeface="Times New Roman" panose="02020603050405020304" pitchFamily="18" charset="0"/>
              </a:rPr>
              <a:t>Hoạt động 2: Hình thành kiến thức mới</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6664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225"/>
                                        </p:tgtEl>
                                        <p:attrNameLst>
                                          <p:attrName>style.visibility</p:attrName>
                                        </p:attrNameLst>
                                      </p:cBhvr>
                                      <p:to>
                                        <p:strVal val="visible"/>
                                      </p:to>
                                    </p:set>
                                    <p:anim calcmode="discrete" valueType="clr">
                                      <p:cBhvr override="childStyle">
                                        <p:cTn id="7" dur="80"/>
                                        <p:tgtEl>
                                          <p:spTgt spid="922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225"/>
                                        </p:tgtEl>
                                        <p:attrNameLst>
                                          <p:attrName>fillcolor</p:attrName>
                                        </p:attrNameLst>
                                      </p:cBhvr>
                                      <p:tavLst>
                                        <p:tav tm="0">
                                          <p:val>
                                            <p:clrVal>
                                              <a:schemeClr val="accent2"/>
                                            </p:clrVal>
                                          </p:val>
                                        </p:tav>
                                        <p:tav tm="50000">
                                          <p:val>
                                            <p:clrVal>
                                              <a:schemeClr val="hlink"/>
                                            </p:clrVal>
                                          </p:val>
                                        </p:tav>
                                      </p:tavLst>
                                    </p:anim>
                                    <p:set>
                                      <p:cBhvr>
                                        <p:cTn id="9" dur="80"/>
                                        <p:tgtEl>
                                          <p:spTgt spid="9225"/>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9226"/>
                                        </p:tgtEl>
                                        <p:attrNameLst>
                                          <p:attrName>style.visibility</p:attrName>
                                        </p:attrNameLst>
                                      </p:cBhvr>
                                      <p:to>
                                        <p:strVal val="visible"/>
                                      </p:to>
                                    </p:set>
                                    <p:anim calcmode="discrete" valueType="clr">
                                      <p:cBhvr override="childStyle">
                                        <p:cTn id="14" dur="80"/>
                                        <p:tgtEl>
                                          <p:spTgt spid="922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226"/>
                                        </p:tgtEl>
                                        <p:attrNameLst>
                                          <p:attrName>fillcolor</p:attrName>
                                        </p:attrNameLst>
                                      </p:cBhvr>
                                      <p:tavLst>
                                        <p:tav tm="0">
                                          <p:val>
                                            <p:clrVal>
                                              <a:schemeClr val="accent2"/>
                                            </p:clrVal>
                                          </p:val>
                                        </p:tav>
                                        <p:tav tm="50000">
                                          <p:val>
                                            <p:clrVal>
                                              <a:schemeClr val="hlink"/>
                                            </p:clrVal>
                                          </p:val>
                                        </p:tav>
                                      </p:tavLst>
                                    </p:anim>
                                    <p:set>
                                      <p:cBhvr>
                                        <p:cTn id="16" dur="80"/>
                                        <p:tgtEl>
                                          <p:spTgt spid="92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p:bldP spid="92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5"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pic>
        <p:nvPicPr>
          <p:cNvPr id="7" name="Picture 6" descr="68f53162c049131f8f62f4027cf6ce1c-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4649"/>
            <a:ext cx="12192000" cy="54733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a:xfrm>
            <a:off x="4918364" y="6348227"/>
            <a:ext cx="3422072" cy="509773"/>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smtClean="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Đ</a:t>
            </a:r>
            <a:r>
              <a:rPr lang="en-US" sz="2400" b="1" i="1" dirty="0" err="1" smtClean="0">
                <a:solidFill>
                  <a:srgbClr val="FFFF00"/>
                </a:solidFill>
                <a:latin typeface="Times New Roman" panose="02020603050405020304" pitchFamily="18" charset="0"/>
                <a:cs typeface="Times New Roman" panose="02020603050405020304" pitchFamily="18" charset="0"/>
              </a:rPr>
              <a:t>a</a:t>
            </a:r>
            <a:r>
              <a:rPr lang="en-US" sz="2400" b="1" i="1" dirty="0" smtClean="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dạng</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loài</a:t>
            </a:r>
            <a:r>
              <a:rPr lang="en-US" sz="2400" b="1" i="1" dirty="0">
                <a:solidFill>
                  <a:srgbClr val="FFFF00"/>
                </a:solidFill>
                <a:latin typeface="Times New Roman" panose="02020603050405020304" pitchFamily="18" charset="0"/>
                <a:cs typeface="Times New Roman" panose="02020603050405020304" pitchFamily="18" charset="0"/>
              </a:rPr>
              <a:t> ở </a:t>
            </a:r>
            <a:r>
              <a:rPr lang="en-US" sz="2400" b="1" i="1" dirty="0" err="1">
                <a:solidFill>
                  <a:srgbClr val="FFFF00"/>
                </a:solidFill>
                <a:latin typeface="Times New Roman" panose="02020603050405020304" pitchFamily="18" charset="0"/>
                <a:cs typeface="Times New Roman" panose="02020603050405020304" pitchFamily="18" charset="0"/>
              </a:rPr>
              <a:t>thực</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vật</a:t>
            </a:r>
            <a:r>
              <a:rPr lang="en-US" sz="2400" b="1" i="1" dirty="0">
                <a:solidFill>
                  <a:srgbClr val="FFFF00"/>
                </a:solidFill>
                <a:latin typeface="Times New Roman" panose="02020603050405020304" pitchFamily="18" charset="0"/>
                <a:cs typeface="Times New Roman" panose="02020603050405020304" pitchFamily="18" charset="0"/>
              </a:rPr>
              <a:t> </a:t>
            </a:r>
            <a:endParaRPr lang="en-US" altLang="en-US" sz="2400" b="1" i="1" dirty="0" smtClean="0">
              <a:solidFill>
                <a:srgbClr val="FFFF00"/>
              </a:solidFill>
              <a:latin typeface="Times New Roman" panose="02020603050405020304" pitchFamily="18" charset="0"/>
            </a:endParaRPr>
          </a:p>
        </p:txBody>
      </p:sp>
      <p:pic>
        <p:nvPicPr>
          <p:cNvPr id="6" name="Picture 9" descr="Book-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3878" y="692325"/>
            <a:ext cx="14160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ác công ước về bảo tồn đa dạng sinh học trên thế giới - Bảo vệ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524000"/>
            <a:ext cx="12095018" cy="5333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2"/>
          <p:cNvSpPr txBox="1">
            <a:spLocks noChangeArrowheads="1"/>
          </p:cNvSpPr>
          <p:nvPr/>
        </p:nvSpPr>
        <p:spPr>
          <a:xfrm>
            <a:off x="4918364" y="6331527"/>
            <a:ext cx="3422072" cy="526473"/>
          </a:xfrm>
          <a:prstGeom prst="rect">
            <a:avLst/>
          </a:prstGeom>
          <a:solidFill>
            <a:schemeClr val="tx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b="1" i="1" dirty="0" smtClean="0">
                <a:solidFill>
                  <a:srgbClr val="FFFF00"/>
                </a:solidFill>
                <a:latin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Đ</a:t>
            </a:r>
            <a:r>
              <a:rPr lang="en-US" sz="2400" b="1" i="1" dirty="0" err="1" smtClean="0">
                <a:solidFill>
                  <a:srgbClr val="FFFF00"/>
                </a:solidFill>
                <a:latin typeface="Times New Roman" panose="02020603050405020304" pitchFamily="18" charset="0"/>
                <a:cs typeface="Times New Roman" panose="02020603050405020304" pitchFamily="18" charset="0"/>
              </a:rPr>
              <a:t>a</a:t>
            </a:r>
            <a:r>
              <a:rPr lang="en-US" sz="2400" b="1" i="1" dirty="0" smtClean="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dạng</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loài</a:t>
            </a:r>
            <a:r>
              <a:rPr lang="en-US" sz="2400" b="1" i="1" dirty="0">
                <a:solidFill>
                  <a:srgbClr val="FFFF00"/>
                </a:solidFill>
                <a:latin typeface="Times New Roman" panose="02020603050405020304" pitchFamily="18" charset="0"/>
                <a:cs typeface="Times New Roman" panose="02020603050405020304" pitchFamily="18" charset="0"/>
              </a:rPr>
              <a:t> ở </a:t>
            </a:r>
            <a:r>
              <a:rPr lang="en-US" sz="2400" b="1" i="1" dirty="0" err="1" smtClean="0">
                <a:solidFill>
                  <a:srgbClr val="FFFF00"/>
                </a:solidFill>
                <a:latin typeface="Times New Roman" panose="02020603050405020304" pitchFamily="18" charset="0"/>
                <a:cs typeface="Times New Roman" panose="02020603050405020304" pitchFamily="18" charset="0"/>
              </a:rPr>
              <a:t>động</a:t>
            </a:r>
            <a:r>
              <a:rPr lang="en-US" sz="2400" b="1" i="1" dirty="0" smtClean="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vật</a:t>
            </a:r>
            <a:r>
              <a:rPr lang="en-US" sz="2400" b="1" i="1" dirty="0">
                <a:solidFill>
                  <a:srgbClr val="FFFF00"/>
                </a:solidFill>
                <a:latin typeface="Times New Roman" panose="02020603050405020304" pitchFamily="18" charset="0"/>
                <a:cs typeface="Times New Roman" panose="02020603050405020304" pitchFamily="18" charset="0"/>
              </a:rPr>
              <a:t> </a:t>
            </a:r>
            <a:endParaRPr lang="en-US" altLang="en-US" sz="2400" b="1" i="1" dirty="0" smtClean="0">
              <a:solidFill>
                <a:srgbClr val="FFFF00"/>
              </a:solidFill>
              <a:latin typeface="Times New Roman" panose="02020603050405020304" pitchFamily="18" charset="0"/>
            </a:endParaRPr>
          </a:p>
        </p:txBody>
      </p:sp>
    </p:spTree>
    <p:extLst>
      <p:ext uri="{BB962C8B-B14F-4D97-AF65-F5344CB8AC3E}">
        <p14:creationId xmlns:p14="http://schemas.microsoft.com/office/powerpoint/2010/main" val="382078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nodeType="clickEffect">
                                  <p:stCondLst>
                                    <p:cond delay="0"/>
                                  </p:stCondLst>
                                  <p:childTnLst>
                                    <p:animEffect transition="out" filter="barn(inVertical)">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CE000-8928-405C-A2AC-A2577D0D8788}"/>
              </a:ext>
            </a:extLst>
          </p:cNvPr>
          <p:cNvSpPr>
            <a:spLocks noGrp="1"/>
          </p:cNvSpPr>
          <p:nvPr>
            <p:ph type="title"/>
          </p:nvPr>
        </p:nvSpPr>
        <p:spPr>
          <a:xfrm>
            <a:off x="0" y="103973"/>
            <a:ext cx="12192000" cy="1644345"/>
          </a:xfrm>
        </p:spPr>
        <p:txBody>
          <a:bodyPr>
            <a:noAutofit/>
          </a:bodyPr>
          <a:lstStyle/>
          <a:p>
            <a:pPr algn="just">
              <a:lnSpc>
                <a:spcPct val="115000"/>
              </a:lnSpc>
              <a:tabLst>
                <a:tab pos="720495" algn="l"/>
              </a:tabLst>
            </a:pPr>
            <a:r>
              <a:rPr lang="vi-VN" sz="2400" i="1" dirty="0">
                <a:solidFill>
                  <a:schemeClr val="tx1"/>
                </a:solidFill>
              </a:rPr>
              <a:t>Ước tính số lượng loài hiện tại của Trái </a:t>
            </a:r>
            <a:r>
              <a:rPr lang="vi-VN" sz="2400" i="1" dirty="0" smtClean="0">
                <a:solidFill>
                  <a:schemeClr val="tx1"/>
                </a:solidFill>
              </a:rPr>
              <a:t>Đất</a:t>
            </a:r>
            <a:r>
              <a:rPr lang="en-US" sz="2400" i="1" dirty="0">
                <a:solidFill>
                  <a:schemeClr val="tx1"/>
                </a:solidFill>
              </a:rPr>
              <a:t> </a:t>
            </a:r>
            <a:r>
              <a:rPr lang="vi-VN" sz="2400" i="1" dirty="0" smtClean="0">
                <a:solidFill>
                  <a:schemeClr val="tx1"/>
                </a:solidFill>
              </a:rPr>
              <a:t>dao </a:t>
            </a:r>
            <a:r>
              <a:rPr lang="vi-VN" sz="2400" i="1" dirty="0">
                <a:solidFill>
                  <a:schemeClr val="tx1"/>
                </a:solidFill>
              </a:rPr>
              <a:t>động từ 10 triệu đến 14 </a:t>
            </a:r>
            <a:r>
              <a:rPr lang="vi-VN" sz="2400" i="1" dirty="0" smtClean="0">
                <a:solidFill>
                  <a:schemeClr val="tx1"/>
                </a:solidFill>
              </a:rPr>
              <a:t>triệu</a:t>
            </a:r>
            <a:r>
              <a:rPr lang="en-US" sz="2400" i="1" dirty="0" smtClean="0">
                <a:solidFill>
                  <a:schemeClr val="tx1"/>
                </a:solidFill>
              </a:rPr>
              <a:t>. </a:t>
            </a:r>
            <a:endParaRPr lang="en-US" sz="2400" i="1"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9F618CE4-0917-49D5-B4D6-20A1F88A1325}"/>
              </a:ext>
            </a:extLst>
          </p:cNvPr>
          <p:cNvSpPr txBox="1"/>
          <p:nvPr/>
        </p:nvSpPr>
        <p:spPr>
          <a:xfrm>
            <a:off x="10072255" y="546489"/>
            <a:ext cx="2119745" cy="379656"/>
          </a:xfrm>
          <a:prstGeom prst="rect">
            <a:avLst/>
          </a:prstGeom>
          <a:noFill/>
        </p:spPr>
        <p:txBody>
          <a:bodyPr wrap="square">
            <a:spAutoFit/>
          </a:bodyPr>
          <a:lstStyle/>
          <a:p>
            <a:r>
              <a:rPr lang="en-US" sz="1867" i="1" dirty="0">
                <a:latin typeface="Arial" panose="020B0604020202020204" pitchFamily="34" charset="0"/>
                <a:ea typeface="Arial" panose="020B0604020202020204" pitchFamily="34" charset="0"/>
                <a:cs typeface="Arial" panose="020B0604020202020204" pitchFamily="34" charset="0"/>
              </a:rPr>
              <a:t>(Theo Wikipedia)</a:t>
            </a:r>
            <a:endParaRPr lang="en-US" sz="1867" i="1" dirty="0"/>
          </a:p>
        </p:txBody>
      </p:sp>
      <p:pic>
        <p:nvPicPr>
          <p:cNvPr id="6" name="Picture 2" descr="E:\Anh\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773382" y="858899"/>
            <a:ext cx="7897091" cy="5918000"/>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spTree>
    <p:extLst>
      <p:ext uri="{BB962C8B-B14F-4D97-AF65-F5344CB8AC3E}">
        <p14:creationId xmlns:p14="http://schemas.microsoft.com/office/powerpoint/2010/main" val="2560355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e sinh thai rung nhiet do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0" y="1578938"/>
            <a:ext cx="6179127" cy="4530436"/>
          </a:xfrm>
          <a:prstGeom prst="rect">
            <a:avLst/>
          </a:prstGeom>
          <a:noFill/>
        </p:spPr>
      </p:pic>
      <p:pic>
        <p:nvPicPr>
          <p:cNvPr id="3" name="Picture 4" descr="Đa dạng, phong phú tài nguyên biển Việt Nam">
            <a:extLst>
              <a:ext uri="{FF2B5EF4-FFF2-40B4-BE49-F238E27FC236}">
                <a16:creationId xmlns:a16="http://schemas.microsoft.com/office/drawing/2014/main" id="{2EF7F8CE-101B-44C2-B0AD-D9EC8331C0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21"/>
          <a:stretch/>
        </p:blipFill>
        <p:spPr bwMode="auto">
          <a:xfrm>
            <a:off x="6497782" y="1578938"/>
            <a:ext cx="5694218" cy="453043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0"/>
            <a:ext cx="12192000" cy="692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27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376915"/>
                </a:solidFill>
              </a:rPr>
              <a:t>BÀI 38: ĐA DẠNG SINH HỌC</a:t>
            </a:r>
            <a:endParaRPr lang="en-US" sz="4400" b="1" dirty="0">
              <a:solidFill>
                <a:srgbClr val="376915"/>
              </a:solidFill>
            </a:endParaRPr>
          </a:p>
        </p:txBody>
      </p:sp>
      <p:sp>
        <p:nvSpPr>
          <p:cNvPr id="5" name="Text Box 10"/>
          <p:cNvSpPr txBox="1">
            <a:spLocks noChangeArrowheads="1"/>
          </p:cNvSpPr>
          <p:nvPr/>
        </p:nvSpPr>
        <p:spPr bwMode="auto">
          <a:xfrm>
            <a:off x="0" y="692325"/>
            <a:ext cx="10796966"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indent="0" eaLnBrk="1" hangingPunct="1">
              <a:lnSpc>
                <a:spcPct val="150000"/>
              </a:lnSpc>
            </a:pPr>
            <a:r>
              <a:rPr lang="en-US" altLang="en-US" b="1" dirty="0" smtClean="0">
                <a:solidFill>
                  <a:srgbClr val="0000FF"/>
                </a:solidFill>
              </a:rPr>
              <a:t>I. </a:t>
            </a:r>
            <a:r>
              <a:rPr lang="en-US" altLang="en-US" b="1" dirty="0" err="1" smtClean="0">
                <a:solidFill>
                  <a:srgbClr val="0000FF"/>
                </a:solidFill>
              </a:rPr>
              <a:t>Đa</a:t>
            </a:r>
            <a:r>
              <a:rPr lang="en-US" altLang="en-US" b="1" dirty="0" smtClean="0">
                <a:solidFill>
                  <a:srgbClr val="0000FF"/>
                </a:solidFill>
              </a:rPr>
              <a:t> </a:t>
            </a:r>
            <a:r>
              <a:rPr lang="en-US" altLang="en-US" b="1" dirty="0" err="1">
                <a:solidFill>
                  <a:srgbClr val="0000FF"/>
                </a:solidFill>
              </a:rPr>
              <a:t>dạng</a:t>
            </a:r>
            <a:r>
              <a:rPr lang="en-US" altLang="en-US" b="1" dirty="0">
                <a:solidFill>
                  <a:srgbClr val="0000FF"/>
                </a:solidFill>
              </a:rPr>
              <a:t> </a:t>
            </a:r>
            <a:r>
              <a:rPr lang="en-US" altLang="en-US" b="1" dirty="0" err="1">
                <a:solidFill>
                  <a:srgbClr val="0000FF"/>
                </a:solidFill>
              </a:rPr>
              <a:t>sinh</a:t>
            </a:r>
            <a:r>
              <a:rPr lang="en-US" altLang="en-US" b="1" dirty="0">
                <a:solidFill>
                  <a:srgbClr val="0000FF"/>
                </a:solidFill>
              </a:rPr>
              <a:t> </a:t>
            </a:r>
            <a:r>
              <a:rPr lang="en-US" altLang="en-US" b="1" dirty="0" err="1" smtClean="0">
                <a:solidFill>
                  <a:srgbClr val="0000FF"/>
                </a:solidFill>
              </a:rPr>
              <a:t>học</a:t>
            </a:r>
            <a:r>
              <a:rPr lang="en-US" altLang="en-US" b="1" dirty="0" smtClean="0">
                <a:solidFill>
                  <a:srgbClr val="0000FF"/>
                </a:solidFill>
              </a:rPr>
              <a:t> </a:t>
            </a:r>
            <a:r>
              <a:rPr lang="en-US" altLang="en-US" b="1" dirty="0" err="1" smtClean="0">
                <a:solidFill>
                  <a:srgbClr val="0000FF"/>
                </a:solidFill>
              </a:rPr>
              <a:t>là</a:t>
            </a:r>
            <a:r>
              <a:rPr lang="en-US" altLang="en-US" b="1" dirty="0" smtClean="0">
                <a:solidFill>
                  <a:srgbClr val="0000FF"/>
                </a:solidFill>
              </a:rPr>
              <a:t> </a:t>
            </a:r>
            <a:r>
              <a:rPr lang="en-US" altLang="en-US" b="1" dirty="0" err="1" smtClean="0">
                <a:solidFill>
                  <a:srgbClr val="0000FF"/>
                </a:solidFill>
              </a:rPr>
              <a:t>gì</a:t>
            </a:r>
            <a:r>
              <a:rPr lang="en-US" altLang="en-US" b="1" dirty="0" smtClean="0">
                <a:solidFill>
                  <a:srgbClr val="0000FF"/>
                </a:solidFill>
              </a:rPr>
              <a:t>?</a:t>
            </a:r>
            <a:endParaRPr lang="en-US" altLang="en-US" b="1" dirty="0">
              <a:solidFill>
                <a:srgbClr val="0000FF"/>
              </a:solidFill>
            </a:endParaRPr>
          </a:p>
        </p:txBody>
      </p:sp>
      <p:sp>
        <p:nvSpPr>
          <p:cNvPr id="6" name="TextBox 5"/>
          <p:cNvSpPr txBox="1"/>
          <p:nvPr/>
        </p:nvSpPr>
        <p:spPr>
          <a:xfrm>
            <a:off x="2216727" y="6334780"/>
            <a:ext cx="7758546" cy="523220"/>
          </a:xfrm>
          <a:prstGeom prst="rect">
            <a:avLst/>
          </a:prstGeom>
          <a:blipFill>
            <a:blip r:embed="rId4"/>
            <a:tile tx="0" ty="0" sx="100000" sy="100000" flip="none" algn="tl"/>
          </a:blipFill>
          <a:ln>
            <a:solidFill>
              <a:srgbClr val="FFC000"/>
            </a:solidFill>
          </a:ln>
        </p:spPr>
        <p:txBody>
          <a:bodyPr wrap="square" rtlCol="0">
            <a:spAutoFit/>
          </a:bodyPr>
          <a:lstStyle/>
          <a:p>
            <a:r>
              <a:rPr lang="en-US" sz="2800" b="1" dirty="0" err="1" smtClean="0">
                <a:solidFill>
                  <a:srgbClr val="FF0000"/>
                </a:solidFill>
              </a:rPr>
              <a:t>Lấy</a:t>
            </a:r>
            <a:r>
              <a:rPr lang="en-US" sz="2800" b="1" dirty="0" smtClean="0">
                <a:solidFill>
                  <a:srgbClr val="FF0000"/>
                </a:solidFill>
              </a:rPr>
              <a:t> </a:t>
            </a:r>
            <a:r>
              <a:rPr lang="en-US" sz="2800" b="1" dirty="0" err="1" smtClean="0">
                <a:solidFill>
                  <a:srgbClr val="FF0000"/>
                </a:solidFill>
              </a:rPr>
              <a:t>ví</a:t>
            </a:r>
            <a:r>
              <a:rPr lang="en-US" sz="2800" b="1" dirty="0" smtClean="0">
                <a:solidFill>
                  <a:srgbClr val="FF0000"/>
                </a:solidFill>
              </a:rPr>
              <a:t> </a:t>
            </a:r>
            <a:r>
              <a:rPr lang="en-US" sz="2800" b="1" dirty="0" err="1" smtClean="0">
                <a:solidFill>
                  <a:srgbClr val="FF0000"/>
                </a:solidFill>
              </a:rPr>
              <a:t>dụ</a:t>
            </a:r>
            <a:r>
              <a:rPr lang="en-US" sz="2800" b="1" dirty="0" smtClean="0">
                <a:solidFill>
                  <a:srgbClr val="FF0000"/>
                </a:solidFill>
              </a:rPr>
              <a:t> </a:t>
            </a:r>
            <a:r>
              <a:rPr lang="en-US" sz="2800" b="1" dirty="0" err="1" smtClean="0">
                <a:solidFill>
                  <a:srgbClr val="FF0000"/>
                </a:solidFill>
              </a:rPr>
              <a:t>về</a:t>
            </a:r>
            <a:r>
              <a:rPr lang="en-US" sz="2800" b="1" dirty="0" smtClean="0">
                <a:solidFill>
                  <a:srgbClr val="FF0000"/>
                </a:solidFill>
              </a:rPr>
              <a:t> </a:t>
            </a:r>
            <a:r>
              <a:rPr lang="en-US" sz="2800" b="1" dirty="0" err="1" smtClean="0">
                <a:solidFill>
                  <a:srgbClr val="FF0000"/>
                </a:solidFill>
              </a:rPr>
              <a:t>đa</a:t>
            </a:r>
            <a:r>
              <a:rPr lang="en-US" sz="2800" b="1" dirty="0" smtClean="0">
                <a:solidFill>
                  <a:srgbClr val="FF0000"/>
                </a:solidFill>
              </a:rPr>
              <a:t> </a:t>
            </a:r>
            <a:r>
              <a:rPr lang="en-US" sz="2800" b="1" dirty="0" err="1" smtClean="0">
                <a:solidFill>
                  <a:srgbClr val="FF0000"/>
                </a:solidFill>
              </a:rPr>
              <a:t>dạng</a:t>
            </a:r>
            <a:r>
              <a:rPr lang="en-US" sz="2800" b="1" dirty="0" smtClean="0">
                <a:solidFill>
                  <a:srgbClr val="FF0000"/>
                </a:solidFill>
              </a:rPr>
              <a:t> </a:t>
            </a:r>
            <a:r>
              <a:rPr lang="en-US" sz="2800" b="1" dirty="0" err="1" smtClean="0">
                <a:solidFill>
                  <a:srgbClr val="FF0000"/>
                </a:solidFill>
              </a:rPr>
              <a:t>loài</a:t>
            </a:r>
            <a:r>
              <a:rPr lang="en-US" sz="2800" b="1" dirty="0" smtClean="0">
                <a:solidFill>
                  <a:srgbClr val="FF0000"/>
                </a:solidFill>
              </a:rPr>
              <a:t> ở </a:t>
            </a:r>
            <a:r>
              <a:rPr lang="en-US" sz="2800" b="1" dirty="0" err="1" smtClean="0">
                <a:solidFill>
                  <a:srgbClr val="FF0000"/>
                </a:solidFill>
              </a:rPr>
              <a:t>thực</a:t>
            </a:r>
            <a:r>
              <a:rPr lang="en-US" sz="2800" b="1" dirty="0" smtClean="0">
                <a:solidFill>
                  <a:srgbClr val="FF0000"/>
                </a:solidFill>
              </a:rPr>
              <a:t> </a:t>
            </a:r>
            <a:r>
              <a:rPr lang="en-US" sz="2800" b="1" dirty="0" err="1" smtClean="0">
                <a:solidFill>
                  <a:srgbClr val="FF0000"/>
                </a:solidFill>
              </a:rPr>
              <a:t>vật</a:t>
            </a:r>
            <a:r>
              <a:rPr lang="en-US" sz="2800" b="1" dirty="0" smtClean="0">
                <a:solidFill>
                  <a:srgbClr val="FF0000"/>
                </a:solidFill>
              </a:rPr>
              <a:t>, </a:t>
            </a:r>
            <a:r>
              <a:rPr lang="en-US" sz="2800" b="1" dirty="0" err="1" smtClean="0">
                <a:solidFill>
                  <a:srgbClr val="FF0000"/>
                </a:solidFill>
              </a:rPr>
              <a:t>động</a:t>
            </a:r>
            <a:r>
              <a:rPr lang="en-US" sz="2800" b="1" dirty="0" smtClean="0">
                <a:solidFill>
                  <a:srgbClr val="FF0000"/>
                </a:solidFill>
              </a:rPr>
              <a:t> </a:t>
            </a:r>
            <a:r>
              <a:rPr lang="en-US" sz="2800" b="1" dirty="0" err="1" smtClean="0">
                <a:solidFill>
                  <a:srgbClr val="FF0000"/>
                </a:solidFill>
              </a:rPr>
              <a:t>vật</a:t>
            </a:r>
            <a:endParaRPr lang="en-US" sz="2800" b="1" dirty="0">
              <a:solidFill>
                <a:srgbClr val="FF0000"/>
              </a:solidFill>
            </a:endParaRPr>
          </a:p>
        </p:txBody>
      </p:sp>
    </p:spTree>
    <p:extLst>
      <p:ext uri="{BB962C8B-B14F-4D97-AF65-F5344CB8AC3E}">
        <p14:creationId xmlns:p14="http://schemas.microsoft.com/office/powerpoint/2010/main" val="221288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TM02900688[[fn=Facet]]</Template>
  <TotalTime>1402</TotalTime>
  <Words>2593</Words>
  <Application>Microsoft Office PowerPoint</Application>
  <PresentationFormat>Widescreen</PresentationFormat>
  <Paragraphs>303</Paragraphs>
  <Slides>58</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Calibri</vt:lpstr>
      <vt:lpstr>Tahoma</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Ước tính số lượng loài hiện tại của Trái Đất dao động từ 10 triệu đến 14 triệu.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Rừng mưa Amazon - một trong những nơi đa dạng sinh học cao nhất trên trái đất. Amazon là một khu bảo tồn thiên nhiên trên thế giới. Khu vực này là quê hương của khoảng 2,5 triệu loài côn trùng, hàng chục nghìn loài thực vật, và khoảng 2.000 loài chim, thú. Đây là khu dự trữ sinh quyển cho loài người. Rừng mưa Amazon là lá phổi xanh của thế giới. (Theo Wikipedia)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nguyên nhân gây suy giảm đa dạng sinh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 ĐA DẠNG SINH HỌC</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Admin</dc:creator>
  <cp:lastModifiedBy>Admin</cp:lastModifiedBy>
  <cp:revision>190</cp:revision>
  <dcterms:created xsi:type="dcterms:W3CDTF">2021-08-14T02:16:45Z</dcterms:created>
  <dcterms:modified xsi:type="dcterms:W3CDTF">2021-08-19T10:07:58Z</dcterms:modified>
</cp:coreProperties>
</file>