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9" r:id="rId2"/>
    <p:sldId id="272" r:id="rId3"/>
    <p:sldId id="326" r:id="rId4"/>
    <p:sldId id="327" r:id="rId5"/>
    <p:sldId id="311" r:id="rId6"/>
    <p:sldId id="323" r:id="rId7"/>
    <p:sldId id="274" r:id="rId8"/>
    <p:sldId id="334" r:id="rId9"/>
    <p:sldId id="276" r:id="rId10"/>
    <p:sldId id="303" r:id="rId11"/>
    <p:sldId id="277" r:id="rId12"/>
    <p:sldId id="324" r:id="rId13"/>
    <p:sldId id="278" r:id="rId14"/>
    <p:sldId id="329" r:id="rId15"/>
    <p:sldId id="312" r:id="rId16"/>
    <p:sldId id="279" r:id="rId17"/>
    <p:sldId id="280" r:id="rId18"/>
    <p:sldId id="287" r:id="rId19"/>
    <p:sldId id="288" r:id="rId20"/>
    <p:sldId id="289" r:id="rId21"/>
    <p:sldId id="322" r:id="rId22"/>
    <p:sldId id="325" r:id="rId23"/>
    <p:sldId id="330" r:id="rId24"/>
    <p:sldId id="305" r:id="rId25"/>
    <p:sldId id="304" r:id="rId26"/>
    <p:sldId id="331" r:id="rId27"/>
    <p:sldId id="307" r:id="rId28"/>
    <p:sldId id="291" r:id="rId29"/>
    <p:sldId id="308" r:id="rId30"/>
    <p:sldId id="332" r:id="rId31"/>
    <p:sldId id="309" r:id="rId32"/>
    <p:sldId id="281" r:id="rId33"/>
    <p:sldId id="283" r:id="rId34"/>
    <p:sldId id="282" r:id="rId35"/>
    <p:sldId id="284" r:id="rId36"/>
    <p:sldId id="285" r:id="rId37"/>
    <p:sldId id="262" r:id="rId38"/>
    <p:sldId id="300" r:id="rId39"/>
    <p:sldId id="301" r:id="rId40"/>
    <p:sldId id="302" r:id="rId41"/>
    <p:sldId id="333" r:id="rId42"/>
    <p:sldId id="27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A6BB21-32EF-4069-8284-5AA28D73ABE8}" type="datetimeFigureOut">
              <a:rPr lang="en-US" smtClean="0"/>
              <a:pPr/>
              <a:t>20/5/2024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DEFA4-FF53-4092-A0E7-B1DC2C1E204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extLst>
      <p:ext uri="{BB962C8B-B14F-4D97-AF65-F5344CB8AC3E}">
        <p14:creationId xmlns:p14="http://schemas.microsoft.com/office/powerpoint/2010/main" val="3583283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extLst>
      <p:ext uri="{BB962C8B-B14F-4D97-AF65-F5344CB8AC3E}">
        <p14:creationId xmlns:p14="http://schemas.microsoft.com/office/powerpoint/2010/main" val="2851310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ADEFA4-FF53-4092-A0E7-B1DC2C1E204F}" type="slidenum">
              <a:rPr lang="en-US" smtClean="0"/>
              <a:pPr/>
              <a:t>10</a:t>
            </a:fld>
            <a:endParaRPr lang="en-US"/>
          </a:p>
        </p:txBody>
      </p:sp>
    </p:spTree>
    <p:extLst>
      <p:ext uri="{BB962C8B-B14F-4D97-AF65-F5344CB8AC3E}">
        <p14:creationId xmlns:p14="http://schemas.microsoft.com/office/powerpoint/2010/main" val="1208385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extLst>
      <p:ext uri="{BB962C8B-B14F-4D97-AF65-F5344CB8AC3E}">
        <p14:creationId xmlns:p14="http://schemas.microsoft.com/office/powerpoint/2010/main" val="3565937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30</a:t>
            </a:fld>
            <a:endParaRPr lang="zh-CN" altLang="en-US"/>
          </a:p>
        </p:txBody>
      </p:sp>
    </p:spTree>
    <p:extLst>
      <p:ext uri="{BB962C8B-B14F-4D97-AF65-F5344CB8AC3E}">
        <p14:creationId xmlns:p14="http://schemas.microsoft.com/office/powerpoint/2010/main" val="3485420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ADEFA4-FF53-4092-A0E7-B1DC2C1E204F}" type="slidenum">
              <a:rPr lang="en-US" smtClean="0"/>
              <a:pPr/>
              <a:t>34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41</a:t>
            </a:fld>
            <a:endParaRPr lang="zh-CN" altLang="en-US"/>
          </a:p>
        </p:txBody>
      </p:sp>
    </p:spTree>
    <p:extLst>
      <p:ext uri="{BB962C8B-B14F-4D97-AF65-F5344CB8AC3E}">
        <p14:creationId xmlns:p14="http://schemas.microsoft.com/office/powerpoint/2010/main" val="2510357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CC3D60-DF00-4A4C-BBAB-7631A4C28F6F}" type="datetimeFigureOut">
              <a:rPr lang="en-US" smtClean="0"/>
              <a:pPr/>
              <a:t>20/5/2024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DB76D-052F-4ABF-A523-227E0C3615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C3D60-DF00-4A4C-BBAB-7631A4C28F6F}" type="datetimeFigureOut">
              <a:rPr lang="en-US" smtClean="0"/>
              <a:pPr/>
              <a:t>20/5/2024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DB76D-052F-4ABF-A523-227E0C3615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C3D60-DF00-4A4C-BBAB-7631A4C28F6F}" type="datetimeFigureOut">
              <a:rPr lang="en-US" smtClean="0"/>
              <a:pPr/>
              <a:t>20/5/2024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DB76D-052F-4ABF-A523-227E0C3615E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节标题">
    <p:bg>
      <p:bgPr>
        <a:gradFill flip="none" rotWithShape="1">
          <a:gsLst>
            <a:gs pos="0">
              <a:srgbClr val="F4F4F4"/>
            </a:gs>
            <a:gs pos="35000">
              <a:srgbClr val="D4D4D4"/>
            </a:gs>
            <a:gs pos="100000">
              <a:srgbClr val="BABBBB"/>
            </a:gs>
          </a:gsLst>
          <a:lin ang="2700000" scaled="1"/>
          <a:tileRect/>
        </a:gra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7479403" y="4965740"/>
            <a:ext cx="1664346" cy="1892259"/>
          </a:xfrm>
          <a:prstGeom prst="rect">
            <a:avLst/>
          </a:prstGeom>
        </p:spPr>
      </p:pic>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743" y="1"/>
            <a:ext cx="1214367" cy="1380660"/>
          </a:xfrm>
          <a:prstGeom prst="rect">
            <a:avLst/>
          </a:prstGeom>
        </p:spPr>
      </p:pic>
    </p:spTree>
    <p:extLst>
      <p:ext uri="{BB962C8B-B14F-4D97-AF65-F5344CB8AC3E}">
        <p14:creationId xmlns:p14="http://schemas.microsoft.com/office/powerpoint/2010/main" val="636065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C3D60-DF00-4A4C-BBAB-7631A4C28F6F}" type="datetimeFigureOut">
              <a:rPr lang="en-US" smtClean="0"/>
              <a:pPr/>
              <a:t>20/5/2024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DB76D-052F-4ABF-A523-227E0C3615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CC3D60-DF00-4A4C-BBAB-7631A4C28F6F}" type="datetimeFigureOut">
              <a:rPr lang="en-US" smtClean="0"/>
              <a:pPr/>
              <a:t>20/5/2024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DB76D-052F-4ABF-A523-227E0C3615E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CC3D60-DF00-4A4C-BBAB-7631A4C28F6F}" type="datetimeFigureOut">
              <a:rPr lang="en-US" smtClean="0"/>
              <a:pPr/>
              <a:t>20/5/2024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DB76D-052F-4ABF-A523-227E0C3615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CC3D60-DF00-4A4C-BBAB-7631A4C28F6F}" type="datetimeFigureOut">
              <a:rPr lang="en-US" smtClean="0"/>
              <a:pPr/>
              <a:t>20/5/2024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3DB76D-052F-4ABF-A523-227E0C3615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CC3D60-DF00-4A4C-BBAB-7631A4C28F6F}" type="datetimeFigureOut">
              <a:rPr lang="en-US" smtClean="0"/>
              <a:pPr/>
              <a:t>20/5/2024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3DB76D-052F-4ABF-A523-227E0C3615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C3D60-DF00-4A4C-BBAB-7631A4C28F6F}" type="datetimeFigureOut">
              <a:rPr lang="en-US" smtClean="0"/>
              <a:pPr/>
              <a:t>20/5/2024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3DB76D-052F-4ABF-A523-227E0C3615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CC3D60-DF00-4A4C-BBAB-7631A4C28F6F}" type="datetimeFigureOut">
              <a:rPr lang="en-US" smtClean="0"/>
              <a:pPr/>
              <a:t>20/5/2024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DB76D-052F-4ABF-A523-227E0C3615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CC3D60-DF00-4A4C-BBAB-7631A4C28F6F}" type="datetimeFigureOut">
              <a:rPr lang="en-US" smtClean="0"/>
              <a:pPr/>
              <a:t>20/5/2024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DB76D-052F-4ABF-A523-227E0C3615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C3D60-DF00-4A4C-BBAB-7631A4C28F6F}" type="datetimeFigureOut">
              <a:rPr lang="en-US" smtClean="0"/>
              <a:pPr/>
              <a:t>20/5/2024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DB76D-052F-4ABF-A523-227E0C3615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30" name="Picture 6" descr="Hệ mặt trời là gì có bao nhiêu hành tinh - Quan sát hệ mặt tr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F38BCDDA-E67F-4CBE-B8A7-FA91C51FD1BE}"/>
              </a:ext>
            </a:extLst>
          </p:cNvPr>
          <p:cNvSpPr txBox="1">
            <a:spLocks/>
          </p:cNvSpPr>
          <p:nvPr/>
        </p:nvSpPr>
        <p:spPr>
          <a:xfrm>
            <a:off x="152400" y="747080"/>
            <a:ext cx="9144000" cy="4080851"/>
          </a:xfrm>
          <a:prstGeom prst="rect">
            <a:avLst/>
          </a:prstGeom>
          <a:solidFill>
            <a:schemeClr val="bg1">
              <a:lumMod val="50000"/>
              <a:alpha val="44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5400" b="1" dirty="0">
                <a:solidFill>
                  <a:srgbClr val="FFFF00"/>
                </a:solidFill>
                <a:latin typeface="Times New Roman" panose="02020603050405020304" pitchFamily="18" charset="0"/>
                <a:cs typeface="Times New Roman" panose="02020603050405020304" pitchFamily="18" charset="0"/>
              </a:rPr>
              <a:t>CHƯƠNG X: TRÁI ĐẤT VÀ BẦU TRỜI</a:t>
            </a:r>
          </a:p>
          <a:p>
            <a:pPr algn="ctr"/>
            <a:r>
              <a:rPr lang="en-US" sz="5400" b="1" dirty="0">
                <a:solidFill>
                  <a:srgbClr val="FFFF00"/>
                </a:solidFill>
                <a:latin typeface="Times New Roman" panose="02020603050405020304" pitchFamily="18" charset="0"/>
                <a:cs typeface="Times New Roman" panose="02020603050405020304" pitchFamily="18" charset="0"/>
              </a:rPr>
              <a:t>BÀI 52.CHUYỂN ĐỘNG NHÌN THẤY CỦA MẶT TRỜI.THIÊN THỂ</a:t>
            </a: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494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304800" y="152400"/>
            <a:ext cx="8839200" cy="42672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dirty="0">
                <a:latin typeface="Times New Roman" pitchFamily="18" charset="0"/>
                <a:cs typeface="Times New Roman" pitchFamily="18" charset="0"/>
              </a:rPr>
              <a:t>Phải chăng Trái Đất đứng yên và là trung tâm của vũ trụ, Mặt Trăng và các hành tinh quay quanh Trái Đất </a:t>
            </a:r>
            <a:endParaRPr lang="en-US" sz="4400" dirty="0">
              <a:latin typeface="Times New Roman" pitchFamily="18" charset="0"/>
              <a:cs typeface="Times New Roman" pitchFamily="18" charset="0"/>
            </a:endParaRPr>
          </a:p>
        </p:txBody>
      </p:sp>
      <p:sp>
        <p:nvSpPr>
          <p:cNvPr id="4" name="Rectangle 3"/>
          <p:cNvSpPr/>
          <p:nvPr/>
        </p:nvSpPr>
        <p:spPr>
          <a:xfrm>
            <a:off x="0" y="4549676"/>
            <a:ext cx="9144000" cy="2308324"/>
          </a:xfrm>
          <a:prstGeom prst="rect">
            <a:avLst/>
          </a:prstGeom>
        </p:spPr>
        <p:txBody>
          <a:bodyPr wrap="square">
            <a:spAutoFit/>
          </a:bodyPr>
          <a:lstStyle/>
          <a:p>
            <a:r>
              <a:rPr lang="vi-VN" sz="3600" dirty="0">
                <a:solidFill>
                  <a:srgbClr val="00B050"/>
                </a:solidFill>
                <a:latin typeface="Times New Roman" pitchFamily="18" charset="0"/>
                <a:cs typeface="Times New Roman" pitchFamily="18" charset="0"/>
              </a:rPr>
              <a:t>Trước Công nguyên người ta giải thích hiện tượng này là do Trái đất đứng yên và là trung tâm của vũ trụ . Mặt trời và các hành tinh quay quanh Trái đất.</a:t>
            </a:r>
            <a:endParaRPr lang="en-US" sz="36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2062103"/>
          </a:xfrm>
          <a:prstGeom prst="rect">
            <a:avLst/>
          </a:prstGeom>
        </p:spPr>
        <p:txBody>
          <a:bodyPr wrap="square">
            <a:spAutoFit/>
          </a:bodyPr>
          <a:lstStyle/>
          <a:p>
            <a:r>
              <a:rPr lang="vi-VN" sz="3200" dirty="0">
                <a:latin typeface="Times New Roman" pitchFamily="18" charset="0"/>
                <a:cs typeface="Times New Roman" pitchFamily="18" charset="0"/>
              </a:rPr>
              <a:t>?Theo em, có thể giải thích hiện tượng từ Trái Đất nhìn thấy Mặt Trời chuyển động từ Đông sang Tây bằng cách khác được không? Hãy sử dụng nội dung đã học ở mục I để giải thích hiện tượng này?</a:t>
            </a:r>
            <a:endParaRPr lang="en-US" sz="3200" dirty="0">
              <a:latin typeface="Times New Roman" pitchFamily="18" charset="0"/>
              <a:cs typeface="Times New Roman" pitchFamily="18" charset="0"/>
            </a:endParaRPr>
          </a:p>
        </p:txBody>
      </p:sp>
      <p:pic>
        <p:nvPicPr>
          <p:cNvPr id="4" name="Picture 3" descr="C:\Users\Khai Thanh\Desktop\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2597" y="1902655"/>
            <a:ext cx="5029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6146" name="AutoShape 2" descr="data:image/png;base64,iVBORw0KGgoAAAANSUhEUgAAAMQAAACZCAYAAABwtpVCAAAgAElEQVR4Aey9VXNkWbbn2R9knuahbR6m2/r2FGQlVCRUJEUGMytAFGJmZmYpxMzMzMwhZnIxk0suuUv6jW2PUN3Mqhobm7Ka25lxdWRb+5Ai3NdZ/714nf/CxXZBgQsK/JUC/+Wvexc7FxS4oAAXgLhgggsK/IwCF4D4GTEudi8ocAGICx64oMDPKHABiJ8R42L3ggIXgLjggQsK/IwCF4D4GTEudi8ocAGICx64oMDPKHABiJ8R42L3ggIXgLjggQsK/IwCF4D4GTE+pl2FQoEYp6ennJ2dKWdx/PP9k5OTj+kr/0u+ywUg/iVk/PX9I4LZz4cAwvHxMYODg7x7946trS3lNQGOi+2XFLgAxC/p8dEcCckgACHAIObNzU0MDAxwcXFhbm5OeU7cc7H9kgIXgPglPT6aI7H6CzCIsb+/r5QM//Zv/0ZeXp5SQgiJcQGIv3/cF4D4e5p8FGcEs58DQqhIMTExfP/99ywsLCCXy5XXfg4IAaD/p3FwcMDe3h5HR0d/veejINI/+BIXgPgHRPkYTp1LAMH0gpm7urrIzMxkd3f3r6qUuCaGAIJQq8S++DsBJLF/boOMj49TVFSkVLvENXH+Y90uAPGRPtlzRhezYGKZTKYcgpkFAM7PC3VKrPziugCDkB5inINBnKutrWVgYOAXf/+Rku2iHuJjfbDnK/k5Y58fCyCcg0UikeDt7Y22tjbq6urY2dlRWlrKzs6O8h4BlLq6OlZWVpQ2iJAy55LnY6XbhYT4SJ+sAIIAgWDqw8ND5b44dw4IMY+NjSk9T2/fvqWkpAQx6+joUFxcrLxfSIqRkREiIiIICgqip6dHeV6A4mPdPi5ACL/6sdBvT9njDLl4auKX/P30s0OOOUPGCYccc8wRZyjg5AwxnZ2AUk0+k3N2doLi9EScRrCBGLIP4xA4EyeOUP6d8ibFCRwr3g/5CfJjBVLpEVuSDSZ6hxls72SgvY3+zhb6uprp6mqko7uJjp5mhvsHWJpdRLqzj/z4mBNOUYifMwWnnHAmxtmp8mMKtQfhNj0R48MHFv+3+A7Cw3R6ysLSEkkpqYRHRKKQn3B2inIgvK2nMDo8gq6uLjU1NUrP09DQEFZWVkRFRSEMaWGAx8fHo6enh6GhoRI0QnoII13YFH5+fiQlJTE1NfXR2BUfHyCO5ByiYJczJfMqH77g5ve8rmQEOSdKMBwLg/IETuWCp844ORUr6BGcHIDiAGQy2JfCzh4nG9vI17dQrG9zsrbF2dombG7D/jZItznc3GRuao6B0Rla3o2TUVJHRn4VJSUNFBXWE5NRgY1bEA5uvryNiCEpMYnEuDhio6OJjowiMjyKuPAkCjPLKC+ppbS8huLqGvIrKmjq6mZgbJzJmTnWNraQnQhQnL0HglwBcoH4Yzg6gtMTzk4UHMvlVNfV8kxFhdDQUBQCpCIO97MxOjyKqqoqHh4eJCcnExAQgLGxsVJtErZFWVkZjo6OuLu7KyWHjY0NfX19NDQ08Pr1a+U1fX195d9ub29/FELj4wIEZ5wiZ1+5tr6XEGI1V8ZjFXAgHtmxQMZ7/zyHZyCW+T1gQ4picQ5meqG/HNoLoLEVqmo5LiphLyub/fQ0ZOlJHCZFsB/lC2lhHFbEsNuWQ39xOt5Obhg5B6MflsV95zCeOgbh9DYd/6RCfGt6cc6pIab+HZ0Le4yuHDIm2WdyZp/hoU262udpaZqgrLyb1Kxq/N6mYuEaiKG9N9YeIRjbe2PlHEhKdhk9w+OMz0iQzC+xs7mD/FDGmULO6YkQVyccn8g4ONjF3s4GFZWnDA32cyJAI0AkhqDIGYwMj/D06VNevHiBlpaW0o4Qs1CfBIMLdam5uZnu7m4SEhKUkiIrK0sZ3PP19WVjY+Ov3qvl5eULQPzaKHDKGbtCbxErvxIcSv5Q6ksKpYok4CIHmQL2jjg52EUuXYK5AY5z0pG5eHKgZcH8zVf0fn2d1u+/YODeTyxpv2bf2phTdzvwdmDTVJ2u25fovPkZPT/9ROOtZ5TpWVIVk0lzwxCSNRjbgqqFXWImp4iemqRxepfuxSNmpDC5DcOrcnokUtqn96gd2cA/vY6kok7KW6YobZkireIdJh6x2AZnEJRaQ2BSJZ6RBRg7v+WVjiUGlq6YWrsSl5TDyLiE9c099g4OkZ3IkSpkrK3MY6ijibe7C2eKI87kYmkQovKDvsQpo6PDShuiqalJ6UES9oZgfHNzc2ZnZ2lra1OC5Pr168oYxv3790lNTcXCwoKMjAyl6iTcuOeeql8bP/wzn+fjkhBi9TtWcMQph2IJlAJbggfO2FIC5YhZDlhlk7OtcRSFaRwaGjDx338Pj1XByh2SimB4BbYVsDkDuyuws4VkeIKk5DxcfGPQsfUnpaKLLomU+O4FvMv7yGodZWlXxsjoIHOSUaSHm8gOpUi3pRxuyDjbO+Fg/QDpxiFrqzsMT87RMjRGxeAwkbX1XDEyxjYqlaTqHjKaRkisHiAgqxkj33QMfFIx9kvDyDsZ54hCfMKL8AzNxys4F2PrEB48N0Vd14G3sdkMTS2xJ9YEhRz5wR7H0l0QkuNEGFMCEP8+zgHR2NioNL6F0S1sAlNTU9rb2/H09FSqU8KWEAAQ6lFhYaHSdhBqlrAlhBcqMTGR+fn5f4b/fnV/85EBQjzv9wa1Uk0SGsThqVK/3uWAZbZhexXyUxjWfsawkRb7sdEwOMDZooS9nVU2j7bY44Aj5JweQG3tO0wdInhqGoqaVz7GCV14VK9gkTuOamQTd32r0Ipopm5Cwa4cDqS7HB6tcMQGu4oNtg+3WVhdZXJlnbmNHWZWt5Gs7zG2sEpj3zBVPf14xicQV1FJVFUNEVX1JDZ1k9I0QHLDEB7JVXin1aLjGYeudxyeiVX4R7XiE96EW1Atdl4lWLpkYWqfiKVzAuoG7qgZOFNYUM3S/CpnAgfCThJ2hzLJT4bi5IgjxQEDQ308evSIGzduKOeHDx8iRlxcnNKgFvPly5d58OAB9+7dU94jJIiISQhVS4ybN28i1CipVKw+v/3towKEUAbOvUsCEHLOOEDB3sku4mdrcQS5oRebajYcx6RBTzeyrXm22WMDKfvIkJ3JWFqWkF9azn0zHzR8knjkEs8tpzjueqSgl1BFYv8SVYt75PSPU94+RUXLFEVtY8wcwqYw0I/hbPcE9k443lewuHFA6cAihd0zdMwf0iLZJ7Gul9CyRgLKqnnk7oZtbhY2KbG88XXHKDgEp/gMMpqH8EgoxTYsC13PaNScgnCOKsY7vA23kGZcg1tx9G/Cxqsaa/diLFyyMLKORscsGBuHMKxs/IiNy2dwSMKx/NzxdYrsWMaR/IDNrTWlDSCMZKE2CUkhXKtLS0tKV62wC4QNcW5HiEzZmZkZJfOL/ZaWFjo6OpRxCuHG/Ri2jw4Qux88rcL5KhyVe8hZYoed5XEWzd3YfmYKuV0wewSCaY+knCLkxw6TS7Pkl9Tg6R7LS3UPvjKI4rZrAbfcivjJIZt7rtlYJNRTP7XH0iFsHx6xcbjLwt4mQ0sLzB8pWDyFoS0FPQuH9M8dMjp3RGPvKrH1k/jmdBBbN45/YQcRDQOkDU3jUl6GanwI1/3suONggKq7LbZRkYQXVFLQOk5K+Tuic1sJSKnCJ6kU/6RqfMIbcQ2qwyWkGcfAJmx967DyKMPSNRdL51RuPDRD0yAQHZMQdIz9sXWOJCG1nP4RCfuHCuQKMY6UkuI8cCfm8wi22BexBhHHOI9cnwf2zq+dB+jO4xpKN/BHgIiPChBCKggN+VxNFoa1jGMO1hdY8olg8a4OtNSi2N1GeCs5kMOOlNPlVQZ6BnHyjeWulic/qYWg6ljOC69KVHxq8aneRS92gDehrdgldJFcOc74/BHSfdg4O2X17Ii9s2MOTo7YlB/TubJK/vg8qQMruGb38sI9gwceEVy19kbNLxbHlEKyuwcp6O8lojwL9zR/bGIdeOGkj0NcGNktreQ29FLROkNJ3TS55aOkFfeTWNhFRGYjIYkN+ETW4BpWi2NwLbb+lVj7lGDukoG2aSj/x/+4wnPtYAzsMjGwTULX4i3PNeyxsPOjqraVmVkJ+/sip+l9qsbPQfG3+4LxRWBPAOMcFOf7AgzifjGLax/D9tsBxAdv4XsfqmB14WJ9//P+SPx+HzhTulH3z9gXPH8qg9oudv+iAW3dbCFhh0WkLLGuWGNwfp6Y9DqeqQVyTyOOHw0yuexUjkpKP3pBOUTWT9Ethcp5SOvZoG5WQVBmPR3jqyztnDC/BdOrMCHZY25+DcnUHFOjM7S+myG8vI87Xtn8d2NffmdtwGUnE1SDnPFMjSC/roiu3kbaGgoZ7ixkcbScwORgUhqrqRsep6JjjKqWGSrr5ygsnyS7ZJSU/HfEZ7cTkVpHYFw17uGVOIdV4RBSgYVXDibOifzluia/++I2Lwyj0XXIR8MyGW2rOHQsw5S2xUtNUyxtXejtH2Jza1sZe1HGX04UHMkOOVHIlbbG6emZ8EUo436nH3KfhBQ4lyI/B4MAxYWE+I9eDsQCJCLCykRLBXKOhMav/DlGhNpEVBc2OWFTfLZTEaAD6fwmUntzTg1sON4VYQc5KLY53lumpq2ZR6YufK8byneGubwIHON5+ARXAlq45JaHelA1BSPHTArb4ER4a085lR+B4lgZDJPtH5LXNYVVYguvncv59kUSXz+K4/KLcC6/8efPuk58YWbPN3Y23HTUwCHBFN+olzQ2BrC22Mb2xgrzS9vUdXVT2VGFZ2oUAfmZlPS/o25ojOruEUoaBiipHaGwYpSsgmGSM98Rk9xOaFwzflGNuIZVYx9chm1AIeqWofzXP1znL7c1UbGI4bV9Oi+sE1GxiOaVZTgPdD14qu/GA00bnurYEZVWgPToALlcxqkIRJ4cgghMimilAMMH9VMsNP9Ztt+OhBA22/usjA++dGEyCzeSCDid/rt7/exUmVqBQvb+UlsfEj0V6KpjU0Ry92BLMotHaBhfPbbgikEaD10buOOUi3pIMYG1s9hkDqLiU4V71jueWoXTOLrGhgyORGqECGsLQIgUiVNYP4Tk8hEeGybzjUoyf36RwSW1SL5648hDRxscM/xJ7crAKdGBnHo/egdDGB2MRDJRxtriBCsraywsLzI62U11fwcBmel4xSeQV99CS/80ta2jlNYMkVP8joz8XlJz3hGX0sXb+Db8o1twf1uPfVA5Vr4FWHhlcfWJJXrWb3ltHc8ru1SemEVz840vz03CULOK4L6mC4+1XHmgbs/VR1poG5nR3T/E8bGcUxG8OxUR7fcG8jnJLwDxK1wOzjUm5UdTAkDpS/xr/pFSPAgXozLBSKRfHCoBcVJQyMSTH5EeLXFwpuBd2QA6+u5c1/fjmmUud7zeoRY3jUZkNaVT6wxsHVPZs0BMbg9NU0d4RBcyvnrAwQnIBRCEH1PJNO8zJ46kCgoKWnip+5bLz6O5pJHKZcNw7tjYElsXRWVfIP7Rj8kp9Wdto4S1hSSWZ5KYG89HMt3J7Mw4C3PjbC6P0js+Qnl7D5nldTT1jNE3ukR7j1Cbhsgu7iAtv5W0/G7i03sIT+wgMLYNr/BGXELrsPUvw9wjFxPndEycUtB2zuCNcxaqdik8NgznpXk0apYxvDaNQM0snOd6ATzVcuO1nj2vtCzJL6ljY3PvPRaUCBBwEOM/Exz47aR/C+EgVCLl41Hm8XxITjqXGuKCeH4iIMuuMoVDqWXlZCC59hdW93YpK6jA2DWN24apfKOdzk/ONVwPauNHnwpehZYRWdFLy8AMy6vbrK3vsHoEI5JtNqTHHBwfoVDIODsVVWNCZwa5EEyHMlYk6zS0Skgtn0fPtxR1z3BckwOo6ouips2S5JQHjPanMDcSx9pUHJLROKYn8hgYqmRguJ35uRFWZvqYW1hgcHKR/pF5evpm6R9coLN7muqGATKLGkjMqSIpr4n4zF4ikjsIjmvFJ7IJ15A6nAKrsfYuxdqrBGPHLHScs9B2yUbbKRN12xRULRNRs0hA0yoJVdM4VI1jeWXwlpf6PjzVdEJF0wZPv2hm5lY/LIeCmGKFEXrqfx5Q/GZUJsH3YrwHxAfm/7CAiccm8pSEES3wIEUE14QzFQ5zchj5/WckxJdhaenPLd8KLpvXcMuqiYeBHTyKaUIjsx2fqgkqBreYWNjnQASZTg84FHaDyJtTelGOODmRcXp6rMx+FWA4OgXFiSioOebwGDal0De1TF5tIc0DuXSPxlNSbUFbuxvbC8VMdL9lcSSW8f4YJiYLmFpsY2CyA8nSKL0d1UxNTrOwuM3k5CoDfRJ6Oqfp7JyioWWQ7OI6EnJLSMitIjq9jdCEBkITmvCLqsc1uAorjyLM3Yqw9CjD2KkQbccstAUonLJ4Y5+BmmUKauYpqFukomaWgqpJCq+N43lh+BYV/SDuv3LguaYdPkEJjE1IOJYJW0Koo4dKFercoD6ff4VKxL/kI/1mAPEeCr9cqQRAROL2AafsKI3p9wb1PFvsKI7Z24edhHza/tuX3LxrxiP7GD51rOSyRS3agcM882/nWXgjDuXDdOzCssj2OF/5zz0swtsismDPjjk5PeJYIaK8Co7OYPcINo5lbJ8cIjtVIDs6QHG4Snd7BouLlTS3RdI9kMr8ciXS9TJ25nNZm0hndiQDyXwVw7O1ZFfG0zVcT0tbKWNjo0jmVpmbWWN8eIn+7lnaW8dpah2isKKR1MISYrIKCU4sx/NtLiGJVQTGVmHimMj1p05oW6Vg61uNiUspes65SlBo2Wfyxk6MLDQs01G3TEfNPB1V0zReGSfxwjgWFcNInur4K1Wop2rWmFi60z8wxuH+HsIWOz15X1J6HnMQXqWPdfvtAELoKGJ8EA7ikcg/KEYKZChOpXAmVaZALwg/094+u72rVGi7U/n5LZ6oufN/Oidyy7mTnwxzuKyTwHdG+TzxbMG7aIwJmYI9DjkS9RECFMLRcvK+uuz0TMHJmZyjkyP2j2VIRUnmGYxL1mgYHGJ2f5dN2QFyhZSTw3lmx8oZ6EljY6Odzb0RVrd62FrPQbZezFxvLIuDGXS3xJBX7E14ih2Jeb4UlEczNjmIZGFZCYqJ0SXGhlZoax6luraHoooG0otKiczMxjcuE9fQRLwi0vEITefGExP+55fP0bVOwNqnHDPPCozdi9F2yFKCQcchFy37bDSs0pVDzSKN16bJvDRORMUolueG0TzVC+XRGx8eqTtxX8WYVxomNDS0crC3z+kHt6qINYjxsbhY/xGof1uA+JDBKmwDMU5OhftTBgc7sLsGWyswOw+H69DUQaqBD3Y33pD83X1cX7jzvzmlcVu/lKs6qXxpmMhlo2zuWhVR0LnJllwU4ewoFS+l9izsA1F7c3aK4uyUY07Z2N9jYWODlZ09pCIiPb3AsGSV/pkVOobmWNqR0z7Qh5WzESVVcUgWmjk+nGBvq52lpWgGmtxY641mrNKXoRo/NiQ5bGyVUdsWQktPPBMLfUwuzDAxM8fMzBoTo6v0dM/Q1DJIUXkDKXmFxGRnEZKZgZWfP/b+wejbuvH59w/47q42dr65ygCdqVcpph6lGLkUYuCUj65DLmoWqahaJqNmlaIcYl/VPFFpT7w0iuG5YRT3NH25/dqZOy+s+Om2Ot9feUhH+yAHB7K/1llfqEz/CEb/i84J+SCAIJytYla6Pzc3OWtvZzs5GYm1Lduf/YX8+0/pvHYPP1UTVLVMibh2n8JPDfiDYwFv/Dq4YV3HLZ8ubrgUoRmQw+IxKIQhIkTDyfv/4ZQjZVBKIRJoOXuvmp2dsiMXSXynbMlOWNjcZ2tbwdKKgskVGN4Afd8EbKOieCd5x87eAPLNVo5XSxkfd2Ox34eBHHP220KR9oSz1BvIzEgoVTW2RMap8TbRnY6hLhbX15mRbDAzvcVA/wIdnRNU1LaRlldEWEoS7nHhuEQE4xQcwBtzK76+/pBnWrYYu8Rj4VOAVUAlpu6lmLgVY+hSgI59NprWqWjYpCiHmnUSry3jeWUei6pxNC8MI3mi95ZrLzy4puLMvddO3Hlmxq17mty9r0Zra4eyc8e5dLhQmf4BAARRfq5Tiv3z1UPM58fn95xf+7t/SnD5ESIP9YNKJOIIwmIVFq0ItAmfEZx9QILiVM7x0SK7veUs+jqxrK3LqrYxi/ZubCSmsJaSxqtbWujpBvDUuYQf7OIwe6zC3P9+i9fOuTgUdFPYP09yswTt8HZCytfZE59BpLayrywoFdJApDUcnpywtLHB+vYOmzu77B9IUQh9+kzB4fE+u9ItpHsnbK5u0jM0TXyFBGvXEGqaolnfPEOxe4BCOszGQRstne6kJxmxMVXByUob0sVKNpZyaezwJLXUirAsC+JzvMktTaBvpIuZ+QWmZzcZHl2jt3+R2qYBZQVebEY+njHxWAb7oOZmxB3rF3yrf49vdVW4Y2aFgW8KZn4lmLhXYehcjqFLEToO2SjVJrt8NK3zULfKUkqLV+ZxqJnG8cooipdGkdx57clNFRfuq7rxUNWZ208tuHJHj1eq+nR09LK3f4hC1GqfiBiQkKMfNkE/MT6C7Z9WmQSjC1CIVUPM5wA5B8P59XNAnF//O5oJQooVWhlCEKG2D7XCMpG2fcaasBXO71nZQN7cwZKLD/sGlpzaO6OICuessZKjsXcsDPdi7ezEvRd+/OhewcOwYS475fPE1IGJ//GERO1wgmrb6JRukNM9hHlkA2WdcqUnidNdTk+kHJ6dIj09QSaXsXQMQ8vbdIzN09Q7xvLuMVKRDyg+69kJ0tMjZMcgO9xFsrZOYccOOUWZdLS8ZaxvEdmaaPEyzrKii8GpWHLynJFM13G4Pcj2WjPrm5X0jsWTXuVOVlMEhTWhNHekMjBcy/BYH7OSFcYn1+kbWqG9Z5bqxgHyyzuJyWzAOz4Lg0AfnntacMNOl6sWhjyw8cTYrwArv3rMveow9RC2RCH6ztnoO+eh51iAtl0BWrY5aNqkoGYZj5pZPGqmsaiZRPFMO5DrTx24reLE/dcu3H3pyM1nNty6q4qxiS39A6PIleWr7+u7/4qCC0AI/fq9RDg3tMR8fu6c+cUsEsHEfH6fAMzfbcJrIT9j/UNcTRlcOzrlADm7whe+ua+sWdhKSWDEwIplLQdIr4ORBdjf5wAZs9JlovPS+PPD1zx4HcM9nyYeuNdxzTGfu16ZxN6zp/eyARkllVTvrlC/sk5Z7zzj84dwKINjmbJhwPERHMnlbB6tKdO5B1elTG4qmFg9ZGUf9k9FftR7tU3UTBzKFWzJ9hlb2aSgcZqBhRr8/a2oyM9je2WK3YMBFvdqmFpOYXg8nbrqCFbmGtlaaWJ7o5bBsTTKm8IorI+hZyCRiclMJiZKGBmuZ2p6lKmZJUbGVng3uER7r4TqxkmKKqZJLx4gNKsO96QCrKMyMA/Lwiq0DKfQFhz8O7H2qcLarxRLnwLMvXIx88zFxD0PQ5ccDJ2z0HdKRdsuCS3rZLSsElE3i0HNOIKnWn5cf2rHzae2PFAV9oQddx9qc/+hGs6ufkxMSZT13O8zxz74vf/ugf52T/zTEuJcBVpfX2d6elo5RNmh2BezqLcVza8EEETxiDgnKqzE8S82ARDR1uTsRGnSKq+KYIJcJOcdopBvQlsPCjtXFjU1IScT1hbZQKFUs45kIFs/pbm+G317T67pB/PItpj7VuU896rkTXgbj10aeWyfytQPajSHxzC8vqSUPAfCdSr0MtkOHCgQaUpygQ+pjPXTdZb3pGwfn7AllbMjlXN0fMbJsZyzIykohEtyiwPZDh3Tc0Tk11FY007jdCaO7l5MDzUhPRhlbrWZsZksZldzWd2soaUxFslEJRsL9awtVDI7lUddfSg9Azn09QYzMRzK2GAcc1PlDA3UMj4+xOTUIoOjK/QMrNDSOU9l9QQZeT1EpTUTm9dFVG43b7O6CEnpwieyFZeAehwCS3AMLsEhqARr33wsvXOw8cvDyjsXS+9cZTKgqVs2Rs5ZGDpkoGuTpEwCfGMeyTMtb649tuShmhOP1J158tKcR8/0uf9IAwsrZza29z9oSGJxE/4+8dQ+DlfsPw2Ic2kQEhKirKQSVVW3b9/mzp07yqqrsLAwZeGIAINocCXKEkUFlgDFLzYlIESSnqh6/nef6tnxCduiBrT3HeO29iwH+cNENwo2WBdhOGEEbyiz+WhrnMDKMxrr4FxU3bt44FOMllMdetHdaIW1o2nVwXfxfRTa2jOibw51HcpuGgdn++wKWJ3swKFCmdc2s3rIxPouc1tbrMkUdIxM0T0yx9TiDtv7p6yubbO8sABH+yDfZWhiBN/0GqJKBpiQTBNfE0NYShHLs10sbrQzvtzEgqSWtZ1O9g8G2VjpZH+9F9lmN5sL1axKSliS5LO3Xc2aJIqlqWDmxiIYeRfL2GARI0PNjI2PMjK2QN/gMp29s9Q2tGPn5MeTV0aEJ5SSXtRNQk4b0ZlNhCVXERBTiE9MGd7R1bi/rcbCIw9DhzRcw0pxDinCOaQUp6BKHAIqsfMvw9a3CBufAiw9srFwT8fMJRkDmyj0rMPRMg/mjaEnaloO3Hukw627r0lJy1emz4uWOH/j5vjFo/0tHvzTgBASQqhCi4uLiH4+ok/PrVu3qK+vp7e3V3leSAhRayt6+4gODoGBgcoePkKNOh/vjVSRQSraqYieRu9pLHomrQuT2sib7bgo5MuCCUUY+hT2DpQdlfY5YnZxlbKqbqoGVvGqnuJ19D5qTnFoOObxwq2Sl951qPr28CBgFP/iUlYsHMHSH7oHkSFVVsiti9zZMzkn0kM61pbJm16mqGaOkPoZ/Kum0Amvxi1/nOimTbzyhoiqmqR9AcZ3oaRnHNvoJpLrlplbHcPM/y2xRbUsr4zRNlJCYWMK/d21KBQ7yPc/A+YAACAASURBVI/WUMgWUUinmBwoYfxdFifSFo73ytlaTWV3OZ6D1SR2l9NYnctkYjiLoYFSurpqaW1vo61rgLbuIQqrKnmoooa1YwBpOU1kF74jJbeb6IxGQlMrCUopxjehFK+YajwjG3EOacDapxS3iAqcw4pwCinDKagex8B67AJKsfcvxs6vEFufXKw8M7BwS8HUKQ4Duwg0zQLRNPTi1RtH7j015MrNV9y5/5q2zj6kB4ecCde3iGYrH9xvEQK//Mz/NCCEhDi3DUQRiSgpFPW5ohuckApCNRJNrUQTLNEq8dmzZ7x8+VJZoihAI3oFiXsPDg/JKSmkIDmDvfWt9x0xFHKWjzeYycjhyDIQxvqVSXuiTl50jlEI8Xy8y8nuChl5meR3dFM5t4VZYiO3I9exck3GwCIOVacCHvqU8yCwjnsu7UQVjkB7PzLHEPYCEzhbmGZLwEKoTjIFSxzQLd2iRnJEeJGEqOY5vIqHMU/uRD+mA7WgevTeNmMe1YxLciuDO5DSOIFRYDWuMXWUNhVi7ZNPfHkNQ4tDTEtHWNif4nB/h/3tPY4PtpEfLHFyOMfe+gC7q93ItjvYXS9mfSmJlalEtuaylfGJmdEUpsaymJkqp7+/nI6uato6m6hsbMAzMo5vb6uQkNlAbskwmfmjJGYOEZXRR0BKGx4JdXglFeMZX45nbDMeUR04h9fhGJ6PY0QuTuGlOIY24BDUiENQKQ4BJdj5FWDrk6MEhKV7CmYucRg7RqNjFYKqgSdPNey4/cSQH2685urNlzx9rsn62jYniuP3qePKjm2/ZK7f4tE/DYhzG+J8Fm+nEUXnwoY4Ly8UNbmibYkY+fn5yu5vQsXq7OxUtkYUxem7u3vYO7jT2tSBbGMbZAecHm0hXZhk8o0jNHXD3iYiHiDAICLEMmW6xjFV7Q3EZ2fTOz7HwsYJVd0rXPHuwC+6hYyEJizelvA4qJRHrqU89m/GybuF8dEVpotbeGcfzGZKOrItiTIRamUPqtbXaJSsU9KxRlT7Nh1z21QMLJPXs4pragfOKd2YhdWg7ZqBTVABvXMKcrs3cU9qJaawntTKPKzdckiuqSGzO5fq0QpmNic4lO9xtL+H/HAdmXQG6c4YhztTnB4ucXIwy9FeDzsbZWxIqtmSNLK1UMf8VCFT4zmMjmbT2ZVKW0cWjS3ZZJWmYhv5Fn13L2Lzq0gv7SIhp5PQlFYC0zpxTmjGNLwSbe8A9LxDMPJJx9S3EFP/bLTdg9H1CsAyNBW7t1XYBdcqbQyHgKK/AsLaKx1L92QlIEycotG3DeO1gRu3nxtz/ZEeP93V5Purz/nhxwf4+IawvroOp8fvJcVvEQF/85n/aUCc2xBiFkMA4smTJ8oidAEIIT2EvSDUJ9HCRIDCzMxM2SpRSIaKigqcnZ2Znp5FU92M+ekVpbfn+GwXxa4EeVYh25bBHK2ucHQqPFgyOJWiOJOzcwaDG7vYBkSSU9rMzNw2W7sKpreOee5bhlv0IIP9axQPz2Cd1YmWfTWqQTW88KomuGKY4OxmsryiGDKzhKw09uc2aJAoSO9aIr1qjODsHlJHDuid36J+dJX87hWCi8ewiGrBNW0AVacsdNwySK2eIrpuhYLuWer6O3GPj8PEOoTMxka86/0JLPCnqa+RxZ1pDnbmkctm2N/rZ2d7gJ3NKaVxfiYKdKSifWUfh5uTSNcm2V3tZ3WhgaHBdBoag2hsCaOxNYrKmrckFgRgneyJRZQLDjG+BKYn4J2QiN3bOMzepqARkMATz2ieuVjy3N6KJ1aePLEI5LmNHw+tzHlsa4yGhzdG/mlYCMkQUIR9QCH2/gXY+eZg452hBISpcwzGjpFKQDzWsuXaUz2+u63G5Wuv+O7qC3746Qm3bz+lpamNg73d9ynxf8Ncv8XDfxoQ55LhfBZ2xLmEOHe1rq6uKg1pDQ0NpXTQ1NTEyclJ+UonAQovLy9SUtPRN3Ngf25L2YJxR/Tdk4yhsA9BkVeBfE/0xBBeJ6lwJyHngJXTM0KzqvEMK6GmbZWK9hlGNvaYOTomJK8bU98mWkY36No5JKl1CWvPZjSdc7nhV4KafwXPg5qwCMimztEOqZY6QxlZRHTMkV23h1dYJ6aRDYS1rRKY2o5daiNO+b3oRTWiFdiMSWgfas41qDjmYR5RhWVkB8F5teR11aLnF42hRQDdC2PYltgQWhVNfX8TA7MN7G2PcygdYWmpkb29IQ6lixwfSjmTn3Ak3UImnUW2u87h1hoHm9NsrfUwMJxFYa03hc0BZFf7kJTnQliGM+YptmiG6GAUZYZFvB2W8S7ohTmh6ufEEw8nHnm689zDFBUXcx7Z2nHHwpY7lubcttLirrUmD6xMeWHvg65HAhb+WdgE5GIfkI+9Xz623jlYuadh4hiLnm0YWlYBPNOz5fpzXb68+pwvvnvCNz+q8O2PT7n83V3evDFgYnySkxOR4yRc8efjH7jXfwMI+acB8bffbXh4WGknnKtMAijinJubm9LgFm5X0f5QgEC0MhH2hTDEn71QwS8xgrOlLWXOkFQYZ0NDSK38ORl5h6jkPxBVcMcien3GsUzOzNo2D43cMYtswCF1EK/sfhrGd1iRwew6RBZ2Et84Rtn0Ackt89gEV6DvkIuubQFvbAp55jeDXs4KYWlZDDqZMKFvTGpaOaa+tWjb1aPm3ohKZDumTs28CqkkoFOCWXITup7VaFnXo21Zh6p1LupCz3YuxTysANeKGlTcsnljnEq3pA7vUg+S3lUxKp1jfbedE/kqO9ujbGz2sbLSy+LCALKDdRTyXWSyFQ6PZpHJNjnYXuVgbZKt5R6GpkvI7AwnoMYLv3JfnGLtsAmxxjLOndf+RqhHmqEeb4FqvAUqEaY8DzRB1d8adW9bXnvZo+JhzSM3E+656XLHVYubDhrcstHloa0VLx3cUXfxR9snHBP/BGwCcrD1zsfWo0Cp9pk4idhEAM8NnXlpZMPd1/p8de05v790j8+/ecI3P7zgq28f8f1PD0hIzWRbqIRyUTMitAO5MkNY8MBvbfuXAUJICGE4C0CIlohCZRL9fcLDw5VuWCElTExMlJKiv79fqWYJwKhrqFPX1gg7BxyfKBCAOGjvYOm19fskvSOp0rkkk59xIvKHVtZxCYnBMiwPTf8ynrsWo+qWj1tcNb0z28oYW1pREx2zGwzvQteiAt/ERjSt09F0KkfVrZ437kVYxrVjnDGMTnAOyxGpHDw0IsjUBVXHRF66lnPLrwLrvEkc/avxF3p5aCGvIyv4KbiKa841mBo0om/WiK5pLToe2WiEp/PcvRRduzJaZloIqQ4ht6+WQUk36yu1nMrWUBwvID+epqerkI7WYtZXJtnfXWJjfYydnRE21oY52BxHtjHE9nIbw5NF5HfEEFkdikeqJyZuZqiaauCc6oN1ghv6sQ5oxtjxOsqGZyHmPPU345W/Fao+lrzwsOGhoym37HS4Yf+G20463LLT5baVES+c3DAJiMPIL5aXTn6oOgZh6pOApU8qNj4ZCDvCwiMZQ+cYHuu5cE/diDuvdPnmugp/uHSXP156wJffPuP7qyp8/d0tnr3SoLWzkyMR3Dz7ZdbCf1pACBCIF2ucg0HYFUJ1Eq9zWltbUw7RQFdIBtELVKhT4s002lpa7KyuInIgRFapYP/91jYWH5vC8Zoyx0hZt6WA7V0ZbQMTmPhE8cYng9feZbxwq0DTswKzoHJCM5rZ3TxlYXWf0fkV+ucWkezI6ZrYwcgjC//iRayyF9EMLkHbLx8D31YcA/tp7N2l1N2bqWealJs7YxKcjYpvMy+9a3jiWcFjzxJeJDXgWjtJVM44hsa53LGt5Y1+FzqGLbyyy+GJTxaPvRpxTpYQUZdPWG00qfVZdPcWsjNfBrJNjvfn2FjuQTLdzNb6CEcHyxzuL7O/N836eh8H0nGk28Oszrcw2JtLXWsCmTURxJVF4xTmwXNNDbTNjEmsTyGkNBbblEB0o7zQCPfgRbAjT/2teOFvzgsfY566mfPIxYx7Tkbctjfglp0BDxysuGthw0t7f8z807EIyUI3IJqHVq48sXDiibE9ry090HUKwsAlHH2XKF5bBPFYx4JrTzX4+vpz/viVAMQ9/vTlPf74+XW+vXKfb6/cxt7JTfnsj4+PlIudWBD/U0sI8eUFEc6N7L+dxXXhihX3iNhEZGQkrq6u1NfWglRklr5/D8MBx+y3d7DyxBxONpT+JPnpGUJjmlzcwiksCe+cRoKrZ1H3q+WFSyXqblWouxZh6JVPfnEX6/uwuHtI28Agc6sbLGweEVfYjmdOH+6VSxiHd6DmVoqaRzn6jtW4+bURU9NJZXQkXW+sKdTwQ8M7j5vRdegE9aEbL0EloBub6F6yK+cxtk/D0CQHNctaNG2a0fNv4k10C6+iRtCMGSG8t4WUgWJym7Po7UpHuiQAscPJwSKHO6NIt0c4ks4hk64gl20hlS6xszvJ1u4syxvj9A3XUd6QSv27fGoHS4kticfUw4ZnbzQIiosguTYFv5wIHJIjMI0NRzcilJdBXjzxteWJjwkPPbW562zAPWdTHrpa8MjFhsdODjyxd+e1UzAGXinYBJdgGVKAhvdb7ls6ct/cinsmJjw2s0DNzgVt5wD0XaNQswrjia4lV5+ocenKI37355v87otb/OnLO/zPP/7I519e59I313jx+g3NzS2citcKiHynvwJCqE0/H79umfEvU5nE1xQgEJtg/p+PcxKcA0ZICtEfVKhO+7u7ysxW0a9b9B8VLzCR9r9jW8sZNuY4Ot1DcXrG/hFUdY1iHZGFSVwlZik9PHUpxTZ2GNOQLp7ZFvLCoQDXqAYaJw4ZXDuidXSKoWnBZLv0T6+RWDuAY1YLL7xLeOxUwSPLUlQMc7lvnoSmbyb2UXmkeKSQ9cyF8EfWmFq95ZZXPpZp65h4T6Hn2IZ5SBOqVnG8Nojhjlk698wLeOhQwH3vEq75NnA7ognPd804l4QRUxRCT3cyktFM9tcW2FgaYXKsngVJJ2tr42xtrbC6tsriyiJzS1OMLCzRO7dIzWAfuW3V1E60k9tZQkRRPKrW2mhY6xOcFoVPaiAOMf44JsZiHh2HZlAYD93cuGpnwhVbDX60fc5NR13uOBrzwscFg/BwjMJiMQlOxSI4D5uQMuxDa7AKLkbTKxIVJx9eOrvxwMKM+6ZGPDYz57m5I5r2QbyxC+eZnhXXn2ny5ysP+L/+fI3f//kGf/jiOn/47Bp//OwnvvjqOt//eBtrK1sUCgGIf892fg8GwRcitePXn97xLwXEOeP/f57FW3CEAXbyvtOebGaMA4dgTlqbOTje4kh+wuziDv6JxegGZvLIKxfT1CEeOxThnTaNU/QQt40yuWGWw0uPKkxjW0jrWia+upvy9n6mFzcYnFygZXye5KZedBIque9ZziOLCu7o5XFdL4q72uE8sEzlpWsmbjoBFHymStoPz9ExcUPbv4pXdg08MqrgrkkeNw0TuGIczyWTBC4bxnLNJIZrton84JbNT9F5aJQkYJ7pTnJ5KN29KcxOl7A8P4FE0kd1XRq9gzXMLo0zOb/I8NQqWcWNpBfVEp7TQUBOFwHF7bxtaCett5usniZiKrKwCXPFPMgB+2hvTILdMA3zxzI6GqPwWJ65+XLT1oHvLYz41lKD76xfc91Rj5sOxrz08cAqLhWnxCKcYypwiqjGPqQa28BKzHwLUHeNRMXeHy2vYF46ufLQ3JI7+sbc0THliYEDGlYBvLFy476aPl9ee8TvLl3lD5du8PvPr/H7z67yyWdX+fzSDb64dIU7tx8wMT7D8bFI5jxXmc7BIPKdxPh1G9r/ywEhyCPa1ysjbwqxL0e2IWErKAZ5dDr7uyscHB1TWd+DunUQ92yiueddgkXWFI9sctG0K0TFNIsbeml8b5jF14bp/GiThWpIBXphhQTlNlHZOUGZaA3Z0U9iVR3ulR1Y5XbxyqOQe47FPHuVwYNXydzQieWyfjAPVX3xuWZH1rdXyfpGBa3HJnyr58u3RnHc0c/gjmUhP1rl8rVdDrft49H0SMY0pACtyByuRgTzIN4J83hrypvjmZmrRrLcypRkiHFJN9mlMdR3lzOyOMPA3BYF9VOo6AXxwiCEBwZJ/Kgbzw+m0dz3SMCrrIXCwTFS62rwSY7CLtIHs7fe6AUHohcSjOHbSF55+/PQxYO7zi7cdXXgrocN97xsuOVmxm0XCx66OKMbGINjbBkukTW4vK3HMaQWK99SjD2y0fNI5oV1CK8cQlB3DUXFxpMHhrbc0zbnrroxz/VseGPpzD1VPb669pDff3WVT756D4g/KAFxjU+/uMmlL69z88Z9IsJj2ds9UL7l632u03nyn7IC6wIQ/2/SQpBrRYhS0bb+6L2E2D9YZj+vkLVXNuwtz7G0uoabbzT3td145p7NPd8arPMkaHpU8FArkgda0dwySONbg0y+0Y/nB+sMfnLK4nvreB46JeGcUEtm3SjdC3s0zixTMbpKbtcEXjmlOJV28Y1dMYYPC7mtHss3RiFc0Y3i7qsoHqvrU/C5JuWfa2D2XI8frRx45Z2KmWsxDzxy0XUrIKakm6bBRQandshubUc7zQezPA9Cs91obUlCMtPI5HwPXeNtVHUV4hHlSFReLKXdPeQ2T6HrnMctjTiuq8ZzSyubyxqpfK4Vwzdm0Tx2TeRtfjsFdX2kFtYQlVuIV3omGkGRWKVmoRUWyauAAJ55e/HM14tnfl489ffigY87tz2sue1qzV0HJ9Q8wnGKrsI1vB63tw04h9bgGFyBg7Aj/PLQtI/niUkIT8xCULOPRM02iEe6NjzQMERFx5DXxtbceaXNX24+5pNvrvO7L37kD19c5Y+fC5XpOp98dpPPv7jON1/9oATF5uausvz2vTQ4B4RIUvv1t7T5Xy4hhBCdFYAQnbh3jtg62mb9YAFFRytjf3zEfF8P5dU12Lu9xTOmBvP4Lr60yOSBdx33jJO589KfO6+CuKIRzU8mWdwwjuGWfQbf2qbxpWUyV+0yccwYoHUJQot7MY3IxC8xi9qyFiqK2wioa+ZRWTFX3HN5qVrB0+dlfK+VwvemsdzRLOGKbiD2T/TJ/+45pY90SY1JpmhxmbqeKSRjK8wurLO4tMPa7AZjM8NUr9aT/C6R6uZYRjoykIw2IlmboGu2k5iicAIyfAnNj8f2bQwPjYK4oRnPVfVsrmsVcUszjxt6uVzWT+XTN2H8oBfGS8MwUtI6qKoao6RmmMjiVjQj0nArrcMutwCjxFi0o0PRiAhCJzYS7ZhoHvv689DfmfteDtx3ckXFIQjr4GJc39Zj61OGrm0yOrZxGLqkYOSagbl3IWo2KajbpqHlmIquUxwvjVx5oKbLE3UNHmro8cPDl1y6eo9P/nKN31+68h4QX1zjk89u8Mc/3eTTz67xl6+v8MP3NygrrWJne08Zi3hvNyj9hBeAENJBGNfnszC6z4/PzylOxQsS9znc32dpb5/t1R12l1eZnBtiV8ONBa8YXCP9eKLvj6p+Ic+9S7lq60l4nYQHZtl8Z5TKLdVMHr7K5zPLRK6ZJHLFJJFv9eO5YpjEXbNkjHyKqOpdp3dig56RWVompqjqG6GyfYT6oSVc08vQ8E1BwyOfBzaFfGuQww+Ghdx7k8/vLTL42iACi0dOZH6vRdt9DZZjotkbGWRxcZ2FlX3lEMB4NzpEy3gbLTOtlNZn0N1ZymB/LbXd5ZRPNOCbJ5oZ12LomcU93VSu6SdyzyWJ72yj+MpSdALJ5Kp2Oj9qxHJLO4obL7353SVVNI2CyCjpo6RlmrcFbTz3TMG+dAKf+mm88qtxSUnBIi4B9cgkNGKSUA/w5lmAGw99XHjg7sJjFy8MQlKwjixExy2ZV5bRPDeOUI6X5lGYeuejYZ+sdBZoOySjZRvHK4MAHr924tELWx6+tuDaQx2+vPKMT76+wx8u3eSTSzf54xfX30uJz6/x2aVrfP7nH7n01RUsrBxYXF7l5MOrzf7dy6RkhV/1r/8QCfFzj5MAhfA2CResSA/f299jeW+JjbU1Fle3WF/eZnN5jbn5cVaLyxi7a4L+/Qc8VvPjnnEBz6Jr+cn0LcGxrVy1TeEvhpnc1svhnlEG1x3yuGGaxmXtGL7XjeOmSTLPbDMwDywhOLWBhu452nomqegeJq+tn8yqTtoGl6l/N0dRzwRBxW2oeedwzSiNb/WyueyUy/eG2fygl8ZV3UAcbL3p8PBm8OkrJJYurDd3MbE4y+zWCssLy6xIVpifXWRhbp6J2XGG5vpo6a2gvC6DirEGkpsLCcgtxzSgmicmBdzWEf1XYzHyTsc9uosXNpnoe5dh5FnEzVeeXHlgw3/70xOeaHph759HXGE/ARmtPHdOwDD1Ha7lk4SUthKcU4hzai46cQWoR2Wj6ePP68AQVPxCeOIRxHP3MN74JWMaWoS6YwqvLBNRMY7npWkCes4ZWPqXYOyVh75bBnrOqejYJfBaPxgVdR9U1Lx4omrPjUdGfP3Taz795hF/+uo+n351j0/+fEsJij98fpU//fkqn126wiefXuby99cYn5z+UFn3q+b/v/tw/6GAEEAQIBDp4eJlfZubm6ysrTK7Nc/m4gq7kg1WVjZZWl9me3mGwfVBll44kvzTa9SfunLTLgvd3Hd8Y5aPgVkWtxxSuGqexQ/mSfxgGclT01xum+dwzTidnwwTeeFagEtaLzreObywCMPUPRmPsELMPOIJz26ioX+VzrENGvonKe/uI62+DbvwPB4bR3FHP4Er5rFcM0rnB/1MvjWMwjAslfr2RipCPag3NWHA1Im5jBQW3zWyOj/B6sIKO5I91ud3WVzdYGZ1lr6JVqra86gYqye2oQZN/yQsElsxjmnhiV0y5r45JGS209G+SlxuC76JpTiFZPLK0Jsf7hrx9Q19ZWc9XfsUHMJq8EvtwDQ4jzfhdRjE1uGfU0tIVhEuyYXoxVbyMqgATc8oXnsl8Mo7BRW3JF64pPDCPkWZz/XSIp2XpumoW+Rg5FyMXWA5tkEVWAWUYu5bgIFruhIQrwQgNH15qeHLMzVXbj4y4+ufNPj0m6d8+tUjPvvqIZ+IqPXnN5Xu10++uMqnf/6RP/zpG/7w6SVKyirY3T+vrPs7vvvVnvj/HRBCOgipIKLWIkItSkvPI9ciWr28sszc5iLbi6sczm6wurSGZH2e9ZUpug5GmfKNo/IbLZzuW/PMPhbN+Fa+tS/nrlEe983SuGaVyOeW4XxlEs4TzRR+0s/ghkkGP+rHohdSjVV8I2oe6dzUC+SWVhA3NAJ5qPsWA5dsogsGyW2ZorJvjOC0FJpGhinvGMEhIBcD2zRUNYJ56FjA1+Z5fG+YgVlIFRUTEvKH6miuTqfXwZGBN1rMeLmyUluKZLif1eV1lpe3WJ5fYX5+huGFIVrm2miZaCa2rJnn9gnohJVimliJa1Yj8eXD9E/sMzu3wuT8Ai19A5Q2dJBa2Iie1f9N3ls4x5ln6Zr732zEbty7d2e6y0IziCklpVjJShAzM6dSzMzMzCwZZMnMtoyyJGPh9PRteDa+tFXt7pm9d7q7Zm9Vb0Z8lSll2i5FfI/Oec/vnPeUooopJ94wTFrlPLnNl+hZeUXf6mOimtbxz+uhpF8Q23MUdC+irVxAUTyPNrML/5Qe/FMH8EvuwzehF6/IDnzCu/AP70Ua1kdg/ATxeQvE68dJKZklsXiKuMIxgtM7CYipRxpchp/agERZgEStR+SdxGlbHSan/DE54YPZSS9Mjos5ZiHiK3NnTCwcMLWw5iuTMxw/dZ6QsEiev3z5My+y/lsu/1OBEGAQUiNhA41wGCcAcHQJbR5H1/6bfd6/fsPHV295/+qAg/0XvHzzmNcHT4hJS6TzQhid9kHkpVeiaVpBV7HChbRlbIK6OBdfzun4OmyC+3DX9mAX0odNUCtO0a34Z/eS2nWR/OGbSDL7sNbVYhfYhqO2HUddC/Yh9fhmttGz/Yjh7W2u7D7h6qM9Zi4+ZWDhKYqkRqLLN3BNX+R49BguqeNU9+1wf3uXO1ub3Nu7xovhNu7qgrmjCuJlSz1P72+w/+Q63+7tcuf+dWZubLD2ZJtrt5ZZ3XyGLryFirZNCppGqe5d4O6LP/L45Q/svXvCwZtnvP/wng/f/ZZXH37HwPwN0iqGKWhdoX9zj6GtQ2ZuvGf9zkcyuncIMAxQO7JO79xlCjqW0ZauElS2jSq2D0nsIH4xg/hG9+Mb2YtEuMJ7kEX0IgvrQRnRi0aIFFHNpBimSS2ZIal4El1SG75BZfgHluKnLsRfaUCuK8HdL4OzdqGYnpRjcsIPk+NeHLMUgHDDxELEMXMHvjI9j7mlFcfMTuDrL+XajZt/DsTP+wjCSMdPCsSRVjjiToBBSI+EqCDc/EKz3xEEXz4fHrzm/d4hz9++4c3+Pt+9eMHb/ad88+gJ/2ekihBxDKPnFUxEpVO/epui9sucTZzANLoLm8RGnILbcJCPYaUbxSakk/PaBnzT+0ls3TTCkNl3naj6i5wPasEnfQFR9BR2kaNcSBjGKqMf3/J+6lavUTexSMv4ChOXdum+tk/A1k0Uzev4xU7hpR3HWd2HW3gbmXWTPHv1Nd/sveH9/jPe3b/KYV0Nr+08+ejkwZOxSq4frnL15VU2V1aZX5qn/E4X+uU1HOOrSG6bpnB4ivb1K6w+/8CN77/jDo94/y/v+M13v+Pb7+HwO3jwFgzty+S0LjB37wPbb37P1st/Yf3216gLRtEWDlE1tExN3wxxJUO4xQoRYQVZUB+yyH4jBKq4QYJTJ5BFdCEJbUMS3Iw8VLiakAU3oAxrIDSph7jcMWO0UMe14K0rw1dbgkRTjK+iAD9VES5e6Zy1i8D0lBLTExJMj/tgccoH85PiH4H452NnMLO8wDGzkxwzmOqc4gAAIABJREFUNWdkbMworIUM4dN1dGf8fJ9/UiCEH/MoKgha4SgqCJNz/28wCGC83X/Nh71DHn8Q0qV9/vXFHr99+Iz+8UlOpGciiiwlxzucUSc/BrTpXEivx88whF1oPR6J03glzOIaNom1bg678Ga0JQvIckaQ544gTmjHLa4Dq5BGbMM7cU+Zwjl+FI/8ZXybb+DccAWnylmCG6bpXLtP3/ItupdukdYySUzbFGUj1wnJHEYqtGmEd+Ac3kRKwwo9yw+5eO8de4+/Ye/5ITde3eP6szWu1mWz4+bO/ZAIXvUP8PrKDlsri4S3RzL6YJv5u3tcf/q90WfpxtXHfHzxLb/d/wDfHvCH73/D0ydv2Lr+ivVbH5ne+Zbu1X0ii0fQdyzTtXSLzpkdOqfukCpM7zUvUT22RvvUGgXtS3jEDeIdPY0muB9ZSCfS0A7kYe0oIzrw1dbjH1iLWFaCWFaMn7oCRVANysB6ZLpaFGENRKQPEJbWiya2mYDIejThtfirBDODQpw90jljE47pSQUmx/0xPe6N5RlvLE6JMbF0wsTCHjNLa6OGMDE/ya+PmdHa3s53339nvCeEtpzPnT0/Xxr4ifdDCDAcdbgK9jTCzS7AcHR9GRWOXh8eHPBx71PkePH2gOfv9nm/95oP1x+TUVqPbUIZjnFdBKdWMxOezcKJAMJym5GkVuCjKsMpcAjrmHEcE0ZwDB/DM6ObgvFHSLNGcAxrxim0FWttPTZBTdhFtOGdNUFw9RKq2kXcGtZx7riGVdkCYS2b1I7foG3iCpPbj1m6u8fNG4esLN3h0uoDlufvUtQ4g19BO+f0zTgaOsjq3KRl6T4Ldw9Zu/2KodXLtM5P0dPcyEJ0OhvScC5GJHKtp4GhCQNX7s1z6dkDykcXSKzvo2d1iyeH+3z7/hAhLBy8fE11YyeqiGwicruJr1gmqmyVgPQRgtL7CUvrJDa7m5z6JTQVi0S3rVE8tEBJ5xAJ5X34JA3gHT6CVtOOIrANWVAbEm0TPqpaPCQVuPoW4eSZj6tPAf6qShTaWpTaWhS6OmSBteji2glN6UUX14YirAZ5UCX+AcX4KT9FiDM2oZidVmB20h/TE15YnPHE/KSIYxZ2fGVuzTGzC/zzr09iceIcFsdPEhIWxv0HD36sKn5eTPT/DyCEkChEBaF69JcwHN38/97zm/0DfnjxmscfDnj7+oD9w32evtvn0Z0nZKVU4xBXjzhkCE1uP3Wl3fQ5xzMlTkIbnIWzrgJHTRvWYf1cSBnCNr4Zr5w2YpvXCNBPIUkdxytmCOfgTmx0jThGtSDJG6Fg7Aql63cIGLqMTdM6FrnjxLRfo3f5ObOXd5m+epetZ/vs3n7F/QePuffsAQ9ePuL6g0fMX3pAQccq4qxObPP68CnuI7J2mqTaZZLLl2mfe0V4ehODzSPc7ejhpj6djSgFV6JU3GvN4/H1NSa271KydI3itU023z/i3W/f8Ptvfs+LvT3yq6qx8QtCmlSPKnsCados8sQZVNEjBEUNEBTdRXDOID76KbR1cxSOLFDcM0hSdR+S1H68QnsJUNQhUTTgI2/AQ1KDq3cZzuIinNwNOLoV4OZdglRVj1LbiEpbj1wj3Pz1aGPaCIzvRB3djCykGj9tGVJdBdqwOrxkeZ80xCkZpid8MT3hwfFznlieEYCw4Vem5/nK7Lyx7HritBWm5sfxk0i4dv3aj0AITX8/98fflTIdaQYBBmEOQpihFipIQkT48ub/94T00fuH+/t8++olu+/e8uHVO9693mf3/R7bdx8RKM/FPrgOD3UHEbmjJNdOUJTewvgpTwq8gvBVG/BU1+Mc3I9V/AQXEro5nzNNRvsVDP2rxDfOoNbP4xY6iaumD4/ABmSF46QPb1G2/pjg3stY68exjO2kYOI5wzvfM7x9SP3yTXq3HnD35lNuPXvO5vN7LDy4xvXHu+zt/sD9nR+oG7mLbUE3zvpePPMG8coZxTOun6ScJaJiu5jbfMLu81e8uLLGlfJCepQaNqNDeVpRwqvJOR7cvs/Co5tc/e4R73nPH779Da9e3COpIAtbbTwy/RiKgg2kyfPIo8fRRo+jixwnMGocRcwQ3oZlgquWyexbIbK2G9+sWnxSO5GqW/D0KsHVowwXcTkicTku7qU4uRbj5FqEg6gQV69y/FVNKLStRihk6jpk2noUwQ3IgmqRBtYg1VUh1Vagi2giKKoJH3k+5+zCMD0hxdTSB7PjnliccsfshBNfmdvylZk1JuZWmFtaY3lSAOIkHp7ezC8sImw0FUZMhYa/n/vjbwZCgOGTUPoDP/zww6czhS8qR0c3/P/8eZ/Dw6e83fvIu1fffIoS+8/ZvvWAkzYROEgqcdJWkF29QPXwLapmbpEQHkuDSEypazgh3qWIA/qwDx3HKmoas6grpDesklJfT0xLB5rKeWIrHiPRTeAb0oVtUg8hPbfRNl1FXraCdUQbNmHNZA8+Mi5bjO6/Tkj/DulTd9i48ZKLzz5SNXuJ9PYJBi4+5cqj/87i9W9pXN7Fy9CFQ/4QHiULiDIG8YjvwDe8lvCUdpau7HP98XeMr9wmp66f+PpBtsYW2IqJ5UVUKF+X5PL79Rl2d5b57ocXfP31Q7auLxKUmoZvaj0++ctIi67jlzyPKmmE4MwxNNmjKJLHCYxdRZa/REL9BoGV4zjld3A6rRmr8Eb8JfW4uBfjaASgBGfXT5eTqBgHURF2LgacPcvxUTYj17Wj1Lai0AhXE3KNEC1qkamrkKkrUAVVExLdilRdisgznXPWoZgfl2Fh6YeFpTemFq6YGHuZhBYOO8wsbbE4boup+XlMTE9z+owVtbUNRiAEg+g/CLv5/rzu9LPj428GQvhJjjSDMAUnRIH/+c3/p1Lrnz77F0DsH7D3+hlrl67j6JGOvV85ipReokpmySifQx5eh33sEMrASGZOu1FrlYTGrwm7oAZsw8tJkgzjndNIZu9VAg2reKYMoTUM4hXXik/XA85njiFt2kLSfBmbzCHOx3XiljWCc1of9mndeJRO4NuwSED7Krljl2i9d0jM+CZ+NUNIy4eJa9/ENbWDk3EN2FeMY503xbmEYaxj+3GLH8A7pgfP0AYSSmfJb98krXGeYP0AqU1bTLz/gaW9m1wfaeZVTBz/Ignjt4nZHM51sXK/i5X3h+QNXEQR30Z47iK+aUu4pC3imTdD7NBlombn0QxOENu4TXhKM4alVWJah3ArHsJGv8yJgEEstJ24uRuMEcHBrRRHtxIchMu1GAe3QuxEBly8yvBVNaLQtaHStX2GohmFtsGoJ6TqKvxVZUYgFLoqfKQFOLomccYqGPMTMixPSDC39MLMwhVTCydMLRwxs3TE4oQDlsftPgNxin/6ZxOysnP5o3HntQDDp3mZnx0FX/wP/c1ACKfOX54v/OkG//du+v/R9wQgdo0R4u3eNwia4vHufVp7RnDzz8dZVosieQC/rDHcYwcIiB/EK6oRkV8XcR5JzJ7yoNNah58qH5fUAhZnt5EmzGMfOIqzqhEHZQWntA1YhlYQUDWCR+cN3Dp2EDdvIK5dwSZ7gJMxzShqVxHlD+NePIG68zJe5VPENq4T13WFgoWXKEo/VbDsg5rxjh/BK2MGn8JVbJOnOBM+zPnQQezCBgktFYaVJtAYlgkoXsJXP4kse5zUtEmuXHvP2t4uTbvTtD0a5PrtKd63t/JMGsKBIoSHxSVU5hWhymnCUz+BJHWYkIxOpLnNuBWPo+h6RcDsG3SPrpCxch1x8QhnUjrxSRsgMHOEU6GV/F/B1Vh41WLlVoGde9nnqxRb92LsxEXYuRUg8i7BP6Aepa4FhaYFuVq4mjCmTuoa5JpqZJpKJAFl+CtL8JUZcBancNYmFPNTcsxPSjhm6YnpcTdjhBCAEGYiBCDMLITU6TzHTE5hYnqcvHwDP3z/A3/4o2B8LSys/HnriL8JCOGHEtIkQTwf6YO/J0IcvNnl8PVH3nwG4sbtbSITMpHoqlBEj6BIHca/eAN13Q6R+kliQ7tw8WvFTdFAlnso/VbO1DhI8QirxrG8Gg9pJRcUrVxQNeGtqEUib8Aubhr3/DViBi+SsPgQac82HnUrOBaM4aYfR9e4iV/xDP6ls2gaNrBP6cY1phNV/jQxtVv4Jg4hCmxHFNCOk7INt+AB3CPHcAgdwj5kCFtdHzaabhyD+/BOmkFXtoWy7JIx15foJylqmuDOd7/l1neHbD7Z4tLji+y8vMHh9+/47tYuhyUjrISGM6dRM62IoUdTQFFMO3GJowQlzuObvoZL1S3Chl7S236Tjt4bhOT18VVKHe6F8yhz1rAIbOKcTI/INxE7sQFb93JsxeXYiEuxFhdi61GIjbsekU8xkoBaVIHNxujwKW1q/jFlkmsFKCrxV5XiryrBV1qAs3sKR1Um8zMyTE56Y3HaE7PjLliecOH4KRdMLWz5yuQcx0zPYWJ6CgvL0yQkJPPy5SsjEP9QKZMAgXAJkUE4bDuqJP3tkeEoauwjAHGw/4HD199wuH/Izs1tQmLS8VSW4RPSjyRhEEXhAl5Z44QVzpBaNIdvXBPu6nYk8jIy3UNptVFQ5phJQnwpQdVT2Mb2ItJ14O1fiTKwHfuwGZRtT2lYf0TJ5nN0AzfwqlrAt3wez/wxtJUr+OVO4BzfhSihB4+MIU5E1OGRM4pH+hBO0Z3Yh7XhENqBdWAbDmE92AZ14ajtwFndjkjTgVdYP34xAsBzKHKW8Muexzd/EW35EpVDy9ze/cjj1x95+P3XzOzdperiJOuvnrB9d5e87CoSEwbIie6lNaSYab9Qdnx0rEhiqNHmEx3VhCp9gqzOOwwtPGRg8hrpFQNIU9u4kD3KsZxZzOOGOKcqxV0cg5NbPvbupdiKS7AWF2ElLsDGswAb93xEPkVIVDWotM2f9YMQKZqQqz9VnAQNIQ2oMALhpyzBT2bARZxqBML0jALTszLMzvpz/LwvFqfcsDwpwlzofDWz4tfHzhqBOGZy0giEQqk22pwaVxn/I42QCjAIJ89/n4A+guDL53323z7hYP89B6+/4eBAAGKHsLhsXPyLcNN04xbWiY+wOTNtgJDyUdT13UgNoziH9eKhbETmXUSWUzrTJ8IZdYwgLLUH17h+bFVVuGircYvuwjVqiKCmK4S3bRDQuIKqaYOYwdtEdu4gSu1DmjeFU2Q7DqEteMb1EVF9CVHuIFaRjXgkdGMXWGfUKVaB9ZwPbMBG14RNQCNu2lZ8gjuMbRGq+GG0qRMEZsyizpxBnj6FPHOGgPw5Qkqnyatbp6b1EqMXH9OyvUX+lQlipxtJGahDFBiAV9YgMv0awSmD5MTWURuYRYciihYfHXVeWuol4czlVbHR3UPH0AC5A+PENE5xRt/N/5HcjG1EJ96yBlzdDIhEBpxdCz/pBrEBa48CrI1A6HHxLkGirEOl+ZQyfUqbPgEhU9cgaAhJgFCJKkUAwleix8U9hdM2oZicVWJ6QYG5tQyL8z4cPyvm+EkRpmb2fGV64Ucgvjp2ElOzk3h6+bK5ufl5t/c/SJXpKDL89DAIYLxm/+1j9j8DsX9wyPbNa4TEZOEqLcNR3o5tQBNR+lVyGzep39jBtbQOx5xZvDJn8A5sw9O7jiBxNU0u6QyeUlNmn4napwh7dSlnA8uwCa3FKaqBwIpZbIumcS6eQlG7RLwARMc2rmn92ES24hjVgX1oC6KILvxSRpHmjGOrrMRVVoVYXoNIXoODsga7gFoc5bXGxSz+YV0oE4ZQp4yiTRtHmypckz9egWnTBKRM45eyhDRliYCUOeLL59FPLqO/OoVu3IB9mj+qaCVBtU0oa0eQFo3jmjqKY/woniGtRMtyqPLRMKv2ZkvtwW1NGENpiXQXlVJS2oQioQQbRRYeXnnEOhejccnHxykXd+dcXER5OLgJreT6zxGiABfvMiSKRlSaI0H9ZZXp3wLhJylAJEQIoex6IQAzGxWWDiqO2/hz/JwHFpbOmJja/hsgBA3h5ubB2tq6cQWXoCP+IapMQpokwCCcMwgp0v+oDeOvT6Fe81oA4uA9B/vfsH/wxghEZHIBProGHGQdOAd3o86epmjoKjkDC8j0S3gUzJHduoNn8iieAS2oJLU4KWsI8s1n6lQA1TY6An1yEMsrcJYWci68Fo/SdcS1i3hUTqFp3UDTsoFDVi+6xovYJnUjSh3EM2PMOFgkiu3DPbobcUATEnkzEmkTnrJGRAHNuOha8QrsQhc+jCp5AmXuDKqcWeQZkyjSJlEkjqFJmiAwcYKghAl0MROoI+cITthElrKKT8kcEeNLlG0t0rTci7XnBap6GimaXyF9YoG0tmFUMZW4y1qw1sxxImQcRVY3w8MDXGup5XZMJeueGu5Ze7LsIqHbJRi9fRQRdmFUWmtpPedGuH0svk5ZuDtl4iTKxt5dgMKAjVshLl4VSBQtqDQdKLVHUAjpU4Ox7PqXEcJfasDNM53zTpGY2+qwcNJy2lUYKVVx4rwnZhaOmJra/RsgjpkeR+QqNgIhVJj++I+SMgnmxUcwCDf8Xx68/fUQ/HnKJHR6ChFi3wjEIVevbROZWEBQ0jD2snY8o4fwzijEOqYY68gt5AmbyBV5xJeO4ZfUx7moPkwjujitqeG0rhGtLooRaweWzT0psSvAXjGBecQ4TgX9aBsW0bauo+m8RPL8LtruqxRc/hq34hlsUvs5E9XGiZBGzsd24Vm+gl/OPO5hfcYO2QuBbZyK6MQqZRhx9hzKvBXkhjVkRev45S/hlT6Nf/o0suRJtCmz6OInCYwZIzRmhOjYPsISp1GnzCFLG0WR305KzwA5gz2oMzJZ3d6lePEy5Vfu0nj5CeHVk5wPruGsphkHdTvqmBGKqq8ysPCM7s0dFgeW6O7opi83j1ltMBs2jlz6tQmrJ37Fo//6XymwDkXjkoWfcyZuomwcxfpPotpNaMOoxF8hgND1p7KroCe0n4AQNMSfpUz+elw907FyieG0SxhnxOFYOAVgaeuP5TkPTM0dOWYizEL8ecp0zMTSCMT6+vovO2U6EtBCeVaA4T/apPe3gLF/eMDu+32+3f3A7vv3vHr/gmcXN8iL0WOV3Y2rrA370GYcIurwievGM7IXR2UtrgE1KJIG0OZOI8keR2KYwVf47ey1ZGzx1kakUevlx+B5L/LsYnEP7edczjyWjRNYNy0gbr+ER+9VrJsvcaHpGlbFV7CLW0acuIhD9hBniptJHLhO1dobFPoJXKI7cIzowCN5DJ/seSSGDRSlV1FWXiag+hLyklUkuXNGzaBKm0abMo0ufoLguAlCk4Svp4iInCEoagFx/CxuubNEN63ROnKJa/ceM3PvMq3XFhm4vcPSvVe0jd7GTVOLlaYBq5Am42xDcsUiOaVz1DVepmvoNhUDW+iyW9DFlpIdmk+Ns5oZCxse/pMZM5au1J1TkGoTgtIpCWe3PKzci7FyL8LZtwQfdSXyoDqURhAaP0eHOhRaIWWqQKouQ64tN/YyieW5OHincNY5gtOOwZx1CsLSSob5GW/MTgot4M589UWE+PWxMwga4isjEO6fUqY/CrY0v2ANcSSij4Z6jiLDTxsdDtg/OOCZ0OG6+5GXwhjpk9vc6+kjQ5nAyehaPP3bcApuwj60HnFkOwHpYwSkjOCoqsY9tIWkui0iqzbwyxlDU7GCbVIvZ7XViEIa8A+uIMUrheHTWsbPq5BHZmFtGMOmYBbnqkscr7+Cee9lRINXEOfPIorvNY6lnkvuwTZ1HLmwWafnOr6ZA3gm9SHLnESSMYU0ZwGpfgVp0SaSkjWkZavISlaM1peK3HlUWbMEpE6jTppElzhJYOosyvRZwmJnUUfP4J05h1fpPIE103TPXOP27ktmH2+RPD1B5twl6pafEFM0j4umCWtNExeC6gktmaN68A6NAzdILxuhfeo21YNXCMvtRqzSI/fLIt4thmoHBT2nHKi3kpNtG0SQfRRil1RjunTerQQrUTEunmX4KWuQCwdxWqGFoxH553Tp6AxCrq1Api0jILgaSVAJ7oocHLyTsHaL5JSthuPnhZ4mD0wsXY1AHDP/k6j+hwRCaMsQdIMwy3B0xnAEw9HXf0tE+Ms/YwTi8DW/3f3Iu9eHHFzaYCYqkXgXDW4xLXh7N+Me0oJPUi/i6E50eTNosyYRBTbiHdWJJnuS0JJltIY50nruYJ3ehlVQBTahrTgmTeCfOkSEdwJD53yMUMRo9IiTxrDLnca6pAfbigG86tYJaL6ITXoH9hk9KEuW8U0exTtzgPK514SWryDNGCMgd5bg4jWUufMo85eQ65eRFCziX7CARD+PomARdcEyUqG6lDaFECnUaTOo02ZRZMyjS5hGHjeKV84I7oYetFW9NI6vsHH7HotPbuLZNMrx3GFE+bO4RA/iFNSFrbYF2+AG3CMbicgbIblinMjqTlrmt2keuUJ2ySSasCa8JSX4emcR5JdIsHsAgS4xSF2SEbmmc0Gcy1nPIs67FmPrVIybe6VREykCPolpo3ZQ1yNUmIxtG5pKjoAIimxEF1uPJLgEkX8aF0ThRiDMTwtDQkLrtyvHzJ35yuxPGuIfDgghOght3F+mSl/C8FMD8fzdAd8//cB3rw540tnDuJ+aXL8IwjNH8PFpxjemB3F8J6LINjzjuvGI7iREP48qfQxRSDOisBZkaSPoCuYRJQ7hENyEVWCt8exAnDyMY3ADIbJCGuyjaHCQkS2PQxdVhndyO67pozhnj+NYNsnp9HYcEtsJNcwSUTiHOLGH0smXRFVtEFq8jKF/l6rJQzR588gyJo1wqHLnkWZMGyFQ5cyhyV1EljaFNGUCeeokyrRplKkzyFPmkMeO4hfXjbp0BPukQuyikula2mDlxi22Xuwirl/in1InMY0a5FxIL/a6Thx1zVgpK3DUVeMWXIt/chMhtV1UT12kZfgqqbkjKIJa8BC8ndS1OAeXYxOQgr23HhuvYs54F3LS28AZTwM2rgU4ORnwcK9EJmtFoW5Hrm40nj/IjoDQVBlPqaVqwWSgBE1oDbqYevyFdb1eSZy2C+T4BSWmJ70xsXQ39jMdM3Piqy+qTP9QQHxZYhU6V/8yVRJg+EmBEDTEh0PevXzHdy/2uFdawbS3nNLINBKzRhELfUqaWmyD63AKb8E7sQ+n0Gaqp14jSRrEMbDeeIlCmrDX1OMRM4Fr8BDu6hY8NBW4qyvxix7nVPQM58OrqRTp6HO4QI2bjHhZG65h8xxP7eNERicXEpsRx7cQX7ZEUdcjVHlTxDdsEVtziejKTZoWP1Iy9Ax11hSylBECc2cJypwlIHECVcI4mpQpNCnTBGbOo0gaRxo/iixhDFn8OIq4GXyj+vCMbiK2dgyHsBRO+ikZXr/Mg703bN99jLpuhbMZU5yK7MYmVBhzbcJZXYuTug47dQ222npcY1oJqRghr2OVvJoFAuO7cJRXYxvQjG1IOxdCarGUZ2Alq+W8fz2nfMs47VOAtVceTq7ZiJxz8PQoRaJoQqZtQ/75QO5HIIRDuc8aQgBCoStHFlSKyD+DC86RWJxXceyEL2YnvDlm7soxM2eOmQreTEKEEA7mzmEEwuQkRlEt+oVpCCE1Eh5HQvqoR0lwxPhpy6tfVpb+9Pr14QEPP+zz+s173u3u8qCgmBWVhuykFHKLZhDJG7EPrsclqgWPmC58EvuwC6o33qSSlCFcw1txCWnCKbAee1U1XoGtyOKWCAhZwCewl7Ph1ZjF1uAQ2oNPwCBuAW0ke6XSY+1P71kfktwyOR06xLnoNhxjGpDnTlE2fkB530Oyuu7gnz5MVPUGOsMcMVWbpDRcJb3xGorkYRSJg6hjhtHFjKGNGUUdNYw2bpzonBUCU2ZQxo0iiRrEQ9eFh7oH58AW3CLr8I0p45RYg2dgDF0zS9ze3ePB3ZcUdq0jy+5FFFmLva4U95BaXAIqcQqow1pVzxl1Mw7hvUQb1ghI6EesrcFOUcFpaQUnZNWckVdxwU+PtTjJ2K5h412FjW8pdr56HD0ycHVNxdU5FXfPfLwCqvEPavpRVP+lhpBpPkUIYXzUS56HvTiBUzZBmJ2WYyoMCB33wtTSHRMzF46ZOH4CwszK2LohACGcVAvnEK6uYlZX135ZVaYjKAQwBCAEIX0UGf4y5/+pvxaqTI/f7/Ps3Xv2H93neWEx1+PjiM1Oorp+EydFPTYBlShSh9BlT+Ee0YZHXDfusV0EFy8iSRtGAEOdNYGrrgmloh/f2CFO6CewiBvGRt1pPJgzTSnBI7AHD+l13KUbKGQVFLqJ2Tb/L2z92pVIvxHcojeRZ04RLPgX9W6R1XOD4LJ5EpqvEFa5gjJXcMueQZc7gzZ9El3aJIEJ4wTFTRAYO44mdgxl1DCyqEHkMcN4hfbgqmvDWdWMq7oL+4gO3JI6OO2TjLU4gsiMKqL0VWw/es2rJ+/ZffYtm3cOyG2exDW8EJfQCpzUNTirm7ELaOWsug1rXQ+SkHGc/OpwlFVy1r+Yk5JSTvqXccGnBJE4Bz+XFFyd83ARFyHyLUbkJ3S45uDqloGLKBVX71zE6nJ8guqNLRtfimrZ55TpRyCURXgKcynun4AwPy3H7IQ/psZuV3dMzVww/TFCfCq7/uqr08Yqk7nFKby8fFlf3+D3f/jvv5wq0xEQQpQ4KrMK0eFIN/zUEPzl3ydEiZfv3vNx9xGv8gtY0akIyo1hZOiesYFPHFCHIrqbxNINVKkjeMf34hjWhHt8N94pA8Z9b4H6WZwjO7HN3cAsoQGnqFpcglpxUfXhJe/BU92AZUwrF4InsA7pwkaYx9bUEOeTwcIZL+6ZedPuU4oyYw73qllCKzqomHtKWM08ysJRJHnD+GWPoMidRJU1SWDWPNLoQRQJY6hSJlGlfBLRgm6QJo/jEtaJd/ww6twFXCJ6sA1s43RCN9bDEyg7AAAgAElEQVTpvYiiGpFG1hKc2YLGUMfsvec8eHjIi+fvuf3sPcM7z9FVjXE2rAa74HbslC04qlqxUTVyXlGPo6Ide59KHLwMOPoYsPMpxsqrBBuPYlzc9Pi4ZuPulouTOA9naQnumjpE0kocxYU4ifIReRbiqazCT6gyGecgGj7riE+i+ihl8lcJ46OFeEpzsHeL55RVIObCxNxxP0wtPDE1d/sRCBNTO2Mv0zFhcs7krLHbVWju0wWGcPv2nc+zEL+A9u+jVEmIDl/OQwsw/H8BhTBT/WHvgL2DN/zm6RPe5OqZkXqT1JjPRO9t/ANa8JPW4KOqQxnTR0T+Al6x3UY94RjZiiJ/Cv/MEfzTho2/vV0TOxBFdeMa0Yt38jjOUb04ajoRq7pxCWzBKroC+8h67EJaOSeYkUU0ERhWRps2gxlZHAOqVEpjK4nJ7yaxfZ2WrbeUzO+SOXKH7OEHaIsX0eYvoEoRyqrTyDNm8M+aRqFfJKbxBhF1O3hnTmInOAiGtOAY14coaQj7hAHMswYxT+/DPX0ETfoIqU2rJPUvULawzva9F9x98Jr57ccUjF8htPcKZ1MGjM6BDmrBrrMZZ2UNDuoazimqsfU14O6Vg5dHLm5u+Ti5FRtbvW3FxTiI9Th4ZGPrncMFSTFWilps5U3YetTg4FKBq7gSH1k9UrXQv/TnoloaUIk0QEiXhE5XwXXjSyB0mJ0UJuZ8MTX3xMzMDXMzEeamTpiaCmXXP0+ZzMxPkpaeZdScxua+X8I5xBEQQpQQ5hsE7XAkmgUo/vOjxCFvXr3jxcErvnt1jzdlpWyqg+gd6KOteomwhH78VdW4SsuRx/QRkDqCa3gzrrGtiBLa8csZxS97DFFcDxFVF5Fl9iJJHsExph9R6gjijBHsI7tw0HYi1rTgFFmNQ3gHjuEDOMX04pTUh2v2OBH5Y1RGVzGqyWZUlUlDaBH1lf2MX9pl8fkfaVjfJ6v3JuHli0QULROQMIU2cQVZ5kU8M1fQlF+ievWQ2vVnaKvG8C0exd0wgVPOOKK8SVyE3RGlfdiWDeJZMoe2fBWlMDjUPkzv0iqP7r3kwf1XDMxdoXxyi7TJ24hK5jgVP8D5mEGshSgT0Yl9RDvntLWcl5Vi41eIg3cRjp6l2LuX4+BeiYNrGY4uAhz5WHvpOe9l4KxXCVbeFcZWcDtRCSKPcvzkQmerMCX3OToE1CNX1SJXViNTVSIVGvsExw1lAd7+2Ti5xnPWKhCLk1LMLHwwM/fA1Exo6nPG1MwJEzMhQlwwRodfHTvBr49Z8Ktfm5CXrzfO2v/hD592zxkF68/4P8Z5CAGGL6PDX6Y0/5lfC818rw6/5tXBc968vcPHkT5uh6Zwq3OK1LRakgpG8A2swUVWgU9IO5q0Uey1lbhG1aM2jBNYNoc0dxy/jHEkWVNI9ZP45QnNcX04xHciThfaPsZwie7GKaQdB20zDoKpWdQI0sRRlGmj+GZP41+yga54jfSMQZoiy5kOSmczPou5/Do2V+5RP3+X4OZFpCWTKLKnUCfPEZy0hjRtBc+kcQJzJqkde0Dp1B00LXOI6ybwbF7Cu2kT19IFXHMHsMurw626D7fKOZz1MyhKxigfnef6wyfcu7nPw/uvWL18i4HVGzSsPiCq5xLn07s5ldqDbe4o1hkD2Kf2YRvVyPnQOs6HNHBWXcs5eRVWvpU4eFbgIirFzakEe7cibNyF+QdhLqLAeNkJ7RtueTh7F+KjqkGma0CqrUOmaUAW0IBCUY9SUYdCWY1UWYq/UvicHl+/LESiOC5cCOTECSnmFt6YmYuNgtpEgME4RvoZCNMz/MrEkl99ZcJXx0zQF+h/HBv4xdjQCEAIjhlGr9W/aS76T1WjvxYeAYiXbwQLyz0O3z3lw9YaD1PzuZ9aRnBqJkm5PUiDWnGXCJ5CtQRE96JK6EWT3k/V+GPCS2YJNkyT3ryDLFUw62ohsWXLGD2c4zsQpwst1TMEFC5hH9aBY2gHnlG9yOMHUCX2EZAxjFf+LI5lGzhVbBLaskW0vo/O0h5eZpVyVRHJRloBfe39pPbMIKtfRFZ9GUXBGpq0KbwymvFIKEMWXIFC24JX7ITR6MCmfhHbeuFEfAHv8jU8M0b4L5IYvgrKxLNoEt+SJWK7rjD8YI/1F29YvPmBja077Ny8w6XbT1i5f0DD4m1k+e34F3QiL+tDUd6Le049Thm1OKTV4pzeiH1cLdYhFdioyrDzL8HBsxBn9yLs3Qux+/EyYCsuwN7TgK1HPs5+xfhoapEEN+IfWI+/VkifGpCrGlAqBSCqkClKkSgN+Cnz8fXLxMUllvPntRwXxkeNQHyqMH0CQtgTIRgNnOeY6VkjEP/8axMuWFvT1tFuBEK4x37mw3LGuGWMEEeVpZ9u6OevA+TNwQGP3hzy4aVgePyEvf5uVk45k5QdQ1HVMD4BLbj71OPhXYlM3UTr4DMahh6RUrlEdNEkobkj+EQ2oEnrxTO8hjDDBMHF0wQUTOCdMYhrSh+BVZu4p44gy1/EM2sIqX4QtX4EZc4ossIVHPLXcDRcwlO/hjJzirj8aSYufaBAX8hWTAgH3v7sqhO41L3J2C4kTD7GuaiPc3llXDC0cyJ5CFHiJJnl8wRnN2Of0sTZ1EHsksbwiupCHlzE/37sJOnlNcxvP2P19nvGLt5h4upFxrc2mNt5xuqVHe4+uM+dh0+4cvMRW/desXLrGf2b1yibmCayrhZJUSHuRWXYZxfgkluGc1op9rHF2AYXYqs0YOurx9bLgIPYgKN7IQ7uhdiLDdh5FGDrUYCNlx5neRnewQ1IIlqQhDfjH/QJCmFASKmqRamoQq4oRaYwIFHk4eefhYtLNOfOqbE87o+5hdDh6vY5QggLUz6ZDBwzF1KmM/zqmCW/PmaKt68vl69cNs7R/GKAEDSEYCFzZDf51/6G/3s/f3gg+Lq+5PY3H/n+6bd89+w1L7YX2QhWUmRpwdzqdbTRg3hLWpGpWvCW1xGbPYMsuo3inhsUde9QPXqXrKY1grJ6yKtZJjJ/hJqxh9TMPCeh5QouiV2E1F0ib2IP//w5vHJHkerHCMgZMw70hOeuo8m9jCL7EgHp6wQlLxJfsEbF1ZcU9N4ioXaettYxNhNSeeHuwWFwGMUxWTiG1WIVuUpI7jZ9o7eYWr9Ny847pM1X8S6fwdvQhXNuPbZJ5Ti4BnHewYHeoV7u3nvKs6cfefRkj5uP7zC6NMfAzA4bN+9z++kuWzfvsLp+lZ3r91m9tM3I8hIt82Nk9lSjrcpFUlGKt8GAorwaRXEtXqllOIUYsFcasPERJuMED6YiXNwLcXIvxFFsMEYHOx8DDpJC3HXVSGPbUSZ2I4/vwD+iGX/BokfTgCKgFqWyAoW8GIVcj1yeh79/Bs7OUZw5q8LC0udPQAgmx0YY7DG1tPvk/v0ZiGOmFnh6e7Nz7dqP7iy/iAhx5L8qnEofiem/9yb/6/78PntvXvLs7dd8fPEv/Obpew5f3ODaRgvXv7rAYE0X0Um9eMrq8VI0IJJW466tp7DrDtqcEaIq5oivXaBo6DqGnitUtl/BN6QCZVIbhr4bGEbvE1S5QEDZPJUr7wip3USdP09Q9iJhGctEZ6wTkrpMUN4GyoIVfHJn8cqZRl2+QtfOG1pvfk1syzp5vVeoGNigqXGIFl0yow4B9DpIyZVGERRVSlzTJqkTT8kZvEtO/WXyWm6Q1LhORs88TRdvElQ5iySnjOqZFWqGL5FdOUPj0DZLd/aoGr2IKmWQmqFVRtcu0zk6y/LmdbavCUBcpaKjherxLlK7ylAUpSBKTkRhKCC+qQ1FVjF+cYV4hBTiIi/E3qsIa6PLhuGTMZm4AAePAuw89Vh75iLWVqOI7yA4e5jQvFHUaT1IolrwD25AqqlDIXQRK8uRywuRK/TIFLn4GYGI5Ow5FZbHBSA+6wdzwXFDcP0WbCztsDhhx6++OoWJ+SkEIBKTk9l9+tR4tiWs6v1FACFoB2G5+k/dkvEfhcLo1Pf+Fe/2PvDhxfd8/fIDe28ec+/VKnuBsSyG5pGTUItPQDlu0mpc5DW4ahvJbLqOImMERdYQAXlDxNUtoe/dpqBhjeL2y8SVTZHcsExm9xbxLRvoyqZJ697BMPYITeU60uJN1GXbRNffR1Wwhtwwi3/xBD5lU7gVTyGtmkffO8/G898xfftf0XffpGJ8l/S2TVIqBiiKL6bdPZI+W3+axTpywooINYwhLptE2zpPzeodikYuEV2zQHLPLfLnH1J75QY9Nx6Q3b5IlH6UjMoZxjYfM3rpGeGZE0TkNtE6ucL0xVusX3vA5rX7jC+vY2htRN/TRO5gE0pDKppCPamtzWS1thOUXYQmuQhpeCE+GqGbNRd7jzIc3IW0SY+jlwEn3yLsfPScF2fhEVSDPK6doMxBQnJH0KT2II9uxVdXg0Rw8FNXowgoR6YsQqrMR6rMxcc3FWfnCM6d/wSEqbk7puaCqYCT0X7G/LgDFieF5Ys2Rue+Xx2z4CsTMzq7u/nmu2+NKZNgUvaLENWC9aQw/PO/DIiDT36uH1+94+PLj7wSFo28f8XBy/scLC2wLo6kLCAWhSwLD2kNLv5VuKoakMeP4B8/hCxlGG3OBJrsERKql4k2jNG+8IK0xhUqJu7RtPqSlrU9KmceUjh4nf4r74kfu4tX2xV8W6+RvPCe+NEnaOoX8DX04F88jLR0HmXpKvHli4yv73Hj5b8yfvkx1QOXKercJrXpMobhu4RkdWGIq6ZEkUiJNASDMpikoDhi0stomNqmZGSb3L5r5Pbu0H/pDiM7F1m4d5v5a88ZW3rK5NIDbj16yd0nr5iZu09z3yJTmzfZevCKzVuPWbh6i57Zecp6uynoaaN4uJu4hjKiaoqJqy0lqrQATXoaurRcdMlFBKU04KYqwUVWjq0QEcR52Hrm4+BXaGzfuOCZjSSyGZ/QOpTx7ehSewjO6EOT0ImvtgqJpto4Ty3XVCBTF+OnysNXlY23bwouLpGcvxDA8RM+xgM5MwsXzCydMD/uaFynZX7i08IUQVQLC1POW9kwOz//o/u3EYhfgpWlIKS/FNP/S9Km/bd88/LQ6Mn06MMhT9++4funb3j++iVXIrNoc/EkzjMOH99KvPxrcPQsxyOgHXd1Bx6BnXgEtuEV0opvZBuBecNkt2+R0XaR2vkn1M4/pm7uETN3f2B06w2Xn0Hnjffkrj4lsOsqyVPPqb32HflTt4hvnUdXMklU3TVCq+6jK7xNbO0GvWu3WLx5l97li3TN3SKvYoWGubd49l7GvXWV4LpJUpP0VHn7MeLowqh3OJ3RdYx2XWTh8h3Wblzjzv0nXLm1yY0nd7m9+4Gt29+wfPkJO/du8/DZPR49fMW9B3tcv/ucq3eesLx9k6lLWzSNj5Lb3EBxT4fxSqgtwScnAo9UHb6pQfglh6DOTESTkUVQbiWazCbcQkux9s3HyjOfCx65WHvl4+BvwF5SgC6pB6XQIJjeR6x+nATDBJGZg8hDGoxA+KvKkesqUYVW4qfVI1Zm4OWbjLNLOOfOK7E87o2puWBQ5mwcHTUTVmkdFzSEjfEcQlipJbh/+0vl3L57l9//8dNeQaFw84swOxZSmy8h+PL1fzTt+fs+d8jbvXd8/+KAZ+9f8fjDPvsHH3m/9z1vnr9job2VBZmccudAdOJcvL3K8JG14uJTh29gL2LBI0nagFhajyKij+SWy4RXLhJeNY9h5BZV0/dpmn9I3fh1WqZusHHva+4//VcuXX1LdedVYoqmGNn5ms29PzJ25wOFkw/R1mzjWbzF+bwxnPRL+OlXjR2wI/O3WNraYeDqRQpmLyLPHyO5eomsViElm0KV2UtaRCWD0lhmnEQsanxpjFORnRnLw+uPePD4Prde7HFp9wf61vfJqJ8ks6GFmZ3LXH38krsPX3DvzhNu3L7PytWr9ExNMnZpjfbFGdpmpyjv6SKuugjXLB0+ecF4pqrwSdUgz4pEo09HU1CET2ohdmHZOGkKcVYWY+2XzwXvXBxlxTjKipBFtqCJ7yQoqZu4vDGSC6eJyRwmIKwJiaYKiboceWA5suBSvNS5iAMy8Zak4uQSzplzCiyOC459gkHZJwt8Uws7IwyCr+uvvjqDuYUVx0xPEBObwIuXr36MEELxRtAR/95DeO/fexwdGv977/1nfe9/+/tu5r+uvPof/beE0/G9vT1jg+HOzg7lZWXM+zrTffYcnsKuOXUf4oh23JI6UQoaIrwVqW8dvqohvMtXkFVuIC1ZNB7SxdWvMHHzI6v33zK3c4/Lj57y4O0bHn/zLTfefkP1+BKF3WNMbt3lybdw6cXvKBm/hzhtAIe4PiyFvqfkaZyTBgktHGJo+SbzV+4yevUJtetPiW4WVllNkT76gNzZPZSl8/gn1NE7sEhZYjyBJ/4rhU7mbKZE8mS6l/sPd7j44iGTd28xd+MmF6/d4NmzXR49usn1Jw95cPcxN67eoH9ulsWFFbonJ4jsqiOnr5PSsWGSBzqIai4nqDALVUocyqR4Qgv06AzFSHOK8U4txD+1Aml0Dr4hWfiFFSPWlWMrLeWcVxFewa0oYrpQxbYTnT1Ksn6WiNQBZEE1+GpKkepKkAUWI1Hn46PMxFeVhdg/CXvXcE5aCduDPDhm6YrJCReEZYvHBHMycytMzaywMLPi2K9P83//NzOubd/ld8I2XuNDuOEFGH6HsMxduNGFMqwQNYSijnAo/AkYYcz0k/+X8H2h+nn03tHfJDwffebL7/1Ur3+WQAjgHPVSCf1UGRkZrFU2c1kdR5ONL6JwA5END4hO6qOqbs64SdMtohNF7CDKnAkiKtZIatgioeYiUaULpNatkNu6zNydD9z5CDf3v+PxN7/j8Q+w9fpfaJhYZfP+S649e8f2yx9oXXlETP0SypwhXFIGOBXegV18D2r9EAml/ZR2zFI3eY3Uzk2SB3cIa1ulYO4BLVsHZHQs0TJ7jamN2yjV4bjYi6hOSWchIpp5R19ui7TsJxbzdnKB+7sP2Pr6kMsvDtl9+JHnt9/y+PoeG9sPaNrcIKWrlaDKQqLry2loaWOqfYCxgVGK+nooaGwhVV9MTEoOMWl6wlMMhKeXEZZaQXB8OepEPYpEPdL4EuNSditJPg6KUjwD61BGt6KIrCMgqhFtdAdq4TxCW4W/pgx1eDXqsAokGj1+AVl4K9LxlqXiKI4wAnHshBiT466YHhd2y9lhYmlrjBBG12+zC0YgxG4Snu2+/kJEHwEhQCCYHv85FAIYxpTqs/eXAIHQZCo8H4EhQPDl4y+//vK9v+f1zxYIIXU7mscYHR1lpHeSlcpe2i/4MmQXQkJGK1Uj15i6/JzxlUdEFAwiyxsjLH2YiKxxtEmDROnnSa/boqDrLrGVK/Rvf8/o7X9l+NJLVu684/438Pg3MHX1OdefvuPx4bfsPH3DwOZdykYuMnTpGbF1c7il9SBK68ctuZPoimliioeJLB4jtGSawPoVNPXzRDXP0r5+n+rRZQbWrpPXMsYJ73AuaLNJbV4kMqWO3pIBrmX+P+2993cVR9bv/b+8P773p/ve+3iMTTYZlHM4OjnoKOso55yzUEIRJBEFAiQhEDnnJESQEElZwjiMxxnm867dco81GDx4wvN4PO61alV3dXedPlX7WztU1d6tPInIY1QXxcOQeMaqt/D0yHGOdR+k9XAPKfs7sO9pInxfG7mHu2ne38ve9gMc7OzlwM5+Du46wv5th2ht2ENhZRtpNVsJL28gMKOYgORCLMnlhCVWoonNxMuRin9CIf7xlTjbi9EltKKPacYW14o5sl4BgEEiCIU2orXXohUOYa/EFFqJMaQUnS0fnTUfjSkLVx8HK9YZ5reNLvVg0VI3ZXZ60ZKNyvzDkmUbWLp4HcuXriczvYC52c8WmFl/BIQKBtmeLIPe48ePefr0qaLHylo6AYGAQ56T84mJCcSZtpz/dxy/SkBIQ0lSRSwRm3Z0dtG1rY/K4AL2rbXS52Hl5JFzXJ36jOuTn9PWe4mIgr1Epx8kLqef6OzDROYOkFp7hfSmm0RUnSZn1z3qT87R0DtC1fYr7LvwnFPDL7ny6Fuu3Z/m4fhz7j6b4uTgMM19J9lz/AK7zt9n89EHmKr68c6RBYHtGLK70aftxpp9AGNJH/a6AeKajtBze5qCtoP03xrDmtfC+qgKfAv34VfYp/hrym85x8XrT7l3+hxDWxu5kZ3EEVMgZ6JC6YsIoTXaSm5eBNE1icR2lpB6chdtl8/R03OWzq6TNO85yfZdp+ho66Gguh1LThXasgb8KxpxzalgfVwOnvEF+Mbm4xyexIbQBDxi8/BwlLDRlo9XWBW+9iqF+K3hjRjt9ejsW+aVaXFubKtGZytHH1yKIbhEAYPWkqcEb3fxjlIAsWiZN+8vEZOrC6I/fCju7xevZdEHq1j8wSpWfbSRy5du8uWfvnvNJ9k8KFRADA4Okp+fT2ZmJnl5eUqqr6/nwYMHCneQPTm3bt1i8+bNNDQ0KCL0v4orLATarxIQAgQZGWSyULiEpK727XRu20/h5m7SIvI46hTEw9w8Zu7c4ukXX3H42iMyCncRknGE8NzjxFdcIL/9PnHV53FUnyW86iTB5UeIbjjD5u4RshsuElM8QHL1SVr23+Hq0Bx3HoxxZ/Qpl0ceKVal+h07OXJrmN3XnpC68yLG6mM4p3SxIaoTT8cOPEPb8I/vRJO6g5TGMzT0j2LM3Eb3jU8wZG5Fn91OeNUBgsu6SNt2lOqD5zn3ZJqLE484+egKvVf3U1zqoCUtlCatDwcCXNll9mB3nJWtseFkFKdSd3gv7XsO0Li7h9bmbpqrdhBWU4u2vBrX3FKcsyrwyqrFL60Gt+hC/NMqcEsuYHVICmtC03COLsArvhKPqEpWa7JZ75+nhNayBLdgDRFFugGtVZTpedczels5WksxQaZ8tOZcNMZsfDSJOLmHsWKN7JTzUixM8xNyGxVv33/4YH7/w6L3l6HXW/jjH7/i5UuR9ReSmpyLfjAfgPHEiRPYbDYaGxvZv38/TU1NmM1mJZf+F8tnZ2enAgYRme/elT0VrxS/wuPj4wrXkOdkDk3EKrk3z3WmlGdkQJV7vxREv1pAqNxBzc+dOs2WLS3sPXUVbXYzxRWNPLKY+KokGx48ZHjsCyrajxJWep7gwlMkNFyjaM8IW899QlbHNaI2DxBS1kNYRS9Jm0+RXnMJU8pB9IldRGfvo+/4CDeHJjl58Ra9565y5fEklx484vTdRzT1n6eo+xKx2y5ga7iEa8pBnCO3427fipe1Ad+QJvRJe9GkHsQ5qpPS7kfoktso33qUE5dHOHjxInV391N3uJ1TF85wZ/ghPTeuU3Sqh9iBbVja8zFXxtDQkMauXAe9WiPX1us54KJle1Qsh3LzGagupz8ukVZDMEGZiWgK8/DMKUKTU0dQ3Ga0oRXY4+sJy23BL72c9RF5rLRlsSm6BO/EGrxialirzWO1dw5u/pXojFsxWdvRyyI/xTFZjbIHQmctQ2cpRmsqQGvMIciQjXdAHBtcglm+KpBFi+cn5GR2etGH63l/0Wree38lf3h/Gc5OrnR27ODrr7/lu2+FSF8HxPyOTBGN+vv7iYqKUvy+CvHLBPHp06dJTExEwCKDoIjKBQUFtLW1MTQ0pIRru337NikpKQqIqqurlWdEvBaHGGfPnqWoqIiTJ08qeuf169d/saj1bwOIa6N3aT/QRe+B4+SW7aZ091nu3LzE58mxfJuWzGfXBum78YLg3B4quh6Q3XaJiNIDlHRd5/ijV/QOfUnp3puElx0kpeYUieVn8I7oxN3ejrOumqjENnqODHH0/DDtvedp6bvIuZEXnLk3Sd+V+9QcPEdB9zVitl4jsOg4pvzjuNpbcNfX4qmvxzN4G97R+/BL6kGbIiFxa9nbd5nxJ9M8fjDIkZM7uHD/LEeGr1Ex0EPyrg5CWzcTvbcW17oIXLaG49aRhaOnle2HD3CqtpV+k4Pjm/w5s2QV15xWccX5A46sfI9uVwM1hghSUgrwictnY0wJ/ilbiMzfhT29CX1iJV7x1WyIKGZjZBHO0cU4hRexRp/FuoA8PDSb0ZnaMVk6MNi2oLfOe/vWW6vQW8rQmYvQmfIJMmYTpM/Cxz+ODc42ln8kcxBuynKN9z9YzyLFurR63inZe4vx8vJSRm4ZsSW9aXQW/UB0htTUVDZt2kRCQoJCxFL28OFDBRA1NTXs2LEDZ2dnWlpaCAsLIyQkhKtXrypA+q//+i/S0tIUMWvdunV0d3crYAgMDCQnJ4esrCzee+89ent73/gNP4XpjyX/NoCYnBql99QAxc17GBv5nIasrYyOv2R8Ypjh6nQeOxJ4eHyUA303OHPpGSPjL+k9PUx+Qw9RBTvIbDpFRvMlxUlAfPlxrGn7iCw6iTntMN7BbUqoWkfyVrqPjbLv7Bi1Bwap3H+H7C0HOD34lO6zt8jrPEpc6xk0xYdxjduJt2ObEpTF1diCm7ERL2s9XpYK/teHARiiC9k7cIVzt0fp6z3NjR2neHjhPgePHSeqpQzt7kLMpyvx7I7HuVGHbXsYxvp07AXZJJUWk9hcRdLRVpY02HAv8WVvooYXH63k5f/zf3j0/23g0KYAMmxRuEQlsSajAufcFnSFO7EX7MCS1YwuqxH/tM14JhXjmZjPKms8iwMiWOmXiJOmAH9jA3qrBEmZB4TBUoNBAGGWFa5FaI35aA0/ACIglg1OFpat8OX9D1z4UCIGLd7IH/6wivff/4hFi1bi5OzOtvatvHz5Hd98+zXf/2BN+pHU5s9kLkJGfxnJ/f39KS4uZvv27criUilPT08nKSlJ4R4iSqmhF0JDQxVwCPcQ4Ik4JPe0Wq3CQUS8MplMCqcQbrF27Vp6JE62yG6/4Pi3AcQXsw1jDbEAACAASURBVJNMjQzT1rKHs9em6T4yyOnzd5id/YLJwWFulVbwIDSU4zu6uXXiEn+c+YLPXrzkycR3HDj1lLSakwQldZPUcJfYshOYU3fgH7sTt5DtWJP7iEjuxhLZTFhyJ/XdD8jfMUjB3keUbr/A5m0HGbg0qFifHFsOYa4+SmT9eWwFfXjF7MPFvh0Pcy2+2iw2ORtZutKVzVv30XPtIU2nhkjr6OPEvbucGb7FwIMTpHdlE7wrFs0uB/47EghoTCF5zxZsW9MJbUnGryaGDa3JWDqLSemsJq0ii2arnZ4NfhxydqfRZyk5RhesYUaiC8qJzG4h2NFIdMp2bBntuKfWsiEyC9eYTDZGJrDSFspyk43lOjurtNFs0mXiZ61CJ5uDFgLC8gMgjIXoDHlo9VkE6TLx9Y9lwyYzS8Vt5QfOfLjYmcVLnHj//VUsev8j3vuvpVgsdp48HeX7l98p+6e//uYrRV94nRZF1hfxaGBggJiYGC5fvqwsHRIzq+gJIg6JKCSgOHLkiPKszEc4HA62bdvGqVOnCAoKUnQG4UIREREKN9m3b5+ikwgApH43NzcOHTr02+EQIheqpleRMb948TFff/IJz0bHad95mEfTX3Gw7yzDDz9hauYV5/ou0GmP4XKYnod5NXx54RFff/INX333LZ+8+JTb92Yp7biKLU2CFx7CXnqMsPLz+Cf2EZjYgyZ5N76OJvyimwhI3oGp+DBF7bcV95HpNT1kbuklr/MkFYeGqDn2hJS28+TvuIa58BS+id14BNfiHlDI/35Py1oPI50DFzn18BMaB66TUNvE0csXuDA8yN6rR8jsLsPQFkVgRxi+W8PRbk0iclc5hvYEQvakYerIxLU2EXt7KY6tpUQ35BKZEo0jLITISAvWpCD8I63oE3KJL95OfE4nsaktODKaMKXU4uooZUNkPGvCwlhpD2aZzcyKEBPLzDpWGGxsNKfgY68iyC7coRa9TfZRV6O3lKMzF6P7QX/Q6jMJ0qfj4+9QOMSS5X78QbxsfOjKYgmQ8v5qPvjwIzZscKG1tY1vvvlaIVRVeX6TyCSAkHTs2DGFCwgw7t27h8j7YnEqLCxU9Iqqqiri4uIQC+Phw4ex2+309fUpgBDRSBXLBCh79uxRwOPr68vx48cVUWnRokW/TZFJLE3CHr/95mu+++ZrPv3kU7q7e7n34Bn3RqY5cvI2o+Pfcmv4c3Izm9hqyOB4eBrDGUW8PHwSJmeZ/epLhmbmuHxnmrLGU1jT9qBNFtGiS9mG6pe1F8+oHejiDmKIO6iIUP72ZuzJOylqvUJN9wOiqw5jLztIfPNJynqGKOy6RmztIQIzexVHyN4R9XgaGvhwdTqulhQ6T92m9/o0HcdusqP/CFcvXebWgwdsO36I9H31mNpT8G4LwbcjFE1HDPqtKfg2R2HYloK9LR9jVTaW2gL8y5PwKYvDMzcan4xYjMUZbEwPYV10HIaMJiJz95BYvIeo3C3YMsowpJXgFpnL2rAwVthNLLUZWRpsYEWonmXBgSw3GlhnjscnrIpABRBiXapBZ6tCZylFZy5U9AetMRutIYMgfRre/tFskHgQKyXyqNd8sMUPnJgPnbWM6JhYRh89ep0ZvPFawCDELJwhPj5e4QgiPoklSfQCCa4ifS5AEP0iNzdXAYboEmNjY4oeIYq3zEtIEqVbOMno6CgVFRXKO8JdVq5cydGjR387HEKsS8IhBAzyx1+9+o6X33/NN19/xdTUDJ079jIx/TmXboxy+fYYI+Nf0bDtNFbHeTIT6zjmSGA8LoVP2/Zx5+YovXefcmlI4l9P0394iPziXRhiyvCJrcRRcYSo3FNoInowRvVhDd6Dzr8Ob0sDQVHtpGw+S0LdGTQZO/BN20ZIVS+bjz4ksfUkvhl7CUjfiSmtHW14B96mNvyjS+k8M0zHicc09dzgzOAIQ3eGuHbvPgdvXiW5qwHt1hS8t0Xi2xmJZ1MEHjUOPOsc+NUkYKnOJa6+loT6Omzl+QQWJOGdGYepMI+ImkpcMqNYGRKBNr2OiPwdhOe0YEguwj0yFo+4RNaFx7LCZmCZVcsyyYP1LLMHsdwugNCx1uTAP7IKXbiITMIhqhW3lQIIvUWWfOejM2WjM2agNcwDYqOzhRUfBbJkmUQM8lL0iP/zf5ezcZMb3fsPKDrDGxHwWqGINAIIIXqZZzhz5oyiEF+8eFGZaxALlNyXVdhiehdX+jdv3lS2N6vv3blzR5mrkLqEu4gZVpJYrkSskqTRaJA638SlXvukv7r81eoQAgZZli5gkD/18uW3vPz+K7795ktFmere38O1W3d5Nv0Zt+6Ncf/xc27ee4Ej8QTG1PNk1pxlX1k9Z4P1nDPZ2FvdRWHncY6evcr03VHu3XxEaetxwlIP4BvYSHTZAIFZHVjz9hIYt5ON5jZcg+pxNzWjid2Nn3gNTNuNV3I7oZuPUHzoAYW9Q9irB4jY3Evl3mtEZh3C3bgVQ2ozuy5NkrHlHKmVhzh+dZjRR0+4PjLKvpvXiGivJqA1Dd+OBAJ2JeDZ7GB9aRi+TalYWovJ3rOdip37aT44QMWeLox5mQTlZhJWvRlreTmrY+xscMRjzKvHP74Mr+hsNoZEsdJqZHmIgaWhBpZaA1hmC2KF3cBy+zx3WGb1Z7lRwyabA318NZbYFoyy7PsHlzNaSwk6cwFaUy5aY6YCBo0+BU/fSNZvMipK9eIlHixd5sbiJZtYsnQdRcXljE+MI1413uUQIlaTcAuVYFWgqCLVfJ/Pg0c9F1oQUEiunst78o6ISu7u7opoJYq2cAnhGmr97/Jt8syvEhACBtnSKsqR/CElvRIu8TV/Zl5p++7l99Q3NjN4/yHDj8e5OfSQmS+gvu9LyhIOEF/ZR3D3eco7+7loDGV48f/ibEY0OdV9tB2+x+DtWa5eGmffs89Y39mLW2gzRt86IjO7sO47zKotLXjo23DVt+JmbcPF3oJ/0m50Od1ocveSsvMqTZfmKD/8gNxdpyjacZKYgqM46bcSVdlLSddN9Im7CIrYQtOOAe4/HOX8nXtsPtRL6oFOdJ2FbKiLYFNTJO5NsbjWxuO/LQv7zioSO1oo3Lab0q27qejag608D//8dLyy01kVHcWqyDBcElMJkRnq6AzWhcaxKjSMZaFGlkYE8X6YL0uDfVluC2S5TbiElqW2AJZafVhuDMTZHo0urgxr7BZMdgm/W0mQpUyZkNOa8ggyZqExpBOoSyZQm4SXbyQbnIwsX+GtcAYBwx/+8BF+/nqGhh7w/fey3ELiUP/tQ+1PVXSSaxUEkguhC5FLuZxLmQogUbwlqeCRX1Prk3LhKDKXceXKFUWyEPDI+7/k+NUAQkCgLtcQMMiso/pnJUcJxySNLuklr3jFg5FhDg8c5cnYOC8+/4KZj79g5gXUXB0lvaGXs0fvMXpvnCtXb/CkY4CL3gm02uwM7u/lwfAI+58M0Xr3Nh0Xh4nbchJN9HY0tmbsmbtJ3n4Be9IAzjoJo7UN/6jduIdvw8OxDX3ufkKqjxJcPcDmw/fJbOtlgykZT1sjvmHdhBQfICB5Kx72LQTHttJ//Ab3Rh5wfuguzSeOU3DsIAGt+ayvjWZDQyRrKkLQdRYQtDsf36YMDNX55O/aSXnXXvK72/HIiWZ1qp3licGsiA3DOyOT4KrNmEsq2ORIYFVIFMtsoSyyGFgUHMj/tXnwodmTZWZ/lpgCWWzSsMQUwGKjNyuMAXiEx2BMKEUfUYkhuFrxv6S1lqK1FPEjINIQ7hCoS8TbJ4KNmwwsWerGBx9u4P1Fq5SAij09h/js0895JXMOv5Dw3oVI5/v9xydVevix5MczuSdAEYuUgOOXAkGt6VcBCAGC2KAlFzCIfVnQLcePjSCg+Ov0py+/5MSJkwwcPcYnn37G3B8/59DoELemp8ioqKL74DGeD/+JuWt/4mr/CEMD57hWmMF1i4abKXHcOHaI7ps3OHTrCXv33yS78gg+MbvxijiCOeI8Osc+TPEH8RQOYWzExdyIa3CTEhHVM7aD5JarOCoO4hqcwnubjPgEN+Nu3YMpdw+ejnpcjRXEprRx9vxN7o8McWFokJYTxwjfWodXXSYbax2s2xzGusow/Joz8GpOxqMmEXN9MWk72tEVZuNVEMfG3DCWp5pZHGdgRUwIzglJOMXHsTHWwZqISD6yR/FRcAyrw2JZGR7K4uAglpp9WWHRsNSk5UODlsUGDSssgWwMseDrSMQQX4QuvAy9rZIgcTdjKSHIXECQKZcgUyYaQyoafRKB+gQFEOvWBbFsmQBiLStWrqekpJzpqWleikj7SgDxbiKTSni/1vxXAQiVO6icQcCgjg4/h3SZ5JkYn2DgyBHu3R3isz9+xpk7V7g0eovtJ49w9OIgs6Pf8fHNP7G75QDDoyPcPtrPtcZariUkc8ccw9O0Sq7vPkxj/wVit1/EP2MAX9sR/AIPKs6T/cLb8Qluxc3QoCR30xa8ZclGWDv65P3o45pY4mJmuVsIPtZmzInHias9RlBSIwEhlZSW72bwxi3u3rtG3+lj7L1yEUf7Fnzrs3Cui2NddSiutdH4bUnB0JpDYFUGurJ8bFVV+ORlszYjinV5kaxOD2FVnI1NCQ42xSWxLMSqWI9WRYThFJOOR3wJPomVeCcWsj4sitXBBlbbjCw3mVisN7JEr+cjix6nUDs+kQloo/PRhpags1WgMZcQZCkiyJxPkCmHIFMGGkPKD4CIx88vinXrNKxY7sqKFRvw8QlQVql+8/WXvPruWyW9cZ3Gr5Xqf+a7fhWAEM6gmldFblTBIN+tcgiVNyhM4oc/9Orln3n1/Usmx8fZv28vd27fZvTJGDdHH3Pt3hOu3RnjzpOPufJ4jOqObYyMTXHr0RR91++xr20/h3TJXFkfzBFtPDmJhYRmtWBJ3kVQSCduhiY2WapxMlbhbduCn6URX+MWfPSNuGnq8bZsxVnfiEtQPh+52nAJTCTA1oYl8QSZrecwpTcRk9nGod6LjAxe48H9q3Qd6qb35lXKjx/E1lmOS20MLvWReDY48KlLIPvgVrJ2duCoayK1owv/wjJWpcaxITeONQlhuDgi0WXm4pKcxhIxqYboWB0RjkdiIf5JjfjHNeMTXYmLPYX1dhurrWaW6c0s0VmVibmVJhNrzRZcbdEEhOegDS1F1i5pzMVozIVoRH8wZf8ICEMigfp4vLzCWL9Ow0cr3dBozAwMHPvByPE133/zFa++/UYRm36Gzv5tbv1qACHT7ars9xcQ/LBccv76h9WTKjL+jLJH988vXymm2KHB2+TlF3Bu+AkTDz/n8ZUxjh+/yNHRIfaN3aH6zFGuT3zKvUefU9ZxCm1OG/aCrWSk1NHil0r3+jA6vKMpDE7HEpKFT0gJzpY6nA1VeBqrcWQeQBe+FS9jI25aAUUTfpZ23PVVuARm4KuX1aFtmCMPkVF3FkNSI1mVezl57hajIzcZfnCJQ0e6OXT+BIcf3CCjbxvOVbFsqHPgVBuFZ20c6btayd/ZRWrLLgr2DuCRXohLdg5OmWlsjIsjMCkDbWou6xMS+dBuYGWkhSU2Mx/Z4nAKL8Q9ooL1pkzWmeJYG2xnpdnCYp2ZZUY7a4IjWa63sNYUgmdoMkFRRWjDStFaSwg0FaCx5KMxZ6MxZc4DwphKoF4AkYi3t52NG/xxdfFnz+79fP/d97z8/hteyaz099/y8rtv+PMvXCLxa0XI/wggRERSV7HKuXAHsT+r1oWFHOJNDacCRsQpSfKuTNr0H+6nbHOF4vnu4bNZzl8fYk9fP73HjzP8bIJH43/kYN9NsmO2UV11hpqjDzG39hGRv40KQxF7XRPp2mijztWXJH8DfkFtBATV4xVQgre1iqCkTjxjOtloacHd1IanvpmNhm1s0m/FR9uE2dBKfuYZtKZt+NtbCXBsJrKogd5LF7l15yST9y8yeOIgVy+eoPVYD7q2albU5bCyIYX1VVFYmssxVlUQXNdAQY8EZywjsmE7/pml+KUXocsrxzkpnUWOcD6IDGVJmJ0VITZWBltYYTOzMtTChxYdi0MMrIqMYok1hPd1Zj7QWVhpCmOFPgInWxqBMeUYEurRRVaiDc4j0JKFxpqFxpJBoClNSUHmTHy1yfjpUvDx0ypLIWTiS/pL2vu3evyPA0KWZcjkm6o3qMT+tgaX+wICyQVA0jmyo0oA9uTJY7oP7mH3vr3cvjfKw2czXLp1hyuDQ4x//BlDox+TX7KDnI5DJFXsJTKgjni3DvwDulgUt4fV+duJjilmzyY7N/+vG3tXr6TA3YLJtwBP7yZ8A3fgrwCgmlXGStabGtEG1BDktxknQzMrgttYE1mLT0QBPoY0/I1VeJm6iMo5x82Hgzwduc3TGxe4d/0Chy+fpvr0YQKbK3CrTCewOpWgwmRsZXmkbmslobGNgJR8IiU8cGM3qU0HiSjrUMSjDx1R/FdwMItDQlgZFs6q0HBWBIewzBrMUlswK8LCWRsZwxJTMO9p9CzWmVhvj8IlPAGPsFT8IvMxJFSjiy5FG5KFvyWNAHMmgaJMm7J+UKrT0JvT0Bji8fHVIEspZJ+79JNq8HhbH/07l/+PAEK1Ksloo85Eq0BQ83dpVBUMan0zM9M8fnKXAwf203/kOHfujfJofIrhZ2NcuDXErZHn7DxwneC83UqYXydDPd7aNrw1HfgaOwk0bcVi3EJEYAVJ7kk0ubqyfZ0PrWus5G5MIdSzBr12F0HadrwD8lnnF4KTLg5XYy7O5ko2GJvZaNqFs7ELD9MuvAxt6EM6sMY0U7VzL0P37jNxb5BrJ49w8swxOk70E91Sh1duCimdjeR2NpDWWEV4UT7BuUXElDaSULWT7KZ+Umt7iCnbi3dCOR9GOnjfHs5HUXG4JGayOiyOpeYIlhjDWWwIY6kliqVGEZkkBbNcL7qDDafgCNZog9mgi8DDlkxAeAaGqHQC7CkEWAQMuWgMORjMuQTpEvH3D0OnD6eyarPCgcWkKYORDES/1eN/BBACBLEoyfT8QiX658Cw8J50irwn76uil5htZ2emmJt5zKOHD+jr6ae//xh37j7gyeQU955OcOLKCAm5bcSWHCKq+DheYU0Yk3ewSYjZXI2LtQl3UzueQTsICNxOsG8NMT75FDpH0brWwI7VgTRuMpAVEI2rs50P1oWwVlOBk75e8ajtGVSGm66OtYYONli6cDd1ojXUY7GWYUou4+qth4zcuMGlI73s29NO56FuMtpbsW0uI2XHVop2dZDb2kRseSUxZXXkt+4nuWY3MWXbMWfU4xtTikdsIUvDY1lsd7A6Kgmv1CI2RWWwRB/FooAwVlsTWW1Lwjk8nvW2UFYbzazSG1hnNLFaq2OFr4YNOhv+4YkY4tIxxiYTYE8kwJyOxpiLVp9LkDYNoyGREFssdTX1jI+N/0Wk/R0Q/wT3+AIAIVwZySUXt/uyZ1ZGHCH0dzlUQKhgkPdF3FLrVeqenmRuZpSPZyYZuTdM34F+env7uXX3Lo+n5xi4eI+82n3sP/6Aqm3HsGe3kN52jJCy/biE1eEi0T4trayzbmWdtQMPww78dK1Y/MtJ9Eqm2N1KjZs/5a5eaP73EgzrArF65mH2rkHnXUGAfxk+2nLc9RW4mWvZqK9hk7EBD2s99oRqrt94wr2r17l+eoCTJ3vpOCRbSxvxKczEvzKfuKZmHBUNRJTUkda0i/TmvURWtKLPLMMlKhmX6CQ8EzNZ50hleXAMm2Iy8EsrwdWRzbrgJNZZEvGKzsc9Ihu30Fg2mYNZbzCyXq9nvS6INYEBrPLzw8VoxRCbjCUhDV10HIEhCQSYUwjQpaPVZaLXJhNuT6W5oY2Z8TG+/aGfpO3VfniXPvt3fOZfziEEDJKEYCUJEcvEmzot/9pO9L+0odrwCwEjrFqWcwgYhMOoQFO5xMzMFDMzj3kxN8PM2DQPhx7S39tP3+F+Lt26zeV7z+g+OaTsnT529gJbB05Rd/Iam48OkVozoDjw8onYwqrQCtbE1OEd0oiPqQEfaxPOlnpcLZXodNlEuwRj/X/fo9rNlVYnE5Vro0lxycLkVUqAbjO+hhI8JFChtZzlljrcHJ20tBzh4b1Jbl26xOD1s5y5MED7oT2ktTewKTMW98p0LNV1BGVVEpheTkz9DmxlDdhKawjMzME5NpoN0XY2OSJxdaSxMTwRj9hMPGMzcQlPxiMyFY/wFLzDUvEMTsTTFoG7xYaTgEETwHqNP+sD/dkQEIi3xY4+Kh59ZDxBodHoQhPw08cq8w5B2gTCQzOoLNnC3OQsr775ct6c95ee+W2f/MsBoRKrgEGsSeos9EJCf1MTy311RJL7ci1gUIO6iIik1q3m0zPTjE8/ZWpykhfTn/B84mMePXjIqZPHKS4v49KdYS7eneD2/SnujkxyZfgRvTevs2XgMKeeTdJ45DK2vG34J7YSlLwTU3IXLtE1OEeW4mYvwd1Shautng3GEszGDPbnNLHP3czOVb7UbrSQ6h5HiLYIf1MVLsYKvGVZRMRmckv28Pj2JPev3+XW1fPcvn2eM5eP07y3g+IdLYTW5qOrTsFUVUlgXiW+mSVYy+oJr2nCXFyGvbwcXU4a7nEhOIXb8HOk4ROdwgZLBCt1Vtab7ThbQ9moN+OsNeNlDMZdZ8Bdr8clKJD1vl6s8/VivZ8vG/0D8TQEowmJQWOPRWuLJcjsIFAfic4QjcUSQ11tK1Pjs/D9S3gp3jPejYu/qR//3cr+WwChgkGsQQutSULwP3eooJFcxCuZqxDil/pUEPxVPjvD9CezTM++YHbyU15Mfcqn03NMPH1EX38PxuBQMkvqcTTsp/HSE84+nGZPVxf3zx3lk9EH3L37iLreG2hqTxK1d4jLt2+SUbabjWHtfBi2h+Xh23GxVmM2FeITkEZZ13U0mVvx1yeR42Vm1xoPDi31YNeaUIpdEihxVNPVdYy790d5evU2IzeucP/uZa7dOM2J00fo3NFJSmYaEcnhmBL0RNcVYq8pRV+Ui396OtaCIqw5RZgz89AmJKOPT8SUmIo2OhlXcyjrtSY2GE04mY24mLS4GzV4GQLw0fsTYDbgo9fiGuCLk58XroH+uGk0uATo8NLZ0YYkYrCnojMkotU5MJiiMJrt7Ovez4sXHytbQXn1Z15+Kwvtfq6Xflv3/lsAIaKNjOxC1AvnGoTQVaJ/vVmlXOUQ8p6ASTiMCoA3gUJiXo89n2N85gUzU5/zfOITno9PMTv+hPHxUW4ODRGekI53WDoR+a20H7zM4TP3OTs4zonhWdrPD5O45RCahCayG89QPXCb5qMjBCd14qdvwFfbjKeplfWWataF5ZO7uw9H5XY87EV4GwoJM5fTltRMf3g253VmTm9azaDXOj4tSuNGfw+3Lxzh9NkDHOzfSV/PPrY1NJIaFk6y3UhuoomokmgMJQ4CsyLxjg/HMzwCv/A4dJGpmKOyCInJxx6TgzUuFU1EDL6hYbgHm3CzavCyBeBt8SHQ7IXe6oOvzg8XXy8leWr88dAE4hagwTXAiHugHT9DDBpDEiZdKhr/SBITMrkzNMhnn8/x5Vef8v33X/Py+z+jBA79HRD/HJ+tqv4g8r7I/SoYXif+t10LIISjiGlWVaBVQLwtnxJ9ZWaOmennzE7PMTs9o1ifRL+YmJri5uAQxZV1hEQn09S6g3sPnjL8eJoLd59SvK2HvPbjaFJb8Yjdgm/KVgw5O4kq7UUT34JHWA2b7BV4xNXgFl9OUusBbJVb2RiWiX9IHlnZzZw6dI77508zdraP6f7dDNdWcSk2msHQAO76enMtLJzTJSW0ZGeRH+sgLdLM5mgD+902URoSQESSBZ8EGxuTI1gebsUtPARtRBgWhwNjbBxBDgdB9hD8bVZ8rSZ8rQYC7Eb8rFp8zIFogoPw1HriEuSEq8YFN40XLv5+uPrrcfU1s8nDgotXCD6aGPw1kYSFxFBd1cCDByP86U9fKAHWX8liPcUH6w/rKd/WQb/B8n8ph5BRXAhZlnKrotK7tqFwCHlnoTXpbSD4peWDd+7S09tPVVU1h3r7GBke5d7DMY5cHKJ422Ec1ftxia7GKaQcS84Oqg/cIb62jzXmTD7wc+AbX0ZAcgXprT0ktnejz62krGkf507d5v6NQZ4+usXI/bM8vH6C0RNHGdl/kMuNFZyJjOKgwcBem5FOnR8t3k40Bjqxw+7DAde1dDk50eAbQEpwMIaEGNZGWPGKtmFy2AiNCcEWHYou3IouWE+QVYverkcbrEdjCSLQoiHArMFL74tboAduWn/cdVo8gow4+xrZ6GFko6uZjS4mnNzMBOljcMRmIpvzZR/B39NH79qX/07P/UsBISKOzBUIYcvxNvHo9QaT54SbyMSbAErlNL+U8N/6vARleTrBtWvXaWtpZdfOXZy7eIWbD8boPX+XrUdukFzbTUBUGcbEWlp6bxJftp3FnnZW+oURVbgFY3IxvddHKe05THb7Ts5eH+bJvTHuXrjIrQv9nD+xi0sn9jB4sp+TB7rZvL2F7Pw08pIjqEkNoylGT7PJlU6fVfS7reT0miVcWrSKw8vdaPQ3kxwehSbCjiE2GFu0kbAII3a7AZMlCIPFW0mmYH+0Zl8CDN746Xzw0/nhGeiFh6SgcDy1CbgFxLLRI4x1zjY2OJtZt1FDkC6U0rI6rl8fVNpX2lrSLx20Xu+338L1vxQQCxfs/RJAiKgkFiXZQqrqCj81sf4DYt3cC+Y+/pTxiUkmxsbYv7eLkpISBk6c4cTFW1wdmebC/WkqW3uwxhaSVNiI2ZHNKg89EWklpJTUUdG2m8GxOVqOHWXvpQvcvDfC3cs3GDx+hMuHt3NwZzmHDzYy0LudPV0t5LVlEloWSWxBHNFZsYTkOYjOC6cqMpATG1dx94M/cGbJcvZscKE2QEdKsJ2Q6UkH1AAADx1JREFUMDv2SDM2ewBWiy9Gsx86kzcGozNGsxs6kxv+Wld8gzwUncFPr8Ez0B8XPz88g1Jx889mvVs8a50i2OQahptHMIGaELq6DjIxPs7L7+e3YqomcGl3Sf/Jx78MEELAIvsv1BvehUPIM9IpKnd46yj/D0wYTkzNMjn9nCmxVk1P8vHsFI8eDtPe0UF+UQm9Aye4/2SK+49nOX3pDqU1Lbj76wmOTuDw6QvcefiEseefcPfxU648fcCVx/e4eO0y10+fYuhEH+cPNNJUFcOePWV09TbT2lNLxt5wYreFUVIUS2NmFgU5eUQVpBOfGMFms44KkzfpIa6kJepITAknLCYca4gNiykQs8EbvcWHAHsAvnZ/dBZPDDZf/HQeeGk88dEH4qENwjlAi5vWwgY/Axu8olnrEs061wicvSJx9QgmM6uSu0OP+HjuBd99/RW8mt+PLJzhdw4xPwz80wEhQJBRXbiDjDx/6xAAyHPSKZJkCbiqN0hdIt9K/jowVM7xevm7XE/NzDE18xwJGi/K9nOZ4Z6eYGriGfeGBmlualKWkh/oOcTD0ac8eTbOnbv3uHL9Oo+ePGF8apJbg4MMDg3Rf/YoJ6+d5dylM5w8vJ+zPR10t+ZwcE8BDa0p5NQlULI5k/NtLbR111CzNZOahkTSSu2EFdiITAkj1hGHa0I8zmlaNiX54RxnwtMRRmBkJFr7vM4QGKzFJ8SIT6gZH1MQHgICMatqdThrjLjo7LjoI9ikjWSFp5U17kGscwvAR2ujsLyGy9cGeTY+zdTkDJ99/Bkvv3ndO/ff6qn/jPv/VEAIkUoSE6uIPO/KflWuIIBQRSWVsAUMootIknNJ/wgYpN7pmRkUa9SsiF3qGqhJns9OMT72hMejwwzduU3X3i6Kigpp79jG+fPnGHk4zNj4M549e8Lo6Ihipjxx+iiXb17i4o0LyuzziWPbaamPo2mLg5qWeCq3Z7Fldw2H2vaw68A+6rbVkVeZgaMgEkO2BU2SluBMOy7pevwiNBgjgrHEJ2NIzCEoKZ+g5Az8oh34hUTgZw7HWx+Kq8HKpiATmzQW1vkZWetjZI2XidWeZj7ysPDhxiAMIXbKa8u4cO0cQ8O3eTb5iOmZcaanJ/nsEwGEbCj5zyDyX/Iv/+mAEMIVi4Ww4Hc95FlJ6uSbyhEWEr7Uq16rwFBB88tzmdibRkICT89OKfmMTOrNTDIzO8XsrLjgH2Nk5D43b17n9JlTdHRso66uhu7ufYovobHxMR4/fsTogwc8fDjM9fu3OHLlKNv7Gmjdnk5DazTVrQ5K25Mp2p5HYXMJDZ3NbNm9nZLtHSS2NhDaUIymyIEp34YlwQdzsInw8FRiE6oIT2jAJHsWkisJTCjEJywDD10irv4ONgUEs87LzBoPEY1MrHHVss5Ni58+griUIjp393P+wnkePrzDxMRDpqYFDI+ZnnnK9KwEIPmc777/HQ9vos9/KiCEUFWr0rvoC+oHCScRziDvPnv2TPECLcQvIJAlGuKESrxDy3p8Kf/HASHLPuaJf0qIX8Agv6XkM8w+n2VqeoKJyTEO9hzg6vUrXL95nRMnT7Bn7x5ldntP115lVvfswAmuXbrKpbu36Lt9kpKdheTVh1LaYCO/1kJ6rZ2Yukj0VWFElTiw1ySjq01HV5SCKT0Rr7hIXFJj0Dgc+CWm4R9fgDaiEo2hCh//UjyDCnA25LBel8GaoEzWa1LZ5B3Myg1BePqFoNFHEp+QS3VVMwf2HWLw+h0mn0zwYvI5zyemmZucYG56jLnZZwogZp5P8OkXn/GNKNBqB/ye/6UF/qmAEKuQELaAQU1/+aW3nMhzwh1EARcAiP/OLVu2KJFk5FpGf3GDLq7NxRmuyiXUXOUm8tzC85/nGgKIKYUbCJcQIIgIpQBCmdibZmpmiuGRB3h6e9LQ2MCjJ4+YmZ1lfFLC5z7gyMBR2js6qa+qo72tk/1Hj9B0cCch2RH42Z2wx3kRGu9LWKoOc4YVpyQLnrEm1ibrWZ1iwCchBGNYFF5mB2uiMnGOLsEtuwqf3Dq8oypx9s7C3TUNZ6dY1jpHsNE/HndrNoFheUTGZBEakUJRcR09B49y8/oQE09l/dYcn0xN82Jigufjc8yNP+f51ByzU7IsfkIRmWbnpvjsi8/49tX3vwPiDTT5DwFCHa2F+IR4xTL0S0QlAYPKHUTvkPrKyspwcXFRXKSrrmnEi7P4/xRgiJItz0ksAUlyLb8v+aNHjxQOI9xEOI0k4S7qMwIYFUg/D5gZhSN1dXWxYcMGRUSS91SALnx3YmqG67fu0Ns/QMeO3aRn5eAbGESg1oDBYsNgtqExheBsiGWjLpp1gRH4hqZhSihCF5uPT0ga3vZUzIklWBIrsCVWYoguQBuajik0Ff+gEPz9zcQ4kmmsa6G/57Di/3Thf3nX/yTfLe/J4CP6mrT/78dft8A/BAhpYOkMaWQRdwQM76JIq9xDcrEqLVy0JzHFPD09FZeEAgCVa0gcMnGQK2KTOMIVYt26daviVl1cFoq3NuEsEj9g165dit9Q8eIm5+I/VJaPqN+7kKDfdn7//n0lqEdycjJy/rbnZmbFYiVm3BklTU3PMjP3nLGJSa7duMmuPV2UVdVSVr+Nos0tZJfWkV1SS05ZPXnlDeRXNpJb3kBOaR25lc0U13dQUt9OQ3sXpy7e4OmEgHiO2ZlpZqcnmZmcVNpA2lz9P+r5W79xgYlanhUr3u+A+GsgqFf/MCCkE0RUEoX4XQ6VKwhwpFNktJJOUpNEj5FQS+KwVtyjj4yMKIEvxE36+fPnlSSBMeSeEKvECmhvb1fcqzs5OSk+PfV6vRJ1Rvx7SqANq9WKBPkT8L5p2fibCEm4T2VlpeIzVDjNW0fhHwAh66cEGNOzc8zMPlfAMTE5zbOxCZ6NjTP+9JkyCTj+bIyxJ0+VJGVjT5/y5NFjxp4+4/HYGKPjYzwce8KjsSeMTY8zMT3OzOwEM7NjzM4+Y252PvaefM9bv2kBAF7/b+p+FBm8fucQP6XYvxsQKnHJyCui0rtwBvl5lTtIh8jeCOkgtS7pPAGEELp4fBa356JTSCQZAcSlS5cUsUhGftEpdu7ciU6nU8QscX3u4+ODeIYWMEVGRirxxyTckgT3k/hjUv+7AkI4kYBCxC/x6PE24psVACicUky4s0xOigfCedOu6BxSNisi5eQzXsxM8HxqnI+nJ/6SXsxMMjc5pqTnc5NMTY8xMzvO8+dSz5hyPTs3yfOPp5mTspl5EVEV3972Xa8DQb1W15b9DoifgkFK/i5ASCfIiP5LRxuVO4iYJGAQvUEIVOpS9QUBREZGhkKIEihDYghIuFYRmUSEEsVa4ohJ6CUp8/Pz+wsgDAaDUpeARbiDuEMX8EiUGclVK5VKHK/n8h1Spn6Pev36cwuvXyfI16+V+gQQ06LYTilij4g+yvWCMrmWCcLnM5M/TBTKM9MKmOa/STjPnDKZqP7Gu3zf698q3Hyh/6s3k8V/bunfBQhpZCFmIWqZZVZH/XdpRhGTRIZ9XaaXTpakAkJGQBFVSktLlXBKwjWEQwiRSzA+CecqOkRAQIDyjIBHACF1CFeR0EzyvHCG6OhoBRCiYKu/s5BQ1HMBjHCD4eFhxVWjWv7zuRDtzyd5f0pEq7+R5qZn+XhqludTs8xNzzE3JUvYnzMz/TEz02J0+ITpmXld6Oe/6c3rvOS/y74SlTv8LjL9lGL/LkAIMS+0VIi49C6NK8+IeKValKSDpGOFEAUAwnEkUoyIR+pofu3aNYKDgxUxSgJsiPIseoNEnBEuIByivLxcAYHoHvKeKNZSh4hdAiCJTCPAEC4kFqc3iU3yLfK/pH5Z6KeKWH+L8ObBMD/bLV4/3pRkEnBi9vnfTLKHY256HgQChB/BMA8IBRT/ACCEo8hg9K7i7U/J5bdf8ncBQixKokSrIJBcPX9Tk6n3hJsIy17I6tURW3IpV8UcIU4hbiFIUaZF5BFrksj0ci2K9IEDBxRlWohXgCOikhC7iFUSnE90ABntRb948OCBAoaFv72Q2OX35V3hPKKXSIzkhfffdi6AEFHo55I8Mz/PIXMd75KEo8g787PpAqi/Tm/mAG/7RrVcBpxfsqTmTX35Wy97Z0AIwagNK6KSiD4LWa9K9K83mAoWydVFe2o9kqujteSSBASSC8cQTiLXMqpLUkEj9+Ra7knZwiR1qlxAytV6JRcwSNnC31fP5Z4EB5cgfsKRpA713s/lAgRF9hf5/y1pTpkVl5nxn0+Tc5NMPJc0wcTzcSbnxpmae8bM3FNm5p7Mp9mxd/qu179Z/p+qP7ytr17vu//E63cChEpw0sgycquz0e/SYCogBECvc4fXO+3167eN5q8/98+6Fi4jukpHR8dbgfOm3/rbOsTrI/ybr8VryPz6qtc5ww8z64qbnTcD+vXvUttu4QAg8z0LB7F36b//tGd+ESAEDCp3eNeGEkBIJ6jzDa933K/lWghHlHixZIl49Wv5rn/WdwhXFVFX1fd+5xJvpuB3AoSIG9Ix0qCqVenN1f20VDpAOIrIrwtHq39WR/8r6pH/++/yre/6/0X8VMOU/bSXfi9RW+CdACHEIQ2qTsC96+giz4nNW/XO/WsmMhExVDFDHQDeldh+rc8tbG8ZzKQv3rXvVAL5T8vfCRDCbkVUUuXPd20keV4UaSGYXzuRCfHI/1wIjF8rof+S71L/z5v2qPwOjp9S8hsBoY6UamOq1gl5/ecaUb0nuSQRlVRFWiW4X9KZvz/795lXF7abgHxh//2UBH4vWdgCPwGEEK7KamVUF0X6TaPLwkredC5WJWHTKrgWdtLv5/84ob9rG6rLa9TB6k199XvZjy3ws4CQRl84Iy2vqaP/j1X89ExEJRGxFirSvwPjvw8E0m8qR/6dO/yUPn+u5CeAUEceaVDhDuqMtAoENX9Tpeo9dXmGCgI1V+v+Pf/vAYcMSKLDyQD1+/FuLfBWQAjRisizsDGF4OVQ89d/QspFVFIdEwsQ/nlg+GGdkPhqnf6YualPmJ36lNmpT35Y/DbvVmZydpb5NMfk6+uHZIZb3TutOBcQBwO/wSRrquZmePHJx3z9zVe8/PP3/JlXb0iIg+8fnG+Iy6AvgM/5M3/kJV/zLa/4Gv6jtpr+/3NI5lEZiOfR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8" name="Picture 4" descr="https://luattreem.vn/wp-content/uploads/2022/01/Trai-dat-quay-quanh-truc2.png"/>
          <p:cNvPicPr>
            <a:picLocks noChangeAspect="1" noChangeArrowheads="1"/>
          </p:cNvPicPr>
          <p:nvPr/>
        </p:nvPicPr>
        <p:blipFill>
          <a:blip r:embed="rId3"/>
          <a:srcRect/>
          <a:stretch>
            <a:fillRect/>
          </a:stretch>
        </p:blipFill>
        <p:spPr bwMode="auto">
          <a:xfrm>
            <a:off x="304800" y="2057400"/>
            <a:ext cx="3505200" cy="2362200"/>
          </a:xfrm>
          <a:prstGeom prst="rect">
            <a:avLst/>
          </a:prstGeom>
          <a:noFill/>
        </p:spPr>
      </p:pic>
      <p:sp>
        <p:nvSpPr>
          <p:cNvPr id="7" name="Rectangle 6"/>
          <p:cNvSpPr/>
          <p:nvPr/>
        </p:nvSpPr>
        <p:spPr>
          <a:xfrm>
            <a:off x="0" y="4495800"/>
            <a:ext cx="9144000" cy="646331"/>
          </a:xfrm>
          <a:prstGeom prst="rect">
            <a:avLst/>
          </a:prstGeom>
        </p:spPr>
        <p:txBody>
          <a:bodyPr wrap="square">
            <a:spAutoFit/>
          </a:bodyPr>
          <a:lstStyle/>
          <a:p>
            <a:r>
              <a:rPr lang="vi-VN" sz="3600" dirty="0">
                <a:latin typeface="Times New Roman" pitchFamily="18" charset="0"/>
                <a:cs typeface="Times New Roman" pitchFamily="18" charset="0"/>
              </a:rPr>
              <a:t>Sự quay của trái đất quanh trục của nó </a:t>
            </a:r>
            <a:endParaRPr lang="en-US" sz="3600" dirty="0"/>
          </a:p>
        </p:txBody>
      </p:sp>
      <p:sp>
        <p:nvSpPr>
          <p:cNvPr id="8" name="Rectangle 7"/>
          <p:cNvSpPr/>
          <p:nvPr/>
        </p:nvSpPr>
        <p:spPr>
          <a:xfrm>
            <a:off x="0" y="5562600"/>
            <a:ext cx="9144000" cy="584775"/>
          </a:xfrm>
          <a:prstGeom prst="rect">
            <a:avLst/>
          </a:prstGeom>
        </p:spPr>
        <p:txBody>
          <a:bodyPr wrap="square">
            <a:spAutoFit/>
          </a:bodyPr>
          <a:lstStyle/>
          <a:p>
            <a:r>
              <a:rPr lang="vi-VN" sz="3200" dirty="0">
                <a:latin typeface="Times New Roman" pitchFamily="18" charset="0"/>
                <a:cs typeface="Times New Roman" pitchFamily="18" charset="0"/>
              </a:rPr>
              <a:t> </a:t>
            </a:r>
            <a:endParaRPr lang="en-US" sz="3200" dirty="0"/>
          </a:p>
        </p:txBody>
      </p:sp>
      <p:sp>
        <p:nvSpPr>
          <p:cNvPr id="9" name="Rectangle 8"/>
          <p:cNvSpPr/>
          <p:nvPr/>
        </p:nvSpPr>
        <p:spPr>
          <a:xfrm>
            <a:off x="0" y="5029200"/>
            <a:ext cx="9144000" cy="1569660"/>
          </a:xfrm>
          <a:prstGeom prst="rect">
            <a:avLst/>
          </a:prstGeom>
        </p:spPr>
        <p:txBody>
          <a:bodyPr wrap="square">
            <a:spAutoFit/>
          </a:bodyPr>
          <a:lstStyle/>
          <a:p>
            <a:r>
              <a:rPr lang="vi-VN" sz="3200" dirty="0">
                <a:latin typeface="Times New Roman" pitchFamily="18" charset="0"/>
                <a:cs typeface="Times New Roman" pitchFamily="18" charset="0"/>
              </a:rPr>
              <a:t>Do trái đất tự quay quanh trục của nó từ Tây sang Đông, nên người trên trái đất nhìn thấy mặt trời quay xung quanh Trái Đất từ Đông sang Tây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anim calcmode="lin" valueType="num">
                                      <p:cBhvr additive="base">
                                        <p:cTn id="13" dur="5000" fill="hold"/>
                                        <p:tgtEl>
                                          <p:spTgt spid="6148"/>
                                        </p:tgtEl>
                                        <p:attrNameLst>
                                          <p:attrName>ppt_x</p:attrName>
                                        </p:attrNameLst>
                                      </p:cBhvr>
                                      <p:tavLst>
                                        <p:tav tm="0">
                                          <p:val>
                                            <p:strVal val="#ppt_x"/>
                                          </p:val>
                                        </p:tav>
                                        <p:tav tm="100000">
                                          <p:val>
                                            <p:strVal val="#ppt_x"/>
                                          </p:val>
                                        </p:tav>
                                      </p:tavLst>
                                    </p:anim>
                                    <p:anim calcmode="lin" valueType="num">
                                      <p:cBhvr additive="base">
                                        <p:cTn id="14" dur="50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lide(fromBottom)">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Horizont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534400" cy="3124200"/>
          </a:xfrm>
        </p:spPr>
        <p:txBody>
          <a:bodyPr>
            <a:normAutofit/>
          </a:bodyPr>
          <a:lstStyle/>
          <a:p>
            <a:pPr algn="l"/>
            <a:r>
              <a:rPr lang="vi-VN" dirty="0">
                <a:solidFill>
                  <a:srgbClr val="00B050"/>
                </a:solidFill>
                <a:cs typeface="Times New Roman" pitchFamily="18" charset="0"/>
              </a:rPr>
              <a:t>Mặt Trời mọc ở hướng Đông, lặn ở hướng Tây. </a:t>
            </a:r>
            <a:r>
              <a:rPr lang="en-US" dirty="0">
                <a:solidFill>
                  <a:srgbClr val="00B050"/>
                </a:solidFill>
                <a:latin typeface="Times New Roman" panose="02020603050405020304" pitchFamily="18" charset="0"/>
                <a:cs typeface="Times New Roman" panose="02020603050405020304" pitchFamily="18" charset="0"/>
              </a:rPr>
              <a:t>Do </a:t>
            </a:r>
            <a:r>
              <a:rPr lang="en-US" dirty="0" err="1">
                <a:solidFill>
                  <a:srgbClr val="00B050"/>
                </a:solidFill>
                <a:latin typeface="Times New Roman" panose="02020603050405020304" pitchFamily="18" charset="0"/>
                <a:cs typeface="Times New Roman" panose="02020603050405020304" pitchFamily="18" charset="0"/>
              </a:rPr>
              <a:t>Trái</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Đất</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tự</a:t>
            </a:r>
            <a:r>
              <a:rPr lang="en-US" dirty="0">
                <a:solidFill>
                  <a:srgbClr val="00B050"/>
                </a:solidFill>
                <a:latin typeface="Times New Roman" panose="02020603050405020304" pitchFamily="18" charset="0"/>
                <a:cs typeface="Times New Roman" panose="02020603050405020304" pitchFamily="18" charset="0"/>
              </a:rPr>
              <a:t> quay </a:t>
            </a:r>
            <a:r>
              <a:rPr lang="en-US" dirty="0" err="1">
                <a:solidFill>
                  <a:srgbClr val="00B050"/>
                </a:solidFill>
                <a:latin typeface="Times New Roman" panose="02020603050405020304" pitchFamily="18" charset="0"/>
                <a:cs typeface="Times New Roman" panose="02020603050405020304" pitchFamily="18" charset="0"/>
              </a:rPr>
              <a:t>truanh</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trục</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của</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nó</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từ</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Tây</a:t>
            </a:r>
            <a:r>
              <a:rPr lang="en-US" dirty="0">
                <a:solidFill>
                  <a:srgbClr val="00B050"/>
                </a:solidFill>
                <a:latin typeface="Times New Roman" panose="02020603050405020304" pitchFamily="18" charset="0"/>
                <a:cs typeface="Times New Roman" panose="02020603050405020304" pitchFamily="18" charset="0"/>
              </a:rPr>
              <a:t> sang </a:t>
            </a:r>
            <a:r>
              <a:rPr lang="en-US" dirty="0" err="1">
                <a:solidFill>
                  <a:srgbClr val="00B050"/>
                </a:solidFill>
                <a:latin typeface="Times New Roman" panose="02020603050405020304" pitchFamily="18" charset="0"/>
                <a:cs typeface="Times New Roman" panose="02020603050405020304" pitchFamily="18" charset="0"/>
              </a:rPr>
              <a:t>Đông</a:t>
            </a:r>
            <a:endParaRPr lang="en-US"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70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ổng hợp hình nền powerpoint đẹp nhất"/>
          <p:cNvPicPr>
            <a:picLocks noChangeAspect="1" noChangeArrowheads="1"/>
          </p:cNvPicPr>
          <p:nvPr/>
        </p:nvPicPr>
        <p:blipFill>
          <a:blip r:embed="rId2"/>
          <a:srcRect/>
          <a:stretch>
            <a:fillRect/>
          </a:stretch>
        </p:blipFill>
        <p:spPr bwMode="auto">
          <a:xfrm>
            <a:off x="0" y="0"/>
            <a:ext cx="9144000" cy="6781800"/>
          </a:xfrm>
          <a:prstGeom prst="rect">
            <a:avLst/>
          </a:prstGeom>
          <a:noFill/>
        </p:spPr>
      </p:pic>
      <p:sp>
        <p:nvSpPr>
          <p:cNvPr id="3" name="Rectangle 2"/>
          <p:cNvSpPr/>
          <p:nvPr/>
        </p:nvSpPr>
        <p:spPr>
          <a:xfrm>
            <a:off x="1371600" y="381000"/>
            <a:ext cx="7467600" cy="1077218"/>
          </a:xfrm>
          <a:prstGeom prst="rect">
            <a:avLst/>
          </a:prstGeom>
        </p:spPr>
        <p:txBody>
          <a:bodyPr wrap="square">
            <a:spAutoFit/>
          </a:bodyPr>
          <a:lstStyle/>
          <a:p>
            <a:r>
              <a:rPr lang="vi-VN" sz="3200" dirty="0">
                <a:latin typeface="Times New Roman" pitchFamily="18" charset="0"/>
                <a:cs typeface="Times New Roman" pitchFamily="18" charset="0"/>
              </a:rPr>
              <a:t>2. Giải thích chuyển động của Mặt Trời nhìn từ Trái Đất</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ướng tự quay của trái đất quanh mặy trời - Địa lý 6 - Nguyễn Thị Sương -  Website của Nguyễn Thị Sương trường THCS Phù Đổng - Đại Lộc - Quảng Nam">
            <a:extLst>
              <a:ext uri="{FF2B5EF4-FFF2-40B4-BE49-F238E27FC236}">
                <a16:creationId xmlns:a16="http://schemas.microsoft.com/office/drawing/2014/main" id="{F1AEC71E-9D6E-477D-90F4-9A22CDD85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3780358" cy="276588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9187A96-4433-486C-969D-3839E64BE80D}"/>
              </a:ext>
            </a:extLst>
          </p:cNvPr>
          <p:cNvSpPr/>
          <p:nvPr/>
        </p:nvSpPr>
        <p:spPr>
          <a:xfrm>
            <a:off x="4038600" y="533400"/>
            <a:ext cx="4940426" cy="1384995"/>
          </a:xfrm>
          <a:prstGeom prst="rect">
            <a:avLst/>
          </a:prstGeom>
        </p:spPr>
        <p:txBody>
          <a:bodyPr wrap="square">
            <a:spAutoFit/>
          </a:bodyPr>
          <a:lstStyle/>
          <a:p>
            <a:r>
              <a:rPr lang="vi-VN" sz="2800" b="1" dirty="0">
                <a:latin typeface="Times New Roman" pitchFamily="18" charset="0"/>
                <a:cs typeface="Times New Roman" pitchFamily="18" charset="0"/>
              </a:rPr>
              <a:t>Trái Đất không đứng yên mà nó quay quanh trục từ Tây sang Đông</a:t>
            </a:r>
            <a:endParaRPr lang="en-US" sz="2800" b="1" dirty="0">
              <a:latin typeface="Times New Roman" pitchFamily="18" charset="0"/>
              <a:cs typeface="Times New Roman" pitchFamily="18" charset="0"/>
            </a:endParaRPr>
          </a:p>
        </p:txBody>
      </p:sp>
      <p:pic>
        <p:nvPicPr>
          <p:cNvPr id="8" name="Picture 4" descr="Vì sao Trái đất có thể tự quay xung quanh trục? (Tháng Tư, 2021)">
            <a:extLst>
              <a:ext uri="{FF2B5EF4-FFF2-40B4-BE49-F238E27FC236}">
                <a16:creationId xmlns:a16="http://schemas.microsoft.com/office/drawing/2014/main" id="{985440CF-7DB6-46B6-82AE-24848D0D05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886331"/>
            <a:ext cx="4742370" cy="393971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3CC5B54-7E1B-40FB-9265-E1DE678032CE}"/>
              </a:ext>
            </a:extLst>
          </p:cNvPr>
          <p:cNvSpPr/>
          <p:nvPr/>
        </p:nvSpPr>
        <p:spPr>
          <a:xfrm>
            <a:off x="381000" y="3425027"/>
            <a:ext cx="3657600" cy="2862322"/>
          </a:xfrm>
          <a:prstGeom prst="rect">
            <a:avLst/>
          </a:prstGeom>
        </p:spPr>
        <p:txBody>
          <a:bodyPr wrap="square">
            <a:spAutoFit/>
          </a:bodyPr>
          <a:lstStyle/>
          <a:p>
            <a:r>
              <a:rPr lang="vi-VN" sz="3600" dirty="0">
                <a:latin typeface="Times New Roman" pitchFamily="18" charset="0"/>
                <a:cs typeface="Times New Roman" pitchFamily="18" charset="0"/>
              </a:rPr>
              <a:t>Người trên Trái Đất sẽ thấy Mặt Trời quay quanh trục từ Đông sang Tây</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52889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ướng tự quay của trái đất quanh mặy trời - Địa lý 6 - Nguyễn Thị Sương -  Website của Nguyễn Thị Sương trường THCS Phù Đổng - Đại Lộc - Quảng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8244"/>
            <a:ext cx="3332338" cy="298835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Vì sao Trái đất có thể tự quay xung quanh trục? (Tháng Tư,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675871"/>
            <a:ext cx="8001000" cy="31821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0" y="0"/>
            <a:ext cx="5964062" cy="954107"/>
          </a:xfrm>
          <a:prstGeom prst="rect">
            <a:avLst/>
          </a:prstGeom>
        </p:spPr>
        <p:txBody>
          <a:bodyPr wrap="square">
            <a:spAutoFit/>
          </a:bodyPr>
          <a:lstStyle/>
          <a:p>
            <a:r>
              <a:rPr lang="en-US" sz="2800" i="1" dirty="0" err="1">
                <a:solidFill>
                  <a:srgbClr val="FF0000"/>
                </a:solidFill>
                <a:latin typeface="Times New Roman" pitchFamily="18" charset="0"/>
                <a:cs typeface="Times New Roman" pitchFamily="18" charset="0"/>
              </a:rPr>
              <a:t>Đâu</a:t>
            </a:r>
            <a:r>
              <a:rPr lang="en-US" sz="2800" i="1" dirty="0">
                <a:solidFill>
                  <a:srgbClr val="FF0000"/>
                </a:solidFill>
                <a:latin typeface="Times New Roman" pitchFamily="18" charset="0"/>
                <a:cs typeface="Times New Roman" pitchFamily="18" charset="0"/>
              </a:rPr>
              <a:t> </a:t>
            </a:r>
            <a:r>
              <a:rPr lang="en-US" sz="2800" i="1" dirty="0" err="1">
                <a:solidFill>
                  <a:srgbClr val="FF0000"/>
                </a:solidFill>
                <a:latin typeface="Times New Roman" pitchFamily="18" charset="0"/>
                <a:cs typeface="Times New Roman" pitchFamily="18" charset="0"/>
              </a:rPr>
              <a:t>là</a:t>
            </a:r>
            <a:r>
              <a:rPr lang="en-US" sz="2800" i="1" dirty="0">
                <a:solidFill>
                  <a:srgbClr val="FF0000"/>
                </a:solidFill>
                <a:latin typeface="Times New Roman" pitchFamily="18" charset="0"/>
                <a:cs typeface="Times New Roman" pitchFamily="18" charset="0"/>
              </a:rPr>
              <a:t> </a:t>
            </a:r>
            <a:r>
              <a:rPr lang="en-US" sz="2800" i="1" dirty="0" err="1">
                <a:solidFill>
                  <a:srgbClr val="FF0000"/>
                </a:solidFill>
                <a:latin typeface="Times New Roman" pitchFamily="18" charset="0"/>
                <a:cs typeface="Times New Roman" pitchFamily="18" charset="0"/>
              </a:rPr>
              <a:t>chuyển</a:t>
            </a:r>
            <a:r>
              <a:rPr lang="en-US" sz="2800" i="1" dirty="0">
                <a:solidFill>
                  <a:srgbClr val="FF0000"/>
                </a:solidFill>
                <a:latin typeface="Times New Roman" pitchFamily="18" charset="0"/>
                <a:cs typeface="Times New Roman" pitchFamily="18" charset="0"/>
              </a:rPr>
              <a:t> </a:t>
            </a:r>
            <a:r>
              <a:rPr lang="en-US" sz="2800" i="1" dirty="0" err="1">
                <a:solidFill>
                  <a:srgbClr val="FF0000"/>
                </a:solidFill>
                <a:latin typeface="Times New Roman" pitchFamily="18" charset="0"/>
                <a:cs typeface="Times New Roman" pitchFamily="18" charset="0"/>
              </a:rPr>
              <a:t>động</a:t>
            </a:r>
            <a:r>
              <a:rPr lang="en-US" sz="2800" i="1" dirty="0">
                <a:solidFill>
                  <a:srgbClr val="FF0000"/>
                </a:solidFill>
                <a:latin typeface="Times New Roman" pitchFamily="18" charset="0"/>
                <a:cs typeface="Times New Roman" pitchFamily="18" charset="0"/>
              </a:rPr>
              <a:t> </a:t>
            </a:r>
            <a:r>
              <a:rPr lang="en-US" sz="2800" i="1" dirty="0" err="1">
                <a:solidFill>
                  <a:srgbClr val="FF0000"/>
                </a:solidFill>
                <a:latin typeface="Times New Roman" pitchFamily="18" charset="0"/>
                <a:cs typeface="Times New Roman" pitchFamily="18" charset="0"/>
              </a:rPr>
              <a:t>thực</a:t>
            </a:r>
            <a:r>
              <a:rPr lang="en-US" sz="2800" i="1" dirty="0">
                <a:solidFill>
                  <a:srgbClr val="FF0000"/>
                </a:solidFill>
                <a:latin typeface="Times New Roman" pitchFamily="18" charset="0"/>
                <a:cs typeface="Times New Roman" pitchFamily="18" charset="0"/>
              </a:rPr>
              <a:t>, </a:t>
            </a:r>
            <a:r>
              <a:rPr lang="en-US" sz="2800" i="1" dirty="0" err="1">
                <a:solidFill>
                  <a:srgbClr val="FF0000"/>
                </a:solidFill>
                <a:latin typeface="Times New Roman" pitchFamily="18" charset="0"/>
                <a:cs typeface="Times New Roman" pitchFamily="18" charset="0"/>
              </a:rPr>
              <a:t>đâu</a:t>
            </a:r>
            <a:r>
              <a:rPr lang="en-US" sz="2800" i="1" dirty="0">
                <a:solidFill>
                  <a:srgbClr val="FF0000"/>
                </a:solidFill>
                <a:latin typeface="Times New Roman" pitchFamily="18" charset="0"/>
                <a:cs typeface="Times New Roman" pitchFamily="18" charset="0"/>
              </a:rPr>
              <a:t> </a:t>
            </a:r>
            <a:r>
              <a:rPr lang="en-US" sz="2800" i="1" dirty="0" err="1">
                <a:solidFill>
                  <a:srgbClr val="FF0000"/>
                </a:solidFill>
                <a:latin typeface="Times New Roman" pitchFamily="18" charset="0"/>
                <a:cs typeface="Times New Roman" pitchFamily="18" charset="0"/>
              </a:rPr>
              <a:t>là</a:t>
            </a:r>
            <a:r>
              <a:rPr lang="en-US" sz="2800" i="1" dirty="0">
                <a:solidFill>
                  <a:srgbClr val="FF0000"/>
                </a:solidFill>
                <a:latin typeface="Times New Roman" pitchFamily="18" charset="0"/>
                <a:cs typeface="Times New Roman" pitchFamily="18" charset="0"/>
              </a:rPr>
              <a:t> </a:t>
            </a:r>
            <a:r>
              <a:rPr lang="en-US" sz="2800" i="1" dirty="0" err="1">
                <a:solidFill>
                  <a:srgbClr val="FF0000"/>
                </a:solidFill>
                <a:latin typeface="Times New Roman" pitchFamily="18" charset="0"/>
                <a:cs typeface="Times New Roman" pitchFamily="18" charset="0"/>
              </a:rPr>
              <a:t>chuyển</a:t>
            </a:r>
            <a:r>
              <a:rPr lang="en-US" sz="2800" i="1" dirty="0">
                <a:solidFill>
                  <a:srgbClr val="FF0000"/>
                </a:solidFill>
                <a:latin typeface="Times New Roman" pitchFamily="18" charset="0"/>
                <a:cs typeface="Times New Roman" pitchFamily="18" charset="0"/>
              </a:rPr>
              <a:t> </a:t>
            </a:r>
            <a:r>
              <a:rPr lang="en-US" sz="2800" i="1" dirty="0" err="1">
                <a:solidFill>
                  <a:srgbClr val="FF0000"/>
                </a:solidFill>
                <a:latin typeface="Times New Roman" pitchFamily="18" charset="0"/>
                <a:cs typeface="Times New Roman" pitchFamily="18" charset="0"/>
              </a:rPr>
              <a:t>động</a:t>
            </a:r>
            <a:r>
              <a:rPr lang="en-US" sz="2800" i="1" dirty="0">
                <a:solidFill>
                  <a:srgbClr val="FF0000"/>
                </a:solidFill>
                <a:latin typeface="Times New Roman" pitchFamily="18" charset="0"/>
                <a:cs typeface="Times New Roman" pitchFamily="18" charset="0"/>
              </a:rPr>
              <a:t> </a:t>
            </a:r>
            <a:r>
              <a:rPr lang="en-US" sz="2800" i="1" dirty="0" err="1">
                <a:solidFill>
                  <a:srgbClr val="FF0000"/>
                </a:solidFill>
                <a:latin typeface="Times New Roman" pitchFamily="18" charset="0"/>
                <a:cs typeface="Times New Roman" pitchFamily="18" charset="0"/>
              </a:rPr>
              <a:t>nhìn</a:t>
            </a:r>
            <a:r>
              <a:rPr lang="en-US" sz="2800" i="1" dirty="0">
                <a:solidFill>
                  <a:srgbClr val="FF0000"/>
                </a:solidFill>
                <a:latin typeface="Times New Roman" pitchFamily="18" charset="0"/>
                <a:cs typeface="Times New Roman" pitchFamily="18" charset="0"/>
              </a:rPr>
              <a:t> </a:t>
            </a:r>
            <a:r>
              <a:rPr lang="en-US" sz="2800" i="1" dirty="0" err="1">
                <a:solidFill>
                  <a:srgbClr val="FF0000"/>
                </a:solidFill>
                <a:latin typeface="Times New Roman" pitchFamily="18" charset="0"/>
                <a:cs typeface="Times New Roman" pitchFamily="18" charset="0"/>
              </a:rPr>
              <a:t>thấy</a:t>
            </a:r>
            <a:r>
              <a:rPr lang="en-US" sz="2800" i="1" dirty="0">
                <a:solidFill>
                  <a:srgbClr val="FF0000"/>
                </a:solidFill>
                <a:latin typeface="Times New Roman" pitchFamily="18" charset="0"/>
                <a:cs typeface="Times New Roman" pitchFamily="18" charset="0"/>
              </a:rPr>
              <a:t>? </a:t>
            </a:r>
          </a:p>
        </p:txBody>
      </p:sp>
      <p:sp>
        <p:nvSpPr>
          <p:cNvPr id="2" name="Rectangle 1"/>
          <p:cNvSpPr/>
          <p:nvPr/>
        </p:nvSpPr>
        <p:spPr>
          <a:xfrm>
            <a:off x="3332338" y="825756"/>
            <a:ext cx="6116462" cy="1815882"/>
          </a:xfrm>
          <a:prstGeom prst="rect">
            <a:avLst/>
          </a:prstGeom>
        </p:spPr>
        <p:txBody>
          <a:bodyPr wrap="square">
            <a:spAutoFit/>
          </a:bodyPr>
          <a:lstStyle/>
          <a:p>
            <a:r>
              <a:rPr lang="en-US" sz="2800" b="1" i="1" dirty="0" err="1">
                <a:solidFill>
                  <a:srgbClr val="00B050"/>
                </a:solidFill>
                <a:latin typeface="Times New Roman" panose="02020603050405020304" pitchFamily="18" charset="0"/>
                <a:cs typeface="Times New Roman" panose="02020603050405020304" pitchFamily="18" charset="0"/>
              </a:rPr>
              <a:t>Chuyển</a:t>
            </a:r>
            <a:r>
              <a:rPr lang="en-US" sz="2800" b="1" i="1" dirty="0">
                <a:solidFill>
                  <a:srgbClr val="00B050"/>
                </a:solidFill>
                <a:latin typeface="Times New Roman" panose="02020603050405020304" pitchFamily="18" charset="0"/>
                <a:cs typeface="Times New Roman" panose="02020603050405020304" pitchFamily="18" charset="0"/>
              </a:rPr>
              <a:t> </a:t>
            </a:r>
            <a:r>
              <a:rPr lang="en-US" sz="2800" b="1" i="1" dirty="0" err="1">
                <a:solidFill>
                  <a:srgbClr val="00B050"/>
                </a:solidFill>
                <a:latin typeface="Times New Roman" panose="02020603050405020304" pitchFamily="18" charset="0"/>
                <a:cs typeface="Times New Roman" panose="02020603050405020304" pitchFamily="18" charset="0"/>
              </a:rPr>
              <a:t>động</a:t>
            </a:r>
            <a:r>
              <a:rPr lang="en-US" sz="2800" b="1" i="1" dirty="0">
                <a:solidFill>
                  <a:srgbClr val="00B050"/>
                </a:solidFill>
                <a:latin typeface="Times New Roman" panose="02020603050405020304" pitchFamily="18" charset="0"/>
                <a:cs typeface="Times New Roman" panose="02020603050405020304" pitchFamily="18" charset="0"/>
              </a:rPr>
              <a:t> “</a:t>
            </a:r>
            <a:r>
              <a:rPr lang="en-US" sz="2800" b="1" i="1" dirty="0" err="1">
                <a:solidFill>
                  <a:srgbClr val="00B050"/>
                </a:solidFill>
                <a:latin typeface="Times New Roman" panose="02020603050405020304" pitchFamily="18" charset="0"/>
                <a:cs typeface="Times New Roman" panose="02020603050405020304" pitchFamily="18" charset="0"/>
              </a:rPr>
              <a:t>nhìn</a:t>
            </a:r>
            <a:r>
              <a:rPr lang="en-US" sz="2800" b="1" i="1" dirty="0">
                <a:solidFill>
                  <a:srgbClr val="00B050"/>
                </a:solidFill>
                <a:latin typeface="Times New Roman" panose="02020603050405020304" pitchFamily="18" charset="0"/>
                <a:cs typeface="Times New Roman" panose="02020603050405020304" pitchFamily="18" charset="0"/>
              </a:rPr>
              <a:t> </a:t>
            </a:r>
            <a:r>
              <a:rPr lang="en-US" sz="2800" b="1" i="1" dirty="0" err="1">
                <a:solidFill>
                  <a:srgbClr val="00B050"/>
                </a:solidFill>
                <a:latin typeface="Times New Roman" panose="02020603050405020304" pitchFamily="18" charset="0"/>
                <a:cs typeface="Times New Roman" panose="02020603050405020304" pitchFamily="18" charset="0"/>
              </a:rPr>
              <a:t>thấy</a:t>
            </a:r>
            <a:r>
              <a:rPr lang="en-US" sz="2800" b="1" i="1" dirty="0">
                <a:solidFill>
                  <a:srgbClr val="00B050"/>
                </a:solidFill>
                <a:latin typeface="Times New Roman" panose="02020603050405020304" pitchFamily="18" charset="0"/>
                <a:cs typeface="Times New Roman" panose="02020603050405020304" pitchFamily="18" charset="0"/>
              </a:rPr>
              <a:t>” </a:t>
            </a:r>
            <a:r>
              <a:rPr lang="vi-VN" sz="2800" dirty="0">
                <a:latin typeface="Times New Roman" pitchFamily="18" charset="0"/>
                <a:cs typeface="Times New Roman" pitchFamily="18" charset="0"/>
              </a:rPr>
              <a:t>Người trên Trái Đất sẽ thấy Mặt Trời quay quanh trục từ Đông sang Tây</a:t>
            </a:r>
            <a:endParaRPr lang="en-US" sz="2800" dirty="0">
              <a:latin typeface="Times New Roman" pitchFamily="18" charset="0"/>
              <a:cs typeface="Times New Roman" pitchFamily="18" charset="0"/>
            </a:endParaRPr>
          </a:p>
          <a:p>
            <a:pPr lvl="0"/>
            <a:endParaRPr lang="en-US" sz="28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332338" y="2164584"/>
            <a:ext cx="5811661" cy="1384995"/>
          </a:xfrm>
          <a:prstGeom prst="rect">
            <a:avLst/>
          </a:prstGeom>
        </p:spPr>
        <p:txBody>
          <a:bodyPr wrap="square">
            <a:spAutoFit/>
          </a:bodyPr>
          <a:lstStyle/>
          <a:p>
            <a:r>
              <a:rPr lang="en-US" sz="2800" b="1" i="1" dirty="0" err="1">
                <a:solidFill>
                  <a:srgbClr val="00B050"/>
                </a:solidFill>
                <a:latin typeface="Times New Roman" panose="02020603050405020304" pitchFamily="18" charset="0"/>
                <a:cs typeface="Times New Roman" panose="02020603050405020304" pitchFamily="18" charset="0"/>
              </a:rPr>
              <a:t>Chuyển</a:t>
            </a:r>
            <a:r>
              <a:rPr lang="en-US" sz="2800" b="1" i="1" dirty="0">
                <a:solidFill>
                  <a:srgbClr val="00B050"/>
                </a:solidFill>
                <a:latin typeface="Times New Roman" panose="02020603050405020304" pitchFamily="18" charset="0"/>
                <a:cs typeface="Times New Roman" panose="02020603050405020304" pitchFamily="18" charset="0"/>
              </a:rPr>
              <a:t> </a:t>
            </a:r>
            <a:r>
              <a:rPr lang="en-US" sz="2800" b="1" i="1" dirty="0" err="1">
                <a:solidFill>
                  <a:srgbClr val="00B050"/>
                </a:solidFill>
                <a:latin typeface="Times New Roman" panose="02020603050405020304" pitchFamily="18" charset="0"/>
                <a:cs typeface="Times New Roman" panose="02020603050405020304" pitchFamily="18" charset="0"/>
              </a:rPr>
              <a:t>động</a:t>
            </a:r>
            <a:r>
              <a:rPr lang="en-US" sz="2800" b="1" i="1" dirty="0">
                <a:solidFill>
                  <a:srgbClr val="00B050"/>
                </a:solidFill>
                <a:latin typeface="Times New Roman" panose="02020603050405020304" pitchFamily="18" charset="0"/>
                <a:cs typeface="Times New Roman" panose="02020603050405020304" pitchFamily="18" charset="0"/>
              </a:rPr>
              <a:t> “</a:t>
            </a:r>
            <a:r>
              <a:rPr lang="en-US" sz="2800" b="1" i="1" dirty="0" err="1">
                <a:solidFill>
                  <a:srgbClr val="00B050"/>
                </a:solidFill>
                <a:latin typeface="Times New Roman" panose="02020603050405020304" pitchFamily="18" charset="0"/>
                <a:cs typeface="Times New Roman" panose="02020603050405020304" pitchFamily="18" charset="0"/>
              </a:rPr>
              <a:t>thực</a:t>
            </a:r>
            <a:r>
              <a:rPr lang="en-US" sz="2800" b="1" i="1" dirty="0">
                <a:solidFill>
                  <a:srgbClr val="00B050"/>
                </a:solidFill>
                <a:latin typeface="Times New Roman" panose="02020603050405020304" pitchFamily="18" charset="0"/>
                <a:cs typeface="Times New Roman" panose="02020603050405020304" pitchFamily="18" charset="0"/>
              </a:rPr>
              <a:t>” </a:t>
            </a:r>
            <a:r>
              <a:rPr lang="vi-VN" sz="2800" dirty="0">
                <a:latin typeface="Times New Roman" pitchFamily="18" charset="0"/>
                <a:cs typeface="Times New Roman" pitchFamily="18" charset="0"/>
              </a:rPr>
              <a:t>Trái Đất không đứng yên mà nó quay quanh trục từ Tây sang Đông</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8952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077218"/>
          </a:xfrm>
          <a:prstGeom prst="rect">
            <a:avLst/>
          </a:prstGeom>
        </p:spPr>
        <p:txBody>
          <a:bodyPr wrap="square">
            <a:spAutoFit/>
          </a:bodyPr>
          <a:lstStyle/>
          <a:p>
            <a:pPr algn="just"/>
            <a:r>
              <a:rPr lang="vi-VN" dirty="0"/>
              <a:t> </a:t>
            </a:r>
            <a:r>
              <a:rPr lang="vi-VN" sz="3200" b="1" i="1" dirty="0">
                <a:solidFill>
                  <a:srgbClr val="002060"/>
                </a:solidFill>
                <a:latin typeface="Times New Roman" pitchFamily="18" charset="0"/>
                <a:cs typeface="Times New Roman" pitchFamily="18" charset="0"/>
              </a:rPr>
              <a:t>Hình 52.2 có mô tả đúng sự quay của Trái Đất quanh trục của nó không?</a:t>
            </a:r>
            <a:endParaRPr lang="en-US" sz="3200" b="1" i="1" dirty="0">
              <a:solidFill>
                <a:srgbClr val="002060"/>
              </a:solidFill>
              <a:latin typeface="Times New Roman" pitchFamily="18" charset="0"/>
              <a:cs typeface="Times New Roman" pitchFamily="18" charset="0"/>
            </a:endParaRPr>
          </a:p>
        </p:txBody>
      </p:sp>
      <p:sp>
        <p:nvSpPr>
          <p:cNvPr id="4098" name="AutoShape 2" descr="data:image/png;base64,iVBORw0KGgoAAAANSUhEUgAAAMQAAACZCAYAAABwtpVCAAAgAElEQVR4Aey9VXNkWbbn2R9knuahbR6m2/r2FGQlVCRUJEUGMytAFGJmZmYpxMzMzMwhZnIxk0suuUv6jW2PUN3Mqhobm7Ka25lxdWRb+5Ai3NdZ/714nf/CxXZBgQsK/JUC/+Wvexc7FxS4oAAXgLhgggsK/IwCF4D4GTEudi8ocAGICx64oMDPKHABiJ8R42L3ggIXgLjggQsK/IwCF4D4GTEudi8ocAGICx64oMDPKHABiJ8R42L3ggIXgLjggQsK/IwCF4D4GTE+pl2FQoEYp6ennJ2dKWdx/PP9k5OTj+kr/0u+ywUg/iVk/PX9I4LZz4cAwvHxMYODg7x7946trS3lNQGOi+2XFLgAxC/p8dEcCckgACHAIObNzU0MDAxwcXFhbm5OeU7cc7H9kgIXgPglPT6aI7H6CzCIsb+/r5QM//Zv/0ZeXp5SQgiJcQGIv3/cF4D4e5p8FGcEs58DQqhIMTExfP/99ywsLCCXy5XXfg4IAaD/p3FwcMDe3h5HR0d/veejINI/+BIXgPgHRPkYTp1LAMH0gpm7urrIzMxkd3f3r6qUuCaGAIJQq8S++DsBJLF/boOMj49TVFSkVLvENXH+Y90uAPGRPtlzRhezYGKZTKYcgpkFAM7PC3VKrPziugCDkB5inINBnKutrWVgYOAXf/+Rku2iHuJjfbDnK/k5Y58fCyCcg0UikeDt7Y22tjbq6urY2dlRWlrKzs6O8h4BlLq6OlZWVpQ2iJAy55LnY6XbhYT4SJ+sAIIAgWDqw8ND5b44dw4IMY+NjSk9T2/fvqWkpAQx6+joUFxcrLxfSIqRkREiIiIICgqip6dHeV6A4mPdPi5ACL/6sdBvT9njDLl4auKX/P30s0OOOUPGCYccc8wRZyjg5AwxnZ2AUk0+k3N2doLi9EScRrCBGLIP4xA4EyeOUP6d8ibFCRwr3g/5CfJjBVLpEVuSDSZ6hxls72SgvY3+zhb6uprp6mqko7uJjp5mhvsHWJpdRLqzj/z4mBNOUYifMwWnnHAmxtmp8mMKtQfhNj0R48MHFv+3+A7Cw3R6ysLSEkkpqYRHRKKQn3B2inIgvK2nMDo8gq6uLjU1NUrP09DQEFZWVkRFRSEMaWGAx8fHo6enh6GhoRI0QnoII13YFH5+fiQlJTE1NfXR2BUfHyCO5ByiYJczJfMqH77g5ve8rmQEOSdKMBwLg/IETuWCp844ORUr6BGcHIDiAGQy2JfCzh4nG9vI17dQrG9zsrbF2dombG7D/jZItznc3GRuao6B0Rla3o2TUVJHRn4VJSUNFBXWE5NRgY1bEA5uvryNiCEpMYnEuDhio6OJjowiMjyKuPAkCjPLKC+ppbS8huLqGvIrKmjq6mZgbJzJmTnWNraQnQhQnL0HglwBcoH4Yzg6gtMTzk4UHMvlVNfV8kxFhdDQUBQCpCIO97MxOjyKqqoqHh4eJCcnExAQgLGxsVJtErZFWVkZjo6OuLu7KyWHjY0NfX19NDQ08Pr1a+U1fX195d9ub29/FELj4wIEZ5wiZ1+5tr6XEGI1V8ZjFXAgHtmxQMZ7/zyHZyCW+T1gQ4picQ5meqG/HNoLoLEVqmo5LiphLyub/fQ0ZOlJHCZFsB/lC2lhHFbEsNuWQ39xOt5Obhg5B6MflsV95zCeOgbh9DYd/6RCfGt6cc6pIab+HZ0Le4yuHDIm2WdyZp/hoU262udpaZqgrLyb1Kxq/N6mYuEaiKG9N9YeIRjbe2PlHEhKdhk9w+OMz0iQzC+xs7mD/FDGmULO6YkQVyccn8g4ONjF3s4GFZWnDA32cyJAI0AkhqDIGYwMj/D06VNevHiBlpaW0o4Qs1CfBIMLdam5uZnu7m4SEhKUkiIrK0sZ3PP19WVjY+Ov3qvl5eULQPzaKHDKGbtCbxErvxIcSv5Q6ksKpYok4CIHmQL2jjg52EUuXYK5AY5z0pG5eHKgZcH8zVf0fn2d1u+/YODeTyxpv2bf2phTdzvwdmDTVJ2u25fovPkZPT/9ROOtZ5TpWVIVk0lzwxCSNRjbgqqFXWImp4iemqRxepfuxSNmpDC5DcOrcnokUtqn96gd2cA/vY6kok7KW6YobZkireIdJh6x2AZnEJRaQ2BSJZ6RBRg7v+WVjiUGlq6YWrsSl5TDyLiE9c099g4OkZ3IkSpkrK3MY6ijibe7C2eKI87kYmkQovKDvsQpo6PDShuiqalJ6UES9oZgfHNzc2ZnZ2lra1OC5Pr168oYxv3790lNTcXCwoKMjAyl6iTcuOeeql8bP/wzn+fjkhBi9TtWcMQph2IJlAJbggfO2FIC5YhZDlhlk7OtcRSFaRwaGjDx338Pj1XByh2SimB4BbYVsDkDuyuws4VkeIKk5DxcfGPQsfUnpaKLLomU+O4FvMv7yGodZWlXxsjoIHOSUaSHm8gOpUi3pRxuyDjbO+Fg/QDpxiFrqzsMT87RMjRGxeAwkbX1XDEyxjYqlaTqHjKaRkisHiAgqxkj33QMfFIx9kvDyDsZ54hCfMKL8AzNxys4F2PrEB48N0Vd14G3sdkMTS2xJ9YEhRz5wR7H0l0QkuNEGFMCEP8+zgHR2NioNL6F0S1sAlNTU9rb2/H09FSqU8KWEAAQ6lFhYaHSdhBqlrAlhBcqMTGR+fn5f4b/fnV/85EBQjzv9wa1Uk0SGsThqVK/3uWAZbZhexXyUxjWfsawkRb7sdEwOMDZooS9nVU2j7bY44Aj5JweQG3tO0wdInhqGoqaVz7GCV14VK9gkTuOamQTd32r0Ipopm5Cwa4cDqS7HB6tcMQGu4oNtg+3WVhdZXJlnbmNHWZWt5Gs7zG2sEpj3zBVPf14xicQV1FJVFUNEVX1JDZ1k9I0QHLDEB7JVXin1aLjGYeudxyeiVX4R7XiE96EW1Atdl4lWLpkYWqfiKVzAuoG7qgZOFNYUM3S/CpnAgfCThJ2hzLJT4bi5IgjxQEDQ308evSIGzduKOeHDx8iRlxcnNKgFvPly5d58OAB9+7dU94jJIiISQhVS4ybN28i1CipVKw+v/3towKEUAbOvUsCEHLOOEDB3sku4mdrcQS5oRebajYcx6RBTzeyrXm22WMDKfvIkJ3JWFqWkF9azn0zHzR8knjkEs8tpzjueqSgl1BFYv8SVYt75PSPU94+RUXLFEVtY8wcwqYw0I/hbPcE9k443lewuHFA6cAihd0zdMwf0iLZJ7Gul9CyRgLKqnnk7oZtbhY2KbG88XXHKDgEp/gMMpqH8EgoxTYsC13PaNScgnCOKsY7vA23kGZcg1tx9G/Cxqsaa/diLFyyMLKORscsGBuHMKxs/IiNy2dwSMKx/NzxdYrsWMaR/IDNrTWlDSCMZKE2CUkhXKtLS0tKV62wC4QNcW5HiEzZmZkZJfOL/ZaWFjo6OpRxCuHG/Ri2jw4Qux88rcL5KhyVe8hZYoed5XEWzd3YfmYKuV0wewSCaY+knCLkxw6TS7Pkl9Tg6R7LS3UPvjKI4rZrAbfcivjJIZt7rtlYJNRTP7XH0iFsHx6xcbjLwt4mQ0sLzB8pWDyFoS0FPQuH9M8dMjp3RGPvKrH1k/jmdBBbN45/YQcRDQOkDU3jUl6GanwI1/3suONggKq7LbZRkYQXVFLQOk5K+Tuic1sJSKnCJ6kU/6RqfMIbcQ2qwyWkGcfAJmx967DyKMPSNRdL51RuPDRD0yAQHZMQdIz9sXWOJCG1nP4RCfuHCuQKMY6UkuI8cCfm8wi22BexBhHHOI9cnwf2zq+dB+jO4xpKN/BHgIiPChBCKggN+VxNFoa1jGMO1hdY8olg8a4OtNSi2N1GeCs5kMOOlNPlVQZ6BnHyjeWulic/qYWg6ljOC69KVHxq8aneRS92gDehrdgldJFcOc74/BHSfdg4O2X17Ii9s2MOTo7YlB/TubJK/vg8qQMruGb38sI9gwceEVy19kbNLxbHlEKyuwcp6O8lojwL9zR/bGIdeOGkj0NcGNktreQ29FLROkNJ3TS55aOkFfeTWNhFRGYjIYkN+ETW4BpWi2NwLbb+lVj7lGDukoG2aSj/x/+4wnPtYAzsMjGwTULX4i3PNeyxsPOjqraVmVkJ+/sip+l9qsbPQfG3+4LxRWBPAOMcFOf7AgzifjGLax/D9tsBxAdv4XsfqmB14WJ9//P+SPx+HzhTulH3z9gXPH8qg9oudv+iAW3dbCFhh0WkLLGuWGNwfp6Y9DqeqQVyTyOOHw0yuexUjkpKP3pBOUTWT9Ethcp5SOvZoG5WQVBmPR3jqyztnDC/BdOrMCHZY25+DcnUHFOjM7S+myG8vI87Xtn8d2NffmdtwGUnE1SDnPFMjSC/roiu3kbaGgoZ7ixkcbScwORgUhqrqRsep6JjjKqWGSrr5ygsnyS7ZJSU/HfEZ7cTkVpHYFw17uGVOIdV4RBSgYVXDibOifzluia/++I2Lwyj0XXIR8MyGW2rOHQsw5S2xUtNUyxtXejtH2Jza1sZe1HGX04UHMkOOVHIlbbG6emZ8EUo436nH3KfhBQ4lyI/B4MAxYWE+I9eDsQCJCLCykRLBXKOhMav/DlGhNpEVBc2OWFTfLZTEaAD6fwmUntzTg1sON4VYQc5KLY53lumpq2ZR6YufK8byneGubwIHON5+ARXAlq45JaHelA1BSPHTArb4ER4a085lR+B4lgZDJPtH5LXNYVVYguvncv59kUSXz+K4/KLcC6/8efPuk58YWbPN3Y23HTUwCHBFN+olzQ2BrC22Mb2xgrzS9vUdXVT2VGFZ2oUAfmZlPS/o25ojOruEUoaBiipHaGwYpSsgmGSM98Rk9xOaFwzflGNuIZVYx9chm1AIeqWofzXP1znL7c1UbGI4bV9Oi+sE1GxiOaVZTgPdD14qu/GA00bnurYEZVWgPToALlcxqkIRJ4cgghMimilAMMH9VMsNP9Ztt+OhBA22/usjA++dGEyCzeSCDid/rt7/exUmVqBQvb+UlsfEj0V6KpjU0Ry92BLMotHaBhfPbbgikEaD10buOOUi3pIMYG1s9hkDqLiU4V71jueWoXTOLrGhgyORGqECGsLQIgUiVNYP4Tk8hEeGybzjUoyf36RwSW1SL5648hDRxscM/xJ7crAKdGBnHo/egdDGB2MRDJRxtriBCsraywsLzI62U11fwcBmel4xSeQV99CS/80ta2jlNYMkVP8joz8XlJz3hGX0sXb+Db8o1twf1uPfVA5Vr4FWHhlcfWJJXrWb3ltHc8ru1SemEVz840vz03CULOK4L6mC4+1XHmgbs/VR1poG5nR3T/E8bGcUxG8OxUR7fcG8jnJLwDxK1wOzjUm5UdTAkDpS/xr/pFSPAgXozLBSKRfHCoBcVJQyMSTH5EeLXFwpuBd2QA6+u5c1/fjmmUud7zeoRY3jUZkNaVT6wxsHVPZs0BMbg9NU0d4RBcyvnrAwQnIBRCEH1PJNO8zJ46kCgoKWnip+5bLz6O5pJHKZcNw7tjYElsXRWVfIP7Rj8kp9Wdto4S1hSSWZ5KYG89HMt3J7Mw4C3PjbC6P0js+Qnl7D5nldTT1jNE3ukR7j1Cbhsgu7iAtv5W0/G7i03sIT+wgMLYNr/BGXELrsPUvw9wjFxPndEycUtB2zuCNcxaqdik8NgznpXk0apYxvDaNQM0snOd6ATzVcuO1nj2vtCzJL6ljY3PvPRaUCBBwEOM/Exz47aR/C+EgVCLl41Hm8XxITjqXGuKCeH4iIMuuMoVDqWXlZCC59hdW93YpK6jA2DWN24apfKOdzk/ONVwPauNHnwpehZYRWdFLy8AMy6vbrK3vsHoEI5JtNqTHHBwfoVDIODsVVWNCZwa5EEyHMlYk6zS0Skgtn0fPtxR1z3BckwOo6ouips2S5JQHjPanMDcSx9pUHJLROKYn8hgYqmRguJ35uRFWZvqYW1hgcHKR/pF5evpm6R9coLN7muqGATKLGkjMqSIpr4n4zF4ikjsIjmvFJ7IJ15A6nAKrsfYuxdqrBGPHLHScs9B2yUbbKRN12xRULRNRs0hA0yoJVdM4VI1jeWXwlpf6PjzVdEJF0wZPv2hm5lY/LIeCmGKFEXrqfx5Q/GZUJsH3YrwHxAfm/7CAiccm8pSEES3wIEUE14QzFQ5zchj5/WckxJdhaenPLd8KLpvXcMuqiYeBHTyKaUIjsx2fqgkqBreYWNjnQASZTg84FHaDyJtTelGOODmRcXp6rMx+FWA4OgXFiSioOebwGDal0De1TF5tIc0DuXSPxlNSbUFbuxvbC8VMdL9lcSSW8f4YJiYLmFpsY2CyA8nSKL0d1UxNTrOwuM3k5CoDfRJ6Oqfp7JyioWWQ7OI6EnJLSMitIjq9jdCEBkITmvCLqsc1uAorjyLM3Yqw9CjD2KkQbccstAUonLJ4Y5+BmmUKauYpqFukomaWgqpJCq+N43lh+BYV/SDuv3LguaYdPkEJjE1IOJYJW0Koo4dKFercoD6ff4VKxL/kI/1mAPEeCr9cqQRAROL2AafsKI3p9wb1PFvsKI7Z24edhHza/tuX3LxrxiP7GD51rOSyRS3agcM882/nWXgjDuXDdOzCssj2OF/5zz0swtsismDPjjk5PeJYIaK8Co7OYPcINo5lbJ8cIjtVIDs6QHG4Snd7BouLlTS3RdI9kMr8ciXS9TJ25nNZm0hndiQDyXwVw7O1ZFfG0zVcT0tbKWNjo0jmVpmbWWN8eIn+7lnaW8dpah2isKKR1MISYrIKCU4sx/NtLiGJVQTGVmHimMj1p05oW6Vg61uNiUspes65SlBo2Wfyxk6MLDQs01G3TEfNPB1V0zReGSfxwjgWFcNInur4K1Wop2rWmFi60z8wxuH+HsIWOz15X1J6HnMQXqWPdfvtAELoKGJ8EA7ikcg/KEYKZChOpXAmVaZALwg/094+u72rVGi7U/n5LZ6oufN/Oidyy7mTnwxzuKyTwHdG+TzxbMG7aIwJmYI9DjkS9RECFMLRcvK+uuz0TMHJmZyjkyP2j2VIRUnmGYxL1mgYHGJ2f5dN2QFyhZSTw3lmx8oZ6EljY6Odzb0RVrd62FrPQbZezFxvLIuDGXS3xJBX7E14ih2Jeb4UlEczNjmIZGFZCYqJ0SXGhlZoax6luraHoooG0otKiczMxjcuE9fQRLwi0vEITefGExP+55fP0bVOwNqnHDPPCozdi9F2yFKCQcchFy37bDSs0pVDzSKN16bJvDRORMUolueG0TzVC+XRGx8eqTtxX8WYVxomNDS0crC3z+kHt6qINYjxsbhY/xGof1uA+JDBKmwDMU5OhftTBgc7sLsGWyswOw+H69DUQaqBD3Y33pD83X1cX7jzvzmlcVu/lKs6qXxpmMhlo2zuWhVR0LnJllwU4ewoFS+l9izsA1F7c3aK4uyUY07Z2N9jYWODlZ09pCIiPb3AsGSV/pkVOobmWNqR0z7Qh5WzESVVcUgWmjk+nGBvq52lpWgGmtxY641mrNKXoRo/NiQ5bGyVUdsWQktPPBMLfUwuzDAxM8fMzBoTo6v0dM/Q1DJIUXkDKXmFxGRnEZKZgZWfP/b+wejbuvH59w/47q42dr65ygCdqVcpph6lGLkUYuCUj65DLmoWqahaJqNmlaIcYl/VPFFpT7w0iuG5YRT3NH25/dqZOy+s+Om2Ot9feUhH+yAHB7K/1llfqEz/CEb/i84J+SCAIJytYla6Pzc3OWtvZzs5GYm1Lduf/YX8+0/pvHYPP1UTVLVMibh2n8JPDfiDYwFv/Dq4YV3HLZ8ubrgUoRmQw+IxKIQhIkTDyfv/4ZQjZVBKIRJoOXuvmp2dsiMXSXynbMlOWNjcZ2tbwdKKgskVGN4Afd8EbKOieCd5x87eAPLNVo5XSxkfd2Ox34eBHHP220KR9oSz1BvIzEgoVTW2RMap8TbRnY6hLhbX15mRbDAzvcVA/wIdnRNU1LaRlldEWEoS7nHhuEQE4xQcwBtzK76+/pBnWrYYu8Rj4VOAVUAlpu6lmLgVY+hSgI59NprWqWjYpCiHmnUSry3jeWUei6pxNC8MI3mi95ZrLzy4puLMvddO3Hlmxq17mty9r0Zra4eyc8e5dLhQmf4BAARRfq5Tiv3z1UPM58fn95xf+7t/SnD5ESIP9YNKJOIIwmIVFq0ItAmfEZx9QILiVM7x0SK7veUs+jqxrK3LqrYxi/ZubCSmsJaSxqtbWujpBvDUuYQf7OIwe6zC3P9+i9fOuTgUdFPYP09yswTt8HZCytfZE59BpLayrywoFdJApDUcnpywtLHB+vYOmzu77B9IUQh9+kzB4fE+u9ItpHsnbK5u0jM0TXyFBGvXEGqaolnfPEOxe4BCOszGQRstne6kJxmxMVXByUob0sVKNpZyaezwJLXUirAsC+JzvMktTaBvpIuZ+QWmZzcZHl2jt3+R2qYBZQVebEY+njHxWAb7oOZmxB3rF3yrf49vdVW4Y2aFgW8KZn4lmLhXYehcjqFLEToO2SjVJrt8NK3zULfKUkqLV+ZxqJnG8cooipdGkdx57clNFRfuq7rxUNWZ208tuHJHj1eq+nR09LK3f4hC1GqfiBiQkKMfNkE/MT6C7Z9WmQSjC1CIVUPM5wA5B8P59XNAnF//O5oJQooVWhlCEKG2D7XCMpG2fcaasBXO71nZQN7cwZKLD/sGlpzaO6OICuessZKjsXcsDPdi7ezEvRd+/OhewcOwYS475fPE1IGJ//GERO1wgmrb6JRukNM9hHlkA2WdcqUnidNdTk+kHJ6dIj09QSaXsXQMQ8vbdIzN09Q7xvLuMVKRDyg+69kJ0tMjZMcgO9xFsrZOYccOOUWZdLS8ZaxvEdmaaPEyzrKii8GpWHLynJFM13G4Pcj2WjPrm5X0jsWTXuVOVlMEhTWhNHekMjBcy/BYH7OSFcYn1+kbWqG9Z5bqxgHyyzuJyWzAOz4Lg0AfnntacMNOl6sWhjyw8cTYrwArv3rMveow9RC2RCH6ztnoO+eh51iAtl0BWrY5aNqkoGYZj5pZPGqmsaiZRPFMO5DrTx24reLE/dcu3H3pyM1nNty6q4qxiS39A6PIleWr7+u7/4qCC0AI/fq9RDg3tMR8fu6c+cUsEsHEfH6fAMzfbcJrIT9j/UNcTRlcOzrlADm7whe+ua+sWdhKSWDEwIplLQdIr4ORBdjf5wAZs9JlovPS+PPD1zx4HcM9nyYeuNdxzTGfu16ZxN6zp/eyARkllVTvrlC/sk5Z7zzj84dwKINjmbJhwPERHMnlbB6tKdO5B1elTG4qmFg9ZGUf9k9FftR7tU3UTBzKFWzJ9hlb2aSgcZqBhRr8/a2oyM9je2WK3YMBFvdqmFpOYXg8nbrqCFbmGtlaaWJ7o5bBsTTKm8IorI+hZyCRiclMJiZKGBmuZ2p6lKmZJUbGVng3uER7r4TqxkmKKqZJLx4gNKsO96QCrKMyMA/Lwiq0DKfQFhz8O7H2qcLarxRLnwLMvXIx88zFxD0PQ5ccDJ2z0HdKRdsuCS3rZLSsElE3i0HNOIKnWn5cf2rHzae2PFAV9oQddx9qc/+hGs6ufkxMSZT13O8zxz74vf/ugf52T/zTEuJcBVpfX2d6elo5RNmh2BezqLcVza8EEETxiDgnKqzE8S82ARDR1uTsRGnSKq+KYIJcJOcdopBvQlsPCjtXFjU1IScT1hbZQKFUs45kIFs/pbm+G317T67pB/PItpj7VuU896rkTXgbj10aeWyfytQPajSHxzC8vqSUPAfCdSr0MtkOHCgQaUpygQ+pjPXTdZb3pGwfn7AllbMjlXN0fMbJsZyzIykohEtyiwPZDh3Tc0Tk11FY007jdCaO7l5MDzUhPRhlbrWZsZksZldzWd2soaUxFslEJRsL9awtVDI7lUddfSg9Azn09QYzMRzK2GAcc1PlDA3UMj4+xOTUIoOjK/QMrNDSOU9l9QQZeT1EpTUTm9dFVG43b7O6CEnpwieyFZeAehwCS3AMLsEhqARr33wsvXOw8cvDyjsXS+9cZTKgqVs2Rs5ZGDpkoGuTpEwCfGMeyTMtb649tuShmhOP1J158tKcR8/0uf9IAwsrZza29z9oSGJxE/4+8dQ+DlfsPw2Ic2kQEhKirKQSVVW3b9/mzp07yqqrsLAwZeGIAINocCXKEkUFlgDFLzYlIESSnqh6/nef6tnxCduiBrT3HeO29iwH+cNENwo2WBdhOGEEbyiz+WhrnMDKMxrr4FxU3bt44FOMllMdetHdaIW1o2nVwXfxfRTa2jOibw51HcpuGgdn++wKWJ3swKFCmdc2s3rIxPouc1tbrMkUdIxM0T0yx9TiDtv7p6yubbO8sABH+yDfZWhiBN/0GqJKBpiQTBNfE0NYShHLs10sbrQzvtzEgqSWtZ1O9g8G2VjpZH+9F9lmN5sL1axKSliS5LO3Xc2aJIqlqWDmxiIYeRfL2GARI0PNjI2PMjK2QN/gMp29s9Q2tGPn5MeTV0aEJ5SSXtRNQk4b0ZlNhCVXERBTiE9MGd7R1bi/rcbCIw9DhzRcw0pxDinCOaQUp6BKHAIqsfMvw9a3CBufAiw9srFwT8fMJRkDmyj0rMPRMg/mjaEnaloO3Hukw627r0lJy1emz4uWOH/j5vjFo/0tHvzTgBASQqhCi4uLiH4+ok/PrVu3qK+vp7e3V3leSAhRayt6+4gODoGBgcoePkKNOh/vjVSRQSraqYieRu9pLHomrQuT2sib7bgo5MuCCUUY+hT2DpQdlfY5YnZxlbKqbqoGVvGqnuJ19D5qTnFoOObxwq2Sl951qPr28CBgFP/iUlYsHMHSH7oHkSFVVsiti9zZMzkn0kM61pbJm16mqGaOkPoZ/Kum0Amvxi1/nOimTbzyhoiqmqR9AcZ3oaRnHNvoJpLrlplbHcPM/y2xRbUsr4zRNlJCYWMK/d21KBQ7yPc/A+YAACAASURBVI/WUMgWUUinmBwoYfxdFifSFo73ytlaTWV3OZ6D1SR2l9NYnctkYjiLoYFSurpqaW1vo61rgLbuIQqrKnmoooa1YwBpOU1kF74jJbeb6IxGQlMrCUopxjehFK+YajwjG3EOacDapxS3iAqcw4pwCinDKagex8B67AJKsfcvxs6vEFufXKw8M7BwS8HUKQ4Duwg0zQLRNPTi1RtH7j015MrNV9y5/5q2zj6kB4ecCde3iGYrH9xvEQK//Mz/NCCEhDi3DUQRiSgpFPW5ohuckApCNRJNrUQTLNEq8dmzZ7x8+VJZoihAI3oFiXsPDg/JKSmkIDmDvfWt9x0xFHKWjzeYycjhyDIQxvqVSXuiTl50jlEI8Xy8y8nuChl5meR3dFM5t4VZYiO3I9exck3GwCIOVacCHvqU8yCwjnsu7UQVjkB7PzLHEPYCEzhbmGZLwEKoTjIFSxzQLd2iRnJEeJGEqOY5vIqHMU/uRD+mA7WgevTeNmMe1YxLciuDO5DSOIFRYDWuMXWUNhVi7ZNPfHkNQ4tDTEtHWNif4nB/h/3tPY4PtpEfLHFyOMfe+gC7q93ItjvYXS9mfSmJlalEtuaylfGJmdEUpsaymJkqp7+/nI6uato6m6hsbMAzMo5vb6uQkNlAbskwmfmjJGYOEZXRR0BKGx4JdXglFeMZX45nbDMeUR04h9fhGJ6PY0QuTuGlOIY24BDUiENQKQ4BJdj5FWDrk6MEhKV7CmYucRg7RqNjFYKqgSdPNey4/cSQH2685urNlzx9rsn62jYniuP3qePKjm2/ZK7f4tE/DYhzG+J8Fm+nEUXnwoY4Ly8UNbmibYkY+fn5yu5vQsXq7OxUtkYUxem7u3vYO7jT2tSBbGMbZAecHm0hXZhk8o0jNHXD3iYiHiDAICLEMmW6xjFV7Q3EZ2fTOz7HwsYJVd0rXPHuwC+6hYyEJizelvA4qJRHrqU89m/GybuF8dEVpotbeGcfzGZKOrItiTIRamUPqtbXaJSsU9KxRlT7Nh1z21QMLJPXs4pragfOKd2YhdWg7ZqBTVABvXMKcrs3cU9qJaawntTKPKzdckiuqSGzO5fq0QpmNic4lO9xtL+H/HAdmXQG6c4YhztTnB4ucXIwy9FeDzsbZWxIqtmSNLK1UMf8VCFT4zmMjmbT2ZVKW0cWjS3ZZJWmYhv5Fn13L2Lzq0gv7SIhp5PQlFYC0zpxTmjGNLwSbe8A9LxDMPJJx9S3EFP/bLTdg9H1CsAyNBW7t1XYBdcqbQyHgKK/AsLaKx1L92QlIEycotG3DeO1gRu3nxtz/ZEeP93V5Purz/nhxwf4+IawvroOp8fvJcVvEQF/85n/aUCc2xBiFkMA4smTJ8oidAEIIT2EvSDUJ9HCRIDCzMxM2SpRSIaKigqcnZ2Znp5FU92M+ekVpbfn+GwXxa4EeVYh25bBHK2ucHQqPFgyOJWiOJOzcwaDG7vYBkSSU9rMzNw2W7sKpreOee5bhlv0IIP9axQPz2Cd1YmWfTWqQTW88KomuGKY4OxmsryiGDKzhKw09uc2aJAoSO9aIr1qjODsHlJHDuid36J+dJX87hWCi8ewiGrBNW0AVacsdNwySK2eIrpuhYLuWer6O3GPj8PEOoTMxka86/0JLPCnqa+RxZ1pDnbmkctm2N/rZ2d7gJ3NKaVxfiYKdKSifWUfh5uTSNcm2V3tZ3WhgaHBdBoag2hsCaOxNYrKmrckFgRgneyJRZQLDjG+BKYn4J2QiN3bOMzepqARkMATz2ieuVjy3N6KJ1aePLEI5LmNHw+tzHlsa4yGhzdG/mlYCMkQUIR9QCH2/gXY+eZg452hBISpcwzGjpFKQDzWsuXaUz2+u63G5Wuv+O7qC3746Qm3bz+lpamNg73d9ynxf8Ncv8XDfxoQ55LhfBZ2xLmEOHe1rq6uKg1pDQ0NpXTQ1NTEyclJ+UonAQovLy9SUtPRN3Ngf25L2YJxR/Tdk4yhsA9BkVeBfE/0xBBeJ6lwJyHngJXTM0KzqvEMK6GmbZWK9hlGNvaYOTomJK8bU98mWkY36No5JKl1CWvPZjSdc7nhV4KafwXPg5qwCMimztEOqZY6QxlZRHTMkV23h1dYJ6aRDYS1rRKY2o5daiNO+b3oRTWiFdiMSWgfas41qDjmYR5RhWVkB8F5teR11aLnF42hRQDdC2PYltgQWhVNfX8TA7MN7G2PcygdYWmpkb29IQ6lixwfSjmTn3Ak3UImnUW2u87h1hoHm9NsrfUwMJxFYa03hc0BZFf7kJTnQliGM+YptmiG6GAUZYZFvB2W8S7ohTmh6ufEEw8nHnm689zDFBUXcx7Z2nHHwpY7lubcttLirrUmD6xMeWHvg65HAhb+WdgE5GIfkI+9Xz623jlYuadh4hiLnm0YWlYBPNOz5fpzXb68+pwvvnvCNz+q8O2PT7n83V3evDFgYnySkxOR4yRc8efjH7jXfwMI+acB8bffbXh4WGknnKtMAijinJubm9LgFm5X0f5QgEC0MhH2hTDEn71QwS8xgrOlLWXOkFQYZ0NDSK38ORl5h6jkPxBVcMcien3GsUzOzNo2D43cMYtswCF1EK/sfhrGd1iRwew6RBZ2Et84Rtn0Ackt89gEV6DvkIuubQFvbAp55jeDXs4KYWlZDDqZMKFvTGpaOaa+tWjb1aPm3ohKZDumTs28CqkkoFOCWXITup7VaFnXo21Zh6p1LupCz3YuxTysANeKGlTcsnljnEq3pA7vUg+S3lUxKp1jfbedE/kqO9ujbGz2sbLSy+LCALKDdRTyXWSyFQ6PZpHJNjnYXuVgbZKt5R6GpkvI7AwnoMYLv3JfnGLtsAmxxjLOndf+RqhHmqEeb4FqvAUqEaY8DzRB1d8adW9bXnvZo+JhzSM3E+656XLHVYubDhrcstHloa0VLx3cUXfxR9snHBP/BGwCcrD1zsfWo0Cp9pk4idhEAM8NnXlpZMPd1/p8de05v790j8+/ecI3P7zgq28f8f1PD0hIzWRbqIRyUTMitAO5MkNY8MBvbfuXAUJICGE4C0CIlohCZRL9fcLDw5VuWCElTExMlJKiv79fqWYJwKhrqFPX1gg7BxyfKBCAOGjvYOm19fskvSOp0rkkk59xIvKHVtZxCYnBMiwPTf8ynrsWo+qWj1tcNb0z28oYW1pREx2zGwzvQteiAt/ERjSt09F0KkfVrZ437kVYxrVjnDGMTnAOyxGpHDw0IsjUBVXHRF66lnPLrwLrvEkc/avxF3p5aCGvIyv4KbiKa841mBo0om/WiK5pLToe2WiEp/PcvRRduzJaZloIqQ4ht6+WQUk36yu1nMrWUBwvID+epqerkI7WYtZXJtnfXWJjfYydnRE21oY52BxHtjHE9nIbw5NF5HfEEFkdikeqJyZuZqiaauCc6oN1ghv6sQ5oxtjxOsqGZyHmPPU345W/Fao+lrzwsOGhoym37HS4Yf+G20463LLT5baVES+c3DAJiMPIL5aXTn6oOgZh6pOApU8qNj4ZCDvCwiMZQ+cYHuu5cE/diDuvdPnmugp/uHSXP156wJffPuP7qyp8/d0tnr3SoLWzkyMR3Dz7ZdbCf1pACBCIF2ucg0HYFUJ1Eq9zWltbUw7RQFdIBtELVKhT4s002lpa7KyuInIgRFapYP/91jYWH5vC8Zoyx0hZt6WA7V0ZbQMTmPhE8cYng9feZbxwq0DTswKzoHJCM5rZ3TxlYXWf0fkV+ucWkezI6ZrYwcgjC//iRayyF9EMLkHbLx8D31YcA/tp7N2l1N2bqWealJs7YxKcjYpvMy+9a3jiWcFjzxJeJDXgWjtJVM44hsa53LGt5Y1+FzqGLbyyy+GJTxaPvRpxTpYQUZdPWG00qfVZdPcWsjNfBrJNjvfn2FjuQTLdzNb6CEcHyxzuL7O/N836eh8H0nGk28Oszrcw2JtLXWsCmTURxJVF4xTmwXNNDbTNjEmsTyGkNBbblEB0o7zQCPfgRbAjT/2teOFvzgsfY566mfPIxYx7Tkbctjfglp0BDxysuGthw0t7f8z807EIyUI3IJqHVq48sXDiibE9ry090HUKwsAlHH2XKF5bBPFYx4JrTzX4+vpz/viVAMQ9/vTlPf74+XW+vXKfb6/cxt7JTfnsj4+PlIudWBD/U0sI8eUFEc6N7L+dxXXhihX3iNhEZGQkrq6u1NfWglRklr5/D8MBx+y3d7DyxBxONpT+JPnpGUJjmlzcwiksCe+cRoKrZ1H3q+WFSyXqblWouxZh6JVPfnEX6/uwuHtI28Agc6sbLGweEVfYjmdOH+6VSxiHd6DmVoqaRzn6jtW4+bURU9NJZXQkXW+sKdTwQ8M7j5vRdegE9aEbL0EloBub6F6yK+cxtk/D0CQHNctaNG2a0fNv4k10C6+iRtCMGSG8t4WUgWJym7Po7UpHuiQAscPJwSKHO6NIt0c4ks4hk64gl20hlS6xszvJ1u4syxvj9A3XUd6QSv27fGoHS4kticfUw4ZnbzQIiosguTYFv5wIHJIjMI0NRzcilJdBXjzxteWJjwkPPbW562zAPWdTHrpa8MjFhsdODjyxd+e1UzAGXinYBJdgGVKAhvdb7ls6ct/cinsmJjw2s0DNzgVt5wD0XaNQswrjia4lV5+ocenKI37355v87otb/OnLO/zPP/7I519e59I313jx+g3NzS2citcKiHynvwJCqE0/H79umfEvU5nE1xQgEJtg/p+PcxKcA0ZICtEfVKhO+7u7ysxW0a9b9B8VLzCR9r9jW8sZNuY4Ot1DcXrG/hFUdY1iHZGFSVwlZik9PHUpxTZ2GNOQLp7ZFvLCoQDXqAYaJw4ZXDuidXSKoWnBZLv0T6+RWDuAY1YLL7xLeOxUwSPLUlQMc7lvnoSmbyb2UXmkeKSQ9cyF8EfWmFq95ZZXPpZp65h4T6Hn2IZ5SBOqVnG8Nojhjlk698wLeOhQwH3vEq75NnA7ognPd804l4QRUxRCT3cyktFM9tcW2FgaYXKsngVJJ2tr42xtrbC6tsriyiJzS1OMLCzRO7dIzWAfuW3V1E60k9tZQkRRPKrW2mhY6xOcFoVPaiAOMf44JsZiHh2HZlAYD93cuGpnwhVbDX60fc5NR13uOBrzwscFg/BwjMJiMQlOxSI4D5uQMuxDa7AKLkbTKxIVJx9eOrvxwMKM+6ZGPDYz57m5I5r2QbyxC+eZnhXXn2ny5ysP+L/+fI3f//kGf/jiOn/47Bp//OwnvvjqOt//eBtrK1sUCgGIf892fg8GwRcitePXn97xLwXEOeP/f57FW3CEAXbyvtOebGaMA4dgTlqbOTje4kh+wuziDv6JxegGZvLIKxfT1CEeOxThnTaNU/QQt40yuWGWw0uPKkxjW0jrWia+upvy9n6mFzcYnFygZXye5KZedBIque9ZziOLCu7o5XFdL4q72uE8sEzlpWsmbjoBFHymStoPz9ExcUPbv4pXdg08MqrgrkkeNw0TuGIczyWTBC4bxnLNJIZrton84JbNT9F5aJQkYJ7pTnJ5KN29KcxOl7A8P4FE0kd1XRq9gzXMLo0zOb/I8NQqWcWNpBfVEp7TQUBOFwHF7bxtaCett5usniZiKrKwCXPFPMgB+2hvTILdMA3zxzI6GqPwWJ65+XLT1oHvLYz41lKD76xfc91Rj5sOxrz08cAqLhWnxCKcYypwiqjGPqQa28BKzHwLUHeNRMXeHy2vYF46ufLQ3JI7+sbc0THliYEDGlYBvLFy476aPl9ee8TvLl3lD5du8PvPr/H7z67yyWdX+fzSDb64dIU7tx8wMT7D8bFI5jxXmc7BIPKdxPh1G9r/ywEhyCPa1ysjbwqxL0e2IWErKAZ5dDr7uyscHB1TWd+DunUQ92yiueddgkXWFI9sctG0K0TFNIsbeml8b5jF14bp/GiThWpIBXphhQTlNlHZOUGZaA3Z0U9iVR3ulR1Y5XbxyqOQe47FPHuVwYNXydzQieWyfjAPVX3xuWZH1rdXyfpGBa3HJnyr58u3RnHc0c/gjmUhP1rl8rVdDrft49H0SMY0pACtyByuRgTzIN4J83hrypvjmZmrRrLcypRkiHFJN9mlMdR3lzOyOMPA3BYF9VOo6AXxwiCEBwZJ/Kgbzw+m0dz3SMCrrIXCwTFS62rwSY7CLtIHs7fe6AUHohcSjOHbSF55+/PQxYO7zi7cdXXgrocN97xsuOVmxm0XCx66OKMbGINjbBkukTW4vK3HMaQWK99SjD2y0fNI5oV1CK8cQlB3DUXFxpMHhrbc0zbnrroxz/VseGPpzD1VPb669pDff3WVT756D4g/KAFxjU+/uMmlL69z88Z9IsJj2ds9UL7l632u03nyn7IC6wIQ/2/SQpBrRYhS0bb+6L2E2D9YZj+vkLVXNuwtz7G0uoabbzT3td145p7NPd8arPMkaHpU8FArkgda0dwySONbg0y+0Y/nB+sMfnLK4nvreB46JeGcUEtm3SjdC3s0zixTMbpKbtcEXjmlOJV28Y1dMYYPC7mtHss3RiFc0Y3i7qsoHqvrU/C5JuWfa2D2XI8frRx45Z2KmWsxDzxy0XUrIKakm6bBRQandshubUc7zQezPA9Cs91obUlCMtPI5HwPXeNtVHUV4hHlSFReLKXdPeQ2T6HrnMctjTiuq8ZzSyubyxqpfK4Vwzdm0Tx2TeRtfjsFdX2kFtYQlVuIV3omGkGRWKVmoRUWyauAAJ55e/HM14tnfl489ffigY87tz2sue1qzV0HJ9Q8wnGKrsI1vB63tw04h9bgGFyBg7Aj/PLQtI/niUkIT8xCULOPRM02iEe6NjzQMERFx5DXxtbceaXNX24+5pNvrvO7L37kD19c5Y+fC5XpOp98dpPPv7jON1/9oATF5uausvz2vTQ4B4RIUvv1t7T5Xy4hhBCdFYAQnbh3jtg62mb9YAFFRytjf3zEfF8P5dU12Lu9xTOmBvP4Lr60yOSBdx33jJO589KfO6+CuKIRzU8mWdwwjuGWfQbf2qbxpWUyV+0yccwYoHUJQot7MY3IxC8xi9qyFiqK2wioa+ZRWTFX3HN5qVrB0+dlfK+VwvemsdzRLOGKbiD2T/TJ/+45pY90SY1JpmhxmbqeKSRjK8wurLO4tMPa7AZjM8NUr9aT/C6R6uZYRjoykIw2IlmboGu2k5iicAIyfAnNj8f2bQwPjYK4oRnPVfVsrmsVcUszjxt6uVzWT+XTN2H8oBfGS8MwUtI6qKoao6RmmMjiVjQj0nArrcMutwCjxFi0o0PRiAhCJzYS7ZhoHvv689DfmfteDtx3ckXFIQjr4GJc39Zj61OGrm0yOrZxGLqkYOSagbl3IWo2KajbpqHlmIquUxwvjVx5oKbLE3UNHmro8cPDl1y6eo9P/nKN31+68h4QX1zjk89u8Mc/3eTTz67xl6+v8MP3NygrrWJne08Zi3hvNyj9hBeAENJBGNfnszC6z4/PzylOxQsS9znc32dpb5/t1R12l1eZnBtiV8ONBa8YXCP9eKLvj6p+Ic+9S7lq60l4nYQHZtl8Z5TKLdVMHr7K5zPLRK6ZJHLFJJFv9eO5YpjEXbNkjHyKqOpdp3dig56RWVompqjqG6GyfYT6oSVc08vQ8E1BwyOfBzaFfGuQww+Ghdx7k8/vLTL42iACi0dOZH6vRdt9DZZjotkbGWRxcZ2FlX3lEMB4NzpEy3gbLTOtlNZn0N1ZymB/LbXd5ZRPNOCbJ5oZ12LomcU93VSu6SdyzyWJ72yj+MpSdALJ5Kp2Oj9qxHJLO4obL7353SVVNI2CyCjpo6RlmrcFbTz3TMG+dAKf+mm88qtxSUnBIi4B9cgkNGKSUA/w5lmAGw99XHjg7sJjFy8MQlKwjixExy2ZV5bRPDeOUI6X5lGYeuejYZ+sdBZoOySjZRvHK4MAHr924tELWx6+tuDaQx2+vPKMT76+wx8u3eSTSzf54xfX30uJz6/x2aVrfP7nH7n01RUsrBxYXF7l5MOrzf7dy6RkhV/1r/8QCfFzj5MAhfA2CResSA/f299jeW+JjbU1Fle3WF/eZnN5jbn5cVaLyxi7a4L+/Qc8VvPjnnEBz6Jr+cn0LcGxrVy1TeEvhpnc1svhnlEG1x3yuGGaxmXtGL7XjeOmSTLPbDMwDywhOLWBhu452nomqegeJq+tn8yqTtoGl6l/N0dRzwRBxW2oeedwzSiNb/WyueyUy/eG2fygl8ZV3UAcbL3p8PBm8OkrJJYurDd3MbE4y+zWCssLy6xIVpifXWRhbp6J2XGG5vpo6a2gvC6DirEGkpsLCcgtxzSgmicmBdzWEf1XYzHyTsc9uosXNpnoe5dh5FnEzVeeXHlgw3/70xOeaHph759HXGE/ARmtPHdOwDD1Ha7lk4SUthKcU4hzai46cQWoR2Wj6ePP68AQVPxCeOIRxHP3MN74JWMaWoS6YwqvLBNRMY7npWkCes4ZWPqXYOyVh75bBnrOqejYJfBaPxgVdR9U1Lx4omrPjUdGfP3Taz795hF/+uo+n351j0/+fEsJij98fpU//fkqn126wiefXuby99cYn5z+UFn3q+b/v/tw/6GAEEAQIBDp4eJlfZubm6ysrTK7Nc/m4gq7kg1WVjZZWl9me3mGwfVBll44kvzTa9SfunLTLgvd3Hd8Y5aPgVkWtxxSuGqexQ/mSfxgGclT01xum+dwzTidnwwTeeFagEtaLzreObywCMPUPRmPsELMPOIJz26ioX+VzrENGvonKe/uI62+DbvwPB4bR3FHP4Er5rFcM0rnB/1MvjWMwjAslfr2RipCPag3NWHA1Im5jBQW3zWyOj/B6sIKO5I91ud3WVzdYGZ1lr6JVqra86gYqye2oQZN/yQsElsxjmnhiV0y5r45JGS209G+SlxuC76JpTiFZPLK0Jsf7hrx9Q19ZWc9XfsUHMJq8EvtwDQ4jzfhdRjE1uGfU0tIVhEuyYXoxVbyMqgATc8oXnsl8Mo7BRW3JF64pPDCPkWZz/XSIp2XpumoW+Rg5FyMXWA5tkEVWAWUYu5bgIFruhIQrwQgNH15qeHLMzVXbj4y4+ufNPj0m6d8+tUjPvvqIZ+IqPXnN5Xu10++uMqnf/6RP/zpG/7w6SVKyirY3T+vrPs7vvvVnvj/HRBCOgipIKLWIkItSkvPI9ciWr28sszc5iLbi6sczm6wurSGZH2e9ZUpug5GmfKNo/IbLZzuW/PMPhbN+Fa+tS/nrlEe983SuGaVyOeW4XxlEs4TzRR+0s/ghkkGP+rHohdSjVV8I2oe6dzUC+SWVhA3NAJ5qPsWA5dsogsGyW2ZorJvjOC0FJpGhinvGMEhIBcD2zRUNYJ56FjA1+Z5fG+YgVlIFRUTEvKH6miuTqfXwZGBN1rMeLmyUluKZLif1eV1lpe3WJ5fYX5+huGFIVrm2miZaCa2rJnn9gnohJVimliJa1Yj8eXD9E/sMzu3wuT8Ai19A5Q2dJBa2Iie1f9N3ls4x5ln6Zr732zEbty7d2e6y0IziCklpVjJShAzM6dSzMzMzCwZZMnMtoyyJGPh9PRteDa+tFXt7pm9d7q7Zm9Vb0Z8lSll2i5FfI/Oec/vnPeUooopJ94wTFrlPLnNl+hZeUXf6mOimtbxz+uhpF8Q23MUdC+irVxAUTyPNrML/5Qe/FMH8EvuwzehF6/IDnzCu/AP70Ua1kdg/ATxeQvE68dJKZklsXiKuMIxgtM7CYipRxpchp/agERZgEStR+SdxGlbHSan/DE54YPZSS9Mjos5ZiHiK3NnTCwcMLWw5iuTMxw/dZ6QsEiev3z5My+y/lsu/1OBEGAQUiNhA41wGCcAcHQJbR5H1/6bfd6/fsPHV295/+qAg/0XvHzzmNcHT4hJS6TzQhid9kHkpVeiaVpBV7HChbRlbIK6OBdfzun4OmyC+3DX9mAX0odNUCtO0a34Z/eS2nWR/OGbSDL7sNbVYhfYhqO2HUddC/Yh9fhmttGz/Yjh7W2u7D7h6qM9Zi4+ZWDhKYqkRqLLN3BNX+R49BguqeNU9+1wf3uXO1ub3Nu7xovhNu7qgrmjCuJlSz1P72+w/+Q63+7tcuf+dWZubLD2ZJtrt5ZZ3XyGLryFirZNCppGqe5d4O6LP/L45Q/svXvCwZtnvP/wng/f/ZZXH37HwPwN0iqGKWhdoX9zj6GtQ2ZuvGf9zkcyuncIMAxQO7JO79xlCjqW0ZauElS2jSq2D0nsIH4xg/hG9+Mb2YtEuMJ7kEX0IgvrQRnRi0aIFFHNpBimSS2ZIal4El1SG75BZfgHluKnLsRfaUCuK8HdL4OzdqGYnpRjcsIPk+NeHLMUgHDDxELEMXMHvjI9j7mlFcfMTuDrL+XajZt/DsTP+wjCSMdPCsSRVjjiToBBSI+EqCDc/EKz3xEEXz4fHrzm/d4hz9++4c3+Pt+9eMHb/ad88+gJ/2ekihBxDKPnFUxEpVO/epui9sucTZzANLoLm8RGnILbcJCPYaUbxSakk/PaBnzT+0ls3TTCkNl3naj6i5wPasEnfQFR9BR2kaNcSBjGKqMf3/J+6lavUTexSMv4ChOXdum+tk/A1k0Uzev4xU7hpR3HWd2HW3gbmXWTPHv1Nd/sveH9/jPe3b/KYV0Nr+08+ejkwZOxSq4frnL15VU2V1aZX5qn/E4X+uU1HOOrSG6bpnB4ivb1K6w+/8CN77/jDo94/y/v+M13v+Pb7+HwO3jwFgzty+S0LjB37wPbb37P1st/Yf3216gLRtEWDlE1tExN3wxxJUO4xQoRYQVZUB+yyH4jBKq4QYJTJ5BFdCEJbUMS3Iw8VLiakAU3oAxrIDSph7jcMWO0UMe14K0rw1dbgkRTjK+iAD9VES5e6Zy1i8D0lBLTExJMj/tgccoH85PiH4H452NnMLO8wDGzkxwzmOqc4gAAIABJREFUNWdkbMworIUM4dN1dGf8fJ9/UiCEH/MoKgha4SgqCJNz/28wCGC83X/Nh71DHn8Q0qV9/vXFHr99+Iz+8UlOpGciiiwlxzucUSc/BrTpXEivx88whF1oPR6J03glzOIaNom1bg678Ga0JQvIckaQ544gTmjHLa4Dq5BGbMM7cU+Zwjl+FI/8ZXybb+DccAWnylmCG6bpXLtP3/ItupdukdYySUzbFGUj1wnJHEYqtGmEd+Ac3kRKwwo9yw+5eO8de4+/Ye/5ITde3eP6szWu1mWz4+bO/ZAIXvUP8PrKDlsri4S3RzL6YJv5u3tcf/q90WfpxtXHfHzxLb/d/wDfHvCH73/D0ydv2Lr+ivVbH5ne+Zbu1X0ii0fQdyzTtXSLzpkdOqfukCpM7zUvUT22RvvUGgXtS3jEDeIdPY0muB9ZSCfS0A7kYe0oIzrw1dbjH1iLWFaCWFaMn7oCRVANysB6ZLpaFGENRKQPEJbWiya2mYDIejThtfirBDODQpw90jljE47pSQUmx/0xPe6N5RlvLE6JMbF0wsTCHjNLa6OGMDE/ya+PmdHa3s53339nvCeEtpzPnT0/Xxr4ifdDCDAcdbgK9jTCzS7AcHR9GRWOXh8eHPBx71PkePH2gOfv9nm/95oP1x+TUVqPbUIZjnFdBKdWMxOezcKJAMJym5GkVuCjKsMpcAjrmHEcE0ZwDB/DM6ObgvFHSLNGcAxrxim0FWttPTZBTdhFtOGdNUFw9RKq2kXcGtZx7riGVdkCYS2b1I7foG3iCpPbj1m6u8fNG4esLN3h0uoDlufvUtQ4g19BO+f0zTgaOsjq3KRl6T4Ldw9Zu/2KodXLtM5P0dPcyEJ0OhvScC5GJHKtp4GhCQNX7s1z6dkDykcXSKzvo2d1iyeH+3z7/hAhLBy8fE11YyeqiGwicruJr1gmqmyVgPQRgtL7CUvrJDa7m5z6JTQVi0S3rVE8tEBJ5xAJ5X34JA3gHT6CVtOOIrANWVAbEm0TPqpaPCQVuPoW4eSZj6tPAf6qShTaWpTaWhS6OmSBteji2glN6UUX14YirAZ5UCX+AcX4KT9FiDM2oZidVmB20h/TE15YnPHE/KSIYxZ2fGVuzTGzC/zzr09iceIcFsdPEhIWxv0HD36sKn5eTPT/DyCEkChEBaF69JcwHN38/97zm/0DfnjxmscfDnj7+oD9w32evtvn0Z0nZKVU4xBXjzhkCE1uP3Wl3fQ5xzMlTkIbnIWzrgJHTRvWYf1cSBnCNr4Zr5w2YpvXCNBPIUkdxytmCOfgTmx0jThGtSDJG6Fg7Aql63cIGLqMTdM6FrnjxLRfo3f5ObOXd5m+epetZ/vs3n7F/QePuffsAQ9ePuL6g0fMX3pAQccq4qxObPP68CnuI7J2mqTaZZLLl2mfe0V4ehODzSPc7ejhpj6djSgFV6JU3GvN4/H1NSa271KydI3itU023z/i3W/f8Ptvfs+LvT3yq6qx8QtCmlSPKnsCados8sQZVNEjBEUNEBTdRXDOID76KbR1cxSOLFDcM0hSdR+S1H68QnsJUNQhUTTgI2/AQ1KDq3cZzuIinNwNOLoV4OZdglRVj1LbiEpbj1wj3Pz1aGPaCIzvRB3djCykGj9tGVJdBdqwOrxkeZ80xCkZpid8MT3hwfFznlieEYCw4Vem5/nK7Lyx7HritBWm5sfxk0i4dv3aj0AITX8/98fflTIdaQYBBmEOQpihFipIQkT48ub/94T00fuH+/t8++olu+/e8uHVO9693mf3/R7bdx8RKM/FPrgOD3UHEbmjJNdOUJTewvgpTwq8gvBVG/BU1+Mc3I9V/AQXEro5nzNNRvsVDP2rxDfOoNbP4xY6iaumD4/ABmSF46QPb1G2/pjg3stY68exjO2kYOI5wzvfM7x9SP3yTXq3HnD35lNuPXvO5vN7LDy4xvXHu+zt/sD9nR+oG7mLbUE3zvpePPMG8coZxTOun6ScJaJiu5jbfMLu81e8uLLGlfJCepQaNqNDeVpRwqvJOR7cvs/Co5tc/e4R73nPH779Da9e3COpIAtbbTwy/RiKgg2kyfPIo8fRRo+jixwnMGocRcwQ3oZlgquWyexbIbK2G9+sWnxSO5GqW/D0KsHVowwXcTkicTku7qU4uRbj5FqEg6gQV69y/FVNKLStRihk6jpk2noUwQ3IgmqRBtYg1VUh1Vagi2giKKoJH3k+5+zCMD0hxdTSB7PjnliccsfshBNfmdvylZk1JuZWmFtaY3lSAOIkHp7ezC8sImw0FUZMhYa/n/vjbwZCgOGTUPoDP/zww6czhS8qR0c3/P/8eZ/Dw6e83fvIu1fffIoS+8/ZvvWAkzYROEgqcdJWkF29QPXwLapmbpEQHkuDSEypazgh3qWIA/qwDx3HKmoas6grpDesklJfT0xLB5rKeWIrHiPRTeAb0oVtUg8hPbfRNl1FXraCdUQbNmHNZA8+Mi5bjO6/Tkj/DulTd9i48ZKLzz5SNXuJ9PYJBi4+5cqj/87i9W9pXN7Fy9CFQ/4QHiULiDIG8YjvwDe8lvCUdpau7HP98XeMr9wmp66f+PpBtsYW2IqJ5UVUKF+X5PL79Rl2d5b57ocXfP31Q7auLxKUmoZvaj0++ctIi67jlzyPKmmE4MwxNNmjKJLHCYxdRZa/REL9BoGV4zjld3A6rRmr8Eb8JfW4uBfjaASgBGfXT5eTqBgHURF2LgacPcvxUTYj17Wj1Lai0AhXE3KNEC1qkamrkKkrUAVVExLdilRdisgznXPWoZgfl2Fh6YeFpTemFq6YGHuZhBYOO8wsbbE4boup+XlMTE9z+owVtbUNRiAEg+g/CLv5/rzu9LPj428GQvhJjjSDMAUnRIH/+c3/p1Lrnz77F0DsH7D3+hlrl67j6JGOvV85ipReokpmySifQx5eh33sEMrASGZOu1FrlYTGrwm7oAZsw8tJkgzjndNIZu9VAg2reKYMoTUM4hXXik/XA85njiFt2kLSfBmbzCHOx3XiljWCc1of9mndeJRO4NuwSED7Krljl2i9d0jM+CZ+NUNIy4eJa9/ENbWDk3EN2FeMY503xbmEYaxj+3GLH8A7pgfP0AYSSmfJb98krXGeYP0AqU1bTLz/gaW9m1wfaeZVTBz/Ignjt4nZHM51sXK/i5X3h+QNXEQR30Z47iK+aUu4pC3imTdD7NBlombn0QxOENu4TXhKM4alVWJah3ArHsJGv8yJgEEstJ24uRuMEcHBrRRHtxIchMu1GAe3QuxEBly8yvBVNaLQtaHStX2GohmFtsGoJ6TqKvxVZUYgFLoqfKQFOLomccYqGPMTMixPSDC39MLMwhVTCydMLRwxs3TE4oQDlsftPgNxin/6ZxOysnP5o3HntQDDp3mZnx0FX/wP/c1ACKfOX54v/OkG//du+v/R9wQgdo0R4u3eNwia4vHufVp7RnDzz8dZVosieQC/rDHcYwcIiB/EK6oRkV8XcR5JzJ7yoNNah58qH5fUAhZnt5EmzGMfOIqzqhEHZQWntA1YhlYQUDWCR+cN3Dp2EDdvIK5dwSZ7gJMxzShqVxHlD+NePIG68zJe5VPENq4T13WFgoWXKEo/VbDsg5rxjh/BK2MGn8JVbJOnOBM+zPnQQezCBgktFYaVJtAYlgkoXsJXP4kse5zUtEmuXHvP2t4uTbvTtD0a5PrtKd63t/JMGsKBIoSHxSVU5hWhymnCUz+BJHWYkIxOpLnNuBWPo+h6RcDsG3SPrpCxch1x8QhnUjrxSRsgMHOEU6GV/F/B1Vh41WLlVoGde9nnqxRb92LsxEXYuRUg8i7BP6Aepa4FhaYFuVq4mjCmTuoa5JpqZJpKJAFl+CtL8JUZcBancNYmFPNTcsxPSjhm6YnpcTdjhBCAEGYiBCDMLITU6TzHTE5hYnqcvHwDP3z/A3/4o2B8LSys/HnriL8JCOGHEtIkQTwf6YO/J0IcvNnl8PVH3nwG4sbtbSITMpHoqlBEj6BIHca/eAN13Q6R+kliQ7tw8WvFTdFAlnso/VbO1DhI8QirxrG8Gg9pJRcUrVxQNeGtqEUib8Aubhr3/DViBi+SsPgQac82HnUrOBaM4aYfR9e4iV/xDP6ls2gaNrBP6cY1phNV/jQxtVv4Jg4hCmxHFNCOk7INt+AB3CPHcAgdwj5kCFtdHzaabhyD+/BOmkFXtoWy7JIx15foJylqmuDOd7/l1neHbD7Z4tLji+y8vMHh9+/47tYuhyUjrISGM6dRM62IoUdTQFFMO3GJowQlzuObvoZL1S3Chl7S236Tjt4bhOT18VVKHe6F8yhz1rAIbOKcTI/INxE7sQFb93JsxeXYiEuxFhdi61GIjbsekU8xkoBaVIHNxujwKW1q/jFlkmsFKCrxV5XiryrBV1qAs3sKR1Um8zMyTE56Y3HaE7PjLliecOH4KRdMLWz5yuQcx0zPYWJ6CgvL0yQkJPPy5SsjEP9QKZMAgXAJkUE4bDuqJP3tkeEoauwjAHGw/4HD199wuH/Izs1tQmLS8VSW4RPSjyRhEEXhAl5Z44QVzpBaNIdvXBPu6nYk8jIy3UNptVFQ5phJQnwpQdVT2Mb2ItJ14O1fiTKwHfuwGZRtT2lYf0TJ5nN0AzfwqlrAt3wez/wxtJUr+OVO4BzfhSihB4+MIU5E1OGRM4pH+hBO0Z3Yh7XhENqBdWAbDmE92AZ14ajtwFndjkjTgVdYP34xAsBzKHKW8Muexzd/EW35EpVDy9ze/cjj1x95+P3XzOzdperiJOuvnrB9d5e87CoSEwbIie6lNaSYab9Qdnx0rEhiqNHmEx3VhCp9gqzOOwwtPGRg8hrpFQNIU9u4kD3KsZxZzOOGOKcqxV0cg5NbPvbupdiKS7AWF2ElLsDGswAb93xEPkVIVDWotM2f9YMQKZqQqz9VnAQNIQ2oMALhpyzBT2bARZxqBML0jALTszLMzvpz/LwvFqfcsDwpwlzofDWz4tfHzhqBOGZy0giEQqk22pwaVxn/I42QCjAIJ89/n4A+guDL53323z7hYP89B6+/4eBAAGKHsLhsXPyLcNN04xbWiY+wOTNtgJDyUdT13UgNoziH9eKhbETmXUSWUzrTJ8IZdYwgLLUH17h+bFVVuGircYvuwjVqiKCmK4S3bRDQuIKqaYOYwdtEdu4gSu1DmjeFU2Q7DqEteMb1EVF9CVHuIFaRjXgkdGMXWGfUKVaB9ZwPbMBG14RNQCNu2lZ8gjuMbRGq+GG0qRMEZsyizpxBnj6FPHOGgPw5Qkqnyatbp6b1EqMXH9OyvUX+lQlipxtJGahDFBiAV9YgMv0awSmD5MTWURuYRYciihYfHXVeWuol4czlVbHR3UPH0AC5A+PENE5xRt/N/5HcjG1EJ96yBlzdDIhEBpxdCz/pBrEBa48CrI1A6HHxLkGirEOl+ZQyfUqbPgEhU9cgaAhJgFCJKkUAwleix8U9hdM2oZicVWJ6QYG5tQyL8z4cPyvm+EkRpmb2fGV64Ucgvjp2ElOzk3h6+bK5ufl5t/c/SJXpKDL89DAIYLxm/+1j9j8DsX9wyPbNa4TEZOEqLcNR3o5tQBNR+lVyGzep39jBtbQOx5xZvDJn8A5sw9O7jiBxNU0u6QyeUlNmn4napwh7dSlnA8uwCa3FKaqBwIpZbIumcS6eQlG7RLwARMc2rmn92ES24hjVgX1oC6KILvxSRpHmjGOrrMRVVoVYXoNIXoODsga7gFoc5bXGxSz+YV0oE4ZQp4yiTRtHmypckz9egWnTBKRM45eyhDRliYCUOeLL59FPLqO/OoVu3IB9mj+qaCVBtU0oa0eQFo3jmjqKY/woniGtRMtyqPLRMKv2ZkvtwW1NGENpiXQXlVJS2oQioQQbRRYeXnnEOhejccnHxykXd+dcXER5OLgJreT6zxGiABfvMiSKRlSaI0H9ZZXp3wLhJylAJEQIoex6IQAzGxWWDiqO2/hz/JwHFpbOmJja/hsgBA3h5ubB2tq6cQWXoCP+IapMQpokwCCcMwgp0v+oDeOvT6Fe81oA4uA9B/vfsH/wxghEZHIBProGHGQdOAd3o86epmjoKjkDC8j0S3gUzJHduoNn8iieAS2oJLU4KWsI8s1n6lQA1TY6An1yEMsrcJYWci68Fo/SdcS1i3hUTqFp3UDTsoFDVi+6xovYJnUjSh3EM2PMOFgkiu3DPbobcUATEnkzEmkTnrJGRAHNuOha8QrsQhc+jCp5AmXuDKqcWeQZkyjSJlEkjqFJmiAwcYKghAl0MROoI+cITthElrKKT8kcEeNLlG0t0rTci7XnBap6GimaXyF9YoG0tmFUMZW4y1qw1sxxImQcRVY3w8MDXGup5XZMJeueGu5Ze7LsIqHbJRi9fRQRdmFUWmtpPedGuH0svk5ZuDtl4iTKxt5dgMKAjVshLl4VSBQtqDQdKLVHUAjpU4Ox7PqXEcJfasDNM53zTpGY2+qwcNJy2lUYKVVx4rwnZhaOmJra/RsgjpkeR+QqNgIhVJj++I+SMgnmxUcwCDf8Xx68/fUQ/HnKJHR6ChFi3wjEIVevbROZWEBQ0jD2snY8o4fwzijEOqYY68gt5AmbyBV5xJeO4ZfUx7moPkwjujitqeG0rhGtLooRaweWzT0psSvAXjGBecQ4TgX9aBsW0bauo+m8RPL8LtruqxRc/hq34hlsUvs5E9XGiZBGzsd24Vm+gl/OPO5hfcYO2QuBbZyK6MQqZRhx9hzKvBXkhjVkRev45S/hlT6Nf/o0suRJtCmz6OInCYwZIzRmhOjYPsISp1GnzCFLG0WR305KzwA5gz2oMzJZ3d6lePEy5Vfu0nj5CeHVk5wPruGsphkHdTvqmBGKqq8ysPCM7s0dFgeW6O7opi83j1ltMBs2jlz6tQmrJ37Fo//6XymwDkXjkoWfcyZuomwcxfpPotpNaMOoxF8hgND1p7KroCe0n4AQNMSfpUz+elw907FyieG0SxhnxOFYOAVgaeuP5TkPTM0dOWYizEL8ecp0zMTSCMT6+vovO2U6EtBCeVaA4T/apPe3gLF/eMDu+32+3f3A7vv3vHr/gmcXN8iL0WOV3Y2rrA370GYcIurwievGM7IXR2UtrgE1KJIG0OZOI8keR2KYwVf47ey1ZGzx1kakUevlx+B5L/LsYnEP7edczjyWjRNYNy0gbr+ER+9VrJsvcaHpGlbFV7CLW0acuIhD9hBniptJHLhO1dobFPoJXKI7cIzowCN5DJ/seSSGDRSlV1FWXiag+hLyklUkuXNGzaBKm0abMo0ufoLguAlCk4Svp4iInCEoagFx/CxuubNEN63ROnKJa/ceM3PvMq3XFhm4vcPSvVe0jd7GTVOLlaYBq5Am42xDcsUiOaVz1DVepmvoNhUDW+iyW9DFlpIdmk+Ns5oZCxse/pMZM5au1J1TkGoTgtIpCWe3PKzci7FyL8LZtwQfdSXyoDqURhAaP0eHOhRaIWWqQKouQ64tN/YyieW5OHincNY5gtOOwZx1CsLSSob5GW/MTgot4M589UWE+PWxMwga4isjEO6fUqY/CrY0v2ANcSSij4Z6jiLDTxsdDtg/OOCZ0OG6+5GXwhjpk9vc6+kjQ5nAyehaPP3bcApuwj60HnFkOwHpYwSkjOCoqsY9tIWkui0iqzbwyxlDU7GCbVIvZ7XViEIa8A+uIMUrheHTWsbPq5BHZmFtGMOmYBbnqkscr7+Cee9lRINXEOfPIorvNY6lnkvuwTZ1HLmwWafnOr6ZA3gm9SHLnESSMYU0ZwGpfgVp0SaSkjWkZavISlaM1peK3HlUWbMEpE6jTppElzhJYOosyvRZwmJnUUfP4J05h1fpPIE103TPXOP27ktmH2+RPD1B5twl6pafEFM0j4umCWtNExeC6gktmaN68A6NAzdILxuhfeo21YNXCMvtRqzSI/fLIt4thmoHBT2nHKi3kpNtG0SQfRRil1RjunTerQQrUTEunmX4KWuQCwdxWqGFoxH553Tp6AxCrq1Api0jILgaSVAJ7oocHLyTsHaL5JSthuPnhZ4mD0wsXY1AHDP/k6j+hwRCaMsQdIMwy3B0xnAEw9HXf0tE+Ms/YwTi8DW/3f3Iu9eHHFzaYCYqkXgXDW4xLXh7N+Me0oJPUi/i6E50eTNosyYRBTbiHdWJJnuS0JJltIY50nruYJ3ehlVQBTahrTgmTeCfOkSEdwJD53yMUMRo9IiTxrDLnca6pAfbigG86tYJaL6ITXoH9hk9KEuW8U0exTtzgPK514SWryDNGCMgd5bg4jWUufMo85eQ65eRFCziX7CARD+PomARdcEyUqG6lDaFECnUaTOo02ZRZMyjS5hGHjeKV84I7oYetFW9NI6vsHH7HotPbuLZNMrx3GFE+bO4RA/iFNSFrbYF2+AG3CMbicgbIblinMjqTlrmt2keuUJ2ySSasCa8JSX4emcR5JdIsHsAgS4xSF2SEbmmc0Gcy1nPIs67FmPrVIybe6VREykCPolpo3ZQ1yNUmIxtG5pKjoAIimxEF1uPJLgEkX8aF0ThRiDMTwtDQkLrtyvHzJ35yuxPGuIfDgghOght3F+mSl/C8FMD8fzdAd8//cB3rw540tnDuJ+aXL8IwjNH8PFpxjemB3F8J6LINjzjuvGI7iREP48qfQxRSDOisBZkaSPoCuYRJQ7hENyEVWCt8exAnDyMY3ADIbJCGuyjaHCQkS2PQxdVhndyO67pozhnj+NYNsnp9HYcEtsJNcwSUTiHOLGH0smXRFVtEFq8jKF/l6rJQzR588gyJo1wqHLnkWZMGyFQ5cyhyV1EljaFNGUCeeokyrRplKkzyFPmkMeO4hfXjbp0BPukQuyikula2mDlxi22Xuwirl/in1InMY0a5FxIL/a6Thx1zVgpK3DUVeMWXIt/chMhtV1UT12kZfgqqbkjKIJa8BC8ndS1OAeXYxOQgr23HhuvYs54F3LS28AZTwM2rgU4ORnwcK9EJmtFoW5Hrm40nj/IjoDQVBlPqaVqwWSgBE1oDbqYevyFdb1eSZy2C+T4BSWmJ70xsXQ39jMdM3Piqy+qTP9QQHxZYhU6V/8yVRJg+EmBEDTEh0PevXzHdy/2uFdawbS3nNLINBKzRhELfUqaWmyD63AKb8E7sQ+n0Gaqp14jSRrEMbDeeIlCmrDX1OMRM4Fr8BDu6hY8NBW4qyvxix7nVPQM58OrqRTp6HO4QI2bjHhZG65h8xxP7eNERicXEpsRx7cQX7ZEUdcjVHlTxDdsEVtziejKTZoWP1Iy9Ax11hSylBECc2cJypwlIHECVcI4mpQpNCnTBGbOo0gaRxo/iixhDFn8OIq4GXyj+vCMbiK2dgyHsBRO+ikZXr/Mg703bN99jLpuhbMZU5yK7MYmVBhzbcJZXYuTug47dQ222npcY1oJqRghr2OVvJoFAuO7cJRXYxvQjG1IOxdCarGUZ2Alq+W8fz2nfMs47VOAtVceTq7ZiJxz8PQoRaJoQqZtQ/75QO5HIIRDuc8aQgBCoStHFlSKyD+DC86RWJxXceyEL2YnvDlm7soxM2eOmQreTEKEEA7mzmEEwuQkRlEt+oVpCCE1Eh5HQvqoR0lwxPhpy6tfVpb+9Pr14QEPP+zz+s173u3u8qCgmBWVhuykFHKLZhDJG7EPrsclqgWPmC58EvuwC6o33qSSlCFcw1txCWnCKbAee1U1XoGtyOKWCAhZwCewl7Ph1ZjF1uAQ2oNPwCBuAW0ke6XSY+1P71kfktwyOR06xLnoNhxjGpDnTlE2fkB530Oyuu7gnz5MVPUGOsMcMVWbpDRcJb3xGorkYRSJg6hjhtHFjKGNGUUdNYw2bpzonBUCU2ZQxo0iiRrEQ9eFh7oH58AW3CLr8I0p45RYg2dgDF0zS9ze3ePB3ZcUdq0jy+5FFFmLva4U95BaXAIqcQqow1pVzxl1Mw7hvUQb1ghI6EesrcFOUcFpaQUnZNWckVdxwU+PtTjJ2K5h412FjW8pdr56HD0ycHVNxdU5FXfPfLwCqvEPavpRVP+lhpBpPkUIYXzUS56HvTiBUzZBmJ2WYyoMCB33wtTSHRMzF46ZOH4CwszK2LohACGcVAvnEK6uYlZX135ZVaYjKAQwBCAEIX0UGf4y5/+pvxaqTI/f7/Ps3Xv2H93neWEx1+PjiM1Oorp+EydFPTYBlShSh9BlT+Ee0YZHXDfusV0EFy8iSRtGAEOdNYGrrgmloh/f2CFO6CewiBvGRt1pPJgzTSnBI7AHD+l13KUbKGQVFLqJ2Tb/L2z92pVIvxHcojeRZ04RLPgX9W6R1XOD4LJ5EpqvEFa5gjJXcMueQZc7gzZ9El3aJIEJ4wTFTRAYO44mdgxl1DCyqEHkMcN4hfbgqmvDWdWMq7oL+4gO3JI6OO2TjLU4gsiMKqL0VWw/es2rJ+/ZffYtm3cOyG2exDW8EJfQCpzUNTirm7ELaOWsug1rXQ+SkHGc/OpwlFVy1r+Yk5JSTvqXccGnBJE4Bz+XFFyd83ARFyHyLUbkJ3S45uDqloGLKBVX71zE6nJ8guqNLRtfimrZ55TpRyCURXgKcynun4AwPy3H7IQ/psZuV3dMzVww/TFCfCq7/uqr08Yqk7nFKby8fFlf3+D3f/jvv5wq0xEQQpQ4KrMK0eFIN/zUEPzl3ydEiZfv3vNx9xGv8gtY0akIyo1hZOiesYFPHFCHIrqbxNINVKkjeMf34hjWhHt8N94pA8Z9b4H6WZwjO7HN3cAsoQGnqFpcglpxUfXhJe/BU92AZUwrF4InsA7pwkaYx9bUEOeTwcIZL+6ZedPuU4oyYw73qllCKzqomHtKWM08ysJRJHnD+GWPoMidRJU1SWDWPNLoQRQJY6hSJlGlfBLRgm6QJo/jEtaJd/ww6twFXCJ6sA1s43RCN9bDEyg7AAAgAElEQVTpvYiiGpFG1hKc2YLGUMfsvec8eHjIi+fvuf3sPcM7z9FVjXE2rAa74HbslC04qlqxUTVyXlGPo6Ide59KHLwMOPoYsPMpxsqrBBuPYlzc9Pi4ZuPulouTOA9naQnumjpE0kocxYU4ifIReRbiqazCT6gyGecgGj7riE+i+ihl8lcJ46OFeEpzsHeL55RVIObCxNxxP0wtPDE1d/sRCBNTO2Mv0zFhcs7krLHbVWju0wWGcPv2nc+zEL+A9u+jVEmIDl/OQwsw/H8BhTBT/WHvgL2DN/zm6RPe5OqZkXqT1JjPRO9t/ANa8JPW4KOqQxnTR0T+Al6x3UY94RjZiiJ/Cv/MEfzTho2/vV0TOxBFdeMa0Yt38jjOUb04ajoRq7pxCWzBKroC+8h67EJaOSeYkUU0ERhWRps2gxlZHAOqVEpjK4nJ7yaxfZ2WrbeUzO+SOXKH7OEHaIsX0eYvoEoRyqrTyDNm8M+aRqFfJKbxBhF1O3hnTmInOAiGtOAY14coaQj7hAHMswYxT+/DPX0ETfoIqU2rJPUvULawzva9F9x98Jr57ccUjF8htPcKZ1MGjM6BDmrBrrMZZ2UNDuoazimqsfU14O6Vg5dHLm5u+Ti5FRtbvW3FxTiI9Th4ZGPrncMFSTFWilps5U3YetTg4FKBq7gSH1k9UrXQv/TnoloaUIk0QEiXhE5XwXXjSyB0mJ0UJuZ8MTX3xMzMDXMzEeamTpiaCmXXP0+ZzMxPkpaeZdScxua+X8I5xBEQQpQQ5hsE7XAkmgUo/vOjxCFvXr3jxcErvnt1jzdlpWyqg+gd6KOteomwhH78VdW4SsuRx/QRkDqCa3gzrrGtiBLa8csZxS97DFFcDxFVF5Fl9iJJHsExph9R6gjijBHsI7tw0HYi1rTgFFmNQ3gHjuEDOMX04pTUh2v2OBH5Y1RGVzGqyWZUlUlDaBH1lf2MX9pl8fkfaVjfJ6v3JuHli0QULROQMIU2cQVZ5kU8M1fQlF+ievWQ2vVnaKvG8C0exd0wgVPOOKK8SVyE3RGlfdiWDeJZMoe2fBWlMDjUPkzv0iqP7r3kwf1XDMxdoXxyi7TJ24hK5jgVP8D5mEGshSgT0Yl9RDvntLWcl5Vi41eIg3cRjp6l2LuX4+BeiYNrGY4uAhz5WHvpOe9l4KxXCVbeFcZWcDtRCSKPcvzkQmerMCX3OToE1CNX1SJXViNTVSIVGvsExw1lAd7+2Ti5xnPWKhCLk1LMLHwwM/fA1Exo6nPG1MwJEzMhQlwwRodfHTvBr49Z8Ktfm5CXrzfO2v/hD592zxkF68/4P8Z5CAGGL6PDX6Y0/5lfC818rw6/5tXBc968vcPHkT5uh6Zwq3OK1LRakgpG8A2swUVWgU9IO5q0Uey1lbhG1aM2jBNYNoc0dxy/jHEkWVNI9ZP45QnNcX04xHciThfaPsZwie7GKaQdB20zDoKpWdQI0sRRlGmj+GZP41+yga54jfSMQZoiy5kOSmczPou5/Do2V+5RP3+X4OZFpCWTKLKnUCfPEZy0hjRtBc+kcQJzJqkde0Dp1B00LXOI6ybwbF7Cu2kT19IFXHMHsMurw626D7fKOZz1MyhKxigfnef6wyfcu7nPw/uvWL18i4HVGzSsPiCq5xLn07s5ldqDbe4o1hkD2Kf2YRvVyPnQOs6HNHBWXcs5eRVWvpU4eFbgIirFzakEe7cibNyF+QdhLqLAeNkJ7RtueTh7F+KjqkGma0CqrUOmaUAW0IBCUY9SUYdCWY1UWYq/UvicHl+/LESiOC5cCOTECSnmFt6YmYuNgtpEgME4RvoZCNMz/MrEkl99ZcJXx0zQF+h/HBv4xdjQCEAIjhlGr9W/aS76T1WjvxYeAYiXbwQLyz0O3z3lw9YaD1PzuZ9aRnBqJkm5PUiDWnGXCJ5CtQRE96JK6EWT3k/V+GPCS2YJNkyT3ryDLFUw62ohsWXLGD2c4zsQpwst1TMEFC5hH9aBY2gHnlG9yOMHUCX2EZAxjFf+LI5lGzhVbBLaskW0vo/O0h5eZpVyVRHJRloBfe39pPbMIKtfRFZ9GUXBGpq0KbwymvFIKEMWXIFC24JX7ITR6MCmfhHbeuFEfAHv8jU8M0b4L5IYvgrKxLNoEt+SJWK7rjD8YI/1F29YvPmBja077Ny8w6XbT1i5f0DD4m1k+e34F3QiL+tDUd6Le049Thm1OKTV4pzeiH1cLdYhFdioyrDzL8HBsxBn9yLs3Qux+/EyYCsuwN7TgK1HPs5+xfhoapEEN+IfWI+/VkifGpCrGlAqBSCqkClKkSgN+Cnz8fXLxMUllvPntRwXxkeNQHyqMH0CQtgTIRgNnOeY6VkjEP/8axMuWFvT1tFuBEK4x37mw3LGuGWMEEeVpZ9u6OevA+TNwQGP3hzy4aVgePyEvf5uVk45k5QdQ1HVMD4BLbj71OPhXYlM3UTr4DMahh6RUrlEdNEkobkj+EQ2oEnrxTO8hjDDBMHF0wQUTOCdMYhrSh+BVZu4p44gy1/EM2sIqX4QtX4EZc4ossIVHPLXcDRcwlO/hjJzirj8aSYufaBAX8hWTAgH3v7sqhO41L3J2C4kTD7GuaiPc3llXDC0cyJ5CFHiJJnl8wRnN2Of0sTZ1EHsksbwiupCHlzE/37sJOnlNcxvP2P19nvGLt5h4upFxrc2mNt5xuqVHe4+uM+dh0+4cvMRW/desXLrGf2b1yibmCayrhZJUSHuRWXYZxfgkluGc1op9rHF2AYXYqs0YOurx9bLgIPYgKN7IQ7uhdiLDdh5FGDrUYCNlx5neRnewQ1IIlqQhDfjH/QJCmFASKmqRamoQq4oRaYwIFHk4eefhYtLNOfOqbE87o+5hdDh6vY5QggLUz6ZDBwzF1KmM/zqmCW/PmaKt68vl69cNs7R/GKAEDSEYCFzZDf51/6G/3s/f3gg+Lq+5PY3H/n+6bd89+w1L7YX2QhWUmRpwdzqdbTRg3hLWpGpWvCW1xGbPYMsuo3inhsUde9QPXqXrKY1grJ6yKtZJjJ/hJqxh9TMPCeh5QouiV2E1F0ib2IP//w5vHJHkerHCMgZMw70hOeuo8m9jCL7EgHp6wQlLxJfsEbF1ZcU9N4ioXaettYxNhNSeeHuwWFwGMUxWTiG1WIVuUpI7jZ9o7eYWr9Ny847pM1X8S6fwdvQhXNuPbZJ5Ti4BnHewYHeoV7u3nvKs6cfefRkj5uP7zC6NMfAzA4bN+9z++kuWzfvsLp+lZ3r91m9tM3I8hIt82Nk9lSjrcpFUlGKt8GAorwaRXEtXqllOIUYsFcasPERJuMED6YiXNwLcXIvxFFsMEYHOx8DDpJC3HXVSGPbUSZ2I4/vwD+iGX/BokfTgCKgFqWyAoW8GIVcj1yeh79/Bs7OUZw5q8LC0udPQAgmx0YY7DG1tPvk/v0ZiGOmFnh6e7Nz7dqP7iy/iAhx5L8qnEofiem/9yb/6/78PntvXvLs7dd8fPEv/Obpew5f3ODaRgvXv7rAYE0X0Um9eMrq8VI0IJJW466tp7DrDtqcEaIq5oivXaBo6DqGnitUtl/BN6QCZVIbhr4bGEbvE1S5QEDZPJUr7wip3USdP09Q9iJhGctEZ6wTkrpMUN4GyoIVfHJn8cqZRl2+QtfOG1pvfk1syzp5vVeoGNigqXGIFl0yow4B9DpIyZVGERRVSlzTJqkTT8kZvEtO/WXyWm6Q1LhORs88TRdvElQ5iySnjOqZFWqGL5FdOUPj0DZLd/aoGr2IKmWQmqFVRtcu0zk6y/LmdbavCUBcpaKjherxLlK7ylAUpSBKTkRhKCC+qQ1FVjF+cYV4hBTiIi/E3qsIa6PLhuGTMZm4AAePAuw89Vh75iLWVqOI7yA4e5jQvFHUaT1IolrwD25AqqlDIXQRK8uRywuRK/TIFLn4GYGI5Ow5FZbHBSA+6wdzwXFDcP0WbCztsDhhx6++OoWJ+SkEIBKTk9l9+tR4tiWs6v1FACFoB2G5+k/dkvEfhcLo1Pf+Fe/2PvDhxfd8/fIDe28ec+/VKnuBsSyG5pGTUItPQDlu0mpc5DW4ahvJbLqOImMERdYQAXlDxNUtoe/dpqBhjeL2y8SVTZHcsExm9xbxLRvoyqZJ697BMPYITeU60uJN1GXbRNffR1Wwhtwwi3/xBD5lU7gVTyGtmkffO8/G898xfftf0XffpGJ8l/S2TVIqBiiKL6bdPZI+W3+axTpywooINYwhLptE2zpPzeodikYuEV2zQHLPLfLnH1J75QY9Nx6Q3b5IlH6UjMoZxjYfM3rpGeGZE0TkNtE6ucL0xVusX3vA5rX7jC+vY2htRN/TRO5gE0pDKppCPamtzWS1thOUXYQmuQhpeCE+GqGbNRd7jzIc3IW0SY+jlwEn3yLsfPScF2fhEVSDPK6doMxBQnJH0KT2II9uxVdXg0Rw8FNXowgoR6YsQqrMR6rMxcc3FWfnCM6d/wSEqbk7puaCqYCT0X7G/LgDFieF5Ys2Rue+Xx2z4CsTMzq7u/nmu2+NKZNgUvaLENWC9aQw/PO/DIiDT36uH1+94+PLj7wSFo28f8XBy/scLC2wLo6kLCAWhSwLD2kNLv5VuKoakMeP4B8/hCxlGG3OBJrsERKql4k2jNG+8IK0xhUqJu7RtPqSlrU9KmceUjh4nf4r74kfu4tX2xV8W6+RvPCe+NEnaOoX8DX04F88jLR0HmXpKvHli4yv73Hj5b8yfvkx1QOXKercJrXpMobhu4RkdWGIq6ZEkUiJNASDMpikoDhi0stomNqmZGSb3L5r5Pbu0H/pDiM7F1m4d5v5a88ZW3rK5NIDbj16yd0nr5iZu09z3yJTmzfZevCKzVuPWbh6i57Zecp6uynoaaN4uJu4hjKiaoqJqy0lqrQATXoaurRcdMlFBKU04KYqwUVWjq0QEcR52Hrm4+BXaGzfuOCZjSSyGZ/QOpTx7ehSewjO6EOT0ImvtgqJpto4Ty3XVCBTF+OnysNXlY23bwouLpGcvxDA8RM+xgM5MwsXzCydMD/uaFynZX7i08IUQVQLC1POW9kwOz//o/u3EYhfgpWlIKS/FNP/S9Km/bd88/LQ6Mn06MMhT9++4funb3j++iVXIrNoc/EkzjMOH99KvPxrcPQsxyOgHXd1Bx6BnXgEtuEV0opvZBuBecNkt2+R0XaR2vkn1M4/pm7uETN3f2B06w2Xn0Hnjffkrj4lsOsqyVPPqb32HflTt4hvnUdXMklU3TVCq+6jK7xNbO0GvWu3WLx5l97li3TN3SKvYoWGubd49l7GvXWV4LpJUpP0VHn7MeLowqh3OJ3RdYx2XWTh8h3Wblzjzv0nXLm1yY0nd7m9+4Gt29+wfPkJO/du8/DZPR49fMW9B3tcv/ucq3eesLx9k6lLWzSNj5Lb3EBxT4fxSqgtwScnAo9UHb6pQfglh6DOTESTkUVQbiWazCbcQkux9s3HyjOfCx65WHvl4+BvwF5SgC6pB6XQIJjeR6x+nATDBJGZg8hDGoxA+KvKkesqUYVW4qfVI1Zm4OWbjLNLOOfOK7E87o2puWBQ5mwcHTUTVmkdFzSEjfEcQlipJbh/+0vl3L57l9//8dNeQaFw84swOxZSmy8h+PL1fzTt+fs+d8jbvXd8/+KAZ+9f8fjDPvsHH3m/9z1vnr9job2VBZmccudAdOJcvL3K8JG14uJTh29gL2LBI0nagFhajyKij+SWy4RXLhJeNY9h5BZV0/dpmn9I3fh1WqZusHHva+4//VcuXX1LdedVYoqmGNn5ms29PzJ25wOFkw/R1mzjWbzF+bwxnPRL+OlXjR2wI/O3WNraYeDqRQpmLyLPHyO5eomsViElm0KV2UtaRCWD0lhmnEQsanxpjFORnRnLw+uPePD4Prde7HFp9wf61vfJqJ8ks6GFmZ3LXH38krsPX3DvzhNu3L7PytWr9ExNMnZpjfbFGdpmpyjv6SKuugjXLB0+ecF4pqrwSdUgz4pEo09HU1CET2ohdmHZOGkKcVYWY+2XzwXvXBxlxTjKipBFtqCJ7yQoqZu4vDGSC6eJyRwmIKwJiaYKiboceWA5suBSvNS5iAMy8Zak4uQSzplzCiyOC459gkHZJwt8Uws7IwyCr+uvvjqDuYUVx0xPEBObwIuXr36MEELxRtAR/95DeO/fexwdGv977/1nfe9/+/tu5r+uvPof/beE0/G9vT1jg+HOzg7lZWXM+zrTffYcnsKuOXUf4oh23JI6UQoaIrwVqW8dvqohvMtXkFVuIC1ZNB7SxdWvMHHzI6v33zK3c4/Lj57y4O0bHn/zLTfefkP1+BKF3WNMbt3lybdw6cXvKBm/hzhtAIe4PiyFvqfkaZyTBgktHGJo+SbzV+4yevUJtetPiW4WVllNkT76gNzZPZSl8/gn1NE7sEhZYjyBJ/4rhU7mbKZE8mS6l/sPd7j44iGTd28xd+MmF6/d4NmzXR49usn1Jw95cPcxN67eoH9ulsWFFbonJ4jsqiOnr5PSsWGSBzqIai4nqDALVUocyqR4Qgv06AzFSHOK8U4txD+1Aml0Dr4hWfiFFSPWlWMrLeWcVxFewa0oYrpQxbYTnT1Ksn6WiNQBZEE1+GpKkepKkAUWI1Hn46PMxFeVhdg/CXvXcE5aCduDPDhm6YrJCReEZYvHBHMycytMzaywMLPi2K9P83//NzOubd/ld8I2XuNDuOEFGH6HsMxduNGFMqwQNYSijnAo/AkYYcz0k/+X8H2h+nn03tHfJDwffebL7/1Ur3+WQAjgHPVSCf1UGRkZrFU2c1kdR5ONL6JwA5END4hO6qOqbs64SdMtohNF7CDKnAkiKtZIatgioeYiUaULpNatkNu6zNydD9z5CDf3v+PxN7/j8Q+w9fpfaJhYZfP+S649e8f2yx9oXXlETP0SypwhXFIGOBXegV18D2r9EAml/ZR2zFI3eY3Uzk2SB3cIa1ulYO4BLVsHZHQs0TJ7jamN2yjV4bjYi6hOSWchIpp5R19ui7TsJxbzdnKB+7sP2Pr6kMsvDtl9+JHnt9/y+PoeG9sPaNrcIKWrlaDKQqLry2loaWOqfYCxgVGK+nooaGwhVV9MTEoOMWl6wlMMhKeXEZZaQXB8OepEPYpEPdL4EuNSditJPg6KUjwD61BGt6KIrCMgqhFtdAdq4TxCW4W/pgx1eDXqsAokGj1+AVl4K9LxlqXiKI4wAnHshBiT466YHhd2y9lhYmlrjBBG12+zC0YgxG4Snu2+/kJEHwEhQCCYHv85FAIYxpTqs/eXAIHQZCo8H4EhQPDl4y+//vK9v+f1zxYIIXU7mscYHR1lpHeSlcpe2i/4MmQXQkJGK1Uj15i6/JzxlUdEFAwiyxsjLH2YiKxxtEmDROnnSa/boqDrLrGVK/Rvf8/o7X9l+NJLVu684/438Pg3MHX1OdefvuPx4bfsPH3DwOZdykYuMnTpGbF1c7il9SBK68ctuZPoimliioeJLB4jtGSawPoVNPXzRDXP0r5+n+rRZQbWrpPXMsYJ73AuaLNJbV4kMqWO3pIBrmX+P+2993cVR9bv/b+8P773p/ve+3iMTTYZlHM4OjnoKOso55yzUEIRJBEFAiQhEDnnJESQEElZwjiMxxnm867dco81GDx4wvN4PO61alV3dXedPlX7WztU1d6tPInIY1QXxcOQeMaqt/D0yHGOdR+k9XAPKfs7sO9pInxfG7mHu2ne38ve9gMc7OzlwM5+Du46wv5th2ht2ENhZRtpNVsJL28gMKOYgORCLMnlhCVWoonNxMuRin9CIf7xlTjbi9EltKKPacYW14o5sl4BgEEiCIU2orXXohUOYa/EFFqJMaQUnS0fnTUfjSkLVx8HK9YZ5reNLvVg0VI3ZXZ60ZKNyvzDkmUbWLp4HcuXriczvYC52c8WmFl/BIQKBtmeLIPe48ePefr0qaLHylo6AYGAQ56T84mJCcSZtpz/dxy/SkBIQ0lSRSwRm3Z0dtG1rY/K4AL2rbXS52Hl5JFzXJ36jOuTn9PWe4mIgr1Epx8kLqef6OzDROYOkFp7hfSmm0RUnSZn1z3qT87R0DtC1fYr7LvwnFPDL7ny6Fuu3Z/m4fhz7j6b4uTgMM19J9lz/AK7zt9n89EHmKr68c6RBYHtGLK70aftxpp9AGNJH/a6AeKajtBze5qCtoP03xrDmtfC+qgKfAv34VfYp/hrym85x8XrT7l3+hxDWxu5kZ3EEVMgZ6JC6YsIoTXaSm5eBNE1icR2lpB6chdtl8/R03OWzq6TNO85yfZdp+ho66Gguh1LThXasgb8KxpxzalgfVwOnvEF+Mbm4xyexIbQBDxi8/BwlLDRlo9XWBW+9iqF+K3hjRjt9ejsW+aVaXFubKtGZytHH1yKIbhEAYPWkqcEb3fxjlIAsWiZN+8vEZOrC6I/fCju7xevZdEHq1j8wSpWfbSRy5du8uWfvnvNJ9k8KFRADA4Okp+fT2ZmJnl5eUqqr6/nwYMHCneQPTm3bt1i8+bNNDQ0KCL0v4orLATarxIQAgQZGWSyULiEpK727XRu20/h5m7SIvI46hTEw9w8Zu7c4ukXX3H42iMyCncRknGE8NzjxFdcIL/9PnHV53FUnyW86iTB5UeIbjjD5u4RshsuElM8QHL1SVr23+Hq0Bx3HoxxZ/Qpl0ceKVal+h07OXJrmN3XnpC68yLG6mM4p3SxIaoTT8cOPEPb8I/vRJO6g5TGMzT0j2LM3Eb3jU8wZG5Fn91OeNUBgsu6SNt2lOqD5zn3ZJqLE484+egKvVf3U1zqoCUtlCatDwcCXNll9mB3nJWtseFkFKdSd3gv7XsO0Li7h9bmbpqrdhBWU4u2vBrX3FKcsyrwyqrFL60Gt+hC/NMqcEsuYHVICmtC03COLsArvhKPqEpWa7JZ75+nhNayBLdgDRFFugGtVZTpedczels5WksxQaZ8tOZcNMZsfDSJOLmHsWKN7JTzUixM8xNyGxVv33/4YH7/w6L3l6HXW/jjH7/i5UuR9ReSmpyLfjAfgPHEiRPYbDYaGxvZv38/TU1NmM1mJZf+F8tnZ2enAgYRme/elT0VrxS/wuPj4wrXkOdkDk3EKrk3z3WmlGdkQJV7vxREv1pAqNxBzc+dOs2WLS3sPXUVbXYzxRWNPLKY+KokGx48ZHjsCyrajxJWep7gwlMkNFyjaM8IW899QlbHNaI2DxBS1kNYRS9Jm0+RXnMJU8pB9IldRGfvo+/4CDeHJjl58Ra9565y5fEklx484vTdRzT1n6eo+xKx2y5ga7iEa8pBnCO3427fipe1Ad+QJvRJe9GkHsQ5qpPS7kfoktso33qUE5dHOHjxInV391N3uJ1TF85wZ/ghPTeuU3Sqh9iBbVja8zFXxtDQkMauXAe9WiPX1us54KJle1Qsh3LzGagupz8ukVZDMEGZiWgK8/DMKUKTU0dQ3Ga0oRXY4+sJy23BL72c9RF5rLRlsSm6BO/EGrxialirzWO1dw5u/pXojFsxWdvRyyI/xTFZjbIHQmctQ2cpRmsqQGvMIciQjXdAHBtcglm+KpBFi+cn5GR2etGH63l/0Wree38lf3h/Gc5OrnR27ODrr7/lu2+FSF8HxPyOTBGN+vv7iYqKUvy+CvHLBPHp06dJTExEwCKDoIjKBQUFtLW1MTQ0pIRru337NikpKQqIqqurlWdEvBaHGGfPnqWoqIiTJ08qeuf169d/saj1bwOIa6N3aT/QRe+B4+SW7aZ091nu3LzE58mxfJuWzGfXBum78YLg3B4quh6Q3XaJiNIDlHRd5/ijV/QOfUnp3puElx0kpeYUieVn8I7oxN3ejrOumqjENnqODHH0/DDtvedp6bvIuZEXnLk3Sd+V+9QcPEdB9zVitl4jsOg4pvzjuNpbcNfX4qmvxzN4G97R+/BL6kGbIiFxa9nbd5nxJ9M8fjDIkZM7uHD/LEeGr1Ex0EPyrg5CWzcTvbcW17oIXLaG49aRhaOnle2HD3CqtpV+k4Pjm/w5s2QV15xWccX5A46sfI9uVwM1hghSUgrwictnY0wJ/ilbiMzfhT29CX1iJV7x1WyIKGZjZBHO0cU4hRexRp/FuoA8PDSb0ZnaMVk6MNi2oLfOe/vWW6vQW8rQmYvQmfIJMmYTpM/Cxz+ODc42ln8kcxBuynKN9z9YzyLFurR63inZe4vx8vJSRm4ZsSW9aXQW/UB0htTUVDZt2kRCQoJCxFL28OFDBRA1NTXs2LEDZ2dnWlpaCAsLIyQkhKtXrypA+q//+i/S0tIUMWvdunV0d3crYAgMDCQnJ4esrCzee+89ent73/gNP4XpjyX/NoCYnBql99QAxc17GBv5nIasrYyOv2R8Ypjh6nQeOxJ4eHyUA303OHPpGSPjL+k9PUx+Qw9RBTvIbDpFRvMlxUlAfPlxrGn7iCw6iTntMN7BbUqoWkfyVrqPjbLv7Bi1Bwap3H+H7C0HOD34lO6zt8jrPEpc6xk0xYdxjduJt2ObEpTF1diCm7ERL2s9XpYK/teHARiiC9k7cIVzt0fp6z3NjR2neHjhPgePHSeqpQzt7kLMpyvx7I7HuVGHbXsYxvp07AXZJJUWk9hcRdLRVpY02HAv8WVvooYXH63k5f/zf3j0/23g0KYAMmxRuEQlsSajAufcFnSFO7EX7MCS1YwuqxH/tM14JhXjmZjPKms8iwMiWOmXiJOmAH9jA3qrBEmZB4TBUoNBAGGWFa5FaI35aA0/ACIglg1OFpat8OX9D1z4UCIGLd7IH/6wivff/4hFi1bi5OzOtvatvHz5Hd98+zXf/2BN+pHU5s9kLkJGfxnJ/f39KS4uZvv27criUilPT08nKSlJ4R4iSqmhF0JDQxVwCPcQ4Ik4JPe0Wq3CQUS8MplMCqcQbrF27Vp6JE62yG6/4Pi3AcQXsw1jDbEAACAASURBVJNMjQzT1rKHs9em6T4yyOnzd5id/YLJwWFulVbwIDSU4zu6uXXiEn+c+YLPXrzkycR3HDj1lLSakwQldZPUcJfYshOYU3fgH7sTt5DtWJP7iEjuxhLZTFhyJ/XdD8jfMUjB3keUbr/A5m0HGbg0qFifHFsOYa4+SmT9eWwFfXjF7MPFvh0Pcy2+2iw2ORtZutKVzVv30XPtIU2nhkjr6OPEvbucGb7FwIMTpHdlE7wrFs0uB/47EghoTCF5zxZsW9MJbUnGryaGDa3JWDqLSemsJq0ii2arnZ4NfhxydqfRZyk5RhesYUaiC8qJzG4h2NFIdMp2bBntuKfWsiEyC9eYTDZGJrDSFspyk43lOjurtNFs0mXiZ61CJ5uDFgLC8gMgjIXoDHlo9VkE6TLx9Y9lwyYzS8Vt5QfOfLjYmcVLnHj//VUsev8j3vuvpVgsdp48HeX7l98p+6e//uYrRV94nRZF1hfxaGBggJiYGC5fvqwsHRIzq+gJIg6JKCSgOHLkiPKszEc4HA62bdvGqVOnCAoKUnQG4UIREREKN9m3b5+ikwgApH43NzcOHTr02+EQIheqpleRMb948TFff/IJz0bHad95mEfTX3Gw7yzDDz9hauYV5/ou0GmP4XKYnod5NXx54RFff/INX333LZ+8+JTb92Yp7biKLU2CFx7CXnqMsPLz+Cf2EZjYgyZ5N76OJvyimwhI3oGp+DBF7bcV95HpNT1kbuklr/MkFYeGqDn2hJS28+TvuIa58BS+id14BNfiHlDI/35Py1oPI50DFzn18BMaB66TUNvE0csXuDA8yN6rR8jsLsPQFkVgRxi+W8PRbk0iclc5hvYEQvakYerIxLU2EXt7KY6tpUQ35BKZEo0jLITISAvWpCD8I63oE3KJL95OfE4nsaktODKaMKXU4uooZUNkPGvCwlhpD2aZzcyKEBPLzDpWGGxsNKfgY68iyC7coRa9TfZRV6O3lKMzF6P7QX/Q6jMJ0qfj4+9QOMSS5X78QbxsfOjKYgmQ8v5qPvjwIzZscKG1tY1vvvlaIVRVeX6TyCSAkHTs2DGFCwgw7t27h8j7YnEqLCxU9Iqqqiri4uIQC+Phw4ex2+309fUpgBDRSBXLBCh79uxRwOPr68vx48cVUWnRokW/TZFJLE3CHr/95mu+++ZrPv3kU7q7e7n34Bn3RqY5cvI2o+Pfcmv4c3Izm9hqyOB4eBrDGUW8PHwSJmeZ/epLhmbmuHxnmrLGU1jT9qBNFtGiS9mG6pe1F8+oHejiDmKIO6iIUP72ZuzJOylqvUJN9wOiqw5jLztIfPNJynqGKOy6RmztIQIzexVHyN4R9XgaGvhwdTqulhQ6T92m9/o0HcdusqP/CFcvXebWgwdsO36I9H31mNpT8G4LwbcjFE1HDPqtKfg2R2HYloK9LR9jVTaW2gL8y5PwKYvDMzcan4xYjMUZbEwPYV10HIaMJiJz95BYvIeo3C3YMsowpJXgFpnL2rAwVthNLLUZWRpsYEWonmXBgSw3GlhnjscnrIpABRBiXapBZ6tCZylFZy5U9AetMRutIYMgfRre/tFskHgQKyXyqNd8sMUPnJgPnbWM6JhYRh89ep0ZvPFawCDELJwhPj5e4QgiPoklSfQCCa4ifS5AEP0iNzdXAYboEmNjY4oeIYq3zEtIEqVbOMno6CgVFRXKO8JdVq5cydGjR387HEKsS8IhBAzyx1+9+o6X33/NN19/xdTUDJ079jIx/TmXboxy+fYYI+Nf0bDtNFbHeTIT6zjmSGA8LoVP2/Zx5+YovXefcmlI4l9P0394iPziXRhiyvCJrcRRcYSo3FNoInowRvVhDd6Dzr8Ob0sDQVHtpGw+S0LdGTQZO/BN20ZIVS+bjz4ksfUkvhl7CUjfiSmtHW14B96mNvyjS+k8M0zHicc09dzgzOAIQ3eGuHbvPgdvXiW5qwHt1hS8t0Xi2xmJZ1MEHjUOPOsc+NUkYKnOJa6+loT6Omzl+QQWJOGdGYepMI+ImkpcMqNYGRKBNr2OiPwdhOe0YEguwj0yFo+4RNaFx7LCZmCZVcsyyYP1LLMHsdwugNCx1uTAP7IKXbiITMIhqhW3lQIIvUWWfOejM2WjM2agNcwDYqOzhRUfBbJkmUQM8lL0iP/zf5ezcZMb3fsPKDrDGxHwWqGINAIIIXqZZzhz5oyiEF+8eFGZaxALlNyXVdhiehdX+jdv3lS2N6vv3blzR5mrkLqEu4gZVpJYrkSskqTRaJA638SlXvukv7r81eoQAgZZli5gkD/18uW3vPz+K7795ktFmere38O1W3d5Nv0Zt+6Ncf/xc27ee4Ej8QTG1PNk1pxlX1k9Z4P1nDPZ2FvdRWHncY6evcr03VHu3XxEaetxwlIP4BvYSHTZAIFZHVjz9hIYt5ON5jZcg+pxNzWjid2Nn3gNTNuNV3I7oZuPUHzoAYW9Q9irB4jY3Evl3mtEZh3C3bgVQ2ozuy5NkrHlHKmVhzh+dZjRR0+4PjLKvpvXiGivJqA1Dd+OBAJ2JeDZ7GB9aRi+TalYWovJ3rOdip37aT44QMWeLox5mQTlZhJWvRlreTmrY+xscMRjzKvHP74Mr+hsNoZEsdJqZHmIgaWhBpZaA1hmC2KF3cBy+zx3WGb1Z7lRwyabA318NZbYFoyy7PsHlzNaSwk6cwFaUy5aY6YCBo0+BU/fSNZvMipK9eIlHixd5sbiJZtYsnQdRcXljE+MI1413uUQIlaTcAuVYFWgqCLVfJ/Pg0c9F1oQUEiunst78o6ISu7u7opoJYq2cAnhGmr97/Jt8syvEhACBtnSKsqR/CElvRIu8TV/Zl5p++7l99Q3NjN4/yHDj8e5OfSQmS+gvu9LyhIOEF/ZR3D3eco7+7loDGV48f/ibEY0OdV9tB2+x+DtWa5eGmffs89Y39mLW2gzRt86IjO7sO47zKotLXjo23DVt+JmbcPF3oJ/0m50Od1ocveSsvMqTZfmKD/8gNxdpyjacZKYgqM46bcSVdlLSddN9Im7CIrYQtOOAe4/HOX8nXtsPtRL6oFOdJ2FbKiLYFNTJO5NsbjWxuO/LQv7zioSO1oo3Lab0q27qejag608D//8dLyy01kVHcWqyDBcElMJkRnq6AzWhcaxKjSMZaFGlkYE8X6YL0uDfVluC2S5TbiElqW2AJZafVhuDMTZHo0urgxr7BZMdgm/W0mQpUyZkNOa8ggyZqExpBOoSyZQm4SXbyQbnIwsX+GtcAYBwx/+8BF+/nqGhh7w/fey3ELiUP/tQ+1PVXSSaxUEkguhC5FLuZxLmQogUbwlqeCRX1Prk3LhKDKXceXKFUWyEPDI+7/k+NUAQkCgLtcQMMiso/pnJUcJxySNLuklr3jFg5FhDg8c5cnYOC8+/4KZj79g5gXUXB0lvaGXs0fvMXpvnCtXb/CkY4CL3gm02uwM7u/lwfAI+58M0Xr3Nh0Xh4nbchJN9HY0tmbsmbtJ3n4Be9IAzjoJo7UN/6jduIdvw8OxDX3ufkKqjxJcPcDmw/fJbOtlgykZT1sjvmHdhBQfICB5Kx72LQTHttJ//Ab3Rh5wfuguzSeOU3DsIAGt+ayvjWZDQyRrKkLQdRYQtDsf36YMDNX55O/aSXnXXvK72/HIiWZ1qp3licGsiA3DOyOT4KrNmEsq2ORIYFVIFMtsoSyyGFgUHMj/tXnwodmTZWZ/lpgCWWzSsMQUwGKjNyuMAXiEx2BMKEUfUYkhuFrxv6S1lqK1FPEjINIQ7hCoS8TbJ4KNmwwsWerGBx9u4P1Fq5SAij09h/js0895JXMOv5Dw3oVI5/v9xydVevix5MczuSdAEYuUgOOXAkGt6VcBCAGC2KAlFzCIfVnQLcePjSCg+Ov0py+/5MSJkwwcPcYnn37G3B8/59DoELemp8ioqKL74DGeD/+JuWt/4mr/CEMD57hWmMF1i4abKXHcOHaI7ps3OHTrCXv33yS78gg+MbvxijiCOeI8Osc+TPEH8RQOYWzExdyIa3CTEhHVM7aD5JarOCoO4hqcwnubjPgEN+Nu3YMpdw+ejnpcjRXEprRx9vxN7o8McWFokJYTxwjfWodXXSYbax2s2xzGusow/Joz8GpOxqMmEXN9MWk72tEVZuNVEMfG3DCWp5pZHGdgRUwIzglJOMXHsTHWwZqISD6yR/FRcAyrw2JZGR7K4uAglpp9WWHRsNSk5UODlsUGDSssgWwMseDrSMQQX4QuvAy9rZIgcTdjKSHIXECQKZcgUyYaQyoafRKB+gQFEOvWBbFsmQBiLStWrqekpJzpqWleikj7SgDxbiKTSni/1vxXAQiVO6icQcCgjg4/h3SZ5JkYn2DgyBHu3R3isz9+xpk7V7g0eovtJ49w9OIgs6Pf8fHNP7G75QDDoyPcPtrPtcZariUkc8ccw9O0Sq7vPkxj/wVit1/EP2MAX9sR/AIPKs6T/cLb8Qluxc3QoCR30xa8ZclGWDv65P3o45pY4mJmuVsIPtZmzInHias9RlBSIwEhlZSW72bwxi3u3rtG3+lj7L1yEUf7Fnzrs3Cui2NddSiutdH4bUnB0JpDYFUGurJ8bFVV+ORlszYjinV5kaxOD2FVnI1NCQ42xSWxLMSqWI9WRYThFJOOR3wJPomVeCcWsj4sitXBBlbbjCw3mVisN7JEr+cjix6nUDs+kQloo/PRhpags1WgMZcQZCkiyJxPkCmHIFMGGkPKD4CIx88vinXrNKxY7sqKFRvw8QlQVql+8/WXvPruWyW9cZ3Gr5Xqf+a7fhWAEM6gmldFblTBIN+tcgiVNyhM4oc/9Orln3n1/Usmx8fZv28vd27fZvTJGDdHH3Pt3hOu3RnjzpOPufJ4jOqObYyMTXHr0RR91++xr20/h3TJXFkfzBFtPDmJhYRmtWBJ3kVQSCduhiY2WapxMlbhbduCn6URX+MWfPSNuGnq8bZsxVnfiEtQPh+52nAJTCTA1oYl8QSZrecwpTcRk9nGod6LjAxe48H9q3Qd6qb35lXKjx/E1lmOS20MLvWReDY48KlLIPvgVrJ2duCoayK1owv/wjJWpcaxITeONQlhuDgi0WXm4pKcxhIxqYboWB0RjkdiIf5JjfjHNeMTXYmLPYX1dhurrWaW6c0s0VmVibmVJhNrzRZcbdEEhOegDS1F1i5pzMVozIVoRH8wZf8ICEMigfp4vLzCWL9Ow0cr3dBozAwMHPvByPE133/zFa++/UYRm36Gzv5tbv1qACHT7ars9xcQ/LBccv76h9WTKjL+jLJH988vXymm2KHB2+TlF3Bu+AkTDz/n8ZUxjh+/yNHRIfaN3aH6zFGuT3zKvUefU9ZxCm1OG/aCrWSk1NHil0r3+jA6vKMpDE7HEpKFT0gJzpY6nA1VeBqrcWQeQBe+FS9jI25aAUUTfpZ23PVVuARm4KuX1aFtmCMPkVF3FkNSI1mVezl57hajIzcZfnCJQ0e6OXT+BIcf3CCjbxvOVbFsqHPgVBuFZ20c6btayd/ZRWrLLgr2DuCRXohLdg5OmWlsjIsjMCkDbWou6xMS+dBuYGWkhSU2Mx/Z4nAKL8Q9ooL1pkzWmeJYG2xnpdnCYp2ZZUY7a4IjWa63sNYUgmdoMkFRRWjDStFaSwg0FaCx5KMxZ6MxZc4DwphKoF4AkYi3t52NG/xxdfFnz+79fP/d97z8/hteyaz099/y8rtv+PMvXCLxa0XI/wggRERSV7HKuXAHsT+r1oWFHOJNDacCRsQpSfKuTNr0H+6nbHOF4vnu4bNZzl8fYk9fP73HjzP8bIJH43/kYN9NsmO2UV11hpqjDzG39hGRv40KQxF7XRPp2mijztWXJH8DfkFtBATV4xVQgre1iqCkTjxjOtloacHd1IanvpmNhm1s0m/FR9uE2dBKfuYZtKZt+NtbCXBsJrKogd5LF7l15yST9y8yeOIgVy+eoPVYD7q2albU5bCyIYX1VVFYmssxVlUQXNdAQY8EZywjsmE7/pml+KUXocsrxzkpnUWOcD6IDGVJmJ0VITZWBltYYTOzMtTChxYdi0MMrIqMYok1hPd1Zj7QWVhpCmOFPgInWxqBMeUYEurRRVaiDc4j0JKFxpqFxpJBoClNSUHmTHy1yfjpUvDx0ypLIWTiS/pL2vu3evyPA0KWZcjkm6o3qMT+tgaX+wICyQVA0jmyo0oA9uTJY7oP7mH3vr3cvjfKw2czXLp1hyuDQ4x//BlDox+TX7KDnI5DJFXsJTKgjni3DvwDulgUt4fV+duJjilmzyY7N/+vG3tXr6TA3YLJtwBP7yZ8A3fgrwCgmlXGStabGtEG1BDktxknQzMrgttYE1mLT0QBPoY0/I1VeJm6iMo5x82Hgzwduc3TGxe4d/0Chy+fpvr0YQKbK3CrTCewOpWgwmRsZXmkbmslobGNgJR8IiU8cGM3qU0HiSjrUMSjDx1R/FdwMItDQlgZFs6q0HBWBIewzBrMUlswK8LCWRsZwxJTMO9p9CzWmVhvj8IlPAGPsFT8IvMxJFSjiy5FG5KFvyWNAHMmgaJMm7J+UKrT0JvT0Bji8fHVIEspZJ+79JNq8HhbH/07l/+PAEK1Ksloo85Eq0BQ83dpVBUMan0zM9M8fnKXAwf203/kOHfujfJofIrhZ2NcuDXErZHn7DxwneC83UqYXydDPd7aNrw1HfgaOwk0bcVi3EJEYAVJ7kk0ubqyfZ0PrWus5G5MIdSzBr12F0HadrwD8lnnF4KTLg5XYy7O5ko2GJvZaNqFs7ELD9MuvAxt6EM6sMY0U7VzL0P37jNxb5BrJ49w8swxOk70E91Sh1duCimdjeR2NpDWWEV4UT7BuUXElDaSULWT7KZ+Umt7iCnbi3dCOR9GOnjfHs5HUXG4JGayOiyOpeYIlhjDWWwIY6kliqVGEZkkBbNcL7qDDafgCNZog9mgi8DDlkxAeAaGqHQC7CkEWAQMuWgMORjMuQTpEvH3D0OnD6eyarPCgcWkKYORDES/1eN/BBACBLEoyfT8QiX658Cw8J50irwn76uil5htZ2emmJt5zKOHD+jr6ae//xh37j7gyeQU955OcOLKCAm5bcSWHCKq+DheYU0Yk3ewSYjZXI2LtQl3UzueQTsICNxOsG8NMT75FDpH0brWwI7VgTRuMpAVEI2rs50P1oWwVlOBk75e8ajtGVSGm66OtYYONli6cDd1ojXUY7GWYUou4+qth4zcuMGlI73s29NO56FuMtpbsW0uI2XHVop2dZDb2kRseSUxZXXkt+4nuWY3MWXbMWfU4xtTikdsIUvDY1lsd7A6Kgmv1CI2RWWwRB/FooAwVlsTWW1Lwjk8nvW2UFYbzazSG1hnNLFaq2OFr4YNOhv+4YkY4tIxxiYTYE8kwJyOxpiLVp9LkDYNoyGREFssdTX1jI+N/0Wk/R0Q/wT3+AIAIVwZySUXt/uyZ1ZGHCH0dzlUQKhgkPdF3FLrVeqenmRuZpSPZyYZuTdM34F+env7uXX3Lo+n5xi4eI+82n3sP/6Aqm3HsGe3kN52jJCy/biE1eEi0T4trayzbmWdtQMPww78dK1Y/MtJ9Eqm2N1KjZs/5a5eaP73EgzrArF65mH2rkHnXUGAfxk+2nLc9RW4mWvZqK9hk7EBD2s99oRqrt94wr2r17l+eoCTJ3vpOCRbSxvxKczEvzKfuKZmHBUNRJTUkda0i/TmvURWtKLPLMMlKhmX6CQ8EzNZ50hleXAMm2Iy8EsrwdWRzbrgJNZZEvGKzsc9Ihu30Fg2mYNZbzCyXq9nvS6INYEBrPLzw8VoxRCbjCUhDV10HIEhCQSYUwjQpaPVZaLXJhNuT6W5oY2Z8TG+/aGfpO3VfniXPvt3fOZfziEEDJKEYCUJEcvEmzot/9pO9L+0odrwCwEjrFqWcwgYhMOoQFO5xMzMFDMzj3kxN8PM2DQPhx7S39tP3+F+Lt26zeV7z+g+OaTsnT529gJbB05Rd/Iam48OkVozoDjw8onYwqrQCtbE1OEd0oiPqQEfaxPOlnpcLZXodNlEuwRj/X/fo9rNlVYnE5Vro0lxycLkVUqAbjO+hhI8JFChtZzlljrcHJ20tBzh4b1Jbl26xOD1s5y5MED7oT2ktTewKTMW98p0LNV1BGVVEpheTkz9DmxlDdhKawjMzME5NpoN0XY2OSJxdaSxMTwRj9hMPGMzcQlPxiMyFY/wFLzDUvEMTsTTFoG7xYaTgEETwHqNP+sD/dkQEIi3xY4+Kh59ZDxBodHoQhPw08cq8w5B2gTCQzOoLNnC3OQsr775ct6c95ee+W2f/MsBoRKrgEGsSeos9EJCf1MTy311RJL7ci1gUIO6iIik1q3m0zPTjE8/ZWpykhfTn/B84mMePXjIqZPHKS4v49KdYS7eneD2/SnujkxyZfgRvTevs2XgMKeeTdJ45DK2vG34J7YSlLwTU3IXLtE1OEeW4mYvwd1Shautng3GEszGDPbnNLHP3czOVb7UbrSQ6h5HiLYIf1MVLsYKvGVZRMRmckv28Pj2JPev3+XW1fPcvn2eM5eP07y3g+IdLYTW5qOrTsFUVUlgXiW+mSVYy+oJr2nCXFyGvbwcXU4a7nEhOIXb8HOk4ROdwgZLBCt1Vtab7ThbQ9moN+OsNeNlDMZdZ8Bdr8clKJD1vl6s8/VivZ8vG/0D8TQEowmJQWOPRWuLJcjsIFAfic4QjcUSQ11tK1Pjs/D9S3gp3jPejYu/qR//3cr+WwChgkGsQQutSULwP3eooJFcxCuZqxDil/pUEPxVPjvD9CezTM++YHbyU15Mfcqn03NMPH1EX38PxuBQMkvqcTTsp/HSE84+nGZPVxf3zx3lk9EH3L37iLreG2hqTxK1d4jLt2+SUbabjWHtfBi2h+Xh23GxVmM2FeITkEZZ13U0mVvx1yeR42Vm1xoPDi31YNeaUIpdEihxVNPVdYy790d5evU2IzeucP/uZa7dOM2J00fo3NFJSmYaEcnhmBL0RNcVYq8pRV+Ui396OtaCIqw5RZgz89AmJKOPT8SUmIo2OhlXcyjrtSY2GE04mY24mLS4GzV4GQLw0fsTYDbgo9fiGuCLk58XroH+uGk0uATo8NLZ0YYkYrCnojMkotU5MJiiMJrt7Ovez4sXHytbQXn1Z15+Kwvtfq6Xflv3/lsAIaKNjOxC1AvnGoTQVaJ/vVmlXOUQ8p6ASTiMCoA3gUJiXo89n2N85gUzU5/zfOITno9PMTv+hPHxUW4ODRGekI53WDoR+a20H7zM4TP3OTs4zonhWdrPD5O45RCahCayG89QPXCb5qMjBCd14qdvwFfbjKeplfWWataF5ZO7uw9H5XY87EV4GwoJM5fTltRMf3g253VmTm9azaDXOj4tSuNGfw+3Lxzh9NkDHOzfSV/PPrY1NJIaFk6y3UhuoomokmgMJQ4CsyLxjg/HMzwCv/A4dJGpmKOyCInJxx6TgzUuFU1EDL6hYbgHm3CzavCyBeBt8SHQ7IXe6oOvzg8XXy8leWr88dAE4hagwTXAiHugHT9DDBpDEiZdKhr/SBITMrkzNMhnn8/x5Vef8v33X/Py+z+jBA79HRD/HJ+tqv4g8r7I/SoYXif+t10LIISjiGlWVaBVQLwtnxJ9ZWaOmennzE7PMTs9o1ifRL+YmJri5uAQxZV1hEQn09S6g3sPnjL8eJoLd59SvK2HvPbjaFJb8Yjdgm/KVgw5O4kq7UUT34JHWA2b7BV4xNXgFl9OUusBbJVb2RiWiX9IHlnZzZw6dI77508zdraP6f7dDNdWcSk2msHQAO76enMtLJzTJSW0ZGeRH+sgLdLM5mgD+902URoSQESSBZ8EGxuTI1gebsUtPARtRBgWhwNjbBxBDgdB9hD8bVZ8rSZ8rQYC7Eb8rFp8zIFogoPw1HriEuSEq8YFN40XLv5+uPrrcfU1s8nDgotXCD6aGPw1kYSFxFBd1cCDByP86U9fKAHWX8liPcUH6w/rKd/WQb/B8n8ph5BRXAhZlnKrotK7tqFwCHlnoTXpbSD4peWDd+7S09tPVVU1h3r7GBke5d7DMY5cHKJ422Ec1ftxia7GKaQcS84Oqg/cIb62jzXmTD7wc+AbX0ZAcgXprT0ktnejz62krGkf507d5v6NQZ4+usXI/bM8vH6C0RNHGdl/kMuNFZyJjOKgwcBem5FOnR8t3k40Bjqxw+7DAde1dDk50eAbQEpwMIaEGNZGWPGKtmFy2AiNCcEWHYou3IouWE+QVYverkcbrEdjCSLQoiHArMFL74tboAduWn/cdVo8gow4+xrZ6GFko6uZjS4mnNzMBOljcMRmIpvzZR/B39NH79qX/07P/UsBISKOzBUIYcvxNvHo9QaT54SbyMSbAErlNL+U8N/6vARleTrBtWvXaWtpZdfOXZy7eIWbD8boPX+XrUdukFzbTUBUGcbEWlp6bxJftp3FnnZW+oURVbgFY3IxvddHKe05THb7Ts5eH+bJvTHuXrjIrQv9nD+xi0sn9jB4sp+TB7rZvL2F7Pw08pIjqEkNoylGT7PJlU6fVfS7reT0miVcWrSKw8vdaPQ3kxwehSbCjiE2GFu0kbAII3a7AZMlCIPFW0mmYH+0Zl8CDN746Xzw0/nhGeiFh6SgcDy1CbgFxLLRI4x1zjY2OJtZt1FDkC6U0rI6rl8fVNpX2lrSLx20Xu+338L1vxQQCxfs/RJAiKgkFiXZQqrqCj81sf4DYt3cC+Y+/pTxiUkmxsbYv7eLkpISBk6c4cTFW1wdmebC/WkqW3uwxhaSVNiI2ZHNKg89EWklpJTUUdG2m8GxOVqOHWXvpQvcvDfC3cs3GDx+hMuHt3NwZzmHDzYy0LudPV0t5LVlEloWSWxBHNFZsYTkOYjOC6cqMpATG1dx94M/cGbJcvZscKE2QEdKsJ2Q6UkH1AAADx1JREFUMDv2SDM2ewBWiy9Gsx86kzcGozNGsxs6kxv+Wld8gzwUncFPr8Ez0B8XPz88g1Jx889mvVs8a50i2OQahptHMIGaELq6DjIxPs7L7+e3YqomcGl3Sf/Jx78MEELAIvsv1BvehUPIM9IpKnd46yj/D0wYTkzNMjn9nCmxVk1P8vHsFI8eDtPe0UF+UQm9Aye4/2SK+49nOX3pDqU1Lbj76wmOTuDw6QvcefiEseefcPfxU648fcCVx/e4eO0y10+fYuhEH+cPNNJUFcOePWV09TbT2lNLxt5wYreFUVIUS2NmFgU5eUQVpBOfGMFms44KkzfpIa6kJepITAknLCYca4gNiykQs8EbvcWHAHsAvnZ/dBZPDDZf/HQeeGk88dEH4qENwjlAi5vWwgY/Axu8olnrEs061wicvSJx9QgmM6uSu0OP+HjuBd99/RW8mt+PLJzhdw4xPwz80wEhQJBRXbiDjDx/6xAAyHPSKZJkCbiqN0hdIt9K/jowVM7xevm7XE/NzDE18xwJGi/K9nOZ4Z6eYGriGfeGBmlualKWkh/oOcTD0ac8eTbOnbv3uHL9Oo+ePGF8apJbg4MMDg3Rf/YoJ6+d5dylM5w8vJ+zPR10t+ZwcE8BDa0p5NQlULI5k/NtLbR111CzNZOahkTSSu2EFdiITAkj1hGHa0I8zmlaNiX54RxnwtMRRmBkJFr7vM4QGKzFJ8SIT6gZH1MQHgICMatqdThrjLjo7LjoI9ikjWSFp5U17kGscwvAR2ujsLyGy9cGeTY+zdTkDJ99/Bkvv3ndO/ff6qn/jPv/VEAIkUoSE6uIPO/KflWuIIBQRSWVsAUMootIknNJ/wgYpN7pmRkUa9SsiF3qGqhJns9OMT72hMejwwzduU3X3i6Kigpp79jG+fPnGHk4zNj4M549e8Lo6Ihipjxx+iiXb17i4o0LyuzziWPbaamPo2mLg5qWeCq3Z7Fldw2H2vaw68A+6rbVkVeZgaMgEkO2BU2SluBMOy7pevwiNBgjgrHEJ2NIzCEoKZ+g5Az8oh34hUTgZw7HWx+Kq8HKpiATmzQW1vkZWetjZI2XidWeZj7ysPDhxiAMIXbKa8u4cO0cQ8O3eTb5iOmZcaanJ/nsEwGEbCj5zyDyX/Iv/+mAEMIVi4Ww4Hc95FlJ6uSbyhEWEr7Uq16rwFBB88tzmdibRkICT89OKfmMTOrNTDIzO8XsrLjgH2Nk5D43b17n9JlTdHRso66uhu7ufYovobHxMR4/fsTogwc8fDjM9fu3OHLlKNv7Gmjdnk5DazTVrQ5K25Mp2p5HYXMJDZ3NbNm9nZLtHSS2NhDaUIymyIEp34YlwQdzsInw8FRiE6oIT2jAJHsWkisJTCjEJywDD10irv4ONgUEs87LzBoPEY1MrHHVss5Ni58+griUIjp393P+wnkePrzDxMRDpqYFDI+ZnnnK9KwEIPmc777/HQ9vos9/KiCEUFWr0rvoC+oHCScRziDvPnv2TPECLcQvIJAlGuKESrxDy3p8Kf/HASHLPuaJf0qIX8Agv6XkM8w+n2VqeoKJyTEO9hzg6vUrXL95nRMnT7Bn7x5ldntP115lVvfswAmuXbrKpbu36Lt9kpKdheTVh1LaYCO/1kJ6rZ2Yukj0VWFElTiw1ySjq01HV5SCKT0Rr7hIXFJj0Dgc+CWm4R9fgDaiEo2hCh//UjyDCnA25LBel8GaoEzWa1LZ5B3Myg1BePqFoNFHEp+QS3VVMwf2HWLw+h0mn0zwYvI5zyemmZucYG56jLnZZwogZp5P8OkXn/GNKNBqB/ye/6UF/qmAEKuQELaAQU1/+aW3nMhzwh1EARcAiP/OLVu2KJFk5FpGf3GDLq7NxRmuyiXUXOUm8tzC85/nGgKIKYUbCJcQIIgIpQBCmdibZmpmiuGRB3h6e9LQ2MCjJ4+YmZ1lfFLC5z7gyMBR2js6qa+qo72tk/1Hj9B0cCch2RH42Z2wx3kRGu9LWKoOc4YVpyQLnrEm1ibrWZ1iwCchBGNYFF5mB2uiMnGOLsEtuwqf3Dq8oypx9s7C3TUNZ6dY1jpHsNE/HndrNoFheUTGZBEakUJRcR09B49y8/oQE09l/dYcn0xN82Jigufjc8yNP+f51ByzU7IsfkIRmWbnpvjsi8/49tX3vwPiDTT5DwFCHa2F+IR4xTL0S0QlAYPKHUTvkPrKyspwcXFRXKSrrmnEi7P4/xRgiJItz0ksAUlyLb8v+aNHjxQOI9xEOI0k4S7qMwIYFUg/D5gZhSN1dXWxYcMGRUSS91SALnx3YmqG67fu0Ns/QMeO3aRn5eAbGESg1oDBYsNgtqExheBsiGWjLpp1gRH4hqZhSihCF5uPT0ga3vZUzIklWBIrsCVWYoguQBuajik0Ff+gEPz9zcQ4kmmsa6G/57Di/3Thf3nX/yTfLe/J4CP6mrT/78dft8A/BAhpYOkMaWQRdwQM76JIq9xDcrEqLVy0JzHFPD09FZeEAgCVa0gcMnGQK2KTOMIVYt26daviVl1cFoq3NuEsEj9g165dit9Q8eIm5+I/VJaPqN+7kKDfdn7//n0lqEdycjJy/rbnZmbFYiVm3BklTU3PMjP3nLGJSa7duMmuPV2UVdVSVr+Nos0tZJfWkV1SS05ZPXnlDeRXNpJb3kBOaR25lc0U13dQUt9OQ3sXpy7e4OmEgHiO2ZlpZqcnmZmcVNpA2lz9P+r5W79xgYlanhUr3u+A+GsgqFf/MCCkE0RUEoX4XQ6VKwhwpFNktJJOUpNEj5FQS+KwVtyjj4yMKIEvxE36+fPnlSSBMeSeEKvECmhvb1fcqzs5OSk+PfV6vRJ1Rvx7SqANq9WKBPkT8L5p2fibCEm4T2VlpeIzVDjNW0fhHwAh66cEGNOzc8zMPlfAMTE5zbOxCZ6NjTP+9JkyCTj+bIyxJ0+VJGVjT5/y5NFjxp4+4/HYGKPjYzwce8KjsSeMTY8zMT3OzOwEM7NjzM4+Y252PvaefM9bv2kBAF7/b+p+FBm8fucQP6XYvxsQKnHJyCui0rtwBvl5lTtIh8jeCOkgtS7pPAGEELp4fBa356JTSCQZAcSlS5cUsUhGftEpdu7ciU6nU8QscX3u4+ODeIYWMEVGRirxxyTckgT3k/hjUv+7AkI4kYBCxC/x6PE24psVACicUky4s0xOigfCedOu6BxSNisi5eQzXsxM8HxqnI+nJ/6SXsxMMjc5pqTnc5NMTY8xMzvO8+dSz5hyPTs3yfOPp5mTspl5EVEV3972Xa8DQb1W15b9DoifgkFK/i5ASCfIiP5LRxuVO4iYJGAQvUEIVOpS9QUBREZGhkKIEihDYghIuFYRmUSEEsVa4ohJ6CUp8/Pz+wsgDAaDUpeARbiDuEMX8EiUGclVK5VKHK/n8h1Spn6Pev36cwuvXyfI16+V+gQQ06LYTilij4g+yvWCMrmWCcLnM5M/TBTKM9MKmOa/STjPnDKZqP7Gu3zf698q3Hyh/6s3k8V/bunfBQhpZCFmIWqZZVZH/XdpRhGTRIZ9XaaXTpakAkJGQBFVSktLlXBKwjWEQwiRSzA+CecqOkRAQIDyjIBHACF1CFeR0EzyvHCG6OhoBRCiYKu/s5BQ1HMBjHCD4eFhxVWjWv7zuRDtzyd5f0pEq7+R5qZn+XhqludTs8xNzzE3JUvYnzMz/TEz02J0+ITpmXld6Oe/6c3rvOS/y74SlTv8LjL9lGL/LkAIMS+0VIi49C6NK8+IeKValKSDpGOFEAUAwnEkUoyIR+pofu3aNYKDgxUxSgJsiPIseoNEnBEuIByivLxcAYHoHvKeKNZSh4hdAiCJTCPAEC4kFqc3iU3yLfK/pH5Z6KeKWH+L8ObBMD/bLV4/3pRkEnBi9vnfTLKHY256HgQChB/BMA8IBRT/ACCEo8hg9K7i7U/J5bdf8ncBQixKokSrIJBcPX9Tk6n3hJsIy17I6tURW3IpV8UcIU4hbiFIUaZF5BFrksj0ci2K9IEDBxRlWohXgCOikhC7iFUSnE90ABntRb948OCBAoaFv72Q2OX35V3hPKKXSIzkhfffdi6AEFHo55I8Mz/PIXMd75KEo8g787PpAqi/Tm/mAG/7RrVcBpxfsqTmTX35Wy97Z0AIwagNK6KSiD4LWa9K9K83mAoWydVFe2o9kqujteSSBASSC8cQTiLXMqpLUkEj9+Ra7knZwiR1qlxAytV6JRcwSNnC31fP5Z4EB5cgfsKRpA713s/lAgRF9hf5/y1pTpkVl5nxn0+Tc5NMPJc0wcTzcSbnxpmae8bM3FNm5p7Mp9mxd/qu179Z/p+qP7ytr17vu//E63cChEpw0sgycquz0e/SYCogBECvc4fXO+3167eN5q8/98+6Fi4jukpHR8dbgfOm3/rbOsTrI/ybr8VryPz6qtc5ww8z64qbnTcD+vXvUttu4QAg8z0LB7F36b//tGd+ESAEDCp3eNeGEkBIJ6jzDa933K/lWghHlHixZIl49Wv5rn/WdwhXFVFX1fd+5xJvpuB3AoSIG9Ix0qCqVenN1f20VDpAOIrIrwtHq39WR/8r6pH/++/yre/6/0X8VMOU/bSXfi9RW+CdACHEIQ2qTsC96+giz4nNW/XO/WsmMhExVDFDHQDeldh+rc8tbG8ZzKQv3rXvVAL5T8vfCRDCbkVUUuXPd20keV4UaSGYXzuRCfHI/1wIjF8rof+S71L/z5v2qPwOjp9S8hsBoY6UamOq1gl5/ecaUb0nuSQRlVRFWiW4X9KZvz/795lXF7abgHxh//2UBH4vWdgCPwGEEK7KamVUF0X6TaPLwkredC5WJWHTKrgWdtLv5/84ob9rG6rLa9TB6k199XvZjy3ws4CQRl84Iy2vqaP/j1X89ExEJRGxFirSvwPjvw8E0m8qR/6dO/yUPn+u5CeAUEceaVDhDuqMtAoENX9Tpeo9dXmGCgI1V+v+Pf/vAYcMSKLDyQD1+/FuLfBWQAjRisizsDGF4OVQ89d/QspFVFIdEwsQ/nlg+GGdkPhqnf6YualPmJ36lNmpT35Y/DbvVmZydpb5NMfk6+uHZIZb3TutOBcQBwO/wSRrquZmePHJx3z9zVe8/PP3/JlXb0iIg+8fnG+Iy6AvgM/5M3/kJV/zLa/4Gv6jtpr+/3NI5lEZiOfR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Bài 52: Chuyển động nhìn thấy của Mặt Trời Thiên thể - KHTN lớp 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2" name="Picture 6" descr="Bài 52: Chuyển động nhìn thấy của Mặt Trời Thiên thể - KHTN lớp 6"/>
          <p:cNvPicPr>
            <a:picLocks noChangeAspect="1" noChangeArrowheads="1"/>
          </p:cNvPicPr>
          <p:nvPr/>
        </p:nvPicPr>
        <p:blipFill>
          <a:blip r:embed="rId2"/>
          <a:srcRect/>
          <a:stretch>
            <a:fillRect/>
          </a:stretch>
        </p:blipFill>
        <p:spPr bwMode="auto">
          <a:xfrm>
            <a:off x="4724400" y="1066800"/>
            <a:ext cx="4419600" cy="3048000"/>
          </a:xfrm>
          <a:prstGeom prst="rect">
            <a:avLst/>
          </a:prstGeom>
          <a:noFill/>
        </p:spPr>
      </p:pic>
      <p:sp>
        <p:nvSpPr>
          <p:cNvPr id="7" name="Rectangle 6"/>
          <p:cNvSpPr/>
          <p:nvPr/>
        </p:nvSpPr>
        <p:spPr>
          <a:xfrm>
            <a:off x="76200" y="1788348"/>
            <a:ext cx="4572000" cy="2062103"/>
          </a:xfrm>
          <a:prstGeom prst="rect">
            <a:avLst/>
          </a:prstGeom>
        </p:spPr>
        <p:txBody>
          <a:bodyPr>
            <a:spAutoFit/>
          </a:bodyPr>
          <a:lstStyle/>
          <a:p>
            <a:r>
              <a:rPr lang="vi-VN" sz="3200" b="1" dirty="0">
                <a:latin typeface="Times New Roman" pitchFamily="18" charset="0"/>
                <a:cs typeface="Times New Roman" pitchFamily="18" charset="0"/>
              </a:rPr>
              <a:t>Hình bên  mô tả đúng sự quay của Trái Đất quanh trục của nó, từ Tây sang Đông.</a:t>
            </a:r>
            <a:endParaRPr lang="en-US" sz="3200" b="1" dirty="0">
              <a:latin typeface="Times New Roman" pitchFamily="18" charset="0"/>
              <a:cs typeface="Times New Roman" pitchFamily="18" charset="0"/>
            </a:endParaRPr>
          </a:p>
        </p:txBody>
      </p:sp>
      <p:sp>
        <p:nvSpPr>
          <p:cNvPr id="8" name="Rectangle 7"/>
          <p:cNvSpPr/>
          <p:nvPr/>
        </p:nvSpPr>
        <p:spPr>
          <a:xfrm>
            <a:off x="155575" y="4438471"/>
            <a:ext cx="9144000" cy="1077218"/>
          </a:xfrm>
          <a:prstGeom prst="rect">
            <a:avLst/>
          </a:prstGeom>
        </p:spPr>
        <p:txBody>
          <a:bodyPr wrap="square">
            <a:spAutoFit/>
          </a:bodyPr>
          <a:lstStyle/>
          <a:p>
            <a:r>
              <a:rPr lang="vi-VN" sz="3200" b="1" dirty="0">
                <a:solidFill>
                  <a:srgbClr val="002060"/>
                </a:solidFill>
                <a:latin typeface="Times New Roman" pitchFamily="18" charset="0"/>
                <a:cs typeface="Times New Roman" pitchFamily="18" charset="0"/>
              </a:rPr>
              <a:t>Mặt Trời lúc nào cũng chiếu sáng Trái Đất. Tại sao trên Trái Đất lại có ngày và đêm liên tiếp? </a:t>
            </a:r>
            <a:endParaRPr lang="en-US" sz="32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102"/>
                                        </p:tgtEl>
                                        <p:attrNameLst>
                                          <p:attrName>style.visibility</p:attrName>
                                        </p:attrNameLst>
                                      </p:cBhvr>
                                      <p:to>
                                        <p:strVal val="visible"/>
                                      </p:to>
                                    </p:set>
                                    <p:animEffect transition="in" filter="slide(fromBottom)">
                                      <p:cBhvr>
                                        <p:cTn id="13" dur="500"/>
                                        <p:tgtEl>
                                          <p:spTgt spid="4102"/>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plus(in)">
                                      <p:cBhvr>
                                        <p:cTn id="18" dur="20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arn(inHorizontal)">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8600"/>
            <a:ext cx="8763000" cy="1754326"/>
          </a:xfrm>
          <a:prstGeom prst="rect">
            <a:avLst/>
          </a:prstGeom>
        </p:spPr>
        <p:txBody>
          <a:bodyPr wrap="square">
            <a:spAutoFit/>
          </a:bodyPr>
          <a:lstStyle/>
          <a:p>
            <a:r>
              <a:rPr lang="vi-VN" sz="3600" i="1" dirty="0">
                <a:solidFill>
                  <a:srgbClr val="C00000"/>
                </a:solidFill>
                <a:latin typeface="Times New Roman" pitchFamily="18" charset="0"/>
                <a:cs typeface="Times New Roman" pitchFamily="18" charset="0"/>
              </a:rPr>
              <a:t>- Mặt Trời lúc nào cũng chiếu sáng Trái Đất. Nhưng trên Trái Đất lại có ngày và đêm liên tiếp vì:</a:t>
            </a:r>
            <a:endParaRPr lang="en-US" sz="3600" i="1" dirty="0">
              <a:solidFill>
                <a:srgbClr val="C00000"/>
              </a:solidFill>
              <a:latin typeface="Times New Roman" pitchFamily="18" charset="0"/>
              <a:cs typeface="Times New Roman" pitchFamily="18" charset="0"/>
            </a:endParaRPr>
          </a:p>
        </p:txBody>
      </p:sp>
      <p:sp>
        <p:nvSpPr>
          <p:cNvPr id="4" name="Rectangle 3"/>
          <p:cNvSpPr/>
          <p:nvPr/>
        </p:nvSpPr>
        <p:spPr>
          <a:xfrm>
            <a:off x="1371600" y="1371600"/>
            <a:ext cx="6523132" cy="646331"/>
          </a:xfrm>
          <a:prstGeom prst="rect">
            <a:avLst/>
          </a:prstGeom>
        </p:spPr>
        <p:txBody>
          <a:bodyPr wrap="none">
            <a:spAutoFit/>
          </a:bodyPr>
          <a:lstStyle/>
          <a:p>
            <a:r>
              <a:rPr lang="en-US" sz="3600" i="1" dirty="0">
                <a:solidFill>
                  <a:srgbClr val="7030A0"/>
                </a:solidFill>
                <a:latin typeface="Times New Roman" pitchFamily="18" charset="0"/>
                <a:cs typeface="Times New Roman" pitchFamily="18" charset="0"/>
              </a:rPr>
              <a:t>+ </a:t>
            </a:r>
            <a:r>
              <a:rPr lang="en-US" sz="3600" i="1" dirty="0" err="1">
                <a:solidFill>
                  <a:srgbClr val="7030A0"/>
                </a:solidFill>
                <a:latin typeface="Times New Roman" pitchFamily="18" charset="0"/>
                <a:cs typeface="Times New Roman" pitchFamily="18" charset="0"/>
              </a:rPr>
              <a:t>Trái</a:t>
            </a:r>
            <a:r>
              <a:rPr lang="en-US" sz="3600" i="1" dirty="0">
                <a:solidFill>
                  <a:srgbClr val="7030A0"/>
                </a:solidFill>
                <a:latin typeface="Times New Roman" pitchFamily="18" charset="0"/>
                <a:cs typeface="Times New Roman" pitchFamily="18" charset="0"/>
              </a:rPr>
              <a:t> </a:t>
            </a:r>
            <a:r>
              <a:rPr lang="en-US" sz="3600" i="1" dirty="0" err="1">
                <a:solidFill>
                  <a:srgbClr val="7030A0"/>
                </a:solidFill>
                <a:latin typeface="Times New Roman" pitchFamily="18" charset="0"/>
                <a:cs typeface="Times New Roman" pitchFamily="18" charset="0"/>
              </a:rPr>
              <a:t>Đất</a:t>
            </a:r>
            <a:r>
              <a:rPr lang="en-US" sz="3600" i="1" dirty="0">
                <a:solidFill>
                  <a:srgbClr val="7030A0"/>
                </a:solidFill>
                <a:latin typeface="Times New Roman" pitchFamily="18" charset="0"/>
                <a:cs typeface="Times New Roman" pitchFamily="18" charset="0"/>
              </a:rPr>
              <a:t> </a:t>
            </a:r>
            <a:r>
              <a:rPr lang="en-US" sz="3600" i="1" dirty="0" err="1">
                <a:solidFill>
                  <a:srgbClr val="7030A0"/>
                </a:solidFill>
                <a:latin typeface="Times New Roman" pitchFamily="18" charset="0"/>
                <a:cs typeface="Times New Roman" pitchFamily="18" charset="0"/>
              </a:rPr>
              <a:t>có</a:t>
            </a:r>
            <a:r>
              <a:rPr lang="en-US" sz="3600" i="1" dirty="0">
                <a:solidFill>
                  <a:srgbClr val="7030A0"/>
                </a:solidFill>
                <a:latin typeface="Times New Roman" pitchFamily="18" charset="0"/>
                <a:cs typeface="Times New Roman" pitchFamily="18" charset="0"/>
              </a:rPr>
              <a:t> </a:t>
            </a:r>
            <a:r>
              <a:rPr lang="en-US" sz="3600" i="1" dirty="0" err="1">
                <a:solidFill>
                  <a:srgbClr val="7030A0"/>
                </a:solidFill>
                <a:latin typeface="Times New Roman" pitchFamily="18" charset="0"/>
                <a:cs typeface="Times New Roman" pitchFamily="18" charset="0"/>
              </a:rPr>
              <a:t>hình</a:t>
            </a:r>
            <a:r>
              <a:rPr lang="en-US" sz="3600" i="1" dirty="0">
                <a:solidFill>
                  <a:srgbClr val="7030A0"/>
                </a:solidFill>
                <a:latin typeface="Times New Roman" pitchFamily="18" charset="0"/>
                <a:cs typeface="Times New Roman" pitchFamily="18" charset="0"/>
              </a:rPr>
              <a:t> </a:t>
            </a:r>
            <a:r>
              <a:rPr lang="en-US" sz="3600" i="1" dirty="0" err="1">
                <a:solidFill>
                  <a:srgbClr val="7030A0"/>
                </a:solidFill>
                <a:latin typeface="Times New Roman" pitchFamily="18" charset="0"/>
                <a:cs typeface="Times New Roman" pitchFamily="18" charset="0"/>
              </a:rPr>
              <a:t>dạng</a:t>
            </a:r>
            <a:r>
              <a:rPr lang="en-US" sz="3600" i="1" dirty="0">
                <a:solidFill>
                  <a:srgbClr val="7030A0"/>
                </a:solidFill>
                <a:latin typeface="Times New Roman" pitchFamily="18" charset="0"/>
                <a:cs typeface="Times New Roman" pitchFamily="18" charset="0"/>
              </a:rPr>
              <a:t> </a:t>
            </a:r>
            <a:r>
              <a:rPr lang="en-US" sz="3600" i="1" dirty="0" err="1">
                <a:solidFill>
                  <a:srgbClr val="7030A0"/>
                </a:solidFill>
                <a:latin typeface="Times New Roman" pitchFamily="18" charset="0"/>
                <a:cs typeface="Times New Roman" pitchFamily="18" charset="0"/>
              </a:rPr>
              <a:t>khối</a:t>
            </a:r>
            <a:r>
              <a:rPr lang="en-US" sz="3600" i="1" dirty="0">
                <a:solidFill>
                  <a:srgbClr val="7030A0"/>
                </a:solidFill>
                <a:latin typeface="Times New Roman" pitchFamily="18" charset="0"/>
                <a:cs typeface="Times New Roman" pitchFamily="18" charset="0"/>
              </a:rPr>
              <a:t> </a:t>
            </a:r>
            <a:r>
              <a:rPr lang="en-US" sz="3600" i="1" dirty="0" err="1">
                <a:solidFill>
                  <a:srgbClr val="7030A0"/>
                </a:solidFill>
                <a:latin typeface="Times New Roman" pitchFamily="18" charset="0"/>
                <a:cs typeface="Times New Roman" pitchFamily="18" charset="0"/>
              </a:rPr>
              <a:t>cầu</a:t>
            </a:r>
            <a:r>
              <a:rPr lang="en-US" sz="3600" i="1" dirty="0">
                <a:solidFill>
                  <a:srgbClr val="7030A0"/>
                </a:solidFill>
                <a:latin typeface="Times New Roman" pitchFamily="18" charset="0"/>
                <a:cs typeface="Times New Roman" pitchFamily="18" charset="0"/>
              </a:rPr>
              <a:t>.</a:t>
            </a:r>
          </a:p>
        </p:txBody>
      </p:sp>
      <p:sp>
        <p:nvSpPr>
          <p:cNvPr id="5" name="Rectangle 4"/>
          <p:cNvSpPr/>
          <p:nvPr/>
        </p:nvSpPr>
        <p:spPr>
          <a:xfrm>
            <a:off x="1524000" y="2057400"/>
            <a:ext cx="5825826" cy="646331"/>
          </a:xfrm>
          <a:prstGeom prst="rect">
            <a:avLst/>
          </a:prstGeom>
        </p:spPr>
        <p:txBody>
          <a:bodyPr wrap="none">
            <a:spAutoFit/>
          </a:bodyPr>
          <a:lstStyle/>
          <a:p>
            <a:r>
              <a:rPr lang="en-US" sz="3600" i="1" dirty="0">
                <a:solidFill>
                  <a:srgbClr val="7030A0"/>
                </a:solidFill>
                <a:latin typeface="Times New Roman" pitchFamily="18" charset="0"/>
                <a:cs typeface="Times New Roman" pitchFamily="18" charset="0"/>
              </a:rPr>
              <a:t>+ </a:t>
            </a:r>
            <a:r>
              <a:rPr lang="en-US" sz="3600" i="1" dirty="0" err="1">
                <a:solidFill>
                  <a:srgbClr val="7030A0"/>
                </a:solidFill>
                <a:latin typeface="Times New Roman" pitchFamily="18" charset="0"/>
                <a:cs typeface="Times New Roman" pitchFamily="18" charset="0"/>
              </a:rPr>
              <a:t>Trái</a:t>
            </a:r>
            <a:r>
              <a:rPr lang="en-US" sz="3600" i="1" dirty="0">
                <a:solidFill>
                  <a:srgbClr val="7030A0"/>
                </a:solidFill>
                <a:latin typeface="Times New Roman" pitchFamily="18" charset="0"/>
                <a:cs typeface="Times New Roman" pitchFamily="18" charset="0"/>
              </a:rPr>
              <a:t> </a:t>
            </a:r>
            <a:r>
              <a:rPr lang="en-US" sz="3600" i="1" dirty="0" err="1">
                <a:solidFill>
                  <a:srgbClr val="7030A0"/>
                </a:solidFill>
                <a:latin typeface="Times New Roman" pitchFamily="18" charset="0"/>
                <a:cs typeface="Times New Roman" pitchFamily="18" charset="0"/>
              </a:rPr>
              <a:t>Đất</a:t>
            </a:r>
            <a:r>
              <a:rPr lang="en-US" sz="3600" i="1" dirty="0">
                <a:solidFill>
                  <a:srgbClr val="7030A0"/>
                </a:solidFill>
                <a:latin typeface="Times New Roman" pitchFamily="18" charset="0"/>
                <a:cs typeface="Times New Roman" pitchFamily="18" charset="0"/>
              </a:rPr>
              <a:t> </a:t>
            </a:r>
            <a:r>
              <a:rPr lang="en-US" sz="3600" i="1" dirty="0" err="1">
                <a:solidFill>
                  <a:srgbClr val="7030A0"/>
                </a:solidFill>
                <a:latin typeface="Times New Roman" pitchFamily="18" charset="0"/>
                <a:cs typeface="Times New Roman" pitchFamily="18" charset="0"/>
              </a:rPr>
              <a:t>tự</a:t>
            </a:r>
            <a:r>
              <a:rPr lang="en-US" sz="3600" i="1" dirty="0">
                <a:solidFill>
                  <a:srgbClr val="7030A0"/>
                </a:solidFill>
                <a:latin typeface="Times New Roman" pitchFamily="18" charset="0"/>
                <a:cs typeface="Times New Roman" pitchFamily="18" charset="0"/>
              </a:rPr>
              <a:t> quay </a:t>
            </a:r>
            <a:r>
              <a:rPr lang="en-US" sz="3600" i="1" dirty="0" err="1">
                <a:solidFill>
                  <a:srgbClr val="7030A0"/>
                </a:solidFill>
                <a:latin typeface="Times New Roman" pitchFamily="18" charset="0"/>
                <a:cs typeface="Times New Roman" pitchFamily="18" charset="0"/>
              </a:rPr>
              <a:t>quanh</a:t>
            </a:r>
            <a:r>
              <a:rPr lang="en-US" sz="3600" i="1" dirty="0">
                <a:solidFill>
                  <a:srgbClr val="7030A0"/>
                </a:solidFill>
                <a:latin typeface="Times New Roman" pitchFamily="18" charset="0"/>
                <a:cs typeface="Times New Roman" pitchFamily="18" charset="0"/>
              </a:rPr>
              <a:t> </a:t>
            </a:r>
            <a:r>
              <a:rPr lang="en-US" sz="3600" i="1" dirty="0" err="1">
                <a:solidFill>
                  <a:srgbClr val="7030A0"/>
                </a:solidFill>
                <a:latin typeface="Times New Roman" pitchFamily="18" charset="0"/>
                <a:cs typeface="Times New Roman" pitchFamily="18" charset="0"/>
              </a:rPr>
              <a:t>trục</a:t>
            </a:r>
            <a:endParaRPr lang="en-US" sz="3600" i="1" dirty="0">
              <a:solidFill>
                <a:srgbClr val="7030A0"/>
              </a:solidFill>
              <a:latin typeface="Times New Roman" pitchFamily="18" charset="0"/>
              <a:cs typeface="Times New Roman" pitchFamily="18" charset="0"/>
            </a:endParaRPr>
          </a:p>
        </p:txBody>
      </p:sp>
      <p:sp>
        <p:nvSpPr>
          <p:cNvPr id="6" name="Rectangle 5"/>
          <p:cNvSpPr/>
          <p:nvPr/>
        </p:nvSpPr>
        <p:spPr>
          <a:xfrm>
            <a:off x="457200" y="2743200"/>
            <a:ext cx="8382000" cy="1200329"/>
          </a:xfrm>
          <a:prstGeom prst="rect">
            <a:avLst/>
          </a:prstGeom>
        </p:spPr>
        <p:txBody>
          <a:bodyPr wrap="square">
            <a:spAutoFit/>
          </a:bodyPr>
          <a:lstStyle/>
          <a:p>
            <a:r>
              <a:rPr lang="vi-VN" sz="3600" dirty="0">
                <a:latin typeface="Times New Roman" pitchFamily="18" charset="0"/>
                <a:cs typeface="Times New Roman" pitchFamily="18" charset="0"/>
              </a:rPr>
              <a:t>- Dùng quả địa cầu là mô hình của Trái Đất được chiếu sáng bởi ánh sáng Mặt Trời:</a:t>
            </a:r>
            <a:endParaRPr lang="en-US" sz="3600" dirty="0">
              <a:latin typeface="Times New Roman" pitchFamily="18" charset="0"/>
              <a:cs typeface="Times New Roman" pitchFamily="18" charset="0"/>
            </a:endParaRPr>
          </a:p>
        </p:txBody>
      </p:sp>
      <p:sp>
        <p:nvSpPr>
          <p:cNvPr id="7" name="Rectangle 6"/>
          <p:cNvSpPr/>
          <p:nvPr/>
        </p:nvSpPr>
        <p:spPr>
          <a:xfrm>
            <a:off x="457200" y="3886200"/>
            <a:ext cx="8229600" cy="1200329"/>
          </a:xfrm>
          <a:prstGeom prst="rect">
            <a:avLst/>
          </a:prstGeom>
        </p:spPr>
        <p:txBody>
          <a:bodyPr wrap="square">
            <a:spAutoFit/>
          </a:bodyPr>
          <a:lstStyle/>
          <a:p>
            <a:r>
              <a:rPr lang="vi-VN" sz="3600" dirty="0">
                <a:latin typeface="Times New Roman" pitchFamily="18" charset="0"/>
                <a:cs typeface="Times New Roman" pitchFamily="18" charset="0"/>
              </a:rPr>
              <a:t>+ Dùng đèn pin làm ánh sáng Mặt Trời luôn chiếu vào quả địa cầu.</a:t>
            </a:r>
            <a:endParaRPr lang="en-US" sz="3600" dirty="0">
              <a:latin typeface="Times New Roman" pitchFamily="18" charset="0"/>
              <a:cs typeface="Times New Roman" pitchFamily="18" charset="0"/>
            </a:endParaRPr>
          </a:p>
        </p:txBody>
      </p:sp>
      <p:sp>
        <p:nvSpPr>
          <p:cNvPr id="8" name="Rectangle 7"/>
          <p:cNvSpPr/>
          <p:nvPr/>
        </p:nvSpPr>
        <p:spPr>
          <a:xfrm>
            <a:off x="533400" y="5029200"/>
            <a:ext cx="8229600" cy="1200329"/>
          </a:xfrm>
          <a:prstGeom prst="rect">
            <a:avLst/>
          </a:prstGeom>
        </p:spPr>
        <p:txBody>
          <a:bodyPr wrap="square">
            <a:spAutoFit/>
          </a:bodyPr>
          <a:lstStyle/>
          <a:p>
            <a:r>
              <a:rPr lang="vi-VN" sz="3600" dirty="0">
                <a:latin typeface="Times New Roman" pitchFamily="18" charset="0"/>
                <a:cs typeface="Times New Roman" pitchFamily="18" charset="0"/>
              </a:rPr>
              <a:t>+ Cho quả địa cầu tự quay quanh trục của nó</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slide(fromBottom)">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Horizontal)">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plus(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plus(in)">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Vì sao Trái đất có thể tự quay xung quanh trục? (Tháng Tư, 2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8686800" cy="4267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2677656"/>
          </a:xfrm>
          <a:prstGeom prst="rect">
            <a:avLst/>
          </a:prstGeom>
        </p:spPr>
        <p:txBody>
          <a:bodyPr wrap="square">
            <a:spAutoFit/>
          </a:bodyPr>
          <a:lstStyle/>
          <a:p>
            <a:r>
              <a:rPr lang="vi-VN" sz="2400" dirty="0">
                <a:latin typeface="Times New Roman" pitchFamily="18" charset="0"/>
                <a:cs typeface="Times New Roman" pitchFamily="18" charset="0"/>
              </a:rPr>
              <a:t>- Dùng quả địa cầu là mô hình của Trái Đất được chiếu sáng bởi ánh sáng Mặt Trời:</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 Dùng đèn pin làm ánh sáng Mặt Trời luôn chiếu vào quả địa cầu.</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 Cho quả địa cầu tự quay quanh trục của nó</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Ta sẽ thấy được có 1 nửa trên quả địa cầu được chiếu sáng là ban ngày, 1 nửa quả địa cầu không được chiếu sáng là ban đêm.</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2062103"/>
          </a:xfrm>
          <a:prstGeom prst="rect">
            <a:avLst/>
          </a:prstGeom>
        </p:spPr>
        <p:txBody>
          <a:bodyPr wrap="square">
            <a:spAutoFit/>
          </a:bodyPr>
          <a:lstStyle/>
          <a:p>
            <a:r>
              <a:rPr lang="vi-VN" sz="3200" i="1" dirty="0">
                <a:latin typeface="Times New Roman" pitchFamily="18" charset="0"/>
                <a:cs typeface="Times New Roman" pitchFamily="18" charset="0"/>
              </a:rPr>
              <a:t>Hình 52.3 là ảnh chụp Trái Đất từ vệ tinh nhân tạo. Mỗi ảnh chỉ ghi được các vùng lãnh thổ của một nửa phần Trái Đất. Tại sao? Hai ảnh này được chụp cách nhau ít nhất là bao nhiêu giờ?</a:t>
            </a:r>
            <a:endParaRPr lang="en-US" sz="3200" i="1" dirty="0">
              <a:latin typeface="Times New Roman" pitchFamily="18" charset="0"/>
              <a:cs typeface="Times New Roman" pitchFamily="18" charset="0"/>
            </a:endParaRPr>
          </a:p>
        </p:txBody>
      </p:sp>
      <p:pic>
        <p:nvPicPr>
          <p:cNvPr id="46082" name="Picture 2" descr="Hình vẽ là ảnh chụp Trái Đất từ vệ tinh nhân tạo. Mỗi ảnh chỉ ghi"/>
          <p:cNvPicPr>
            <a:picLocks noChangeAspect="1" noChangeArrowheads="1"/>
          </p:cNvPicPr>
          <p:nvPr/>
        </p:nvPicPr>
        <p:blipFill>
          <a:blip r:embed="rId2"/>
          <a:srcRect/>
          <a:stretch>
            <a:fillRect/>
          </a:stretch>
        </p:blipFill>
        <p:spPr bwMode="auto">
          <a:xfrm>
            <a:off x="228600" y="2209800"/>
            <a:ext cx="8816854" cy="434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082"/>
                                        </p:tgtEl>
                                        <p:attrNameLst>
                                          <p:attrName>style.visibility</p:attrName>
                                        </p:attrNameLst>
                                      </p:cBhvr>
                                      <p:to>
                                        <p:strVal val="visible"/>
                                      </p:to>
                                    </p:set>
                                    <p:anim calcmode="lin" valueType="num">
                                      <p:cBhvr additive="base">
                                        <p:cTn id="13" dur="500" fill="hold"/>
                                        <p:tgtEl>
                                          <p:spTgt spid="46082"/>
                                        </p:tgtEl>
                                        <p:attrNameLst>
                                          <p:attrName>ppt_x</p:attrName>
                                        </p:attrNameLst>
                                      </p:cBhvr>
                                      <p:tavLst>
                                        <p:tav tm="0">
                                          <p:val>
                                            <p:strVal val="#ppt_x"/>
                                          </p:val>
                                        </p:tav>
                                        <p:tav tm="100000">
                                          <p:val>
                                            <p:strVal val="#ppt_x"/>
                                          </p:val>
                                        </p:tav>
                                      </p:tavLst>
                                    </p:anim>
                                    <p:anim calcmode="lin" valueType="num">
                                      <p:cBhvr additive="base">
                                        <p:cTn id="14" dur="500" fill="hold"/>
                                        <p:tgtEl>
                                          <p:spTgt spid="460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dirty="0">
                <a:latin typeface="Times New Roman" pitchFamily="18" charset="0"/>
                <a:cs typeface="Times New Roman" pitchFamily="18" charset="0"/>
              </a:rPr>
              <a:t>Có người nói ban ngày Mặt Trời chuyển động trên bầu trời từ Đông sang Tây. Em nghĩ gì về điều này?</a:t>
            </a:r>
            <a:endParaRPr lang="en-US" sz="3200" dirty="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4432322" cy="35143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066800"/>
            <a:ext cx="46482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0" fill="hold"/>
                                        <p:tgtEl>
                                          <p:spTgt spid="3"/>
                                        </p:tgtEl>
                                        <p:attrNameLst>
                                          <p:attrName>ppt_x</p:attrName>
                                        </p:attrNameLst>
                                      </p:cBhvr>
                                      <p:tavLst>
                                        <p:tav tm="0">
                                          <p:val>
                                            <p:strVal val="#ppt_x"/>
                                          </p:val>
                                        </p:tav>
                                        <p:tav tm="100000">
                                          <p:val>
                                            <p:strVal val="#ppt_x"/>
                                          </p:val>
                                        </p:tav>
                                      </p:tavLst>
                                    </p:anim>
                                    <p:anim calcmode="lin" valueType="num">
                                      <p:cBhvr additive="base">
                                        <p:cTn id="14"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223775" cy="1477328"/>
          </a:xfrm>
          <a:prstGeom prst="rect">
            <a:avLst/>
          </a:prstGeom>
        </p:spPr>
        <p:txBody>
          <a:bodyPr wrap="square">
            <a:spAutoFit/>
          </a:bodyPr>
          <a:lstStyle/>
          <a:p>
            <a:r>
              <a:rPr lang="vi-VN" dirty="0"/>
              <a:t> </a:t>
            </a:r>
            <a:r>
              <a:rPr lang="vi-VN" sz="3000" dirty="0">
                <a:solidFill>
                  <a:srgbClr val="7030A0"/>
                </a:solidFill>
                <a:latin typeface="Times New Roman" pitchFamily="18" charset="0"/>
                <a:cs typeface="Times New Roman" pitchFamily="18" charset="0"/>
              </a:rPr>
              <a:t>Mỗi ảnh chỉ ghi được các vùng lãnh thổ của một nửa phần Trái Đất, vì Trái Đất luôn tự quay quanh trục của nó nên vệ tinh nhân tạo chỉ chụp được một nửa phần Trái Đất</a:t>
            </a:r>
            <a:r>
              <a:rPr lang="vi-VN" sz="3000" dirty="0"/>
              <a:t>.</a:t>
            </a:r>
            <a:endParaRPr lang="en-US" sz="3000" dirty="0"/>
          </a:p>
        </p:txBody>
      </p:sp>
      <p:sp>
        <p:nvSpPr>
          <p:cNvPr id="5" name="Rectangle 4"/>
          <p:cNvSpPr/>
          <p:nvPr/>
        </p:nvSpPr>
        <p:spPr>
          <a:xfrm>
            <a:off x="79774" y="5333938"/>
            <a:ext cx="9144000" cy="1477328"/>
          </a:xfrm>
          <a:prstGeom prst="rect">
            <a:avLst/>
          </a:prstGeom>
        </p:spPr>
        <p:txBody>
          <a:bodyPr wrap="square">
            <a:spAutoFit/>
          </a:bodyPr>
          <a:lstStyle/>
          <a:p>
            <a:r>
              <a:rPr lang="vi-VN" sz="3000" dirty="0">
                <a:solidFill>
                  <a:srgbClr val="002060"/>
                </a:solidFill>
                <a:latin typeface="Times New Roman" pitchFamily="18" charset="0"/>
                <a:cs typeface="Times New Roman" pitchFamily="18" charset="0"/>
              </a:rPr>
              <a:t>Hai ảnh này cách nhau ít nhất là 12 giờ vì thời gian để </a:t>
            </a:r>
            <a:r>
              <a:rPr lang="vi-VN" sz="3000" i="1" dirty="0">
                <a:solidFill>
                  <a:srgbClr val="002060"/>
                </a:solidFill>
                <a:latin typeface="Times New Roman" pitchFamily="18" charset="0"/>
                <a:cs typeface="Times New Roman" pitchFamily="18" charset="0"/>
              </a:rPr>
              <a:t>Trái Đất hoàn thành một vòng quay là 24 giờ nên thời gian để Trái Đất quay nửa vòng là 12 giờ.</a:t>
            </a:r>
            <a:endParaRPr lang="en-US" sz="3000" i="1" dirty="0">
              <a:solidFill>
                <a:srgbClr val="002060"/>
              </a:solidFill>
              <a:latin typeface="Times New Roman" pitchFamily="18" charset="0"/>
              <a:cs typeface="Times New Roman" pitchFamily="18" charset="0"/>
            </a:endParaRPr>
          </a:p>
        </p:txBody>
      </p:sp>
      <p:pic>
        <p:nvPicPr>
          <p:cNvPr id="6" name="Picture 2" descr="Hình vẽ là ảnh chụp Trái Đất từ vệ tinh nhân tạo. Mỗi ảnh chỉ ghi"/>
          <p:cNvPicPr>
            <a:picLocks noChangeAspect="1" noChangeArrowheads="1"/>
          </p:cNvPicPr>
          <p:nvPr/>
        </p:nvPicPr>
        <p:blipFill>
          <a:blip r:embed="rId2"/>
          <a:srcRect/>
          <a:stretch>
            <a:fillRect/>
          </a:stretch>
        </p:blipFill>
        <p:spPr bwMode="auto">
          <a:xfrm>
            <a:off x="74859" y="1600200"/>
            <a:ext cx="8816854" cy="365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Horizont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828800" y="838200"/>
            <a:ext cx="6096000" cy="3886200"/>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800" dirty="0">
                <a:solidFill>
                  <a:srgbClr val="FF0000"/>
                </a:solidFill>
              </a:rPr>
              <a:t>THIÊN THỂ LÀ GÌ?</a:t>
            </a:r>
          </a:p>
        </p:txBody>
      </p:sp>
    </p:spTree>
    <p:extLst>
      <p:ext uri="{BB962C8B-B14F-4D97-AF65-F5344CB8AC3E}">
        <p14:creationId xmlns:p14="http://schemas.microsoft.com/office/powerpoint/2010/main" val="1034877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4857420" cy="584775"/>
          </a:xfrm>
          <a:prstGeom prst="rect">
            <a:avLst/>
          </a:prstGeom>
        </p:spPr>
        <p:txBody>
          <a:bodyPr wrap="none">
            <a:spAutoFit/>
          </a:bodyPr>
          <a:lstStyle/>
          <a:p>
            <a:pPr algn="l"/>
            <a:r>
              <a:rPr lang="en-US" sz="3200" b="1" dirty="0">
                <a:latin typeface="Times New Roman" pitchFamily="18" charset="0"/>
                <a:cs typeface="Times New Roman" pitchFamily="18" charset="0"/>
              </a:rPr>
              <a:t>III. </a:t>
            </a:r>
            <a:r>
              <a:rPr lang="en-US" sz="3200" b="1" dirty="0" err="1">
                <a:latin typeface="Times New Roman" pitchFamily="18" charset="0"/>
                <a:cs typeface="Times New Roman" pitchFamily="18" charset="0"/>
              </a:rPr>
              <a:t>Phân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biệt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thiên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thể</a:t>
            </a:r>
            <a:endParaRPr lang="en-US" sz="3200" dirty="0">
              <a:latin typeface="Times New Roman" pitchFamily="18" charset="0"/>
              <a:cs typeface="Times New Roman" pitchFamily="18" charset="0"/>
            </a:endParaRPr>
          </a:p>
        </p:txBody>
      </p:sp>
      <p:sp>
        <p:nvSpPr>
          <p:cNvPr id="4" name="Rectangle 3"/>
          <p:cNvSpPr/>
          <p:nvPr/>
        </p:nvSpPr>
        <p:spPr>
          <a:xfrm>
            <a:off x="152400" y="921530"/>
            <a:ext cx="8839200" cy="1077218"/>
          </a:xfrm>
          <a:prstGeom prst="rect">
            <a:avLst/>
          </a:prstGeom>
        </p:spPr>
        <p:txBody>
          <a:bodyPr wrap="square">
            <a:spAutoFit/>
          </a:bodyPr>
          <a:lstStyle/>
          <a:p>
            <a:r>
              <a:rPr lang="vi-VN" sz="3200" dirty="0">
                <a:latin typeface="Times New Roman" pitchFamily="18" charset="0"/>
                <a:cs typeface="Times New Roman" pitchFamily="18" charset="0"/>
              </a:rPr>
              <a:t>Thiên thể là tên gọi chung các vật thể tự nhiên tồn tại trong không gian vũ trụ. Người ta phân biệt:</a:t>
            </a:r>
            <a:endParaRPr lang="en-US" sz="3200" dirty="0">
              <a:latin typeface="Times New Roman" pitchFamily="18" charset="0"/>
              <a:cs typeface="Times New Roman" pitchFamily="18" charset="0"/>
            </a:endParaRPr>
          </a:p>
        </p:txBody>
      </p:sp>
      <p:sp>
        <p:nvSpPr>
          <p:cNvPr id="7" name="Rectangle 6"/>
          <p:cNvSpPr/>
          <p:nvPr/>
        </p:nvSpPr>
        <p:spPr>
          <a:xfrm>
            <a:off x="304800" y="6000136"/>
            <a:ext cx="9144000" cy="646331"/>
          </a:xfrm>
          <a:prstGeom prst="rect">
            <a:avLst/>
          </a:prstGeom>
        </p:spPr>
        <p:txBody>
          <a:bodyPr wrap="square">
            <a:spAutoFit/>
          </a:bodyPr>
          <a:lstStyle/>
          <a:p>
            <a:r>
              <a:rPr lang="en-US" sz="3600" dirty="0">
                <a:latin typeface="Times New Roman" pitchFamily="18" charset="0"/>
                <a:cs typeface="Times New Roman" pitchFamily="18" charset="0"/>
              </a:rPr>
              <a:t> </a:t>
            </a:r>
            <a:r>
              <a:rPr lang="en-US" sz="3000" dirty="0">
                <a:latin typeface="Times New Roman" pitchFamily="18" charset="0"/>
                <a:cs typeface="Times New Roman" pitchFamily="18" charset="0"/>
              </a:rPr>
              <a:t>- Sao </a:t>
            </a:r>
            <a:r>
              <a:rPr lang="en-US" sz="3000" dirty="0" err="1">
                <a:latin typeface="Times New Roman" pitchFamily="18" charset="0"/>
                <a:cs typeface="Times New Roman" pitchFamily="18" charset="0"/>
              </a:rPr>
              <a:t>thiên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phát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sáng</a:t>
            </a:r>
            <a:r>
              <a:rPr lang="en-US" sz="3000" dirty="0">
                <a:latin typeface="Times New Roman" pitchFamily="18" charset="0"/>
                <a:cs typeface="Times New Roman" pitchFamily="18" charset="0"/>
              </a:rPr>
              <a:t>.</a:t>
            </a:r>
          </a:p>
        </p:txBody>
      </p:sp>
      <p:pic>
        <p:nvPicPr>
          <p:cNvPr id="8" name="Picture 2" descr="https://luattreem.vn/wp-content/uploads/2022/01/sao-choi.jpg"/>
          <p:cNvPicPr>
            <a:picLocks noChangeAspect="1" noChangeArrowheads="1"/>
          </p:cNvPicPr>
          <p:nvPr/>
        </p:nvPicPr>
        <p:blipFill>
          <a:blip r:embed="rId2"/>
          <a:srcRect/>
          <a:stretch>
            <a:fillRect/>
          </a:stretch>
        </p:blipFill>
        <p:spPr bwMode="auto">
          <a:xfrm>
            <a:off x="685800" y="2183103"/>
            <a:ext cx="7696200" cy="3684297"/>
          </a:xfrm>
          <a:prstGeom prst="rect">
            <a:avLst/>
          </a:prstGeom>
          <a:noFill/>
        </p:spPr>
      </p:pic>
    </p:spTree>
    <p:extLst>
      <p:ext uri="{BB962C8B-B14F-4D97-AF65-F5344CB8AC3E}">
        <p14:creationId xmlns:p14="http://schemas.microsoft.com/office/powerpoint/2010/main" val="67744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ảnh Mặt Trời"/>
          <p:cNvPicPr>
            <a:picLocks noChangeAspect="1" noChangeArrowheads="1"/>
          </p:cNvPicPr>
          <p:nvPr/>
        </p:nvPicPr>
        <p:blipFill>
          <a:blip r:embed="rId2"/>
          <a:srcRect/>
          <a:stretch>
            <a:fillRect/>
          </a:stretch>
        </p:blipFill>
        <p:spPr bwMode="auto">
          <a:xfrm>
            <a:off x="5486400" y="2667000"/>
            <a:ext cx="3581400" cy="3352800"/>
          </a:xfrm>
          <a:prstGeom prst="rect">
            <a:avLst/>
          </a:prstGeom>
          <a:noFill/>
        </p:spPr>
      </p:pic>
      <p:sp>
        <p:nvSpPr>
          <p:cNvPr id="4" name="Rectangle 3"/>
          <p:cNvSpPr/>
          <p:nvPr/>
        </p:nvSpPr>
        <p:spPr>
          <a:xfrm>
            <a:off x="228600" y="76200"/>
            <a:ext cx="8686800" cy="2462213"/>
          </a:xfrm>
          <a:prstGeom prst="rect">
            <a:avLst/>
          </a:prstGeom>
        </p:spPr>
        <p:txBody>
          <a:bodyPr wrap="square">
            <a:spAutoFit/>
          </a:bodyPr>
          <a:lstStyle/>
          <a:p>
            <a:r>
              <a:rPr lang="en-US" sz="3000" dirty="0">
                <a:latin typeface="Times New Roman" pitchFamily="18" charset="0"/>
                <a:cs typeface="Times New Roman" pitchFamily="18" charset="0"/>
              </a:rPr>
              <a:t>- </a:t>
            </a:r>
            <a:r>
              <a:rPr lang="vi-VN" sz="3000" dirty="0">
                <a:latin typeface="Times New Roman" pitchFamily="18" charset="0"/>
                <a:cs typeface="Times New Roman" pitchFamily="18" charset="0"/>
              </a:rPr>
              <a:t>Ngôi sao lớn cấp ánh nắng và nhiều dưỡn</a:t>
            </a:r>
            <a:r>
              <a:rPr lang="en-US" sz="3000" dirty="0">
                <a:latin typeface="Times New Roman" pitchFamily="18" charset="0"/>
                <a:cs typeface="Times New Roman" pitchFamily="18" charset="0"/>
              </a:rPr>
              <a:t>g c</a:t>
            </a:r>
            <a:r>
              <a:rPr lang="vi-VN" sz="3000" dirty="0">
                <a:latin typeface="Times New Roman" pitchFamily="18" charset="0"/>
                <a:cs typeface="Times New Roman" pitchFamily="18" charset="0"/>
              </a:rPr>
              <a:t>hất chính là Mặt trời, Mặt trời cung ng chất hóa chất cần thiết cho sự sống trên Trái đất. Kích thước, hình dạng, độ sáng, nhiệt độ,độ tuổi và</a:t>
            </a:r>
            <a:r>
              <a:rPr lang="en-US" sz="3000" dirty="0">
                <a:latin typeface="Times New Roman" pitchFamily="18" charset="0"/>
                <a:cs typeface="Times New Roman" pitchFamily="18" charset="0"/>
              </a:rPr>
              <a:t> </a:t>
            </a:r>
            <a:r>
              <a:rPr lang="en-US" sz="3200" dirty="0">
                <a:latin typeface="Times New Roman" pitchFamily="18" charset="0"/>
                <a:cs typeface="Times New Roman" pitchFamily="18" charset="0"/>
              </a:rPr>
              <a:t>k</a:t>
            </a:r>
            <a:r>
              <a:rPr lang="vi-VN" sz="3200" dirty="0">
                <a:latin typeface="Times New Roman" pitchFamily="18" charset="0"/>
                <a:cs typeface="Times New Roman" pitchFamily="18" charset="0"/>
              </a:rPr>
              <a:t>hoảng cách của Mặt trời so với Trái đất là vô cùng hoàn hảo</a:t>
            </a:r>
            <a:r>
              <a:rPr lang="en-US" sz="3200" dirty="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5" name="Rectangle 4"/>
          <p:cNvSpPr/>
          <p:nvPr/>
        </p:nvSpPr>
        <p:spPr>
          <a:xfrm>
            <a:off x="228600" y="2819400"/>
            <a:ext cx="5181600" cy="2554545"/>
          </a:xfrm>
          <a:prstGeom prst="rect">
            <a:avLst/>
          </a:prstGeom>
        </p:spPr>
        <p:txBody>
          <a:bodyPr wrap="square">
            <a:spAutoFit/>
          </a:bodyPr>
          <a:lstStyle/>
          <a:p>
            <a:r>
              <a:rPr lang="vi-VN" sz="3200" dirty="0">
                <a:latin typeface="Times New Roman" pitchFamily="18" charset="0"/>
                <a:cs typeface="Times New Roman" pitchFamily="18" charset="0"/>
              </a:rPr>
              <a:t>Nếu chỉ có một trong các chỉ số này sai lệch, dù chỉ một sai lệch rất rất nhỏ thì sự sống trên Trái đất có lẽ đã không tồn tại đấy</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42112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0" fill="hold"/>
                                        <p:tgtEl>
                                          <p:spTgt spid="4"/>
                                        </p:tgtEl>
                                        <p:attrNameLst>
                                          <p:attrName>ppt_x</p:attrName>
                                        </p:attrNameLst>
                                      </p:cBhvr>
                                      <p:tavLst>
                                        <p:tav tm="0">
                                          <p:val>
                                            <p:strVal val="#ppt_x"/>
                                          </p:val>
                                        </p:tav>
                                        <p:tav tm="100000">
                                          <p:val>
                                            <p:strVal val="#ppt_x"/>
                                          </p:val>
                                        </p:tav>
                                      </p:tavLst>
                                    </p:anim>
                                    <p:anim calcmode="lin" valueType="num">
                                      <p:cBhvr additive="base">
                                        <p:cTn id="15"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46331"/>
          </a:xfrm>
          <a:prstGeom prst="rect">
            <a:avLst/>
          </a:prstGeom>
        </p:spPr>
        <p:txBody>
          <a:bodyPr wrap="square">
            <a:spAutoFit/>
          </a:bodyPr>
          <a:lstStyle/>
          <a:p>
            <a:r>
              <a:rPr lang="vi-VN" sz="3600" dirty="0">
                <a:latin typeface="Times New Roman" pitchFamily="18" charset="0"/>
                <a:cs typeface="Times New Roman" pitchFamily="18" charset="0"/>
              </a:rPr>
              <a:t> </a:t>
            </a:r>
            <a:r>
              <a:rPr lang="en-US" sz="3600" dirty="0">
                <a:latin typeface="Times New Roman" pitchFamily="18" charset="0"/>
                <a:cs typeface="Times New Roman" pitchFamily="18" charset="0"/>
              </a:rPr>
              <a:t> </a:t>
            </a:r>
          </a:p>
        </p:txBody>
      </p:sp>
      <p:sp>
        <p:nvSpPr>
          <p:cNvPr id="5" name="Rectangle 4"/>
          <p:cNvSpPr/>
          <p:nvPr/>
        </p:nvSpPr>
        <p:spPr>
          <a:xfrm>
            <a:off x="218768" y="1447800"/>
            <a:ext cx="4800600" cy="5632311"/>
          </a:xfrm>
          <a:prstGeom prst="rect">
            <a:avLst/>
          </a:prstGeom>
        </p:spPr>
        <p:txBody>
          <a:bodyPr wrap="square">
            <a:spAutoFit/>
          </a:bodyPr>
          <a:lstStyle/>
          <a:p>
            <a:r>
              <a:rPr lang="en-US" sz="3000" dirty="0">
                <a:latin typeface="Times New Roman" pitchFamily="18" charset="0"/>
                <a:cs typeface="Times New Roman" pitchFamily="18" charset="0"/>
              </a:rPr>
              <a:t>- </a:t>
            </a:r>
            <a:r>
              <a:rPr lang="vi-VN" sz="3000" dirty="0">
                <a:latin typeface="Times New Roman" pitchFamily="18" charset="0"/>
                <a:cs typeface="Times New Roman" pitchFamily="18" charset="0"/>
              </a:rPr>
              <a:t>Trái đất của chúng ta là một hành tinh quay quanh Mặt trời và được Mặt trời chiếu sáng. Trái đất hay còn được biết đến các tên gọi như 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a:t>
            </a:r>
            <a:r>
              <a:rPr lang="vi-VN" sz="3000" dirty="0">
                <a:latin typeface="Times New Roman" pitchFamily="18" charset="0"/>
                <a:cs typeface="Times New Roman" pitchFamily="18" charset="0"/>
              </a:rPr>
              <a:t>xanh hay địa cầu chính là nhà của hàng triệu loài sinh vật trong đó có con người, và cho đến hiện nay thì Trái đất là nơi duy nhất trong vũ trụ được biết đến có sự sống.  </a:t>
            </a:r>
            <a:endParaRPr lang="en-US" sz="3000" dirty="0">
              <a:latin typeface="Times New Roman" pitchFamily="18" charset="0"/>
              <a:cs typeface="Times New Roman" pitchFamily="18" charset="0"/>
            </a:endParaRPr>
          </a:p>
          <a:p>
            <a:endParaRPr lang="en-US" sz="3000" dirty="0">
              <a:latin typeface="Times New Roman" pitchFamily="18" charset="0"/>
              <a:cs typeface="Times New Roman" pitchFamily="18" charset="0"/>
            </a:endParaRPr>
          </a:p>
        </p:txBody>
      </p:sp>
      <p:pic>
        <p:nvPicPr>
          <p:cNvPr id="50178" name="Picture 2" descr="Toàn cảnh trái đất nhìn từ vũ trụ - KhoaHoc.tv"/>
          <p:cNvPicPr>
            <a:picLocks noChangeAspect="1" noChangeArrowheads="1"/>
          </p:cNvPicPr>
          <p:nvPr/>
        </p:nvPicPr>
        <p:blipFill>
          <a:blip r:embed="rId2"/>
          <a:srcRect/>
          <a:stretch>
            <a:fillRect/>
          </a:stretch>
        </p:blipFill>
        <p:spPr bwMode="auto">
          <a:xfrm>
            <a:off x="5029200" y="1600200"/>
            <a:ext cx="3886200" cy="4572000"/>
          </a:xfrm>
          <a:prstGeom prst="rect">
            <a:avLst/>
          </a:prstGeom>
          <a:noFill/>
        </p:spPr>
      </p:pic>
      <p:sp>
        <p:nvSpPr>
          <p:cNvPr id="7" name="Rectangle 6"/>
          <p:cNvSpPr/>
          <p:nvPr/>
        </p:nvSpPr>
        <p:spPr>
          <a:xfrm>
            <a:off x="76200" y="236024"/>
            <a:ext cx="8991600" cy="1015663"/>
          </a:xfrm>
          <a:prstGeom prst="rect">
            <a:avLst/>
          </a:prstGeom>
        </p:spPr>
        <p:txBody>
          <a:bodyPr wrap="square">
            <a:spAutoFit/>
          </a:bodyPr>
          <a:lstStyle/>
          <a:p>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thiên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phát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sáng</a:t>
            </a:r>
            <a:r>
              <a:rPr lang="en-US" sz="3000" dirty="0">
                <a:latin typeface="Times New Roman" pitchFamily="18" charset="0"/>
                <a:cs typeface="Times New Roman" pitchFamily="18" charset="0"/>
              </a:rPr>
              <a:t> quay </a:t>
            </a:r>
            <a:r>
              <a:rPr lang="en-US" sz="3000" dirty="0" err="1">
                <a:latin typeface="Times New Roman" pitchFamily="18" charset="0"/>
                <a:cs typeface="Times New Roman" pitchFamily="18" charset="0"/>
              </a:rPr>
              <a:t>quanh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sao</a:t>
            </a:r>
            <a:r>
              <a:rPr lang="vi-VN" sz="3000" dirty="0">
                <a:latin typeface="Times New Roman" pitchFamily="18" charset="0"/>
                <a:cs typeface="Times New Roman" pitchFamily="18" charset="0"/>
              </a:rPr>
              <a:t>, người ta nhìn thấy nó là nhờ nó được sao chiếu sáng.</a:t>
            </a:r>
            <a:endParaRPr lang="en-US" sz="3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50178"/>
                                        </p:tgtEl>
                                        <p:attrNameLst>
                                          <p:attrName>style.visibility</p:attrName>
                                        </p:attrNameLst>
                                      </p:cBhvr>
                                      <p:to>
                                        <p:strVal val="visible"/>
                                      </p:to>
                                    </p:set>
                                    <p:animEffect transition="in" filter="blinds(horizontal)">
                                      <p:cBhvr>
                                        <p:cTn id="13" dur="500"/>
                                        <p:tgtEl>
                                          <p:spTgt spid="50178"/>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685800"/>
            <a:ext cx="9144000" cy="2862322"/>
          </a:xfrm>
          <a:prstGeom prst="rect">
            <a:avLst/>
          </a:prstGeom>
        </p:spPr>
        <p:txBody>
          <a:bodyPr wrap="square">
            <a:spAutoFit/>
          </a:bodyPr>
          <a:lstStyle/>
          <a:p>
            <a:r>
              <a:rPr lang="vi-VN" sz="3600" dirty="0">
                <a:latin typeface="Times New Roman" pitchFamily="18" charset="0"/>
                <a:cs typeface="Times New Roman" pitchFamily="18" charset="0"/>
              </a:rPr>
              <a:t>Các em có biết Trái đất bao nhiêu tuổi rồi không Trái đất khoảng hơn </a:t>
            </a:r>
            <a:r>
              <a:rPr lang="vi-VN" sz="3600" dirty="0">
                <a:ln w="18000">
                  <a:solidFill>
                    <a:schemeClr val="accent2">
                      <a:satMod val="140000"/>
                    </a:schemeClr>
                  </a:solidFill>
                  <a:prstDash val="solid"/>
                  <a:miter lim="800000"/>
                </a:ln>
                <a:latin typeface="Times New Roman" pitchFamily="18" charset="0"/>
                <a:cs typeface="Times New Roman" pitchFamily="18" charset="0"/>
              </a:rPr>
              <a:t>4,5</a:t>
            </a:r>
            <a:r>
              <a:rPr lang="vi-VN" sz="3600" dirty="0">
                <a:latin typeface="Times New Roman" pitchFamily="18" charset="0"/>
                <a:cs typeface="Times New Roman" pitchFamily="18" charset="0"/>
              </a:rPr>
              <a:t> tỉ tuổi trẻ hơn Mặt trời một chút. Các bằng chứng gần đây đã cho thấy hành tinh của chúng ta thực sự hình thành sớm hơn rất nhiều khoảng 10 triệu năm sau Mặt trời</a:t>
            </a:r>
            <a:endParaRPr lang="en-US" sz="3600" dirty="0">
              <a:latin typeface="Times New Roman" pitchFamily="18" charset="0"/>
              <a:cs typeface="Times New Roman" pitchFamily="18" charset="0"/>
            </a:endParaRPr>
          </a:p>
        </p:txBody>
      </p:sp>
      <p:sp>
        <p:nvSpPr>
          <p:cNvPr id="7" name="Rectangle 6"/>
          <p:cNvSpPr/>
          <p:nvPr/>
        </p:nvSpPr>
        <p:spPr>
          <a:xfrm>
            <a:off x="179439" y="3657600"/>
            <a:ext cx="8964561" cy="1754326"/>
          </a:xfrm>
          <a:prstGeom prst="rect">
            <a:avLst/>
          </a:prstGeom>
        </p:spPr>
        <p:txBody>
          <a:bodyPr wrap="square">
            <a:spAutoFit/>
          </a:bodyPr>
          <a:lstStyle/>
          <a:p>
            <a:r>
              <a:rPr lang="en-US" sz="3600" dirty="0" err="1">
                <a:latin typeface="Times New Roman" pitchFamily="18" charset="0"/>
                <a:cs typeface="Times New Roman" pitchFamily="18" charset="0"/>
              </a:rPr>
              <a:t>Vệ</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thiên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sáng</a:t>
            </a:r>
            <a:r>
              <a:rPr lang="en-US" sz="3600" dirty="0">
                <a:latin typeface="Times New Roman" pitchFamily="18" charset="0"/>
                <a:cs typeface="Times New Roman" pitchFamily="18" charset="0"/>
              </a:rPr>
              <a:t> quay </a:t>
            </a:r>
            <a:r>
              <a:rPr lang="en-US" sz="3600" dirty="0" err="1">
                <a:latin typeface="Times New Roman" pitchFamily="18" charset="0"/>
                <a:cs typeface="Times New Roman" pitchFamily="18" charset="0"/>
              </a:rPr>
              <a:t>quanh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hành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tinh</a:t>
            </a:r>
            <a:r>
              <a:rPr lang="vi-VN" sz="3600" dirty="0">
                <a:latin typeface="Times New Roman" pitchFamily="18" charset="0"/>
                <a:cs typeface="Times New Roman" pitchFamily="18" charset="0"/>
              </a:rPr>
              <a:t>, người ta nhìn thấy nó là nhờ </a:t>
            </a:r>
            <a:endParaRPr lang="en-US" sz="3600" dirty="0">
              <a:latin typeface="Times New Roman" pitchFamily="18" charset="0"/>
              <a:cs typeface="Times New Roman" pitchFamily="18" charset="0"/>
            </a:endParaRPr>
          </a:p>
          <a:p>
            <a:r>
              <a:rPr lang="vi-VN" sz="3600" dirty="0">
                <a:latin typeface="Times New Roman" pitchFamily="18" charset="0"/>
                <a:cs typeface="Times New Roman" pitchFamily="18" charset="0"/>
              </a:rPr>
              <a:t>nó được sao chiếu sáng.</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581" y="152400"/>
            <a:ext cx="9144000" cy="646331"/>
          </a:xfrm>
          <a:prstGeom prst="rect">
            <a:avLst/>
          </a:prstGeom>
        </p:spPr>
        <p:txBody>
          <a:bodyPr wrap="square">
            <a:spAutoFit/>
          </a:bodyPr>
          <a:lstStyle/>
          <a:p>
            <a:r>
              <a:rPr lang="vi-VN" sz="3600" dirty="0">
                <a:latin typeface="Times New Roman" pitchFamily="18" charset="0"/>
                <a:cs typeface="Times New Roman" pitchFamily="18" charset="0"/>
              </a:rPr>
              <a:t>Mặt trăng là vệ tinh duy nhất của Trái đất </a:t>
            </a:r>
            <a:endParaRPr lang="en-US" sz="3600" dirty="0">
              <a:latin typeface="Times New Roman" pitchFamily="18" charset="0"/>
              <a:cs typeface="Times New Roman" pitchFamily="18" charset="0"/>
            </a:endParaRPr>
          </a:p>
        </p:txBody>
      </p:sp>
      <p:pic>
        <p:nvPicPr>
          <p:cNvPr id="5" name="Picture 4" descr="Phát hiện nước trên mặt trăng | Kênh Thời Tiết"/>
          <p:cNvPicPr>
            <a:picLocks noChangeAspect="1" noChangeArrowheads="1"/>
          </p:cNvPicPr>
          <p:nvPr/>
        </p:nvPicPr>
        <p:blipFill>
          <a:blip r:embed="rId2"/>
          <a:srcRect/>
          <a:stretch>
            <a:fillRect/>
          </a:stretch>
        </p:blipFill>
        <p:spPr bwMode="auto">
          <a:xfrm>
            <a:off x="1752600" y="720805"/>
            <a:ext cx="5041804" cy="3352800"/>
          </a:xfrm>
          <a:prstGeom prst="rect">
            <a:avLst/>
          </a:prstGeom>
          <a:noFill/>
        </p:spPr>
      </p:pic>
      <p:sp>
        <p:nvSpPr>
          <p:cNvPr id="6" name="Rectangle 5"/>
          <p:cNvSpPr/>
          <p:nvPr/>
        </p:nvSpPr>
        <p:spPr>
          <a:xfrm>
            <a:off x="215081" y="3995678"/>
            <a:ext cx="8763000" cy="1938992"/>
          </a:xfrm>
          <a:prstGeom prst="rect">
            <a:avLst/>
          </a:prstGeom>
        </p:spPr>
        <p:txBody>
          <a:bodyPr wrap="square">
            <a:spAutoFit/>
          </a:bodyPr>
          <a:lstStyle/>
          <a:p>
            <a:r>
              <a:rPr lang="vi-VN" sz="3000" dirty="0">
                <a:latin typeface="Times New Roman" pitchFamily="18" charset="0"/>
                <a:cs typeface="Times New Roman" pitchFamily="18" charset="0"/>
              </a:rPr>
              <a:t>Mặt trăng khoảng 4  tỉ năm tuổi và hình thành sau hệ Mặt trời từ 30 đến </a:t>
            </a:r>
            <a:r>
              <a:rPr lang="vi-VN" sz="3000" dirty="0">
                <a:ln w="18000">
                  <a:solidFill>
                    <a:schemeClr val="accent2">
                      <a:satMod val="140000"/>
                    </a:schemeClr>
                  </a:solidFill>
                  <a:prstDash val="solid"/>
                  <a:miter lim="800000"/>
                </a:ln>
                <a:latin typeface="Times New Roman" pitchFamily="18" charset="0"/>
                <a:cs typeface="Times New Roman" pitchFamily="18" charset="0"/>
              </a:rPr>
              <a:t>5</a:t>
            </a:r>
            <a:r>
              <a:rPr lang="vi-VN" sz="3000" dirty="0">
                <a:latin typeface="Times New Roman" pitchFamily="18" charset="0"/>
                <a:cs typeface="Times New Roman" pitchFamily="18" charset="0"/>
              </a:rPr>
              <a:t>0 triệu năm. Mặt trăng nhỏ hơn Trái đất và diện tích bề mặt của Mặt trăng thì nhỏ hơn so với diện tích bề mặt của Châu Á. </a:t>
            </a:r>
            <a:endParaRPr lang="en-US" sz="3000" dirty="0"/>
          </a:p>
        </p:txBody>
      </p:sp>
    </p:spTree>
    <p:extLst>
      <p:ext uri="{BB962C8B-B14F-4D97-AF65-F5344CB8AC3E}">
        <p14:creationId xmlns:p14="http://schemas.microsoft.com/office/powerpoint/2010/main" val="60279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huyển động nhìn thấy của Mặt Trăng - KHTN 6 Chân trời sáng tạo"/>
          <p:cNvPicPr>
            <a:picLocks noChangeAspect="1" noChangeArrowheads="1"/>
          </p:cNvPicPr>
          <p:nvPr/>
        </p:nvPicPr>
        <p:blipFill>
          <a:blip r:embed="rId2"/>
          <a:srcRect/>
          <a:stretch>
            <a:fillRect/>
          </a:stretch>
        </p:blipFill>
        <p:spPr bwMode="auto">
          <a:xfrm>
            <a:off x="152400" y="1168062"/>
            <a:ext cx="8899772" cy="5613737"/>
          </a:xfrm>
          <a:prstGeom prst="rect">
            <a:avLst/>
          </a:prstGeom>
          <a:noFill/>
        </p:spPr>
      </p:pic>
      <p:sp>
        <p:nvSpPr>
          <p:cNvPr id="2" name="Rectangle 1"/>
          <p:cNvSpPr/>
          <p:nvPr/>
        </p:nvSpPr>
        <p:spPr>
          <a:xfrm>
            <a:off x="381000" y="152400"/>
            <a:ext cx="8763000" cy="1015663"/>
          </a:xfrm>
          <a:prstGeom prst="rect">
            <a:avLst/>
          </a:prstGeom>
        </p:spPr>
        <p:txBody>
          <a:bodyPr wrap="square">
            <a:spAutoFit/>
          </a:bodyPr>
          <a:lstStyle/>
          <a:p>
            <a:r>
              <a:rPr lang="vi-VN" sz="3000" dirty="0">
                <a:latin typeface="Times New Roman" pitchFamily="18" charset="0"/>
                <a:cs typeface="Times New Roman" pitchFamily="18" charset="0"/>
              </a:rPr>
              <a:t>Mặt trăng là vệ tinh quay</a:t>
            </a:r>
            <a:r>
              <a:rPr lang="en-US" sz="3000" dirty="0">
                <a:latin typeface="Times New Roman" pitchFamily="18" charset="0"/>
                <a:cs typeface="Times New Roman" pitchFamily="18" charset="0"/>
              </a:rPr>
              <a:t> </a:t>
            </a:r>
            <a:r>
              <a:rPr lang="vi-VN" sz="3000" dirty="0">
                <a:latin typeface="Times New Roman" pitchFamily="18" charset="0"/>
                <a:cs typeface="Times New Roman" pitchFamily="18" charset="0"/>
              </a:rPr>
              <a:t>quanh Trái đất và được mặt trời chiếu sáng</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0" fill="hold"/>
                                        <p:tgtEl>
                                          <p:spTgt spid="52226"/>
                                        </p:tgtEl>
                                        <p:attrNameLst>
                                          <p:attrName>ppt_x</p:attrName>
                                        </p:attrNameLst>
                                      </p:cBhvr>
                                      <p:tavLst>
                                        <p:tav tm="0">
                                          <p:val>
                                            <p:strVal val="#ppt_x"/>
                                          </p:val>
                                        </p:tav>
                                        <p:tav tm="100000">
                                          <p:val>
                                            <p:strVal val="#ppt_x"/>
                                          </p:val>
                                        </p:tav>
                                      </p:tavLst>
                                    </p:anim>
                                    <p:anim calcmode="lin" valueType="num">
                                      <p:cBhvr additive="base">
                                        <p:cTn id="8" dur="5000" fill="hold"/>
                                        <p:tgtEl>
                                          <p:spTgt spid="522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Powerpoint đẹp nhất, đơn giản và dễ thương"/>
          <p:cNvPicPr>
            <a:picLocks noChangeAspect="1" noChangeArrowheads="1"/>
          </p:cNvPicPr>
          <p:nvPr/>
        </p:nvPicPr>
        <p:blipFill>
          <a:blip r:embed="rId2"/>
          <a:srcRect/>
          <a:stretch>
            <a:fillRect/>
          </a:stretch>
        </p:blipFill>
        <p:spPr bwMode="auto">
          <a:xfrm>
            <a:off x="0" y="-76200"/>
            <a:ext cx="9932605" cy="6934200"/>
          </a:xfrm>
          <a:prstGeom prst="rect">
            <a:avLst/>
          </a:prstGeom>
          <a:noFill/>
        </p:spPr>
      </p:pic>
      <p:sp>
        <p:nvSpPr>
          <p:cNvPr id="3" name="Rectangle 2"/>
          <p:cNvSpPr/>
          <p:nvPr/>
        </p:nvSpPr>
        <p:spPr>
          <a:xfrm>
            <a:off x="0" y="0"/>
            <a:ext cx="8458200" cy="2308324"/>
          </a:xfrm>
          <a:prstGeom prst="rect">
            <a:avLst/>
          </a:prstGeom>
        </p:spPr>
        <p:txBody>
          <a:bodyPr wrap="square">
            <a:spAutoFit/>
          </a:bodyPr>
          <a:lstStyle/>
          <a:p>
            <a:r>
              <a:rPr lang="vi-VN" sz="3600" dirty="0">
                <a:latin typeface="Times New Roman" pitchFamily="18" charset="0"/>
                <a:cs typeface="Times New Roman" pitchFamily="18" charset="0"/>
              </a:rPr>
              <a:t>+ Sao chổi là cũng là tiểu hành tinh nhưng được cấu tạo chủ yếu bằng các khối khí đóng băng và bụi vũ trụ, không có hình dạng cầu mà có hình dáng giống cái chổi.</a:t>
            </a:r>
            <a:endParaRPr lang="en-US" sz="3600" dirty="0">
              <a:latin typeface="Times New Roman" pitchFamily="18" charset="0"/>
              <a:cs typeface="Times New Roman" pitchFamily="18" charset="0"/>
            </a:endParaRPr>
          </a:p>
        </p:txBody>
      </p:sp>
      <p:pic>
        <p:nvPicPr>
          <p:cNvPr id="20482" name="Picture 2" descr="Sao chổi Halley | Điềm báo Covid-19 và cách 'thần kỳ' chống sao chổi"/>
          <p:cNvPicPr>
            <a:picLocks noChangeAspect="1" noChangeArrowheads="1"/>
          </p:cNvPicPr>
          <p:nvPr/>
        </p:nvPicPr>
        <p:blipFill>
          <a:blip r:embed="rId3"/>
          <a:srcRect/>
          <a:stretch>
            <a:fillRect/>
          </a:stretch>
        </p:blipFill>
        <p:spPr bwMode="auto">
          <a:xfrm>
            <a:off x="0" y="2362200"/>
            <a:ext cx="9906000" cy="44899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0482"/>
                                        </p:tgtEl>
                                        <p:attrNameLst>
                                          <p:attrName>style.visibility</p:attrName>
                                        </p:attrNameLst>
                                      </p:cBhvr>
                                      <p:to>
                                        <p:strVal val="visible"/>
                                      </p:to>
                                    </p:set>
                                    <p:animEffect transition="in" filter="blinds(horizontal)">
                                      <p:cBhvr>
                                        <p:cTn id="13"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54326"/>
          </a:xfrm>
          <a:prstGeom prst="rect">
            <a:avLst/>
          </a:prstGeom>
        </p:spPr>
        <p:txBody>
          <a:bodyPr wrap="square">
            <a:spAutoFit/>
          </a:bodyPr>
          <a:lstStyle/>
          <a:p>
            <a:r>
              <a:rPr lang="vi-VN" sz="3600" dirty="0">
                <a:latin typeface="Times New Roman" pitchFamily="18" charset="0"/>
                <a:cs typeface="Times New Roman" pitchFamily="18" charset="0"/>
              </a:rPr>
              <a:t>Chòm sao là tập hợp các sao mà đường tưởng tượng nối chúng với nhau có dạng hình học xác định.</a:t>
            </a:r>
            <a:endParaRPr lang="en-US" sz="3600" dirty="0">
              <a:latin typeface="Times New Roman" pitchFamily="18" charset="0"/>
              <a:cs typeface="Times New Roman" pitchFamily="18" charset="0"/>
            </a:endParaRPr>
          </a:p>
        </p:txBody>
      </p:sp>
      <p:pic>
        <p:nvPicPr>
          <p:cNvPr id="53250" name="Picture 2" descr="Chòm sao là gì và truyền thuyết về các chòm sao - Dịch Thuật Lightway"/>
          <p:cNvPicPr>
            <a:picLocks noChangeAspect="1" noChangeArrowheads="1"/>
          </p:cNvPicPr>
          <p:nvPr/>
        </p:nvPicPr>
        <p:blipFill>
          <a:blip r:embed="rId2"/>
          <a:srcRect/>
          <a:stretch>
            <a:fillRect/>
          </a:stretch>
        </p:blipFill>
        <p:spPr bwMode="auto">
          <a:xfrm>
            <a:off x="0" y="1828800"/>
            <a:ext cx="9144000" cy="50090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1049925" y="1427261"/>
            <a:ext cx="8094076" cy="442429"/>
          </a:xfrm>
          <a:prstGeom prst="rect">
            <a:avLst/>
          </a:prstGeom>
          <a:effectLst/>
        </p:spPr>
        <p:txBody>
          <a:bodyPr vert="horz" wrap="square">
            <a:spAutoFit/>
          </a:bodyPr>
          <a:lstStyle/>
          <a:p>
            <a:r>
              <a:rPr lang="vi-VN" sz="2275" dirty="0">
                <a:latin typeface="Times New Roman" pitchFamily="18" charset="0"/>
                <a:cs typeface="Times New Roman" pitchFamily="18" charset="0"/>
              </a:rPr>
              <a:t>Khi tự quay quanh mình, thấy xuất hiện hai chuyển động.</a:t>
            </a:r>
            <a:endParaRPr lang="en-US" sz="2275" dirty="0">
              <a:latin typeface="Times New Roman" pitchFamily="18" charset="0"/>
              <a:cs typeface="Times New Roman" pitchFamily="18" charset="0"/>
            </a:endParaRPr>
          </a:p>
        </p:txBody>
      </p:sp>
      <p:sp>
        <p:nvSpPr>
          <p:cNvPr id="60" name="矩形 59"/>
          <p:cNvSpPr/>
          <p:nvPr/>
        </p:nvSpPr>
        <p:spPr>
          <a:xfrm>
            <a:off x="1019706" y="995940"/>
            <a:ext cx="6601487" cy="442429"/>
          </a:xfrm>
          <a:prstGeom prst="rect">
            <a:avLst/>
          </a:prstGeom>
          <a:effectLst/>
        </p:spPr>
        <p:txBody>
          <a:bodyPr wrap="none">
            <a:spAutoFit/>
          </a:bodyPr>
          <a:lstStyle/>
          <a:p>
            <a:pPr algn="ctr"/>
            <a:r>
              <a:rPr lang="en-US" altLang="zh-CN" sz="2275" b="1" dirty="0">
                <a:latin typeface="Times New Roman" panose="02020603050405020304" pitchFamily="18" charset="0"/>
                <a:ea typeface="Calibri" panose="020F0502020204030204" pitchFamily="34" charset="0"/>
                <a:cs typeface="Times New Roman" panose="02020603050405020304" pitchFamily="18" charset="0"/>
              </a:rPr>
              <a:t>I.</a:t>
            </a:r>
            <a:r>
              <a:rPr lang="en-US" altLang="zh-CN" sz="2275" b="1" dirty="0">
                <a:solidFill>
                  <a:srgbClr val="008C8A"/>
                </a:solidFill>
                <a:latin typeface="Agency FB" panose="020B0503020202020204" pitchFamily="34" charset="0"/>
                <a:ea typeface="Calibri" panose="020F0502020204030204" pitchFamily="34" charset="0"/>
                <a:cs typeface="Arial" panose="020B0604020202020204" pitchFamily="34" charset="0"/>
              </a:rPr>
              <a:t> </a:t>
            </a:r>
            <a:r>
              <a:rPr lang="vi-VN" sz="2275" b="1" dirty="0">
                <a:latin typeface="Times New Roman" pitchFamily="18" charset="0"/>
                <a:cs typeface="Times New Roman" pitchFamily="18" charset="0"/>
              </a:rPr>
              <a:t>Chuyển động “nhìn thấy” và chuyển động “thực”</a:t>
            </a:r>
            <a:endParaRPr lang="zh-CN" altLang="en-US" sz="2275" b="1" dirty="0">
              <a:ea typeface="Calibri" panose="020F0502020204030204" pitchFamily="34" charset="0"/>
              <a:cs typeface="Calibri" panose="020F0502020204030204" pitchFamily="34" charset="0"/>
            </a:endParaRPr>
          </a:p>
        </p:txBody>
      </p:sp>
      <p:pic>
        <p:nvPicPr>
          <p:cNvPr id="63" name="Picture 4" descr="Hướng dẫn chi tiết 5 thức trong bài tập suối nguồn tươi trẻ - META.vn">
            <a:extLst>
              <a:ext uri="{FF2B5EF4-FFF2-40B4-BE49-F238E27FC236}">
                <a16:creationId xmlns:a16="http://schemas.microsoft.com/office/drawing/2014/main" id="{E9A0F26A-8CE5-4D7E-B925-4A58BB0C7A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1362" y="1841233"/>
            <a:ext cx="4022999" cy="225983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58">
            <a:extLst>
              <a:ext uri="{FF2B5EF4-FFF2-40B4-BE49-F238E27FC236}">
                <a16:creationId xmlns:a16="http://schemas.microsoft.com/office/drawing/2014/main" id="{D3E137C1-B45A-4A67-A108-307DF1986E19}"/>
              </a:ext>
            </a:extLst>
          </p:cNvPr>
          <p:cNvSpPr/>
          <p:nvPr/>
        </p:nvSpPr>
        <p:spPr>
          <a:xfrm>
            <a:off x="526751" y="4132030"/>
            <a:ext cx="3635604" cy="792525"/>
          </a:xfrm>
          <a:prstGeom prst="rect">
            <a:avLst/>
          </a:prstGeom>
          <a:ln>
            <a:solidFill>
              <a:schemeClr val="accent1"/>
            </a:solidFill>
          </a:ln>
          <a:effectLst/>
        </p:spPr>
        <p:txBody>
          <a:bodyPr vert="horz" wrap="square">
            <a:spAutoFit/>
          </a:bodyPr>
          <a:lstStyle/>
          <a:p>
            <a:pPr algn="ctr"/>
            <a:r>
              <a:rPr lang="vi-VN" sz="2275" dirty="0">
                <a:latin typeface="Times New Roman" pitchFamily="18" charset="0"/>
                <a:cs typeface="Times New Roman" pitchFamily="18" charset="0"/>
              </a:rPr>
              <a:t>Chuyển động quay của các vật xung quanh</a:t>
            </a:r>
            <a:endParaRPr lang="en-US" sz="2275" dirty="0">
              <a:latin typeface="Times New Roman" pitchFamily="18" charset="0"/>
              <a:cs typeface="Times New Roman" pitchFamily="18" charset="0"/>
            </a:endParaRPr>
          </a:p>
        </p:txBody>
      </p:sp>
      <p:sp>
        <p:nvSpPr>
          <p:cNvPr id="8" name="矩形 58">
            <a:extLst>
              <a:ext uri="{FF2B5EF4-FFF2-40B4-BE49-F238E27FC236}">
                <a16:creationId xmlns:a16="http://schemas.microsoft.com/office/drawing/2014/main" id="{529AEC7A-EA66-4A9D-9174-39CE76AF0813}"/>
              </a:ext>
            </a:extLst>
          </p:cNvPr>
          <p:cNvSpPr/>
          <p:nvPr/>
        </p:nvSpPr>
        <p:spPr>
          <a:xfrm>
            <a:off x="4725617" y="4132030"/>
            <a:ext cx="2969930" cy="792525"/>
          </a:xfrm>
          <a:prstGeom prst="rect">
            <a:avLst/>
          </a:prstGeom>
          <a:ln>
            <a:solidFill>
              <a:schemeClr val="accent1"/>
            </a:solidFill>
          </a:ln>
          <a:effectLst/>
        </p:spPr>
        <p:txBody>
          <a:bodyPr vert="horz" wrap="square">
            <a:spAutoFit/>
          </a:bodyPr>
          <a:lstStyle/>
          <a:p>
            <a:pPr algn="ctr"/>
            <a:r>
              <a:rPr lang="vi-VN" sz="2275" dirty="0">
                <a:latin typeface="Times New Roman" pitchFamily="18" charset="0"/>
                <a:cs typeface="Times New Roman" pitchFamily="18" charset="0"/>
              </a:rPr>
              <a:t>Chuyển động quay của học sinh</a:t>
            </a:r>
            <a:endParaRPr lang="en-US" sz="2275" dirty="0">
              <a:latin typeface="Times New Roman" pitchFamily="18" charset="0"/>
              <a:cs typeface="Times New Roman" pitchFamily="18" charset="0"/>
            </a:endParaRPr>
          </a:p>
        </p:txBody>
      </p:sp>
      <p:sp>
        <p:nvSpPr>
          <p:cNvPr id="2" name="Arrow: Down 1">
            <a:extLst>
              <a:ext uri="{FF2B5EF4-FFF2-40B4-BE49-F238E27FC236}">
                <a16:creationId xmlns:a16="http://schemas.microsoft.com/office/drawing/2014/main" id="{B3427D02-2E57-4B7F-91FD-D535186DF755}"/>
              </a:ext>
            </a:extLst>
          </p:cNvPr>
          <p:cNvSpPr/>
          <p:nvPr/>
        </p:nvSpPr>
        <p:spPr>
          <a:xfrm>
            <a:off x="6005760" y="5016767"/>
            <a:ext cx="256028" cy="255638"/>
          </a:xfrm>
          <a:prstGeom prst="downArrow">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707"/>
          </a:p>
        </p:txBody>
      </p:sp>
      <p:sp>
        <p:nvSpPr>
          <p:cNvPr id="10" name="Arrow: Down 9">
            <a:extLst>
              <a:ext uri="{FF2B5EF4-FFF2-40B4-BE49-F238E27FC236}">
                <a16:creationId xmlns:a16="http://schemas.microsoft.com/office/drawing/2014/main" id="{8A6967F7-4830-4D88-B1AC-7F9424EA8D22}"/>
              </a:ext>
            </a:extLst>
          </p:cNvPr>
          <p:cNvSpPr/>
          <p:nvPr/>
        </p:nvSpPr>
        <p:spPr>
          <a:xfrm>
            <a:off x="2040840" y="5016767"/>
            <a:ext cx="256028" cy="255638"/>
          </a:xfrm>
          <a:prstGeom prst="downArrow">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707"/>
          </a:p>
        </p:txBody>
      </p:sp>
      <p:sp>
        <p:nvSpPr>
          <p:cNvPr id="11" name="矩形 58">
            <a:extLst>
              <a:ext uri="{FF2B5EF4-FFF2-40B4-BE49-F238E27FC236}">
                <a16:creationId xmlns:a16="http://schemas.microsoft.com/office/drawing/2014/main" id="{5A76F0AB-DEF0-4D6C-B9C0-D8B62CDAD15E}"/>
              </a:ext>
            </a:extLst>
          </p:cNvPr>
          <p:cNvSpPr/>
          <p:nvPr/>
        </p:nvSpPr>
        <p:spPr>
          <a:xfrm>
            <a:off x="526751" y="5391121"/>
            <a:ext cx="3635604" cy="442429"/>
          </a:xfrm>
          <a:prstGeom prst="rect">
            <a:avLst/>
          </a:prstGeom>
          <a:ln>
            <a:solidFill>
              <a:schemeClr val="accent1"/>
            </a:solidFill>
          </a:ln>
          <a:effectLst/>
        </p:spPr>
        <p:txBody>
          <a:bodyPr vert="horz" wrap="square">
            <a:spAutoFit/>
          </a:bodyPr>
          <a:lstStyle/>
          <a:p>
            <a:pPr algn="ctr"/>
            <a:r>
              <a:rPr lang="vi-VN" sz="2275" dirty="0">
                <a:latin typeface="Times New Roman" pitchFamily="18" charset="0"/>
                <a:cs typeface="Times New Roman" pitchFamily="18" charset="0"/>
              </a:rPr>
              <a:t>Chuyển động “nhìn thấy” </a:t>
            </a:r>
            <a:endParaRPr lang="en-US" sz="2275" dirty="0">
              <a:latin typeface="Times New Roman" pitchFamily="18" charset="0"/>
              <a:cs typeface="Times New Roman" pitchFamily="18" charset="0"/>
            </a:endParaRPr>
          </a:p>
        </p:txBody>
      </p:sp>
      <p:sp>
        <p:nvSpPr>
          <p:cNvPr id="12" name="矩形 58">
            <a:extLst>
              <a:ext uri="{FF2B5EF4-FFF2-40B4-BE49-F238E27FC236}">
                <a16:creationId xmlns:a16="http://schemas.microsoft.com/office/drawing/2014/main" id="{9D89792D-C283-4A24-AD0A-C7E8CABB6DDD}"/>
              </a:ext>
            </a:extLst>
          </p:cNvPr>
          <p:cNvSpPr/>
          <p:nvPr/>
        </p:nvSpPr>
        <p:spPr>
          <a:xfrm>
            <a:off x="4725617" y="5391120"/>
            <a:ext cx="2969930" cy="442429"/>
          </a:xfrm>
          <a:prstGeom prst="rect">
            <a:avLst/>
          </a:prstGeom>
          <a:ln>
            <a:solidFill>
              <a:schemeClr val="accent1"/>
            </a:solidFill>
          </a:ln>
          <a:effectLst/>
        </p:spPr>
        <p:txBody>
          <a:bodyPr vert="horz" wrap="square">
            <a:spAutoFit/>
          </a:bodyPr>
          <a:lstStyle/>
          <a:p>
            <a:pPr algn="ctr"/>
            <a:r>
              <a:rPr lang="vi-VN" sz="2275" dirty="0">
                <a:latin typeface="Times New Roman" pitchFamily="18" charset="0"/>
                <a:cs typeface="Times New Roman" pitchFamily="18" charset="0"/>
              </a:rPr>
              <a:t>Chuyển động “thực”</a:t>
            </a:r>
            <a:endParaRPr lang="en-US" sz="2275" dirty="0">
              <a:latin typeface="Times New Roman" pitchFamily="18" charset="0"/>
              <a:cs typeface="Times New Roman" pitchFamily="18" charset="0"/>
            </a:endParaRPr>
          </a:p>
        </p:txBody>
      </p:sp>
    </p:spTree>
    <p:extLst>
      <p:ext uri="{BB962C8B-B14F-4D97-AF65-F5344CB8AC3E}">
        <p14:creationId xmlns:p14="http://schemas.microsoft.com/office/powerpoint/2010/main" val="164221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down)">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fill="hold"/>
                                        <p:tgtEl>
                                          <p:spTgt spid="63"/>
                                        </p:tgtEl>
                                        <p:attrNameLst>
                                          <p:attrName>ppt_x</p:attrName>
                                        </p:attrNameLst>
                                      </p:cBhvr>
                                      <p:tavLst>
                                        <p:tav tm="0">
                                          <p:val>
                                            <p:strVal val="#ppt_x"/>
                                          </p:val>
                                        </p:tav>
                                        <p:tav tm="100000">
                                          <p:val>
                                            <p:strVal val="#ppt_x"/>
                                          </p:val>
                                        </p:tav>
                                      </p:tavLst>
                                    </p:anim>
                                    <p:anim calcmode="lin" valueType="num">
                                      <p:cBhvr additive="base">
                                        <p:cTn id="13"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randombar(horizontal)">
                                      <p:cBhvr>
                                        <p:cTn id="18" dur="500"/>
                                        <p:tgtEl>
                                          <p:spTgt spid="5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7" grpId="0" animBg="1"/>
      <p:bldP spid="8" grpId="0" animBg="1"/>
      <p:bldP spid="2" grpId="0" animBg="1"/>
      <p:bldP spid="10"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458738-B5A9-4F7E-A7B2-A0C38E842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0265"/>
            <a:ext cx="4289367" cy="3412072"/>
          </a:xfrm>
          <a:prstGeom prst="rect">
            <a:avLst/>
          </a:prstGeom>
        </p:spPr>
      </p:pic>
      <p:sp>
        <p:nvSpPr>
          <p:cNvPr id="2" name="Rectangle 1">
            <a:extLst>
              <a:ext uri="{FF2B5EF4-FFF2-40B4-BE49-F238E27FC236}">
                <a16:creationId xmlns:a16="http://schemas.microsoft.com/office/drawing/2014/main" id="{B7E5293B-2661-4CE0-A8A3-7F8E19207ED6}"/>
              </a:ext>
            </a:extLst>
          </p:cNvPr>
          <p:cNvSpPr/>
          <p:nvPr/>
        </p:nvSpPr>
        <p:spPr>
          <a:xfrm>
            <a:off x="4527754" y="30265"/>
            <a:ext cx="4648201" cy="3539430"/>
          </a:xfrm>
          <a:prstGeom prst="rect">
            <a:avLst/>
          </a:prstGeom>
        </p:spPr>
        <p:txBody>
          <a:bodyPr wrap="square">
            <a:spAutoFit/>
          </a:bodyPr>
          <a:lstStyle/>
          <a:p>
            <a:r>
              <a:rPr lang="vi-VN" sz="2800" b="1" dirty="0">
                <a:latin typeface="Times New Roman" pitchFamily="18" charset="0"/>
                <a:cs typeface="Times New Roman" pitchFamily="18" charset="0"/>
              </a:rPr>
              <a:t>Spút – nhích là vệ tinh nhân tạo đầu tiên được Liên Xô (cũ) phóng lên bầu trời vào năm 1957, bay được 1440 vòng quanh Trái Đất, mỗi vòng hết 96 phút 17 giây. Spút – nhích có phải là một thiên thể không? Tại sao?</a:t>
            </a:r>
          </a:p>
        </p:txBody>
      </p:sp>
      <p:sp>
        <p:nvSpPr>
          <p:cNvPr id="5" name="Rectangle 4">
            <a:extLst>
              <a:ext uri="{FF2B5EF4-FFF2-40B4-BE49-F238E27FC236}">
                <a16:creationId xmlns:a16="http://schemas.microsoft.com/office/drawing/2014/main" id="{8C21DAED-A073-465F-A0F1-27F8897FDB69}"/>
              </a:ext>
            </a:extLst>
          </p:cNvPr>
          <p:cNvSpPr/>
          <p:nvPr/>
        </p:nvSpPr>
        <p:spPr>
          <a:xfrm>
            <a:off x="304800" y="3810000"/>
            <a:ext cx="7732059" cy="2554545"/>
          </a:xfrm>
          <a:prstGeom prst="rect">
            <a:avLst/>
          </a:prstGeom>
        </p:spPr>
        <p:txBody>
          <a:bodyPr wrap="square">
            <a:spAutoFit/>
          </a:bodyPr>
          <a:lstStyle/>
          <a:p>
            <a:r>
              <a:rPr lang="en-US" sz="3200" dirty="0" err="1">
                <a:solidFill>
                  <a:srgbClr val="FF0000"/>
                </a:solidFill>
                <a:latin typeface="Times New Roman" pitchFamily="18" charset="0"/>
                <a:cs typeface="Times New Roman" pitchFamily="18" charset="0"/>
              </a:rPr>
              <a:t>Spút</a:t>
            </a:r>
            <a:r>
              <a:rPr lang="en-US" sz="3200" dirty="0">
                <a:solidFill>
                  <a:srgbClr val="FF0000"/>
                </a:solidFill>
                <a:latin typeface="Times New Roman" pitchFamily="18" charset="0"/>
                <a:cs typeface="Times New Roman" pitchFamily="18" charset="0"/>
              </a:rPr>
              <a:t> - </a:t>
            </a:r>
            <a:r>
              <a:rPr lang="en-US" sz="3200" dirty="0" err="1">
                <a:solidFill>
                  <a:srgbClr val="FF0000"/>
                </a:solidFill>
                <a:latin typeface="Times New Roman" pitchFamily="18" charset="0"/>
                <a:cs typeface="Times New Roman" pitchFamily="18" charset="0"/>
              </a:rPr>
              <a:t>nhích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phải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một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thiên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vì</a:t>
            </a:r>
            <a:r>
              <a:rPr lang="en-US" sz="3200" dirty="0">
                <a:solidFill>
                  <a:srgbClr val="FF0000"/>
                </a:solidFill>
                <a:latin typeface="Times New Roman" pitchFamily="18" charset="0"/>
                <a:cs typeface="Times New Roman" pitchFamily="18" charset="0"/>
              </a:rPr>
              <a:t>:</a:t>
            </a:r>
          </a:p>
          <a:p>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Thiên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tự</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nhiên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tồn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trong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gian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vũ</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trụ</a:t>
            </a:r>
            <a:r>
              <a:rPr lang="en-US" sz="3200" dirty="0">
                <a:solidFill>
                  <a:srgbClr val="FF0000"/>
                </a:solidFill>
                <a:latin typeface="Times New Roman" pitchFamily="18" charset="0"/>
                <a:cs typeface="Times New Roman" pitchFamily="18" charset="0"/>
              </a:rPr>
              <a:t>.</a:t>
            </a:r>
          </a:p>
          <a:p>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Spút</a:t>
            </a:r>
            <a:r>
              <a:rPr lang="en-US" sz="3200" dirty="0">
                <a:solidFill>
                  <a:srgbClr val="FF0000"/>
                </a:solidFill>
                <a:latin typeface="Times New Roman" pitchFamily="18" charset="0"/>
                <a:cs typeface="Times New Roman" pitchFamily="18" charset="0"/>
              </a:rPr>
              <a:t> - </a:t>
            </a:r>
            <a:r>
              <a:rPr lang="en-US" sz="3200" dirty="0" err="1">
                <a:solidFill>
                  <a:srgbClr val="FF0000"/>
                </a:solidFill>
                <a:latin typeface="Times New Roman" pitchFamily="18" charset="0"/>
                <a:cs typeface="Times New Roman" pitchFamily="18" charset="0"/>
              </a:rPr>
              <a:t>nhích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một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sản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phẩm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tạo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Spút</a:t>
            </a:r>
            <a:r>
              <a:rPr lang="en-US" sz="3200" dirty="0">
                <a:solidFill>
                  <a:srgbClr val="FF0000"/>
                </a:solidFill>
                <a:latin typeface="Times New Roman" pitchFamily="18" charset="0"/>
                <a:cs typeface="Times New Roman" pitchFamily="18" charset="0"/>
              </a:rPr>
              <a:t> - </a:t>
            </a:r>
            <a:r>
              <a:rPr lang="en-US" sz="3200" dirty="0" err="1">
                <a:solidFill>
                  <a:srgbClr val="FF0000"/>
                </a:solidFill>
                <a:latin typeface="Times New Roman" pitchFamily="18" charset="0"/>
                <a:cs typeface="Times New Roman" pitchFamily="18" charset="0"/>
              </a:rPr>
              <a:t>nhích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phải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một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thiên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thể</a:t>
            </a:r>
            <a:r>
              <a:rPr lang="en-US" sz="32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02268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0" y="0"/>
            <a:ext cx="2249334" cy="646331"/>
          </a:xfrm>
          <a:prstGeom prst="rect">
            <a:avLst/>
          </a:prstGeom>
        </p:spPr>
        <p:txBody>
          <a:bodyPr wrap="none">
            <a:spAutoFit/>
          </a:bodyPr>
          <a:lstStyle/>
          <a:p>
            <a:pPr algn="ctr"/>
            <a:r>
              <a:rPr lang="vi-VN" sz="3600" b="1" dirty="0">
                <a:solidFill>
                  <a:srgbClr val="C00000"/>
                </a:solidFill>
                <a:latin typeface="Times New Roman" pitchFamily="18" charset="0"/>
                <a:cs typeface="Times New Roman" pitchFamily="18" charset="0"/>
              </a:rPr>
              <a:t>GHI NHỚ</a:t>
            </a:r>
            <a:endParaRPr lang="en-US" sz="36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ình nền PPT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4031873"/>
          </a:xfrm>
          <a:prstGeom prst="rect">
            <a:avLst/>
          </a:prstGeom>
        </p:spPr>
        <p:txBody>
          <a:bodyPr wrap="square">
            <a:spAutoFit/>
          </a:bodyPr>
          <a:lstStyle/>
          <a:p>
            <a:r>
              <a:rPr lang="vi-VN" sz="3200" b="1" dirty="0">
                <a:latin typeface="Times New Roman" pitchFamily="18" charset="0"/>
                <a:cs typeface="Times New Roman" pitchFamily="18" charset="0"/>
              </a:rPr>
              <a:t>Câu 1.</a:t>
            </a:r>
            <a:r>
              <a:rPr lang="vi-VN" sz="3200" dirty="0">
                <a:latin typeface="Times New Roman" pitchFamily="18" charset="0"/>
                <a:cs typeface="Times New Roman" pitchFamily="18" charset="0"/>
              </a:rPr>
              <a:t> Mặt Trời mọc ở hướng Đông vào buổi sáng và lặn ở hướng Tây vào buổi chiều vì:</a:t>
            </a:r>
          </a:p>
          <a:p>
            <a:r>
              <a:rPr lang="vi-VN" sz="3200" dirty="0">
                <a:latin typeface="Times New Roman" pitchFamily="18" charset="0"/>
                <a:cs typeface="Times New Roman" pitchFamily="18" charset="0"/>
              </a:rPr>
              <a:t>A. Trái Đất quay quanh trục của nó theo chiều từ Tây sang Đông.</a:t>
            </a:r>
          </a:p>
          <a:p>
            <a:r>
              <a:rPr lang="vi-VN" sz="3200" dirty="0">
                <a:latin typeface="Times New Roman" pitchFamily="18" charset="0"/>
                <a:cs typeface="Times New Roman" pitchFamily="18" charset="0"/>
              </a:rPr>
              <a:t>B. Trái Đất quay quanh trục của nó theo chiều từ Đông sang Tây.</a:t>
            </a:r>
          </a:p>
          <a:p>
            <a:r>
              <a:rPr lang="vi-VN" sz="3200" dirty="0">
                <a:latin typeface="Times New Roman" pitchFamily="18" charset="0"/>
                <a:cs typeface="Times New Roman" pitchFamily="18" charset="0"/>
              </a:rPr>
              <a:t>C. Mặt Trời chuyển động quanh Trái Đất</a:t>
            </a:r>
          </a:p>
          <a:p>
            <a:r>
              <a:rPr lang="vi-VN" sz="3200" dirty="0">
                <a:latin typeface="Times New Roman" pitchFamily="18" charset="0"/>
                <a:cs typeface="Times New Roman" pitchFamily="18" charset="0"/>
              </a:rPr>
              <a:t>D. Trái Đất quay xung quanh Mặt Trời.</a:t>
            </a:r>
          </a:p>
        </p:txBody>
      </p:sp>
      <p:sp>
        <p:nvSpPr>
          <p:cNvPr id="4" name="Rectangle 3"/>
          <p:cNvSpPr/>
          <p:nvPr/>
        </p:nvSpPr>
        <p:spPr>
          <a:xfrm>
            <a:off x="0" y="4191000"/>
            <a:ext cx="9144000" cy="1754326"/>
          </a:xfrm>
          <a:prstGeom prst="rect">
            <a:avLst/>
          </a:prstGeom>
        </p:spPr>
        <p:txBody>
          <a:bodyPr wrap="square">
            <a:spAutoFit/>
          </a:bodyPr>
          <a:lstStyle/>
          <a:p>
            <a:r>
              <a:rPr lang="vi-VN" sz="3600" b="1" dirty="0">
                <a:latin typeface="Times New Roman" pitchFamily="18" charset="0"/>
                <a:cs typeface="Times New Roman" pitchFamily="18" charset="0"/>
              </a:rPr>
              <a:t>Câu 2</a:t>
            </a:r>
            <a:r>
              <a:rPr lang="vi-VN" sz="3600" dirty="0">
                <a:latin typeface="Times New Roman" pitchFamily="18" charset="0"/>
                <a:cs typeface="Times New Roman" pitchFamily="18" charset="0"/>
              </a:rPr>
              <a:t>. Hãy tính xem trong một năm (365 ngày) Trái Đất quay quanh trục của nó hết bao nhiêu giờ?</a:t>
            </a:r>
            <a:endParaRPr lang="en-US" sz="3600" dirty="0">
              <a:latin typeface="Times New Roman" pitchFamily="18" charset="0"/>
              <a:cs typeface="Times New Roman" pitchFamily="18" charset="0"/>
            </a:endParaRPr>
          </a:p>
        </p:txBody>
      </p:sp>
      <p:sp>
        <p:nvSpPr>
          <p:cNvPr id="5" name="Rectangle 4"/>
          <p:cNvSpPr/>
          <p:nvPr/>
        </p:nvSpPr>
        <p:spPr>
          <a:xfrm>
            <a:off x="609600" y="5867400"/>
            <a:ext cx="7901330" cy="646331"/>
          </a:xfrm>
          <a:prstGeom prst="rect">
            <a:avLst/>
          </a:prstGeom>
        </p:spPr>
        <p:txBody>
          <a:bodyPr wrap="none">
            <a:spAutoFit/>
          </a:bodyPr>
          <a:lstStyle/>
          <a:p>
            <a:r>
              <a:rPr lang="en-US" sz="3600" dirty="0" err="1">
                <a:solidFill>
                  <a:srgbClr val="FF0000"/>
                </a:solidFill>
                <a:latin typeface="Times New Roman" pitchFamily="18" charset="0"/>
                <a:cs typeface="Times New Roman" pitchFamily="18" charset="0"/>
              </a:rPr>
              <a:t>Trái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Đất</a:t>
            </a:r>
            <a:r>
              <a:rPr lang="en-US" sz="3600" dirty="0">
                <a:solidFill>
                  <a:srgbClr val="FF0000"/>
                </a:solidFill>
                <a:latin typeface="Times New Roman" pitchFamily="18" charset="0"/>
                <a:cs typeface="Times New Roman" pitchFamily="18" charset="0"/>
              </a:rPr>
              <a:t> quay </a:t>
            </a:r>
            <a:r>
              <a:rPr lang="en-US" sz="3600" dirty="0" err="1">
                <a:solidFill>
                  <a:srgbClr val="FF0000"/>
                </a:solidFill>
                <a:latin typeface="Times New Roman" pitchFamily="18" charset="0"/>
                <a:cs typeface="Times New Roman" pitchFamily="18" charset="0"/>
              </a:rPr>
              <a:t>quanh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trục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của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nó</a:t>
            </a:r>
            <a:r>
              <a:rPr lang="en-US" sz="3600" dirty="0">
                <a:solidFill>
                  <a:srgbClr val="FF0000"/>
                </a:solidFill>
                <a:latin typeface="Times New Roman" pitchFamily="18" charset="0"/>
                <a:cs typeface="Times New Roman" pitchFamily="18" charset="0"/>
              </a:rPr>
              <a:t> 8760 </a:t>
            </a:r>
            <a:r>
              <a:rPr lang="en-US" sz="3600" dirty="0" err="1">
                <a:solidFill>
                  <a:srgbClr val="FF0000"/>
                </a:solidFill>
                <a:latin typeface="Times New Roman" pitchFamily="18" charset="0"/>
                <a:cs typeface="Times New Roman" pitchFamily="18" charset="0"/>
              </a:rPr>
              <a:t>giờ</a:t>
            </a:r>
            <a:endParaRPr lang="en-US" sz="3600" dirty="0">
              <a:solidFill>
                <a:srgbClr val="FF0000"/>
              </a:solidFill>
              <a:latin typeface="Times New Roman" pitchFamily="18" charset="0"/>
              <a:cs typeface="Times New Roman" pitchFamily="18" charset="0"/>
            </a:endParaRPr>
          </a:p>
        </p:txBody>
      </p:sp>
      <p:sp>
        <p:nvSpPr>
          <p:cNvPr id="6" name="Oval 5"/>
          <p:cNvSpPr/>
          <p:nvPr/>
        </p:nvSpPr>
        <p:spPr>
          <a:xfrm>
            <a:off x="0" y="1066800"/>
            <a:ext cx="6096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A</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strVal val="#ppt_w*0.70"/>
                                          </p:val>
                                        </p:tav>
                                        <p:tav tm="100000">
                                          <p:val>
                                            <p:strVal val="#ppt_w"/>
                                          </p:val>
                                        </p:tav>
                                      </p:tavLst>
                                    </p:anim>
                                    <p:anim calcmode="lin" valueType="num">
                                      <p:cBhvr>
                                        <p:cTn id="35" dur="1000" fill="hold"/>
                                        <p:tgtEl>
                                          <p:spTgt spid="6"/>
                                        </p:tgtEl>
                                        <p:attrNameLst>
                                          <p:attrName>ppt_h</p:attrName>
                                        </p:attrNameLst>
                                      </p:cBhvr>
                                      <p:tavLst>
                                        <p:tav tm="0">
                                          <p:val>
                                            <p:strVal val="#ppt_h"/>
                                          </p:val>
                                        </p:tav>
                                        <p:tav tm="100000">
                                          <p:val>
                                            <p:strVal val="#ppt_h"/>
                                          </p:val>
                                        </p:tav>
                                      </p:tavLst>
                                    </p:anim>
                                    <p:animEffect transition="in" filter="fade">
                                      <p:cBhvr>
                                        <p:cTn id="36" dur="1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7" presetClass="entr" presetSubtype="4"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 calcmode="lin" valueType="num">
                                      <p:cBhvr additive="base">
                                        <p:cTn id="41"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2"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plus(in)">
                                      <p:cBhvr>
                                        <p:cTn id="4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b="1" dirty="0">
                <a:solidFill>
                  <a:srgbClr val="C00000"/>
                </a:solidFill>
                <a:latin typeface="Times New Roman" pitchFamily="18" charset="0"/>
                <a:cs typeface="Times New Roman" pitchFamily="18" charset="0"/>
              </a:rPr>
              <a:t>Câu 3.Hãy điền vào từ “Đúng” hoặc “Sai” để đánh giá các phát biểu dưới đây.</a:t>
            </a:r>
            <a:endParaRPr lang="en-US" sz="3200" b="1" dirty="0">
              <a:solidFill>
                <a:srgbClr val="C0000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0" y="1143000"/>
          <a:ext cx="8915400" cy="5629094"/>
        </p:xfrm>
        <a:graphic>
          <a:graphicData uri="http://schemas.openxmlformats.org/drawingml/2006/table">
            <a:tbl>
              <a:tblPr/>
              <a:tblGrid>
                <a:gridCol w="838200">
                  <a:extLst>
                    <a:ext uri="{9D8B030D-6E8A-4147-A177-3AD203B41FA5}">
                      <a16:colId xmlns:a16="http://schemas.microsoft.com/office/drawing/2014/main" val="20000"/>
                    </a:ext>
                  </a:extLst>
                </a:gridCol>
                <a:gridCol w="5944343">
                  <a:extLst>
                    <a:ext uri="{9D8B030D-6E8A-4147-A177-3AD203B41FA5}">
                      <a16:colId xmlns:a16="http://schemas.microsoft.com/office/drawing/2014/main" val="20001"/>
                    </a:ext>
                  </a:extLst>
                </a:gridCol>
                <a:gridCol w="1069561">
                  <a:extLst>
                    <a:ext uri="{9D8B030D-6E8A-4147-A177-3AD203B41FA5}">
                      <a16:colId xmlns:a16="http://schemas.microsoft.com/office/drawing/2014/main" val="20002"/>
                    </a:ext>
                  </a:extLst>
                </a:gridCol>
                <a:gridCol w="1063296">
                  <a:extLst>
                    <a:ext uri="{9D8B030D-6E8A-4147-A177-3AD203B41FA5}">
                      <a16:colId xmlns:a16="http://schemas.microsoft.com/office/drawing/2014/main" val="20003"/>
                    </a:ext>
                  </a:extLst>
                </a:gridCol>
              </a:tblGrid>
              <a:tr h="245202">
                <a:tc>
                  <a:txBody>
                    <a:bodyPr/>
                    <a:lstStyle/>
                    <a:p>
                      <a:pPr algn="ctr" fontAlgn="t"/>
                      <a:r>
                        <a:rPr lang="en-US" sz="2400" b="1" dirty="0">
                          <a:solidFill>
                            <a:srgbClr val="000000"/>
                          </a:solidFill>
                          <a:latin typeface="Times New Roman" pitchFamily="18" charset="0"/>
                          <a:cs typeface="Times New Roman" pitchFamily="18" charset="0"/>
                        </a:rPr>
                        <a:t>STT</a:t>
                      </a:r>
                      <a:endParaRPr lang="en-US" sz="2400" dirty="0">
                        <a:solidFill>
                          <a:srgbClr val="000000"/>
                        </a:solidFill>
                        <a:latin typeface="Times New Roman" pitchFamily="18" charset="0"/>
                        <a:cs typeface="Times New Roman" pitchFamily="18" charset="0"/>
                      </a:endParaRPr>
                    </a:p>
                  </a:txBody>
                  <a:tcPr marL="61301" marR="61301"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t"/>
                      <a:r>
                        <a:rPr lang="en-US" sz="2800" b="1" dirty="0" err="1">
                          <a:solidFill>
                            <a:srgbClr val="000000"/>
                          </a:solidFill>
                          <a:latin typeface="Times New Roman" pitchFamily="18" charset="0"/>
                          <a:cs typeface="Times New Roman" pitchFamily="18" charset="0"/>
                        </a:rPr>
                        <a:t>Phát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biểu</a:t>
                      </a:r>
                      <a:endParaRPr lang="en-US" sz="2800" dirty="0">
                        <a:solidFill>
                          <a:srgbClr val="000000"/>
                        </a:solidFill>
                        <a:latin typeface="Times New Roman" pitchFamily="18" charset="0"/>
                        <a:cs typeface="Times New Roman" pitchFamily="18" charset="0"/>
                      </a:endParaRPr>
                    </a:p>
                  </a:txBody>
                  <a:tcPr marL="81734" marR="81734" marT="40867" marB="40867">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gridSpan="2">
                  <a:txBody>
                    <a:bodyPr/>
                    <a:lstStyle/>
                    <a:p>
                      <a:pPr algn="ctr" fontAlgn="t"/>
                      <a:r>
                        <a:rPr lang="en-US" sz="2800" b="1" dirty="0" err="1">
                          <a:solidFill>
                            <a:srgbClr val="000000"/>
                          </a:solidFill>
                          <a:latin typeface="Times New Roman" pitchFamily="18" charset="0"/>
                          <a:cs typeface="Times New Roman" pitchFamily="18" charset="0"/>
                        </a:rPr>
                        <a:t>Đánh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giá</a:t>
                      </a:r>
                      <a:endParaRPr lang="en-US" sz="2800" dirty="0">
                        <a:solidFill>
                          <a:srgbClr val="000000"/>
                        </a:solidFill>
                        <a:latin typeface="Times New Roman" pitchFamily="18" charset="0"/>
                        <a:cs typeface="Times New Roman" pitchFamily="18" charset="0"/>
                      </a:endParaRPr>
                    </a:p>
                  </a:txBody>
                  <a:tcPr marL="81734" marR="81734" marT="40867" marB="40867">
                    <a:lnB w="12700" cap="flat" cmpd="sng" algn="ctr">
                      <a:solidFill>
                        <a:srgbClr val="000000"/>
                      </a:solidFill>
                      <a:prstDash val="solid"/>
                      <a:round/>
                      <a:headEnd type="none" w="med" len="med"/>
                      <a:tailEnd type="none" w="med" len="med"/>
                    </a:lnB>
                  </a:tcPr>
                </a:tc>
                <a:tc hMerge="1">
                  <a:txBody>
                    <a:bodyPr/>
                    <a:lstStyle/>
                    <a:p>
                      <a:endParaRPr lang="en-US" sz="1600" dirty="0"/>
                    </a:p>
                  </a:txBody>
                  <a:tcPr marL="81734" marR="81734" marT="40867" marB="40867">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35607">
                <a:tc>
                  <a:txBody>
                    <a:bodyPr/>
                    <a:lstStyle/>
                    <a:p>
                      <a:pPr algn="ctr" fontAlgn="t"/>
                      <a:r>
                        <a:rPr lang="en-US" sz="2800" dirty="0">
                          <a:solidFill>
                            <a:srgbClr val="000000"/>
                          </a:solidFill>
                          <a:latin typeface="Times New Roman" pitchFamily="18" charset="0"/>
                          <a:cs typeface="Times New Roman" pitchFamily="18" charset="0"/>
                        </a:rPr>
                        <a:t>1</a:t>
                      </a: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sz="2800" dirty="0">
                          <a:solidFill>
                            <a:srgbClr val="000000"/>
                          </a:solidFill>
                          <a:latin typeface="Times New Roman" pitchFamily="18" charset="0"/>
                          <a:cs typeface="Times New Roman" pitchFamily="18" charset="0"/>
                        </a:rPr>
                        <a:t>Chuyển động biểu kiến là chuyển động chỉ có trong cảm giác của người nhìn, không có thật trong thực tế.</a:t>
                      </a: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br>
                        <a:rPr lang="en-US" sz="2800" dirty="0">
                          <a:solidFill>
                            <a:srgbClr val="000000"/>
                          </a:solidFill>
                          <a:latin typeface="Times New Roman" pitchFamily="18" charset="0"/>
                          <a:cs typeface="Times New Roman" pitchFamily="18" charset="0"/>
                        </a:rPr>
                      </a:br>
                      <a:endParaRPr lang="en-US" sz="2800" dirty="0">
                        <a:solidFill>
                          <a:srgbClr val="000000"/>
                        </a:solidFill>
                        <a:latin typeface="Times New Roman" pitchFamily="18" charset="0"/>
                        <a:cs typeface="Times New Roman" pitchFamily="18" charset="0"/>
                      </a:endParaRPr>
                    </a:p>
                  </a:txBody>
                  <a:tcPr marL="61301" marR="61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2800" dirty="0">
                        <a:solidFill>
                          <a:srgbClr val="000000"/>
                        </a:solidFill>
                        <a:latin typeface="Times New Roman" pitchFamily="18" charset="0"/>
                        <a:cs typeface="Times New Roman" pitchFamily="18" charset="0"/>
                      </a:endParaRPr>
                    </a:p>
                  </a:txBody>
                  <a:tcPr marL="61301" marR="61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0404">
                <a:tc>
                  <a:txBody>
                    <a:bodyPr/>
                    <a:lstStyle/>
                    <a:p>
                      <a:pPr algn="ctr" fontAlgn="t"/>
                      <a:r>
                        <a:rPr lang="en-US" sz="2800" dirty="0">
                          <a:solidFill>
                            <a:srgbClr val="000000"/>
                          </a:solidFill>
                          <a:latin typeface="Times New Roman" pitchFamily="18" charset="0"/>
                          <a:cs typeface="Times New Roman" pitchFamily="18" charset="0"/>
                        </a:rPr>
                        <a:t>2</a:t>
                      </a: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sz="2800" dirty="0">
                          <a:solidFill>
                            <a:srgbClr val="000000"/>
                          </a:solidFill>
                          <a:latin typeface="Times New Roman" pitchFamily="18" charset="0"/>
                          <a:cs typeface="Times New Roman" pitchFamily="18" charset="0"/>
                        </a:rPr>
                        <a:t>Chuyển động của Mặt Trăng quanh Trái Đất là một chuyển động biểu kiến.</a:t>
                      </a: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2800" dirty="0">
                        <a:solidFill>
                          <a:srgbClr val="000000"/>
                        </a:solidFill>
                        <a:latin typeface="Times New Roman" pitchFamily="18" charset="0"/>
                        <a:cs typeface="Times New Roman" pitchFamily="18" charset="0"/>
                      </a:endParaRPr>
                    </a:p>
                  </a:txBody>
                  <a:tcPr marL="61301" marR="61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br>
                        <a:rPr lang="en-US" sz="2800" dirty="0">
                          <a:solidFill>
                            <a:srgbClr val="000000"/>
                          </a:solidFill>
                          <a:latin typeface="Times New Roman" pitchFamily="18" charset="0"/>
                          <a:cs typeface="Times New Roman" pitchFamily="18" charset="0"/>
                        </a:rPr>
                      </a:br>
                      <a:endParaRPr lang="en-US" sz="2800" dirty="0">
                        <a:solidFill>
                          <a:srgbClr val="000000"/>
                        </a:solidFill>
                        <a:latin typeface="Times New Roman" pitchFamily="18" charset="0"/>
                        <a:cs typeface="Times New Roman" pitchFamily="18" charset="0"/>
                      </a:endParaRP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0404">
                <a:tc>
                  <a:txBody>
                    <a:bodyPr/>
                    <a:lstStyle/>
                    <a:p>
                      <a:pPr algn="ctr" fontAlgn="t"/>
                      <a:r>
                        <a:rPr lang="en-US" sz="2800" dirty="0">
                          <a:solidFill>
                            <a:srgbClr val="000000"/>
                          </a:solidFill>
                          <a:latin typeface="Times New Roman" pitchFamily="18" charset="0"/>
                          <a:cs typeface="Times New Roman" pitchFamily="18" charset="0"/>
                        </a:rPr>
                        <a:t>3</a:t>
                      </a: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sz="2800">
                          <a:solidFill>
                            <a:srgbClr val="000000"/>
                          </a:solidFill>
                          <a:latin typeface="Times New Roman" pitchFamily="18" charset="0"/>
                          <a:cs typeface="Times New Roman" pitchFamily="18" charset="0"/>
                        </a:rPr>
                        <a:t>Có ngày và đêm là do Trái Đất tự quay quanh trục của nó</a:t>
                      </a: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br>
                        <a:rPr lang="en-US" sz="2800">
                          <a:solidFill>
                            <a:srgbClr val="000000"/>
                          </a:solidFill>
                          <a:latin typeface="Times New Roman" pitchFamily="18" charset="0"/>
                          <a:cs typeface="Times New Roman" pitchFamily="18" charset="0"/>
                        </a:rPr>
                      </a:br>
                      <a:endParaRPr lang="en-US" sz="2800">
                        <a:solidFill>
                          <a:srgbClr val="000000"/>
                        </a:solidFill>
                        <a:latin typeface="Times New Roman" pitchFamily="18" charset="0"/>
                        <a:cs typeface="Times New Roman" pitchFamily="18" charset="0"/>
                      </a:endParaRP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2800" dirty="0">
                        <a:solidFill>
                          <a:srgbClr val="000000"/>
                        </a:solidFill>
                        <a:latin typeface="Times New Roman" pitchFamily="18" charset="0"/>
                        <a:cs typeface="Times New Roman" pitchFamily="18" charset="0"/>
                      </a:endParaRPr>
                    </a:p>
                  </a:txBody>
                  <a:tcPr marL="61301" marR="61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0404">
                <a:tc>
                  <a:txBody>
                    <a:bodyPr/>
                    <a:lstStyle/>
                    <a:p>
                      <a:pPr algn="ctr" fontAlgn="t"/>
                      <a:r>
                        <a:rPr lang="en-US" sz="2800" dirty="0">
                          <a:solidFill>
                            <a:srgbClr val="000000"/>
                          </a:solidFill>
                          <a:latin typeface="Times New Roman" pitchFamily="18" charset="0"/>
                          <a:cs typeface="Times New Roman" pitchFamily="18" charset="0"/>
                        </a:rPr>
                        <a:t>4</a:t>
                      </a: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sz="2800">
                          <a:solidFill>
                            <a:srgbClr val="000000"/>
                          </a:solidFill>
                          <a:latin typeface="Times New Roman" pitchFamily="18" charset="0"/>
                          <a:cs typeface="Times New Roman" pitchFamily="18" charset="0"/>
                        </a:rPr>
                        <a:t>Mặt Trời luôn luôn chỉ chiếu sáng một nửa Trái Đất nên có ngày và đêm.</a:t>
                      </a: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2800" dirty="0">
                        <a:solidFill>
                          <a:srgbClr val="000000"/>
                        </a:solidFill>
                        <a:latin typeface="Times New Roman" pitchFamily="18" charset="0"/>
                        <a:cs typeface="Times New Roman" pitchFamily="18" charset="0"/>
                      </a:endParaRPr>
                    </a:p>
                  </a:txBody>
                  <a:tcPr marL="61301" marR="61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br>
                        <a:rPr lang="en-US" sz="2800" dirty="0">
                          <a:solidFill>
                            <a:srgbClr val="000000"/>
                          </a:solidFill>
                          <a:latin typeface="Times New Roman" pitchFamily="18" charset="0"/>
                          <a:cs typeface="Times New Roman" pitchFamily="18" charset="0"/>
                        </a:rPr>
                      </a:br>
                      <a:endParaRPr lang="en-US" sz="2800" dirty="0">
                        <a:solidFill>
                          <a:srgbClr val="000000"/>
                        </a:solidFill>
                        <a:latin typeface="Times New Roman" pitchFamily="18" charset="0"/>
                        <a:cs typeface="Times New Roman" pitchFamily="18" charset="0"/>
                      </a:endParaRP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35607">
                <a:tc>
                  <a:txBody>
                    <a:bodyPr/>
                    <a:lstStyle/>
                    <a:p>
                      <a:pPr algn="ctr" fontAlgn="t"/>
                      <a:r>
                        <a:rPr lang="en-US" sz="2800" dirty="0">
                          <a:solidFill>
                            <a:srgbClr val="000000"/>
                          </a:solidFill>
                          <a:latin typeface="Times New Roman" pitchFamily="18" charset="0"/>
                          <a:cs typeface="Times New Roman" pitchFamily="18" charset="0"/>
                        </a:rPr>
                        <a:t>5</a:t>
                      </a: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sz="2800">
                          <a:solidFill>
                            <a:srgbClr val="000000"/>
                          </a:solidFill>
                          <a:latin typeface="Times New Roman" pitchFamily="18" charset="0"/>
                          <a:cs typeface="Times New Roman" pitchFamily="18" charset="0"/>
                        </a:rPr>
                        <a:t>Đứng ở Bắc bán cầu thì thấy Trái Đất quay từ Tây sang Đông, đứng ở Nam bán cầu thì thấy ngược lại.</a:t>
                      </a: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2800" dirty="0">
                        <a:solidFill>
                          <a:srgbClr val="000000"/>
                        </a:solidFill>
                        <a:latin typeface="Times New Roman" pitchFamily="18" charset="0"/>
                        <a:cs typeface="Times New Roman" pitchFamily="18" charset="0"/>
                      </a:endParaRPr>
                    </a:p>
                  </a:txBody>
                  <a:tcPr marL="61301" marR="61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br>
                        <a:rPr lang="en-US" sz="2800" dirty="0">
                          <a:solidFill>
                            <a:srgbClr val="000000"/>
                          </a:solidFill>
                          <a:latin typeface="Times New Roman" pitchFamily="18" charset="0"/>
                          <a:cs typeface="Times New Roman" pitchFamily="18" charset="0"/>
                        </a:rPr>
                      </a:br>
                      <a:endParaRPr lang="en-US" sz="2800" dirty="0">
                        <a:solidFill>
                          <a:srgbClr val="000000"/>
                        </a:solidFill>
                        <a:latin typeface="Times New Roman" pitchFamily="18" charset="0"/>
                        <a:cs typeface="Times New Roman" pitchFamily="18" charset="0"/>
                      </a:endParaRPr>
                    </a:p>
                  </a:txBody>
                  <a:tcPr marL="61301" marR="61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Rectangle 5"/>
          <p:cNvSpPr/>
          <p:nvPr/>
        </p:nvSpPr>
        <p:spPr>
          <a:xfrm>
            <a:off x="8001000" y="2133600"/>
            <a:ext cx="838200" cy="584775"/>
          </a:xfrm>
          <a:prstGeom prst="rect">
            <a:avLst/>
          </a:prstGeom>
        </p:spPr>
        <p:txBody>
          <a:bodyPr wrap="square">
            <a:spAutoFit/>
          </a:bodyPr>
          <a:lstStyle/>
          <a:p>
            <a:pPr algn="ctr"/>
            <a:r>
              <a:rPr lang="en-US" sz="3200" dirty="0" err="1">
                <a:solidFill>
                  <a:srgbClr val="000000"/>
                </a:solidFill>
                <a:latin typeface="Times New Roman" pitchFamily="18" charset="0"/>
                <a:cs typeface="Times New Roman" pitchFamily="18" charset="0"/>
              </a:rPr>
              <a:t>Sai</a:t>
            </a:r>
            <a:endParaRPr lang="en-US" sz="3200" dirty="0">
              <a:solidFill>
                <a:srgbClr val="000000"/>
              </a:solidFill>
              <a:latin typeface="Times New Roman" pitchFamily="18" charset="0"/>
              <a:cs typeface="Times New Roman" pitchFamily="18" charset="0"/>
            </a:endParaRPr>
          </a:p>
        </p:txBody>
      </p:sp>
      <p:sp>
        <p:nvSpPr>
          <p:cNvPr id="7" name="Rectangle 6"/>
          <p:cNvSpPr/>
          <p:nvPr/>
        </p:nvSpPr>
        <p:spPr>
          <a:xfrm>
            <a:off x="6781800" y="3048000"/>
            <a:ext cx="1096775" cy="584775"/>
          </a:xfrm>
          <a:prstGeom prst="rect">
            <a:avLst/>
          </a:prstGeom>
        </p:spPr>
        <p:txBody>
          <a:bodyPr wrap="none">
            <a:spAutoFit/>
          </a:bodyPr>
          <a:lstStyle/>
          <a:p>
            <a:pPr algn="ctr"/>
            <a:r>
              <a:rPr lang="en-US" sz="3200" dirty="0" err="1">
                <a:solidFill>
                  <a:srgbClr val="000000"/>
                </a:solidFill>
                <a:latin typeface="Times New Roman" pitchFamily="18" charset="0"/>
                <a:cs typeface="Times New Roman" pitchFamily="18" charset="0"/>
              </a:rPr>
              <a:t>Đúng</a:t>
            </a:r>
            <a:endParaRPr lang="en-US" sz="3200" dirty="0">
              <a:solidFill>
                <a:srgbClr val="000000"/>
              </a:solidFill>
              <a:latin typeface="Times New Roman" pitchFamily="18" charset="0"/>
              <a:cs typeface="Times New Roman" pitchFamily="18" charset="0"/>
            </a:endParaRPr>
          </a:p>
        </p:txBody>
      </p:sp>
      <p:sp>
        <p:nvSpPr>
          <p:cNvPr id="8" name="Rectangle 7"/>
          <p:cNvSpPr/>
          <p:nvPr/>
        </p:nvSpPr>
        <p:spPr>
          <a:xfrm>
            <a:off x="7924800" y="3886200"/>
            <a:ext cx="838200" cy="584775"/>
          </a:xfrm>
          <a:prstGeom prst="rect">
            <a:avLst/>
          </a:prstGeom>
        </p:spPr>
        <p:txBody>
          <a:bodyPr wrap="square">
            <a:spAutoFit/>
          </a:bodyPr>
          <a:lstStyle/>
          <a:p>
            <a:pPr algn="ctr"/>
            <a:r>
              <a:rPr lang="en-US" sz="3200" dirty="0" err="1">
                <a:solidFill>
                  <a:srgbClr val="000000"/>
                </a:solidFill>
                <a:latin typeface="Times New Roman" pitchFamily="18" charset="0"/>
                <a:cs typeface="Times New Roman" pitchFamily="18" charset="0"/>
              </a:rPr>
              <a:t>Sai</a:t>
            </a:r>
            <a:endParaRPr lang="en-US" sz="3200" dirty="0">
              <a:solidFill>
                <a:srgbClr val="000000"/>
              </a:solidFill>
              <a:latin typeface="Times New Roman" pitchFamily="18" charset="0"/>
              <a:cs typeface="Times New Roman" pitchFamily="18" charset="0"/>
            </a:endParaRPr>
          </a:p>
        </p:txBody>
      </p:sp>
      <p:sp>
        <p:nvSpPr>
          <p:cNvPr id="9" name="Rectangle 8"/>
          <p:cNvSpPr/>
          <p:nvPr/>
        </p:nvSpPr>
        <p:spPr>
          <a:xfrm>
            <a:off x="6781800" y="4724400"/>
            <a:ext cx="1096775" cy="584775"/>
          </a:xfrm>
          <a:prstGeom prst="rect">
            <a:avLst/>
          </a:prstGeom>
        </p:spPr>
        <p:txBody>
          <a:bodyPr wrap="none">
            <a:spAutoFit/>
          </a:bodyPr>
          <a:lstStyle/>
          <a:p>
            <a:pPr algn="ctr"/>
            <a:r>
              <a:rPr lang="en-US" sz="3200" dirty="0" err="1">
                <a:solidFill>
                  <a:srgbClr val="000000"/>
                </a:solidFill>
                <a:latin typeface="Times New Roman" pitchFamily="18" charset="0"/>
                <a:cs typeface="Times New Roman" pitchFamily="18" charset="0"/>
              </a:rPr>
              <a:t>Đúng</a:t>
            </a:r>
            <a:endParaRPr lang="en-US" sz="3200" dirty="0">
              <a:solidFill>
                <a:srgbClr val="000000"/>
              </a:solidFill>
              <a:latin typeface="Times New Roman" pitchFamily="18" charset="0"/>
              <a:cs typeface="Times New Roman" pitchFamily="18" charset="0"/>
            </a:endParaRPr>
          </a:p>
        </p:txBody>
      </p:sp>
      <p:sp>
        <p:nvSpPr>
          <p:cNvPr id="10" name="Rectangle 9"/>
          <p:cNvSpPr/>
          <p:nvPr/>
        </p:nvSpPr>
        <p:spPr>
          <a:xfrm>
            <a:off x="6781800" y="5791200"/>
            <a:ext cx="1096775" cy="584775"/>
          </a:xfrm>
          <a:prstGeom prst="rect">
            <a:avLst/>
          </a:prstGeom>
        </p:spPr>
        <p:txBody>
          <a:bodyPr wrap="none">
            <a:spAutoFit/>
          </a:bodyPr>
          <a:lstStyle/>
          <a:p>
            <a:pPr algn="ctr"/>
            <a:r>
              <a:rPr lang="en-US" sz="3200" dirty="0" err="1">
                <a:solidFill>
                  <a:srgbClr val="000000"/>
                </a:solidFill>
                <a:latin typeface="Times New Roman" pitchFamily="18" charset="0"/>
                <a:cs typeface="Times New Roman" pitchFamily="18" charset="0"/>
              </a:rPr>
              <a:t>Đúng</a:t>
            </a:r>
            <a:endParaRPr lang="en-US" sz="32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0" fill="hold"/>
                                        <p:tgtEl>
                                          <p:spTgt spid="6"/>
                                        </p:tgtEl>
                                        <p:attrNameLst>
                                          <p:attrName>ppt_x</p:attrName>
                                        </p:attrNameLst>
                                      </p:cBhvr>
                                      <p:tavLst>
                                        <p:tav tm="0">
                                          <p:val>
                                            <p:strVal val="#ppt_x"/>
                                          </p:val>
                                        </p:tav>
                                        <p:tav tm="100000">
                                          <p:val>
                                            <p:strVal val="#ppt_x"/>
                                          </p:val>
                                        </p:tav>
                                      </p:tavLst>
                                    </p:anim>
                                    <p:anim calcmode="lin" valueType="num">
                                      <p:cBhvr additive="base">
                                        <p:cTn id="20"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slide(fromBottom)">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0" fill="hold"/>
                                        <p:tgtEl>
                                          <p:spTgt spid="8"/>
                                        </p:tgtEl>
                                        <p:attrNameLst>
                                          <p:attrName>ppt_x</p:attrName>
                                        </p:attrNameLst>
                                      </p:cBhvr>
                                      <p:tavLst>
                                        <p:tav tm="0">
                                          <p:val>
                                            <p:strVal val="#ppt_x"/>
                                          </p:val>
                                        </p:tav>
                                        <p:tav tm="100000">
                                          <p:val>
                                            <p:strVal val="#ppt_x"/>
                                          </p:val>
                                        </p:tav>
                                      </p:tavLst>
                                    </p:anim>
                                    <p:anim calcmode="lin" valueType="num">
                                      <p:cBhvr additive="base">
                                        <p:cTn id="31"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slide(fromBottom)">
                                      <p:cBhvr>
                                        <p:cTn id="36" dur="500"/>
                                        <p:tgtEl>
                                          <p:spTgt spid="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Effect transition="in" filter="slide(fromBottom)">
                                      <p:cBhvr>
                                        <p:cTn id="4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ổng hợp hình nền powerpoint đẹp nhất"/>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Rectangle 2"/>
          <p:cNvSpPr/>
          <p:nvPr/>
        </p:nvSpPr>
        <p:spPr>
          <a:xfrm>
            <a:off x="0" y="0"/>
            <a:ext cx="9144000" cy="1754326"/>
          </a:xfrm>
          <a:prstGeom prst="rect">
            <a:avLst/>
          </a:prstGeom>
        </p:spPr>
        <p:txBody>
          <a:bodyPr wrap="square">
            <a:spAutoFit/>
          </a:bodyPr>
          <a:lstStyle/>
          <a:p>
            <a:r>
              <a:rPr lang="vi-VN" sz="3600" b="1" dirty="0">
                <a:solidFill>
                  <a:schemeClr val="bg1"/>
                </a:solidFill>
                <a:latin typeface="Times New Roman" pitchFamily="18" charset="0"/>
                <a:cs typeface="Times New Roman" pitchFamily="18" charset="0"/>
              </a:rPr>
              <a:t>Câu 4.</a:t>
            </a:r>
            <a:r>
              <a:rPr lang="vi-VN" sz="3600" dirty="0">
                <a:solidFill>
                  <a:schemeClr val="bg1"/>
                </a:solidFill>
                <a:latin typeface="Times New Roman" pitchFamily="18" charset="0"/>
                <a:cs typeface="Times New Roman" pitchFamily="18" charset="0"/>
              </a:rPr>
              <a:t> Ngư dân nước ta, khi đi biến, do thất lạc la bàn, làm thế nào xác định được hướng đi cho tàu vào ban đêm?</a:t>
            </a:r>
            <a:endParaRPr lang="en-US" sz="3600" dirty="0">
              <a:solidFill>
                <a:schemeClr val="bg1"/>
              </a:solidFill>
              <a:latin typeface="Times New Roman" pitchFamily="18" charset="0"/>
              <a:cs typeface="Times New Roman" pitchFamily="18" charset="0"/>
            </a:endParaRPr>
          </a:p>
        </p:txBody>
      </p:sp>
      <p:sp>
        <p:nvSpPr>
          <p:cNvPr id="4" name="Rectangle 3"/>
          <p:cNvSpPr/>
          <p:nvPr/>
        </p:nvSpPr>
        <p:spPr>
          <a:xfrm>
            <a:off x="0" y="1524000"/>
            <a:ext cx="9144000" cy="2308324"/>
          </a:xfrm>
          <a:prstGeom prst="rect">
            <a:avLst/>
          </a:prstGeom>
        </p:spPr>
        <p:txBody>
          <a:bodyPr wrap="square">
            <a:spAutoFit/>
          </a:bodyPr>
          <a:lstStyle/>
          <a:p>
            <a:r>
              <a:rPr lang="vi-VN" sz="3600" dirty="0">
                <a:solidFill>
                  <a:srgbClr val="FFFF00"/>
                </a:solidFill>
                <a:latin typeface="Times New Roman" pitchFamily="18" charset="0"/>
                <a:cs typeface="Times New Roman" pitchFamily="18" charset="0"/>
              </a:rPr>
              <a:t>Nhìn trên bầu trời tìm vị trí sao Bắc Đẩu; nhìn về sao Bắc Đẩu, giang 2 tay, tay phải là hướng Đông, tay trái là hướng Tây, sau lưng là hướng Nam.</a:t>
            </a:r>
            <a:endParaRPr lang="en-US" sz="3600" dirty="0">
              <a:solidFill>
                <a:srgbClr val="FFFF00"/>
              </a:solidFill>
              <a:latin typeface="Times New Roman" pitchFamily="18" charset="0"/>
              <a:cs typeface="Times New Roman" pitchFamily="18" charset="0"/>
            </a:endParaRPr>
          </a:p>
        </p:txBody>
      </p:sp>
      <p:sp>
        <p:nvSpPr>
          <p:cNvPr id="9" name="Rectangle 8"/>
          <p:cNvSpPr/>
          <p:nvPr/>
        </p:nvSpPr>
        <p:spPr>
          <a:xfrm>
            <a:off x="0" y="3657600"/>
            <a:ext cx="9144000" cy="2308324"/>
          </a:xfrm>
          <a:prstGeom prst="rect">
            <a:avLst/>
          </a:prstGeom>
        </p:spPr>
        <p:txBody>
          <a:bodyPr wrap="square">
            <a:spAutoFit/>
          </a:bodyPr>
          <a:lstStyle/>
          <a:p>
            <a:r>
              <a:rPr lang="vi-VN" sz="3600" b="1" dirty="0">
                <a:solidFill>
                  <a:srgbClr val="C00000"/>
                </a:solidFill>
                <a:latin typeface="Times New Roman" pitchFamily="18" charset="0"/>
                <a:cs typeface="Times New Roman" pitchFamily="18" charset="0"/>
              </a:rPr>
              <a:t>Câu </a:t>
            </a:r>
            <a:r>
              <a:rPr lang="en-US" sz="3600" b="1" dirty="0">
                <a:solidFill>
                  <a:srgbClr val="C00000"/>
                </a:solidFill>
                <a:latin typeface="Times New Roman" pitchFamily="18" charset="0"/>
                <a:cs typeface="Times New Roman" pitchFamily="18" charset="0"/>
              </a:rPr>
              <a:t>5</a:t>
            </a:r>
            <a:r>
              <a:rPr lang="en-US" sz="3600" b="1" dirty="0">
                <a:solidFill>
                  <a:srgbClr val="C00000"/>
                </a:solidFill>
              </a:rPr>
              <a:t> </a:t>
            </a:r>
            <a:r>
              <a:rPr lang="vi-VN" sz="3600" b="1" dirty="0">
                <a:solidFill>
                  <a:srgbClr val="C00000"/>
                </a:solidFill>
                <a:latin typeface="Times New Roman" pitchFamily="18" charset="0"/>
                <a:cs typeface="Times New Roman" pitchFamily="18" charset="0"/>
              </a:rPr>
              <a:t>: Sau khoảng thời gian bao lâu thì ngày và đêm sẽ lặp lại?</a:t>
            </a:r>
          </a:p>
          <a:p>
            <a:r>
              <a:rPr lang="vi-VN" sz="3600" dirty="0">
                <a:latin typeface="Times New Roman" pitchFamily="18" charset="0"/>
                <a:cs typeface="Times New Roman" pitchFamily="18" charset="0"/>
              </a:rPr>
              <a:t>A. Khoảng 6 giờ.               B. Khoảng 12 giờ.</a:t>
            </a:r>
          </a:p>
          <a:p>
            <a:r>
              <a:rPr lang="vi-VN" sz="3600" dirty="0">
                <a:latin typeface="Times New Roman" pitchFamily="18" charset="0"/>
                <a:cs typeface="Times New Roman" pitchFamily="18" charset="0"/>
              </a:rPr>
              <a:t>C. Khoảng 24 giờ.             D. Khoảng 36 giờ.</a:t>
            </a:r>
          </a:p>
        </p:txBody>
      </p:sp>
      <p:sp>
        <p:nvSpPr>
          <p:cNvPr id="10" name="Oval 9"/>
          <p:cNvSpPr/>
          <p:nvPr/>
        </p:nvSpPr>
        <p:spPr>
          <a:xfrm>
            <a:off x="0" y="53340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C</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slide(fromBottom)">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lide(fromBottom)">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strVal val="#ppt_w*0.70"/>
                                          </p:val>
                                        </p:tav>
                                        <p:tav tm="100000">
                                          <p:val>
                                            <p:strVal val="#ppt_w"/>
                                          </p:val>
                                        </p:tav>
                                      </p:tavLst>
                                    </p:anim>
                                    <p:anim calcmode="lin" valueType="num">
                                      <p:cBhvr>
                                        <p:cTn id="24" dur="1000" fill="hold"/>
                                        <p:tgtEl>
                                          <p:spTgt spid="10"/>
                                        </p:tgtEl>
                                        <p:attrNameLst>
                                          <p:attrName>ppt_h</p:attrName>
                                        </p:attrNameLst>
                                      </p:cBhvr>
                                      <p:tavLst>
                                        <p:tav tm="0">
                                          <p:val>
                                            <p:strVal val="#ppt_h"/>
                                          </p:val>
                                        </p:tav>
                                        <p:tav tm="100000">
                                          <p:val>
                                            <p:strVal val="#ppt_h"/>
                                          </p:val>
                                        </p:tav>
                                      </p:tavLst>
                                    </p:anim>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046988"/>
          </a:xfrm>
          <a:prstGeom prst="rect">
            <a:avLst/>
          </a:prstGeom>
        </p:spPr>
        <p:txBody>
          <a:bodyPr wrap="square">
            <a:spAutoFit/>
          </a:bodyPr>
          <a:lstStyle/>
          <a:p>
            <a:r>
              <a:rPr lang="vi-VN" sz="3200" b="1" dirty="0">
                <a:solidFill>
                  <a:srgbClr val="C00000"/>
                </a:solidFill>
                <a:latin typeface="Times New Roman" pitchFamily="18" charset="0"/>
                <a:cs typeface="Times New Roman" pitchFamily="18" charset="0"/>
              </a:rPr>
              <a:t>Câu </a:t>
            </a:r>
            <a:r>
              <a:rPr lang="en-US" sz="3200" b="1" dirty="0">
                <a:solidFill>
                  <a:srgbClr val="C00000"/>
                </a:solidFill>
                <a:latin typeface="Times New Roman" pitchFamily="18" charset="0"/>
                <a:cs typeface="Times New Roman" pitchFamily="18" charset="0"/>
              </a:rPr>
              <a:t>6</a:t>
            </a:r>
            <a:r>
              <a:rPr lang="vi-VN" sz="3200" b="1" dirty="0">
                <a:solidFill>
                  <a:srgbClr val="C00000"/>
                </a:solidFill>
                <a:latin typeface="Times New Roman" pitchFamily="18" charset="0"/>
                <a:cs typeface="Times New Roman" pitchFamily="18" charset="0"/>
              </a:rPr>
              <a:t>: Vào ban ngày chúng ta thấy mặt trời dường như di chuyển ngang qua bầu trời vì:</a:t>
            </a:r>
          </a:p>
          <a:p>
            <a:r>
              <a:rPr lang="vi-VN" sz="3200" dirty="0">
                <a:latin typeface="Times New Roman" pitchFamily="18" charset="0"/>
                <a:cs typeface="Times New Roman" pitchFamily="18" charset="0"/>
              </a:rPr>
              <a:t>A. Mặt Trời quay quanh Trái Đất mỗi ngày một vòng.</a:t>
            </a:r>
          </a:p>
          <a:p>
            <a:r>
              <a:rPr lang="vi-VN" sz="3200" dirty="0">
                <a:latin typeface="Times New Roman" pitchFamily="18" charset="0"/>
                <a:cs typeface="Times New Roman" pitchFamily="18" charset="0"/>
              </a:rPr>
              <a:t>B. Trái Đất quay quanh Mặt Trời mỗi ngày một vòng.</a:t>
            </a:r>
          </a:p>
          <a:p>
            <a:r>
              <a:rPr lang="vi-VN" sz="3200" dirty="0">
                <a:latin typeface="Times New Roman" pitchFamily="18" charset="0"/>
                <a:cs typeface="Times New Roman" pitchFamily="18" charset="0"/>
              </a:rPr>
              <a:t>C. Trái Đất quay quanh nó mỗi ngày một vòng.</a:t>
            </a:r>
          </a:p>
          <a:p>
            <a:r>
              <a:rPr lang="vi-VN" sz="3200" dirty="0">
                <a:latin typeface="Times New Roman" pitchFamily="18" charset="0"/>
                <a:cs typeface="Times New Roman" pitchFamily="18" charset="0"/>
              </a:rPr>
              <a:t>D. Mặt Trời quay quanh nó mỗi ngày một vòng.</a:t>
            </a:r>
          </a:p>
        </p:txBody>
      </p:sp>
      <p:sp>
        <p:nvSpPr>
          <p:cNvPr id="5" name="Rectangle 4"/>
          <p:cNvSpPr/>
          <p:nvPr/>
        </p:nvSpPr>
        <p:spPr>
          <a:xfrm>
            <a:off x="0" y="3048000"/>
            <a:ext cx="9144000" cy="3539430"/>
          </a:xfrm>
          <a:prstGeom prst="rect">
            <a:avLst/>
          </a:prstGeom>
        </p:spPr>
        <p:txBody>
          <a:bodyPr wrap="square">
            <a:spAutoFit/>
          </a:bodyPr>
          <a:lstStyle/>
          <a:p>
            <a:r>
              <a:rPr lang="vi-VN" sz="3200" b="1" dirty="0">
                <a:solidFill>
                  <a:srgbClr val="C00000"/>
                </a:solidFill>
                <a:latin typeface="Times New Roman" pitchFamily="18" charset="0"/>
                <a:cs typeface="Times New Roman" pitchFamily="18" charset="0"/>
              </a:rPr>
              <a:t>Câu 7: Phát biểu nào sau đây giải thích được hiện tượng ngày và đêm trên Trái Đất?</a:t>
            </a:r>
          </a:p>
          <a:p>
            <a:r>
              <a:rPr lang="vi-VN" sz="3200" dirty="0">
                <a:latin typeface="Times New Roman" pitchFamily="18" charset="0"/>
                <a:cs typeface="Times New Roman" pitchFamily="18" charset="0"/>
              </a:rPr>
              <a:t>A. Do hình khối cầu của Trái Đất luôn được Mặt Trời chiếu sáng một nửa.</a:t>
            </a:r>
          </a:p>
          <a:p>
            <a:r>
              <a:rPr lang="vi-VN" sz="3200" dirty="0">
                <a:latin typeface="Times New Roman" pitchFamily="18" charset="0"/>
                <a:cs typeface="Times New Roman" pitchFamily="18" charset="0"/>
              </a:rPr>
              <a:t>B. Do Trái Đất luôn quay quanh trục của nó.</a:t>
            </a:r>
          </a:p>
          <a:p>
            <a:r>
              <a:rPr lang="vi-VN" sz="3200" dirty="0">
                <a:latin typeface="Times New Roman" pitchFamily="18" charset="0"/>
                <a:cs typeface="Times New Roman" pitchFamily="18" charset="0"/>
              </a:rPr>
              <a:t>C. Do Trái Đất quay quanh Mặt Trời.</a:t>
            </a:r>
          </a:p>
          <a:p>
            <a:r>
              <a:rPr lang="vi-VN" sz="3200" dirty="0">
                <a:latin typeface="Times New Roman" pitchFamily="18" charset="0"/>
                <a:cs typeface="Times New Roman" pitchFamily="18" charset="0"/>
              </a:rPr>
              <a:t>D. Do Mặt Trăng quay quanh Trái Đất.</a:t>
            </a:r>
          </a:p>
        </p:txBody>
      </p:sp>
      <p:sp>
        <p:nvSpPr>
          <p:cNvPr id="6" name="Oval 5"/>
          <p:cNvSpPr/>
          <p:nvPr/>
        </p:nvSpPr>
        <p:spPr>
          <a:xfrm>
            <a:off x="0" y="2057400"/>
            <a:ext cx="6096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C</a:t>
            </a:r>
            <a:endParaRPr lang="en-US" sz="3600" dirty="0">
              <a:solidFill>
                <a:srgbClr val="FF0000"/>
              </a:solidFill>
              <a:latin typeface="Times New Roman" pitchFamily="18" charset="0"/>
              <a:cs typeface="Times New Roman" pitchFamily="18" charset="0"/>
            </a:endParaRPr>
          </a:p>
        </p:txBody>
      </p:sp>
      <p:sp>
        <p:nvSpPr>
          <p:cNvPr id="7" name="Oval 6"/>
          <p:cNvSpPr/>
          <p:nvPr/>
        </p:nvSpPr>
        <p:spPr>
          <a:xfrm>
            <a:off x="0" y="4114800"/>
            <a:ext cx="5334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A</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strVal val="#ppt_w*0.70"/>
                                          </p:val>
                                        </p:tav>
                                        <p:tav tm="100000">
                                          <p:val>
                                            <p:strVal val="#ppt_w"/>
                                          </p:val>
                                        </p:tav>
                                      </p:tavLst>
                                    </p:anim>
                                    <p:anim calcmode="lin" valueType="num">
                                      <p:cBhvr>
                                        <p:cTn id="27" dur="1000" fill="hold"/>
                                        <p:tgtEl>
                                          <p:spTgt spid="7"/>
                                        </p:tgtEl>
                                        <p:attrNameLst>
                                          <p:attrName>ppt_h</p:attrName>
                                        </p:attrNameLst>
                                      </p:cBhvr>
                                      <p:tavLst>
                                        <p:tav tm="0">
                                          <p:val>
                                            <p:strVal val="#ppt_h"/>
                                          </p:val>
                                        </p:tav>
                                        <p:tav tm="100000">
                                          <p:val>
                                            <p:strVal val="#ppt_h"/>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862322"/>
          </a:xfrm>
          <a:prstGeom prst="rect">
            <a:avLst/>
          </a:prstGeom>
        </p:spPr>
        <p:txBody>
          <a:bodyPr wrap="square">
            <a:spAutoFit/>
          </a:bodyPr>
          <a:lstStyle/>
          <a:p>
            <a:r>
              <a:rPr lang="vi-VN" sz="3600" b="1" dirty="0">
                <a:solidFill>
                  <a:srgbClr val="C00000"/>
                </a:solidFill>
                <a:latin typeface="Times New Roman" pitchFamily="18" charset="0"/>
                <a:cs typeface="Times New Roman" pitchFamily="18" charset="0"/>
              </a:rPr>
              <a:t>Câu 8:Hằng ngày, chúng ta vẫn nhìn thấy:</a:t>
            </a:r>
          </a:p>
          <a:p>
            <a:r>
              <a:rPr lang="vi-VN" sz="3600" dirty="0">
                <a:latin typeface="Times New Roman" pitchFamily="18" charset="0"/>
                <a:cs typeface="Times New Roman" pitchFamily="18" charset="0"/>
              </a:rPr>
              <a:t>A. Mặt Trời mọc ở đằng Đông lặn ở đằng Tây.</a:t>
            </a:r>
          </a:p>
          <a:p>
            <a:r>
              <a:rPr lang="vi-VN" sz="3600" dirty="0">
                <a:latin typeface="Times New Roman" pitchFamily="18" charset="0"/>
                <a:cs typeface="Times New Roman" pitchFamily="18" charset="0"/>
              </a:rPr>
              <a:t>B. Trái Đất quay quanh trục của nó.</a:t>
            </a:r>
          </a:p>
          <a:p>
            <a:r>
              <a:rPr lang="vi-VN" sz="3600" dirty="0">
                <a:latin typeface="Times New Roman" pitchFamily="18" charset="0"/>
                <a:cs typeface="Times New Roman" pitchFamily="18" charset="0"/>
              </a:rPr>
              <a:t>C. Trái Đất quay quanh Mặt Trời.</a:t>
            </a:r>
          </a:p>
          <a:p>
            <a:r>
              <a:rPr lang="vi-VN" sz="3600" dirty="0">
                <a:latin typeface="Times New Roman" pitchFamily="18" charset="0"/>
                <a:cs typeface="Times New Roman" pitchFamily="18" charset="0"/>
              </a:rPr>
              <a:t>D. Mặt Trăng quay quanh Trái Đất.</a:t>
            </a:r>
          </a:p>
        </p:txBody>
      </p:sp>
      <p:sp>
        <p:nvSpPr>
          <p:cNvPr id="5" name="Oval 4"/>
          <p:cNvSpPr/>
          <p:nvPr/>
        </p:nvSpPr>
        <p:spPr>
          <a:xfrm>
            <a:off x="0" y="5334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A</a:t>
            </a:r>
            <a:endParaRPr lang="en-US" sz="3600" dirty="0">
              <a:solidFill>
                <a:srgbClr val="FF0000"/>
              </a:solidFill>
              <a:latin typeface="Times New Roman" pitchFamily="18" charset="0"/>
              <a:cs typeface="Times New Roman" pitchFamily="18" charset="0"/>
            </a:endParaRPr>
          </a:p>
        </p:txBody>
      </p:sp>
      <p:sp>
        <p:nvSpPr>
          <p:cNvPr id="8" name="Rectangle 7"/>
          <p:cNvSpPr/>
          <p:nvPr/>
        </p:nvSpPr>
        <p:spPr>
          <a:xfrm>
            <a:off x="0" y="3429000"/>
            <a:ext cx="9144000" cy="2308324"/>
          </a:xfrm>
          <a:prstGeom prst="rect">
            <a:avLst/>
          </a:prstGeom>
        </p:spPr>
        <p:txBody>
          <a:bodyPr wrap="square">
            <a:spAutoFit/>
          </a:bodyPr>
          <a:lstStyle/>
          <a:p>
            <a:r>
              <a:rPr lang="vi-VN" sz="3600" b="1" dirty="0">
                <a:solidFill>
                  <a:srgbClr val="C00000"/>
                </a:solidFill>
                <a:latin typeface="Times New Roman" pitchFamily="18" charset="0"/>
                <a:cs typeface="Times New Roman" pitchFamily="18" charset="0"/>
              </a:rPr>
              <a:t>Câu 9: Spút – nhích là vệ tinh nhân tạo đầu tiên được Liên Xô phóng lên vào năm nào?</a:t>
            </a:r>
          </a:p>
          <a:p>
            <a:r>
              <a:rPr lang="vi-VN" sz="3600" dirty="0">
                <a:latin typeface="Times New Roman" pitchFamily="18" charset="0"/>
                <a:cs typeface="Times New Roman" pitchFamily="18" charset="0"/>
              </a:rPr>
              <a:t>A. 1960.                         B. 1947.</a:t>
            </a:r>
          </a:p>
          <a:p>
            <a:r>
              <a:rPr lang="vi-VN" sz="3600" dirty="0">
                <a:latin typeface="Times New Roman" pitchFamily="18" charset="0"/>
                <a:cs typeface="Times New Roman" pitchFamily="18" charset="0"/>
              </a:rPr>
              <a:t>C. 1950.                          D. 1957.</a:t>
            </a:r>
          </a:p>
        </p:txBody>
      </p:sp>
      <p:sp>
        <p:nvSpPr>
          <p:cNvPr id="9" name="Oval 8"/>
          <p:cNvSpPr/>
          <p:nvPr/>
        </p:nvSpPr>
        <p:spPr>
          <a:xfrm>
            <a:off x="4495800" y="51054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D</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slide(fromBottom)">
                                      <p:cBhvr>
                                        <p:cTn id="20" dur="500"/>
                                        <p:tgtEl>
                                          <p:spTgt spid="8">
                                            <p:txEl>
                                              <p:pRg st="0" end="0"/>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slide(fromBottom)">
                                      <p:cBhvr>
                                        <p:cTn id="23" dur="500"/>
                                        <p:tgtEl>
                                          <p:spTgt spid="8">
                                            <p:txEl>
                                              <p:pRg st="1" end="1"/>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slide(fromBottom)">
                                      <p:cBhvr>
                                        <p:cTn id="26" dur="500"/>
                                        <p:tgtEl>
                                          <p:spTgt spid="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strVal val="#ppt_w*0.70"/>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2862322"/>
          </a:xfrm>
          <a:prstGeom prst="rect">
            <a:avLst/>
          </a:prstGeom>
        </p:spPr>
        <p:txBody>
          <a:bodyPr wrap="square">
            <a:spAutoFit/>
          </a:bodyPr>
          <a:lstStyle/>
          <a:p>
            <a:r>
              <a:rPr lang="vi-VN" sz="3600" b="1" dirty="0">
                <a:solidFill>
                  <a:srgbClr val="C00000"/>
                </a:solidFill>
                <a:latin typeface="Times New Roman" pitchFamily="18" charset="0"/>
                <a:cs typeface="Times New Roman" pitchFamily="18" charset="0"/>
              </a:rPr>
              <a:t>Câu 10: Chọn đáp án sai. Sao là thiên thể:</a:t>
            </a:r>
          </a:p>
          <a:p>
            <a:r>
              <a:rPr lang="vi-VN" sz="3600" dirty="0">
                <a:latin typeface="Times New Roman" pitchFamily="18" charset="0"/>
                <a:cs typeface="Times New Roman" pitchFamily="18" charset="0"/>
              </a:rPr>
              <a:t>A. Tự phát sáng.</a:t>
            </a:r>
          </a:p>
          <a:p>
            <a:r>
              <a:rPr lang="vi-VN" sz="3600" dirty="0">
                <a:latin typeface="Times New Roman" pitchFamily="18" charset="0"/>
                <a:cs typeface="Times New Roman" pitchFamily="18" charset="0"/>
              </a:rPr>
              <a:t>B. Không tự phát sáng.</a:t>
            </a:r>
          </a:p>
          <a:p>
            <a:r>
              <a:rPr lang="vi-VN" sz="3600" dirty="0">
                <a:latin typeface="Times New Roman" pitchFamily="18" charset="0"/>
                <a:cs typeface="Times New Roman" pitchFamily="18" charset="0"/>
              </a:rPr>
              <a:t>C. Có sao tự phát sáng, có sao không.</a:t>
            </a:r>
          </a:p>
          <a:p>
            <a:r>
              <a:rPr lang="vi-VN" sz="3600" dirty="0">
                <a:latin typeface="Times New Roman" pitchFamily="18" charset="0"/>
                <a:cs typeface="Times New Roman" pitchFamily="18" charset="0"/>
              </a:rPr>
              <a:t>D. Quay quanh hành tinh.</a:t>
            </a:r>
          </a:p>
        </p:txBody>
      </p:sp>
      <p:sp>
        <p:nvSpPr>
          <p:cNvPr id="11" name="Oval 10"/>
          <p:cNvSpPr/>
          <p:nvPr/>
        </p:nvSpPr>
        <p:spPr>
          <a:xfrm>
            <a:off x="0" y="5334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A</a:t>
            </a:r>
            <a:endParaRPr lang="en-US" sz="3600" dirty="0">
              <a:solidFill>
                <a:srgbClr val="FF0000"/>
              </a:solidFill>
              <a:latin typeface="Times New Roman" pitchFamily="18" charset="0"/>
              <a:cs typeface="Times New Roman" pitchFamily="18" charset="0"/>
            </a:endParaRPr>
          </a:p>
        </p:txBody>
      </p:sp>
      <p:sp>
        <p:nvSpPr>
          <p:cNvPr id="12" name="Rectangle 11"/>
          <p:cNvSpPr/>
          <p:nvPr/>
        </p:nvSpPr>
        <p:spPr>
          <a:xfrm>
            <a:off x="0" y="2895600"/>
            <a:ext cx="9144000" cy="4031873"/>
          </a:xfrm>
          <a:prstGeom prst="rect">
            <a:avLst/>
          </a:prstGeom>
        </p:spPr>
        <p:txBody>
          <a:bodyPr wrap="square">
            <a:spAutoFit/>
          </a:bodyPr>
          <a:lstStyle/>
          <a:p>
            <a:r>
              <a:rPr lang="vi-VN" sz="3200" b="1" dirty="0">
                <a:solidFill>
                  <a:srgbClr val="C00000"/>
                </a:solidFill>
                <a:latin typeface="Times New Roman" pitchFamily="18" charset="0"/>
                <a:cs typeface="Times New Roman" pitchFamily="18" charset="0"/>
              </a:rPr>
              <a:t>Câu 11:Vì sao Mặt Trời chỉ chiếu sáng được một nửa của Trái Đất?</a:t>
            </a:r>
          </a:p>
          <a:p>
            <a:r>
              <a:rPr lang="vi-VN" sz="3200" dirty="0">
                <a:latin typeface="Times New Roman" pitchFamily="18" charset="0"/>
                <a:cs typeface="Times New Roman" pitchFamily="18" charset="0"/>
              </a:rPr>
              <a:t>A. Vì Trái Đất luôn quay quanh trục của nó.</a:t>
            </a:r>
          </a:p>
          <a:p>
            <a:r>
              <a:rPr lang="vi-VN" sz="3200" dirty="0">
                <a:latin typeface="Times New Roman" pitchFamily="18" charset="0"/>
                <a:cs typeface="Times New Roman" pitchFamily="18" charset="0"/>
              </a:rPr>
              <a:t>B. Vì Trái Đất có dạng hình cầu.</a:t>
            </a:r>
          </a:p>
          <a:p>
            <a:r>
              <a:rPr lang="vi-VN" sz="3200" dirty="0">
                <a:latin typeface="Times New Roman" pitchFamily="18" charset="0"/>
                <a:cs typeface="Times New Roman" pitchFamily="18" charset="0"/>
              </a:rPr>
              <a:t>C. Vì Trái Đất không ở vị trí trung tâm trong hệ Mặt Trời.</a:t>
            </a:r>
          </a:p>
          <a:p>
            <a:r>
              <a:rPr lang="vi-VN" sz="3200" dirty="0">
                <a:latin typeface="Times New Roman" pitchFamily="18" charset="0"/>
                <a:cs typeface="Times New Roman" pitchFamily="18" charset="0"/>
              </a:rPr>
              <a:t>D. Vì có Mặt Trăng quay quanh Trái Đất nên có thời điểm Mặt Trăng che lấp Trái Đất.</a:t>
            </a:r>
          </a:p>
        </p:txBody>
      </p:sp>
      <p:sp>
        <p:nvSpPr>
          <p:cNvPr id="13" name="Oval 12"/>
          <p:cNvSpPr/>
          <p:nvPr/>
        </p:nvSpPr>
        <p:spPr>
          <a:xfrm>
            <a:off x="0" y="43434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6243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0" fill="hold"/>
                                        <p:tgtEl>
                                          <p:spTgt spid="8"/>
                                        </p:tgtEl>
                                        <p:attrNameLst>
                                          <p:attrName>ppt_x</p:attrName>
                                        </p:attrNameLst>
                                      </p:cBhvr>
                                      <p:tavLst>
                                        <p:tav tm="0">
                                          <p:val>
                                            <p:strVal val="#ppt_x"/>
                                          </p:val>
                                        </p:tav>
                                        <p:tav tm="100000">
                                          <p:val>
                                            <p:strVal val="#ppt_x"/>
                                          </p:val>
                                        </p:tav>
                                      </p:tavLst>
                                    </p:anim>
                                    <p:anim calcmode="lin" valueType="num">
                                      <p:cBhvr additive="base">
                                        <p:cTn id="8"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0.70"/>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slide(fromBottom)">
                                      <p:cBhvr>
                                        <p:cTn id="20" dur="500"/>
                                        <p:tgtEl>
                                          <p:spTgt spid="12">
                                            <p:txEl>
                                              <p:pRg st="0" end="0"/>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slide(fromBottom)">
                                      <p:cBhvr>
                                        <p:cTn id="23" dur="500"/>
                                        <p:tgtEl>
                                          <p:spTgt spid="12">
                                            <p:txEl>
                                              <p:pRg st="1" end="1"/>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animEffect transition="in" filter="slide(fromBottom)">
                                      <p:cBhvr>
                                        <p:cTn id="26" dur="500"/>
                                        <p:tgtEl>
                                          <p:spTgt spid="12">
                                            <p:txEl>
                                              <p:pRg st="2" end="2"/>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12">
                                            <p:txEl>
                                              <p:pRg st="3" end="3"/>
                                            </p:txEl>
                                          </p:spTgt>
                                        </p:tgtEl>
                                        <p:attrNameLst>
                                          <p:attrName>style.visibility</p:attrName>
                                        </p:attrNameLst>
                                      </p:cBhvr>
                                      <p:to>
                                        <p:strVal val="visible"/>
                                      </p:to>
                                    </p:set>
                                    <p:animEffect transition="in" filter="slide(fromBottom)">
                                      <p:cBhvr>
                                        <p:cTn id="29" dur="500"/>
                                        <p:tgtEl>
                                          <p:spTgt spid="12">
                                            <p:txEl>
                                              <p:pRg st="3" end="3"/>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slide(fromBottom)">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strVal val="#ppt_w*0.70"/>
                                          </p:val>
                                        </p:tav>
                                        <p:tav tm="100000">
                                          <p:val>
                                            <p:strVal val="#ppt_w"/>
                                          </p:val>
                                        </p:tav>
                                      </p:tavLst>
                                    </p:anim>
                                    <p:anim calcmode="lin" valueType="num">
                                      <p:cBhvr>
                                        <p:cTn id="38" dur="1000" fill="hold"/>
                                        <p:tgtEl>
                                          <p:spTgt spid="13"/>
                                        </p:tgtEl>
                                        <p:attrNameLst>
                                          <p:attrName>ppt_h</p:attrName>
                                        </p:attrNameLst>
                                      </p:cBhvr>
                                      <p:tavLst>
                                        <p:tav tm="0">
                                          <p:val>
                                            <p:strVal val="#ppt_h"/>
                                          </p:val>
                                        </p:tav>
                                        <p:tav tm="100000">
                                          <p:val>
                                            <p:strVal val="#ppt_h"/>
                                          </p:val>
                                        </p:tav>
                                      </p:tavLst>
                                    </p:anim>
                                    <p:animEffect transition="in" filter="fade">
                                      <p:cBhvr>
                                        <p:cTn id="3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ackground ánh sáng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228600"/>
            <a:ext cx="9144000" cy="4524315"/>
          </a:xfrm>
          <a:prstGeom prst="rect">
            <a:avLst/>
          </a:prstGeom>
        </p:spPr>
        <p:txBody>
          <a:bodyPr wrap="square">
            <a:spAutoFit/>
          </a:bodyPr>
          <a:lstStyle/>
          <a:p>
            <a:r>
              <a:rPr lang="vi-VN" sz="3600" b="1" dirty="0">
                <a:solidFill>
                  <a:srgbClr val="C00000"/>
                </a:solidFill>
                <a:latin typeface="Times New Roman" pitchFamily="18" charset="0"/>
                <a:cs typeface="Times New Roman" pitchFamily="18" charset="0"/>
              </a:rPr>
              <a:t>Câu 12: Vào ban ngày chúng ta thấy mặt trời dường như di chuyển ngang qua bầu trời vì:</a:t>
            </a:r>
          </a:p>
          <a:p>
            <a:r>
              <a:rPr lang="vi-VN" sz="3600" dirty="0">
                <a:latin typeface="Times New Roman" pitchFamily="18" charset="0"/>
                <a:cs typeface="Times New Roman" pitchFamily="18" charset="0"/>
              </a:rPr>
              <a:t>A. Mặt Trời quay quanh Trái Đất mỗi ngày một vòng.</a:t>
            </a:r>
          </a:p>
          <a:p>
            <a:r>
              <a:rPr lang="vi-VN" sz="3600" dirty="0">
                <a:latin typeface="Times New Roman" pitchFamily="18" charset="0"/>
                <a:cs typeface="Times New Roman" pitchFamily="18" charset="0"/>
              </a:rPr>
              <a:t>B. Trái Đất quay quanh Mặt Trời mỗi ngày một vòng.</a:t>
            </a:r>
          </a:p>
          <a:p>
            <a:r>
              <a:rPr lang="vi-VN" sz="3600" dirty="0">
                <a:latin typeface="Times New Roman" pitchFamily="18" charset="0"/>
                <a:cs typeface="Times New Roman" pitchFamily="18" charset="0"/>
              </a:rPr>
              <a:t>C. Trái Đất quay quanh nó mỗi ngày một vòng.</a:t>
            </a:r>
          </a:p>
          <a:p>
            <a:r>
              <a:rPr lang="vi-VN" sz="3600" dirty="0">
                <a:latin typeface="Times New Roman" pitchFamily="18" charset="0"/>
                <a:cs typeface="Times New Roman" pitchFamily="18" charset="0"/>
              </a:rPr>
              <a:t>D. Mặt Trời quay quanh nó mỗi ngày một vòng.</a:t>
            </a:r>
          </a:p>
        </p:txBody>
      </p:sp>
      <p:sp>
        <p:nvSpPr>
          <p:cNvPr id="4" name="Oval 3"/>
          <p:cNvSpPr/>
          <p:nvPr/>
        </p:nvSpPr>
        <p:spPr>
          <a:xfrm>
            <a:off x="0" y="35052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C</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ackground lấp lánh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457200"/>
            <a:ext cx="9144000" cy="3970318"/>
          </a:xfrm>
          <a:prstGeom prst="rect">
            <a:avLst/>
          </a:prstGeom>
        </p:spPr>
        <p:txBody>
          <a:bodyPr wrap="square">
            <a:spAutoFit/>
          </a:bodyPr>
          <a:lstStyle/>
          <a:p>
            <a:r>
              <a:rPr lang="vi-VN" sz="3600" b="1" dirty="0">
                <a:solidFill>
                  <a:srgbClr val="C00000"/>
                </a:solidFill>
                <a:latin typeface="Times New Roman" pitchFamily="18" charset="0"/>
                <a:cs typeface="Times New Roman" pitchFamily="18" charset="0"/>
              </a:rPr>
              <a:t>Câu 13: Phát biểu nào sau đây giải thích được hiện tượng ngày và đêm trên Trái Đất?</a:t>
            </a:r>
          </a:p>
          <a:p>
            <a:r>
              <a:rPr lang="vi-VN" sz="3600" dirty="0">
                <a:latin typeface="Times New Roman" pitchFamily="18" charset="0"/>
                <a:cs typeface="Times New Roman" pitchFamily="18" charset="0"/>
              </a:rPr>
              <a:t>A. Do hình khối cầu của Trái Đất luôn được Mặt Trời chiếu sáng một nửa.</a:t>
            </a:r>
          </a:p>
          <a:p>
            <a:r>
              <a:rPr lang="vi-VN" sz="3600" dirty="0">
                <a:latin typeface="Times New Roman" pitchFamily="18" charset="0"/>
                <a:cs typeface="Times New Roman" pitchFamily="18" charset="0"/>
              </a:rPr>
              <a:t>B. Do Trái Đất luôn quay quanh trục của nó.</a:t>
            </a:r>
          </a:p>
          <a:p>
            <a:r>
              <a:rPr lang="vi-VN" sz="3600" dirty="0">
                <a:latin typeface="Times New Roman" pitchFamily="18" charset="0"/>
                <a:cs typeface="Times New Roman" pitchFamily="18" charset="0"/>
              </a:rPr>
              <a:t>C. Do Trái Đất quay quanh Mặt Trời.</a:t>
            </a:r>
          </a:p>
          <a:p>
            <a:r>
              <a:rPr lang="vi-VN" sz="3600" dirty="0">
                <a:latin typeface="Times New Roman" pitchFamily="18" charset="0"/>
                <a:cs typeface="Times New Roman" pitchFamily="18" charset="0"/>
              </a:rPr>
              <a:t>D. Do Mặt Trăng quay quanh Trái Đất.</a:t>
            </a:r>
          </a:p>
        </p:txBody>
      </p:sp>
      <p:sp>
        <p:nvSpPr>
          <p:cNvPr id="4" name="Oval 3"/>
          <p:cNvSpPr/>
          <p:nvPr/>
        </p:nvSpPr>
        <p:spPr>
          <a:xfrm>
            <a:off x="0" y="16002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A</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4916" y="949616"/>
            <a:ext cx="9198352" cy="584775"/>
          </a:xfrm>
          <a:prstGeom prst="rect">
            <a:avLst/>
          </a:prstGeom>
          <a:effectLst/>
        </p:spPr>
        <p:txBody>
          <a:bodyPr wrap="none">
            <a:spAutoFit/>
          </a:bodyPr>
          <a:lstStyle/>
          <a:p>
            <a:pPr algn="ctr"/>
            <a:r>
              <a:rPr lang="en-US" altLang="zh-CN" sz="3200" b="1" dirty="0">
                <a:latin typeface="Times New Roman" panose="02020603050405020304" pitchFamily="18" charset="0"/>
                <a:ea typeface="Calibri" panose="020F0502020204030204" pitchFamily="34" charset="0"/>
                <a:cs typeface="Times New Roman" panose="02020603050405020304" pitchFamily="18" charset="0"/>
              </a:rPr>
              <a:t>I.</a:t>
            </a:r>
            <a:r>
              <a:rPr lang="en-US" altLang="zh-CN" sz="3200" b="1" dirty="0">
                <a:solidFill>
                  <a:srgbClr val="008C8A"/>
                </a:solidFill>
                <a:latin typeface="Agency FB" panose="020B0503020202020204" pitchFamily="34" charset="0"/>
                <a:ea typeface="Calibri" panose="020F0502020204030204" pitchFamily="34" charset="0"/>
                <a:cs typeface="Arial" panose="020B0604020202020204" pitchFamily="34" charset="0"/>
              </a:rPr>
              <a:t> </a:t>
            </a:r>
            <a:r>
              <a:rPr lang="vi-VN" sz="3200" b="1" dirty="0">
                <a:latin typeface="Times New Roman" pitchFamily="18" charset="0"/>
                <a:cs typeface="Times New Roman" pitchFamily="18" charset="0"/>
              </a:rPr>
              <a:t>Chuyển động “nhìn thấy” và chuyển động “thực”</a:t>
            </a:r>
            <a:endParaRPr lang="zh-CN" altLang="en-US" sz="3200" b="1" dirty="0">
              <a:ea typeface="Calibri" panose="020F0502020204030204" pitchFamily="34" charset="0"/>
              <a:cs typeface="Calibri" panose="020F0502020204030204" pitchFamily="34" charset="0"/>
            </a:endParaRPr>
          </a:p>
        </p:txBody>
      </p:sp>
      <p:sp>
        <p:nvSpPr>
          <p:cNvPr id="28" name="Rectangle 27">
            <a:extLst>
              <a:ext uri="{FF2B5EF4-FFF2-40B4-BE49-F238E27FC236}">
                <a16:creationId xmlns:a16="http://schemas.microsoft.com/office/drawing/2014/main" id="{88AFE75F-E26F-4163-9E1A-27F98DF0FC70}"/>
              </a:ext>
            </a:extLst>
          </p:cNvPr>
          <p:cNvSpPr/>
          <p:nvPr/>
        </p:nvSpPr>
        <p:spPr>
          <a:xfrm>
            <a:off x="381000" y="1534391"/>
            <a:ext cx="8492278" cy="1077218"/>
          </a:xfrm>
          <a:prstGeom prst="rect">
            <a:avLst/>
          </a:prstGeom>
        </p:spPr>
        <p:txBody>
          <a:bodyPr wrap="square">
            <a:spAutoFit/>
          </a:bodyPr>
          <a:lstStyle/>
          <a:p>
            <a:pPr lvl="0"/>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Chuyển</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động</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nhìn</a:t>
            </a:r>
            <a:r>
              <a:rPr lang="en-US" sz="3200" b="1" i="1" dirty="0">
                <a:solidFill>
                  <a:srgbClr val="C00000"/>
                </a:solidFill>
                <a:latin typeface="Times New Roman" pitchFamily="18" charset="0"/>
                <a:cs typeface="Times New Roman" pitchFamily="18" charset="0"/>
              </a:rPr>
              <a:t> </a:t>
            </a:r>
            <a:r>
              <a:rPr lang="en-US" sz="3200" b="1" i="1" dirty="0" err="1">
                <a:solidFill>
                  <a:srgbClr val="C00000"/>
                </a:solidFill>
                <a:latin typeface="Times New Roman" pitchFamily="18" charset="0"/>
                <a:cs typeface="Times New Roman" pitchFamily="18" charset="0"/>
              </a:rPr>
              <a:t>thấy</a:t>
            </a:r>
            <a:r>
              <a:rPr lang="en-US" sz="3200" b="1" i="1" dirty="0">
                <a:solidFill>
                  <a:srgbClr val="C00000"/>
                </a:solidFill>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quay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quanh</a:t>
            </a:r>
            <a:r>
              <a:rPr lang="en-US" sz="3200" dirty="0">
                <a:latin typeface="Times New Roman" pitchFamily="18" charset="0"/>
                <a:cs typeface="Times New Roman" pitchFamily="18" charset="0"/>
              </a:rPr>
              <a:t> ta</a:t>
            </a:r>
          </a:p>
        </p:txBody>
      </p:sp>
      <p:sp>
        <p:nvSpPr>
          <p:cNvPr id="29" name="Rectangle 28">
            <a:extLst>
              <a:ext uri="{FF2B5EF4-FFF2-40B4-BE49-F238E27FC236}">
                <a16:creationId xmlns:a16="http://schemas.microsoft.com/office/drawing/2014/main" id="{39D96974-3911-4060-BCEC-339038466C85}"/>
              </a:ext>
            </a:extLst>
          </p:cNvPr>
          <p:cNvSpPr/>
          <p:nvPr/>
        </p:nvSpPr>
        <p:spPr>
          <a:xfrm>
            <a:off x="533400" y="2710097"/>
            <a:ext cx="8382000" cy="584775"/>
          </a:xfrm>
          <a:prstGeom prst="rect">
            <a:avLst/>
          </a:prstGeom>
        </p:spPr>
        <p:txBody>
          <a:bodyPr wrap="square">
            <a:spAutoFit/>
          </a:bodyPr>
          <a:lstStyle/>
          <a:p>
            <a:pPr lvl="0"/>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Chuyển</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động</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thực</a:t>
            </a:r>
            <a:r>
              <a:rPr lang="en-US" sz="3200" b="1" i="1" dirty="0">
                <a:solidFill>
                  <a:srgbClr val="0070C0"/>
                </a:solidFill>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quay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ta</a:t>
            </a:r>
          </a:p>
        </p:txBody>
      </p:sp>
    </p:spTree>
    <p:extLst>
      <p:ext uri="{BB962C8B-B14F-4D97-AF65-F5344CB8AC3E}">
        <p14:creationId xmlns:p14="http://schemas.microsoft.com/office/powerpoint/2010/main" val="20820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1000" fill="hold"/>
                                        <p:tgtEl>
                                          <p:spTgt spid="29"/>
                                        </p:tgtEl>
                                        <p:attrNameLst>
                                          <p:attrName>ppt_w</p:attrName>
                                        </p:attrNameLst>
                                      </p:cBhvr>
                                      <p:tavLst>
                                        <p:tav tm="0">
                                          <p:val>
                                            <p:fltVal val="0"/>
                                          </p:val>
                                        </p:tav>
                                        <p:tav tm="100000">
                                          <p:val>
                                            <p:strVal val="#ppt_w"/>
                                          </p:val>
                                        </p:tav>
                                      </p:tavLst>
                                    </p:anim>
                                    <p:anim calcmode="lin" valueType="num">
                                      <p:cBhvr>
                                        <p:cTn id="16" dur="1000" fill="hold"/>
                                        <p:tgtEl>
                                          <p:spTgt spid="29"/>
                                        </p:tgtEl>
                                        <p:attrNameLst>
                                          <p:attrName>ppt_h</p:attrName>
                                        </p:attrNameLst>
                                      </p:cBhvr>
                                      <p:tavLst>
                                        <p:tav tm="0">
                                          <p:val>
                                            <p:fltVal val="0"/>
                                          </p:val>
                                        </p:tav>
                                        <p:tav tm="100000">
                                          <p:val>
                                            <p:strVal val="#ppt_h"/>
                                          </p:val>
                                        </p:tav>
                                      </p:tavLst>
                                    </p:anim>
                                    <p:anim calcmode="lin" valueType="num">
                                      <p:cBhvr>
                                        <p:cTn id="17" dur="1000" fill="hold"/>
                                        <p:tgtEl>
                                          <p:spTgt spid="29"/>
                                        </p:tgtEl>
                                        <p:attrNameLst>
                                          <p:attrName>style.rotation</p:attrName>
                                        </p:attrNameLst>
                                      </p:cBhvr>
                                      <p:tavLst>
                                        <p:tav tm="0">
                                          <p:val>
                                            <p:fltVal val="90"/>
                                          </p:val>
                                        </p:tav>
                                        <p:tav tm="100000">
                                          <p:val>
                                            <p:fltVal val="0"/>
                                          </p:val>
                                        </p:tav>
                                      </p:tavLst>
                                    </p:anim>
                                    <p:animEffect transition="in" filter="fade">
                                      <p:cBhvr>
                                        <p:cTn id="1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ình ảnh background những mảng màu tươi xi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304800"/>
            <a:ext cx="9144000" cy="3970318"/>
          </a:xfrm>
          <a:prstGeom prst="rect">
            <a:avLst/>
          </a:prstGeom>
        </p:spPr>
        <p:txBody>
          <a:bodyPr wrap="square">
            <a:spAutoFit/>
          </a:bodyPr>
          <a:lstStyle/>
          <a:p>
            <a:r>
              <a:rPr lang="vi-VN" sz="3600" b="1" dirty="0">
                <a:solidFill>
                  <a:srgbClr val="C00000"/>
                </a:solidFill>
                <a:latin typeface="Times New Roman" pitchFamily="18" charset="0"/>
                <a:cs typeface="Times New Roman" pitchFamily="18" charset="0"/>
              </a:rPr>
              <a:t>Câu 14: Ngư dân khi đi biển, nếu bị thất lạc la bàn, người ta sẽ dựa vào đâu để xác định được hướng đi cho tàu vào ban đêm?</a:t>
            </a:r>
          </a:p>
          <a:p>
            <a:r>
              <a:rPr lang="vi-VN" sz="3600" dirty="0">
                <a:latin typeface="Times New Roman" pitchFamily="18" charset="0"/>
                <a:cs typeface="Times New Roman" pitchFamily="18" charset="0"/>
              </a:rPr>
              <a:t>    A. Sao chổi.</a:t>
            </a:r>
          </a:p>
          <a:p>
            <a:r>
              <a:rPr lang="vi-VN" sz="3600" dirty="0">
                <a:latin typeface="Times New Roman" pitchFamily="18" charset="0"/>
                <a:cs typeface="Times New Roman" pitchFamily="18" charset="0"/>
              </a:rPr>
              <a:t>    B. Sao băng.</a:t>
            </a:r>
          </a:p>
          <a:p>
            <a:r>
              <a:rPr lang="vi-VN" sz="3600" dirty="0">
                <a:latin typeface="Times New Roman" pitchFamily="18" charset="0"/>
                <a:cs typeface="Times New Roman" pitchFamily="18" charset="0"/>
              </a:rPr>
              <a:t>    C. Sao Bắc Đẩu.</a:t>
            </a:r>
          </a:p>
          <a:p>
            <a:r>
              <a:rPr lang="vi-VN" sz="3600" dirty="0">
                <a:latin typeface="Times New Roman" pitchFamily="18" charset="0"/>
                <a:cs typeface="Times New Roman" pitchFamily="18" charset="0"/>
              </a:rPr>
              <a:t>    D. Hướng gió.</a:t>
            </a:r>
          </a:p>
        </p:txBody>
      </p:sp>
      <p:sp>
        <p:nvSpPr>
          <p:cNvPr id="4" name="Oval 3"/>
          <p:cNvSpPr/>
          <p:nvPr/>
        </p:nvSpPr>
        <p:spPr>
          <a:xfrm>
            <a:off x="457200" y="30480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C</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83187D-82F3-4F05-9A63-C7C815B2E901}"/>
              </a:ext>
            </a:extLst>
          </p:cNvPr>
          <p:cNvSpPr/>
          <p:nvPr/>
        </p:nvSpPr>
        <p:spPr>
          <a:xfrm>
            <a:off x="1090013" y="857392"/>
            <a:ext cx="7834470" cy="792525"/>
          </a:xfrm>
          <a:prstGeom prst="rect">
            <a:avLst/>
          </a:prstGeom>
        </p:spPr>
        <p:txBody>
          <a:bodyPr wrap="square">
            <a:spAutoFit/>
          </a:bodyPr>
          <a:lstStyle/>
          <a:p>
            <a:r>
              <a:rPr lang="vi-VN" sz="2275" dirty="0">
                <a:latin typeface="Times New Roman" pitchFamily="18" charset="0"/>
                <a:cs typeface="Times New Roman" pitchFamily="18" charset="0"/>
              </a:rPr>
              <a:t>Ngư dân nước ta, khi đi biến, do thất lạc la bàn, làm thế nào xác định được hướng đi cho tàu vào ban đêm?</a:t>
            </a:r>
            <a:endParaRPr lang="en-US" sz="2275" dirty="0">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F62A450F-0B5B-4EE5-9335-0AFE5FF90389}"/>
              </a:ext>
            </a:extLst>
          </p:cNvPr>
          <p:cNvSpPr/>
          <p:nvPr/>
        </p:nvSpPr>
        <p:spPr>
          <a:xfrm>
            <a:off x="219518" y="1534390"/>
            <a:ext cx="8924483" cy="792525"/>
          </a:xfrm>
          <a:prstGeom prst="rect">
            <a:avLst/>
          </a:prstGeom>
        </p:spPr>
        <p:txBody>
          <a:bodyPr wrap="square">
            <a:spAutoFit/>
          </a:bodyPr>
          <a:lstStyle/>
          <a:p>
            <a:r>
              <a:rPr lang="vi-VN" sz="2275" dirty="0">
                <a:latin typeface="Times New Roman" pitchFamily="18" charset="0"/>
                <a:cs typeface="Times New Roman" pitchFamily="18" charset="0"/>
              </a:rPr>
              <a:t>Nhìn trên bầu trời tìm vị trí sao Bắc Đẩu; nhìn về sao Bắc Đẩu, giang 2 tay, tay phải là hướng Đông, tay trái là hướng Tây, sau lưng là hướng Nam.</a:t>
            </a:r>
            <a:endParaRPr lang="en-US" sz="2275" dirty="0">
              <a:latin typeface="Times New Roman" pitchFamily="18" charset="0"/>
              <a:cs typeface="Times New Roman" pitchFamily="18" charset="0"/>
            </a:endParaRPr>
          </a:p>
        </p:txBody>
      </p:sp>
      <p:pic>
        <p:nvPicPr>
          <p:cNvPr id="8" name="Picture 4" descr="Đồng hồ ra đời khi nào? Lịch sử hình thành và phát triển của đồng hồ -  Thegioididong.com">
            <a:extLst>
              <a:ext uri="{FF2B5EF4-FFF2-40B4-BE49-F238E27FC236}">
                <a16:creationId xmlns:a16="http://schemas.microsoft.com/office/drawing/2014/main" id="{A070BF26-8544-404E-AB1A-B27673949B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28" y="2344632"/>
            <a:ext cx="3202675" cy="21254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a mắt đồng hồ Mặt trời kỹ thuật số: Thiết bị xem giờ độc đáo — Sở Khoa học  và Công nghệ Thành phố Hồ Chí Minh">
            <a:extLst>
              <a:ext uri="{FF2B5EF4-FFF2-40B4-BE49-F238E27FC236}">
                <a16:creationId xmlns:a16="http://schemas.microsoft.com/office/drawing/2014/main" id="{F26AF3DE-B987-484D-9098-B601E42345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8737" y="2353808"/>
            <a:ext cx="2867519" cy="215063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EB3618BF-8621-4475-A40B-7311856CB7C1}"/>
              </a:ext>
            </a:extLst>
          </p:cNvPr>
          <p:cNvSpPr/>
          <p:nvPr/>
        </p:nvSpPr>
        <p:spPr>
          <a:xfrm>
            <a:off x="104303" y="4557590"/>
            <a:ext cx="7808869" cy="1492716"/>
          </a:xfrm>
          <a:prstGeom prst="rect">
            <a:avLst/>
          </a:prstGeom>
        </p:spPr>
        <p:txBody>
          <a:bodyPr wrap="square">
            <a:spAutoFit/>
          </a:bodyPr>
          <a:lstStyle/>
          <a:p>
            <a:r>
              <a:rPr lang="vi-VN" sz="2275" dirty="0">
                <a:latin typeface="Times New Roman" panose="02020603050405020304" pitchFamily="18" charset="0"/>
                <a:cs typeface="Times New Roman" panose="02020603050405020304" pitchFamily="18" charset="0"/>
              </a:rPr>
              <a:t>Đồng hồ mặt trời chính là một thiết bị đo đạc thời gian dựa trên góc độ mặt trời chiếu xuống thiết bị đo. Dựa vào bóng của thiết bị chiếu xuống mặt dĩa (thiết bị phản chiếu bóng) mà những người cổ xưa đã xác định được thời gian trong ngày.</a:t>
            </a:r>
            <a:endParaRPr lang="en-US" sz="2275" dirty="0">
              <a:latin typeface="Times New Roman" pitchFamily="18" charset="0"/>
              <a:cs typeface="Times New Roman" pitchFamily="18" charset="0"/>
            </a:endParaRPr>
          </a:p>
        </p:txBody>
      </p:sp>
      <p:sp>
        <p:nvSpPr>
          <p:cNvPr id="10" name="Title 1"/>
          <p:cNvSpPr txBox="1">
            <a:spLocks/>
          </p:cNvSpPr>
          <p:nvPr/>
        </p:nvSpPr>
        <p:spPr>
          <a:xfrm>
            <a:off x="2277068" y="250787"/>
            <a:ext cx="3165428" cy="658456"/>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atin typeface="Times New Roman" pitchFamily="18" charset="0"/>
                <a:cs typeface="Times New Roman" pitchFamily="18" charset="0"/>
              </a:rPr>
              <a:t>Vận dụng:</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305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0" fill="hold"/>
                                        <p:tgtEl>
                                          <p:spTgt spid="10"/>
                                        </p:tgtEl>
                                        <p:attrNameLst>
                                          <p:attrName>ppt_x</p:attrName>
                                        </p:attrNameLst>
                                      </p:cBhvr>
                                      <p:tavLst>
                                        <p:tav tm="0">
                                          <p:val>
                                            <p:strVal val="#ppt_x"/>
                                          </p:val>
                                        </p:tav>
                                        <p:tav tm="100000">
                                          <p:val>
                                            <p:strVal val="#ppt_x"/>
                                          </p:val>
                                        </p:tav>
                                      </p:tavLst>
                                    </p:anim>
                                    <p:anim calcmode="lin" valueType="num">
                                      <p:cBhvr additive="base">
                                        <p:cTn id="36"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4"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inh nen ppt lich su 4"/>
          <p:cNvPicPr>
            <a:picLocks noChangeAspect="1" noChangeArrowheads="1"/>
          </p:cNvPicPr>
          <p:nvPr/>
        </p:nvPicPr>
        <p:blipFill>
          <a:blip r:embed="rId2"/>
          <a:srcRect/>
          <a:stretch>
            <a:fillRect/>
          </a:stretch>
        </p:blipFill>
        <p:spPr bwMode="auto">
          <a:xfrm>
            <a:off x="-1" y="0"/>
            <a:ext cx="9143997" cy="6858000"/>
          </a:xfrm>
          <a:prstGeom prst="rect">
            <a:avLst/>
          </a:prstGeom>
          <a:noFill/>
        </p:spPr>
      </p:pic>
      <p:sp>
        <p:nvSpPr>
          <p:cNvPr id="4" name="Rectangle 3"/>
          <p:cNvSpPr/>
          <p:nvPr/>
        </p:nvSpPr>
        <p:spPr>
          <a:xfrm>
            <a:off x="1905000" y="381000"/>
            <a:ext cx="5083123" cy="646331"/>
          </a:xfrm>
          <a:prstGeom prst="rect">
            <a:avLst/>
          </a:prstGeom>
        </p:spPr>
        <p:txBody>
          <a:bodyPr wrap="none">
            <a:spAutoFit/>
          </a:bodyPr>
          <a:lstStyle/>
          <a:p>
            <a:pPr>
              <a:spcBef>
                <a:spcPct val="50000"/>
              </a:spcBef>
            </a:pPr>
            <a:r>
              <a:rPr lang="vi-VN" sz="3600" b="1" dirty="0">
                <a:solidFill>
                  <a:srgbClr val="FF3300"/>
                </a:solidFill>
                <a:latin typeface="Times New Roman" pitchFamily="18" charset="0"/>
              </a:rPr>
              <a:t>HƯỚNG DẪN VỀ NHÀ </a:t>
            </a:r>
            <a:endParaRPr lang="en-US" sz="3600" b="1" dirty="0">
              <a:solidFill>
                <a:srgbClr val="FF3300"/>
              </a:solidFill>
              <a:latin typeface="Times New Roman" pitchFamily="18" charset="0"/>
            </a:endParaRPr>
          </a:p>
        </p:txBody>
      </p:sp>
      <p:sp>
        <p:nvSpPr>
          <p:cNvPr id="5" name="Text Box 10"/>
          <p:cNvSpPr txBox="1">
            <a:spLocks noChangeArrowheads="1"/>
          </p:cNvSpPr>
          <p:nvPr/>
        </p:nvSpPr>
        <p:spPr bwMode="auto">
          <a:xfrm>
            <a:off x="1219200" y="1752600"/>
            <a:ext cx="7010400" cy="2419124"/>
          </a:xfrm>
          <a:prstGeom prst="rect">
            <a:avLst/>
          </a:prstGeom>
          <a:noFill/>
          <a:ln w="9525">
            <a:noFill/>
            <a:miter lim="800000"/>
            <a:headEnd/>
            <a:tailEnd/>
          </a:ln>
        </p:spPr>
        <p:txBody>
          <a:bodyPr wrap="square">
            <a:spAutoFit/>
          </a:bodyPr>
          <a:lstStyle/>
          <a:p>
            <a:pPr>
              <a:lnSpc>
                <a:spcPct val="140000"/>
              </a:lnSpc>
            </a:pPr>
            <a:r>
              <a:rPr lang="en-US" sz="3200" dirty="0">
                <a:latin typeface="Times New Roman" pitchFamily="18" charset="0"/>
              </a:rPr>
              <a:t>- </a:t>
            </a:r>
            <a:r>
              <a:rPr lang="en-US" sz="3600" dirty="0" err="1">
                <a:latin typeface="Times New Roman" pitchFamily="18" charset="0"/>
              </a:rPr>
              <a:t>Về</a:t>
            </a:r>
            <a:r>
              <a:rPr lang="en-US" sz="3600" dirty="0">
                <a:latin typeface="Times New Roman" pitchFamily="18" charset="0"/>
              </a:rPr>
              <a:t> </a:t>
            </a:r>
            <a:r>
              <a:rPr lang="en-US" sz="3600" dirty="0" err="1">
                <a:latin typeface="Times New Roman" pitchFamily="18" charset="0"/>
              </a:rPr>
              <a:t>nhà</a:t>
            </a:r>
            <a:r>
              <a:rPr lang="en-US" sz="3600" dirty="0">
                <a:latin typeface="Times New Roman" pitchFamily="18" charset="0"/>
              </a:rPr>
              <a:t> </a:t>
            </a:r>
            <a:r>
              <a:rPr lang="en-US" sz="3600" dirty="0" err="1">
                <a:latin typeface="Times New Roman" pitchFamily="18" charset="0"/>
              </a:rPr>
              <a:t>học</a:t>
            </a:r>
            <a:r>
              <a:rPr lang="en-US" sz="3600" dirty="0">
                <a:latin typeface="Times New Roman" pitchFamily="18" charset="0"/>
              </a:rPr>
              <a:t> </a:t>
            </a:r>
            <a:r>
              <a:rPr lang="en-US" sz="3600" dirty="0" err="1">
                <a:latin typeface="Times New Roman" pitchFamily="18" charset="0"/>
              </a:rPr>
              <a:t>thuộc</a:t>
            </a:r>
            <a:r>
              <a:rPr lang="en-US" sz="3600" dirty="0">
                <a:latin typeface="Times New Roman" pitchFamily="18" charset="0"/>
              </a:rPr>
              <a:t> </a:t>
            </a:r>
            <a:r>
              <a:rPr lang="en-US" sz="3600" dirty="0" err="1">
                <a:latin typeface="Times New Roman" pitchFamily="18" charset="0"/>
              </a:rPr>
              <a:t>bài</a:t>
            </a:r>
            <a:r>
              <a:rPr lang="en-US" sz="3600" dirty="0">
                <a:latin typeface="Times New Roman" pitchFamily="18" charset="0"/>
              </a:rPr>
              <a:t>. </a:t>
            </a:r>
          </a:p>
          <a:p>
            <a:pPr>
              <a:lnSpc>
                <a:spcPct val="140000"/>
              </a:lnSpc>
              <a:buFontTx/>
              <a:buChar char="-"/>
            </a:pPr>
            <a:r>
              <a:rPr lang="en-US" sz="3600" dirty="0" err="1">
                <a:latin typeface="Times New Roman" pitchFamily="18" charset="0"/>
              </a:rPr>
              <a:t>Làm</a:t>
            </a:r>
            <a:r>
              <a:rPr lang="en-US" sz="3600" dirty="0">
                <a:latin typeface="Times New Roman" pitchFamily="18" charset="0"/>
              </a:rPr>
              <a:t> </a:t>
            </a:r>
            <a:r>
              <a:rPr lang="en-US" sz="3600" dirty="0" err="1">
                <a:latin typeface="Times New Roman" pitchFamily="18" charset="0"/>
              </a:rPr>
              <a:t>các</a:t>
            </a:r>
            <a:r>
              <a:rPr lang="en-US" sz="3600" dirty="0">
                <a:latin typeface="Times New Roman" pitchFamily="18" charset="0"/>
              </a:rPr>
              <a:t> </a:t>
            </a:r>
            <a:r>
              <a:rPr lang="en-US" sz="3600" dirty="0" err="1">
                <a:latin typeface="Times New Roman" pitchFamily="18" charset="0"/>
              </a:rPr>
              <a:t>bài</a:t>
            </a:r>
            <a:r>
              <a:rPr lang="en-US" sz="3600" dirty="0">
                <a:latin typeface="Times New Roman" pitchFamily="18" charset="0"/>
              </a:rPr>
              <a:t> </a:t>
            </a:r>
            <a:r>
              <a:rPr lang="en-US" sz="3600" dirty="0" err="1">
                <a:latin typeface="Times New Roman" pitchFamily="18" charset="0"/>
              </a:rPr>
              <a:t>tập</a:t>
            </a:r>
            <a:r>
              <a:rPr lang="en-US" sz="3600" dirty="0">
                <a:latin typeface="Times New Roman" pitchFamily="18" charset="0"/>
              </a:rPr>
              <a:t>.</a:t>
            </a:r>
          </a:p>
          <a:p>
            <a:pPr>
              <a:lnSpc>
                <a:spcPct val="140000"/>
              </a:lnSpc>
            </a:pPr>
            <a:r>
              <a:rPr lang="en-US" sz="3600" dirty="0">
                <a:latin typeface="Times New Roman" pitchFamily="18" charset="0"/>
              </a:rPr>
              <a:t>- </a:t>
            </a:r>
            <a:r>
              <a:rPr lang="en-US" sz="3600" dirty="0" err="1">
                <a:latin typeface="Times New Roman" pitchFamily="18" charset="0"/>
              </a:rPr>
              <a:t>Xem</a:t>
            </a:r>
            <a:r>
              <a:rPr lang="en-US" sz="3600" dirty="0">
                <a:latin typeface="Times New Roman" pitchFamily="18" charset="0"/>
              </a:rPr>
              <a:t> </a:t>
            </a:r>
            <a:r>
              <a:rPr lang="en-US" sz="3600" dirty="0" err="1">
                <a:latin typeface="Times New Roman" pitchFamily="18" charset="0"/>
              </a:rPr>
              <a:t>bài</a:t>
            </a:r>
            <a:r>
              <a:rPr lang="en-US" sz="3600" dirty="0">
                <a:latin typeface="Times New Roman" pitchFamily="18" charset="0"/>
              </a:rPr>
              <a:t> </a:t>
            </a:r>
            <a:r>
              <a:rPr lang="en-US" sz="3600" dirty="0" err="1">
                <a:latin typeface="Times New Roman" pitchFamily="18" charset="0"/>
              </a:rPr>
              <a:t>tiếp</a:t>
            </a:r>
            <a:r>
              <a:rPr lang="en-US" sz="3600" dirty="0">
                <a:latin typeface="Times New Roman" pitchFamily="18" charset="0"/>
              </a:rPr>
              <a:t> </a:t>
            </a:r>
            <a:r>
              <a:rPr lang="en-US" sz="3600" dirty="0" err="1">
                <a:latin typeface="Times New Roman" pitchFamily="18" charset="0"/>
              </a:rPr>
              <a:t>theo</a:t>
            </a:r>
            <a:r>
              <a:rPr lang="en-US" sz="3600" dirty="0">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4089" y="0"/>
            <a:ext cx="4609911" cy="2593075"/>
          </a:xfrm>
          <a:prstGeom prst="rect">
            <a:avLst/>
          </a:prstGeom>
        </p:spPr>
      </p:pic>
      <p:pic>
        <p:nvPicPr>
          <p:cNvPr id="4098" name="Picture 2" descr="Hà Nội - thành phố của những cây cầu | Tin tức mới nhất 24h - Đọc Báo Lao  Động online - Laodong.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089" y="3200526"/>
            <a:ext cx="4609911" cy="30227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91744" y="2642014"/>
            <a:ext cx="764400" cy="523220"/>
          </a:xfrm>
          <a:prstGeom prst="rect">
            <a:avLst/>
          </a:prstGeom>
          <a:noFill/>
        </p:spPr>
        <p:txBody>
          <a:bodyPr wrap="square" rtlCol="0">
            <a:spAutoFit/>
          </a:bodyPr>
          <a:lstStyle/>
          <a:p>
            <a:r>
              <a:rPr lang="en-US" sz="2800"/>
              <a:t>TH1</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955" y="1905000"/>
            <a:ext cx="3111689" cy="4148919"/>
          </a:xfrm>
          <a:prstGeom prst="rect">
            <a:avLst/>
          </a:prstGeom>
        </p:spPr>
      </p:pic>
      <p:sp>
        <p:nvSpPr>
          <p:cNvPr id="9" name="TextBox 8"/>
          <p:cNvSpPr txBox="1"/>
          <p:nvPr/>
        </p:nvSpPr>
        <p:spPr>
          <a:xfrm>
            <a:off x="1752600" y="5961643"/>
            <a:ext cx="764400" cy="523220"/>
          </a:xfrm>
          <a:prstGeom prst="rect">
            <a:avLst/>
          </a:prstGeom>
          <a:noFill/>
        </p:spPr>
        <p:txBody>
          <a:bodyPr wrap="square" rtlCol="0">
            <a:spAutoFit/>
          </a:bodyPr>
          <a:lstStyle/>
          <a:p>
            <a:r>
              <a:rPr lang="en-US" sz="2800" dirty="0"/>
              <a:t>TH3</a:t>
            </a:r>
          </a:p>
        </p:txBody>
      </p:sp>
      <p:sp>
        <p:nvSpPr>
          <p:cNvPr id="10" name="TextBox 9"/>
          <p:cNvSpPr txBox="1"/>
          <p:nvPr/>
        </p:nvSpPr>
        <p:spPr>
          <a:xfrm>
            <a:off x="6621316" y="6285841"/>
            <a:ext cx="764400" cy="523220"/>
          </a:xfrm>
          <a:prstGeom prst="rect">
            <a:avLst/>
          </a:prstGeom>
          <a:noFill/>
        </p:spPr>
        <p:txBody>
          <a:bodyPr wrap="square" rtlCol="0">
            <a:spAutoFit/>
          </a:bodyPr>
          <a:lstStyle/>
          <a:p>
            <a:r>
              <a:rPr lang="en-US" sz="2800"/>
              <a:t>TH2</a:t>
            </a:r>
          </a:p>
        </p:txBody>
      </p:sp>
      <p:sp>
        <p:nvSpPr>
          <p:cNvPr id="8" name="Rectangle 7"/>
          <p:cNvSpPr/>
          <p:nvPr/>
        </p:nvSpPr>
        <p:spPr>
          <a:xfrm>
            <a:off x="114489" y="17019"/>
            <a:ext cx="4419600" cy="1569660"/>
          </a:xfrm>
          <a:prstGeom prst="rect">
            <a:avLst/>
          </a:prstGeom>
        </p:spPr>
        <p:txBody>
          <a:bodyPr wrap="square">
            <a:spAutoFit/>
          </a:bodyPr>
          <a:lstStyle/>
          <a:p>
            <a:r>
              <a:rPr lang="en-US" sz="3200" i="1" dirty="0" err="1">
                <a:latin typeface="Times New Roman" pitchFamily="18" charset="0"/>
                <a:cs typeface="Times New Roman" pitchFamily="18" charset="0"/>
              </a:rPr>
              <a:t>Đâu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là</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chuyển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động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thực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đâu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là</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chuyển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động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nhìn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thấy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trong</a:t>
            </a:r>
            <a:r>
              <a:rPr lang="en-US" sz="3200" i="1" dirty="0">
                <a:latin typeface="Times New Roman" pitchFamily="18" charset="0"/>
                <a:cs typeface="Times New Roman" pitchFamily="18" charset="0"/>
              </a:rPr>
              <a:t> 3 TH? </a:t>
            </a:r>
          </a:p>
        </p:txBody>
      </p:sp>
    </p:spTree>
    <p:extLst>
      <p:ext uri="{BB962C8B-B14F-4D97-AF65-F5344CB8AC3E}">
        <p14:creationId xmlns:p14="http://schemas.microsoft.com/office/powerpoint/2010/main" val="376387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4089" y="1"/>
            <a:ext cx="4609911" cy="1905000"/>
          </a:xfrm>
          <a:prstGeom prst="rect">
            <a:avLst/>
          </a:prstGeom>
        </p:spPr>
      </p:pic>
      <p:pic>
        <p:nvPicPr>
          <p:cNvPr id="4098" name="Picture 2" descr="Hà Nội - thành phố của những cây cầu | Tin tức mới nhất 24h - Đọc Báo Lao  Động online - Laodong.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089" y="2133600"/>
            <a:ext cx="4609911" cy="22096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05800" y="1413075"/>
            <a:ext cx="764400" cy="523220"/>
          </a:xfrm>
          <a:prstGeom prst="rect">
            <a:avLst/>
          </a:prstGeom>
          <a:noFill/>
        </p:spPr>
        <p:txBody>
          <a:bodyPr wrap="square" rtlCol="0">
            <a:spAutoFit/>
          </a:bodyPr>
          <a:lstStyle/>
          <a:p>
            <a:r>
              <a:rPr lang="en-US" sz="2800" dirty="0"/>
              <a:t>TH1</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4511890"/>
            <a:ext cx="4574400" cy="2306598"/>
          </a:xfrm>
          <a:prstGeom prst="rect">
            <a:avLst/>
          </a:prstGeom>
        </p:spPr>
      </p:pic>
      <p:sp>
        <p:nvSpPr>
          <p:cNvPr id="9" name="TextBox 8"/>
          <p:cNvSpPr txBox="1"/>
          <p:nvPr/>
        </p:nvSpPr>
        <p:spPr>
          <a:xfrm>
            <a:off x="8379600" y="6405406"/>
            <a:ext cx="764400" cy="523220"/>
          </a:xfrm>
          <a:prstGeom prst="rect">
            <a:avLst/>
          </a:prstGeom>
          <a:noFill/>
        </p:spPr>
        <p:txBody>
          <a:bodyPr wrap="square" rtlCol="0">
            <a:spAutoFit/>
          </a:bodyPr>
          <a:lstStyle/>
          <a:p>
            <a:r>
              <a:rPr lang="en-US" sz="2800" dirty="0"/>
              <a:t>TH3</a:t>
            </a:r>
          </a:p>
        </p:txBody>
      </p:sp>
      <p:sp>
        <p:nvSpPr>
          <p:cNvPr id="10" name="TextBox 9"/>
          <p:cNvSpPr txBox="1"/>
          <p:nvPr/>
        </p:nvSpPr>
        <p:spPr>
          <a:xfrm>
            <a:off x="8305800" y="3786227"/>
            <a:ext cx="764400" cy="523220"/>
          </a:xfrm>
          <a:prstGeom prst="rect">
            <a:avLst/>
          </a:prstGeom>
          <a:noFill/>
        </p:spPr>
        <p:txBody>
          <a:bodyPr wrap="square" rtlCol="0">
            <a:spAutoFit/>
          </a:bodyPr>
          <a:lstStyle/>
          <a:p>
            <a:r>
              <a:rPr lang="en-US" sz="2800" dirty="0"/>
              <a:t>TH2</a:t>
            </a:r>
          </a:p>
        </p:txBody>
      </p:sp>
      <p:sp>
        <p:nvSpPr>
          <p:cNvPr id="3" name="Rectangle 2"/>
          <p:cNvSpPr/>
          <p:nvPr/>
        </p:nvSpPr>
        <p:spPr>
          <a:xfrm>
            <a:off x="0" y="167671"/>
            <a:ext cx="4572000" cy="1569660"/>
          </a:xfrm>
          <a:prstGeom prst="rect">
            <a:avLst/>
          </a:prstGeom>
        </p:spPr>
        <p:txBody>
          <a:bodyPr>
            <a:spAutoFit/>
          </a:bodyPr>
          <a:lstStyle/>
          <a:p>
            <a:pPr lvl="0"/>
            <a:r>
              <a:rPr lang="vi-VN" sz="2400" dirty="0">
                <a:latin typeface="+mj-lt"/>
              </a:rPr>
              <a:t>TH1: Chuyển động “nhìn thấy” là chuyển động của cây bên đường, chuyển động “thực” là chuyển động của xe ô tô đang chạy.</a:t>
            </a:r>
            <a:endParaRPr lang="en-US" sz="2400" dirty="0">
              <a:latin typeface="+mj-lt"/>
            </a:endParaRPr>
          </a:p>
        </p:txBody>
      </p:sp>
      <p:sp>
        <p:nvSpPr>
          <p:cNvPr id="4" name="Rectangle 3"/>
          <p:cNvSpPr/>
          <p:nvPr/>
        </p:nvSpPr>
        <p:spPr>
          <a:xfrm>
            <a:off x="152400" y="2492491"/>
            <a:ext cx="4381689" cy="1569660"/>
          </a:xfrm>
          <a:prstGeom prst="rect">
            <a:avLst/>
          </a:prstGeom>
        </p:spPr>
        <p:txBody>
          <a:bodyPr wrap="square">
            <a:spAutoFit/>
          </a:bodyPr>
          <a:lstStyle/>
          <a:p>
            <a:pPr lvl="0"/>
            <a:r>
              <a:rPr lang="vi-VN" sz="2400" dirty="0">
                <a:latin typeface="+mj-lt"/>
              </a:rPr>
              <a:t>TH2: Chuyển động “nhìn thấy” là chuyển động của cái cầu, chuyển động “thực” là chuyển động của thuyền đang trôi trên sông.</a:t>
            </a:r>
            <a:endParaRPr lang="en-US" sz="2400" dirty="0">
              <a:latin typeface="+mj-lt"/>
            </a:endParaRPr>
          </a:p>
        </p:txBody>
      </p:sp>
      <p:sp>
        <p:nvSpPr>
          <p:cNvPr id="7" name="Rectangle 6"/>
          <p:cNvSpPr/>
          <p:nvPr/>
        </p:nvSpPr>
        <p:spPr>
          <a:xfrm>
            <a:off x="85974" y="4695693"/>
            <a:ext cx="4336026" cy="1938992"/>
          </a:xfrm>
          <a:prstGeom prst="rect">
            <a:avLst/>
          </a:prstGeom>
        </p:spPr>
        <p:txBody>
          <a:bodyPr wrap="square">
            <a:spAutoFit/>
          </a:bodyPr>
          <a:lstStyle/>
          <a:p>
            <a:pPr lvl="0"/>
            <a:r>
              <a:rPr lang="vi-VN" sz="2400" dirty="0">
                <a:latin typeface="+mj-lt"/>
              </a:rPr>
              <a:t>TH3: Chuyển động “nhìn thấy” là chuyển động của các hòn đảo trên biển, chuyển động “thực” là chuyển động của người đang ngồi trên xe máy.</a:t>
            </a:r>
            <a:endParaRPr lang="en-US" sz="2400" dirty="0">
              <a:latin typeface="+mj-lt"/>
            </a:endParaRPr>
          </a:p>
        </p:txBody>
      </p:sp>
    </p:spTree>
    <p:extLst>
      <p:ext uri="{BB962C8B-B14F-4D97-AF65-F5344CB8AC3E}">
        <p14:creationId xmlns:p14="http://schemas.microsoft.com/office/powerpoint/2010/main" val="123067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00329"/>
          </a:xfrm>
          <a:prstGeom prst="rect">
            <a:avLst/>
          </a:prstGeom>
        </p:spPr>
        <p:txBody>
          <a:bodyPr wrap="square">
            <a:spAutoFit/>
          </a:bodyPr>
          <a:lstStyle/>
          <a:p>
            <a:r>
              <a:rPr lang="vi-VN" sz="3600" b="1" dirty="0">
                <a:solidFill>
                  <a:srgbClr val="C00000"/>
                </a:solidFill>
                <a:latin typeface="Times New Roman" pitchFamily="18" charset="0"/>
                <a:cs typeface="Times New Roman" pitchFamily="18" charset="0"/>
              </a:rPr>
              <a:t>Tìm thêm ví dụ về chuyển động nhìn thấy và chuyển động thực.</a:t>
            </a:r>
            <a:endParaRPr lang="en-US" sz="3600" b="1" dirty="0">
              <a:solidFill>
                <a:srgbClr val="C00000"/>
              </a:solidFill>
              <a:latin typeface="Times New Roman" pitchFamily="18" charset="0"/>
              <a:cs typeface="Times New Roman" pitchFamily="18" charset="0"/>
            </a:endParaRPr>
          </a:p>
        </p:txBody>
      </p:sp>
      <p:sp>
        <p:nvSpPr>
          <p:cNvPr id="5" name="Rectangle 4"/>
          <p:cNvSpPr/>
          <p:nvPr/>
        </p:nvSpPr>
        <p:spPr>
          <a:xfrm>
            <a:off x="0" y="990600"/>
            <a:ext cx="9144000" cy="1077218"/>
          </a:xfrm>
          <a:prstGeom prst="rect">
            <a:avLst/>
          </a:prstGeom>
        </p:spPr>
        <p:txBody>
          <a:bodyPr wrap="square">
            <a:spAutoFit/>
          </a:bodyPr>
          <a:lstStyle/>
          <a:p>
            <a:r>
              <a:rPr lang="vi-VN" sz="3200" dirty="0">
                <a:latin typeface="Times New Roman" pitchFamily="18" charset="0"/>
                <a:cs typeface="Times New Roman" pitchFamily="18" charset="0"/>
              </a:rPr>
              <a:t>Chuyển động nhìn thấy: Một năm ta thấy có 4 mùa: Xuân, Hạ, Thu, Đông luân phiên nhau</a:t>
            </a:r>
            <a:endParaRPr lang="en-US" sz="3200" dirty="0">
              <a:latin typeface="Times New Roman" pitchFamily="18" charset="0"/>
              <a:cs typeface="Times New Roman" pitchFamily="18" charset="0"/>
            </a:endParaRPr>
          </a:p>
        </p:txBody>
      </p:sp>
      <p:sp>
        <p:nvSpPr>
          <p:cNvPr id="6" name="Rectangle 5"/>
          <p:cNvSpPr/>
          <p:nvPr/>
        </p:nvSpPr>
        <p:spPr>
          <a:xfrm>
            <a:off x="0" y="2057400"/>
            <a:ext cx="9144000" cy="2554545"/>
          </a:xfrm>
          <a:prstGeom prst="rect">
            <a:avLst/>
          </a:prstGeom>
        </p:spPr>
        <p:txBody>
          <a:bodyPr wrap="square">
            <a:spAutoFit/>
          </a:bodyPr>
          <a:lstStyle/>
          <a:p>
            <a:r>
              <a:rPr lang="vi-VN" sz="3200" dirty="0">
                <a:latin typeface="Times New Roman" pitchFamily="18" charset="0"/>
                <a:cs typeface="Times New Roman" pitchFamily="18" charset="0"/>
              </a:rPr>
              <a:t>+ Chuyển động thực là do Trái Đất chuyển động quanh Mặt Trời và chuyển động quay quanh trục của nó tạo ra sự thay đổi cường độ ánh sáng của Mặt Trời xuống Trái Đất nên ta thấy thời tiết thay đổi theo 4 mùa.</a:t>
            </a:r>
            <a:endParaRPr lang="en-US" sz="3200" dirty="0">
              <a:latin typeface="Times New Roman" pitchFamily="18" charset="0"/>
              <a:cs typeface="Times New Roman" pitchFamily="18" charset="0"/>
            </a:endParaRPr>
          </a:p>
        </p:txBody>
      </p:sp>
      <p:pic>
        <p:nvPicPr>
          <p:cNvPr id="1026" name="Picture 2" descr="Tìm thêm ví dụ về chuyển động nhìn thấy và chuyển động thực"/>
          <p:cNvPicPr>
            <a:picLocks noChangeAspect="1" noChangeArrowheads="1"/>
          </p:cNvPicPr>
          <p:nvPr/>
        </p:nvPicPr>
        <p:blipFill>
          <a:blip r:embed="rId2"/>
          <a:srcRect/>
          <a:stretch>
            <a:fillRect/>
          </a:stretch>
        </p:blipFill>
        <p:spPr bwMode="auto">
          <a:xfrm>
            <a:off x="1295400" y="4114800"/>
            <a:ext cx="70866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plus(in)">
                                      <p:cBhvr>
                                        <p:cTn id="21" dur="20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slide(fromBottom)">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59">
            <a:extLst>
              <a:ext uri="{FF2B5EF4-FFF2-40B4-BE49-F238E27FC236}">
                <a16:creationId xmlns:a16="http://schemas.microsoft.com/office/drawing/2014/main" id="{A0249100-3327-413B-938C-438FDA57261C}"/>
              </a:ext>
            </a:extLst>
          </p:cNvPr>
          <p:cNvSpPr>
            <a:spLocks noGrp="1"/>
          </p:cNvSpPr>
          <p:nvPr>
            <p:ph type="title"/>
          </p:nvPr>
        </p:nvSpPr>
        <p:spPr>
          <a:xfrm>
            <a:off x="457200" y="553750"/>
            <a:ext cx="8229600" cy="584775"/>
          </a:xfrm>
          <a:prstGeom prst="rect">
            <a:avLst/>
          </a:prstGeom>
          <a:effectLst/>
        </p:spPr>
        <p:txBody>
          <a:bodyPr wrap="square">
            <a:spAutoFit/>
          </a:bodyPr>
          <a:lstStyle/>
          <a:p>
            <a:pPr algn="l"/>
            <a:r>
              <a:rPr lang="en-US" altLang="zh-CN" sz="3200" b="1" dirty="0">
                <a:latin typeface="Times New Roman" panose="02020603050405020304" pitchFamily="18" charset="0"/>
                <a:ea typeface="Calibri" panose="020F0502020204030204" pitchFamily="34" charset="0"/>
                <a:cs typeface="Times New Roman" panose="02020603050405020304" pitchFamily="18" charset="0"/>
              </a:rPr>
              <a:t>II.</a:t>
            </a:r>
            <a:r>
              <a:rPr lang="en-US" altLang="zh-CN" sz="3200" b="1" dirty="0">
                <a:solidFill>
                  <a:srgbClr val="008C8A"/>
                </a:solidFill>
                <a:latin typeface="Agency FB" panose="020B0503020202020204" pitchFamily="34" charset="0"/>
                <a:ea typeface="Calibri" panose="020F0502020204030204" pitchFamily="34" charset="0"/>
                <a:cs typeface="Arial" panose="020B0604020202020204" pitchFamily="34" charset="0"/>
              </a:rPr>
              <a:t> </a:t>
            </a:r>
            <a:r>
              <a:rPr lang="vi-VN" sz="3200" b="1" dirty="0">
                <a:latin typeface="Times New Roman" pitchFamily="18" charset="0"/>
                <a:cs typeface="Times New Roman" pitchFamily="18" charset="0"/>
              </a:rPr>
              <a:t>Chuyển động nhìn thấy của Mặt Trời</a:t>
            </a:r>
            <a:endParaRPr lang="zh-CN" altLang="en-US" sz="3200" b="1" dirty="0">
              <a:solidFill>
                <a:srgbClr val="005D40"/>
              </a:solidFill>
              <a:ea typeface="Calibri" panose="020F0502020204030204" pitchFamily="34" charset="0"/>
              <a:cs typeface="Calibri" panose="020F0502020204030204" pitchFamily="34" charset="0"/>
            </a:endParaRPr>
          </a:p>
        </p:txBody>
      </p:sp>
      <p:sp>
        <p:nvSpPr>
          <p:cNvPr id="5" name="矩形 59">
            <a:extLst>
              <a:ext uri="{FF2B5EF4-FFF2-40B4-BE49-F238E27FC236}">
                <a16:creationId xmlns:a16="http://schemas.microsoft.com/office/drawing/2014/main" id="{9C045EE8-CC22-4C6F-8B06-751CF77363BE}"/>
              </a:ext>
            </a:extLst>
          </p:cNvPr>
          <p:cNvSpPr/>
          <p:nvPr/>
        </p:nvSpPr>
        <p:spPr>
          <a:xfrm>
            <a:off x="533400" y="1371600"/>
            <a:ext cx="5683831" cy="523220"/>
          </a:xfrm>
          <a:prstGeom prst="rect">
            <a:avLst/>
          </a:prstGeom>
          <a:effectLst/>
        </p:spPr>
        <p:txBody>
          <a:bodyPr wrap="square">
            <a:spAutoFit/>
          </a:bodyPr>
          <a:lstStyle/>
          <a:p>
            <a:r>
              <a:rPr lang="vi-VN" altLang="zh-CN" sz="2800" dirty="0">
                <a:latin typeface="Times New Roman" panose="02020603050405020304" pitchFamily="18" charset="0"/>
                <a:ea typeface="Calibri" panose="020F0502020204030204" pitchFamily="34" charset="0"/>
                <a:cs typeface="Times New Roman" panose="02020603050405020304" pitchFamily="18" charset="0"/>
              </a:rPr>
              <a:t>1. </a:t>
            </a:r>
            <a:r>
              <a:rPr lang="vi-VN" sz="2800" dirty="0">
                <a:latin typeface="Times New Roman" pitchFamily="18" charset="0"/>
                <a:cs typeface="Times New Roman" pitchFamily="18" charset="0"/>
              </a:rPr>
              <a:t>Mặt Trời mọc và lặn</a:t>
            </a:r>
            <a:endParaRPr lang="zh-CN" altLang="en-US" sz="2800" dirty="0">
              <a:solidFill>
                <a:srgbClr val="005D4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1649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ình ảnh backgroud hoa đào nở cực kỳ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170" name="AutoShape 2" descr="data:image/png;base64,iVBORw0KGgoAAAANSUhEUgAAASQAAACJCAYAAACFDEVoAAAgAElEQVR4Aey9d3xcx5Xn67/e533evzt/7O5438w4zdrP9uysx37PY4/tcVpny2tLtmVZkcqWRAUrMYmiJIoKpCIlSqKYcwBBBBKJyA00YifERgOdgM453u7b/X2fcxuXgmRbsoakBIp98SnU7RvqVp2q86tzTp2q+hjVo0qBKgWqFFgmFPjYMslHNRtVClQpUKUAVUCqNoIqBaoUWDYUqALSsqmKakaqFKhSoApI1TZQpUCVAsuGAlVAWjZVUc1IlQJVClQBqdoGqhSoUmDZUOCiBaRyuawRUeKlYdlQtpqRKgWqFHjfFLgoAWkpAKmqSqlUOht0oHrflKi+UKVAlQIfOgUuOkASwNEBaOm5fu1Dp2g1A1UKVCnwH6bARQdIOvCIZFQoFIjH4yiKooGUXKtKSP/htlB9sUqBD50CH4PS2UwoIYXAYJCZPjtxTwIKQLmIikIypRAxxVhom8Vv96HKWyUolSGXTRDzByjECmQiWcLBAJRV7WaBHMXFZyUlynkkLlOmgEomqDLfNslslw17u4f5Fj+etkmc7XbcYwuUiyUoV75DHlDLqGoJtQTzVjd9+7qIOdOUclAslVAlUyqkggrzQ34ywczZ8lVPqhSoUmB5U+BjJRThdw0gAm0B6n7WwGPf3ED3Sz3gFdBJkyPMaL+L+l+eZv8nNnPy8RpycqsA+RIEnVMYd5/G9vokxtfNtB89DUoeCkXi+ImFITlTIimIUgyRR9FAI0yOuY4M9f+2hTd/9gibv3KIXf/tMMe/tZm9332FoxtPUUrlKRYhJnSMQblQoFAski7BTM04db/YjemgAyUMOQpkyCCfmegJUnvbaTzdnuVdAxdJ7kTyXBoukmxXs3mRUeBjJUqaBFOgwHy7l7rL6ln/5bXsuWk34Y4MqCr5aJiOFzt58Z+38PqnnqVuw0nylER4IleG8kIcxw4ztVc103BbO466CVAKFFSFbDSL68A8A08MkRKJK5uFLJAAHyUCriLh/WOYajs5dms3L37qFbwHLEwfnWHWNA8ZlXSxgFNArJgnR4pSOUNMxKAszO4boe1AB/5ojBRxkoRIkmDeF8Hb4ibnSV9kVbI8s6urynq8PHNZzdXFToGPiXQkMlKGLK6uOZp+c5pXvvsCW3/0IpYXZykmwd89Td2Vu3n1q5vY/pVtNKw/TV7QQIFELk/M6cRnmMZ9egFfW4D8dBQKOZLJFHMnHJy6to0TP69lpidA0iYgU5F2koJPkoEsRMoRep+1sPnzm7TfimhqJRWvIUJsJMW02Uuo1044lkHJwLw3TaTXR+KMl3h3gJizSNaeJDrtIZRPkfbnSHdHKfpEz6se50oBsc+Jra5YLFbtdOdKzOr7f5ECGiAJy6ZIM9M9zekrGzlzeyOHr9pP3a0deIciWF7u4ei/Pk/9tTs5dkUtjY+0oZRTlAvg9S7QsvkE+67Yye7vH2Xf945iWNVBKZhlYnac53/8JJu+so3nP/8Sz/z6SZq27CEjZqu8CF+KZvcpl0p4CDD49BAvf+4xFEqEJcvFHOu++zp1vzrG0V9vZ8+PNjHRGyVkhsMbWjj801fY/KMn2Pnz12hfb2L0gUFaVp5g3pJh7oSHXT95jcmm8b9Y+OqNv44CoqrpAwjRaFQbQHin+ia/RXrKZDIaYMm5/syf+4p+T4//3DPVa5ceBRYlJEiTxdFlp/by44w9NYzxyR5e/cluTjzSwMkb99Pyy/2MbG7j4O+PcXpdJ6Wyohm9E544tjcHMTzaTf8GE/XXNLD3Z6/hMcwynwxg2T7Ekd/WsfNrrzNRY8U9YCIhVqtiGYV0xXBeEvUtzNjjo+z49EbEjp2QusgV2fKVNzj89VeZeWGQsS3tpB3QsbGXp372LEOrWzHtGOb0HQ08+83X2fu1HXTc1UhoqsTscS8Hvr8D+6nJS69Wz3OJBTREMhIwmpqaIpvNIhKTHgR85DyfzzM5OXn2XEBMf+adWdKvS7pVqeud1Ll0f39MRrtkxEyhgKtjjmO/OoLllQHcrTO8edVunvrmRl797hb6NvbibrVz6Nr9NK3pQjM8ZYooU1m8R2Zoerae3U/uZs/tb/Da957FesRClCJJj4Lh7g5qf7RTrM4USynyJQWyKgnR3RTt40SIMva4hR2fekq7ltdUuTLbv7QZ2yOtpFM5SvJeDmqufJ7j9+4g7kxTzKtkJxRe/92bvPSdTVj29xNKZRluGWPnj15hprEqIZ1r8xbAEXARwJmfn8ftdmtAIyqcAIsAisTpdJqFhQVNMpJr8p7EiYTWvbwtGzqISSyhelQpIBT4WEkb29dG1vG2eTly+RH6t3eSDcfo2tzO1i9t4uAVe7F2L+CyLlB7y37a1nZrKlcuFMXwcjdbv/4CO3+8hzeu2MOBb+3l5JcO4tjtJEyRQDBJ68OtHPzxNg1M1LKMg1UM0sXFET5R3yJEGHzKzEufe/ItQFJV3vyfWzA/1oy3lCBIhlwODv1gI+2P1OIPF0iRQ8nC7hu20/LAMVKuCCny9HRY2fO915irq0pI59rUBWxEKhJwSSaTWK1WUqmUBkICUnJdAEukJ3lWByJdzbPb7X9id5L05L48KxJY9ahSQChwdthftKj51gX2X3GAnu1nUIsZ/J1uOlacYOSZQfxJsFvnqbl5Ny1r2jXDc3DGxfE/Hub41QfABkpSZfKImb3f2Yprn1NzDYj4oxzf0MTOy94QvQxyJSLyZZGMcmJMF/VNRvQT9GweYdM/P6aBnQzEiQ/Tti+8jmVNL9mMSpKimJU48PPXabi9ntw0moE8Zi+x+xev0bu2mZQ3jVKGoWYHJ79xmPkTs9Wafh8U0MFhaVwqiQSUoagUUbIlQv4os44ZisU8SqFAMBRFUVTmnNMU1QxqUUUVjT5fYMZuR9X82ThrUxIQ83q9b3NofR9ZrD76EabAx0Rdy2rj8GXcZ+Z54/c7GXlltGLEiZdIeGJEYn4oqoQGQuy77SANj54SKzh+9zy1jxyl9n/vJX8yw1i3k+0P7+K1Hz6Le/8Y5byCshCh56l2tv77q8QPJknakiiFLEVxYioIFslQfVlEJGwbBnjiK6s1fyMZrJd7O764j77HjeRTSdJEEQekpidaefEnL+Hb6UftymF9YoDtP3yR8X02Yuk8CVSm6iao/9ZuPHX2j3D1nZ+iCfjoqpOumomkI6Ei/SQolzyo6YJW7/kITI6ZyeaDJLNZRi3zFAqQyDooM09ZnNSykAyHKReyWgcj6edyOc3o7XQ6NfVOvquH81OSaioXOwU+Jtp7jpzmGOk1zLPrzr0M7xqqDM2LFCO+jOUsalEhNBrk8EPHOfVMk1jBURJF7PvnOPS919j1pefY/d1Xqf/VAZou38fCIYeWRjmTZqHFw+YfPs8TP97E0/c9g6LmKMgQnfSialKDQwG4kRd6eewHq7T30lqOMrz2nR30bjWQy6U0PyMxOyX6M2y/eSfrfrKGtT9/gI0/fZSjdx8mO5anIMZVFGZaJzl8xR5mW6uA9F6NVFexBHzE3iN2Ihkt09W0glIkkymw4PORysXJFuKkclF8AS/FfIlEKEMpXcbrnKOogJKDdLZMsjhBHgfpfE6zP4ntyeVyaaqaLoHJt6tHlQI6BRZH2WSgvUTGlWWqcRr/iI9iLkOpIGPzMhqWoVjOk/flmG1x4up2o2YKZAtZMjGFuREHnfsGGT22QMRcwtxrZtY1rY3cKeWkJv0kutOM7Ldg6jSjlArki4rmNlBWFE3FkkG7wICbnv1nKGZlgE2FYoHxfVO4Blxk1DTyp6FXDBR7EUubif5D7Uw3T1F0o4GkWshAMU1sOshEjYOYM6WXtRr/BQroEpJIRGKoFlASKUYARIApn5f6glguhic2R4aUJuXm4guQsECqA2LtqFEzhUSWXAZmfQtk8ZDEjd09TyAYPGtrEuCrAtFfqIxL/LIGSEWKGiBp9m0x3mgj+llE1iiXxPQs55Vhfs2pMStT3FRQc1BIo6hhpvunObWpm+BAggJxssyDmiAl8z1E0hIvyAQI8Cja/LjKdDexH6lFgUOZp6ZSzOdRy2XtmvZeTp4rk9UmhqgVNwFxrCzKaV4S04zl4kgppgpK4rCZhLyqTW2p2kv/uhYuACFBwElX18SAPT09zfyCk1zBRzobx++LVeowZGfOuAVHx28JDnyfyMD3mWi5jIneR4l4h8ikUygqxFNatZ5Nt6IC/nljti41/XU5rj71UaSANtu/RFkmglSG2jRkKFMkr4GQ3JHJJZpzgAyGiNFJe6Yy6VWbPpLJMXNknIbLj5E8ENSkGJlSK9K4TPbQ4EbekyATZfUkJD0JWlIqWc3/O1/51uKzKgWKyMQWVXtde15Lo0Re0LFcuS42J8mxpmMKUJZVDTs1kPoo1twFLJMAk9iSdPCIRHyEg/aKW30SVO8IHsN9hAzfRBn6HzD0BRj6HIXhLxIb/Xf6a36Fc/C0JrGWM1BQ8hrIiQ1JDNqSvm6fWgqC8j25Lteqx6VJAU1CkqIv4oI2D19YvDJvXmBK7iw9dBQRfBFfoixBWQ0gX6LgLlHR0FTCGrzIjDf5k1QWG9lbr2uJaisByL9yWTNGi0FazkUCksuV1QIKlVwsYqbAjkh1IsFJLkS+EzAS0NJQT2vQZW2+nawrUD3eHwV0QNKN0IVCSRs1I6mCZxhH0zVkh/4JbH8Lg5+B/m9C/1fB+EUY/hS5kW9iOnonhHOU0ipzgS4KBUWTkiRtHeh04JFYByL921Vp6f3V2Ufl6QogLYKEQEZFElnkfB08hM8X8aQCBHJBUKEye1/m2MvE1gw+UoRQBCjUNGQiFVQp67AhYPOWlCUglZWERYwpagM4Ytuu/C6IoCVgprztHQE3kZi0DJ3tSCW/Al+aLKYBmQZDYjjXM17JcfX/IgWE4ZeGpYQRUBAnR/ErGhgYIJrIE89DzDeNb2gT6f4fwvCnYeTvYfCfwfhd6P8G9H8Nhj8Lw58gNfB7TKfe1NTtOCFKpYp9SiQv3aFSByLJh5wLUOnfFoCqHpceBTRPbY1nZW2jxTWKND7XQUg4W3hdghaJClU8K1KJMCJrEWn2HpmJm1c0UV1MOboGJemL/KKtKyCJV7BDU83SAi6Fsva+mIa01YtE8CmUSWnAI7aqt94ReUisWpoUJbYpyZ8syqTZtGSNpYrdWytDsQClS7NhC5MLU4uKJKNlIu0IGEjQJR+JBQTk2aWH/q6utonXvMwtzGRHSE6tozDwM+j7Jgx8g+LQ/0vO9GUU0z/B4NfB+HkY/jgp43eY69tFTgF7BlLpNHNzc4yPjzMxMYHf7z/rhyTfk7wICPp8Pk6cOEEwGFyaper5JUKBi27FyEuhXnTJQWI96CqNMO877wuoCENLEACSWDypZ2dnOXnyJK+99hqHDx+mv78fg8HAwYMHefPNN2loaGBmZkZ7R9LV05b0RYqRNAQkpI9JyeBlzE7a+gAMfxMGPweDX6Qw+FXSI/9GzvxZGPwa9H0ZDF9A7b0KT+t+Tex1R0NangRsJF3Jr5RHgv7dsbExXnjhBb761a/ywAMPaOAlQCrPS3kqo30VW5T+vk6bpfnWaSPP6Pf171wKbediL2MVkJZhDeoMJrHOfDoDi9SiM6eAj5wPDQ2xfft2Dh06RE1NjXYuUoYM3evqkf6+MKmevn5N4qXX5ZsCAhJr38inCSSdJEK9eI1ryAz+jLJmyBYQ+haq4ReU+78DfT+A/i+jDn2SaN/3GG99kljAyaTHwsjIiDbxVpeMJF8S9O8K+O3Zs4dvf/vbPPPMM+zcuVMDUSlbfX299lvANBKJnJX4JI8CWpJHvSw6vaSMejn1byzDqq5m6R0UqALSOwiyHH4KA8mhA4MuJQjTdnd3n2XWbdu2aUwr/kLyrISlzCfnwqjvxqQ60+oMLIAn0zpk1r6oWAICsaSfHLNQ9FL0dWFt+B1Z89comf8BBr8Afd8Bg6hrX0cd/iJx039nqvu7BO0HtWVFxYdJBwwpl5y/87sCKlJOKaNIboFA4G3PSFnkfl9fH7t37+b06dM0NTVpIDw8PKzNsZM0JP/ynAT9O3rZlkPdVvPw7hSoAtK70+cDv6sDiDCUx+Nh3759HD9+nDfeeIP9+/drXtRLGU0HHYn1oDOgHi+9vvT8naCg/xamlm/ooVgUg7TmckY5kSI4dQhHz69Im/4ZdUhG2iT8HYz8I8nRr+AcuoyGQysgH6ecBY8DPJ63z13T8yYElnP5luTtncAq1/T86PnTn9VjHaiPHDlCZ2cndXV1GmDp0pgO1JKWpFE9li8FqoB0getGGEAYaikQ6Iwu1+Rc7kvvLusNiX1HgEfsPs3NzZrEcIGzqCUv+dSZVWIdCERFmveGkSlpMv2wqJQopjwEJg7iaF9Bauj7FIe/iDr8FWID32Ci7TfU730QcuK0CvlUZdBDQE0HGynzhT6EpmazWZOgRJpqbGzk1KlTmrFc8qHTXOKl+ZK86QAmeRQ6LP19ofN9qadfBaQPoAXozL204cu5MIMYlV9++WVef/11TQqKxWJnGUDek/BBHDoYybfkXPfSrtihCuSVAtFEAJOtH1WmFGVl/eJ5gqO7UGdfITqyhfjEK7hNNZohu5QCrydMODZLKjNHsfjWcL+U+4M4pBxLAUbKJCqv2NoEoET6lBE/eUaCPC9B6kZ+Sz6F/no6H0SeL/VvVAHpA2gB0sClUeu9sahizz77LJs3b9akIFHPpOHrsTyvM4L+7geQzbOfEKlIfJB0u45SzBBNzeH0TmlLDosnRSFXJB2Lo2ZyaBPdsmVK+QVQU2je2SkRklLkVQ8l4tqIn5RfDNEfBMjqIKKDjcTyXQlyLnSV/AggiTp89OhRDhw4oA0E6Pcl1tP5IPJ8tgIu4ZMqIH0AlS+NPxQKIUZokYTEGKszhMTS8CVIo9d75aXMI0zxQR06A0o+dMbMFzKklSh5mbqYgUy6jD86TbLkJqZkcSyUSORg2msmzwL5LExZA0TCfq1M4p+ay+Y0+5c+2/9Cl0cvh9B3KS3lXKf30jqQc3FxMJlMZ10iRIoSUNbTuNB5rqYPVUA6x1agN3xp6EsbuPwWY6vYgQSE9u7dq/2WBi73LqajVNbntomjpUI6nWFhYR65LuXx+wMU1Up5VbUCsIpS0MorUp/YjwTg5FmJZfROVMGl9PogQffdaK8DluRN/KZkQEGM5GLbE3Va8i/3JAiwicQnsS7d6mB3sdXxu9Hkg7xXBaRzpLYwkt44pTFKgxWVRxwPBYjEGVEarfgL6c+e4yc/8Ncl38JgUk5hSpvNdhZgZCtzKbfc09UxeVaC0EL8iHQmld/6uRjwZRRMX3NpuQCSTly9rgREJYTDYQ2YxP4k9SrlljLr5dTbgB5LOavH+6dAFZDeP83e9obecIUZxe4ijVX8ZGSxe5GQ9B5VGqh+/rYELoIfehkllrWSLBbLWWmnIgFVwEj8gYRBl5ZVyixqmg5Sck/SkViYVwep5UaGpWXW8yqdigCodDjieCrgJBKU0EB/XsBLL99yK9PFkJ8qIJ1jLcnIzZkzZzTvaLE5SM8pDVcYTYIwojRQPRYmvNgOncGkrLJgvzDgUhVFyiS/5b7YYeS3Xl4BavktTK1fk3P9t1yT+/KN5XToZZb86fmVMsq55FeAScoqtsEdO3ZoKp1Ig/KMvCvPVI/3T4EqIL0HzfTGJeCiM5Y0SlE3ZJqGTHGQhijSkM5875HkRXdbZ04BHJkfpwOLXhC5L/SR8ouUJL/1Y+m5fu1ijf9cWeSagJMEWRlBRuokCFgJnfTwTlCT338uvYuVNucr31VAeg9KSoMSIJIgvZ8wpPSIIq6LcVaASBqjDlby/EftkDIJGIm7gq6GvrOM8oyAkkgMH0UavLO8f+63tAOxjYmKKmq7tBM5F6DWOzSJBYwkrgLSn1KxCkh/SpO3XRHmEiCSpVylgcnseZlnJaqZNEC5Lw3sowxIwjjCQGIf0VWStxFpiUezbrx/5/1L4bcu9QidBMDF3iY2JgEn8RrXgUme05+9FOjyfspYBaT3oJb0cLJ0h0w7kJEWkRCkMQlj6r2dDkoSS/ioHTogSXn/Uhl1GghtLtVDp4FOI+mkpL2I1NTe3q55hstcOwErAS15rnq8nQKXPCAJswkTCbMtBRgBIvE/6erq0uY/6UCki9kS6+dvJ+lH89elVt7zUYt6+5BYpGnp0GTXX/Fpkg5OgEpvd7qEvTTW3z8feblY0rjkAUnv1QSUJIgzXEtLi9ZgxEYkvZne40l8KTaSi6UxL/d8CtgIMImdTRakk+kq4rUvv6XtSfsSyUlASp69FNtaFZAWjdai34t/jQzdyzKr4gCoi9U6EEkDuRQbyXJn9IslfzroSHsSW5sAkcPh0OySosrpEpMuJV2Kba0KSKWSNo2hra1NG76XRiK9mDQeXZzWgUiPLxYGqOZzeVFgqeSjty8BJnG0FP8uWSbFaDSeBSYBrkvt+MgDkoCIVL70OtIg9F5KYjFMi99Ma2urBkoyKiLX9Z6pCkCXGjtc2PIubU/6uR5L2xQJSUZzxb4k0rr4Mi1ts/LsR/24JABJByMBIF1Hl/3rRUyWtZ6lhxKpSO4LIFWPKgU+DApI2xMQErcSWXVA1hIXW5O0TWnDl4LEdEkAklS0VOjo6CiyzKkMwfb29mrrRotUpPdC8tylUOkfBrNVv/neFNDbqcQymCKzAaStyhxJaaNVCem9abjsn5BKFJARQNq1axcrVqxg48aNmqqmzzkTyUjvgaqAtOyr9CObQWl7AkYS9DYpapx0mpeK9H5BJSTReGUvR1mwVKYaijJU0YLlv+xiK+FP71Y2fxT3X3l3cRPuxVf0TSblpmw++adbfb+9vUrlSkXLThorV67k8ssvZ+vWrWcnicp9XY+/FHqgt1On+ms5UWBpO5Q2+ye/KWpbub7FTSUoy06tspmqCsW3doHWmE1s4mdDubKhqhjKhefKshur7PCq7cqq7fm8HIwVFxyQdHpUgGgRkcQ4txgEViSo2j62b9FPA6VyBZA0QumAJD+EptrzUkFnU/6zbUvvbaSnEfd9CfqcLB2M/uyL1YtVCixLCvzl9q6ziHTxIggo2rbz0qHLHeHEys7OwjXaLtIaGMku0MXK7WWASBcUkM7SQUclPRb66EG/JrEQRESppWEJyMvtRTxahCFJ5N0PAR3Rv0XklVhUMz3ovdC7p1C9W6XAMqGAziMSi8CzqH3oso5sQ59CtqAvk6ZMlpK2gb2mY4gkVdmxXt+gXpOKKr37YmKS4Id8XHhA0hFkkYg6IZdij5xrCCPPaM8LgUQUlSDSVIX4gvpCfMErDYr+CgIK+Oj6uICT/JZYQhWQPuTWV/38+6OANHpp8zovLZ4KPwhvVPiowi9nE5Z35MZbYlOFgSr4RHERtJTF+Ox7H9LJhQUkKVS5pK29rIo/0CKY6MAiiB4G4kAayKKSp4BCgRx50mShWAAlT1lVKFJ8y6YklVKU5N9dShI9XAeepTq5fv4h0b362SoF3jcFdP6pmClEzSqAWqzYjnRUErOQmIhKFZCSn9nFkJeOXXYR1kwhlc49SxEFBZUcZa27f9/ZOq8vXFBAEt01j4pASQFVAxTNXlQWY7RQTbZDzUImieqfp+hxUp53UZyfI+efIx2YI+fzQDICuXhl69RiDlSpiJKG/EsBSUCmelQp8FGlgHCN8FJJAw7ZuTMLqqLxQVGFlAruLFiiKl3+NDVzQQ7OBdjrCrHbFWavM8Axp5fWcIKBTJ6ZIiREZhAwy8nWMCIqfLjHBQYkQWExn8mIQQFK+QqoJMOUAy6ydisY+6C/D850VELbGejspNjTiTpgIDptITI5StQyQMFugwUXJGNQUKCoUl7iXl8FpA+3MVW/fmEpIAM/RW0QqNKhy7loFvMqjERUal1JttnDPDfhZ9Okn0fGFnjYOs9DNh8PWQM8bPWxdszD45M+Nk/52TUb4ZQzzmRQIbsoWV3YErx36hcUkDSVV/snw5F5iAQozk6SGR0g3ddBqquZRPsxMu01KK0nKLaepNjRCCPdZEY6KM+ZUAMz+Ee6yJl6UYd6yPZ3k7aMkJv3oOZkJ4+3DElVNey9K7z6xEVMAeGlRSVATEKhMgzGsxxyRnlhIsQGW4BVAjy2EA+PRXnYlmCVJclaU4ZHRnI8KmE0y9rRDKtGk6w1x3jcEuLlqSAH3REGc4uJf4gkOmdA0vBGG0asDC+KnqtpTpUbFUkmGaE4N0HO3E2mv4lUZz2pjnoynY1ku46T6z5Bpusk8a4GmLFA2EU64iSXD6JkE8yOmygFvbDgoGQ3Ex1sJzrUTnaiXwM52Zkwl0kTjMdIl8Q7qWL3q1SeaNx/Smi58qdXP8SaqH66SgGtUVbaa0UaqmgXJW3gXjgrr/kcidnIl4G2+TxbJ/08Zl1gvSnEWkuUB8ejPDQmIcbDtiirrVHWWmKsM8dYb4qxYVTiOGvNcVZb5H6ENbYQj9gCvOiMMRCLEtV4owxqXjOrCGcLT0nQuUbEAMnRWfv6eWKocwIkyYPYiSqeRBJXDNea0CK5lRJEAqQnR0kOtpI1nKTQU0Ohp5Z8TwO5nlPQfRK1q45CdyOpnibUKRME3RQSPpRchHwywUhPF2rYD1EfuMZID7aR7TtFrruWuNmIGpzH65gmGItow50yEqfJTYvCk060dwLQeaJhlZGqFDg/FNB884SjKkBU0GLhLjHyiPdQmkJZwZeFljmFF8xBHrH6WGULaqCjgYy1AkICNKutYdZYBagqYZ0lxNKw1hJmjSXCGkuUNdYo66whXp500xfNkxXmELOI2KnEiVLypjGSDM9VOEl+6ryl9e7vZLD/AFXOCZDke4LnFVDSEVOQtQzFMiRTZCdGiQ+0k+0/TdFQS7m3hlJvLUVDA4rhNKXeRsp9Tai9TSh9LeQGOsha+kmND5CcHlIIE84AACAASURBVCYzNcZUcyPJ0QGK1iGUoS4UQytlQzPl7kbCfW3M9rbht4+RSceR4UupPu0Qai1Bcp1454FulYSr/6sUOK8UkJZZASSRiiqS0SLbSy9fypNUC3QE02wZC7DW4me1LcgqW5gHxxKssiZ41BTVwnpTlLeHipS02hpjjSWmAZCAkAZGFpGiJERYbwmzayzCXKoykaIygCSj3XlQBKAW3XE08FwUmN7haXAuJDlHQBICCiC9BUZlcWMvFCCbIe+aJTvYQd7YgtrfCP110H8S+uspGU9TMDaT728l1dmIYmim0N9Csb8Vpb8FxSjg1Eza2E6it5WJQztIdzdR6Guj1NcGfWfA0Epm4Aymmr1EJkYop2OVcU0dzTX9sSJkLlarllcdmKo627k0neq7558CFUDSQUlruXpblkZbKONL5tk5F+CPEz7um6yoXKKOPTCW5CFbgg2jETacBaUYj5jirDMnWGdOssac5GFrklXWJKutcS0IIOlgJOcPWFNsNoVpc2ZJLio5Wgcu7jXS01dY/q1pKIt+gnJZ2O1cj/MCSHpmBNs1R4d8BkILpKyDFPpbUfubKRtPwcBpGGqiONRCYfgMiqmLzKiBUHcz4e7TZPrbUIfaUftbYKAF+ptQBltQhloZ3vGcZn/KD5wh1tVIfqCd4nAXrvr9eFqPEzP3QTxQcSNIJyGVhGwWlCIUBNUrNHyb3nuu1Ku+X6XAeaRApWvXu85FsUOYS7+Uhxlfmpcmfdw1EeSe8RiPiGF6JMZqSwWQ1p0FGJF+YhrorLLEedgSZ5VFjNwS4qzRgzmiAdI6c5S11igPjEd50hLgTcs804ApW8aUVrElS3jyaCAlfk3idaM5LcvJoi+gjlfnQpJzB6TFUa6KMCIomod4kNy0iexoF6XBdtTBM1pQhju00bO0pZfCjAkWZrRh/MLcJPMDXcy1N5I29WpSlWJsJdPViDLaSn60lYma7SSHWkiNtDN2cg8BQxMhYxtTx3cQ7ztNxtJHwTGO4rKTnZsm7ZggPzeN4pqjHPRDNq35L0ml6/UrdV09qhRYLhSoWGCXdJmL2pFuARGnxgm/wisTIe63RbjfGtPUs40jEc1QLUDzkDXCw1oI87AlzCprhFWWEKssQdZYQjxiCrFuNMg6U4j1AkZiDDdFWKcBU4RVEz4es3h5emiWQ748r84EeXk2xtbpJLtnC7R5E0zlKv5Lki8NjESNE0vNeSDkeQMkYXLtyKdR5x1kzN0URzsoj/RSHOmlINLStBXFOU1+YQ414oN0FJIJSCeIuh1M9ncRGB9BmZugYLfg6ThNdqSVoq0b05FtJIbbyFi6GT2+k+DAGSabjhHqrCc33EHB0k/GbCRpHiBg7CQ+2kvG2kfeYkSZGKXgmYZ0WDPQVbT0ivSpZ7saVynwYVOgAkgiZ1S4SYSPfKniaZ0CbfRrrAB7nTkeFYnHGmeNNcwjliDrzWFtGP9hkYrESG0Os84UYL3ZxxNWP5tsfp4ZC/DceIjNYyE2WYM8ZgqwbtjPmhExdsc0w/iasSAbzH4eH/SwyRpgjWVBcyNYZY7wqDnBMyYv+2bCTOYrsys0FU4DpD83lv3+KXpugKQZtirE06QN+ZdJkJ8do2jtAksnqnmAvHmIomMKIkENgArpFLlsmmw2g5LKoGQzZDJJAn4PjikbuYgfNexjxthDoq8Z1dKLvW4/meFO8hYD3vY6IsZ2ZptPkB3uomg2UDD3kxzsJtDVRLD7NLnRTlRLF5g7wdxNdryPjHcSNR/TxgKX9EPvn2rVN6oUuCAUEDB6C5BkXChTBr+iYk9l6EnEOBmOs30qzsaRKKusMe6bDHL/hI811gCPmKKsG42zwRRnky3BcxNxtk5GeXMmxu5ZCVF2OWPsdCXY5oizZTzCusF5Vg8FWWdJssaSYpU1zSOjSR4fiWvSl4zUPWiT0biwZpuS80dHPByZDrAgvs5CB1HZNAflc9c53gOQ5HMymF+x9wsT64ys2bI0kW1xLZZ8DuJRSvNzFKaGUcd6wNYDZiPK+ADpWRPqvB08DkpeF9nwAvNBNxMeJ/M+JzbXKOGsi9iUFd/AAKm5aeKjQ+QHG1HGDCidBlKNZ3D1NBM0dZAxdpIa7qc4OkJxbJRw3xn8LfVEOlpJmI2kJ4yUbb1g6QVrH8rYAMmpUYrheZDpJ2J8X5xgqJfpLKiepauUvwK4F6T9LZNEpbjvFbSsykOVJlGJF80cQr+zCWgPVGhWeVxaj4x9iiuweBpHtWeLZBbpLxaJyr1lQo4LmA29PVWsRbpvj0YtIZaahlKGUllm7MNsDroDBY7NxtkxFWTLhJuNNjdPjPpZPxxmtVlsPhH+OB7mobEI60xhnhqN8PJEmh0zWfbNZTjszFDjznHCk+O4O8MRd4ZjngyHnAm2TwbY0DPJRnOQ9ZY4q81JVtnSrDanWGdJscaU0OxQa60RNpiDPD7iZ6VNjOERnh2cYzCcXZz9JiWRJYTO/XgPQJJPiP9DZb0iHb9FlJS11SQH5VyaUjSMOu+mNDtFadKEOj6IOt4PE0YYG0KZHCQ9PaABE7ZBMlYjZmMTHeYmOu3tjDk6aJuooddWT95oJH6mD/+EifTkMPHWNxk79AyR5zeQeuROJl+6geldKwnu20LK2E3BYsY30oNnsJWE4Qyl0RFSM+PE7CZKln6Shjai/R0E+joIDhvIzk1RCvkgJXPjhBlkyu4i0L6TKzUSnw8yn3tFXcgUpH5lllQlSH3roTJ7SuYdCmm0f5UmUSHYomuK0E/DIe2hRWougpV0ZSqZs+8XpQnLWmLyjvZP0pVEtZcvZDGXQdo601SUM33ZEA2QNLqmKRXSRAplBsMqB2cybLbGWW8WNSzGKkuE1eI7ZK7YfB4RQ7Tcs4oTZIzHrBFeHY+xczrJ3ukYx50pTjhTnHTlqHUr1LgUatwKJ1xpamYj7LY4eWlwmm3TMTaKg+RIRRJabYlUjOBWkZpkhC7KBlOYx0aD3GcV94I4T40u0OqNS7dydg0OmQl3rrX4HoBUqUP5iI7tmlOUyJJ5FRIJ8gtOsk47Ofs4xSmrBkilyRHKU8MUZ0zEHePkJ8dgbAysVvwDPbQ2H+GosYZ91lqanMfpmavjwEwNuwZqMTW0EeodIeQYxNL4Ku4nf0/fH7+B+9Yvotzwt8Tu+hvm7/xveO/9d+zP30uktxbHSCML9m5S1j6ifV0ELQN4hjrJ9nUQ620jMtRNYLCbsHWQ1NwUKe8sKZ+bQjxMuSiznLXxwbc8zM9S9Wypl0FjvpBZkAIvMstfiAU7/lyQt8728FpzXFwIQ5LUQElOcosttSKVainpL2okPkvwC1nIZZW2FFvoKV2BRpxSWXPdCxTKdM/H2G6dZ+Ooj3VmcW6MsVYbpq/YhwQg1ptkeF/UqBDrxVZkCfL8ZJz9jhwH7El2W30cnAhS60xy0pXhhDtHjTvPCW+eWk+aw1N+tvWPc9AeYu9siq1TKTaZI2yyhnnCEkHAbrUpxlpzgrWWuPZbrq0yh9lgjrJ5eIGBmKqtJFBZV6DSsZ9rTb43IC32dFptyoia+K3n8hCNabPzFYeNomOM0swY5WkrpSkLJbtVC4pjjJhziuLEFNhm8BlHOVRfw5Mth3lxqosnzKd51lrLbkcvtw3Ucu9kP290GzhdfxR/93ZmV/2QzM2fZf7Of8R/16eJ3/5/k/zDf0G57ePkbv4Mc7d8gYFnb2Fh9Dhhp4GErZ+YsZuQpZ/50W4KI0ZKE2aKs2OormlKC3MQWaAU9ZELeslHfKiZeGVkUHM8eyfEXyKAtMgTFd6QCl/0xl16fRGyRDiXnl1g5ywQyYnWEoXFBOBFdF4qNYlKJh7HskqDwL/MVBc1TryAF19dVnBxgTKzSE+drJXCL9KaMr4ydPhzvGLxsMEsk2LD3G+L8pAtrgGSTAER6egRU5gnTGGetUV5YTzKc2NBXpgMsXs2zYk5hZNzWQ7afOwaclA3F+OkO8kJT1pT2Wo8Geq8KQ5PzvN6/xgnZqMcmU1yYC7HDnua7fYkr9nTbBlP8uioAFNlmolIYuLvtMkc4PnxGG+MxZhQKsq2tlxAWer33I93B6SljUo7F7O/gFGEktuFKoZqx5gWyo5xSo5xVMcERS1MahNpyw4bTEwStUyxp/4UK0+f5PaxQW4c6eeGri6uGuzm8fFZLms38K2hUVaMjPJs5zHqNt9A4bp/oXjdfyd9++cIrPxHQnd9mvQtn6J046fJ3/iPJG75LN03/ivBxpfJTPdQmrTCpIDPGFmP5GtCy48qI2wBV2XqSSIIiRDEApSifooRP6RiUFz0QpVynj0uDUCSsQndnaRS4hJquUSxVNbslZpnhwCJKl7wsqRMZSVCWWdK8/Eq6Kgial+u4mMsCWlSkDwT1xafEbuIrPucFNmgFCcl6/CUIb64Rs9Zsn9UTxZtlgLbGvMK0QsVqVEguycKL1tDPGb28dBYiHsmotw3EefhMQEFUdPC2py1TdaoJtHsdFTsRPvmkux3JjjuytAwm+XUXJq66TAHRx0cn/DS6IlT50lw0pPUwKnOFefIuJc3+8dpEMCajVM7l+L4bJqjcykOu7LsnM3x4mSaTdYE60dCPGqO8PRUhh3TEXbOpDjiVOgLqESkh9I6c1nR49wr7v0BUrEIqQTFeQ+F2RlKjmnKjglKc1PgnQWfi7LPRdHrJDc3Q2F2CuwWIjYLh06d4s6Gei4fNvJj6zg/67Px284xvmcycH//ODc0m/lBzyQ/7LVxy4iRddvW03HD/yZ60/+gePPnSN/+DyT/8PcUVnwC9abPErv5U6Rv/AdcN/4r08/eRXKgDSamKZvMxG0GEi4TeecUBaedomdGM7aXfE5KfpcWij4XysIcimeWUmBh0U+p0rMLXSu0fevs3Em9fFMIxqOM2McwO21YXGbMrlFMc6MM20ewzE3gi4QqKrqo6eJoqjub5osgQak4nooSIgZsbU6jcJxwnpLG1n8aZeZVwnNbwbaL8PwWmNhMaP5ZCpOHmRusRclqcLV8iXQ+craosYqEqckTwk/5kkY+p6KwY0b8iir+Qpp0NBbRRrhWyxw0kwzT+9k8HuGN2Sz73QpH3XkNhI67UtS4k9S5UjQ5M5zxZOiaT9M4Oc/hkWna5xO0zCdpdMdonIvQIuA0tcChUQft3hQtrgRNrgS100H2W9ycmEtyxJlln0th22SSp4cXeHbUx/a5LMdnQxyZS3J8LkfTTJJJXwJFFmMqf1CApPOkoGA+Sz4cIO91ayNleN2U5z0gDB0Lg0zdSEUpx0PkfV6yXhcL9kl2N9Zz6+GD/K7XwE+GLfxgcILL+qa4vGeCH5h6uKutlzuajVzVNcZvu2e4rH+M6w293PnUFox/+CKp6z+DcvMnid/xWaI3f4H5lf/C5D2fIX7rxwnc9q+033cF8z2tJM1TZIdNRC09xJ0jKO4ZVNcsBZeDgnOGgmuGonuGosQSnHZUp52yxwnxSEVKKlf8Kc4C0vmA/fPRmC9gGr22JtbsvYYXmu/iheZbeb7pJp5rupktp25lS8NdHBvYRq5YWY+8pBSgUNTWocqXVVKUSAjyiDSkWeMqoy3SRjVAykXY+/Jqip0/JNZ7Mxz7MgXb/VD/94T6r6XQci2D2+4iG/VfwBIuk6QX19LPaBKmrPQoswhkHWzoCEV4atzPanOAdeYAj5lDbLSEecIcYoPJzyMmH09ZFnjTEeewV0bMstS6MtQ5U9TNJalzJjnlTtM+n6PHn6M/kKHLFaLBNkvrjA+DP0PbXITGMS9d7ji1Fifd80n6gjl6fGla3REODE9y0DxHvTNOrTNFjSvD3skIrw452WPzcXQmQpPLT707Sb1X5cx8kSFnmGhaVu+ubNdxrpR+dwlJa2O6TaGIkk6QDvooS48ZjUA0CrEEJJKUMylKMuKWS1HKJlATUXxeD6/1GLn28DF+293LL/tGuaLHxu+6rVzZZ+ZXA6NcYRjj5o4Rft3fx8+GjFzXaeJ3vTZ+NjjMb5tbWb/uKnqu+waJm75A/LZPELztcxge/jqNz12GedOvGbv32/RsuR2HxYh3bJaYyUZ6apDoVD8FxxSqc5ai00HJNUvZNQsuRyU4HeCcAaddi8vBBZApL4L0uoSknVSg6VwJvZzfr+3bw++3fpWXhm/jxZEbWH3qR2zsuoLXbHeyqv4K1u5fgXdmFo95gojZTmx0mrB1Bo/dgT8RJSEKiACQ5q0rY3SV6YwawylBDm59ENX8WyLmrZQaPge+FjjznwiMvUK27246tr9EOhpbziQ6P3lbBKTU4rKxmj22ACFg/9w8a23zrJ+I8uxEnG3jSXZOpnlzKsWLkzE22gK8MOHjgDNKjaheriQNzhSNcykanWlOu7O0Lih0BhV6gzkGQ1lGQmk67QvUjUwxEsgyMJ+iazqA0ZOkdngGoz9DfzCLwZ+iaWaeGusMrfMJTrlj1LviHLItsN/k4vjYPG1zUbo9Ubr9QVr8aU774Yy/zKA3wUJCU7611SzP1T3y3QFJFHxZDJ8i+XKeVCJEzuetrEEU81OK+0n6PbjmJlgIzFLIxyllU2TSaWaCQXb0GLimroWru4382jjKbwwmru0ys6JzhKt7B/jtwCDXd81xbfc4l42M8OPhfq7tMrKie5grB4a4bmCQX9afZt0DN2G5+p9IXf8pRu74KgdfWcmrja+yq2MfTTvX0Hr0ORx2Eym3l6zVQtbcR3S0l4RplOTMFLn5OUqy0qRndhGEFoHINQ3uacoiLS24KIktqSRD3BU/kYsGihZNOLKCYEFbNLiyPrKUQnBC81mTE+1HRbzWTqWAKtQajnL9a1dw3PEmx2a3cl/zr3l++AHO+I6wrmEld265moGX9+PacojYC8dI/HEb+QNtuFa9SrC5FzIiNVUMnALnBYrk1DJqOYWqKhx9+RoKhh8TNP4G6v+ZwtRd0PBJwkNXkDpzNd07HiSRnNWcS8SsopYqtqjKgnuLwpeM1ElBRO3RbDGVjuPtvcf5wY0LloqmssluILKkc2XhaymLtwR7Z1w8ZfPy8myS3a48h50Kx50KR10Ke11ZXptNsMsRocYVo96T5JQnpalZ9dNBTjnCdPqydPtL9IbKdIYj9IR8WOMJzN4Fum02hmZ9TITymBeCjESStHtD9PjT9C/k6ZpJ0GGPMBDI0RVI0zQX5pjNxWHTLCfHvBj8WfoXUgwFUvQE4jTNp6j35DntUej1pHAnZVVu8Y+UrujcuObdAUmG9wuygm+RRDlFWpwKncLUDtLeKZyzowyPdNJsbKBl6BQzMyayoTAzzgCv9gxx/clTXNs7+LZwnWGIt4VeE9cbTFzfO8oNvSZW9I2yoneYFYYRbjQM8/MhL9fW7ODFu39K6z2Xs/G5R1jd3smD3QbuGmvlWVsHz5w6QF17LYHxQRAj+swYBbeDwOw0IZ+TbDxAKR6kHJiHeRfMOynNz1KYd1D0zqB6Hdp0FiXmB1WbOqgZHcUMcm7kvWBN++0JLwKSrFsu2yRokw3UivOnTD1IZCERK5OKJknEQkQSUQLJNLF0HjWrcLJnB7/Z9v/x0sBKXjHeyR1d/8qjhl+yc+BB7m74Mddu+jY1q58i/shOwpv3EPnNWmjsZPKX99K2fw/kMhoaxQQtCmIIT1EoCawHyBSh/cXvU+pdQdD2R6j7HDnv63Di80Rt96AYruPk6w8TSoxTKJe1qZCBeSuZxAiF5AyF5Dz5lJ1ccpySzEfMV/Z9qGwSunQkTyB2mR+LvYAqI1JlWX65sk/aQhlaFoIcnQlzfC5FrTvLCXeGk54cdd68FuT8pCtNgztFszdDRyBHpy9Nk8NH48QcbQ4vRlcKq09lKBCkw2XH4PZhCxYYmo1jnPYx6YsyMGHD4LBxxjFBry9Or6fEmekc/b4sPQtBWmeDNIy7qbXO0j2f0FQ/YzCLMZSlL5Chw5en2Zuj3p2l3pmh3ZPGkSyjaJ2bFPDcOObdAUnjSCFagWIhBn4XzDhgZo65MRs1Xa1s625m63Arz/ac5MWWE9QMDrKtq49b6hq5ztDPNX1DbwvX9g+jh2v6h7lqcISrBoa4ZnCI6wcHuX6wn+v6eriut4sV/d3c1bLAH4xmbj2yjVvefIqrGo9xU6+Fu9rHucFo5hpLJ/eMtLD25B6aelvwTplILswQSS4QIEa2kEFbMDiThVQa4gmIRUGcOYN+VK+TsseB4p1FCS+AIq5eF0HjXsp74lgoXa3Ul4x6CKZKMRQpepoBV4QTthC1Ni/HbHMcHndzeMxDndnBuMfP4b49/Pr1r7PV9CDbhu/n9s5vsaH/SvaY1nP36Z9zw2Pfpuu2x8hc9SQLN20k/uMH8K9+EdPPV7J35zbmQ/MkQlmmlDThcIZgNIDbG4JCQMP3kZd/DN1XE7Y8Aic/TspVAzV/R8j2OEXD1dS8soaEP1bJdxK6jz1FwPwYRcczqPZNqDMP4zC/SjLi0faFkE1apZvUmr6UWULl31KqLL9zqRvp5MUsICOYhbK2rr6/ACNJhd6AQqc3T4c3xxl3hs75PL1+VQvdCzKxNUuLJ0OnL09fqEB/MK+pZt2uII1WO2fG7Jhn/bjmC1gdCVqsYXq80OOEvvEhrOZXmWrbwGTdSqYaH2as5yD95mkGAyq9gQBnnGZOT3poc/gxBtKMRBRGY4VKiBYYDucxBAp0BYq0+VXafAU6vRVAkh1N9Fn/50L4dwUkbZBEwzyZSRcA9ww45giMz3C8vYcNLa3caeziekMzNxmbub3zFNcdO8LNLW38fsDIFaMj3NA3/Lawon+Et8IwNxkHudHQxw3dXdza28kdfe08NGrgru7T/OHMSZ6oH+JuwyjX9fXym+YGLjt2mFvr23iodZRbDWPcaBzkrr4eHu1t56W2Rmq7WrA7xsnGQpTScUhlIZmnnMpRyuUp53Ig4CR2r0CIstsFbgdFzyyK3wsy2qNt8b0I9ucG+OdSN3/9uzINXIbpF/2DNIOyyNBFCEcC7Biws6o3wPqhMGuGZCJlknWDIR6oMXDQaGPP4DGue/2XtEwdpWl6H3/o/BkvjDzAsLOFRxvvZMXjP6J95WP4b3uayB3Pwvcfwvfkm4z/8G72vLyV/YPttLt87PDP0ur20TQ3zrbGFhJESKpgeP0nKC1fI9f5A+It/4lS1y1kT/9Xct2X4e/4Lo2vXk8qEKuAaCbHsRd+jbfnN2C7HkzXwMgvGGq+l+CCTSuTuBuUdO9vrdMUUmmo9NfT7MN4UgCpsOilrZZJpBSC0TyOeIHRhII5qmIOlxgNFhkJFDAFi5hDKqaQymiggNGnYPAp9AcKDATyDPpzjAazmENZhhbitNjdNE7NMugMYvOkMXkU+qe9DA0dxHLqZyzU/x2Fhr+Dmr+BQx9nfve3GTi+kd7BQQY9EQzuAGfsPrpdYQYDaUxRBUusiCVexBwrYIooDATz9IdUDJEy3SGVPn8We0LV6lmw9lyPdwUkcS/JyyhTKQfJACWvA++Ejb3NLdxf38jK3n5u7RrgujNdrGjv5LbWdu5q7uSezgFu7RvhxkETfzAMviMMcXvvALf3DnJLp4GVbZ2sbD3DyqYmHmprZkN3Ky+aDDw/0M6ahoPc03OEmwynud7Yx60GA7c2HGfF0R1c03CYqwd6uKd3lAd6R7m3t4c1A5080VnPtsbjjFssMB+GUByicYjHNUN7MRmhJGDlXwCPG8TQLYDkniW34KacSlTmuWmIX2nn+uYBenyuRD/v75cqHa836sK+MIrTO4h7boRIxIfd42Vbl4ktIwtsd6R4cSLGG26V18ajbDjUSH1XO0eMr/KL7V/gqdEVPDd0C7d1fZ01fT9n6+gd3N7671y96aucWrOR6GPb8T2/m8Kv1qPW9zD9o/vZ+vLLvFh/nFPzYZ6em+CEK8BxxyQPvrGPBElSRRh+4zKKxl+StN5HpOM/U3YdInXm74mNryM0eiWHXv8jwYQTReYYFufZ9/IPcXRfTsFyO6rxbjDewVDzKoILJs2xUi2LU2Wyslb6WUC6CKTaikarbT3kzeaYCSexh9KMxxVG00XM8QJj8SK22GKQ83gRa6ygBXNExRIpYwqrjATymAI5Br1xuqYX6J5eYMiTpM8dpXVmjn53FJvdiaXzRWbqv0Wq8eMUTv5nCrV/j3ryv6LW/RcyDZ9loub7HDt8H032aZrC0DQ2R+eMj0FfAkskr31f8iDno6EMI4EcI6ECgxEVY7jISLTAeCSPJ1kks+hnpfOJxO/3eFdAEse4QkGGJvOUMnGcLjt7205xb+0Rbuzr5CpjH9e093J1ezc3dBm43WDkLsMAdxgGubV/kFuNA6w09L0t3NnTy20dHdzW0cmK1lau6Wzixt5W7h7p4Y6+Ju7pP8X9xkY2z/azfvQ0fxg9yj3tjaxs7uHOph4ebGnhD01H+FXNLlacPsWt3X3cOTDEbYZu7ulvZ62hhVU1+3ix5jC9ZhPxeTcF8TnyOcn7ZlEWHKjzM+Cxg9sOrhkNkFTPnAZIqmyxJBNvNSCuAJLWI0uvvBjeL5GXVtCfO3+/6b3zeVn/WFGhr2EHfa/fzfSbKxl+9QGme04zMu1ky5kxnjL62TaR5nlznFemVbZa06w70sWBM33s7n2D63Z/g92W9ew1refO7m/zpPEaaq3PsKrll9y66d/ovmUViWseY+HWjaR/+jDFu17F/tNVvPTSq2xpOEmL3cezY1ZqJ30cs46z9rXDJNWUtizz1PZfQ8+vUIbvJdX0cZjej9r8GbIjD5MbuJKjT9+M0zFOPJhACc2x54Wf4h26jpL9bkq2e2H8DgZaHsDvHdGQVy3Jbn8ytreopmoNX+TD5X3IhHTZtmiuoGCKJbDEsozFFMzJIsMZFXOqgDVZwJJUMCfyWLSgYElUggDVWFTVgi1SwBrKY5gNUT80Sd3AOAM2N+bJEGdmsHw/egAAIABJREFUMnQ4Qwwa9zJ95H9RqPkkpdpPUqz9PNR8mmzDP5Js/lsKTf8HhYb/k7mGf6eubRetQehzhuiZ9dNpn8fgDGJ0RxgWcAplsYZzTEQKjEUFIAVAVawJlYl4AXs0R0DsezKYsbgztOwS/X5B6V0BSZajLSoK+VweTyjMwZ5u1pys4Y+9Z7jJ2ME1/R3cYOjitsF+bu03cPtQP7cN9XHbkIHbBw3cMdDLSmP32XCXsZs/9LZzW3cbt3S2cEdfJ3cNdnP3UBd3G9u5b6CN+wdbuL+/iVVDLTxqbucBSw9P9wyysr6Da093cGdbL1c1NHCzoZu7jzVxY8sp7jK0c397Cxs7O9jS0c5TTQ08cGg3j546zinjGWanR4l77eQ8M6juGcpuO2X3NCXPtBaX3TMUvLPkAl7UtEhIFT+bszMoxDdpGYekmCWKKgOvPYbr0Sth8w34H7sR58l9DNgmeKJ1inW9MZ4z53h6MMkWW5mnTCoPnpplY8skm87sY3XDVZyefJ3GiVdZ2fEjXhhcSe/UAZ5qv4mNL16G81f3wS3PEFrzEuFfrca3rYbRX6zltV0HeLKzRVPVnrZbOeGOsH/Gweojp+mdn8Q4pzCw/7dkT/5P8nX/D4HmT1A6+R3SzZ+nUPsZQg1fpn3jN5iqewF3Uw2+ln10vvILMoPXwuSdYL0DJm7C2PwAfk9FZVNLMp6Yqkz51gzF0oEoy7qOpP2U1LJm2rPEYhjDcUYiOSyRAuZokZFEAbMATzyPdTE2x3IsDdZoXgMFczCDJZjFGsppv61hkZYyGGa9HB2ws60vzCHTCN0dtxGv/yQc/xuo+Vuo/QQc/yzpun8hcepz0PB/wcmPkTj2GVqPPIzRFafZbOe4wcSR7mHt/My4k75ZP5ZAiql4EXtUYTqqMBFXGBOJLlHQAGkyVmAqUiCrFLXt6qXzvgCApJBKxrDZHew41cYD+45wx7Eabj1Zwy0njnBLw1GuPX2UGxqOckP9Ma49dZzfNx3n6qbj3HDqGCsaj3Fly9vDb5uP8vszJ/ht0xF+c+owNzbUcFP9MW6WuO4ot9Qf5ea6w9xy8pAWbqiv5cFD8ns/VzYf5o6TDVxfU8/Paw9zy5ED3FS3l+tO7OSO00e4u7mGe1tOct3R3fz6wOtceXwXt217mq2HttN25jS2ni7menpx9vYy09fDxEA3M8Yu5gwdTPV1MDnSx8yklRnHFHbHDNOOWWYcs8zOvhUcDgczMzPvK9jtdi5kmJh24JqwcOSJu2i5/xdMP/o7DA/+jq7Xnqau/gR372nlpmOTPHRqhvtOWLivcYbbGl1cdXSSq49YuW7/S6w48DX+cOS73LPvJ1x9+EvccvCb3Hfgx1x35Eusfe5/Ybj8dvz/f3vvHV5Vlfb9v3887/v+rveZZ5qOBXufsY6iw9h1xrEXmihYECkWRAFFBFQEFZWWnoCUECCUELoUaQm9dwIhPUASUkg7ycmp+/O7vutkh0NGDiAgw0x2rm92W2eVe6/7u+977b3u/c7X7PkqgoLHerJ/yg9serg3kdOS6b9kPtPXradv6gJi1m5j+Lq1fJi0iI8mRNArOpkpEY+SNboZmeN/TfqkC8kecyU5Yy/k0Nj/InPspeyMfIS0r1qT9lln9g3sSM7Iv1Ey8U6KEu/g0PTbODDzKubFt2fjmiVk7ztEZmY2GTm7yMjKICsjn+zMdLKz9p5VGZ+J65e3N5O9+3P4cdtuZm9JY/7mTBZvzubHzVks2prJ4m0Z/Chsz2DJdu3vZ9HW9AYs3JrO/C1pzNm0hzmb05i3dR9zt+xj1sY0ktbtYnzqJqJStjJ61X4mLJpHcsIb7JhwCwfGXUTumCvIGXcFB8b9iuyxV5E7+gYOj7qc0u+bsT2qOROGvMnS1E1MWbaO+B9SmLh4NQu37GP5rmyW7sxk6Y5Ms16xLZ3l29JZsiOdxTvTWbQzg4U79rNgWwbzNu9nV9o+amtrG0jpVG3WkBaSJs2VleTyw/zxDIvow5fRHzNwVH8Gje7H1zE9GR7ZnYiw7kSHfUBUWC/CwnszLLwXw8J7Ehb2AZEjehIx4sNG6E348F6Ej+hF+MjefBf5Md9G9GmAvf9N/bGvoz4iavi7DI3twqDYzkQP+4CwkR/TL/p9vox5m7gR7xIz9F3CRr7H0MiefBPdm2+iPuTbsN4MHd6Lb0a+w8DBLxM5pBMzI3uxNPYTlo3qx+LvP2H+uE9YOOYjlozqzaLRH7JgXF8WJHzKvITPmTtxIHMTBjFv4hf8MHHgUSQMZH7C58fHhM+ZF//ZMZgb/ylnEwvG9WPBmF6M+vQJxvR7gGkDH2Fy/0eZ9k07EsO7Meybtxj0ZTeGDenCiCGd+HZIF774tjufDevJZ8N78cm37fj0u/v4ZtCTfDXwcT6OvJOBQx9gxOfPMfCb+xg8qAWTuj7BzM5PEdfzWca9+SRTe7zEtFdbM3Rodz4P70HckLcZNOJtvh3SgyHDe/D1sI8ZPrwz337Zh5mDbmXqF3cw7ZubmPTNHUz58naSvryDWV9fQdJXdzDp8yeY2u9+kj95hikfPUPSpw+TPORekoY+wuTvHiFh+F+J//YJkiLfY/6Yr5g3fiBz4/samc4b9wU/jO/H/PH9mDf+0xD4jHnjT4RQv9e5AaeFVbH9Sf5+MF+NjuHNsAReHzmVLmGz6DRyDq9GJvNm9By6xv7Am1HzeD1iNq+OnMlrYTN5I3I2XWLm8mp0Eu0iJ9MufDIvhyfSPnwa7cOn027ENNoMm8qLQ6fTYXgSncIT6fLdeLp98R1vf9aNnoNepM+Xnek58D3eHdiFHgO607v/+/T9vDsfDO5K+4FdePyLvrQdlUDH6Jm8ET2LV8Om83pEEl3j5tApMpnOUcm8GZVMx4hpdIyYzmvhSbwRNYtXImbSPiKZDtFzeDVuPt8nJFKp8Vq9v6gnv6e4hCYkDVJV5+DaH4Nr3WuwqiWsfAn/ylewVrWBVc/CyuchtRWktoWUdvhSXsSb0hpvaku8qa3xrXg5gJSX8NWf96W0xZfSph76zdlEa3wpLY8LT0or3CvaNMCT0gZPStsgtMGT2uq48Ka0wneOoTp4UlriTmmJ2vNP9a0/p/M/Bc+KVviWtz4l+Fe0IRi+FS8QDH9KS4LB8laEgrWiFWcXbbCWvxgCbfEvbxUS1ornCYZ/xfMEw0p5nmPQKD0Ln6YmpSPzlg3mrWkTuHdsKn+emMcNCQe4etI+mk/L5f6kQu6clM9N47K4YWwmfxyfyW0TM7lnWi63TUrjpvjt3Jawm9sm7OGOCXv58+RMbk7Yz/Xj07h1bBr3xWdw75QcbpuYznVjd3H92D3cNTmHR5KLuTM+i+vH7uOP4/dxS/xu7krcxx2J+7hm7E6uit/LVQn7uTUxh1smZXLDmN38cexu7pqcyZ0T0rk7IZ17JmVwbfxerovP4JrvM7g54RDXjcrkT+OzuXNKHi2SD7AjrwiXy2Xc5zNOSGYSb00h3rxp+HZ8DJvexre+O5717+Pb8DbW+jdhbWdY08XAWtUJ/8rX8K9sj39lW/wr22CltKvHi1gpbbFSW9ejFVZqq8AxHT9bMOXVl6XyGsEv0jwGbUy9VfejUFuCkNoGfxCs1DacHmyZ/Ly1f6XdhlZouzGObZ+dNnjdBn/KiyeP1BexUtsF4UUkx2BYuvZBMDcs3bSOAyu1LdbKswhT35ewUn8u2h1zzYOvv73duP72cXtdt6YNpLSEtU+xc2UX+k+dycPx+dyVWMDdYzN5aNwuHh63g/vG7uCv49N4cGoOD03P4S8T9nDP+O20GJPOA+PyeTKpjL9PO8zd8encKSKblcWd87O4b04e/5h+gPsT0vnLuD3cm5DOfRP38+CkTB6dksO9E/bTYlIWD2h74l5ajN9Ji4Q93D1xH7fFp3FbQjp3jNvD3ZMy+GtiJvdMSOee+H08kJjD3WPTeDAxh+YJ+dw8IYcbJmfzp+m53Do5jcempdNqwnZ6zc2h1OE21pHGzGQlndFBbfO1A2cl/sOpkDUKa+9QvHuG4949As/Ob/Ht+Apr+5f4tw7C2vI51uZPYGNPrA1v4V/XEWtNe0h9GVJfgtR2sPJFWNkWVraBla0DSH0RziZMmSr3p2GtfBH/ynZHsaod1qqXGqE91qqj8K98GRvWypc5fbTHWnkaWNUB/6r2BqqnvR28tlZ34Hjwr34F3+pXTwn+Na9xFPpth6NY0wH/mleOgbX6NQiBo3kF53smt1/Hv6ZjCLyBf02n42N1J3yrXw9CR/yrG2GN8jgK3+qOQelfh5WvwZpnYXUrfOveI2v1V4yfHU+3KRt4NHEvf5+ezpMzM3lw6j5aTM3knum53Dk1h7umZdN8WhZ3TsmnxbRi/jG3kidml/G3yTk8FL+HxxL30nJeHo/NP8DtyVncPjWdFtMzeWR2Pg8kZ3HP9HTumrGP++bk8PeZB3kwcT/3J6Tx0OR9/H1GNg9Oy6TFZFlA+7g/cT9/m5nPE3MLuW9yBo8m5fPknGIeTMzlvklZ/CX+AHdNzOWOaRncPy+DVov20mvRHsamZpFRYOZdN1hHIqRTXUK6bGbmiL5WWZUBJSlQMA/fwXl4D8zDnzsbcpIhOwmypkLGREgfDWkjYdcgrG198G96D9Z3g3VdYV0XWPdmPd6AdW/A+o5Bx+xzZ3qtst86FuvfgnpY67riX9flGFjru3IU3bDWvX0MWP8OZxbdYf3Ph7XhPfz10Hbwvo6bYxvfwzoGPbA2BuDf2APfpg9OCf7NHxAM3yblcRT+ze8TDGtTL0LBv7kXviD4N/fmtLGlN34bmz/Ev/mjo9jyEdaWPkH42NxQdVNtwJZPsILAlk8IheC02mZrI6wbABsH4Nk6FGvLd7CjP+59YSzfMp/PV62l6/x03piZS/sZubSdVUDLWcU8nVTI83NKeW5WMU8k5fDkjP08NX0/z0xN57mp+3luWgbPJWXx7IxsnpqZxz9mHOLpqQdoOTmf9lMK6DirlHYzC3liShaPJGVxz+wc7pmTQ4u5edw3/yD3LzjEX+bm0WJePi3m5PLonDweSs7m/umZPDgjl4eT83lgeg6PzT3M32YXcv/0fB6fc5DHp+7kzbk7mZLtIFfvK+o94jo/lu/o6zGnah2JvEISkvhNkx2p0+eKsqFyD96qXfgqd8OR3VC2C45sg7ItULIeilbAwbmQOwkyYrH2joDdX8HOwVjbv8Da/jn+7Z/h3/5pPfrjN8d0PABrx0DOKLYPwtqu8gNg+5ew4yisHYOxVL/j4kusHV8fxc6vYeeQBlg7h3CqYNc3HIOdQ+E0YO0ehv8UYO0ZhrVn+FGkjcDaO/I0EIaVFoS9YbA3/Bj490USCr59kfjSj8KfHol/f9RpwcqI5ihiTJ9Uv/xpxGHtH30MyPieYzEWMkIgcxyEQF32JPz75sP+iZAdB3nzcRalUl2ZQnVVGquKq0jMqSZsy0EGrs7i0zV5DFh3iAHrDjJg3QH6bsgwscP6rsvgo5RMPlyWR49F+XSenUuX+UW8vrScVkvKaDmvkHZzCnlpVgFtkw/xwqyDPD3vIM/OP0S7OQW0nV1AyxkHaD27kPY/lNFpaRWvzC+mww9FvLyqjFZLDvH0/GyeW5DHCwvyeGZuFs/Ny+WZ2Vk8uzCT91YX8dXyHNbmeXA2vJiq19A1X+nUX4YMtqJOSEhmnNzrAVcNlvsIHs9hfO5icJZCbRm4SqBO+wVQnQMVe6B0AxQth0MLIH8G5E7Hyp6KlZ2IP3syfl0YgwT85piOB2DlTOGMInsaVrbKD4Cc6ZCT1AArJwkrNxRmYOUGIxnyjsLKS8Z/SpiJlX8syJ/HaeHgPDg4/zTwAxxaeJpYDIeCUPAjBMEqWIJVsPS48Bcu5RgULcUqWnZ6OLwMqx4cXg6HU46P4lQoXnkCrIbiEChZAyFQU7UKb/kKKF0FpZtxV6bhdORBdQFUHAp8p1Bf7/F4A5FJFFBS89v1/VXzrpn51inVHthfCT8echG1t4wPN+fTaWMer6/Jo9OKPDoty6PbyiLeXlNCp5QiXlleQIeUIjqlFvPBikLeXVpAl4UHeHtpMb1XV9FzeTHv/JBLj4W5vLc8kw9XH6B3ao4hwq+3HuaLtbl8tT6fr9flMWR7Psl5NWRVg+Zvm2n+Zq6SCzfOwNvzwQxzitshCcmEXFJIAb0Eq3DIfgW3qMVj1QYC3ri96K1Zv19fknCZ6IDUHcGqKcRfnYNVmQ5HdkDpFqySTVglG7FKNmCVrA+gdF39MR0PgNJNnFlsNhdfHSCALQGLTladwVb8R7aHwDb8R47COrINq3z7MfBXbOdUYFXu4BhU7Maq2POz4a/cg78y7RSg9EdhVaZB5b7TQDpUZB6LyiwIRlU2hIC/OhtfEPyOHM4kLEculiP/+KjJh9q8Y1GTCw3IA6UJhdoDEAp1mfjc+3A7q/A63ODKBvd+cNYGfB5PDXirwe/Eb6bHeEwEToUF1jvelj6R5HObx+kiKLlJlXrzuw42F9cxK+cIYWkH+XpXHoP3FfB5Rgkf7Szgw+1FfLyjlP67Sui3O58+O/Pps7uQD3cW0Xv7IfrtOMTAXQcZllZAcloha8v8bCjzsPZQJVsPV5lPaCtalcoSNEXEeE5evSkfIAfN0FNtT88+OoHLFoigXB8NUJ9fM4ToQ+/JmrmMmptjx9wx34qz8Hu9+D11+FxV+F1HoK4Iagug5iDUHAi6oPUXX8cdBwIwaZQuCLUH4bTQqJM4D4DzYBAKwFkUAgpvq0m39agrgEawXAUcA3cBVjAancetqAJHYdWVcDrwu0rxu08FJfhcR2G5FKJW1u7xcAR0LUOhrhKC4aqCIFjuakLB76kmGJanGsvj+Nnwexz43cfC8tRyfNQQKFPlBuD3VHEMGuX3z/krjxDwObDELYrG4KoGRdCwivBTFPgynRRM+i09D4KedhsGsDSDwB2IbKopXZovpPDBiv0hiKE0d9wBecVedh+sY+dBL7vy/aTlWOzJ87H1cI2ZlLvxsJcNh71sLPSwtcBNZiWU+QPRK1VFOWDmNSINTHtdoKgZbkeAjVSWiNGqw2dCFgcC/J8uGZ1wDOkUrS0zuq6Rdb0y7vF48ClwvtdxDPzuKgRddDyOQCNNx60ObLu1DoJJp7Q/D5a3Gn8QLK8DSx3jrKEm8ME/ffSvHicsy+sMfI5Jn2T6GfD56vD5zx5kAfstzy8Lv9sEalOwtpODt2EOlfrg2YA9l9FeNy7DPn6y61PVr8bpbV0Lrkdw2cHHta1z/+pLSJft51RejVbjA4QkP6/enatfWx4nfo8U0InfXYvfJTPVZT6LY7mdhnnFvg3QHeF0YbnNXCcTTOeX2JYL24CTKVvhQ04DDR92tD/weObXigb4S8JSALPA5wJObm2CzJ/dOYfByq5tPUUKRuPzJ9r/OfoV/BuVbRONtlWejAF7Dpn2pYdGF/8TCckWkE1INQ4HNZWV/wSfy4Xf7aaq/AiV+qSSz9uAwCi9jL96aCb3mYSd79lam7rqFfcgnLAs8zyzPjDcv+a2ZRReSvjLIDAmoDv6yeJMOAzB6v7P28Hko+3GS+PzJ9pv/PtT3RfhOJ1OqqqqGqB5ZDZJae12u02aI0eOmPWplvFLpz+jFpIugO2uVVRUsHjRYhLiE0gYn8CEcRNIiJ/IrBmz8NR5KC0uI3HSFCZMnERltcOELTCustzTIJx0fzxev23EZ4Ybfmkpn7C841X+3B03FoqsFGOpqB6/7HIiZT4X5xtLoHEdGp8/2/sipG3bthEfH28wefJkUlJSKCwspK6uzuiiw+Fg06ZNxMXFsWHDBmPRqV6N6659ewnettPa5872+owTklhZpJSfn8+A/gP42yN/5+477+a2W27nycefpONrHamprmXFshTeeL0TXd96h42btuCodVJTW2c+Tujx+alze6hSyFnpQr2x9LPWZ1uCZyR/NfDckc+Jyz7aWc9Ic5syOSMSECGNGjWKu+++m/vvv5+HH36YFi1a0KVLF3bs2GGso927d/P555/TtWtXPvvsM2MlST9lWdXU1BjIeNC2jkt/ZXFpgqysKxGaXD6VJZzt5YwSkiordlWjBAV3O3SokEGDBtOv3wC8Xj8etxeHo4YN6zcyfPgIRoaFs3dfOhWVVUyanEhZeYVRza3bd5A8cxYefdnzNJbT4bLz5benIZ6mn57HEhCByPJ59dVXWbFihbGKfvjhB1q2bMmwYcNMGJCDBw8yf/58YmJiWLZsGaWlpZSXl7Nx40ZWrVrFggULiI6OZt++fYaAiouLmT17tsk3LS2NqVOnmuPS5/OOkERGqvRRQnJz8GA+XwwaSN++fXC763C5nKTt3c1DDz3AoEEDade2NS3uaU6to5p7mt/F6LgYvO46Purdk/6f9KVO30o7DetBnwL61/87nRae7rux57FG/odXXeNFIp4XXniBpKQkysrK2LlzJ2+++Sa9evVCsbs+/fRTnnnmGfr27cvzzz/PoEGDSE9PN/vPPfccffr0oU2bNuaciEoE99e//pWIiAhef/117rrrLmMlnZcWkghJrG1bSR6Pm6Kigwwa9Dmf9OtjHht7fS6qHRXsS9/Djh1b+bBnD5r/+TZ8Licjhn5Lu9YtcToq+dON17Poh7kofeANqJ832KuXO//1/06nhb8QIf2rm4v/geR06NAhPvnkEx566CFDLCtXrmTXrl289dZbZn/WrFmGaGQhyQ3TGJOsp4ULF9KvXz/ee+89QzZK99RTT5lAhLK2Ro4caawtWVG33357Q8C1X0LEZ9xlC660iKmgoMCwshhalpN8Ugnk3nvvZfDgwfTu3Zs///nPxk+ViXjTTTcxffp0brvtNuPXBufXtN0kgSYJHJWArBZZNB06dDAum8aB1q1bxxtvvGEsIxHNk08+aVw2WVNy57Qva+qLL75gyJAhJnZRamqqISRZVLK25MIpvchNuqnxJtv7OVr62dk6q4SkKmvE/8svv2TAgAHGndPjx++++86w+oEDBxgxYgTNmzc3jVZgJzH1zTffzFdffWWEcnaa3ZRrkwTOfwmIJDSoLZdMOjV+/Hjeeecd44LNmzePtWvXGnLSjV/jRR988IEZ3M7IyODrr782v9HAtc49++yzlJSUmIFv6aCMgo4dOxqXTU/s/i0ISY1QIxMTE81jSY3Wi3Q08i8mlq8qQcrElP+r8zIXZSXJXFTapqVJAk0S+GkJyELSoLSeoL322mtm7EgunAavpUuymDTYrbEgeSQ6t3fvXg4fPmzctylTppghlj179pgncfqN3MD+/fvTo0cPM6AtY0GEpEXlne3lrFtINrOqsdrWGJNYWfv2yL32BZHSK6+8wqOPPmrISGmbliYJNEngpyVg65aIQrpij99qLRKRjmnbXtvppGu27umYfVyP/zXOFBkZaZ7GTZs2zRCZbRgo3dlezjohnagBEpiEU11dbd6nEJPLD5YPq3NNS5MEmiTwy0hAY0WLFi2iXbt2xkt54IEHSE5ObiAv6enZXv4lCEnMKxYXxMZa65iYvGlpkkCTBH4ZCQR7MCIf6aKMAhv/ERaSyEeN19puuAQhMmqykH6ZjthUSpMEbAnYumjrpfalhyIrbZ/t5ZxbSGJdEZDWghov/9fePtsCaMq/SQJNEjgqAemdyMgeg9K+iMheH015drZOQEiKAGeZmFGB0RxFYfOYyE2ai6fIlYoMYqI5aSDejuyk4xrAxmqIHWXHkApe6xmaEy9OfPWwTOwqxa/6ZyidCyd1OPE0nFcewXme6W3zkrinPBCPSWFSFCpP7VMEK8HEFlWIFBdYgUBVpk66XhoDVEyopqVJAk0SOCkJnJCQpFUy1ERIZoqlCa9Rr2viJ68i5DkCwdY8VeBTFLwjQAlQDJ4jIVAOLg/UeevhD5BaYzaq8wfS6TUAAzfomNK5q0LkH6rskzvns7xqBWpRVX0Yc5diHStYn8I9KYyRRG3CjYi+j751bXb8Z9/MPakr3ZSoSQLngQROQEhSpsBdv8EgqL/xSw1lHCi+rlFQKak+BlAfg1OKKQMhEOLSHWLtMdF4A4FxNcnDRPI2JBgoXWG69Kd0rnooPwXSVVodD5X/6Z1TFPGAPaZowsXgUwjbQvBW4ff7jHWmVpsHomq0gWKeBK5+/eo86ApNVWySwLmXwEkQUsA20n/bKzM2k1UOjo2wfziuZV3IS7ifosl3U5TwZwon3ENh/AMUj3uI2tH3hMDdOMf8sR5/wjkmGDfjHGNDx+10Nx2TvnZ08xD5hyr75M5VjrmXknEPcWTsA5SPeYCScU9SMutd/PuSwJULPkeDBRkgJflzdWC5jLvb5LCd+07eVIPzRwInICTd333GHZGyyUOq0SFvCRSn4v6xL77o+/FF3ooVfgWEXwjhv4eRl8CIq2Hk9dRFX318RF1NXcT19biOuojrcEVefwyc4dea40rnjroRV+QN9Qikq4u65vj5hyr7JM/5Iy+G8P8LYf8FI/83hP2WusgbKRrzDwrmvg+HFpkA6BpacpkPHYiQnOCvMXaTSFwD9RoUtAcGNWgoaLGPBac51e5jvyBnPwlRXoI9GKnjoRadV3rVqfFv7frZv1faE+Vnpw21tstUHX/q6U1wPXS+cZl2PbS262jnZbfDPq687G1b9kqr41rrXOP8Q9XdPmf/1s7fPn68tcqwyw0u0z4WXB+dt+us4/Y5pQ2Gnc7O73hyseuo9ttPsJWP9u210pzrJSQhiYTMqIglUqr/BJPu/MXrqFzci8Pft6B01I0cGX0VVaMuwjHqd9SM+i01cRfiiLsUR+wV1EUfH87oK3DEXE5t7OU4YppRHX0xNbGXUhN7SQMcMRcHjsdcTk3MlfW4gprYZiaNM/rykGWEKv9kztXEXE117LXURV+GP+pCiPg9/siLqI26ivLYW6h9HHs6AAAbDElEQVSZ1R5KtoGvitp6Gck6MoRk+c1nq3TBdbHtN2TVCdRxgjuG3WHUsU51UV7KU7O9NW8wISHBTGq2yz1RnkqnuigP1SO4g9p5BNdJ5Z3uYuerMn+qfjoWXKfGZWrfhtIG56c89eRW0HGdt9Po3JYtW4iNjTVBBE9X7vq9nceJZKK6BEN1smWuttrttdMoX53Xvr1tl6e1jtvtsvdtmWitY8FPsO18Gudh56Pj53oJSUiqnhmSFSH5ffg0QOspxbNnPGWj7sYfdTGeqMvwRV6GFXEZhDcz0LaO6VwopReZOEZdSHnUr6mO+x013/8ex+jf4Bj9PwF8/9/UjPktjtG/o3bMRVTFXkB13B/Mb3RMaZ0xzUKWEar8kzlXGXsjRaPuoiTuNipib6Am5ipcMc1wRV+EK+oP1I69nbq1EeDOQzZRtbmiisFbZ55G+o3VFFAIu/Norc4X3CHVKezOd6qdQnnpMa3mKU2aNIn169c3RPo7mTyD66Ftdcxg5dC+OviZXJSnyhKkNI3z13FbgbRufF779u+1Vn6C2iuo/oJdd+Vh55eTk2PCuUpmOq90Oneqi+qtGfGaPS+Zn2hRWSpH9VUd7bV9zF4rnQ0ds7ft9Ha7tC/Y5xvLSOdsOTSWl52v2mDXRcfO9RKSkOwhavMxOH0QzufGWbybksV9cEdfAZH/RU3cHwKkEHW1cbWcUdfjiLmWqrgrqY67HHfUFSFwFc7Y5jDlb3jHtKAq8hYc0cKfcET/EUf0jWa7IvwmmPAgzGqJM7YFjsg7cUTdiiP6ZlxRV4fIP1TZJ3fOGylyvRRPlIhPVtrlOGIvpybuMhyxF1MRey1HkruCa7chpHKbxBXHSR/S84HmCI0ZM8a8kv/EE0+YGdWK3KeOoPl7ilGjKAjqWD+nU6jjKbiWwkYoFMWPP/5o8tJx5ad1qEXnNeFy8eLFfPPNN2ays2aRr169mm7dupkgYOrQjTt8qDxPdE5lqr1qt2aVK/JD8KIpC5qlrmBiUqrGZWvfbpvCrWqSqWJGS6Zr1qwxs+AVxlVpbGg6ktrYuXNnE4AsWLGV5lQX1V+TxzVBXLPsG9excX4qQ2kUxVFxhxRqViE/dFxheT7++GNefvllNm/ebCaXa5KrQoR89NFHZnJ6VlaWaadiZKvuNpGo3bpO99133zHQhFvF2Lb7geqr8oYPH276o36vsjWhVlE3NG3kXC8hCUmXqGFQVk/RNI5UnI57Tme8EZfhir4MZ8zlyPWqi77SwBl9JQYxV+CIvpLyqCtxxV1C8cwO1JRkwsyX8EX/horpD1F1JBcWfYK1dShsHI8r9n9hDXsEhl3Mwe/vgpEXcnjMDRB+Fdb6EZQ6ZlIy9T4Yfinlo5tRGncTR0bdAGF/gO//DkvjITOSyvwk3Cs/hXEPw+JekD4Z1965VC78gLqxV+CL/hXOmEtxRt6CP+oGjsxqTtH2vrg2DMM1/SHqYi+AsGvwRF5HddRduILcQrU1GLXRzaibdj8c2WoIqUZP/vSqFhYeq4baI3V8++23dOrUySiDFGzo0KEmXo06ipReHUekpc5hm9jaVgcStB3cqWxl1jnTqbxedmzbzppVq1kw/we2bd1KTbUDv9eH5fNj+Y+GFbbzUZ4N8PooKihkVvJM3n+vB8898yxhI0aybMkSVq1cyY+LFlNx5EggP5GcXE7VSXnIzXMfdfXsuqleWrSWElq6m3t9eFzuwMdEvYHfbly/nnfeetsQkl0ftUtENWfOHHJzcxsIyZaF8rPboWOKHqEoEcuXLzdt0ix2yVi/DZZRbk4Oy5YsJWX5CpYvXUZ1ZZWpj8+jr94E5KG87XrYbdE6eNtOo2Oa/7VkyRITZkf7Igr7pcLgeipPOx8RSOvWrc0kctVdx0UGfT76iK6du7Bpw0ZTt8ULFxIZEUHStOlkZ2Wxfft2Qxyawa926XdaVJ5uKMpL5KhYR2q7iEaB2ey0uhYi5f3796PwJHY79XvJW2nP9RKSkNTcQLfS6KsVeP+xeB++Oa/hjbgEZ8zxx4fkDnmiLgkMCMvlWvIR3uoSSHwEIn4Nc1/G6y2C+U+Sl/g2eamD8Yz6X5SFt6Ri1G84OOYRyuL/Ql3EFXiiL4B98/DvX03RhO4Q+RiE/z9c0RdTOO5PeEdeRs3sjyGjBHfabIp3z+Xw4v74J9wPqb2xtsRSVL6dypKNkPQK/rDr8UVcDZH/BybeC1sToPQQ7NmEe4asMI0V/QFP7H9TFXeCMaqYS6mbeAeVaT9QgxeXPh9aT0i1vkr2bNlnovbJnVI4CBGOXIbw8HDTkUaPHm3CQyjcg+LaKE6NyElKNW7cONNR9DtF91MwLs3EtpVUYUYVDXDPrt188flAnn7ySbp16cKGtetwOZ2EjxxJrw968n6PHrRt29bEVVZ8KimKOqnqoqB4Xw4eTOsXWtK7Zy8+7T+A1199jSmTJ/Nyu5d4+smn+LR/fzL3Z1Bw8BCx0TH0+7gvnTq+wYtt2hI+YiRHSkuNFaWQqN27dzd337CwMKOctiI6a2p54dnnCB8ZRqsXXuC1V15lZUoqE8bH81bXbqZ9CrE6cOBAo0hyg9R+BfiTxafQq8pbiixZyfqxiUFWnSIbykrRcclIFoji/7z44otmP21Pminr+Wef44XnniciLJzS4hLWr1lrZFdVWWlkLUWVXG3ykAIrXpBuGgqZI6tN10cEoNCvUmZNDJcFrHhEcuFkrSimkMqXfCVrW/mVr+JUq52avCprx7aOPv6oDyOGDWPvnjTmzJptZPTk448b+euYSPbOO+807VSoWpuQbBKR9aO2a5a+6qWAbJKJxhUlI5GerENZ6QqYKOspKirKWF+qs35zrpeQhKRRA2PIipl8+rA2uIv34J/THl/EBdRJGUMMWuucK7YZzrHX49wwEYfTRc3iN3DO7Ixr4yw87gxqJv+VmpVTqS7NpGTMfXAwg9qs7+DgTDwl2bgndeFwwtVQmgN55ZC/BQ5thLnP4oq5AXf072H4/6NyxyCOVKzHv74rVVMf5fC4W3DFXQ2x10HMJVTtiKK2ZD0kvwQjbqc66laccb/BP+4Gyub2omr/btixiMpJD1AbfT0MvwNv2J+ojrkuZBtd0ZfgmnAr1bvmUocbr+U0hKQ3pyrrjpAYP8PEodGd0+6UuqvKxdIxddqXXnrJEIs65+OPP25MepnrCpKlzi9TXRaWBqs//PBDM1aktPqKhAayvxkyhFGxsWxcv4Fh3w1ldFwcWzdv5oMe7/N2t7dYtHARIghZapmZmaYeUhIFdpdLMPDzgaxKXWmU4M03OvGPvz9miG361GksXriIQQO/4KvBg8lIT0fn3337HWM9jRsz1ijNmNGjTTvUwRcuXGCC72ksS4Rnk0ba7j3cfuttjI4bZay5bp27MHPGDPr2+ZiXXmxnxmEU5UGyUHwetU2KJTlJyRSWZsKECSba6Pvvv99gDUmGIi+ll+Ugd0jbIiQppJRfyjh50mSSk5JIXZFiLI7PBnzKhnXrWL92rSHi7MxM80mhnj17GktDyi6LQp8ZUl5yIWWBKV613D4FPxMhSY5K9/bbbxt3SjcSlavro5uIrpkIxyY49QGRmuQjApfMdFPRtenR/T0Sxseze+cu5s6ew9IffzTWXK8PPmD+nLkkTQ+0UxEeRYKNCUllyh2T1S3ClBsmecqdVXlyERVeRH1GVpTikGlfn1HSObXlXC8hCclUzmYlr19GEp7iXfjnvoQ38rc4Yy4JqaxS5oLRf6Zq8v2Qvha/MnAmQ3kmlIGvfAF1CRfgzUnCU5hJxZznqaWY6sxwqre9jyb7Vy6OwzHrLip95dRlpVC57ksKvRWUr/sMX9TNeKMvhpE34twxCkfJbji4E3YupHLqMzjirqIq6h5qprfDm7WU8n2zcEy7F3f0xVTGXYMr8jpcUZdSMK8tdTnr8G0dQUn8RThim+EPuwlvxLVmAD0U6bqiL8Uz4Tace+bj9jvx+fQZcH1WwEtZbSkRI743T3R0sQXbjJeyal93UnVKdTApou7E+vKDrAUFqdNdSx1Kwdo1tqBOpAFUReCcOXOmsR5atWzJX//yFx596GGa33kXH/bqzfSpU/lswABDMvpgp6wNBYSXwtrEOHfuXBOYa396urGodBfu8+FHPPXEk0SEhVFZXkFVRSU/zJtP186d2b51q7GKtm7azJGSUmZMTzKWUvuXXjJKrDbJAhOp6g5ut1mKIzKQVXXowEHj4r3xekdSli83+c2bM4fSkhJDkLqjy6XQnVwEoPYrzLGeislaktsiZdI4kd2OiRMnGutRbZMMRbIiBslUVoHcmEkTJ5q2de70Ji2fD1hoco3k6n795VfMnjkLWauCylSdNc6nfFSe8tKNJC8vz9RDZcrKUTql1/iNLBRFOlXAtPbt23PPPfeY34uQJAvVV+lFrrK6RFgiU1l+CuvctUsXJAvVadh339Hlzc50ePllnnr8CUNQKlPjhLKQRYLKK3gREap8ndeNR3KQJS556ndya+WayeJWeSLEpUuXmvE2kbbqeK6X0IQkMgoiJH3A0VW8G/+8DnijLqD2BITkjroMK/JC6hLvhbxt+DOXUbG8DSWLI6DAC1kjIO4yKM6EjUtg8We49Mg88TVKF70DpeCa3Q3mtoK6Q1T+2BrnopaUeGqoXtUdIi7EH341hN+Id9y11My4HufuceBIx7eoNVb4BVQldcCbsQz2TcOb3ArHqGs4Mvp3OKMuhmGX44v5NRVLXsafnYJ3zQeUjf8Vjrhmhoy8EVdRO+o3IUlXrwM4J9xN9c4FeI2vpmk0+taJlyPOMsaPmWYUyiYguQAapNy6dasZ0Fb8J3USdTBZBHLZ5HbI1ZBrp86uL0PItNZdT5aSFEFKZo8FDOjf34wd7dm5i4T4CcYVSp6exPChw9i5fQe1NbXmbqlP4UipbKIYO3asiQ4owtI4kKykVi+0NO6byEbjPcVFRYwZNZoB/fqTumIFr7bvgKvWyeHCIuNeDPnqa2NRKV+1Qe36xz/+0WAdiYC1DP5iEDFR0dTV1prxkcf+9nfSdu3m2aefIXP/frwej7EUpBgiHVkiImAN+sudkOLIGpJLpTu/iEflqS3a111espWVpH1ZC0ovy0AkN+TrIQwfOtSMs0VHRhk3MTc727iiGi+Tqyo3RuMuNnFI3rIsNcCv6yfCkyKLqDQArZjVqoNcSn0XTddP5KKIjaq7vpOmm41NcMpXg+CyWjTeI8JQsH3lJevwrW7dzLWTNTpy+HCzPXniRN7v/h4rli4zhGK3U3nZ11HEJPnreoqQtK2bllw1WVP2uKXqp/qqXXIxdVOTlSyLbcaMGecBIaknqT/Vu2waT6otTsM19zWcUSd+z4jIP0DY/+bI7DbUVpZRvWI4VaMvwjnxeSgtomLbt1QlNadOb1yu6kXd1kTKLQfEXE7h+pFQeQjPhD/CmjgoPoxvQnNcy76ipgrqkp+GyItg5AX44/9BVUIn3JPb4Nu9Eas4F9f0l2DBG3BwNt4DS6lY/QWMvx2mPkPV+khcs9pRM+oyysZchH95b0hPxbewM9WxV+GIugV3+K14w26lNkaD9ccfK3PGXIlzymN4czdTZwg8MIZkWV5qfNVs35ph7kQiEY0xaPxD1o5cMXVCPVWRIqmD6dM1+iaWjms8Sa6Kfvfggw+aDiPiEpkp/rGUQHdeKeZ73bvz5ReDzJ1+0MCB5g47KjaOmMgoY5Hk5+UZ60idzlY2dUyVJcUfNnSYUYC2rVob60FWUsfXXkcuWf++n5iB1uVLlzJlcqIhJg1k52bn8N6777LwhwW80qGDsSJEmgruJQuh8SK3TO6Sfrtl02ZkIWnQvHOnThzMP2AGlWWJyCIRqcgqUttETnJrNRAsxdMdX9aelEpt0RM2KZYg11YuiEhE5CFLUyQsN/fjPn3o/s47hkRfbN3GuLN1tU4KDxUwcvgInn3mmQaCkaKrLA3ySoll7UjZZdFoX/kqLKxcQ9st0tNNuZRPP/10Q5m33nqrGaxXfrbrKqtX+cia+v77742FrOsiN0ty37p5Cx/1/pB33nqLkcOGm/G8Hu92Z82qVejGo48+ygJSnrqGIl1ty3qUFaR6qu4iRdVPMikqKjIWpuqs88pDLppuHiKkd99918hZ+ZzrJbSFhO70IiW9TBOYOuKuOgjLe1ITfS2VsaHHVzyRzSDmSipW9cLhyMI1603zioA1/ymo3mZeHyhe8g5UWdQsbYM/J5WyskwYehW1OfOgcBvOUTfiy5kJOVtwj3oQtoyHonxqEh+iJPYWHDF/pG5jf8oPZ0PZMihZxKENn+BY2JWawvVoBpqDAzhq9uFOGYCVOhDHwQxqVvSldOxllI2+BZbEwe61kPwadRG3UBN9Pa7Y3+OJ+R9qYy8KSUiO6KupmN4aHIfNUzafXo/wSGQa4HZSVeE1nU13WblMcrOkLLrjqnNqnEiEpM4gRZJLICWT0mlfT3BkNajjKJ3ITPkonTqk7oZrVq9GBCQC2bJpE3K1ZPrLJaqtdpCfl2/GNaTc6sD6naC7tYgtIjyc8WPHMnGCPnsez97de5iamGjctvhx4wyByFJavmSpeUolUtG+BrjLy8rYtHGjuXtr0F1kpLo3Xr4e/CWHDhwwlpgIKTlpBqtSU836SGmZqZfcJQ3+68VFjdlIkTRILJnptQDVXcflrtkkrrWsFpUpGUkRNcYjspaSymWTsq9ds4aoiAgzsC1iFTwuFyWHDzP2+zF82Lu3Ga/SdbDdaslIeYjkRDw2GUnmKkcWjtwouV0iFZsAdd1UJxGCrCnVW+Sp/DQmJctKx2XFqF+INOTizpsz1xCkXLZxY8aYccFJCRPN00+NcS358ceGdio/1dWGbb3JMlTfkoWm+opUta8yFNtedRMpScaSnfqRbny62Smvc72EJKSA46EqBiaL6pONeCphwyDKI26kIvamkMrqjL6GmtjbKB3fnNKZbY2LZUVdQf6k29mzoDNEX0dFfAv8U5/DPe43VE/9O0XTnobBF1A6+y6Kkt7AGn4rJXObU570FHXR1+GdcgO10/5qHvs7o66mMrIZ7sRrqJz5Gf5Z3fBNe5iySZfgG30zzimt8U97Hs/UDlQndaJu/EN4Eu7GMfsxaiY0h5HNIPq/qJ70N4qS2lE97grkpunlRz1pc0c3ozbqT6HbOPomvMveA5eDColHs/7d4PPpeVuteQVAHUKdVe6AxiLUMdVJ1VnsjqAOpvEXnZNCqMOqkymNFFPWgtwPDeiqs8kN0G+MuV5TS3FhESWHi6l11BilrzhSblwjPdJ21tYa10dK2rgjqz6FBYXmtyIXPXly19WxbctWhn7zrXHTpLhy35RnVUUFfuVZU2ueuunJm6wdkaYsHH1mR52/8aJ0skj06N9RVY1IU68SKE/lLZdNVo+UXfWUBSm5abxDMlJ7JRttq862ImotApd8lVbb+q3SKi9t67ijuprDhYWUlZQiAhQRycqLDA+nX99PjGUi2diQXJW38pDbKGJS2bb8dF2kzLpO2tbgu35jXze1QddNbdBx1Uf56bjqqH3VS3mrbdquKC83cnU560icNNncZDSup/rquga3U3naddVa5KI6SDba11p5q0yVpf4mWahPqY7a1zmVLdnpN8rzXC8hCcmYR34ZR14zn16elQmCVLiKkh/fJXfc3eYlyJqoK3BFN8MdczHOmIupipPlcTXlo67BG3UJ7igp9yUQ8T9YURdSG3MRVXFXQMRv8UZfhD/qAvxRv8ITfSGu6D/AyN/iiv0NepPbCr8EV9xvccVchE/pYv4Hb/Rv8ET9Dn/kBXgjf48/+td4o6/FH32lmd7hjfk1VuQF+DQPLeL3WBGX4I1shi/qIvzRF+CN/T2+aD3avwCi/ht3zEXUxjbDE/1bUxdv1IX4on+PP+oPuCKvpSbyFlzhN2CFXQNhV8Lwy2DElfjDrsM/rTVUZpu3snV/MSMmfllIge/lBg4EPjFuj6dofTzYHSL4vDqK7qCyQHS3V+e1zyu9vW3W/voXGI37qBvJsWX9U/pG5/XOkvJRGQcPHECPwxvyqD+n83YH1nndiWVByJ2SdaLO3nix62asbVncpmqB+jXkX18X+7f6jRbz26B6/tSxxmmOt2/Kqn8vSxZVTHS0sUJd9Z/6afw7yV7HfqrMxudMoqD62r+x13bedrrg4w3b9eUVHz5sblAiDL3DZV+X4Dzs7cbrhryCZBacxi7fPmbv/yusT5KQ9EDbbd5DMm9K1lZAwVIcS7vgjL0UT+QFEKnH77+GkSKUy83EWk/4H40VJUvqfIXm2flj/j+80f8Xb+yvcMb9gfLvr6Mw4S+UL3gRskaf9eso5dfdUXdp3QnVkc7lovJ1d7XXqpvGNWQByqL4V7jTnkg+qrusFVkMqv/5UOcTtenf4XxoQjJ3fEUdcuDHaWKQ6b2/wLT/KihZBztGULfkfWqS21Ic25wjMX+kIuY6KmKvoSrmGuoibjqvURsVINOyUbdRmfg3an/sTPnaLyjPmEpN5SZcnkNnvR+IkGR2S2mC78pnveDjFCBlVp1s2MSktXA+KLfqKFJVG+z1cZrbdPgXlEBIQtJLkR7kejgC00blY8oaV7RWT8B7q/H4qK4qo7YkG2f+Vny56yB3NeSshNxUyFtyfiN7BWSshcz1kLsdirKhtAR/tddEp/X8AuOAUh4pjr2W0p/LReXbZKQ6/RTOZf1OpuzGbVB7mpZzL4GQhCRdE//4jVmkeew1Zta/hr50vE4xs6nDSy2WTVpKo7eV9T6RWMu8662LfZ5CwxxqsKAmSCiCmqb1L9SPpUA2zn23+edxHbtu9vpfoY4nqoNdV3t9ovRN58++BEISkq1/gUjRGtIWKVXjp8YQkSaQGsUMVk6jvUHko5v5+QzDOGq7YMfMdKPAurIdA7I5+xeqqYQmCfwnSCAkIdkCEJ8EDATFp9Z89hosYzXJTpKiBuwopbGNBx0RT53/i14qktVnYj+a5ohu1TYNp/17tPH8v0pNLfj3kMAJCEmf1PAZA0eKZ5OMsQqklf6jHoztvYiUAiMcAbPofDaObCK2SdZuo2lfQ8PM3r9Hb2hqRZMEzrEETkBIohch8P/o3tEDDXrZQER2aqmvcH4vanOQA1ovDbVJLxsptK/ONi1NEmiSwJmQwAkI6UwU0ZRHkwSaJNAkgZOTQBMhnZycmlI1SaBJAr+ABJoI6RcQclMRTRJoksDJSeD/B1hOdfmuaMOq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2" name="AutoShape 4" descr="data:image/png;base64,iVBORw0KGgoAAAANSUhEUgAAASQAAACJCAYAAACFDEVoAAAgAElEQVR4Aey9d3xcx5Xn67/e533evzt/7O5438w4zdrP9uysx37PY4/tcVpny2tLtmVZkcqWRAUrMYmiJIoKpCIlSqKYcwBBBBKJyA00YifERgOdgM453u7b/X2fcxuXgmRbsoakBIp98SnU7RvqVp2q86tzTp2q+hjVo0qBKgWqFFgmFPjYMslHNRtVClQpUKUAVUCqNoIqBaoUWDYUqALSsqmKakaqFKhSoApI1TZQpUCVAsuGAlVAWjZVUc1IlQJVClQBqdoGqhSoUmDZUOCiBaRyuawRUeKlYdlQtpqRKgWqFHjfFLgoAWkpAKmqSqlUOht0oHrflKi+UKVAlQIfOgUuOkASwNEBaOm5fu1Dp2g1A1UKVCnwH6bARQdIOvCIZFQoFIjH4yiKooGUXKtKSP/htlB9sUqBD50CH4PS2UwoIYXAYJCZPjtxTwIKQLmIikIypRAxxVhom8Vv96HKWyUolSGXTRDzByjECmQiWcLBAJRV7WaBHMXFZyUlynkkLlOmgEomqDLfNslslw17u4f5Fj+etkmc7XbcYwuUiyUoV75DHlDLqGoJtQTzVjd9+7qIOdOUclAslVAlUyqkggrzQ34ywczZ8lVPqhSoUmB5U+BjJRThdw0gAm0B6n7WwGPf3ED3Sz3gFdBJkyPMaL+L+l+eZv8nNnPy8RpycqsA+RIEnVMYd5/G9vokxtfNtB89DUoeCkXi+ImFITlTIimIUgyRR9FAI0yOuY4M9f+2hTd/9gibv3KIXf/tMMe/tZm9332FoxtPUUrlKRYhJnSMQblQoFAski7BTM04db/YjemgAyUMOQpkyCCfmegJUnvbaTzdnuVdAxdJ7kTyXBoukmxXs3mRUeBjJUqaBFOgwHy7l7rL6ln/5bXsuWk34Y4MqCr5aJiOFzt58Z+38PqnnqVuw0nylER4IleG8kIcxw4ztVc103BbO466CVAKFFSFbDSL68A8A08MkRKJK5uFLJAAHyUCriLh/WOYajs5dms3L37qFbwHLEwfnWHWNA8ZlXSxgFNArJgnR4pSOUNMxKAszO4boe1AB/5ojBRxkoRIkmDeF8Hb4ibnSV9kVbI8s6urynq8PHNZzdXFToGPiXQkMlKGLK6uOZp+c5pXvvsCW3/0IpYXZykmwd89Td2Vu3n1q5vY/pVtNKw/TV7QQIFELk/M6cRnmMZ9egFfW4D8dBQKOZLJFHMnHJy6to0TP69lpidA0iYgU5F2koJPkoEsRMoRep+1sPnzm7TfimhqJRWvIUJsJMW02Uuo1044lkHJwLw3TaTXR+KMl3h3gJizSNaeJDrtIZRPkfbnSHdHKfpEz6se50oBsc+Jra5YLFbtdOdKzOr7f5ECGiAJy6ZIM9M9zekrGzlzeyOHr9pP3a0deIciWF7u4ei/Pk/9tTs5dkUtjY+0oZRTlAvg9S7QsvkE+67Yye7vH2Xf945iWNVBKZhlYnac53/8JJu+so3nP/8Sz/z6SZq27CEjZqu8CF+KZvcpl0p4CDD49BAvf+4xFEqEJcvFHOu++zp1vzrG0V9vZ8+PNjHRGyVkhsMbWjj801fY/KMn2Pnz12hfb2L0gUFaVp5g3pJh7oSHXT95jcmm8b9Y+OqNv44CoqrpAwjRaFQbQHin+ia/RXrKZDIaYMm5/syf+4p+T4//3DPVa5ceBRYlJEiTxdFlp/by44w9NYzxyR5e/cluTjzSwMkb99Pyy/2MbG7j4O+PcXpdJ6Wyohm9E544tjcHMTzaTf8GE/XXNLD3Z6/hMcwynwxg2T7Ekd/WsfNrrzNRY8U9YCIhVqtiGYV0xXBeEvUtzNjjo+z49EbEjp2QusgV2fKVNzj89VeZeWGQsS3tpB3QsbGXp372LEOrWzHtGOb0HQ08+83X2fu1HXTc1UhoqsTscS8Hvr8D+6nJS69Wz3OJBTREMhIwmpqaIpvNIhKTHgR85DyfzzM5OXn2XEBMf+adWdKvS7pVqeud1Ll0f39MRrtkxEyhgKtjjmO/OoLllQHcrTO8edVunvrmRl797hb6NvbibrVz6Nr9NK3pQjM8ZYooU1m8R2Zoerae3U/uZs/tb/Da957FesRClCJJj4Lh7g5qf7RTrM4USynyJQWyKgnR3RTt40SIMva4hR2fekq7ltdUuTLbv7QZ2yOtpFM5SvJeDmqufJ7j9+4g7kxTzKtkJxRe/92bvPSdTVj29xNKZRluGWPnj15hprEqIZ1r8xbAEXARwJmfn8ftdmtAIyqcAIsAisTpdJqFhQVNMpJr8p7EiYTWvbwtGzqISSyhelQpIBT4WEkb29dG1vG2eTly+RH6t3eSDcfo2tzO1i9t4uAVe7F2L+CyLlB7y37a1nZrKlcuFMXwcjdbv/4CO3+8hzeu2MOBb+3l5JcO4tjtJEyRQDBJ68OtHPzxNg1M1LKMg1UM0sXFET5R3yJEGHzKzEufe/ItQFJV3vyfWzA/1oy3lCBIhlwODv1gI+2P1OIPF0iRQ8nC7hu20/LAMVKuCCny9HRY2fO915irq0pI59rUBWxEKhJwSSaTWK1WUqmUBkICUnJdAEukJ3lWByJdzbPb7X9id5L05L48KxJY9ahSQChwdthftKj51gX2X3GAnu1nUIsZ/J1uOlacYOSZQfxJsFvnqbl5Ny1r2jXDc3DGxfE/Hub41QfABkpSZfKImb3f2Yprn1NzDYj4oxzf0MTOy94QvQxyJSLyZZGMcmJMF/VNRvQT9GweYdM/P6aBnQzEiQ/Tti+8jmVNL9mMSpKimJU48PPXabi9ntw0moE8Zi+x+xev0bu2mZQ3jVKGoWYHJ79xmPkTs9Wafh8U0MFhaVwqiQSUoagUUbIlQv4os44ZisU8SqFAMBRFUVTmnNMU1QxqUUUVjT5fYMZuR9X82ThrUxIQ83q9b3NofR9ZrD76EabAx0Rdy2rj8GXcZ+Z54/c7GXlltGLEiZdIeGJEYn4oqoQGQuy77SANj54SKzh+9zy1jxyl9n/vJX8yw1i3k+0P7+K1Hz6Le/8Y5byCshCh56l2tv77q8QPJknakiiFLEVxYioIFslQfVlEJGwbBnjiK6s1fyMZrJd7O764j77HjeRTSdJEEQekpidaefEnL+Hb6UftymF9YoDtP3yR8X02Yuk8CVSm6iao/9ZuPHX2j3D1nZ+iCfjoqpOumomkI6Ei/SQolzyo6YJW7/kITI6ZyeaDJLNZRi3zFAqQyDooM09ZnNSykAyHKReyWgcj6edyOc3o7XQ6NfVOvquH81OSaioXOwU+Jtp7jpzmGOk1zLPrzr0M7xqqDM2LFCO+jOUsalEhNBrk8EPHOfVMk1jBURJF7PvnOPS919j1pefY/d1Xqf/VAZou38fCIYeWRjmTZqHFw+YfPs8TP97E0/c9g6LmKMgQnfSialKDQwG4kRd6eewHq7T30lqOMrz2nR30bjWQy6U0PyMxOyX6M2y/eSfrfrKGtT9/gI0/fZSjdx8mO5anIMZVFGZaJzl8xR5mW6uA9F6NVFexBHzE3iN2Ihkt09W0glIkkymw4PORysXJFuKkclF8AS/FfIlEKEMpXcbrnKOogJKDdLZMsjhBHgfpfE6zP4ntyeVyaaqaLoHJt6tHlQI6BRZH2WSgvUTGlWWqcRr/iI9iLkOpIGPzMhqWoVjOk/flmG1x4up2o2YKZAtZMjGFuREHnfsGGT22QMRcwtxrZtY1rY3cKeWkJv0kutOM7Ldg6jSjlArki4rmNlBWFE3FkkG7wICbnv1nKGZlgE2FYoHxfVO4Blxk1DTyp6FXDBR7EUubif5D7Uw3T1F0o4GkWshAMU1sOshEjYOYM6WXtRr/BQroEpJIRGKoFlASKUYARIApn5f6glguhic2R4aUJuXm4guQsECqA2LtqFEzhUSWXAZmfQtk8ZDEjd09TyAYPGtrEuCrAtFfqIxL/LIGSEWKGiBp9m0x3mgj+llE1iiXxPQs55Vhfs2pMStT3FRQc1BIo6hhpvunObWpm+BAggJxssyDmiAl8z1E0hIvyAQI8Cja/LjKdDexH6lFgUOZp6ZSzOdRy2XtmvZeTp4rk9UmhqgVNwFxrCzKaV4S04zl4kgppgpK4rCZhLyqTW2p2kv/uhYuACFBwElX18SAPT09zfyCk1zBRzobx++LVeowZGfOuAVHx28JDnyfyMD3mWi5jIneR4l4h8ikUygqxFNatZ5Nt6IC/nljti41/XU5rj71UaSANtu/RFkmglSG2jRkKFMkr4GQ3JHJJZpzgAyGiNFJe6Yy6VWbPpLJMXNknIbLj5E8ENSkGJlSK9K4TPbQ4EbekyATZfUkJD0JWlIqWc3/O1/51uKzKgWKyMQWVXtde15Lo0Re0LFcuS42J8mxpmMKUJZVDTs1kPoo1twFLJMAk9iSdPCIRHyEg/aKW30SVO8IHsN9hAzfRBn6HzD0BRj6HIXhLxIb/Xf6a36Fc/C0JrGWM1BQ8hrIiQ1JDNqSvm6fWgqC8j25Lteqx6VJAU1CkqIv4oI2D19YvDJvXmBK7iw9dBQRfBFfoixBWQ0gX6LgLlHR0FTCGrzIjDf5k1QWG9lbr2uJaisByL9yWTNGi0FazkUCksuV1QIKlVwsYqbAjkh1IsFJLkS+EzAS0NJQT2vQZW2+nawrUD3eHwV0QNKN0IVCSRs1I6mCZxhH0zVkh/4JbH8Lg5+B/m9C/1fB+EUY/hS5kW9iOnonhHOU0ipzgS4KBUWTkiRtHeh04JFYByL921Vp6f3V2Ufl6QogLYKEQEZFElnkfB08hM8X8aQCBHJBUKEye1/m2MvE1gw+UoRQBCjUNGQiFVQp67AhYPOWlCUglZWERYwpagM4Ytuu/C6IoCVgprztHQE3kZi0DJ3tSCW/Al+aLKYBmQZDYjjXM17JcfX/IgWE4ZeGpYQRUBAnR/ErGhgYIJrIE89DzDeNb2gT6f4fwvCnYeTvYfCfwfhd6P8G9H8Nhj8Lw58gNfB7TKfe1NTtOCFKpYp9SiQv3aFSByLJh5wLUOnfFoCqHpceBTRPbY1nZW2jxTWKND7XQUg4W3hdghaJClU8K1KJMCJrEWn2HpmJm1c0UV1MOboGJemL/KKtKyCJV7BDU83SAi6Fsva+mIa01YtE8CmUSWnAI7aqt94ReUisWpoUJbYpyZ8syqTZtGSNpYrdWytDsQClS7NhC5MLU4uKJKNlIu0IGEjQJR+JBQTk2aWH/q6utonXvMwtzGRHSE6tozDwM+j7Jgx8g+LQ/0vO9GUU0z/B4NfB+HkY/jgp43eY69tFTgF7BlLpNHNzc4yPjzMxMYHf7z/rhyTfk7wICPp8Pk6cOEEwGFyaper5JUKBi27FyEuhXnTJQWI96CqNMO877wuoCENLEACSWDypZ2dnOXnyJK+99hqHDx+mv78fg8HAwYMHefPNN2loaGBmZkZ7R9LV05b0RYqRNAQkpI9JyeBlzE7a+gAMfxMGPweDX6Qw+FXSI/9GzvxZGPwa9H0ZDF9A7b0KT+t+Tex1R0NangRsJF3Jr5RHgv7dsbExXnjhBb761a/ywAMPaOAlQCrPS3kqo30VW5T+vk6bpfnWaSPP6Pf171wKbediL2MVkJZhDeoMJrHOfDoDi9SiM6eAj5wPDQ2xfft2Dh06RE1NjXYuUoYM3evqkf6+MKmevn5N4qXX5ZsCAhJr38inCSSdJEK9eI1ryAz+jLJmyBYQ+haq4ReU+78DfT+A/i+jDn2SaN/3GG99kljAyaTHwsjIiDbxVpeMJF8S9O8K+O3Zs4dvf/vbPPPMM+zcuVMDUSlbfX299lvANBKJnJX4JI8CWpJHvSw6vaSMejn1byzDqq5m6R0UqALSOwiyHH4KA8mhA4MuJQjTdnd3n2XWbdu2aUwr/kLyrISlzCfnwqjvxqQ60+oMLIAn0zpk1r6oWAICsaSfHLNQ9FL0dWFt+B1Z89comf8BBr8Afd8Bg6hrX0cd/iJx039nqvu7BO0HtWVFxYdJBwwpl5y/87sCKlJOKaNIboFA4G3PSFnkfl9fH7t37+b06dM0NTVpIDw8PKzNsZM0JP/ynAT9O3rZlkPdVvPw7hSoAtK70+cDv6sDiDCUx+Nh3759HD9+nDfeeIP9+/drXtRLGU0HHYn1oDOgHi+9vvT8naCg/xamlm/ooVgUg7TmckY5kSI4dQhHz69Im/4ZdUhG2iT8HYz8I8nRr+AcuoyGQysgH6ecBY8DPJ63z13T8yYElnP5luTtncAq1/T86PnTn9VjHaiPHDlCZ2cndXV1GmDp0pgO1JKWpFE9li8FqoB0getGGEAYaikQ6Iwu1+Rc7kvvLusNiX1HgEfsPs3NzZrEcIGzqCUv+dSZVWIdCERFmveGkSlpMv2wqJQopjwEJg7iaF9Bauj7FIe/iDr8FWID32Ci7TfU730QcuK0CvlUZdBDQE0HGynzhT6EpmazWZOgRJpqbGzk1KlTmrFc8qHTXOKl+ZK86QAmeRQ6LP19ofN9qadfBaQPoAXozL204cu5MIMYlV9++WVef/11TQqKxWJnGUDek/BBHDoYybfkXPfSrtihCuSVAtFEAJOtH1WmFGVl/eJ5gqO7UGdfITqyhfjEK7hNNZohu5QCrydMODZLKjNHsfjWcL+U+4M4pBxLAUbKJCqv2NoEoET6lBE/eUaCPC9B6kZ+Sz6F/no6H0SeL/VvVAHpA2gB0sClUeu9sahizz77LJs3b9akIFHPpOHrsTyvM4L+7geQzbOfEKlIfJB0u45SzBBNzeH0TmlLDosnRSFXJB2Lo2ZyaBPdsmVK+QVQU2je2SkRklLkVQ8l4tqIn5RfDNEfBMjqIKKDjcTyXQlyLnSV/AggiTp89OhRDhw4oA0E6Pcl1tP5IPJ8tgIu4ZMqIH0AlS+NPxQKIUZokYTEGKszhMTS8CVIo9d75aXMI0zxQR06A0o+dMbMFzKklSh5mbqYgUy6jD86TbLkJqZkcSyUSORg2msmzwL5LExZA0TCfq1M4p+ay+Y0+5c+2/9Cl0cvh9B3KS3lXKf30jqQc3FxMJlMZ10iRIoSUNbTuNB5rqYPVUA6x1agN3xp6EsbuPwWY6vYgQSE9u7dq/2WBi73LqajVNbntomjpUI6nWFhYR65LuXx+wMU1Up5VbUCsIpS0MorUp/YjwTg5FmJZfROVMGl9PogQffdaK8DluRN/KZkQEGM5GLbE3Va8i/3JAiwicQnsS7d6mB3sdXxu9Hkg7xXBaRzpLYwkt44pTFKgxWVRxwPBYjEGVEarfgL6c+e4yc/8Ncl38JgUk5hSpvNdhZgZCtzKbfc09UxeVaC0EL8iHQmld/6uRjwZRRMX3NpuQCSTly9rgREJYTDYQ2YxP4k9SrlljLr5dTbgB5LOavH+6dAFZDeP83e9obecIUZxe4ijVX8ZGSxe5GQ9B5VGqh+/rYELoIfehkllrWSLBbLWWmnIgFVwEj8gYRBl5ZVyixqmg5Sck/SkViYVwep5UaGpWXW8yqdigCodDjieCrgJBKU0EB/XsBLL99yK9PFkJ8qIJ1jLcnIzZkzZzTvaLE5SM8pDVcYTYIwojRQPRYmvNgOncGkrLJgvzDgUhVFyiS/5b7YYeS3Xl4BavktTK1fk3P9t1yT+/KN5XToZZb86fmVMsq55FeAScoqtsEdO3ZoKp1Ig/KMvCvPVI/3T4EqIL0HzfTGJeCiM5Y0SlE3ZJqGTHGQhijSkM5875HkRXdbZ04BHJkfpwOLXhC5L/SR8ouUJL/1Y+m5fu1ijf9cWeSagJMEWRlBRuokCFgJnfTwTlCT338uvYuVNucr31VAeg9KSoMSIJIgvZ8wpPSIIq6LcVaASBqjDlby/EftkDIJGIm7gq6GvrOM8oyAkkgMH0UavLO8f+63tAOxjYmKKmq7tBM5F6DWOzSJBYwkrgLSn1KxCkh/SpO3XRHmEiCSpVylgcnseZlnJaqZNEC5Lw3sowxIwjjCQGIf0VWStxFpiUezbrx/5/1L4bcu9QidBMDF3iY2JgEn8RrXgUme05+9FOjyfspYBaT3oJb0cLJ0h0w7kJEWkRCkMQlj6r2dDkoSS/ioHTogSXn/Uhl1GghtLtVDp4FOI+mkpL2I1NTe3q55hstcOwErAS15rnq8nQKXPCAJswkTCbMtBRgBIvE/6erq0uY/6UCki9kS6+dvJ+lH89elVt7zUYt6+5BYpGnp0GTXX/Fpkg5OgEpvd7qEvTTW3z8feblY0rjkAUnv1QSUJIgzXEtLi9ZgxEYkvZne40l8KTaSi6UxL/d8CtgIMImdTRakk+kq4rUvv6XtSfsSyUlASp69FNtaFZAWjdai34t/jQzdyzKr4gCoi9U6EEkDuRQbyXJn9IslfzroSHsSW5sAkcPh0OySosrpEpMuJV2Kba0KSKWSNo2hra1NG76XRiK9mDQeXZzWgUiPLxYGqOZzeVFgqeSjty8BJnG0FP8uWSbFaDSeBSYBrkvt+MgDkoCIVL70OtIg9F5KYjFMi99Ma2urBkoyKiLX9Z6pCkCXGjtc2PIubU/6uR5L2xQJSUZzxb4k0rr4Mi1ts/LsR/24JABJByMBIF1Hl/3rRUyWtZ6lhxKpSO4LIFWPKgU+DApI2xMQErcSWXVA1hIXW5O0TWnDl4LEdEkAklS0VOjo6CiyzKkMwfb29mrrRotUpPdC8tylUOkfBrNVv/neFNDbqcQymCKzAaStyhxJaaNVCem9abjsn5BKFJARQNq1axcrVqxg48aNmqqmzzkTyUjvgaqAtOyr9CObQWl7AkYS9DYpapx0mpeK9H5BJSTReGUvR1mwVKYaijJU0YLlv+xiK+FP71Y2fxT3X3l3cRPuxVf0TSblpmw++adbfb+9vUrlSkXLThorV67k8ssvZ+vWrWcnicp9XY+/FHqgt1On+ms5UWBpO5Q2+ye/KWpbub7FTSUoy06tspmqCsW3doHWmE1s4mdDubKhqhjKhefKshur7PCq7cqq7fm8HIwVFxyQdHpUgGgRkcQ4txgEViSo2j62b9FPA6VyBZA0QumAJD+EptrzUkFnU/6zbUvvbaSnEfd9CfqcLB2M/uyL1YtVCixLCvzl9q6ziHTxIggo2rbz0qHLHeHEys7OwjXaLtIaGMku0MXK7WWASBcUkM7SQUclPRb66EG/JrEQRESppWEJyMvtRTxahCFJ5N0PAR3Rv0XklVhUMz3ovdC7p1C9W6XAMqGAziMSi8CzqH3oso5sQ59CtqAvk6ZMlpK2gb2mY4gkVdmxXt+gXpOKKr37YmKS4Id8XHhA0hFkkYg6IZdij5xrCCPPaM8LgUQUlSDSVIX4gvpCfMErDYr+CgIK+Oj6uICT/JZYQhWQPuTWV/38+6OANHpp8zovLZ4KPwhvVPiowi9nE5Z35MZbYlOFgSr4RHERtJTF+Ox7H9LJhQUkKVS5pK29rIo/0CKY6MAiiB4G4kAayKKSp4BCgRx50mShWAAlT1lVKFJ8y6YklVKU5N9dShI9XAeepTq5fv4h0b362SoF3jcFdP6pmClEzSqAWqzYjnRUErOQmIhKFZCSn9nFkJeOXXYR1kwhlc49SxEFBZUcZa27f9/ZOq8vXFBAEt01j4pASQFVAxTNXlQWY7RQTbZDzUImieqfp+hxUp53UZyfI+efIx2YI+fzQDICuXhl69RiDlSpiJKG/EsBSUCmelQp8FGlgHCN8FJJAw7ZuTMLqqLxQVGFlAruLFiiKl3+NDVzQQ7OBdjrCrHbFWavM8Axp5fWcIKBTJ6ZIiREZhAwy8nWMCIqfLjHBQYkQWExn8mIQQFK+QqoJMOUAy6ydisY+6C/D850VELbGejspNjTiTpgIDptITI5StQyQMFugwUXJGNQUKCoUl7iXl8FpA+3MVW/fmEpIAM/RW0QqNKhy7loFvMqjERUal1JttnDPDfhZ9Okn0fGFnjYOs9DNh8PWQM8bPWxdszD45M+Nk/52TUb4ZQzzmRQIbsoWV3YErx36hcUkDSVV/snw5F5iAQozk6SGR0g3ddBqquZRPsxMu01KK0nKLaepNjRCCPdZEY6KM+ZUAMz+Ee6yJl6UYd6yPZ3k7aMkJv3oOZkJ4+3DElVNey9K7z6xEVMAeGlRSVATEKhMgzGsxxyRnlhIsQGW4BVAjy2EA+PRXnYlmCVJclaU4ZHRnI8KmE0y9rRDKtGk6w1x3jcEuLlqSAH3REGc4uJf4gkOmdA0vBGG0asDC+KnqtpTpUbFUkmGaE4N0HO3E2mv4lUZz2pjnoynY1ku46T6z5Bpusk8a4GmLFA2EU64iSXD6JkE8yOmygFvbDgoGQ3Ex1sJzrUTnaiXwM52Zkwl0kTjMdIl8Q7qWL3q1SeaNx/Smi58qdXP8SaqH66SgGtUVbaa0UaqmgXJW3gXjgrr/kcidnIl4G2+TxbJ/08Zl1gvSnEWkuUB8ejPDQmIcbDtiirrVHWWmKsM8dYb4qxYVTiOGvNcVZb5H6ENbYQj9gCvOiMMRCLEtV4owxqXjOrCGcLT0nQuUbEAMnRWfv6eWKocwIkyYPYiSqeRBJXDNea0CK5lRJEAqQnR0kOtpI1nKTQU0Ohp5Z8TwO5nlPQfRK1q45CdyOpnibUKRME3RQSPpRchHwywUhPF2rYD1EfuMZID7aR7TtFrruWuNmIGpzH65gmGItow50yEqfJTYvCk060dwLQeaJhlZGqFDg/FNB884SjKkBU0GLhLjHyiPdQmkJZwZeFljmFF8xBHrH6WGULaqCjgYy1AkICNKutYdZYBagqYZ0lxNKw1hJmjSXCGkuUNdYo66whXp500xfNkxXmELOI2KnEiVLypjGSDM9VOEl+6ryl9e7vZLD/AFXOCZDke4LnFVDSEVOQtQzFMiRTZCdGiQ+0k+0/TdFQS7m3hlJvLUVDA4rhNKXeRsp9Tai9TSh9LeQGOsha+kmND5CcHlIIE84AACAASURBVCYzNcZUcyPJ0QGK1iGUoS4UQytlQzPl7kbCfW3M9rbht4+RSceR4UupPu0Qai1Bcp1454FulYSr/6sUOK8UkJZZASSRiiqS0SLbSy9fypNUC3QE02wZC7DW4me1LcgqW5gHxxKssiZ41BTVwnpTlLeHipS02hpjjSWmAZCAkAZGFpGiJERYbwmzayzCXKoykaIygCSj3XlQBKAW3XE08FwUmN7haXAuJDlHQBICCiC9BUZlcWMvFCCbIe+aJTvYQd7YgtrfCP110H8S+uspGU9TMDaT728l1dmIYmim0N9Csb8Vpb8FxSjg1Eza2E6it5WJQztIdzdR6Guj1NcGfWfA0Epm4Aymmr1EJkYop2OVcU0dzTX9sSJkLlarllcdmKo627k0neq7558CFUDSQUlruXpblkZbKONL5tk5F+CPEz7um6yoXKKOPTCW5CFbgg2jETacBaUYj5jirDMnWGdOssac5GFrklXWJKutcS0IIOlgJOcPWFNsNoVpc2ZJLio5Wgcu7jXS01dY/q1pKIt+gnJZ2O1cj/MCSHpmBNs1R4d8BkILpKyDFPpbUfubKRtPwcBpGGqiONRCYfgMiqmLzKiBUHcz4e7TZPrbUIfaUftbYKAF+ptQBltQhloZ3vGcZn/KD5wh1tVIfqCd4nAXrvr9eFqPEzP3QTxQcSNIJyGVhGwWlCIUBNUrNHyb3nuu1Ku+X6XAeaRApWvXu85FsUOYS7+Uhxlfmpcmfdw1EeSe8RiPiGF6JMZqSwWQ1p0FGJF+YhrorLLEedgSZ5VFjNwS4qzRgzmiAdI6c5S11igPjEd50hLgTcs804ApW8aUVrElS3jyaCAlfk3idaM5LcvJoi+gjlfnQpJzB6TFUa6KMCIomod4kNy0iexoF6XBdtTBM1pQhju00bO0pZfCjAkWZrRh/MLcJPMDXcy1N5I29WpSlWJsJdPViDLaSn60lYma7SSHWkiNtDN2cg8BQxMhYxtTx3cQ7ztNxtJHwTGO4rKTnZsm7ZggPzeN4pqjHPRDNq35L0ml6/UrdV09qhRYLhSoWGCXdJmL2pFuARGnxgm/wisTIe63RbjfGtPUs40jEc1QLUDzkDXCw1oI87AlzCprhFWWEKssQdZYQjxiCrFuNMg6U4j1AkZiDDdFWKcBU4RVEz4es3h5emiWQ748r84EeXk2xtbpJLtnC7R5E0zlKv5Lki8NjESNE0vNeSDkeQMkYXLtyKdR5x1kzN0URzsoj/RSHOmlINLStBXFOU1+YQ414oN0FJIJSCeIuh1M9ncRGB9BmZugYLfg6ThNdqSVoq0b05FtJIbbyFi6GT2+k+DAGSabjhHqrCc33EHB0k/GbCRpHiBg7CQ+2kvG2kfeYkSZGKXgmYZ0WDPQVbT0ivSpZ7saVynwYVOgAkgiZ1S4SYSPfKniaZ0CbfRrrAB7nTkeFYnHGmeNNcwjliDrzWFtGP9hkYrESG0Os84UYL3ZxxNWP5tsfp4ZC/DceIjNYyE2WYM8ZgqwbtjPmhExdsc0w/iasSAbzH4eH/SwyRpgjWVBcyNYZY7wqDnBMyYv+2bCTOYrsys0FU4DpD83lv3+KXpugKQZtirE06QN+ZdJkJ8do2jtAksnqnmAvHmIomMKIkENgArpFLlsmmw2g5LKoGQzZDJJAn4PjikbuYgfNexjxthDoq8Z1dKLvW4/meFO8hYD3vY6IsZ2ZptPkB3uomg2UDD3kxzsJtDVRLD7NLnRTlRLF5g7wdxNdryPjHcSNR/TxgKX9EPvn2rVN6oUuCAUEDB6C5BkXChTBr+iYk9l6EnEOBmOs30qzsaRKKusMe6bDHL/hI811gCPmKKsG42zwRRnky3BcxNxtk5GeXMmxu5ZCVF2OWPsdCXY5oizZTzCusF5Vg8FWWdJssaSYpU1zSOjSR4fiWvSl4zUPWiT0biwZpuS80dHPByZDrAgvs5CB1HZNAflc9c53gOQ5HMymF+x9wsT64ys2bI0kW1xLZZ8DuJRSvNzFKaGUcd6wNYDZiPK+ADpWRPqvB08DkpeF9nwAvNBNxMeJ/M+JzbXKOGsi9iUFd/AAKm5aeKjQ+QHG1HGDCidBlKNZ3D1NBM0dZAxdpIa7qc4OkJxbJRw3xn8LfVEOlpJmI2kJ4yUbb1g6QVrH8rYAMmpUYrheZDpJ2J8X5xgqJfpLKiepauUvwK4F6T9LZNEpbjvFbSsykOVJlGJF80cQr+zCWgPVGhWeVxaj4x9iiuweBpHtWeLZBbpLxaJyr1lQo4LmA29PVWsRbpvj0YtIZaahlKGUllm7MNsDroDBY7NxtkxFWTLhJuNNjdPjPpZPxxmtVlsPhH+OB7mobEI60xhnhqN8PJEmh0zWfbNZTjszFDjznHCk+O4O8MRd4ZjngyHnAm2TwbY0DPJRnOQ9ZY4q81JVtnSrDanWGdJscaU0OxQa60RNpiDPD7iZ6VNjOERnh2cYzCcXZz9JiWRJYTO/XgPQJJPiP9DZb0iHb9FlJS11SQH5VyaUjSMOu+mNDtFadKEOj6IOt4PE0YYG0KZHCQ9PaABE7ZBMlYjZmMTHeYmOu3tjDk6aJuooddWT95oJH6mD/+EifTkMPHWNxk79AyR5zeQeuROJl+6geldKwnu20LK2E3BYsY30oNnsJWE4Qyl0RFSM+PE7CZKln6Shjai/R0E+joIDhvIzk1RCvkgJXPjhBlkyu4i0L6TKzUSnw8yn3tFXcgUpH5lllQlSH3roTJ7SuYdCmm0f5UmUSHYomuK0E/DIe2hRWougpV0ZSqZs+8XpQnLWmLyjvZP0pVEtZcvZDGXQdo601SUM33ZEA2QNLqmKRXSRAplBsMqB2cybLbGWW8WNSzGKkuE1eI7ZK7YfB4RQ7Tcs4oTZIzHrBFeHY+xczrJ3ukYx50pTjhTnHTlqHUr1LgUatwKJ1xpamYj7LY4eWlwmm3TMTaKg+RIRRJabYlUjOBWkZpkhC7KBlOYx0aD3GcV94I4T40u0OqNS7dydg0OmQl3rrX4HoBUqUP5iI7tmlOUyJJ5FRIJ8gtOsk47Ofs4xSmrBkilyRHKU8MUZ0zEHePkJ8dgbAysVvwDPbQ2H+GosYZ91lqanMfpmavjwEwNuwZqMTW0EeodIeQYxNL4Ku4nf0/fH7+B+9Yvotzwt8Tu+hvm7/xveO/9d+zP30uktxbHSCML9m5S1j6ifV0ELQN4hjrJ9nUQ620jMtRNYLCbsHWQ1NwUKe8sKZ+bQjxMuSiznLXxwbc8zM9S9Wypl0FjvpBZkAIvMstfiAU7/lyQt8728FpzXFwIQ5LUQElOcosttSKVainpL2okPkvwC1nIZZW2FFvoKV2BRpxSWXPdCxTKdM/H2G6dZ+Ooj3VmcW6MsVYbpq/YhwQg1ptkeF/UqBDrxVZkCfL8ZJz9jhwH7El2W30cnAhS60xy0pXhhDtHjTvPCW+eWk+aw1N+tvWPc9AeYu9siq1TKTaZI2yyhnnCEkHAbrUpxlpzgrWWuPZbrq0yh9lgjrJ5eIGBmKqtJFBZV6DSsZ9rTb43IC32dFptyoia+K3n8hCNabPzFYeNomOM0swY5WkrpSkLJbtVC4pjjJhziuLEFNhm8BlHOVRfw5Mth3lxqosnzKd51lrLbkcvtw3Ucu9kP290GzhdfxR/93ZmV/2QzM2fZf7Of8R/16eJ3/5/k/zDf0G57ePkbv4Mc7d8gYFnb2Fh9Dhhp4GErZ+YsZuQpZ/50W4KI0ZKE2aKs2OormlKC3MQWaAU9ZELeslHfKiZeGVkUHM8eyfEXyKAtMgTFd6QCl/0xl16fRGyRDiXnl1g5ywQyYnWEoXFBOBFdF4qNYlKJh7HskqDwL/MVBc1TryAF19dVnBxgTKzSE+drJXCL9KaMr4ydPhzvGLxsMEsk2LD3G+L8pAtrgGSTAER6egRU5gnTGGetUV5YTzKc2NBXpgMsXs2zYk5hZNzWQ7afOwaclA3F+OkO8kJT1pT2Wo8Geq8KQ5PzvN6/xgnZqMcmU1yYC7HDnua7fYkr9nTbBlP8uioAFNlmolIYuLvtMkc4PnxGG+MxZhQKsq2tlxAWer33I93B6SljUo7F7O/gFGEktuFKoZqx5gWyo5xSo5xVMcERS1MahNpyw4bTEwStUyxp/4UK0+f5PaxQW4c6eeGri6uGuzm8fFZLms38K2hUVaMjPJs5zHqNt9A4bp/oXjdfyd9++cIrPxHQnd9mvQtn6J046fJ3/iPJG75LN03/ivBxpfJTPdQmrTCpIDPGFmP5GtCy48qI2wBV2XqSSIIiRDEApSifooRP6RiUFz0QpVynj0uDUCSsQndnaRS4hJquUSxVNbslZpnhwCJKl7wsqRMZSVCWWdK8/Eq6Kgial+u4mMsCWlSkDwT1xafEbuIrPucFNmgFCcl6/CUIb64Rs9Zsn9UTxZtlgLbGvMK0QsVqVEguycKL1tDPGb28dBYiHsmotw3EefhMQEFUdPC2py1TdaoJtHsdFTsRPvmkux3JjjuytAwm+XUXJq66TAHRx0cn/DS6IlT50lw0pPUwKnOFefIuJc3+8dpEMCajVM7l+L4bJqjcykOu7LsnM3x4mSaTdYE60dCPGqO8PRUhh3TEXbOpDjiVOgLqESkh9I6c1nR49wr7v0BUrEIqQTFeQ+F2RlKjmnKjglKc1PgnQWfi7LPRdHrJDc3Q2F2CuwWIjYLh06d4s6Gei4fNvJj6zg/67Px284xvmcycH//ODc0m/lBzyQ/7LVxy4iRddvW03HD/yZ60/+gePPnSN/+DyT/8PcUVnwC9abPErv5U6Rv/AdcN/4r08/eRXKgDSamKZvMxG0GEi4TeecUBaedomdGM7aXfE5KfpcWij4XysIcimeWUmBh0U+p0rMLXSu0fevs3Em9fFMIxqOM2McwO21YXGbMrlFMc6MM20ewzE3gi4QqKrqo6eJoqjub5osgQak4nooSIgZsbU6jcJxwnpLG1n8aZeZVwnNbwbaL8PwWmNhMaP5ZCpOHmRusRclqcLV8iXQ+craosYqEqckTwk/5kkY+p6KwY0b8iir+Qpp0NBbRRrhWyxw0kwzT+9k8HuGN2Sz73QpH3XkNhI67UtS4k9S5UjQ5M5zxZOiaT9M4Oc/hkWna5xO0zCdpdMdonIvQIuA0tcChUQft3hQtrgRNrgS100H2W9ycmEtyxJlln0th22SSp4cXeHbUx/a5LMdnQxyZS3J8LkfTTJJJXwJFFmMqf1CApPOkoGA+Sz4cIO91ayNleN2U5z0gDB0Lg0zdSEUpx0PkfV6yXhcL9kl2N9Zz6+GD/K7XwE+GLfxgcILL+qa4vGeCH5h6uKutlzuajVzVNcZvu2e4rH+M6w293PnUFox/+CKp6z+DcvMnid/xWaI3f4H5lf/C5D2fIX7rxwnc9q+033cF8z2tJM1TZIdNRC09xJ0jKO4ZVNcsBZeDgnOGgmuGonuGosQSnHZUp52yxwnxSEVKKlf8Kc4C0vmA/fPRmC9gGr22JtbsvYYXmu/iheZbeb7pJp5rupktp25lS8NdHBvYRq5YWY+8pBSgUNTWocqXVVKUSAjyiDSkWeMqoy3SRjVAykXY+/Jqip0/JNZ7Mxz7MgXb/VD/94T6r6XQci2D2+4iG/VfwBIuk6QX19LPaBKmrPQoswhkHWzoCEV4atzPanOAdeYAj5lDbLSEecIcYoPJzyMmH09ZFnjTEeewV0bMstS6MtQ5U9TNJalzJjnlTtM+n6PHn6M/kKHLFaLBNkvrjA+DP0PbXITGMS9d7ji1Fifd80n6gjl6fGla3REODE9y0DxHvTNOrTNFjSvD3skIrw452WPzcXQmQpPLT707Sb1X5cx8kSFnmGhaVu+ubNdxrpR+dwlJa2O6TaGIkk6QDvooS48ZjUA0CrEEJJKUMylKMuKWS1HKJlATUXxeD6/1GLn28DF+293LL/tGuaLHxu+6rVzZZ+ZXA6NcYRjj5o4Rft3fx8+GjFzXaeJ3vTZ+NjjMb5tbWb/uKnqu+waJm75A/LZPELztcxge/jqNz12GedOvGbv32/RsuR2HxYh3bJaYyUZ6apDoVD8FxxSqc5ai00HJNUvZNQsuRyU4HeCcAaddi8vBBZApL4L0uoSknVSg6VwJvZzfr+3bw++3fpWXhm/jxZEbWH3qR2zsuoLXbHeyqv4K1u5fgXdmFo95gojZTmx0mrB1Bo/dgT8RJSEKiACQ5q0rY3SV6YwawylBDm59ENX8WyLmrZQaPge+FjjznwiMvUK27246tr9EOhpbziQ6P3lbBKTU4rKxmj22ACFg/9w8a23zrJ+I8uxEnG3jSXZOpnlzKsWLkzE22gK8MOHjgDNKjaheriQNzhSNcykanWlOu7O0Lih0BhV6gzkGQ1lGQmk67QvUjUwxEsgyMJ+iazqA0ZOkdngGoz9DfzCLwZ+iaWaeGusMrfMJTrlj1LviHLItsN/k4vjYPG1zUbo9Ubr9QVr8aU774Yy/zKA3wUJCU7611SzP1T3y3QFJFHxZDJ8i+XKeVCJEzuetrEEU81OK+0n6PbjmJlgIzFLIxyllU2TSaWaCQXb0GLimroWru4382jjKbwwmru0ys6JzhKt7B/jtwCDXd81xbfc4l42M8OPhfq7tMrKie5grB4a4bmCQX9afZt0DN2G5+p9IXf8pRu74KgdfWcmrja+yq2MfTTvX0Hr0ORx2Eym3l6zVQtbcR3S0l4RplOTMFLn5OUqy0qRndhGEFoHINQ3uacoiLS24KIktqSRD3BU/kYsGihZNOLKCYEFbNLiyPrKUQnBC81mTE+1HRbzWTqWAKtQajnL9a1dw3PEmx2a3cl/zr3l++AHO+I6wrmEld265moGX9+PacojYC8dI/HEb+QNtuFa9SrC5FzIiNVUMnALnBYrk1DJqOYWqKhx9+RoKhh8TNP4G6v+ZwtRd0PBJwkNXkDpzNd07HiSRnNWcS8SsopYqtqjKgnuLwpeM1ElBRO3RbDGVjuPtvcf5wY0LloqmssluILKkc2XhaymLtwR7Z1w8ZfPy8myS3a48h50Kx50KR10Ke11ZXptNsMsRocYVo96T5JQnpalZ9dNBTjnCdPqydPtL9IbKdIYj9IR8WOMJzN4Fum02hmZ9TITymBeCjESStHtD9PjT9C/k6ZpJ0GGPMBDI0RVI0zQX5pjNxWHTLCfHvBj8WfoXUgwFUvQE4jTNp6j35DntUej1pHAnZVVu8Y+UrujcuObdAUmG9wuygm+RRDlFWpwKncLUDtLeKZyzowyPdNJsbKBl6BQzMyayoTAzzgCv9gxx/clTXNs7+LZwnWGIt4VeE9cbTFzfO8oNvSZW9I2yoneYFYYRbjQM8/MhL9fW7ODFu39K6z2Xs/G5R1jd3smD3QbuGmvlWVsHz5w6QF17LYHxQRAj+swYBbeDwOw0IZ+TbDxAKR6kHJiHeRfMOynNz1KYd1D0zqB6Hdp0FiXmB1WbOqgZHcUMcm7kvWBN++0JLwKSrFsu2yRokw3UivOnTD1IZCERK5OKJknEQkQSUQLJNLF0HjWrcLJnB7/Z9v/x0sBKXjHeyR1d/8qjhl+yc+BB7m74Mddu+jY1q58i/shOwpv3EPnNWmjsZPKX99K2fw/kMhoaxQQtCmIIT1EoCawHyBSh/cXvU+pdQdD2R6j7HDnv63Di80Rt96AYruPk6w8TSoxTKJe1qZCBeSuZxAiF5AyF5Dz5lJ1ccpySzEfMV/Z9qGwSunQkTyB2mR+LvYAqI1JlWX65sk/aQhlaFoIcnQlzfC5FrTvLCXeGk54cdd68FuT8pCtNgztFszdDRyBHpy9Nk8NH48QcbQ4vRlcKq09lKBCkw2XH4PZhCxYYmo1jnPYx6YsyMGHD4LBxxjFBry9Or6fEmekc/b4sPQtBWmeDNIy7qbXO0j2f0FQ/YzCLMZSlL5Chw5en2Zuj3p2l3pmh3ZPGkSyjaJ2bFPDcOObdAUnjSCFagWIhBn4XzDhgZo65MRs1Xa1s625m63Arz/ac5MWWE9QMDrKtq49b6hq5ztDPNX1DbwvX9g+jh2v6h7lqcISrBoa4ZnCI6wcHuX6wn+v6eriut4sV/d3c1bLAH4xmbj2yjVvefIqrGo9xU6+Fu9rHucFo5hpLJ/eMtLD25B6aelvwTplILswQSS4QIEa2kEFbMDiThVQa4gmIRUGcOYN+VK+TsseB4p1FCS+AIq5eF0HjXsp74lgoXa3Ul4x6CKZKMRQpepoBV4QTthC1Ni/HbHMcHndzeMxDndnBuMfP4b49/Pr1r7PV9CDbhu/n9s5vsaH/SvaY1nP36Z9zw2Pfpuu2x8hc9SQLN20k/uMH8K9+EdPPV7J35zbmQ/MkQlmmlDThcIZgNIDbG4JCQMP3kZd/DN1XE7Y8Aic/TspVAzV/R8j2OEXD1dS8soaEP1bJdxK6jz1FwPwYRcczqPZNqDMP4zC/SjLi0faFkE1apZvUmr6UWULl31KqLL9zqRvp5MUsICOYhbK2rr6/ACNJhd6AQqc3T4c3xxl3hs75PL1+VQvdCzKxNUuLJ0OnL09fqEB/MK+pZt2uII1WO2fG7Jhn/bjmC1gdCVqsYXq80OOEvvEhrOZXmWrbwGTdSqYaH2as5yD95mkGAyq9gQBnnGZOT3poc/gxBtKMRBRGY4VKiBYYDucxBAp0BYq0+VXafAU6vRVAkh1N9Fn/50L4dwUkbZBEwzyZSRcA9ww45giMz3C8vYcNLa3caeziekMzNxmbub3zFNcdO8LNLW38fsDIFaMj3NA3/Lawon+Et8IwNxkHudHQxw3dXdza28kdfe08NGrgru7T/OHMSZ6oH+JuwyjX9fXym+YGLjt2mFvr23iodZRbDWPcaBzkrr4eHu1t56W2Rmq7WrA7xsnGQpTScUhlIZmnnMpRyuUp53Ig4CR2r0CIstsFbgdFzyyK3wsy2qNt8b0I9ucG+OdSN3/9uzINXIbpF/2DNIOyyNBFCEcC7Biws6o3wPqhMGuGZCJlknWDIR6oMXDQaGPP4DGue/2XtEwdpWl6H3/o/BkvjDzAsLOFRxvvZMXjP6J95WP4b3uayB3Pwvcfwvfkm4z/8G72vLyV/YPttLt87PDP0ur20TQ3zrbGFhJESKpgeP0nKC1fI9f5A+It/4lS1y1kT/9Xct2X4e/4Lo2vXk8qEKuAaCbHsRd+jbfnN2C7HkzXwMgvGGq+l+CCTSuTuBuUdO9vrdMUUmmo9NfT7MN4UgCpsOilrZZJpBSC0TyOeIHRhII5qmIOlxgNFhkJFDAFi5hDKqaQymiggNGnYPAp9AcKDATyDPpzjAazmENZhhbitNjdNE7NMugMYvOkMXkU+qe9DA0dxHLqZyzU/x2Fhr+Dmr+BQx9nfve3GTi+kd7BQQY9EQzuAGfsPrpdYQYDaUxRBUusiCVexBwrYIooDATz9IdUDJEy3SGVPn8We0LV6lmw9lyPdwUkcS/JyyhTKQfJACWvA++Ejb3NLdxf38jK3n5u7RrgujNdrGjv5LbWdu5q7uSezgFu7RvhxkETfzAMviMMcXvvALf3DnJLp4GVbZ2sbD3DyqYmHmprZkN3Ky+aDDw/0M6ahoPc03OEmwynud7Yx60GA7c2HGfF0R1c03CYqwd6uKd3lAd6R7m3t4c1A5080VnPtsbjjFssMB+GUByicYjHNUN7MRmhJGDlXwCPG8TQLYDkniW34KacSlTmuWmIX2nn+uYBenyuRD/v75cqHa836sK+MIrTO4h7boRIxIfd42Vbl4ktIwtsd6R4cSLGG26V18ajbDjUSH1XO0eMr/KL7V/gqdEVPDd0C7d1fZ01fT9n6+gd3N7671y96aucWrOR6GPb8T2/m8Kv1qPW9zD9o/vZ+vLLvFh/nFPzYZ6em+CEK8BxxyQPvrGPBElSRRh+4zKKxl+StN5HpOM/U3YdInXm74mNryM0eiWHXv8jwYQTReYYFufZ9/IPcXRfTsFyO6rxbjDewVDzKoILJs2xUi2LU2Wyslb6WUC6CKTaikarbT3kzeaYCSexh9KMxxVG00XM8QJj8SK22GKQ83gRa6ygBXNExRIpYwqrjATymAI5Br1xuqYX6J5eYMiTpM8dpXVmjn53FJvdiaXzRWbqv0Wq8eMUTv5nCrV/j3ryv6LW/RcyDZ9loub7HDt8H032aZrC0DQ2R+eMj0FfAkskr31f8iDno6EMI4EcI6ECgxEVY7jISLTAeCSPJ1kks+hnpfOJxO/3eFdAEse4QkGGJvOUMnGcLjt7205xb+0Rbuzr5CpjH9e093J1ezc3dBm43WDkLsMAdxgGubV/kFuNA6w09L0t3NnTy20dHdzW0cmK1lau6Wzixt5W7h7p4Y6+Ju7pP8X9xkY2z/azfvQ0fxg9yj3tjaxs7uHOph4ebGnhD01H+FXNLlacPsWt3X3cOTDEbYZu7ulvZ62hhVU1+3ix5jC9ZhPxeTcF8TnyOcn7ZlEWHKjzM+Cxg9sOrhkNkFTPnAZIqmyxJBNvNSCuAJLWI0uvvBjeL5GXVtCfO3+/6b3zeVn/WFGhr2EHfa/fzfSbKxl+9QGme04zMu1ky5kxnjL62TaR5nlznFemVbZa06w70sWBM33s7n2D63Z/g92W9ew1refO7m/zpPEaaq3PsKrll9y66d/ovmUViWseY+HWjaR/+jDFu17F/tNVvPTSq2xpOEmL3cezY1ZqJ30cs46z9rXDJNWUtizz1PZfQ8+vUIbvJdX0cZjej9r8GbIjD5MbuJKjT9+M0zFOPJhACc2x54Wf4h26jpL9bkq2e2H8DgZaHsDvHdGQVy3Jbn8ytreopmoNX+TD5X3IhHTZtmiuoGCKJbDEsozFFMzJIsMZFXOqgDVZwJJUMCfyWLSgYElUggDVWFTVgi1SwBrKY5gNUT80Sd3AOAM2N+bJEGdmsHw/egAAIABJREFUMnQ4Qwwa9zJ95H9RqPkkpdpPUqz9PNR8mmzDP5Js/lsKTf8HhYb/k7mGf6eubRetQehzhuiZ9dNpn8fgDGJ0RxgWcAplsYZzTEQKjEUFIAVAVawJlYl4AXs0R0DsezKYsbgztOwS/X5B6V0BSZajLSoK+VweTyjMwZ5u1pys4Y+9Z7jJ2ME1/R3cYOjitsF+bu03cPtQP7cN9XHbkIHbBw3cMdDLSmP32XCXsZs/9LZzW3cbt3S2cEdfJ3cNdnP3UBd3G9u5b6CN+wdbuL+/iVVDLTxqbucBSw9P9wyysr6Da093cGdbL1c1NHCzoZu7jzVxY8sp7jK0c397Cxs7O9jS0c5TTQ08cGg3j546zinjGWanR4l77eQ8M6juGcpuO2X3NCXPtBaX3TMUvLPkAl7UtEhIFT+bszMoxDdpGYekmCWKKgOvPYbr0Sth8w34H7sR58l9DNgmeKJ1inW9MZ4z53h6MMkWW5mnTCoPnpplY8skm87sY3XDVZyefJ3GiVdZ2fEjXhhcSe/UAZ5qv4mNL16G81f3wS3PEFrzEuFfrca3rYbRX6zltV0HeLKzRVPVnrZbOeGOsH/Gweojp+mdn8Q4pzCw/7dkT/5P8nX/D4HmT1A6+R3SzZ+nUPsZQg1fpn3jN5iqewF3Uw2+ln10vvILMoPXwuSdYL0DJm7C2PwAfk9FZVNLMp6Yqkz51gzF0oEoy7qOpP2U1LJm2rPEYhjDcUYiOSyRAuZokZFEAbMATzyPdTE2x3IsDdZoXgMFczCDJZjFGsppv61hkZYyGGa9HB2ws60vzCHTCN0dtxGv/yQc/xuo+Vuo/QQc/yzpun8hcepz0PB/wcmPkTj2GVqPPIzRFafZbOe4wcSR7mHt/My4k75ZP5ZAiql4EXtUYTqqMBFXGBOJLlHQAGkyVmAqUiCrFLXt6qXzvgCApJBKxrDZHew41cYD+45wx7Eabj1Zwy0njnBLw1GuPX2UGxqOckP9Ma49dZzfNx3n6qbj3HDqGCsaj3Fly9vDb5uP8vszJ/ht0xF+c+owNzbUcFP9MW6WuO4ot9Qf5ea6w9xy8pAWbqiv5cFD8ns/VzYf5o6TDVxfU8/Paw9zy5ED3FS3l+tO7OSO00e4u7mGe1tOct3R3fz6wOtceXwXt217mq2HttN25jS2ni7menpx9vYy09fDxEA3M8Yu5gwdTPV1MDnSx8yklRnHFHbHDNOOWWYcs8zOvhUcDgczMzPvK9jtdi5kmJh24JqwcOSJu2i5/xdMP/o7DA/+jq7Xnqau/gR372nlpmOTPHRqhvtOWLivcYbbGl1cdXSSq49YuW7/S6w48DX+cOS73LPvJ1x9+EvccvCb3Hfgx1x35Eusfe5/Ybj8dvz/f3vvHV5Vlfb9v3887/v+rveZZ5qOBXufsY6iw9h1xrEXmihYECkWRAFFBFQEFZWWnoCUECCUELoUaQm9dwIhPUASUkg7ycmp+/O7vutkh0NGDiAgw0x2rm92W2eVe6/7u+977b3u/c7X7PkqgoLHerJ/yg9serg3kdOS6b9kPtPXradv6gJi1m5j+Lq1fJi0iI8mRNArOpkpEY+SNboZmeN/TfqkC8kecyU5Yy/k0Nj/InPspeyMfIS0r1qT9lln9g3sSM7Iv1Ey8U6KEu/g0PTbODDzKubFt2fjmiVk7ztEZmY2GTm7yMjKICsjn+zMdLKz9p5VGZ+J65e3N5O9+3P4cdtuZm9JY/7mTBZvzubHzVks2prJ4m0Z/Chsz2DJdu3vZ9HW9AYs3JrO/C1pzNm0hzmb05i3dR9zt+xj1sY0ktbtYnzqJqJStjJ61X4mLJpHcsIb7JhwCwfGXUTumCvIGXcFB8b9iuyxV5E7+gYOj7qc0u+bsT2qOROGvMnS1E1MWbaO+B9SmLh4NQu37GP5rmyW7sxk6Y5Ms16xLZ3l29JZsiOdxTvTWbQzg4U79rNgWwbzNu9nV9o+amtrG0jpVG3WkBaSJs2VleTyw/zxDIvow5fRHzNwVH8Gje7H1zE9GR7ZnYiw7kSHfUBUWC/CwnszLLwXw8J7Ehb2AZEjehIx4sNG6E348F6Ej+hF+MjefBf5Md9G9GmAvf9N/bGvoz4iavi7DI3twqDYzkQP+4CwkR/TL/p9vox5m7gR7xIz9F3CRr7H0MiefBPdm2+iPuTbsN4MHd6Lb0a+w8DBLxM5pBMzI3uxNPYTlo3qx+LvP2H+uE9YOOYjlozqzaLRH7JgXF8WJHzKvITPmTtxIHMTBjFv4hf8MHHgUSQMZH7C58fHhM+ZF//ZMZgb/ylnEwvG9WPBmF6M+vQJxvR7gGkDH2Fy/0eZ9k07EsO7Meybtxj0ZTeGDenCiCGd+HZIF774tjufDevJZ8N78cm37fj0u/v4ZtCTfDXwcT6OvJOBQx9gxOfPMfCb+xg8qAWTuj7BzM5PEdfzWca9+SRTe7zEtFdbM3Rodz4P70HckLcZNOJtvh3SgyHDe/D1sI8ZPrwz337Zh5mDbmXqF3cw7ZubmPTNHUz58naSvryDWV9fQdJXdzDp8yeY2u9+kj95hikfPUPSpw+TPORekoY+wuTvHiFh+F+J//YJkiLfY/6Yr5g3fiBz4/samc4b9wU/jO/H/PH9mDf+0xD4jHnjT4RQv9e5AaeFVbH9Sf5+MF+NjuHNsAReHzmVLmGz6DRyDq9GJvNm9By6xv7Am1HzeD1iNq+OnMlrYTN5I3I2XWLm8mp0Eu0iJ9MufDIvhyfSPnwa7cOn027ENNoMm8qLQ6fTYXgSncIT6fLdeLp98R1vf9aNnoNepM+Xnek58D3eHdiFHgO607v/+/T9vDsfDO5K+4FdePyLvrQdlUDH6Jm8ET2LV8Om83pEEl3j5tApMpnOUcm8GZVMx4hpdIyYzmvhSbwRNYtXImbSPiKZDtFzeDVuPt8nJFKp8Vq9v6gnv6e4hCYkDVJV5+DaH4Nr3WuwqiWsfAn/ylewVrWBVc/CyuchtRWktoWUdvhSXsSb0hpvaku8qa3xrXg5gJSX8NWf96W0xZfSph76zdlEa3wpLY8LT0or3CvaNMCT0gZPStsgtMGT2uq48Ka0wneOoTp4UlriTmmJ2vNP9a0/p/M/Bc+KVviWtz4l+Fe0IRi+FS8QDH9KS4LB8laEgrWiFWcXbbCWvxgCbfEvbxUS1ornCYZ/xfMEw0p5nmPQKD0Ln6YmpSPzlg3mrWkTuHdsKn+emMcNCQe4etI+mk/L5f6kQu6clM9N47K4YWwmfxyfyW0TM7lnWi63TUrjpvjt3Jawm9sm7OGOCXv58+RMbk7Yz/Xj07h1bBr3xWdw75QcbpuYznVjd3H92D3cNTmHR5KLuTM+i+vH7uOP4/dxS/xu7krcxx2J+7hm7E6uit/LVQn7uTUxh1smZXLDmN38cexu7pqcyZ0T0rk7IZ17JmVwbfxerovP4JrvM7g54RDXjcrkT+OzuXNKHi2SD7AjrwiXy2Xc5zNOSGYSb00h3rxp+HZ8DJvexre+O5717+Pb8DbW+jdhbWdY08XAWtUJ/8rX8K9sj39lW/wr22CltKvHi1gpbbFSW9ejFVZqq8AxHT9bMOXVl6XyGsEv0jwGbUy9VfejUFuCkNoGfxCs1DacHmyZ/Ly1f6XdhlZouzGObZ+dNnjdBn/KiyeP1BexUtsF4UUkx2BYuvZBMDcs3bSOAyu1LdbKswhT35ewUn8u2h1zzYOvv73duP72cXtdt6YNpLSEtU+xc2UX+k+dycPx+dyVWMDdYzN5aNwuHh63g/vG7uCv49N4cGoOD03P4S8T9nDP+O20GJPOA+PyeTKpjL9PO8zd8encKSKblcWd87O4b04e/5h+gPsT0vnLuD3cm5DOfRP38+CkTB6dksO9E/bTYlIWD2h74l5ajN9Ji4Q93D1xH7fFp3FbQjp3jNvD3ZMy+GtiJvdMSOee+H08kJjD3WPTeDAxh+YJ+dw8IYcbJmfzp+m53Do5jcempdNqwnZ6zc2h1OE21pHGzGQlndFBbfO1A2cl/sOpkDUKa+9QvHuG4949As/Ob/Ht+Apr+5f4tw7C2vI51uZPYGNPrA1v4V/XEWtNe0h9GVJfgtR2sPJFWNkWVraBla0DSH0RziZMmSr3p2GtfBH/ynZHsaod1qqXGqE91qqj8K98GRvWypc5fbTHWnkaWNUB/6r2BqqnvR28tlZ34Hjwr34F3+pXTwn+Na9xFPpth6NY0wH/mleOgbX6NQiBo3kF53smt1/Hv6ZjCLyBf02n42N1J3yrXw9CR/yrG2GN8jgK3+qOQelfh5WvwZpnYXUrfOveI2v1V4yfHU+3KRt4NHEvf5+ezpMzM3lw6j5aTM3knum53Dk1h7umZdN8WhZ3TsmnxbRi/jG3kidml/G3yTk8FL+HxxL30nJeHo/NP8DtyVncPjWdFtMzeWR2Pg8kZ3HP9HTumrGP++bk8PeZB3kwcT/3J6Tx0OR9/H1GNg9Oy6TFZFlA+7g/cT9/m5nPE3MLuW9yBo8m5fPknGIeTMzlvklZ/CX+AHdNzOWOaRncPy+DVov20mvRHsamZpFRYOZdN1hHIqRTXUK6bGbmiL5WWZUBJSlQMA/fwXl4D8zDnzsbcpIhOwmypkLGREgfDWkjYdcgrG198G96D9Z3g3VdYV0XWPdmPd6AdW/A+o5Bx+xzZ3qtst86FuvfgnpY67riX9flGFjru3IU3bDWvX0MWP8OZxbdYf3Ph7XhPfz10Hbwvo6bYxvfwzoGPbA2BuDf2APfpg9OCf7NHxAM3yblcRT+ze8TDGtTL0LBv7kXviD4N/fmtLGlN34bmz/Ev/mjo9jyEdaWPkH42NxQdVNtwJZPsILAlk8IheC02mZrI6wbABsH4Nk6FGvLd7CjP+59YSzfMp/PV62l6/x03piZS/sZubSdVUDLWcU8nVTI83NKeW5WMU8k5fDkjP08NX0/z0xN57mp+3luWgbPJWXx7IxsnpqZxz9mHOLpqQdoOTmf9lMK6DirlHYzC3liShaPJGVxz+wc7pmTQ4u5edw3/yD3LzjEX+bm0WJePi3m5PLonDweSs7m/umZPDgjl4eT83lgeg6PzT3M32YXcv/0fB6fc5DHp+7kzbk7mZLtIFfvK+o94jo/lu/o6zGnah2JvEISkvhNkx2p0+eKsqFyD96qXfgqd8OR3VC2C45sg7ItULIeilbAwbmQOwkyYrH2joDdX8HOwVjbv8Da/jn+7Z/h3/5pPfrjN8d0PABrx0DOKLYPwtqu8gNg+5ew4yisHYOxVL/j4kusHV8fxc6vYeeQBlg7h3CqYNc3HIOdQ+E0YO0ehv8UYO0ZhrVn+FGkjcDaO/I0EIaVFoS9YbA3/Bj490USCr59kfjSj8KfHol/f9RpwcqI5ihiTJ9Uv/xpxGHtH30MyPieYzEWMkIgcxyEQF32JPz75sP+iZAdB3nzcRalUl2ZQnVVGquKq0jMqSZsy0EGrs7i0zV5DFh3iAHrDjJg3QH6bsgwscP6rsvgo5RMPlyWR49F+XSenUuX+UW8vrScVkvKaDmvkHZzCnlpVgFtkw/xwqyDPD3vIM/OP0S7OQW0nV1AyxkHaD27kPY/lNFpaRWvzC+mww9FvLyqjFZLDvH0/GyeW5DHCwvyeGZuFs/Ny+WZ2Vk8uzCT91YX8dXyHNbmeXA2vJiq19A1X+nUX4YMtqJOSEhmnNzrAVcNlvsIHs9hfO5icJZCbRm4SqBO+wVQnQMVe6B0AxQth0MLIH8G5E7Hyp6KlZ2IP3syfl0YgwT85piOB2DlTOGMInsaVrbKD4Cc6ZCT1AArJwkrNxRmYOUGIxnyjsLKS8Z/SpiJlX8syJ/HaeHgPDg4/zTwAxxaeJpYDIeCUPAjBMEqWIJVsPS48Bcu5RgULcUqWnZ6OLwMqx4cXg6HU46P4lQoXnkCrIbiEChZAyFQU7UKb/kKKF0FpZtxV6bhdORBdQFUHAp8p1Bf7/F4A5FJFFBS89v1/VXzrpn51inVHthfCT8echG1t4wPN+fTaWMer6/Jo9OKPDoty6PbyiLeXlNCp5QiXlleQIeUIjqlFvPBikLeXVpAl4UHeHtpMb1XV9FzeTHv/JBLj4W5vLc8kw9XH6B3ao4hwq+3HuaLtbl8tT6fr9flMWR7Psl5NWRVg+Zvm2n+Zq6SCzfOwNvzwQxzitshCcmEXFJIAb0Eq3DIfgW3qMVj1QYC3ri96K1Zv19fknCZ6IDUHcGqKcRfnYNVmQ5HdkDpFqySTVglG7FKNmCVrA+gdF39MR0PgNJNnFlsNhdfHSCALQGLTladwVb8R7aHwDb8R47COrINq3z7MfBXbOdUYFXu4BhU7Maq2POz4a/cg78y7RSg9EdhVaZB5b7TQDpUZB6LyiwIRlU2hIC/OhtfEPyOHM4kLEculiP/+KjJh9q8Y1GTCw3IA6UJhdoDEAp1mfjc+3A7q/A63ODKBvd+cNYGfB5PDXirwe/Eb6bHeEwEToUF1jvelj6R5HObx+kiKLlJlXrzuw42F9cxK+cIYWkH+XpXHoP3FfB5Rgkf7Szgw+1FfLyjlP67Sui3O58+O/Pps7uQD3cW0Xv7IfrtOMTAXQcZllZAcloha8v8bCjzsPZQJVsPV5lPaCtalcoSNEXEeE5evSkfIAfN0FNtT88+OoHLFoigXB8NUJ9fM4ToQ+/JmrmMmptjx9wx34qz8Hu9+D11+FxV+F1HoK4Iagug5iDUHAi6oPUXX8cdBwIwaZQuCLUH4bTQqJM4D4DzYBAKwFkUAgpvq0m39agrgEawXAUcA3cBVjAancetqAJHYdWVcDrwu0rxu08FJfhcR2G5FKJW1u7xcAR0LUOhrhKC4aqCIFjuakLB76kmGJanGsvj+Nnwexz43cfC8tRyfNQQKFPlBuD3VHEMGuX3z/krjxDwObDELYrG4KoGRdCwivBTFPgynRRM+i09D4KedhsGsDSDwB2IbKopXZovpPDBiv0hiKE0d9wBecVedh+sY+dBL7vy/aTlWOzJ87H1cI2ZlLvxsJcNh71sLPSwtcBNZiWU+QPRK1VFOWDmNSINTHtdoKgZbkeAjVSWiNGqw2dCFgcC/J8uGZ1wDOkUrS0zuq6Rdb0y7vF48ClwvtdxDPzuKgRddDyOQCNNx60ObLu1DoJJp7Q/D5a3Gn8QLK8DSx3jrKEm8ME/ffSvHicsy+sMfI5Jn2T6GfD56vD5zx5kAfstzy8Lv9sEalOwtpODt2EOlfrg2YA9l9FeNy7DPn6y61PVr8bpbV0Lrkdw2cHHta1z/+pLSJft51RejVbjA4QkP6/enatfWx4nfo8U0InfXYvfJTPVZT6LY7mdhnnFvg3QHeF0YbnNXCcTTOeX2JYL24CTKVvhQ04DDR92tD/weObXigb4S8JSALPA5wJObm2CzJ/dOYfByq5tPUUKRuPzJ9r/OfoV/BuVbRONtlWejAF7Dpn2pYdGF/8TCckWkE1INQ4HNZWV/wSfy4Xf7aaq/AiV+qSSz9uAwCi9jL96aCb3mYSd79lam7rqFfcgnLAs8zyzPjDcv+a2ZRReSvjLIDAmoDv6yeJMOAzB6v7P28Hko+3GS+PzJ9pv/PtT3RfhOJ1OqqqqGqB5ZDZJae12u02aI0eOmPWplvFLpz+jFpIugO2uVVRUsHjRYhLiE0gYn8CEcRNIiJ/IrBmz8NR5KC0uI3HSFCZMnERltcOELTCustzTIJx0fzxev23EZ4Ybfmkpn7C841X+3B03FoqsFGOpqB6/7HIiZT4X5xtLoHEdGp8/2/sipG3bthEfH28wefJkUlJSKCwspK6uzuiiw+Fg06ZNxMXFsWHDBmPRqV6N6659ewnettPa5872+owTklhZpJSfn8+A/gP42yN/5+477+a2W27nycefpONrHamprmXFshTeeL0TXd96h42btuCodVJTW2c+Tujx+alze6hSyFnpQr2x9LPWZ1uCZyR/NfDckc+Jyz7aWc9Ic5syOSMSECGNGjWKu+++m/vvv5+HH36YFi1a0KVLF3bs2GGso927d/P555/TtWtXPvvsM2MlST9lWdXU1BjIeNC2jkt/ZXFpgqysKxGaXD6VJZzt5YwSkiordlWjBAV3O3SokEGDBtOv3wC8Xj8etxeHo4YN6zcyfPgIRoaFs3dfOhWVVUyanEhZeYVRza3bd5A8cxYefdnzNJbT4bLz5benIZ6mn57HEhCByPJ59dVXWbFihbGKfvjhB1q2bMmwYcNMGJCDBw8yf/58YmJiWLZsGaWlpZSXl7Nx40ZWrVrFggULiI6OZt++fYaAiouLmT17tsk3LS2NqVOnmuPS5/OOkERGqvRRQnJz8GA+XwwaSN++fXC763C5nKTt3c1DDz3AoEEDade2NS3uaU6to5p7mt/F6LgYvO46Purdk/6f9KVO30o7DetBnwL61/87nRae7rux57FG/odXXeNFIp4XXniBpKQkysrK2LlzJ2+++Sa9evVCsbs+/fRTnnnmGfr27cvzzz/PoEGDSE9PN/vPPfccffr0oU2bNuaciEoE99e//pWIiAhef/117rrrLmMlnZcWkghJrG1bSR6Pm6Kigwwa9Dmf9OtjHht7fS6qHRXsS9/Djh1b+bBnD5r/+TZ8Licjhn5Lu9YtcToq+dON17Poh7kofeANqJ832KuXO//1/06nhb8QIf2rm4v/geR06NAhPvnkEx566CFDLCtXrmTXrl289dZbZn/WrFmGaGQhyQ3TGJOsp4ULF9KvXz/ee+89QzZK99RTT5lAhLK2Ro4caawtWVG33357Q8C1X0LEZ9xlC660iKmgoMCwshhalpN8Ugnk3nvvZfDgwfTu3Zs///nPxk+ViXjTTTcxffp0brvtNuPXBufXtN0kgSYJHJWArBZZNB06dDAum8aB1q1bxxtvvGEsIxHNk08+aVw2WVNy57Qva+qLL75gyJAhJnZRamqqISRZVLK25MIpvchNuqnxJtv7OVr62dk6q4SkKmvE/8svv2TAgAHGndPjx++++86w+oEDBxgxYgTNmzc3jVZgJzH1zTffzFdffWWEcnaa3ZRrkwTOfwmIJDSoLZdMOjV+/Hjeeecd44LNmzePtWvXGnLSjV/jRR988IEZ3M7IyODrr782v9HAtc49++yzlJSUmIFv6aCMgo4dOxqXTU/s/i0ISY1QIxMTE81jSY3Wi3Q08i8mlq8qQcrElP+r8zIXZSXJXFTapqVJAk0S+GkJyELSoLSeoL322mtm7EgunAavpUuymDTYrbEgeSQ6t3fvXg4fPmzctylTppghlj179pgncfqN3MD+/fvTo0cPM6AtY0GEpEXlne3lrFtINrOqsdrWGJNYWfv2yL32BZHSK6+8wqOPPmrISGmbliYJNEngpyVg65aIQrpij99qLRKRjmnbXtvppGu27umYfVyP/zXOFBkZaZ7GTZs2zRCZbRgo3dlezjohnagBEpiEU11dbd6nEJPLD5YPq3NNS5MEmiTwy0hAY0WLFi2iXbt2xkt54IEHSE5ObiAv6enZXv4lCEnMKxYXxMZa65iYvGlpkkCTBH4ZCQR7MCIf6aKMAhv/ERaSyEeN19puuAQhMmqykH6ZjthUSpMEbAnYumjrpfalhyIrbZ/t5ZxbSGJdEZDWghov/9fePtsCaMq/SQJNEjgqAemdyMgeg9K+iMheH015drZOQEiKAGeZmFGB0RxFYfOYyE2ai6fIlYoMYqI5aSDejuyk4xrAxmqIHWXHkApe6xmaEy9OfPWwTOwqxa/6ZyidCyd1OPE0nFcewXme6W3zkrinPBCPSWFSFCpP7VMEK8HEFlWIFBdYgUBVpk66XhoDVEyopqVJAk0SOCkJnJCQpFUy1ERIZoqlCa9Rr2viJ68i5DkCwdY8VeBTFLwjQAlQDJ4jIVAOLg/UeevhD5BaYzaq8wfS6TUAAzfomNK5q0LkH6rskzvns7xqBWpRVX0Yc5diHStYn8I9KYyRRG3CjYi+j751bXb8Z9/MPakr3ZSoSQLngQROQEhSpsBdv8EgqL/xSw1lHCi+rlFQKak+BlAfg1OKKQMhEOLSHWLtMdF4A4FxNcnDRPI2JBgoXWG69Kd0rnooPwXSVVodD5X/6Z1TFPGAPaZowsXgUwjbQvBW4ff7jHWmVpsHomq0gWKeBK5+/eo86ApNVWySwLmXwEkQUsA20n/bKzM2k1UOjo2wfziuZV3IS7ifosl3U5TwZwon3ENh/AMUj3uI2tH3hMDdOMf8sR5/wjkmGDfjHGNDx+10Nx2TvnZ08xD5hyr75M5VjrmXknEPcWTsA5SPeYCScU9SMutd/PuSwJULPkeDBRkgJflzdWC5jLvb5LCd+07eVIPzRwInICTd333GHZGyyUOq0SFvCRSn4v6xL77o+/FF3ooVfgWEXwjhv4eRl8CIq2Hk9dRFX318RF1NXcT19biOuojrcEVefwyc4dea40rnjroRV+QN9Qikq4u65vj5hyr7JM/5Iy+G8P8LYf8FI/83hP2WusgbKRrzDwrmvg+HFpkA6BpacpkPHYiQnOCvMXaTSFwD9RoUtAcGNWgoaLGPBac51e5jvyBnPwlRXoI9GKnjoRadV3rVqfFv7frZv1faE+Vnpw21tstUHX/q6U1wPXS+cZl2PbS262jnZbfDPq687G1b9kqr41rrXOP8Q9XdPmf/1s7fPn68tcqwyw0u0z4WXB+dt+us4/Y5pQ2Gnc7O73hyseuo9ttPsJWP9u210pzrJSQhiYTMqIglUqr/BJPu/MXrqFzci8Pft6B01I0cGX0VVaMuwjHqd9SM+i01cRfiiLsUR+wV1EUfH87oK3DEXE5t7OU4YppRHX0xNbGXUhN7SQMcMRcHjsdcTk3MlfW4gprYZiaNM/rykGWEKv9kztXEXE117LXURV+GP+pCiPg9/siLqI26ivLYW6h9HHs6AAAbDElEQVSZ1R5KtoGvitp6Gck6MoRk+c1nq3TBdbHtN2TVCdRxgjuG3WHUsU51UV7KU7O9NW8wISHBTGq2yz1RnkqnuigP1SO4g9p5BNdJ5Z3uYuerMn+qfjoWXKfGZWrfhtIG56c89eRW0HGdt9Po3JYtW4iNjTVBBE9X7vq9nceJZKK6BEN1smWuttrttdMoX53Xvr1tl6e1jtvtsvdtmWitY8FPsO18Gudh56Pj53oJSUiqnhmSFSH5ffg0QOspxbNnPGWj7sYfdTGeqMvwRV6GFXEZhDcz0LaO6VwopReZOEZdSHnUr6mO+x013/8ex+jf4Bj9PwF8/9/UjPktjtG/o3bMRVTFXkB13B/Mb3RMaZ0xzUKWEar8kzlXGXsjRaPuoiTuNipib6Am5ipcMc1wRV+EK+oP1I69nbq1EeDOQzZRtbmiisFbZ55G+o3VFFAIu/Norc4X3CHVKezOd6qdQnnpMa3mKU2aNIn169c3RPo7mTyD66Ftdcxg5dC+OviZXJSnyhKkNI3z13FbgbRufF779u+1Vn6C2iuo/oJdd+Vh55eTk2PCuUpmOq90Oneqi+qtGfGaPS+Zn2hRWSpH9VUd7bV9zF4rnQ0ds7ft9Ha7tC/Y5xvLSOdsOTSWl52v2mDXRcfO9RKSkOwhavMxOH0QzufGWbybksV9cEdfAZH/RU3cHwKkEHW1cbWcUdfjiLmWqrgrqY67HHfUFSFwFc7Y5jDlb3jHtKAq8hYc0cKfcET/EUf0jWa7IvwmmPAgzGqJM7YFjsg7cUTdiiP6ZlxRV4fIP1TZJ3fOGylyvRRPlIhPVtrlOGIvpybuMhyxF1MRey1HkruCa7chpHKbxBXHSR/S84HmCI0ZM8a8kv/EE0+YGdWK3KeOoPl7ilGjKAjqWD+nU6jjKbiWwkYoFMWPP/5o8tJx5ad1qEXnNeFy8eLFfPPNN2ays2aRr169mm7dupkgYOrQjTt8qDxPdE5lqr1qt2aVK/JD8KIpC5qlrmBiUqrGZWvfbpvCrWqSqWJGS6Zr1qwxs+AVxlVpbGg6ktrYuXNnE4AsWLGV5lQX1V+TxzVBXLPsG9excX4qQ2kUxVFxhxRqViE/dFxheT7++GNefvllNm/ebCaXa5KrQoR89NFHZnJ6VlaWaadiZKvuNpGo3bpO99133zHQhFvF2Lb7geqr8oYPH276o36vsjWhVlE3NG3kXC8hCUmXqGFQVk/RNI5UnI57Tme8EZfhir4MZ8zlyPWqi77SwBl9JQYxV+CIvpLyqCtxxV1C8cwO1JRkwsyX8EX/horpD1F1JBcWfYK1dShsHI8r9n9hDXsEhl3Mwe/vgpEXcnjMDRB+Fdb6EZQ6ZlIy9T4Yfinlo5tRGncTR0bdAGF/gO//DkvjITOSyvwk3Cs/hXEPw+JekD4Z1965VC78gLqxV+CL/hXOmEtxRt6CP+oGjsxqTtH2vrg2DMM1/SHqYi+AsGvwRF5HddRduILcQrU1GLXRzaibdj8c2WoIqUZP/vSqFhYeq4baI3V8++23dOrUySiDFGzo0KEmXo06ipReHUekpc5hm9jaVgcStB3cqWxl1jnTqbxedmzbzppVq1kw/we2bd1KTbUDv9eH5fNj+Y+GFbbzUZ4N8PooKihkVvJM3n+vB8898yxhI0aybMkSVq1cyY+LFlNx5EggP5GcXE7VSXnIzXMfdfXsuqleWrSWElq6m3t9eFzuwMdEvYHfbly/nnfeetsQkl0ftUtENWfOHHJzcxsIyZaF8rPboWOKHqEoEcuXLzdt0ix2yVi/DZZRbk4Oy5YsJWX5CpYvXUZ1ZZWpj8+jr94E5KG87XrYbdE6eNtOo2Oa/7VkyRITZkf7Igr7pcLgeipPOx8RSOvWrc0kctVdx0UGfT76iK6du7Bpw0ZTt8ULFxIZEUHStOlkZ2Wxfft2Qxyawa926XdaVJ5uKMpL5KhYR2q7iEaB2ey0uhYi5f3796PwJHY79XvJW2nP9RKSkNTcQLfS6KsVeP+xeB++Oa/hjbgEZ8zxx4fkDnmiLgkMCMvlWvIR3uoSSHwEIn4Nc1/G6y2C+U+Sl/g2eamD8Yz6X5SFt6Ri1G84OOYRyuL/Ql3EFXiiL4B98/DvX03RhO4Q+RiE/z9c0RdTOO5PeEdeRs3sjyGjBHfabIp3z+Xw4v74J9wPqb2xtsRSVL6dypKNkPQK/rDr8UVcDZH/BybeC1sToPQQ7NmEe4asMI0V/QFP7H9TFXeCMaqYS6mbeAeVaT9QgxeXPh9aT0i1vkr2bNlnovbJnVI4CBGOXIbw8HDTkUaPHm3CQyjcg+LaKE6NyElKNW7cONNR9DtF91MwLs3EtpVUYUYVDXDPrt188flAnn7ySbp16cKGtetwOZ2EjxxJrw968n6PHrRt29bEVVZ8KimKOqnqoqB4Xw4eTOsXWtK7Zy8+7T+A1199jSmTJ/Nyu5d4+smn+LR/fzL3Z1Bw8BCx0TH0+7gvnTq+wYtt2hI+YiRHSkuNFaWQqN27dzd337CwMKOctiI6a2p54dnnCB8ZRqsXXuC1V15lZUoqE8bH81bXbqZ9CrE6cOBAo0hyg9R+BfiTxafQq8pbiixZyfqxiUFWnSIbykrRcclIFoji/7z44otmP21Pminr+Wef44XnniciLJzS4hLWr1lrZFdVWWlkLUWVXG3ykAIrXpBuGgqZI6tN10cEoNCvUmZNDJcFrHhEcuFkrSimkMqXfCVrW/mVr+JUq52avCprx7aOPv6oDyOGDWPvnjTmzJptZPTk448b+euYSPbOO+807VSoWpuQbBKR9aO2a5a+6qWAbJKJxhUlI5GerENZ6QqYKOspKirKWF+qs35zrpeQhKRRA2PIipl8+rA2uIv34J/THl/EBdRJGUMMWuucK7YZzrHX49wwEYfTRc3iN3DO7Ixr4yw87gxqJv+VmpVTqS7NpGTMfXAwg9qs7+DgTDwl2bgndeFwwtVQmgN55ZC/BQ5thLnP4oq5AXf072H4/6NyxyCOVKzHv74rVVMf5fC4W3DFXQ2x10HMJVTtiKK2ZD0kvwQjbqc66laccb/BP+4Gyub2omr/btixiMpJD1AbfT0MvwNv2J+ojrkuZBtd0ZfgmnAr1bvmUocbr+U0hKQ3pyrrjpAYP8PEodGd0+6UuqvKxdIxddqXXnrJEIs65+OPP25MepnrCpKlzi9TXRaWBqs//PBDM1aktPqKhAayvxkyhFGxsWxcv4Fh3w1ldFwcWzdv5oMe7/N2t7dYtHARIghZapmZmaYeUhIFdpdLMPDzgaxKXWmU4M03OvGPvz9miG361GksXriIQQO/4KvBg8lIT0fn3337HWM9jRsz1ijNmNGjTTvUwRcuXGCC72ksS4Rnk0ba7j3cfuttjI4bZay5bp27MHPGDPr2+ZiXXmxnxmEU5UGyUHwetU2KJTlJyRSWZsKECSba6Pvvv99gDUmGIi+ll+Ugd0jbIiQppJRfyjh50mSSk5JIXZFiLI7PBnzKhnXrWL92rSHi7MxM80mhnj17GktDyi6LQp8ZUl5yIWWBKV613D4FPxMhSY5K9/bbbxt3SjcSlavro5uIrpkIxyY49QGRmuQjApfMdFPRtenR/T0Sxseze+cu5s6ew9IffzTWXK8PPmD+nLkkTQ+0UxEeRYKNCUllyh2T1S3ClBsmecqdVXlyERVeRH1GVpTikGlfn1HSObXlXC8hCclUzmYlr19GEp7iXfjnvoQ38rc4Yy4JqaxS5oLRf6Zq8v2Qvha/MnAmQ3kmlIGvfAF1CRfgzUnCU5hJxZznqaWY6sxwqre9jyb7Vy6OwzHrLip95dRlpVC57ksKvRWUr/sMX9TNeKMvhpE34twxCkfJbji4E3YupHLqMzjirqIq6h5qprfDm7WU8n2zcEy7F3f0xVTGXYMr8jpcUZdSMK8tdTnr8G0dQUn8RThim+EPuwlvxLVmAD0U6bqiL8Uz4Tace+bj9jvx+fQZcH1WwEtZbSkRI743T3R0sQXbjJeyal93UnVKdTApou7E+vKDrAUFqdNdSx1Kwdo1tqBOpAFUReCcOXOmsR5atWzJX//yFx596GGa33kXH/bqzfSpU/lswABDMvpgp6wNBYSXwtrEOHfuXBOYa396urGodBfu8+FHPPXEk0SEhVFZXkFVRSU/zJtP186d2b51q7GKtm7azJGSUmZMTzKWUvuXXjJKrDbJAhOp6g5ut1mKIzKQVXXowEHj4r3xekdSli83+c2bM4fSkhJDkLqjy6XQnVwEoPYrzLGeislaktsiZdI4kd2OiRMnGutRbZMMRbIiBslUVoHcmEkTJ5q2de70Ji2fD1hoco3k6n795VfMnjkLWauCylSdNc6nfFSe8tKNJC8vz9RDZcrKUTql1/iNLBRFOlXAtPbt23PPPfeY34uQJAvVV+lFrrK6RFgiU1l+CuvctUsXJAvVadh339Hlzc50ePllnnr8CUNQKlPjhLKQRYLKK3gREap8ndeNR3KQJS556ndya+WayeJWeSLEpUuXmvE2kbbqeK6X0IQkMgoiJH3A0VW8G/+8DnijLqD2BITkjroMK/JC6hLvhbxt+DOXUbG8DSWLI6DAC1kjIO4yKM6EjUtg8We49Mg88TVKF70DpeCa3Q3mtoK6Q1T+2BrnopaUeGqoXtUdIi7EH341hN+Id9y11My4HufuceBIx7eoNVb4BVQldcCbsQz2TcOb3ArHqGs4Mvp3OKMuhmGX44v5NRVLXsafnYJ3zQeUjf8Vjrhmhoy8EVdRO+o3IUlXrwM4J9xN9c4FeI2vpmk0+taJlyPOMsaPmWYUyiYguQAapNy6dasZ0Fb8J3USdTBZBHLZ5HbI1ZBrp86uL0PItNZdT5aSFEFKZo8FDOjf34wd7dm5i4T4CcYVSp6exPChw9i5fQe1NbXmbqlP4UipbKIYO3asiQ4owtI4kKykVi+0NO6byEbjPcVFRYwZNZoB/fqTumIFr7bvgKvWyeHCIuNeDPnqa2NRKV+1Qe36xz/+0WAdiYC1DP5iEDFR0dTV1prxkcf+9nfSdu3m2aefIXP/frwej7EUpBgiHVkiImAN+sudkOLIGpJLpTu/iEflqS3a111espWVpH1ZC0ovy0AkN+TrIQwfOtSMs0VHRhk3MTc727iiGi+Tqyo3RuMuNnFI3rIsNcCv6yfCkyKLqDQArZjVqoNcSn0XTddP5KKIjaq7vpOmm41NcMpXg+CyWjTeI8JQsH3lJevwrW7dzLWTNTpy+HCzPXniRN7v/h4rli4zhGK3U3nZ11HEJPnreoqQtK2bllw1WVP2uKXqp/qqXXIxdVOTlSyLbcaMGecBIaknqT/Vu2waT6otTsM19zWcUSd+z4jIP0DY/+bI7DbUVpZRvWI4VaMvwjnxeSgtomLbt1QlNadOb1yu6kXd1kTKLQfEXE7h+pFQeQjPhD/CmjgoPoxvQnNcy76ipgrqkp+GyItg5AX44/9BVUIn3JPb4Nu9Eas4F9f0l2DBG3BwNt4DS6lY/QWMvx2mPkPV+khcs9pRM+oyysZchH95b0hPxbewM9WxV+GIugV3+K14w26lNkaD9ccfK3PGXIlzymN4czdTZwg8MIZkWV5qfNVs35ph7kQiEY0xaPxD1o5cMXVCPVWRIqmD6dM1+iaWjms8Sa6Kfvfggw+aDiPiEpkp/rGUQHdeKeZ73bvz5ReDzJ1+0MCB5g47KjaOmMgoY5Hk5+UZ60idzlY2dUyVJcUfNnSYUYC2rVob60FWUsfXXkcuWf++n5iB1uVLlzJlcqIhJg1k52bn8N6777LwhwW80qGDsSJEmgruJQuh8SK3TO6Sfrtl02ZkIWnQvHOnThzMP2AGlWWJyCIRqcgqUttETnJrNRAsxdMdX9aelEpt0RM2KZYg11YuiEhE5CFLUyQsN/fjPn3o/s47hkRfbN3GuLN1tU4KDxUwcvgInn3mmQaCkaKrLA3ySoll7UjZZdFoX/kqLKxcQ9st0tNNuZRPP/10Q5m33nqrGaxXfrbrKqtX+cia+v77742FrOsiN0ty37p5Cx/1/pB33nqLkcOGm/G8Hu92Z82qVejGo48+ygJSnrqGIl1ty3qUFaR6qu4iRdVPMikqKjIWpuqs88pDLppuHiKkd99918hZ+ZzrJbSFhO70IiW9TBOYOuKuOgjLe1ITfS2VsaHHVzyRzSDmSipW9cLhyMI1603zioA1/ymo3mZeHyhe8g5UWdQsbYM/J5WyskwYehW1OfOgcBvOUTfiy5kJOVtwj3oQtoyHonxqEh+iJPYWHDF/pG5jf8oPZ0PZMihZxKENn+BY2JWawvVoBpqDAzhq9uFOGYCVOhDHwQxqVvSldOxllI2+BZbEwe61kPwadRG3UBN9Pa7Y3+OJ+R9qYy8KSUiO6KupmN4aHIfNUzafXo/wSGQa4HZSVeE1nU13WblMcrOkLLrjqnNqnEiEpM4gRZJLICWT0mlfT3BkNajjKJ3ITPkonTqk7oZrVq9GBCQC2bJpE3K1ZPrLJaqtdpCfl2/GNaTc6sD6naC7tYgtIjyc8WPHMnGCPnsez97de5iamGjctvhx4wyByFJavmSpeUolUtG+BrjLy8rYtHGjuXtr0F1kpLo3Xr4e/CWHDhwwlpgIKTlpBqtSU836SGmZqZfcJQ3+68VFjdlIkTRILJnptQDVXcflrtkkrrWsFpUpGUkRNcYjspaSymWTsq9ds4aoiAgzsC1iFTwuFyWHDzP2+zF82Lu3Ga/SdbDdaslIeYjkRDw2GUnmKkcWjtwouV0iFZsAdd1UJxGCrCnVW+Sp/DQmJctKx2XFqF+INOTizpsz1xCkXLZxY8aYccFJCRPN00+NcS358ceGdio/1dWGbb3JMlTfkoWm+opUta8yFNtedRMpScaSnfqRbny62Smvc72EJKSA46EqBiaL6pONeCphwyDKI26kIvamkMrqjL6GmtjbKB3fnNKZbY2LZUVdQf6k29mzoDNEX0dFfAv8U5/DPe43VE/9O0XTnobBF1A6+y6Kkt7AGn4rJXObU570FHXR1+GdcgO10/5qHvs7o66mMrIZ7sRrqJz5Gf5Z3fBNe5iySZfgG30zzimt8U97Hs/UDlQndaJu/EN4Eu7GMfsxaiY0h5HNIPq/qJ70N4qS2lE97grkpunlRz1pc0c3ozbqT6HbOPomvMveA5eDColHs/7d4PPpeVuteQVAHUKdVe6AxiLUMdVJ1VnsjqAOpvEXnZNCqMOqkymNFFPWgtwPDeiqs8kN0G+MuV5TS3FhESWHi6l11BilrzhSblwjPdJ21tYa10dK2rgjqz6FBYXmtyIXPXly19WxbctWhn7zrXHTpLhy35RnVUUFfuVZU2ueuunJm6wdkaYsHH1mR52/8aJ0skj06N9RVY1IU68SKE/lLZdNVo+UXfWUBSm5abxDMlJ7JRttq862ImotApd8lVbb+q3SKi9t67ijuprDhYWUlZQiAhQRycqLDA+nX99PjGUi2diQXJW38pDbKGJS2bb8dF2kzLpO2tbgu35jXze1QddNbdBx1Uf56bjqqH3VS3mrbdquKC83cnU560icNNncZDSup/rquga3U3naddVa5KI6SDba11p5q0yVpf4mWahPqY7a1zmVLdnpN8rzXC8hCcmYR34ZR14zn16elQmCVLiKkh/fJXfc3eYlyJqoK3BFN8MdczHOmIupipPlcTXlo67BG3UJ7igp9yUQ8T9YURdSG3MRVXFXQMRv8UZfhD/qAvxRv8ITfSGu6D/AyN/iiv0NepPbCr8EV9xvccVchE/pYv4Hb/Rv8ET9Dn/kBXgjf48/+td4o6/FH32lmd7hjfk1VuQF+DQPLeL3WBGX4I1shi/qIvzRF+CN/T2+aD3avwCi/ht3zEXUxjbDE/1bUxdv1IX4on+PP+oPuCKvpSbyFlzhN2CFXQNhV8Lwy2DElfjDrsM/rTVUZpu3snV/MSMmfllIge/lBg4EPjFuj6dofTzYHSL4vDqK7qCyQHS3V+e1zyu9vW3W/voXGI37qBvJsWX9U/pG5/XOkvJRGQcPHECPwxvyqD+n83YH1nndiWVByJ2SdaLO3nix62asbVncpmqB+jXkX18X+7f6jRbz26B6/tSxxmmOt2/Kqn8vSxZVTHS0sUJd9Z/6afw7yV7HfqrMxudMoqD62r+x13bedrrg4w3b9eUVHz5sblAiDL3DZV+X4Dzs7cbrhryCZBacxi7fPmbv/yusT5KQ9EDbbd5DMm9K1lZAwVIcS7vgjL0UT+QFEKnH77+GkSKUy83EWk/4H40VJUvqfIXm2flj/j+80f8Xb+yvcMb9gfLvr6Mw4S+UL3gRskaf9eso5dfdUXdp3QnVkc7lovJ1d7XXqpvGNWQByqL4V7jTnkg+qrusFVkMqv/5UOcTtenf4XxoQjJ3fEUdcuDHaWKQ6b2/wLT/KihZBztGULfkfWqS21Ic25wjMX+kIuY6KmKvoSrmGuoibjqvURsVINOyUbdRmfg3an/sTPnaLyjPmEpN5SZcnkNnvR+IkGR2S2mC78pnveDjFCBlVp1s2MSktXA+KLfqKFJVG+z1cZrbdPgXlEBIQtJLkR7kejgC00blY8oaV7RWT8B7q/H4qK4qo7YkG2f+Vny56yB3NeSshNxUyFtyfiN7BWSshcz1kLsdirKhtAR/tddEp/X8AuOAUh4pjr2W0p/LReXbZKQ6/RTOZf1OpuzGbVB7mpZzL4GQhCRdE//4jVmkeew1Zta/hr50vE4xs6nDSy2WTVpKo7eV9T6RWMu8662LfZ5CwxxqsKAmSCiCmqb1L9SPpUA2zn23+edxHbtu9vpfoY4nqoNdV3t9ovRN58++BEISkq1/gUjRGtIWKVXjp8YQkSaQGsUMVk6jvUHko5v5+QzDOGq7YMfMdKPAurIdA7I5+xeqqYQmCfwnSCAkIdkCEJ8EDATFp9Z89hosYzXJTpKiBuwopbGNBx0RT53/i14qktVnYj+a5ohu1TYNp/17tPH8v0pNLfj3kMAJCEmf1PAZA0eKZ5OMsQqklf6jHoztvYiUAiMcAbPofDaObCK2SdZuo2lfQ8PM3r9Hb2hqRZMEzrEETkBIohch8P/o3tEDDXrZQER2aqmvcH4vanOQA1ovDbVJLxsptK/ONi1NEmiSwJmQwAkI6UwU0ZRHkwSaJNAkgZOTQBMhnZycmlI1SaBJAr+ABJoI6RcQclMRTRJoksDJSeD/B1hOdfmuaMOq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C:\Users\Khai Thanh\Desktop\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2308324"/>
          </a:xfrm>
          <a:prstGeom prst="rect">
            <a:avLst/>
          </a:prstGeom>
        </p:spPr>
        <p:txBody>
          <a:bodyPr wrap="square">
            <a:spAutoFit/>
          </a:bodyPr>
          <a:lstStyle/>
          <a:p>
            <a:r>
              <a:rPr lang="vi-VN" sz="3600" dirty="0">
                <a:latin typeface="Times New Roman" pitchFamily="18" charset="0"/>
                <a:cs typeface="Times New Roman" pitchFamily="18" charset="0"/>
              </a:rPr>
              <a:t>Quan sát bầu trời, chúng ta thấy buổi sáng Mặt Trời mọc ở hướng Đông, sau đó chuyển động ngang qua bầu trời để đến buổi chiều lặn ở hướng Tây.</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965</TotalTime>
  <Words>2647</Words>
  <Application>Microsoft Office PowerPoint</Application>
  <PresentationFormat>On-screen Show (4:3)</PresentationFormat>
  <Paragraphs>184</Paragraphs>
  <Slides>42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Agency FB</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Chuyển động nhìn thấy của Mặt Trời</vt:lpstr>
      <vt:lpstr>PowerPoint Presentation</vt:lpstr>
      <vt:lpstr>PowerPoint Presentation</vt:lpstr>
      <vt:lpstr>PowerPoint Presentation</vt:lpstr>
      <vt:lpstr>Mặt Trời mọc ở hướng Đông, lặn ở hướng Tây. Do Trái Đất tự quay truanh trục của nó từ Tây sang Đông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Phân biệt các thiên thể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127</cp:revision>
  <dcterms:created xsi:type="dcterms:W3CDTF">2022-02-20T11:26:30Z</dcterms:created>
  <dcterms:modified xsi:type="dcterms:W3CDTF">2024-05-20T07:19:11Z</dcterms:modified>
</cp:coreProperties>
</file>