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17" r:id="rId3"/>
    <p:sldId id="418" r:id="rId5"/>
    <p:sldId id="419" r:id="rId6"/>
    <p:sldId id="420" r:id="rId7"/>
    <p:sldId id="421" r:id="rId8"/>
    <p:sldId id="422" r:id="rId9"/>
    <p:sldId id="486" r:id="rId10"/>
    <p:sldId id="295" r:id="rId11"/>
    <p:sldId id="300" r:id="rId12"/>
    <p:sldId id="329" r:id="rId13"/>
    <p:sldId id="296" r:id="rId14"/>
    <p:sldId id="301" r:id="rId15"/>
    <p:sldId id="302" r:id="rId16"/>
    <p:sldId id="305" r:id="rId17"/>
    <p:sldId id="371" r:id="rId18"/>
    <p:sldId id="491" r:id="rId19"/>
    <p:sldId id="311" r:id="rId20"/>
    <p:sldId id="316" r:id="rId21"/>
    <p:sldId id="317" r:id="rId22"/>
    <p:sldId id="319" r:id="rId23"/>
    <p:sldId id="324" r:id="rId24"/>
    <p:sldId id="492" r:id="rId25"/>
    <p:sldId id="526" r:id="rId26"/>
    <p:sldId id="527" r:id="rId27"/>
    <p:sldId id="528" r:id="rId28"/>
    <p:sldId id="529" r:id="rId29"/>
    <p:sldId id="530" r:id="rId30"/>
    <p:sldId id="524" r:id="rId31"/>
    <p:sldId id="525" r:id="rId32"/>
    <p:sldId id="323" r:id="rId33"/>
    <p:sldId id="363" r:id="rId34"/>
    <p:sldId id="351" r:id="rId35"/>
    <p:sldId id="354" r:id="rId36"/>
    <p:sldId id="356" r:id="rId37"/>
    <p:sldId id="357" r:id="rId38"/>
    <p:sldId id="360" r:id="rId39"/>
    <p:sldId id="358" r:id="rId40"/>
    <p:sldId id="362" r:id="rId41"/>
    <p:sldId id="369" r:id="rId42"/>
    <p:sldId id="370" r:id="rId43"/>
    <p:sldId id="333" r:id="rId44"/>
    <p:sldId id="334" r:id="rId45"/>
    <p:sldId id="339" r:id="rId46"/>
    <p:sldId id="34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  <a:srgbClr val="006600"/>
    <a:srgbClr val="0099CC"/>
    <a:srgbClr val="00FFFF"/>
    <a:srgbClr val="FF99FF"/>
    <a:srgbClr val="FFFFCC"/>
    <a:srgbClr val="CC0099"/>
    <a:srgbClr val="FF33CC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2" autoAdjust="0"/>
    <p:restoredTop sz="94660"/>
  </p:normalViewPr>
  <p:slideViewPr>
    <p:cSldViewPr snapToGrid="0">
      <p:cViewPr varScale="1">
        <p:scale>
          <a:sx n="72" d="100"/>
          <a:sy n="72" d="100"/>
        </p:scale>
        <p:origin x="-102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1" Type="http://schemas.openxmlformats.org/officeDocument/2006/relationships/commentAuthors" Target="commentAuthors.xml"/><Relationship Id="rId50" Type="http://schemas.openxmlformats.org/officeDocument/2006/relationships/tableStyles" Target="tableStyles.xml"/><Relationship Id="rId5" Type="http://schemas.openxmlformats.org/officeDocument/2006/relationships/slide" Target="slides/slide2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</a:fld>
            <a:endParaRPr lang="en-US" noProof="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E6D0-8B16-4A74-8CC5-71207D07896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81F3-FBF4-4702-BE7C-0C287FFB84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E6D0-8B16-4A74-8CC5-71207D07896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81F3-FBF4-4702-BE7C-0C287FFB84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E6D0-8B16-4A74-8CC5-71207D07896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81F3-FBF4-4702-BE7C-0C287FFB84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F173A3-EFB6-440B-861D-E0F0D5C82DA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/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/>
          </a:p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/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/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</a:fld>
            <a:endParaRPr lang="en-US" noProof="0" dirty="0"/>
          </a:p>
        </p:txBody>
      </p:sp>
      <p:sp>
        <p:nvSpPr>
          <p:cNvPr id="14" name="Freeform: Shape 13"/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/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/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/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-1" fmla="*/ 0 w 1980696"/>
              <a:gd name="connsiteY0-2" fmla="*/ 1680311 h 1680311"/>
              <a:gd name="connsiteX1-3" fmla="*/ 1337031 w 1980696"/>
              <a:gd name="connsiteY1-4" fmla="*/ 0 h 1680311"/>
              <a:gd name="connsiteX2-5" fmla="*/ 1980696 w 1980696"/>
              <a:gd name="connsiteY2-6" fmla="*/ 1143817 h 1680311"/>
              <a:gd name="connsiteX3-7" fmla="*/ 1459417 w 1980696"/>
              <a:gd name="connsiteY3-8" fmla="*/ 1680311 h 1680311"/>
              <a:gd name="connsiteX4" fmla="*/ 0 w 1980696"/>
              <a:gd name="connsiteY4" fmla="*/ 1680311 h 1680311"/>
              <a:gd name="connsiteX0-9" fmla="*/ 0 w 1459417"/>
              <a:gd name="connsiteY0-10" fmla="*/ 1680311 h 1680311"/>
              <a:gd name="connsiteX1-11" fmla="*/ 1337031 w 1459417"/>
              <a:gd name="connsiteY1-12" fmla="*/ 0 h 1680311"/>
              <a:gd name="connsiteX2-13" fmla="*/ 1360698 w 1459417"/>
              <a:gd name="connsiteY2-14" fmla="*/ 208215 h 1680311"/>
              <a:gd name="connsiteX3-15" fmla="*/ 1459417 w 1459417"/>
              <a:gd name="connsiteY3-16" fmla="*/ 1680311 h 1680311"/>
              <a:gd name="connsiteX4-17" fmla="*/ 0 w 1459417"/>
              <a:gd name="connsiteY4-18" fmla="*/ 1680311 h 1680311"/>
              <a:gd name="connsiteX0-19" fmla="*/ 0 w 1360698"/>
              <a:gd name="connsiteY0-20" fmla="*/ 1680311 h 1688402"/>
              <a:gd name="connsiteX1-21" fmla="*/ 1337031 w 1360698"/>
              <a:gd name="connsiteY1-22" fmla="*/ 0 h 1688402"/>
              <a:gd name="connsiteX2-23" fmla="*/ 1360698 w 1360698"/>
              <a:gd name="connsiteY2-24" fmla="*/ 208215 h 1688402"/>
              <a:gd name="connsiteX3-25" fmla="*/ 278710 w 1360698"/>
              <a:gd name="connsiteY3-26" fmla="*/ 1688402 h 1688402"/>
              <a:gd name="connsiteX4-27" fmla="*/ 0 w 1360698"/>
              <a:gd name="connsiteY4-28" fmla="*/ 1680311 h 1688402"/>
              <a:gd name="connsiteX0-29" fmla="*/ 0 w 1360698"/>
              <a:gd name="connsiteY0-30" fmla="*/ 1680311 h 1698354"/>
              <a:gd name="connsiteX1-31" fmla="*/ 1337031 w 1360698"/>
              <a:gd name="connsiteY1-32" fmla="*/ 0 h 1698354"/>
              <a:gd name="connsiteX2-33" fmla="*/ 1360698 w 1360698"/>
              <a:gd name="connsiteY2-34" fmla="*/ 208215 h 1698354"/>
              <a:gd name="connsiteX3-35" fmla="*/ 415804 w 1360698"/>
              <a:gd name="connsiteY3-36" fmla="*/ 1698354 h 1698354"/>
              <a:gd name="connsiteX4-37" fmla="*/ 0 w 1360698"/>
              <a:gd name="connsiteY4-38" fmla="*/ 1680311 h 1698354"/>
              <a:gd name="connsiteX0-39" fmla="*/ 0 w 1360698"/>
              <a:gd name="connsiteY0-40" fmla="*/ 1556337 h 1574380"/>
              <a:gd name="connsiteX1-41" fmla="*/ 1226116 w 1360698"/>
              <a:gd name="connsiteY1-42" fmla="*/ 0 h 1574380"/>
              <a:gd name="connsiteX2-43" fmla="*/ 1360698 w 1360698"/>
              <a:gd name="connsiteY2-44" fmla="*/ 84241 h 1574380"/>
              <a:gd name="connsiteX3-45" fmla="*/ 415804 w 1360698"/>
              <a:gd name="connsiteY3-46" fmla="*/ 1574380 h 1574380"/>
              <a:gd name="connsiteX4-47" fmla="*/ 0 w 1360698"/>
              <a:gd name="connsiteY4-48" fmla="*/ 1556337 h 1574380"/>
              <a:gd name="connsiteX0-49" fmla="*/ 0 w 1303560"/>
              <a:gd name="connsiteY0-50" fmla="*/ 1556337 h 1574380"/>
              <a:gd name="connsiteX1-51" fmla="*/ 1226116 w 1303560"/>
              <a:gd name="connsiteY1-52" fmla="*/ 0 h 1574380"/>
              <a:gd name="connsiteX2-53" fmla="*/ 1303560 w 1303560"/>
              <a:gd name="connsiteY2-54" fmla="*/ 105569 h 1574380"/>
              <a:gd name="connsiteX3-55" fmla="*/ 415804 w 1303560"/>
              <a:gd name="connsiteY3-56" fmla="*/ 1574380 h 1574380"/>
              <a:gd name="connsiteX4-57" fmla="*/ 0 w 1303560"/>
              <a:gd name="connsiteY4-58" fmla="*/ 1556337 h 1574380"/>
              <a:gd name="connsiteX0-59" fmla="*/ 0 w 1246227"/>
              <a:gd name="connsiteY0-60" fmla="*/ 1580187 h 1580187"/>
              <a:gd name="connsiteX1-61" fmla="*/ 1168783 w 1246227"/>
              <a:gd name="connsiteY1-62" fmla="*/ 0 h 1580187"/>
              <a:gd name="connsiteX2-63" fmla="*/ 1246227 w 1246227"/>
              <a:gd name="connsiteY2-64" fmla="*/ 105569 h 1580187"/>
              <a:gd name="connsiteX3-65" fmla="*/ 358471 w 1246227"/>
              <a:gd name="connsiteY3-66" fmla="*/ 1574380 h 1580187"/>
              <a:gd name="connsiteX4-67" fmla="*/ 0 w 1246227"/>
              <a:gd name="connsiteY4-68" fmla="*/ 1580187 h 15801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/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/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  <a:endParaRPr lang="en-US" noProof="0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E6D0-8B16-4A74-8CC5-71207D07896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81F3-FBF4-4702-BE7C-0C287FFB84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E6D0-8B16-4A74-8CC5-71207D07896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81F3-FBF4-4702-BE7C-0C287FFB84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E6D0-8B16-4A74-8CC5-71207D07896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81F3-FBF4-4702-BE7C-0C287FFB84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E6D0-8B16-4A74-8CC5-71207D07896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81F3-FBF4-4702-BE7C-0C287FFB84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E6D0-8B16-4A74-8CC5-71207D07896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81F3-FBF4-4702-BE7C-0C287FFB84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E6D0-8B16-4A74-8CC5-71207D07896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81F3-FBF4-4702-BE7C-0C287FFB84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E6D0-8B16-4A74-8CC5-71207D07896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81F3-FBF4-4702-BE7C-0C287FFB84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E6D0-8B16-4A74-8CC5-71207D07896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81F3-FBF4-4702-BE7C-0C287FFB84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8E6D0-8B16-4A74-8CC5-71207D07896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581F3-FBF4-4702-BE7C-0C287FFB841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6" Type="http://schemas.openxmlformats.org/officeDocument/2006/relationships/hyperlink" Target="http://bamepharm.com.vn/lib/NEWS/20071226ConCua.jpg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2.png"/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jpeg"/><Relationship Id="rId8" Type="http://schemas.openxmlformats.org/officeDocument/2006/relationships/image" Target="../media/image40.jpeg"/><Relationship Id="rId7" Type="http://schemas.openxmlformats.org/officeDocument/2006/relationships/image" Target="../media/image39.jpeg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8" Type="http://schemas.openxmlformats.org/officeDocument/2006/relationships/image" Target="../media/image56.png"/><Relationship Id="rId7" Type="http://schemas.openxmlformats.org/officeDocument/2006/relationships/image" Target="../media/image55.pn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58.png"/><Relationship Id="rId1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2.jpeg"/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6.jpeg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3.jpeg"/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82.png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10.jpeg"/><Relationship Id="rId7" Type="http://schemas.openxmlformats.org/officeDocument/2006/relationships/image" Target="../media/image9.jpeg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slide" Target="slide18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1" Type="http://schemas.openxmlformats.org/officeDocument/2006/relationships/image" Target="../media/image9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5.png"/><Relationship Id="rId1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5.png"/><Relationship Id="rId1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5.png"/><Relationship Id="rId1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image" Target="../media/image102.jpeg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106.jpeg"/><Relationship Id="rId3" Type="http://schemas.openxmlformats.org/officeDocument/2006/relationships/image" Target="../media/image105.png"/><Relationship Id="rId2" Type="http://schemas.microsoft.com/office/2007/relationships/media" Target="file:///H:\Movie_0002.wmv" TargetMode="External"/><Relationship Id="rId1" Type="http://schemas.openxmlformats.org/officeDocument/2006/relationships/video" Target="file:///H:\Movie_0002.wmv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8.jpeg"/><Relationship Id="rId1" Type="http://schemas.openxmlformats.org/officeDocument/2006/relationships/image" Target="../media/image10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Set animals sets Royalty Free Vector Image - VectorStock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8"/>
          <a:stretch>
            <a:fillRect/>
          </a:stretch>
        </p:blipFill>
        <p:spPr bwMode="auto">
          <a:xfrm>
            <a:off x="1189629" y="-2941"/>
            <a:ext cx="9812741" cy="686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3"/>
          <p:cNvSpPr>
            <a:spLocks noGrp="1"/>
          </p:cNvSpPr>
          <p:nvPr>
            <p:ph type="ctrTitle"/>
          </p:nvPr>
        </p:nvSpPr>
        <p:spPr>
          <a:xfrm>
            <a:off x="1189629" y="1768422"/>
            <a:ext cx="9812740" cy="2387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40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 36: </a:t>
            </a:r>
            <a:b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ĐỘNG VẬT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dvkxs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93" b="20309"/>
          <a:stretch>
            <a:fillRect/>
          </a:stretch>
        </p:blipFill>
        <p:spPr bwMode="auto">
          <a:xfrm>
            <a:off x="548640" y="0"/>
            <a:ext cx="5547360" cy="594550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2" descr="tải xuống (6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9" y="0"/>
            <a:ext cx="5347063" cy="587828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324600" y="0"/>
            <a:ext cx="0" cy="685800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1384666" y="6087293"/>
            <a:ext cx="4036422" cy="685800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21584" y="6087292"/>
            <a:ext cx="3450772" cy="698863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ral_Kumamoto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556171" y="287384"/>
            <a:ext cx="3331034" cy="253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862461" y="2873829"/>
            <a:ext cx="114952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 HÔ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4" descr="hyd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6570"/>
            <a:ext cx="3646714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89166" y="2895599"/>
            <a:ext cx="159366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 TỨC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43301" y="2869473"/>
            <a:ext cx="114952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jellyfish_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4"/>
          <a:stretch>
            <a:fillRect/>
          </a:stretch>
        </p:blipFill>
        <p:spPr bwMode="auto">
          <a:xfrm>
            <a:off x="4648200" y="326569"/>
            <a:ext cx="3620589" cy="2495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65760" y="-39189"/>
            <a:ext cx="4937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1520" y="3540034"/>
            <a:ext cx="11155684" cy="310854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ống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môi trường nước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ại 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Thủy tức, sứa, hải quỳ, san hô.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7200"/>
            <a:ext cx="5545182" cy="214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608427" y="3635824"/>
            <a:ext cx="1489162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GIUN ĐẤT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1917" y="6187441"/>
            <a:ext cx="1454335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GIUN  ĐŨA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40970" y="2695301"/>
            <a:ext cx="1645920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 LÁ GAN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6" descr="C:\Documents and Settings\Administrator\Desktop\giunac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5" y="3125440"/>
            <a:ext cx="544394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small_11680026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81" y="8705"/>
            <a:ext cx="632895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812971" y="4219301"/>
            <a:ext cx="63790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dạng đa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dạng ( dẹp, ống, phân đốt)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Cơ thể đối xứng hai bên, đã phân biệt đầu đuôi, lưng, bụng.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Nơi sống: trong đất ẩm, nước, hoặc trong cơ thể sinh vật.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Đại diện: Sán lá gan, giun đũa, giun đất.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9398" y="-42611"/>
            <a:ext cx="4488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iun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343" y="0"/>
            <a:ext cx="4154015" cy="31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0"/>
            <a:ext cx="7563394" cy="31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7" y="3331028"/>
            <a:ext cx="5395913" cy="35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947959" y="3384379"/>
            <a:ext cx="6096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- Cơ thể mềm.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charset="0"/>
            </a:endParaRPr>
          </a:p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- Không phân đốt.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charset="0"/>
            </a:endParaRPr>
          </a:p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- Có vỏ đá vôi bao bọc.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charset="0"/>
            </a:endParaRPr>
          </a:p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- Đa dạng về số lượng loài, hình dạng, kích thước, môi trường sống.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charset="0"/>
            </a:endParaRPr>
          </a:p>
          <a:p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- Đại diện: Trai, ốc, mực, hến, sò..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om su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5" r="15826"/>
          <a:stretch>
            <a:fillRect/>
          </a:stretch>
        </p:blipFill>
        <p:spPr bwMode="auto">
          <a:xfrm>
            <a:off x="4075616" y="63134"/>
            <a:ext cx="3200393" cy="207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9" t="29733" r="25119" b="29062"/>
          <a:stretch>
            <a:fillRect/>
          </a:stretch>
        </p:blipFill>
        <p:spPr bwMode="auto">
          <a:xfrm>
            <a:off x="8490856" y="0"/>
            <a:ext cx="3148150" cy="214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ANd9GcQGuH0sEyIqbNbLy5ooSPDh1SwzgMCRHpQOvCDss_tkx2j6pl5Xj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9" y="4702787"/>
            <a:ext cx="2971800" cy="202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524" y="4702787"/>
            <a:ext cx="3733800" cy="283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bo-ca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930" y="4702787"/>
            <a:ext cx="3200394" cy="211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20071226ConCua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5" y="0"/>
            <a:ext cx="3093717" cy="214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Horizontal Scroll 12"/>
          <p:cNvSpPr/>
          <p:nvPr/>
        </p:nvSpPr>
        <p:spPr>
          <a:xfrm>
            <a:off x="1175657" y="1946362"/>
            <a:ext cx="8268789" cy="2965272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i="1" dirty="0">
                <a:solidFill>
                  <a:schemeClr val="tx1"/>
                </a:solidFill>
                <a:latin typeface="+mj-lt"/>
              </a:rPr>
              <a:t>- Cấu tạo cơ thể chia ba phần: (Đầu, ngực bụng) 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  <a:p>
            <a:r>
              <a:rPr lang="vi-VN" sz="2400" i="1" dirty="0">
                <a:solidFill>
                  <a:schemeClr val="tx1"/>
                </a:solidFill>
                <a:latin typeface="+mj-lt"/>
              </a:rPr>
              <a:t>- Cơ quan di chuyển: ( chân, cánh).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  <a:p>
            <a:r>
              <a:rPr lang="vi-VN" sz="2400" i="1" dirty="0">
                <a:solidFill>
                  <a:schemeClr val="tx1"/>
                </a:solidFill>
                <a:latin typeface="+mj-lt"/>
              </a:rPr>
              <a:t>- Cơ thể phân đốt, đối xứng hai bên, bộ xương ngoài bằng kitin để nâng đỡ và bảo vệ cơ thể, các đôi chân khớp động.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  <a:p>
            <a:r>
              <a:rPr lang="vi-VN" sz="2400" i="1" dirty="0">
                <a:solidFill>
                  <a:schemeClr val="tx1"/>
                </a:solidFill>
                <a:latin typeface="+mj-lt"/>
              </a:rPr>
              <a:t>- Đa dạng về số lượng loài, môi trường sống.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  <a:p>
            <a:r>
              <a:rPr lang="vi-VN" sz="2400" i="1" dirty="0">
                <a:solidFill>
                  <a:schemeClr val="tx1"/>
                </a:solidFill>
                <a:latin typeface="+mj-lt"/>
              </a:rPr>
              <a:t>- Đại diện: Nhện, gián, bọ xít, ong, kiến, bướm, tôm, cua</a:t>
            </a:r>
            <a:r>
              <a:rPr lang="vi-VN" sz="2400" i="1" dirty="0">
                <a:solidFill>
                  <a:srgbClr val="C00000"/>
                </a:solidFill>
                <a:latin typeface="+mj-lt"/>
              </a:rPr>
              <a:t>.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7"/>
          <p:cNvSpPr>
            <a:spLocks noChangeShapeType="1"/>
          </p:cNvSpPr>
          <p:nvPr/>
        </p:nvSpPr>
        <p:spPr bwMode="auto">
          <a:xfrm>
            <a:off x="2895600" y="2828109"/>
            <a:ext cx="2133600" cy="0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2667000" y="1685109"/>
            <a:ext cx="0" cy="0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2895600" y="5114109"/>
            <a:ext cx="990600" cy="0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2881314" y="4047309"/>
            <a:ext cx="1157287" cy="0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" name="Text Box 10"/>
          <p:cNvSpPr txBox="1">
            <a:spLocks noChangeArrowheads="1"/>
          </p:cNvSpPr>
          <p:nvPr/>
        </p:nvSpPr>
        <p:spPr bwMode="auto">
          <a:xfrm>
            <a:off x="1524000" y="3209109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Angsana New" pitchFamily="18" charset="-34"/>
            </a:endParaRPr>
          </a:p>
        </p:txBody>
      </p:sp>
      <p:sp>
        <p:nvSpPr>
          <p:cNvPr id="4104" name="AutoShape 16"/>
          <p:cNvSpPr/>
          <p:nvPr/>
        </p:nvSpPr>
        <p:spPr bwMode="auto">
          <a:xfrm>
            <a:off x="8382000" y="1456509"/>
            <a:ext cx="304800" cy="5334000"/>
          </a:xfrm>
          <a:prstGeom prst="rightBrace">
            <a:avLst>
              <a:gd name="adj1" fmla="val 145833"/>
              <a:gd name="adj2" fmla="val 50000"/>
            </a:avLst>
          </a:prstGeom>
          <a:noFill/>
          <a:ln w="9525" cmpd="sng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altLang="en-US">
              <a:latin typeface="Calibri" panose="020F0502020204030204" charset="0"/>
              <a:cs typeface="Angsana New" pitchFamily="18" charset="-34"/>
            </a:endParaRPr>
          </a:p>
        </p:txBody>
      </p:sp>
      <p:sp>
        <p:nvSpPr>
          <p:cNvPr id="4105" name="Text Box 18"/>
          <p:cNvSpPr txBox="1">
            <a:spLocks noChangeArrowheads="1"/>
          </p:cNvSpPr>
          <p:nvPr/>
        </p:nvSpPr>
        <p:spPr bwMode="auto">
          <a:xfrm>
            <a:off x="8677275" y="2904310"/>
            <a:ext cx="17526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ĐỘNG VẬT KHÔNG XƯƠNG SỐNG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Angsana New" pitchFamily="18" charset="-34"/>
            </a:endParaRPr>
          </a:p>
        </p:txBody>
      </p:sp>
      <p:grpSp>
        <p:nvGrpSpPr>
          <p:cNvPr id="4106" name="Group 10"/>
          <p:cNvGrpSpPr/>
          <p:nvPr/>
        </p:nvGrpSpPr>
        <p:grpSpPr bwMode="auto">
          <a:xfrm>
            <a:off x="3733800" y="3258322"/>
            <a:ext cx="3962400" cy="1227138"/>
            <a:chOff x="48" y="43"/>
            <a:chExt cx="2496" cy="773"/>
          </a:xfrm>
        </p:grpSpPr>
        <p:pic>
          <p:nvPicPr>
            <p:cNvPr id="4107" name="Picture 13" descr="earthworm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43"/>
              <a:ext cx="864" cy="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8" name="Text Box 21"/>
            <p:cNvSpPr txBox="1">
              <a:spLocks noChangeArrowheads="1"/>
            </p:cNvSpPr>
            <p:nvPr/>
          </p:nvSpPr>
          <p:spPr bwMode="auto">
            <a:xfrm>
              <a:off x="1008" y="309"/>
              <a:ext cx="15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b="1" dirty="0" err="1">
                  <a:solidFill>
                    <a:srgbClr val="66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66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66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ngành</a:t>
              </a:r>
              <a:r>
                <a:rPr lang="en-US" sz="2400" b="1" dirty="0">
                  <a:solidFill>
                    <a:srgbClr val="66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66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Giun</a:t>
              </a:r>
              <a:r>
                <a:rPr lang="en-US" sz="2400" b="1" dirty="0">
                  <a:solidFill>
                    <a:srgbClr val="66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09" name="Line 15"/>
          <p:cNvSpPr>
            <a:spLocks noChangeShapeType="1"/>
          </p:cNvSpPr>
          <p:nvPr/>
        </p:nvSpPr>
        <p:spPr bwMode="auto">
          <a:xfrm>
            <a:off x="2895600" y="1761309"/>
            <a:ext cx="0" cy="3389770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6" name="Line 6"/>
          <p:cNvSpPr>
            <a:spLocks noChangeShapeType="1"/>
          </p:cNvSpPr>
          <p:nvPr/>
        </p:nvSpPr>
        <p:spPr bwMode="auto">
          <a:xfrm>
            <a:off x="2895600" y="4047309"/>
            <a:ext cx="1157288" cy="0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7" name="Line 7"/>
          <p:cNvSpPr>
            <a:spLocks noChangeShapeType="1"/>
          </p:cNvSpPr>
          <p:nvPr/>
        </p:nvSpPr>
        <p:spPr bwMode="auto">
          <a:xfrm>
            <a:off x="2895600" y="1780359"/>
            <a:ext cx="2133600" cy="0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18" name="Group 22"/>
          <p:cNvGrpSpPr/>
          <p:nvPr/>
        </p:nvGrpSpPr>
        <p:grpSpPr bwMode="auto">
          <a:xfrm>
            <a:off x="3581400" y="2066109"/>
            <a:ext cx="4724400" cy="1193800"/>
            <a:chOff x="0" y="0"/>
            <a:chExt cx="2976" cy="752"/>
          </a:xfrm>
        </p:grpSpPr>
        <p:pic>
          <p:nvPicPr>
            <p:cNvPr id="4119" name="Picture 2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04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0" name="Text Box 22"/>
            <p:cNvSpPr txBox="1">
              <a:spLocks noChangeArrowheads="1"/>
            </p:cNvSpPr>
            <p:nvPr/>
          </p:nvSpPr>
          <p:spPr bwMode="auto">
            <a:xfrm>
              <a:off x="1248" y="240"/>
              <a:ext cx="17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b="1" dirty="0" err="1">
                  <a:solidFill>
                    <a:srgbClr val="0066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Ngành</a:t>
              </a:r>
              <a:r>
                <a:rPr lang="en-US" sz="2400" b="1" dirty="0">
                  <a:solidFill>
                    <a:srgbClr val="0066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66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400" b="1" dirty="0">
                  <a:solidFill>
                    <a:srgbClr val="0066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66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mềm</a:t>
              </a:r>
              <a:endParaRPr lang="en-US" sz="2400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21" name="Group 25"/>
          <p:cNvGrpSpPr/>
          <p:nvPr/>
        </p:nvGrpSpPr>
        <p:grpSpPr bwMode="auto">
          <a:xfrm>
            <a:off x="4038600" y="999310"/>
            <a:ext cx="4419600" cy="1139825"/>
            <a:chOff x="0" y="0"/>
            <a:chExt cx="2784" cy="718"/>
          </a:xfrm>
        </p:grpSpPr>
        <p:pic>
          <p:nvPicPr>
            <p:cNvPr id="4122" name="Picture 28" descr="dbdowd_grasshopper_gouache"/>
            <p:cNvPicPr>
              <a:picLocks noChangeAspect="1" noChangeArrowheads="1"/>
            </p:cNvPicPr>
            <p:nvPr/>
          </p:nvPicPr>
          <p:blipFill>
            <a:blip r:embed="rId3" cstate="print">
              <a:lum bright="8000" contras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04" cy="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3" name="Text Box 23"/>
            <p:cNvSpPr txBox="1">
              <a:spLocks noChangeArrowheads="1"/>
            </p:cNvSpPr>
            <p:nvPr/>
          </p:nvSpPr>
          <p:spPr bwMode="auto">
            <a:xfrm>
              <a:off x="1056" y="249"/>
              <a:ext cx="17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Ngành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khớp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963386" y="4429623"/>
            <a:ext cx="4292854" cy="1138238"/>
            <a:chOff x="2439386" y="3658914"/>
            <a:chExt cx="4292854" cy="1138238"/>
          </a:xfrm>
        </p:grpSpPr>
        <p:sp>
          <p:nvSpPr>
            <p:cNvPr id="4111" name="Text Box 20"/>
            <p:cNvSpPr txBox="1">
              <a:spLocks noChangeArrowheads="1"/>
            </p:cNvSpPr>
            <p:nvPr/>
          </p:nvSpPr>
          <p:spPr bwMode="auto">
            <a:xfrm>
              <a:off x="3379440" y="4191000"/>
              <a:ext cx="3352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Ngành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Ruột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khoang</a:t>
              </a:r>
              <a:endPara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9386" y="3658914"/>
              <a:ext cx="1002734" cy="1138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 autoUpdateAnimBg="0"/>
      <p:bldP spid="4105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 Box 4"/>
          <p:cNvSpPr txBox="1"/>
          <p:nvPr/>
        </p:nvSpPr>
        <p:spPr>
          <a:xfrm>
            <a:off x="3867785" y="154178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aphicFrame>
        <p:nvGraphicFramePr>
          <p:cNvPr id="6" name="Content Placeholder 5"/>
          <p:cNvGraphicFramePr/>
          <p:nvPr>
            <p:ph idx="1"/>
          </p:nvPr>
        </p:nvGraphicFramePr>
        <p:xfrm>
          <a:off x="426285" y="198230"/>
          <a:ext cx="11339830" cy="4634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7935"/>
                <a:gridCol w="2882265"/>
                <a:gridCol w="3727450"/>
                <a:gridCol w="2202180"/>
              </a:tblGrid>
              <a:tr h="250825"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2500" b="0" i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39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5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động vật</a:t>
                      </a:r>
                      <a:endParaRPr lang="en-US" sz="25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39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5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nhận biết</a:t>
                      </a:r>
                      <a:endParaRPr lang="en-US" sz="25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39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5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 diện</a:t>
                      </a:r>
                      <a:endParaRPr lang="en-US" sz="25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39"/>
                    </a:solidFill>
                  </a:tcPr>
                </a:tc>
              </a:tr>
              <a:tr h="518160">
                <a:tc row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5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 vật không xương sống</a:t>
                      </a:r>
                      <a:endParaRPr lang="en-US" sz="2500" b="1" i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500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Ngành Ruột khoang</a:t>
                      </a:r>
                      <a:endParaRPr lang="en-US" sz="2500" b="0" i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5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thể đối xứng tỏa tròn, khoang cơ thể thông ra bên ngoài qua lỗ miệng</a:t>
                      </a:r>
                      <a:endParaRPr lang="en-US" sz="25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5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Thủy tức, sứa, hải quỳ…</a:t>
                      </a:r>
                      <a:endParaRPr lang="en-US" sz="25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1465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500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Ngành Giun dẹp</a:t>
                      </a:r>
                      <a:endParaRPr lang="en-US" sz="2500" b="0" i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5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thể dẹp,Đối xứng 2 bên</a:t>
                      </a:r>
                      <a:endParaRPr lang="en-US" sz="25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5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 lá gan, sán dây…</a:t>
                      </a:r>
                      <a:endParaRPr lang="en-US" sz="25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500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Ngành Giun tròn</a:t>
                      </a:r>
                      <a:endParaRPr lang="en-US" sz="2500" b="0" i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5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thể hình trụ, hầu hết kích thước bé</a:t>
                      </a:r>
                      <a:endParaRPr lang="en-US" sz="25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5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Giun kim, giun đũa…</a:t>
                      </a:r>
                      <a:endParaRPr lang="en-US" sz="25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1465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500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Ngành Giun đốt</a:t>
                      </a:r>
                      <a:endParaRPr lang="en-US" sz="2500" b="0" i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5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thể phân đốt</a:t>
                      </a:r>
                      <a:endParaRPr lang="en-US" sz="25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5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Giun đất, rươi…</a:t>
                      </a:r>
                      <a:endParaRPr lang="en-US" sz="25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21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500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Ngành Thân mềm</a:t>
                      </a:r>
                      <a:endParaRPr lang="en-US" sz="2500" b="0" i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5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thể rất mềm, thường được bao bọc bởi lớp vỏ cứng bên ngoài</a:t>
                      </a:r>
                      <a:endParaRPr lang="en-US" sz="25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5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Trai, ốc, mực, bạch tuộc…</a:t>
                      </a:r>
                      <a:endParaRPr lang="en-US" sz="25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500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Ngành Chân khớp</a:t>
                      </a:r>
                      <a:endParaRPr lang="en-US" sz="2500" b="0" i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5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 phụ phân đốt, nối với nhau bằng khớp động</a:t>
                      </a:r>
                      <a:endParaRPr lang="en-US" sz="25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5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Tôm, rết, nhện, châu chấu…</a:t>
                      </a:r>
                      <a:endParaRPr lang="en-US" sz="25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hepca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59" y="2914240"/>
            <a:ext cx="313892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Monopterus_albus- lu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90" y="4342990"/>
            <a:ext cx="349145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QUANTRONG\DHBO\1528959355-364-can-benh-la-hiem-gap-khien-be-gai-sinh-ra-bi-thieu-mat-nua-hop-so-1-1528956227-width650height6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734" y="2842802"/>
            <a:ext cx="313892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D:\QUANTRONG\DHBO\images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72" y="4271552"/>
            <a:ext cx="3065921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D:\QUANTRONG\DHBO\fdddd91a-764d-4dbd-b520-5b3060aa5cc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47" y="4342990"/>
            <a:ext cx="328491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6302422" y="3842927"/>
            <a:ext cx="1605959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/>
              <a:t>Cá chép</a:t>
            </a:r>
            <a:endParaRPr lang="en-US" altLang="vi-VN"/>
          </a:p>
        </p:txBody>
      </p: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2444797" y="5128802"/>
            <a:ext cx="124096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>
                <a:solidFill>
                  <a:srgbClr val="FFFF00"/>
                </a:solidFill>
              </a:rPr>
              <a:t>Lươn</a:t>
            </a:r>
            <a:endParaRPr lang="en-US" altLang="vi-VN">
              <a:solidFill>
                <a:srgbClr val="FFFF00"/>
              </a:solidFill>
            </a:endParaRPr>
          </a:p>
        </p:txBody>
      </p:sp>
      <p:sp>
        <p:nvSpPr>
          <p:cNvPr id="11" name="TextBox 23"/>
          <p:cNvSpPr txBox="1">
            <a:spLocks noChangeArrowheads="1"/>
          </p:cNvSpPr>
          <p:nvPr/>
        </p:nvSpPr>
        <p:spPr bwMode="auto">
          <a:xfrm>
            <a:off x="5159422" y="5128802"/>
            <a:ext cx="153296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>
                <a:solidFill>
                  <a:srgbClr val="FFFF00"/>
                </a:solidFill>
              </a:rPr>
              <a:t>Cá nhám</a:t>
            </a:r>
            <a:endParaRPr lang="en-US" altLang="vi-VN">
              <a:solidFill>
                <a:srgbClr val="FFFF00"/>
              </a:solidFill>
            </a:endParaRPr>
          </a:p>
        </p:txBody>
      </p:sp>
      <p:sp>
        <p:nvSpPr>
          <p:cNvPr id="12" name="TextBox 24"/>
          <p:cNvSpPr txBox="1">
            <a:spLocks noChangeArrowheads="1"/>
          </p:cNvSpPr>
          <p:nvPr/>
        </p:nvSpPr>
        <p:spPr bwMode="auto">
          <a:xfrm>
            <a:off x="9731422" y="4985927"/>
            <a:ext cx="138696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/>
              <a:t>Cá rô</a:t>
            </a:r>
            <a:endParaRPr lang="en-US" altLang="vi-VN"/>
          </a:p>
        </p:txBody>
      </p:sp>
      <p:sp>
        <p:nvSpPr>
          <p:cNvPr id="14" name="TextBox 21"/>
          <p:cNvSpPr txBox="1">
            <a:spLocks noChangeArrowheads="1"/>
          </p:cNvSpPr>
          <p:nvPr/>
        </p:nvSpPr>
        <p:spPr bwMode="auto">
          <a:xfrm>
            <a:off x="9017047" y="3700052"/>
            <a:ext cx="1605959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>
                <a:solidFill>
                  <a:srgbClr val="FFFF00"/>
                </a:solidFill>
              </a:rPr>
              <a:t>Cá đuối</a:t>
            </a:r>
            <a:endParaRPr lang="en-US" altLang="vi-VN">
              <a:solidFill>
                <a:srgbClr val="FFFF00"/>
              </a:solidFill>
            </a:endParaRPr>
          </a:p>
        </p:txBody>
      </p:sp>
      <p:pic>
        <p:nvPicPr>
          <p:cNvPr id="15" name="Picture 7" descr="herring- ca tric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54" y="2914240"/>
            <a:ext cx="358820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4" descr="D:\QUANTRONG\DHBO\53e1901201108Fish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97" y="1485490"/>
            <a:ext cx="3065921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D:\QUANTRONG\DHBO\images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90" y="1514065"/>
            <a:ext cx="3777208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5" descr="D:\QUANTRONG\DHBO\tải xuống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72" y="1428340"/>
            <a:ext cx="3163252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32"/>
          <p:cNvSpPr txBox="1">
            <a:spLocks noChangeArrowheads="1"/>
          </p:cNvSpPr>
          <p:nvPr/>
        </p:nvSpPr>
        <p:spPr bwMode="auto">
          <a:xfrm>
            <a:off x="2944859" y="2414177"/>
            <a:ext cx="1605959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>
                <a:solidFill>
                  <a:srgbClr val="FFFF00"/>
                </a:solidFill>
              </a:rPr>
              <a:t>Cá mập </a:t>
            </a:r>
            <a:endParaRPr lang="en-US" altLang="en-US" b="1">
              <a:solidFill>
                <a:srgbClr val="FFFF00"/>
              </a:solidFill>
            </a:endParaRPr>
          </a:p>
        </p:txBody>
      </p:sp>
      <p:sp>
        <p:nvSpPr>
          <p:cNvPr id="20" name="TextBox 33"/>
          <p:cNvSpPr txBox="1">
            <a:spLocks noChangeArrowheads="1"/>
          </p:cNvSpPr>
          <p:nvPr/>
        </p:nvSpPr>
        <p:spPr bwMode="auto">
          <a:xfrm>
            <a:off x="5373734" y="2485615"/>
            <a:ext cx="1824954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>
                <a:solidFill>
                  <a:srgbClr val="FFFF00"/>
                </a:solidFill>
              </a:rPr>
              <a:t>Cá đuôi gai</a:t>
            </a:r>
            <a:endParaRPr lang="en-US" altLang="en-US" b="1">
              <a:solidFill>
                <a:srgbClr val="FFFF00"/>
              </a:solidFill>
            </a:endParaRPr>
          </a:p>
        </p:txBody>
      </p:sp>
      <p:sp>
        <p:nvSpPr>
          <p:cNvPr id="21" name="TextBox 34"/>
          <p:cNvSpPr txBox="1">
            <a:spLocks noChangeArrowheads="1"/>
          </p:cNvSpPr>
          <p:nvPr/>
        </p:nvSpPr>
        <p:spPr bwMode="auto">
          <a:xfrm>
            <a:off x="9374234" y="2485615"/>
            <a:ext cx="1459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Cá mú đỏ</a:t>
            </a:r>
            <a:endParaRPr lang="en-US" altLang="en-US"/>
          </a:p>
        </p:txBody>
      </p:sp>
      <p:sp>
        <p:nvSpPr>
          <p:cNvPr id="22" name="TextBox 35"/>
          <p:cNvSpPr txBox="1">
            <a:spLocks noChangeArrowheads="1"/>
          </p:cNvSpPr>
          <p:nvPr/>
        </p:nvSpPr>
        <p:spPr bwMode="auto">
          <a:xfrm>
            <a:off x="2801984" y="3842927"/>
            <a:ext cx="138696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Cá trích</a:t>
            </a:r>
            <a:endParaRPr lang="en-US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953589" y="418010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 CÁ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9" grpId="0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ết quả hình ảnh cho LƯỠNG CƯ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1643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 descr="Kết quả hình ảnh cho ếch đồ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7" t="12193" r="7419" b="8582"/>
          <a:stretch>
            <a:fillRect/>
          </a:stretch>
        </p:blipFill>
        <p:spPr bwMode="auto">
          <a:xfrm rot="20061542">
            <a:off x="3359151" y="3244851"/>
            <a:ext cx="5243513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 descr="Kết quả hình ảnh cho ếch giu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-3175"/>
            <a:ext cx="464820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24000" y="3429001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cóc tam đảo</a:t>
            </a:r>
            <a:endParaRPr lang="vi-VN" alt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067800" y="3581401"/>
            <a:ext cx="182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 giun</a:t>
            </a:r>
            <a:endParaRPr lang="vi-VN" alt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733800" y="6334126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 đồng</a:t>
            </a:r>
            <a:endParaRPr lang="vi-VN" alt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34144" y="5277394"/>
            <a:ext cx="2962062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 LƯỠNG CƯ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4" descr="rong_komodoensis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639597" y="0"/>
            <a:ext cx="46482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4" descr="ct065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43797" y="3352800"/>
            <a:ext cx="4419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5" descr="africa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9597" y="3352800"/>
            <a:ext cx="4648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7" descr="south_5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797" y="0"/>
            <a:ext cx="4495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 Box 15"/>
          <p:cNvSpPr txBox="1">
            <a:spLocks noChangeArrowheads="1"/>
          </p:cNvSpPr>
          <p:nvPr/>
        </p:nvSpPr>
        <p:spPr bwMode="auto">
          <a:xfrm>
            <a:off x="3248572" y="2881313"/>
            <a:ext cx="2133600" cy="519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0000CC"/>
                </a:solidFill>
                <a:latin typeface="Arial" panose="020B0604020202020204" pitchFamily="34" charset="0"/>
              </a:rPr>
              <a:t>Tắc kè</a:t>
            </a:r>
            <a:endParaRPr lang="en-US" sz="28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5127" name="Text Box 16"/>
          <p:cNvSpPr txBox="1">
            <a:spLocks noChangeArrowheads="1"/>
          </p:cNvSpPr>
          <p:nvPr/>
        </p:nvSpPr>
        <p:spPr bwMode="auto">
          <a:xfrm>
            <a:off x="9468397" y="2819401"/>
            <a:ext cx="266700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</a:rPr>
              <a:t>Rồng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</a:rPr>
              <a:t> Komodo</a:t>
            </a:r>
            <a:endParaRPr lang="en-US" sz="2800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5128" name="Text Box 19"/>
          <p:cNvSpPr txBox="1">
            <a:spLocks noChangeArrowheads="1"/>
          </p:cNvSpPr>
          <p:nvPr/>
        </p:nvSpPr>
        <p:spPr bwMode="auto">
          <a:xfrm>
            <a:off x="7715797" y="6248401"/>
            <a:ext cx="213360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0000CC"/>
                </a:solidFill>
                <a:latin typeface="Arial" panose="020B0604020202020204" pitchFamily="34" charset="0"/>
              </a:rPr>
              <a:t>Cá sấu</a:t>
            </a:r>
            <a:endParaRPr lang="en-US" sz="28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5129" name="Text Box 20"/>
          <p:cNvSpPr txBox="1">
            <a:spLocks noChangeArrowheads="1"/>
          </p:cNvSpPr>
          <p:nvPr/>
        </p:nvSpPr>
        <p:spPr bwMode="auto">
          <a:xfrm>
            <a:off x="3372397" y="4267201"/>
            <a:ext cx="243840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0000CC"/>
                </a:solidFill>
                <a:latin typeface="Arial" panose="020B0604020202020204" pitchFamily="34" charset="0"/>
              </a:rPr>
              <a:t>Rắn hổ mang</a:t>
            </a:r>
            <a:endParaRPr lang="en-US" sz="28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8195" y="235129"/>
            <a:ext cx="2390502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 BÒ SÁT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9" y="432000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</a:fld>
            <a:endParaRPr lang="en-US" noProof="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49" y="2332973"/>
            <a:ext cx="857250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59759" y="1548465"/>
            <a:ext cx="10272481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1,5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62088"/>
            <a:ext cx="2667000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6989"/>
            <a:ext cx="2667000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1479550"/>
            <a:ext cx="2438400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1473200"/>
            <a:ext cx="2319338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76201"/>
            <a:ext cx="4757738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4" name="AutoShape 8" descr="Thế giới động vật: Chim cắt hỏa mai chiến đấu kịch liệt để tranh ..."/>
          <p:cNvSpPr>
            <a:spLocks noChangeAspect="1" noChangeArrowheads="1"/>
          </p:cNvSpPr>
          <p:nvPr/>
        </p:nvSpPr>
        <p:spPr bwMode="auto">
          <a:xfrm>
            <a:off x="1717675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2778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3141664"/>
            <a:ext cx="2387600" cy="157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9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4735513"/>
            <a:ext cx="4757738" cy="166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141664"/>
            <a:ext cx="2667000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662488"/>
            <a:ext cx="2667000" cy="166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151189"/>
            <a:ext cx="2336800" cy="157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383" y="378824"/>
            <a:ext cx="1735092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 CHIM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e giacccc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4022" y="77788"/>
            <a:ext cx="4419600" cy="319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ngu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3622" y="76200"/>
            <a:ext cx="4724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Ngua van 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622" y="3276600"/>
            <a:ext cx="4445000" cy="3200400"/>
          </a:xfrm>
          <a:prstGeom prst="rect">
            <a:avLst/>
          </a:prstGeom>
          <a:noFill/>
        </p:spPr>
      </p:pic>
      <p:pic>
        <p:nvPicPr>
          <p:cNvPr id="7" name="Picture 6" descr="Zeedonk_8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3622" y="3276600"/>
            <a:ext cx="4724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875519" y="313509"/>
            <a:ext cx="1672047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 THÚ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7"/>
          <p:cNvSpPr/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 Box 4"/>
          <p:cNvSpPr txBox="1"/>
          <p:nvPr/>
        </p:nvSpPr>
        <p:spPr>
          <a:xfrm>
            <a:off x="3867785" y="154178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aphicFrame>
        <p:nvGraphicFramePr>
          <p:cNvPr id="6" name="Content Placeholder 5"/>
          <p:cNvGraphicFramePr/>
          <p:nvPr>
            <p:ph idx="1"/>
          </p:nvPr>
        </p:nvGraphicFramePr>
        <p:xfrm>
          <a:off x="426285" y="198230"/>
          <a:ext cx="11339830" cy="4634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7935"/>
                <a:gridCol w="2882265"/>
                <a:gridCol w="3727450"/>
                <a:gridCol w="2202180"/>
              </a:tblGrid>
              <a:tr h="250825"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2000" b="0" i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39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động vật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39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nhận biết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39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 diện</a:t>
                      </a:r>
                      <a:endParaRPr 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B39"/>
                    </a:solidFill>
                  </a:tcPr>
                </a:tc>
              </a:tr>
              <a:tr h="291465">
                <a:tc row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 vật có xương sống</a:t>
                      </a:r>
                      <a:endParaRPr lang="en-US" sz="2000" b="1" i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 Cá</a:t>
                      </a:r>
                      <a:endParaRPr lang="en-US" sz="2000" b="0" i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 hình thoi, dẹp 2 bên,Hô hấp bằng mang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 mập, cá chép, cá mè…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581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 Lưỡng cư</a:t>
                      </a:r>
                      <a:endParaRPr lang="en-US" sz="2000" b="0" i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 triển qua biến thái:Giai đoạn ấu trùng phát triển trong nước, hô hấp bằng mang, giai đoạn trưởng thành sống trên cạn, hô hấp bằng da và phổi.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Cóc nhà, ếch đồng,…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1465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 Bò sát</a:t>
                      </a:r>
                      <a:endParaRPr lang="en-US" sz="2000" b="0" i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 hấp bằng phổi, vảy sừng che phủ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Rùa, thằn lằn, cá sấu…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955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 Chim</a:t>
                      </a:r>
                      <a:endParaRPr lang="en-US" sz="2000" b="0" i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Lông vũ bao phủ, chi trước biến đổi thành cánh, hô hấp bằng phổi, hệ thống túi khí phát triển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 bồ câu, vịt trời, …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21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 Thú</a:t>
                      </a:r>
                      <a:endParaRPr lang="en-US" sz="2000" b="0" i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Lông mao bao phủ cơ thể,Đẻ con, nuôi con bằng sữa tiết ra từ tuyến vú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Thỏ, bò, voi, lợn,…</a:t>
                      </a:r>
                      <a:endParaRPr 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Content Placeholder 3" descr="tải xuống (14).jpg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459377"/>
            <a:ext cx="3581400" cy="2667000"/>
          </a:xfrm>
        </p:spPr>
      </p:pic>
      <p:pic>
        <p:nvPicPr>
          <p:cNvPr id="23556" name="Picture 4" descr="tải xuống (15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02578"/>
            <a:ext cx="39624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tải xuống (16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354977"/>
            <a:ext cx="3962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thuc_an_cung_cap_chat_dam_dong_vat_va_dam_thuc_vat_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59377"/>
            <a:ext cx="4724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làm thí nghiệm</a:t>
            </a:r>
            <a:endParaRPr lang="en-US" alt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9" name="Content Placeholder 3" descr="rung-minh-chuyen-thu-nghiem-hoa-chat-tren-dong-vat-.jpg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3733800"/>
            <a:ext cx="4267200" cy="2743200"/>
          </a:xfrm>
        </p:spPr>
      </p:pic>
      <p:pic>
        <p:nvPicPr>
          <p:cNvPr id="24580" name="Picture 4" descr="h4-146486793114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3886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images (3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19200"/>
            <a:ext cx="4191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Content Placeholder 3" descr="tải xuống (17).jpg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219200"/>
            <a:ext cx="3886200" cy="2438400"/>
          </a:xfrm>
        </p:spPr>
      </p:pic>
      <p:pic>
        <p:nvPicPr>
          <p:cNvPr id="25604" name="Picture 4" descr="tải xuống (18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95400"/>
            <a:ext cx="4267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tải xuống (19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86200"/>
            <a:ext cx="4038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images (4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86200"/>
            <a:ext cx="3886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Content Placeholder 3" descr="images (5).jpg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676400"/>
            <a:ext cx="3886200" cy="3733800"/>
          </a:xfrm>
        </p:spPr>
      </p:pic>
      <p:pic>
        <p:nvPicPr>
          <p:cNvPr id="26628" name="Picture 4" descr="images (6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1676400"/>
            <a:ext cx="38195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-chep-canh-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7085" y="-33415"/>
            <a:ext cx="3276600" cy="2874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him khá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934" y="2952206"/>
            <a:ext cx="2548536" cy="3905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Trăn sa mạ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20201" y="84904"/>
            <a:ext cx="2819400" cy="300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95328" y="2971804"/>
            <a:ext cx="2496671" cy="3683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tải xuống (10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39885" y="21765"/>
            <a:ext cx="30480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 descr="tải xuống (8)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730" y="104502"/>
            <a:ext cx="2688772" cy="284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 descr="gf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470" y="2971804"/>
            <a:ext cx="7079301" cy="368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60680"/>
            <a:ext cx="10515600" cy="5816600"/>
          </a:xfrm>
        </p:spPr>
        <p:txBody>
          <a:bodyPr/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III. Vai trò của động vật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1. Vai trò đối với tự nhiên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 Là mắt xích quan trọng của chuỗi thức ăn trong tự nhiên, góp phần duy trì trạng thái cân bằng về mặt số lượng các loài trong hệ sinh thái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VD: cà rốt --&gt; thỏ --&gt; sói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 Có khả năng cải tạo đất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VD: giun đất, dế, bọ hung,...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 Một số loài giúp thụ phấn cho cây và phát tán hạt cây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45770"/>
            <a:ext cx="10515600" cy="5731510"/>
          </a:xfrm>
        </p:spPr>
        <p:txBody>
          <a:bodyPr/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2. Vai trò đối với con người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 cung cấp thức ăn cho người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 cung cấp nguyên liệu phục vụ cho đời sống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 sử dụng làm đồ mĩ nghệ và đồ trang sức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 phục vụ nhu cầu giải trí và an ninh cho con người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 tiêu diệt các sinh vật hại giúp con người bảo vệ mùa màng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472318" y="6170137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noProof="0" smtClean="0"/>
            </a:fld>
            <a:endParaRPr lang="en-US" noProof="0" dirty="0"/>
          </a:p>
        </p:txBody>
      </p:sp>
      <p:pic>
        <p:nvPicPr>
          <p:cNvPr id="2050" name="Picture 2" descr="Hải quỳ là gì? Có ăn được không? Sống ở đâu? Sống được bao lâu? - IAS Link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36" y="360129"/>
            <a:ext cx="3004253" cy="20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n hô – Wikipedia tiếng Việ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/>
          <a:stretch>
            <a:fillRect/>
          </a:stretch>
        </p:blipFill>
        <p:spPr bwMode="auto">
          <a:xfrm>
            <a:off x="6671936" y="2424394"/>
            <a:ext cx="3004253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 mập trắng lớn đã quét sạch siêu cá mập Megalodon khổng lồ? | Báo Dân trí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-347" r="6480" b="347"/>
          <a:stretch>
            <a:fillRect/>
          </a:stretch>
        </p:blipFill>
        <p:spPr bwMode="auto">
          <a:xfrm>
            <a:off x="282905" y="2424393"/>
            <a:ext cx="3375211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giai thoại thú vị về con trùn (giun) - Đặng Gia Tra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/>
          <a:stretch>
            <a:fillRect/>
          </a:stretch>
        </p:blipFill>
        <p:spPr bwMode="auto">
          <a:xfrm>
            <a:off x="282905" y="370896"/>
            <a:ext cx="3375212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ó 5 con ếch trên 1 cái lá hoa súng, 1 con quyết định nhảy, hỏ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"/>
          <a:stretch>
            <a:fillRect/>
          </a:stretch>
        </p:blipFill>
        <p:spPr bwMode="auto">
          <a:xfrm>
            <a:off x="3658115" y="360132"/>
            <a:ext cx="3013821" cy="20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nh tinh 'già' hơn con người cả triệu nă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7546" r="2065" b="3536"/>
          <a:stretch>
            <a:fillRect/>
          </a:stretch>
        </p:blipFill>
        <p:spPr bwMode="auto">
          <a:xfrm>
            <a:off x="282905" y="4478214"/>
            <a:ext cx="337521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3"/>
          <p:cNvSpPr/>
          <p:nvPr/>
        </p:nvSpPr>
        <p:spPr>
          <a:xfrm>
            <a:off x="8878957" y="80918"/>
            <a:ext cx="3174003" cy="926247"/>
          </a:xfrm>
          <a:prstGeom prst="wedgeRectCallout">
            <a:avLst>
              <a:gd name="adj1" fmla="val 953"/>
              <a:gd name="adj2" fmla="val 8405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2904" y="2107095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58114" y="2085567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71933" y="2085566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71932" y="4149830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5673" y="6386137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87682" y="417141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65673" y="131138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hám phá bí ẩn về chiếc bướu của loài Lạc đà | Báo Dân trí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536" r="3119"/>
          <a:stretch>
            <a:fillRect/>
          </a:stretch>
        </p:blipFill>
        <p:spPr bwMode="auto">
          <a:xfrm>
            <a:off x="3658183" y="4488657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3667073" y="6386351"/>
            <a:ext cx="1158631" cy="275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Đối thoại với loài chim cánh cụ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886" r="6478"/>
          <a:stretch>
            <a:fillRect/>
          </a:stretch>
        </p:blipFill>
        <p:spPr bwMode="auto">
          <a:xfrm>
            <a:off x="3658114" y="2424393"/>
            <a:ext cx="3013818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658110" y="4161479"/>
            <a:ext cx="1656012" cy="292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509" y="-13855"/>
            <a:ext cx="9993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HẠI CỦA ĐỘNG VẬT TRONG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SỐNG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NGƯỜI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images (2)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7173" y="573429"/>
            <a:ext cx="2119264" cy="2705100"/>
          </a:xfrm>
          <a:prstGeom prst="rect">
            <a:avLst/>
          </a:prstGeom>
        </p:spPr>
      </p:pic>
      <p:pic>
        <p:nvPicPr>
          <p:cNvPr id="5" name="Picture 4" descr="tải xuống (13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034" y="587829"/>
            <a:ext cx="3128437" cy="26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ải xuống (11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173" y="3587684"/>
            <a:ext cx="2387595" cy="304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ải xuống (12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409" y="3611631"/>
            <a:ext cx="2573392" cy="302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8713" y="1316826"/>
            <a:ext cx="6762210" cy="556460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	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Quan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sát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clip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hình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ảnh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trên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máy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chiếu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trả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lời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hỏi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: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charset="0"/>
            </a:endParaRPr>
          </a:p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CH1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hại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?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charset="0"/>
            </a:endParaRPr>
          </a:p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CH2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lây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giun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đũa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?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charset="0"/>
            </a:endParaRPr>
          </a:p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CH3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lây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bệnh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dịch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hạch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bệnh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dại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bệnh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cúm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gia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cầm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bệnh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viêm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nào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Nhật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bản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?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charset="0"/>
            </a:endParaRPr>
          </a:p>
          <a:p>
            <a:pPr algn="just"/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CH4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Địa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phòng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trừ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gây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hại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?</a:t>
            </a:r>
            <a:endParaRPr lang="en-US" sz="2800" dirty="0"/>
          </a:p>
        </p:txBody>
      </p:sp>
      <p:pic>
        <p:nvPicPr>
          <p:cNvPr id="9" name="Picture 13" descr="dau hoi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012" y="1397725"/>
            <a:ext cx="404950" cy="44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92681" y="229463"/>
            <a:ext cx="11142618" cy="608720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dist="25400" dir="54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3657599" y="2590800"/>
            <a:ext cx="47797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6061166" y="2590800"/>
            <a:ext cx="77174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8802187" y="2939140"/>
            <a:ext cx="0" cy="63790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8802187" y="4498298"/>
            <a:ext cx="0" cy="62234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flipH="1" flipV="1">
            <a:off x="4960255" y="5549900"/>
            <a:ext cx="2008777" cy="2794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flipV="1">
            <a:off x="2756263" y="3442882"/>
            <a:ext cx="26124" cy="140904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1605830" y="2016667"/>
            <a:ext cx="1880523" cy="113823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Giun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đũa</a:t>
            </a:r>
            <a:endParaRPr lang="en-US" altLang="en-US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(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Ruột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</a:rPr>
              <a:t>)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4266206" y="2235200"/>
            <a:ext cx="1728414" cy="57943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đẻ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trứng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6872626" y="2273300"/>
            <a:ext cx="3904231" cy="584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ấu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trùng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trứng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7346358" y="3657600"/>
            <a:ext cx="2594477" cy="57943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Thức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ăn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sống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7087594" y="5257800"/>
            <a:ext cx="3258189" cy="584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Ruột</a:t>
            </a:r>
            <a:r>
              <a:rPr lang="en-US" altLang="en-US" b="1" dirty="0">
                <a:latin typeface="Times New Roman" panose="02020603050405020304" pitchFamily="18" charset="0"/>
              </a:rPr>
              <a:t> non </a:t>
            </a:r>
            <a:r>
              <a:rPr lang="en-US" altLang="en-US" sz="2400" b="1" dirty="0">
                <a:latin typeface="Times New Roman" panose="02020603050405020304" pitchFamily="18" charset="0"/>
              </a:rPr>
              <a:t>(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ấu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trùng</a:t>
            </a:r>
            <a:r>
              <a:rPr lang="en-US" altLang="en-US" sz="2400" b="1" dirty="0">
                <a:latin typeface="Times New Roman" panose="02020603050405020304" pitchFamily="18" charset="0"/>
              </a:rPr>
              <a:t>)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1397724" y="5207000"/>
            <a:ext cx="3562531" cy="5847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Máu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gan</a:t>
            </a:r>
            <a:r>
              <a:rPr lang="en-US" altLang="en-US" b="1" dirty="0" smtClean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tim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phổi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13465" y="548640"/>
            <a:ext cx="5538651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ĐỜI CỦA GIUN ĐŨA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49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49"/>
                            </p:stCondLst>
                            <p:childTnLst>
                              <p:par>
                                <p:cTn id="32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8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300"/>
                            </p:stCondLst>
                            <p:childTnLst>
                              <p:par>
                                <p:cTn id="4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300"/>
                            </p:stCondLst>
                            <p:childTnLst>
                              <p:par>
                                <p:cTn id="5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80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300"/>
                            </p:stCondLst>
                            <p:childTnLst>
                              <p:par>
                                <p:cTn id="6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8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8" descr="https://encrypted-tbn3.gstatic.com/images?q=tbn:ANd9GcSLnkxwAY0_SDZV7XntCh7TMbvFDBBcbRocbZ0I25xKaSq8BS5Bs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 descr="https://encrypted-tbn1.gstatic.com/images?q=tbn:ANd9GcQim4I39AKYeuU1hFl-9rnk1PNfwuDzLj6xu_yAG68aU42_02P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50" y="990600"/>
            <a:ext cx="28892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AutoShape 6" descr="data:image/jpeg;base64,/9j/4AAQSkZJRgABAQAAAQABAAD/2wCEAAkGBxQTEhUUExQWFhUXGBsaGBgYFx8fHhwgHx8cHxwcHx0cHSggIBwlHxwfIjIhJSktLi4uHR8zODMsNygtLiwBCgoKDg0OGxAQGzQkICQ0LDQsNS8sLCw0NzI0LCwsLCwvLCwsLCwsLDQsLCwsLCwsLCwsLCwsLCwsNCwsLCwsLP/AABEIALcBEwMBIgACEQEDEQH/xAAbAAADAAMBAQAAAAAAAAAAAAAEBQYAAwcCAf/EAEIQAAIBAgQEBAMGBAMHBQEBAAECAwARBBIhMQUGQVETImFxMoGRFCNCUqGxYsHR8DNy4QcVU4KS0vEWJENzomM0/8QAGQEAAwEBAQAAAAAAAAAAAAAAAQIDBAAF/8QAMREAAgIBAwICCQMFAQAAAAAAAAECEQMSITFBUQQTIjJhcYGRodHwUsHhBRRCsfEj/9oADAMBAAIRAxEAPwCR5fxeJRj9y7qehU1QR4N3YSGFgext+tH8wY0xsUsQDqrL/wCKDwsCSa/aJQe2evHeWPaiLcbo2Y7ETZHJhKqFOtTpeWIxyANGb2VjceZdRr6g1acVFsK48QXsBvqbkD60p5hwcoiVyQ6qUIFvX/WiqfAHRrn4pK8qyppnUMyggWcEhiLbXIzA/wAXaqHgk8EkokkChwrLIpAyuDa7gbB13I7G9SXCMZH994qMUHnBUHy3IB26a/pTLDYCJ7/Z5Q4YaqzWYdmU7hh3ttcHelVp2Vg313Qs584hjMPIqMxGW4SVSfvEv5b9yo8poLBc657LjIUnTrcDN+tUWDx8Tn7LjEEgQlc5FitwBe/fY3Hr0pfxzhWCikMTtlYAEajUHY06ca4Opj/l7jfDYS0mFYxZwA8LX1tsRfS/saVc58jTyOZcNHnRvNkuAy33AB0I+dTWK4PEhBSUd7Guncp8cM+GVFkAmQhQx/mPaimrsZx6NHG5EljYRyoyMDazKQf1p7gOICM5ZF6daouL85r4xhx+DVpI2ynt6ML6i41360DzRiMNKD4cUkZC3BO1O3q2aJuKAOA8Uli8aaMgJf4T1o7E8WixULXUI5FSeCnYxiJfxNrVHwlMG3iRYh2Rtkt/4pJwp7CNNmuBPs0lj5leP3qh5U46pX7MX0Y+QkAgE/hPodqS4vBRx+GplLLqAwOutAYzA+FkIJDNqfcHceldtz1GxydFAcTJh2aPIWiFzexsn+l6E4uZ5mjljjZYVXKWNgSb+Yhb3y9dutVfMxMeCjBbMXCksNiTrcDe1r/UUI+PKYdWUhwvxezG2vTQ/tWXM9Ek63+4922iH5mwpjKggWIupHWiOEzfdEMAUW2nW56VvjcstpkzKGvGb/p7Vtx65VSWwCX1AX+7iqXsohjDqhZx7l3EO3iqF8PLe9wAPT3rZy8v2Q+IieM4GvUA+21HcX4zJPDocq2ugtoaksKZw11coe4P8qtDXOFPYZ7PYN41xieSUyOpUt09Kd8syMuFnm1ztaKMDclt7epuPpQk+JhkCiZbudC6HK3vbY02xPhwOFjLHwowASR5pGLeawHQX/TtciVKNJCS1PdifFRGMph3PmXQjoS2xB7a1RcG4Y+KidJc6z4cqVdgcmU2sCdqWY3heHZUkOI++YAEAFgNbhRbqL6i+9X3EuLhIosOjFyqq0hUC7EDzE30vewA129Ne2q3+MKT6ifiHMUURZmXOFI8KOxAJ/O49ex6DapbiWHaWR3hQJG/nGvW3TXS5BPQ0wl+zvM9rtmXMLtca9Nr3H8qB4zCscMbwkgXyyjsdwR2pYOtgPd7kvxWdlewY20Op6+vej8JinljXK+R0OpBtcHv3APehOKlXYqNwLg96E4dNkY+otWvSnAVLeil+2RwyhcTEGGhLw2UsPUaAn10pxxzDYZ4s+FUgDexvb/MD5qksRwmfwfHYWjuLEnVgTYEDt61p4Zjyj3ufr07VncNrj0/PgDo0b5LgajTuK18MxCISWBNz0p9PEs654cpNjdDp81bYex07W2qXGHNtdCDYqdGFvQ02Kaad7EkqLVOOpYbfMG9ZURlPqKyqeVENHUuWZ4cVB9/rInUdq3ty/hZhfDy69if7IqVw2JCyrPhhZPxLf6i1E89cOeN0xWFJCyDzZO/fSsssep9h6jJXR541w+ZRZj8JG50OvQ0y4RxIuRBLorArfcX0y29QRepEczzyRGCUhluDcjzaG9r0YmPjkXyNZxqAe4pHGePYk3paof8MYYdyxUNEXkgmXqFfY+oGo+lSeO4BLAfERiyg6Mp6dD9KccIxUwZ5RluGzlbXuQdx7H9Ce1NOJcdd1MiquRwSUP4WGjAel9fnVY5NPJRtJAXJOOszq4DCQ9RfpbX3FUn/pDDSAhw50sj3uYtSdPzDXr/AK1McpYrBgFpPE8bXY2WqZOaPD8vhkr3vrQc9Eh1JR9Y51zXy9Pg3AlGZGPklX4W/o38J/XetHAce8Lq6EjKwJsexrqLcy4d42SRM6No0bjQ/wBD61Pz8oxurPgHDruYXP3i+g/MP196q8sZRqPIbT9U8/7R+HDERR4+Ih1sElI3Gpyk+17fSpzE8SZsGVJ7CnHJ2LeEz4TFIVilB0YbE6EX6VFY3MhaMm4ViPod6dRukc+415awhd79EF6FgH3rOehNF8GneKJnA0PWgIHuLdyb1P0tcr46fuTkUvBMdhp/u5lysDo17U/XhSvE2HdwZAS2Hb06gn+VR/Bnw8Mt8RGZFtYWO3c2uL/XT1qw4Pw2HFYvD/Z3kVFfMwa5AUa6X1BJ8tjfeklNWkGPctuLcIXEReBIVRxkCOQCVUZbke9rVET8PWCaeB38RLWUd2sCCR31+oNWkfDRjMZiVlJCQtGisjHzlbObj0uBap7nThipKZFN9cj9wd1P996XPdWWSSdvoTPEQkIAUeY7g62/pSB+KOTlLG23y9KrsPw7xiQdFJ26t86TY/lciYBfhJF77ijhSatgyZq4AYbRupk1Q6LftTXg/BRJIY1K+a5ViL+w9qL5g5bLomQ3yHT1HUV9nUQZJdvD6d/SlyS4Qqlq5Ynk4e0c2WdCnh+cgfjsdADbYnr2v1onyyhXtlLykb/CgS599QTf2pnznxmPEYeB4mvckEEeYGwuP8v+lInl+zpkYBi7Cx3ygDWx9bgH2p1Eeu44biEBlKGMCJUElgT5SGsqj+I736aGtXFcX98kkOwABTTy20sPlSAzqqM27Mb2/b+/fvWrh+MsPPe5/ajJW7RPVbGmOgeGWNyhVGvZrb36e+taMdK3nQjym1/5Gn2E4pBKiwG4LDqSRmGxpdxyMpdVFwwBUn06Xqae62GoiZm8x7jStkCZ3UDQswX6m1ByAkknSjuCYdpZkRQTdhtva+p+Qr0ntGwNFxzxiLRBF+BmWNT0yxj+bftUJIpHTTvVP/tAxSeMkUfwxqfqf9KmYcVYFSLg1i8LFrEnXIsm7M4djDFIGGoB1U7HvptVxHhcJjXS6sC62HhtZkYa2Cm+dbXspuRY27Vz5lI9qc8GwUlvEU2ykEa1XND/ACTph2soJeRsWCRFLG6fhYuFJHqpFwaymMfN0lhmSNz1YgXPvWVj8/J+lfL+R6h+f8OfQYhl+EkV0blvjCvhzHms1tAfzdv771zWWMq1jTXAKyAGxGoINbMsU9ycW0bsdiPFdvIFcXBAofhfBJJZVTa51PYdab8R4c8cwlIsH1B9aK4XjC6GQKFcaZh1qTyaYtxEUXqoOwmF+zYlo0VnXw2Atc2OXrbW16n5uYQ8TLlIa3yv1qi4XiPClSXP5gRm/iU5rk+v9RSTnfgywSO6f4bsCvfUXPyvepY4RnWvkecFZ55TRcjE2uT1qh8O4sGIFQ+HwU6hXVGKmx06iryPiWGnh8n3M6LqrbNS58U9TlFmdxt7M2Nw+EpqzZ7dhakvhENYZlPz/cV4w/HkbRvKaJ+1slnXzr26ipJb1NUxPeqChxOYDLMPGXoW0cez2uR6MDWjEcNw8+qAFvyNZH+R+Fvkb+lPuHcbhmS0igjrpqKRRQpPipIoiAii4J79qstXR39GV1P3gWLwaCMwjNGezD+zW/ljlWAgyYnEWUbJELsfe4NvYCjsRhZgyw+Z7nyj4vpfYfpXzH4BYhlJDTHcIfKg9T+Jj9B60PNklTO190LuPphDMi4OGTQ+cygn2AB/XTtVfw/GnDQLIFUFTroANSBsP3qWXGeCc7m57f1NC4/i0k4VTsxGg9TYCu9eqNGOl6TRWcj8TxOJnkjSUKzFmZitwu2o19dvagOfppoZpAxLJmVWe1g2isD7gn+7Vs5HwwGOMSytG3htYqAQSCPKb+l/pTnnGzTthXIJdFcH+NdD8mUVSlQ/JKcHxZUaXJBut+xqnw/F45LJMov0brUimJ8IFWFshKm/p0oTif36iWBiGU6gVPG2nsF4XoTXJ0tsMqgWvlOzbj59aX8U4YrgrIAVPUbH51KYfmyWEqlw2mobb/SqbCcdHgM6KFva4IzKCdLjtVrTjZFpXpezIzG4FEnWHUop3BHW18xPQC360CB9pncXAAJEY73IAUbaAXbYbetHcalEuJndbKFDO3YaCwH+ZmCgeteJOArDDG87NFK3nXT5j59aaD2saTqKQPx3l2TDAM/mVvgI/UHsRSiIHKb1b4bFHH4d42I8VSGH8VvxDse4qOfKjsHv5Tse9dFve+RdC6HrBsO9m2q54Ri/HgMZCuV3B79CO1/3rn8UoY5hpreqzEZY1TF4YhdAJEH4W727HtSZVTHiSa4MvK6ZGLLmJUDYLqSfQDrVDyCio08hGipZbC56k/sKpeG4JMW0mIj8sssTQOANi5AzWHYXpfgOAfYY5nlbNbMFIuASLjY7H+tDPkvE13o5ckDMwklYk/ESfrQci2Nq2mTzE14ZgetboqtidH0zDJltre96KGKKDKrHUUBXp7Nboe9FxTCjZ9oavtekwi2+OsoeiEpsTy8yurk5u4AvT3juFJwwZUtl1NHwcy4MCxJPyrViObsLlZACwItltWeV0JHdibiBkkjgR20bVfS4rEwSxBYy1spzOb/QV7njVmhjhVywBNjuBv8ApSPFY3zZWve+pN9fSs+8nS4KuLjyPcXhojlMYbI5ysw6MbG+voDX3mjAmSMQNIqy4ckan/EUgFSD3/rW6Xi8bQBIoFFgNQdQR1pZx3DNiohMp1iyI4A1IN8p76EW+dNGVy7CUkWvCJMOYIkDrmygZRve1a+JcERtWQH12NQPDIp4mVlfUHQHT9xTuPEvK3/uRIykWujafpQbd0qEahRtl5Rw8msblT2vek+O5axOH8yHOo/L/SrnhXDsPGmVS1jr5zqPaivs7pqhzr2NU395OjlScUZTe1m77fWtvAcYQ7yXAYnarjjPDYpUY5cjgH0pRyjwyLDwSYzEWIjP3Yt8Ug2A7279/al0xcXSoaOO1sUU7TwQRbB5dWzfEidPr2/pSLi3G4YtVAZutJ+JcexOKkJVCM/odu3oBQMmFRCM2Z3G+nl9h3pfKfXj6mlOMI7bv2muXHCR88vw9FFEcJxQfEK4+BW0Htr/ACowxxYh41VLW1bT9KLbhcYnCIuQBRe2upO/vRjONaapktbkrCeUuFSz4x5YyUILMCNQov1HUelPOe8A6YuBVk8VnXR2CggqbgggWpnyUIcG8jGT/FtYH0JsB9f0pbzaEd7o5+6ZiAozG1723sPYn5UNS02PFUr5JjmDicTGY5MruFv2zAFWHzsNaS8uYSZHDAWB3zdR6KLsfkKoOKx+RZ4gq+Le5sSyn56C/cAUmwiurFgTnP4mbWj5lRaGU1CW7DuI8Nu5lCPYDUmwA9hv+tL+GY51D2vlcqMvfUEfO4oniHE3ylJZASRbyn96ElfLCuQ5SLm4GtybAX/vehjTa3FfpS1DXh8C4pwqkR5hdmbrlJJt31ZR/wAt6oePYsDDnDzushPwuD5gemlRb42MMPvMmmXNkzaW00uO1EDl3EEZ42imB2Mcg1+T5dfTWqtRVW67CyuIuEMmHe5Dj8hAtf8AvtTTGcNbiIDQgePY51vYNbYj+K1NeDLicXnwksiRlRoJF1uO39azA8OfA3GIBQ5/LIpuD6j0/Wm1deoOPcSxwFoToUeNssine9bOCSjOFc2VtCfSugc4cDWaMTeIgcqMzL8MmmhPZhUxyHwjxsSgZC8ZJuQNPLrqex2rm1KI62dFvyfwhI8LmS6OwdiQdSFJCNZtANL164vwb7bhMSniMrl/EizWGyjQ+jG9PMdxVAHMaoXVlTIBckXCm1tvMSB8qm8RzHh3xwhyO7eIrt5rKlls1u9rag9andb9g7cHEnFtDoe3X2rbguFTStaNb6XJJCgDuSxAro/NfMscRfwEVEJYKABdiepO9tbmuYtKTuTWnDleRNpCocNwmONby4mPP/w4/Ofm3wj9aClkiHwIT6s39NKDXQV7Ugi9VSfVnN9kbxih+RfpX2h7VldSO1FHxTCBR5I2HcmhsA0eZVIuxI+VOOYkeRC2cBeiil2I4cqxwyR6ML5j+xrzsOXVBanuLCGwdxviTxYkGNirBbEjqKXY7iEeIdSVKHZjff1tQeLxRaRWbU21r5h8M0jEIu2p9KtjxKMVfI82mxrBxKONjGwNhsy/uaoeFWCpY2jnV4z/AJx5lv72FC8H5MV41eVjd+nYV45aw6DEtGxLLG/lH5joDb1A19xUpQg70/EHl0r7jGXg+IVM/hsU7jUUAmKddgPmKd4fmpcLM8bEkKxUgfoexpBzDxF5JC8WXwydwLWPqKzrC5cfUSWCv8g2Pj0inZSOxrZJziY7fc++Vv5Gp/B49ixV8pA3Nq9xYqOZ1iCnM7BVt3JteqRhOD4JvUuSgwc8nFJciKyqLZuw/wAx7+lE8anRnWCLw/Ci8qXOgtu1urE31rzzNx+PBQjBYSwAWzONyT8RP8TW+QtUqhYgZhlJ2DAi/tVJtrjgtKdcqx0k0rTeFEQlh8bC+Y/09qB4tiMdhyGdFYdwtxQGKge2l79LGqDgHAsbIn30jxRdMx8x9lOo+f0oLLCEdUqoEXLI9hHHxaUnOLeI5sFAuT7DenvAoZsxaUHxX0WNSM3rm/Lp31HUUz4lJhsBEQqgyuLC/wARHc+npWzlfBTMVxBAVWXQHc63BAGy2+t6nDKsybhHbv8AY0rDGG0nb7fdinDcRMztAjCNhmFtvh3u2526ED0rzwLEMsRVSPiJ+tPouUsOru7KzM5JvnItmNyLCwtX2fg4sFQFQt8uWwtc3+dGcKjUGJLw+SS2YklxpeJ10zROrW7jaguOcejeMo0IDnY9vWmOL4CY5HYSm7CzZh5flYUMeGq65Xy3A3byg+xNtfQ2oPZpvf3CzxZEuLI/FeEwGQt4nW+xrbiioVVudDqPYD+dODwBUYsLgjoelTxXxZAqkAtfVjZRvrfoLAfOtOKcZ+rwicJdgZpdTTHhPGHgN0Ngd1Pwn3Hf1r7Dw/DRm807Sn8sK2H/AFt/IUfDzFDCP/b4SNW/PIc7frVZqMlVWh37Sy4LxXx1D+E4y/iKkqPVXtp+lE47D+MuR3LoCCEk8yi3ZhZx8ya59PxjFYvRpdB+G+UfQb1sgx+IwptfOnY6j5dRXnS8O4P/AM5U+wji+hZ4zHvBF4awpbb75iyfIjT5G1VvLWaLCNPNLG8jjyCO2ROwGXc9SaiuF8cEig2y30sdQfSvseDVnPg/dZjYhScrm/5dl7X/AEoQ8TKO01QqnJci9YWTGrILsGlVhlve4cE+nTrTfiWGQS4iVFVZpTbOWzW01VNgLjUnfWnQgSGImRRe3mIAsPQZiNL/AFqO43i4EUx4SRgT8Ry6sLa67ix6ba00Zyy2o8FfVS1G+DlsYtEklKDw7rka65l3vdNb3vRcn+zDDSIGWcxMRewYOv8A+rNU1gsS5QIthY/4hADa73Ya5aL4RwaLEgxyyMiAjUBbltbDXbS+wq6nOLq6RyoR8y8qSYUZlPjQ/wDEVbAe4ubD12pFhYbsPNlHUmunxYKfhzZRDLicC41suZoydCRYb+lrEUr49yIGvLhGGQjNkIbbuuhIt1Q6r7VrhkdbsV7Er4EX56+UbHyXjGF1iuDsQy/1r7R1w/UDQLcV4g8pJNvWnHC8UzwlSpIBAvS48WR2zEW705wcqtHkQgZ2FZ816Umgq7E0gCytb8nWh4sY0YbKbXFjRGIQfaJQSbC4FfMLwhpEaVvLGptc7sey96pqilcuNg6blSK2LjTYXBQs5DSSAEL2U7D3tU1wSdpJiB8bsSvuQaV4mV5D1ZUFvai+CYtIiGt94GGU9u1LDBojJ8t/iQ2Sd0uxQcx4BftJkuckqo9z0JADA+xBoDieGOFJTW/f07inHGQMQyBbhfOUbW2tmK9jZswpZzFDK2GglZbot4897nQ6BhuKSFtq2I1uT/jHX1r3h8SY2Dg+YXt8xb+dCvJb3r1hMM8jBUUszbAC5Na6VWzqCMHIGnj8TVcwvXQJ+GtjAI0WyLtMdgR0HUn0H6Vp5Y5GVCJMTZ26Rg+Uf5vzH0296uDJawGg6W2+Q7V4njP6hFSrFu18v5LY8d7sW8C4DDhl0zSv1d/5DZR+vrX3j/F2jAyIZJWNkUAm3rYdAP7FA4rj2Z/Cw5Ba5zym+RAPiN+rAdPUUNxvmIYeNfBuxNiWuMxFxfcWvb3sTt3j4bweTPPXm/PsjTtFVET4PlTEz4gS4oWTNdgzDMQNlsLgA7e166OjnbbTtSHljj4nQFx5yTpftb+/rVFiL2XIpYnS11HubsR+9ew4tbLoLFJHwJp6nS5rLKtz260BiuI+GSJCq27kW/expTxvmJFjF7gHW2uoOxtvrS+yigHzLxS2imxJ6/pSHCcUvbPa7dttO/rS3GYyCYEyZlJvlyn4etz0IOxvroKRpizY39hb96Kw2jnkos8TiQMPI8chHkIKmxHawJNwNe5tUzwPhQmzZmygWGm5PYVqlmcQ65grnc7NlsTbTW2l9eoqr4bE+FhCoQJrLI4JIsHAZdrH4SNiPnXaXCD35MuTTKXY1x8sQgDRmJ2JbT6LSTFcqz+JZBmBOw0qmwPHHTM0iAyvcIxstxfUqoFv+br61ofmQK33mcHfTp7VmhLNCWzsi409mDR8rQYQ5sZLdtxGh/c/0ra3HoZB4EGHFyfjY3tWniuKhkAOQuD+Ia0twODQPeGYKbag7/SnvzIuU+fp9DtTppIKljaFst7ljZVHfqfkKpouI5EteyhdCLXBPY/I60JwvDAyA+Vr2DZ/XZfbqe9q98aa8q/ZzGEiGW51zHW5HSwubfOs7mn6L+LFh6tsIMHjRq8jsykiwzW16X6mtKcEgzA3kQ+jXH6i/wCtOuSMCZ5YSpH3KFmB3bNoFHpqT/5rXxrJ9oEcJsqvZr6khrEC5O4v1rp4pQjcZUCWr1kzzg0eBw0RLL1W41HqlgCfYn2r1xbjszh8qxEbGy2Zbd13uK9YzDGOQxE3boADr1Gn/mtUgR7CYMDssqfEPQ/nX0a9ulShkp6Z7fH8/cXzZdT1wTn1b2LsbKAwGgvc5rAj/SnWPmhxDCTD4oxsRqjAFCehsbZWF7XG4JBBqI4pwXwyWKKytqJYxbN6lfze1zRvBuXc8QmS0rLfPEbg+69z1tW22vVKRnew7PAMedVKgHplRvoxYEjtfpWVMx8RsLXtbpnYfpespfMX6fz5DUjn/wBmiy3D69qY4RxFECN21F+g7/O30HrSnAYcOxLA5EGZ7dtAB7sSB9T0qv5YwGHcNPjLslyBErFcxAFyWFrItwBbe1ulehlqqbFpk9w6MyTEk2G7H06/OmqlWJUsViUEgX/vU0GCniSsgsrOcgO4UbA/pQONY3qTjqkdK+EGYnEXjYR2VBp6msh4AzQrKG36dqTZjrVVy/iiUtbKqjX/AEqrTgthdL6DPhsZMEqW80IMqn2Hm19VFCYbFEpJCwJjk1B7E7H60xfFMigrGxaQgqgGrLay+4Nyb7WJpvwfhXhkyS2Bb/4xYqo9e5Hpp71gyZ4Y03L4D+wjuC8myzNdiEi6udb/AOUdT+ldA4PwmHDjLClj1Y6sfc/yGlEI2buBtt/dq0Y7GCEZUjkmkN7RxqWPfzEA5B6HevLz+KzeJloXyX7/AJRaEOobiZ1jQu5CqN2Y6f36VzzmjnB5gUgzJFsT+J/6D0ozE8NxuMP30UqEnyR5GVVHzFr+p1rXJyq0LoZJIh4ZEmTxAWKqQT5QCNTYb9a1+F8JjxO8m8vovuxnPsE8L4VNAqRBdCCzElSpbUMTrYBbW1/L8q+YXihmkMEWBXFEtdpkVlJvYqwABCxiwAuLOBtrYiYibEzH7LGpXPLm8M/Vs9/wkjM19NNulOYuZzhMOGzM+InVXdmOuW3kv1AHQdjXt45qSX1JWbsNh58MR4uGEbN8MUaLmPzut9+g07a0PxnnF0YogKSDQnPmt3WwuoPtUrjOYJ5SxaVvMLHXp272PUddL7UAGtU2lZXWO+Jc1zyEBmVgBYAqCNOu29KMRiGktma9qGvWzPXbIFs1SoK8w4YX1rYRrRGEw7MwVQWZtABQcqCMMXjRi8ThYmUJFHkjyr0W4zHXqRuaseYsBGH8eINIVUAFjoSBYE99rW2pHytgI1xUcdw8rt94wPlRQCSinqbCxNdL4nhAV0UaC1vT2/lSestuBJ+ju+TmUcP2pDLdfEB6mxBHT27UC+Bkm0kQAja2/wBaYOi4HGBmGbDy79bX6/8ALv7Xq3nhiYhQRci62I1B2I9KjLGo7ozpORzuDgssLeYqiHe5rZg8GJ50jiy53JGcdFGpJ+lPOL8osSZZ3lkjB/w07e/Wl3BuJRQ4wsqLDGYyi5jbJcA3IO7Gx09qWXfqFwXUOm4UkGa8jMhuM7Cx9cuugvpfrQs8ZBGUAodjU7zPxx8ViW8AO0KAIlgTcLuxt3Nz9KN5fElgWe4zW8LcnvfqBSS8M1HVJ79gPFvsVnJaPhcUjo3io+YSWFggIBXUmxN7C251rdxYYSOWV5pcxeRmCR9Lm/mbp8v1pHxbiGJZ1iKKo2RVFgO/pelPEHiYMuIz+JmsShsABptY3PyrnFy2fBRqKXcpeOc0q2DM8RK5GWM5TZzGdB5mufirZDxKJuHGWIBnjIJzXuwLWObXfX5Upw3L0EkEkUbXZ4gyCTykOpve/wANum/U0v4JwXEQxzBwVCjzKRoRmGo6HY7VXy8bjvv7+wr9It8OsixhstkcAsnxDX3H8qL4RwwuzSYaQB03ibrpcWPb3v70n4ZzlCsv2eYhNgjX8pHTX8J6a054jAYx48DWZAW0OjDqKl5Dj6vHb7MTTpe4wm5VwmJJmYJmfVrrY5howIvvcG9ZUPLztC5LNG4Y7gbX6ka9d6yn15P0/wCyt4xrytgUTgjuEUySQODoLtdnCA99X/apnjMUUUUUEa2kIGYXubam7HuWJNugFUR5by4SLNI+SJkORSfvGNsoPpm83pU1zRMIJ/MRLOFC5RcrCu+pOhckk5egOu9jT15fMo7UQHA4JS6K34ht2uN/n27a9qHxmCUxSD8cTfUUrxWPYOGB1Bvf1q3wOHSd0c7SL5gOppcreOpMgkc7MJBF+tdGXl1jGi2C5ypYn8K/i93YaAdPSicByzHHOZXs5U/dp0X1bufSnjTlmsNT1PQVj8X/AFG6WP4loPT7z2bA3AuxFvWw2Hoo7ViYUHVjtrvoK1YjER4dDJK2Ud+pPYDv6Covj/M/2pTFFmAJACgav8hqfb9K87D4fL4iVrjqxqSVyGvFOdI4myYcB7HVz8P/ACjr77e9CTc2yYhfK7Jl3KgWHuotp9aTYblOQk+ORh0ADM7kGwudMoN85t8Jse9qfcNmwlvBgw8kgOzuSokI1/CBZbXJvpYHWvW/t8OKNQVvr/P2OUm+dkbpZMXiI0MJjYbNIGZVsdLnMF+gufSvWOZMMwSLNNiWygHoD6AfX3tS3iXMkrv4MZj8MKVIRBky/wAII0C9PXXrRPLvHGhVrKWNyYkYgRoADmOdjcNbTym/1orEq4ok5jZYPsYyFL4iW3iOCuVR+UEtra2o3J1NhatUuBwYBE2Y6alFznbS5FwAP5UDi+Zoyc8ClHN/EFkOumgcjOfmRpawpbjuY0mAErMCNLZmA97AgfM00Yz1cA5E3H5I/FIiVVjHw2Ft9TfvYkj2FA4axax6jTWtvElU6oSR0vvQCNsRXoJXERNjBMKTfUX7Xr0MKxIFq2Q4eU7MNdrEXprhOGhcr4lyo/DGp88lv2X12qE56S0bo98M5Z8QMXlCKu5C3H1JFD8QxaRwsMMDYnIZju/cL2Ud/wDzXnmvikjN4N1WBQCAh0OnU9SNrbA9KTz49pAi6BYwbAdz196EITlUpfnvO8ylSC8Njnw6q8Wj30Pb+7V2fl/i4xeGSUaNazjsw3Ht1Hoa4R9puuXtVFyNzH9lmysfuZLB/Q9G+XX0q1UL1LvmXhSyoynQHY9j39qjoYWYDBTNkmS5w017D/6yfynp2NdRxsIZT2IqM4rgVkvFMNtVbqB3B7jr3Fu1K9iTVMQ8N51xWHJiksxU5SH3BGltN6Akxl45c1j94C+g1uWtc2uNex6UdxbhryEB9cQgur20nRdSD/8A1VRf1ApBiMPq2ckC92t2Gw+ZJ+lTcU2O5rZjjC8Rjw2FaQr55ifDjB+EA6Ofc9O3vSmDHNdQqEyFi2VRc37a9B3971rxALvnkUlnt4UYGp1su3TppuapuGqvDUdp1zTyAfDr4a/l9zubabC+lCSjBWlbf1/OpRzc+QuaaOBPHnk8bEsuip8Mem1/xML+w6VPQyjFXQOqPe6o5sHJ3Cv0bsG370SnG1kxHirHdQDljtfYa7ddCaUcxcbTEZckKx2N7jrRw4n1W/8AoR7s6LhMIYMTh45Jbq8Xl8trkaEG/XWvmK48fHMOS6K3hyjcWchQxA10PUd6C5d5ywhKJPEcoAt1yHva2o/amPMHKhaYY3hz3kYjNGTo9x66DMBYg6HQixqax06ewSK5s5Z8PMyhsqnzKxBZNbC5HxIfwvYdAQDvnAuLTwQkZ88DgqA2tuht1HtTvnrHyRyQYlQVkAaOaFxfUWurL1BBt6ixFB81R3MMsSZYG0I6K4F2Q/I3B6j2NUc24pHRViuLhTEXDpbpc61lVuA5ZgeNHaSzMASAdr1lZf7p/i/kr/b4/wBRYyWWIBwFETX1Nx5B8XzudPlXDeI8RZmYkWzsWJO5JNyfrXU+L4oR4bEK5JZw1+guxsFGvr+3pUjw/k4sQ+Jay/8ADGjHsGP4R6DX23psWXHjWqb2BlrYnOHcDlxLfdjQaMx0Ue56n0GtdE4Pw5MNEFDXI3c+u9vyj039a3tIsaqigKBoqKLfQfzrbhsKWN3+S9Pn3Nef4rxssyriJC29kfFLSfDcL36n29PWvWMx8eFS5ILWuEB1I7nrbufUd61YzigB8OGzPsW3C21J9SB8v1qexuIQwSNIylibDS5JFwBcb7nUkAXY66Wjh8M5v0lt2LQSj7xLjOLNipSz3b8qjZR0AFF4XijQq0UX3eYjO4uXP8I6Aeo3pfwDFeHIGupAvoQSB69L02x7pMfLMzsTt4QUewsf5a17UoxgtK4FUrdt7iyB8SZQqgyFzmCsFa9tL5ToCPan8/Mf2dspEbyAWdlQBb/kFt1Ft7anptSfEy/ZbqCGmIIc63QH8AN7Brb2Gl7d6YYbBYF41d2eNyRYswAb0sw12OxHShJp02tvYhbb2QyxPNCPGzyYZCcoAUgEFjtrlvbr6WPU0LwfDpPEHlxXhTo5KjKMoWwFjcgW02B0FfViwTeQYrKwJYiRbKGNgRmQm9rdAB9aSce4BLmvBaVNs8JzKfQkbH0a1LCKult7Smrbde8+tyliCzfZikuuoDqp9wGYAr2sdiNN7CT8HxMP/wDohZR3IBH/AFKSB9a8cHjxMj5UV7roW2ynsWNgOulW2E5SkcE4iWRx+RLi/oSx2+Q96tkyPHtKv3FUW+EROGi8VvDQG5262/0punJXgq0mLmSNAbDJdi3a1wN+gtf0FWkHBnQZIBDhk6tbPIf5D5lq2o8MMLwyzGdWJLCSzXJt0A20uO1SebJLj0V839l9Q6YRIF+Pqn3WDgyg6F28zt+9h6V9lwWKk2hZmP4spq8wWKjAtDAFX0UKP5mihjX28o/WuTjHdL57i+ZZzeflLHzKAYsoG12GvruTVFyryMcjrjVa1rR+GVBFzdiWJB6Cw96ppsYw08S3ypZxDikK6yYrKPQj+tM/EykqX0GtdhTxD/ZzDr4M04btKkbL7ZkcEe9jSl/9n8/SRPnb/uquwHF8NKhKSBwDY+Y5h6kb29aIkw6WuUlCnXOrafW9K/ETumOvd/s98tSSYeERYqRCV0VgT8PZswAuNtzRHGMAJkzIdRqrDWx+VIl5iwaggtIw7HUn5Nv8q0YEYGZz4c82Fa+2ov7AKadZZdUBwjLqD47FWgmVxYqpG/wt0t19R6UBhOFZjGWBAsllJAzn8O99Bck/LTWnPHvAhWzYySW5ClWgDeupZR+96NgwxlazIjGPRQVI3A0sG3OntU82Sl2FjhSfJpxGOjzhmIyIpzOATmOxVQCL++3UUr8TD4hg74aUIumZHF7fxKTmFt7j9ao48Hi0vGmBY5t5M4UJ6feaWHoTepeTk7Cpd8TjPCYkmySK7H/ojsPa/wBKXFj0+tt2DKFcMJljwsZLQKFbL5CTpq2pJ3Jtpap/A8Iwssio7BQfyZjb021b0rZiYsEg+5kxDAN8blNPUALfTtW7g/EsJA5jmw4LA38TNcnqGUrYW/lWiKlFN22TfIS3IsIYOuL8JD8KyrdzuL2BFh760djOKvg443jdZo0YRuUuLi2l7iwIO2pFwBTyLi2DxIKAgCxPmGo9QTp8qXcGwZjjlwsgWSNibNbS/wAYDDodLjv0JpXK6ctzrGvMuHTGYZJJUZbgFJgNAf8AhyDdbja+x0uRYmZ4FOryHC4gsIZFvf8AIR8Laj+7VWR8wiMKVU3Ayul/LInb0Ybg/KguZODYaaNcTBK3ilgmQC/idcuW3lYbk7WBNqVxdjJoIfkeUGyokq9JA+UMOht0rKTyyohygyMBYXWRgNtbAGwF6yseuHZ/MbzPYhT/AL6llljSIkXJJO2lzYkDQAAA2+VPg5PlTzEaFidvfuaQco4Iy5pCQNlsNNO3ptVJjcYkC2tdraKP7/Ws3imtaxxXBFJy3Z6ihWMF3PTVj/eg9KR8W40ZYyYXCxhsp/MxINh6L+9C/wDqbNmE6AqfwjQrp+E9fY7+lKzGqpEq6hyzlrbaWv7LcfMVbB4TS9U92dqSWwO2I8yRJqXYAm3QkbHe29x6UNzFiomlAiQooWxF73Nzr7kWo7hfDWJkmT8Duig76XUW9ba9hU3NfMSd7616uJRcqXQ5RD4b5dNB3pnFKcKuY/4zDyr/AMNT+I/xnoOg13IsVy5wad4xLk/+vPot/wA7X/COg1ufTdkvKSgmTEymQk3IXyj5u2/ytSyatpikTmLMBuzHb3qoXgWIKIFw/iNl0kdyojBBvoSATsRva1P8JEkQ/wDbxKv8SpmJ9fEew/eiFgnk3DN+v6kBR8lNc8nZB1JcE1guQOs2IRR2jBY/U2H6VU8vwYbh5ZonkJYWa7eU9rrbLp3962/7lkI88ixj3uf1sPpQGNfAQeaWRpm6Aa/tp9TSucpbNhWoMxHOKX+7TM38IzH9P61pbimOl+CLwx3kNv8A870mxHPkaaQYYD1c2/Rf60BJzVi5GUOfDR9Pu1y2uNG72Bsd6KxvsGpPllJJwqU64nEkDsCEX6nX9K3YeHDxqjJZg75FKrnJbUnXoAAST0sa08HigxCHA4zN4hGeCdjqM3r6NdSt916aVu5Pb7LFiIMSMpw5OYkE2GxItuMuxHQigsd8sVqlYxx8gjGdtUXV7tqB/CNifcj50h5txM8OWWJw2Fk+B1UXU9Uf+Lex626EGvGM4hHjZFhVjkFy2UfHl6knZfQXOo2pXw7HmLEzYKVgMM7lWzXNlJvG47NYrrXeUlvQcbUrTJ7mHGsxUF2byhjc9T0pEmIdSCCQf76GrXmTkfEwsZDlmg/4kRvbsGXdT9R61MY3AGOTLe5sNB0rVjlBLSO6R8ixrE3KoD+YDKf0P8qMwPFTEfIWW582Rm1/l9NaWyHW2561tVCRpf50ZRi1udEeNiIXU6WNtDYXJO2l9R31+VD4fElSPQXNmtoN7X0v9aXDKFILKCetrkexvatSupNr5vUipLEhkyq4rxPxBEhkd41a6htMpNtLXI+lvaqfhvFHDsfEjQhyfM3byiwyk2sL366VBKvwDTNcevyI/lVKeJ4Jm+8wz3HlLpJYm2l7Xynve/1qEsd17BVJ3Z0LDcc8eNoiocspDWl3HU6FSFNx9bb1znmPlCbTKEVb+UG4FuwY3v8AK5pzy9h8MTc4g+CTYSEhXQ9FYEEBj32YbHoK1MMYVNpY5oCD1HbqLkEe1d5mhq+hVPUjksPLkw8jFLXN8ra7dmAP6Vp4Vg4yfAxK+GxPlkIsVvsf4lvuO1dWxn2aYDNEI26PHYj31uD7frWvH8uKV/DNYC+g0uBqOwPpVVmjK6YnlPk5ZgsXPw3Fm4GdNCNwQRow7gixBq/wPOGGmyPL91KPLmUeUj5dL6lT8qX8d5beeDKBIk8XwpKqgvGPhs9rkDYa27+kJw3NHLkZTmvYqRrf270ZRUlq6iNVsdi4ry9G0fixOrRkXzKbgev961NwYpYUyj4zq5bQ2B8qk9B1PU6D22ctxz4coyvlSQkNEykgDXW19L2ppxzlHxJhKJQVNtBfT1Gu3YdKzT/9FR2nqiWOLXoV/wCj/wAVlV68CUjzwozdWN7k99TWUnkx7DaZEji5TgcO3hgeLJKFOtwi2JAB/Ewtvtr1pJh8dPMjl3JSIGx63996quO4BsVCPBTMQwsqjXTT663v2r7/AOnkwsATEusYfVlvd2PUAL9L3rl6Eb07t/T/AIK3LiKJDAwtOglmOVNADb4tbaDte/vY9iQz4fw2ae7Ihy+UCw0IF7a6C2l7bbVVYDAxEKTH8Oq5xrtYFYhogC6C4NhfuSXDSPaygIPU6/RdT9RTOUpcKl+dANJci8cDCxCPMIhubakljdyCTuT70LFwrCQNcRh5NwWGZ/cLYkfJRTDFmOMFppDYb3OUfQeY/wDMTSDE88QxDLBHf1tlX+p/Sugkm9O7YG/gPmWaT4VZR3Yhf+5v2rymDiRh4kql+w1b/qYs/wBLVIf7wxmLuzTCOK/4dB+mp+dMOH4FEJCXv+KRt/79P9K7LLy42CTjEomx8SHyJc9219tTrf0v9KVcT5kkynw/MFIzsoOVRfXUfvelWMx8bFrtaKPoN3bsPfUX2AudbgUvwEc2LDXfw4l/CguAD0tcakdTc0mPHOSub+AYJtWw6YPLKUXPK99FW5NvU9B67Vp5j5enyprDcXLIsgLD/uPSy3NyK98Q4rJhonjhso8tx/8AI+bQFm/kNhapyKWZpow5KsWUADSwJHzrTFNboqtNe034Ph7iTM0EmRBdyY2sPckW+tesTjPGkZ2YIvwqgsTb+VNv9pWBYBZ0Z8pORxmNr/hNr1FwsWIVNzpT+HyLNjWRdfoGXo7I6RwHEifDnDShkcDxIZGFiCDa49CbE27t2ovhvFTicQY5UNjG2Hlb8xGYMRf2/X0qH+2NE8SZi7J8991+Y0qlxmISOaGWF28F5AxRjdlIAB1tqCNb+hBva5HD3JO2mP8ABcvx4MMqXYmxzNa5t000sCP/ANVLc5Exv4yqozRmO+UatqCSba+UqRfa1dH4qtwD/ev+oFQ3N2FaWBkW91ZXAv28p+QRgxPoaZetuSi6kTnAOaJsMQwYuBa6FtCAeu+nT51Wy8t4TiQ+0YEiFz/iw7C/Urp5T3FrHpSfBcJjM8EMqHIVzODozEg+Z7bbABBoo7m9U+G5LhhcSxKXKa+HIbh/S9LJpeqaIxbRPYn/AGavbyyi/tUe/AJjNJCFLPHvbt3rqXM/EWWH7Xg1zRr/AI8JPmituR1sDuOm40vbn3D+agMY2IKkB1swB/Wq45yatAaa4EWJ4bInxIy+4Na8HhiXUdL610oc44WUWZrX/MtJeLLDJJGmHKFpCbsNAB60fNlVULbFWDYNKhO2a59gf6CtmAxXhKJCY3VhqNGHsysND7j1BNbEwgTEmL8IuL3/AIT196Z4Lg0kbK0bGyiwDKDodbbWPsRWd5IxdMVH3h+NRwzRYexAAlsCysu7BkXQIfzdDqCDamvAONrg5T4CjEQOCSMv3sY00JOkiC9wffbr8g5ZXMssWaGQG/kYhb/w21T2uR2ttTzD8KQHMwGYm7EC1z3IGl/Ub0G0+Cyk1sgfjEuFlRpMPmglOoESsFY9mS2VSe4t86C4T9r8pIIttra1VKYeNCAMtyNNRrQvG8aYEzEoB0uQD+tLo+Y2ppWe54S+RixDoSQ2x1+JTrqvvWnECBWWQhRIFy5wBcj379L9tKjMVziTf9LGgsFxd5ZUVrlQfMQuy9SfQDvTaWBuy2l49Cm1A4jnMDQUJxAHCsI/D8ZJPPHIACLdb/zHsRS7jMkbqHUxrkILixZwDoNQblCdLMLg211oKjnpiuRqvNkp1ANqyhcDwDCyxrJ9qyZtcjJcr6Xza1lLrQlvse5OcsRO4hwqLGGNhawP66CmfC+XQjeLM5llte5Jsve19SfWsrKGR6eBdTex7bmCHVYQXa9rAZFvc9Tr0PSkr8xYlpXRVRbXAA6EdS251rKyla3p/nAt7smvCaVhErFtSS7bsfxOevsOg071nEuEBCAr3PXSsrK0KTsSI05c4YyjMx1bVV6DpnPrfQfX2fcZw6R4bMWZRpcr3bb+v023rKysLm55lZXFFNSb6E1gpYkDTFM2QDKjai3qe/XtrWcMxTurvCmUs2liLadLVlZXoRiqbKRWyQXh8R42KjOIRc3lDAbG2im3obaelN+cODqWixUe6SIsg9mF6ysrLOTWZJcNHLZsL4xhhNFLEfxKbeh6GubQfcJe33jbelZWVH+lSdSh02J3tXtFseItIrEtowJI+LQ6kX69qtubcEYWyWsxLEqNge69lOhA6A23FZWV6uf/ABDW1nReGT+PhY2P4kH9f3pRiWKMsnY3I775h7WzfQVlZUpGd9GDcw4ULNFiwxKSAIBbUENr+gIrbj+dI0DZAWOwuLa19rK7Er5NNmYXhU0uaYzGORxsgFvZgRZu2vSuW8Y4LJhpCr21JsRa306VlZRwyanXcrS0i6DCs7ZVFzVbwfkd3ALtb2NZWVTNkktkIW3DuVkjA6kC1zqaaYbBxpoKysrLLhsDB+M4/wAFQQN9P6VK4/mVZlyB8kt9wCQR1B00PW40NfKypYG8kW30Ev0qJv8A35OkgfO11Ohuf7t6V0bhmOwPFMMseJzLNqLhb5SLeZTbYgjT633rKytGWKUNS5RSDpkdx/k98G4ExDRm+WVOttwVJuD7XHrSKJ2YMsV1jWxY3F9TYE9TWVlNF2m2W0qGPUuSr4BxdbLhsSvixE2F+h6UZxbgsODxPjM8XhSCwjEbXKkdgMo1ANu4BrKypXT26mdb2fRwmc6x4WTIdV++h2Oux1rKysrtCKPEj//Z"/>
          <p:cNvSpPr>
            <a:spLocks noChangeAspect="1" noChangeArrowheads="1"/>
          </p:cNvSpPr>
          <p:nvPr/>
        </p:nvSpPr>
        <p:spPr bwMode="auto">
          <a:xfrm>
            <a:off x="1717675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cs typeface="Times New Roman" panose="02020603050405020304" pitchFamily="18" charset="0"/>
            </a:endParaRPr>
          </a:p>
        </p:txBody>
      </p:sp>
      <p:pic>
        <p:nvPicPr>
          <p:cNvPr id="36869" name="Picture 8" descr="http://123.25.71.107:82/hoidap/uploads/news/2011_09/lu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0600"/>
            <a:ext cx="27495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0" descr="https://encrypted-tbn0.gstatic.com/images?q=tbn:ANd9GcTlJ4GjyAo9zmxi_25i62PZgcBylTEv0jw2QvKZm73l4txvCL6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86200"/>
            <a:ext cx="274955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12" descr="https://encrypted-tbn0.gstatic.com/images?q=tbn:ANd9GcSFg4POIglCn4IuQ4MACDrEW4Val25WyoZe_EtrplymOmg2HDR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86200"/>
            <a:ext cx="281940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2" descr="https://encrypted-tbn3.gstatic.com/images?q=tbn:ANd9GcTYbD1O6WqcIEFzykQ6hFsj2wvmIfVgpBTtXKzeUSC57TfQCFF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50" y="3886200"/>
            <a:ext cx="28892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Box 3"/>
          <p:cNvSpPr txBox="1">
            <a:spLocks noChangeArrowheads="1"/>
          </p:cNvSpPr>
          <p:nvPr/>
        </p:nvSpPr>
        <p:spPr bwMode="auto">
          <a:xfrm>
            <a:off x="1524000" y="330200"/>
            <a:ext cx="9144000" cy="584200"/>
          </a:xfrm>
          <a:prstGeom prst="rect">
            <a:avLst/>
          </a:prstGeom>
          <a:solidFill>
            <a:srgbClr val="00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bg1"/>
                </a:solidFill>
                <a:cs typeface="Times New Roman" panose="02020603050405020304" pitchFamily="18" charset="0"/>
              </a:rPr>
              <a:t>Chim ăn quả, hạt, cá ,  vật trung gian truyền bệnh </a:t>
            </a:r>
            <a:endParaRPr lang="en-US" altLang="en-US" b="1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6874" name="Right Arrow 8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10363200" y="6561138"/>
            <a:ext cx="304800" cy="304800"/>
          </a:xfrm>
          <a:prstGeom prst="rightArrow">
            <a:avLst>
              <a:gd name="adj1" fmla="val 50000"/>
              <a:gd name="adj2" fmla="val 49981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wrap="none" lIns="91436" tIns="45718" rIns="91436" bIns="45718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3150328" y="96951"/>
            <a:ext cx="5876109" cy="608444"/>
          </a:xfrm>
          <a:ln w="38100"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canh-bao-10-can-benh-dang-so-lay-nhiem-tu-dong-vat-sang-nguoi (1).jpg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794" y="1123406"/>
            <a:ext cx="8919834" cy="4558935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105400" y="5987142"/>
            <a:ext cx="2414588" cy="5238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/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hạch</a:t>
            </a:r>
            <a:endParaRPr lang="en-US" alt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628" y="-13855"/>
            <a:ext cx="16192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canh-bao-10-can-benh-dang-so-lay-nhiem-tu-dong-vat-sang-nguoi (2)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57200"/>
            <a:ext cx="7315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4506686" y="5638801"/>
            <a:ext cx="1776548" cy="5847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endParaRPr lang="en-US" alt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628" y="-13855"/>
            <a:ext cx="16192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phongbenh-dongvat1-1423011141333.p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669" y="609600"/>
            <a:ext cx="8647611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4990011" y="5943600"/>
            <a:ext cx="2374900" cy="584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Cúm</a:t>
            </a:r>
            <a:r>
              <a:rPr lang="en-US" alt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endParaRPr lang="en-US" alt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628" y="-13855"/>
            <a:ext cx="16192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benh-viem-nao-nhat-ban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4572001" y="5638801"/>
            <a:ext cx="3749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 viêm não Nhật bản</a:t>
            </a:r>
            <a:endParaRPr lang="en-US" altLang="en-US" sz="28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628" y="-13855"/>
            <a:ext cx="16192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6835" y="91444"/>
            <a:ext cx="10750731" cy="39703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3600" b="1" u="sng" dirty="0">
                <a:latin typeface="+mj-lt"/>
              </a:rPr>
              <a:t>Tác </a:t>
            </a:r>
            <a:r>
              <a:rPr lang="vi-VN" sz="3600" b="1" u="sng" dirty="0" smtClean="0">
                <a:latin typeface="+mj-lt"/>
              </a:rPr>
              <a:t>hại</a:t>
            </a:r>
            <a:r>
              <a:rPr lang="en-US" sz="3600" b="1" u="sng" dirty="0">
                <a:latin typeface="+mj-lt"/>
              </a:rPr>
              <a:t> </a:t>
            </a:r>
            <a:r>
              <a:rPr lang="en-US" sz="3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3600" dirty="0" smtClean="0">
                <a:latin typeface="+mj-lt"/>
              </a:rPr>
              <a:t>Kí </a:t>
            </a:r>
            <a:r>
              <a:rPr lang="vi-VN" sz="3600" dirty="0">
                <a:latin typeface="+mj-lt"/>
              </a:rPr>
              <a:t>sinh gây bệnh cho người và động vật.</a:t>
            </a:r>
            <a:endParaRPr lang="en-US" sz="3600" dirty="0">
              <a:latin typeface="+mj-lt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3600" dirty="0" smtClean="0">
                <a:latin typeface="+mj-lt"/>
              </a:rPr>
              <a:t>Là </a:t>
            </a:r>
            <a:r>
              <a:rPr lang="vi-VN" sz="3600" dirty="0">
                <a:latin typeface="+mj-lt"/>
              </a:rPr>
              <a:t>vật trung gian truyền bệnh</a:t>
            </a:r>
            <a:endParaRPr lang="en-US" sz="3600" dirty="0">
              <a:latin typeface="+mj-lt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3600" dirty="0" smtClean="0">
                <a:latin typeface="+mj-lt"/>
              </a:rPr>
              <a:t>Phá </a:t>
            </a:r>
            <a:r>
              <a:rPr lang="vi-VN" sz="3600" dirty="0">
                <a:latin typeface="+mj-lt"/>
              </a:rPr>
              <a:t>hại mùa màng, làm giảm năng suất của cây trồng.</a:t>
            </a:r>
            <a:endParaRPr lang="en-US" sz="3600" dirty="0">
              <a:latin typeface="+mj-lt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3600" dirty="0" smtClean="0">
                <a:latin typeface="+mj-lt"/>
              </a:rPr>
              <a:t>Làm </a:t>
            </a:r>
            <a:r>
              <a:rPr lang="vi-VN" sz="3600" dirty="0">
                <a:latin typeface="+mj-lt"/>
              </a:rPr>
              <a:t>hỏng các công trình, tàu thuyền ....</a:t>
            </a:r>
            <a:endParaRPr lang="en-US" sz="3600" dirty="0">
              <a:latin typeface="+mj-l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6835" y="640085"/>
            <a:ext cx="10750731" cy="50167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1" u="sng" dirty="0"/>
              <a:t>Biện pháp phòng trừ động vật gây hại:</a:t>
            </a:r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 dirty="0" smtClean="0"/>
              <a:t>­</a:t>
            </a:r>
            <a:r>
              <a:rPr lang="vi-VN" sz="3200" dirty="0" smtClean="0"/>
              <a:t> </a:t>
            </a:r>
            <a:r>
              <a:rPr lang="vi-VN" sz="3200" b="1" dirty="0" smtClean="0"/>
              <a:t>Giun sán</a:t>
            </a:r>
            <a:r>
              <a:rPr lang="vi-VN" sz="3200" dirty="0" smtClean="0"/>
              <a:t> </a:t>
            </a:r>
            <a:endParaRPr lang="en-US" sz="3200" dirty="0" smtClean="0"/>
          </a:p>
          <a:p>
            <a:r>
              <a:rPr lang="en-US" sz="3200" dirty="0" smtClean="0"/>
              <a:t>- </a:t>
            </a:r>
            <a:r>
              <a:rPr lang="vi-VN" sz="3200" dirty="0" smtClean="0"/>
              <a:t>Vệ </a:t>
            </a:r>
            <a:r>
              <a:rPr lang="vi-VN" sz="3200" dirty="0"/>
              <a:t>sinh sạch sẽ cơ thể, tay chân.</a:t>
            </a:r>
            <a:endParaRPr lang="en-US" sz="3200" dirty="0"/>
          </a:p>
          <a:p>
            <a:r>
              <a:rPr lang="vi-VN" sz="3200" dirty="0"/>
              <a:t>- Ăn chín uống sôi.</a:t>
            </a:r>
            <a:endParaRPr lang="en-US" sz="3200" dirty="0"/>
          </a:p>
          <a:p>
            <a:r>
              <a:rPr lang="vi-VN" sz="3200" dirty="0"/>
              <a:t>- Tẩy giun định kì.</a:t>
            </a:r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dirty="0" smtClean="0"/>
              <a:t>Tiêu </a:t>
            </a:r>
            <a:r>
              <a:rPr lang="vi-VN" sz="3200" dirty="0"/>
              <a:t>diệt những động vật là trung gian truyền bệnh.</a:t>
            </a:r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dirty="0" smtClean="0"/>
              <a:t>Sử </a:t>
            </a:r>
            <a:r>
              <a:rPr lang="vi-VN" sz="3200" dirty="0"/>
              <a:t>dụng thuốc bảo vệ thực vật để tiêu diệt một số loại cô trùng hại thực vật.</a:t>
            </a:r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dirty="0" smtClean="0"/>
              <a:t>Sử </a:t>
            </a:r>
            <a:r>
              <a:rPr lang="vi-VN" sz="3200" dirty="0"/>
              <a:t>dụng đấu tranh sinh học để bảo vệ những loài có ích cho con người.</a:t>
            </a:r>
            <a:endParaRPr lang="en-US" sz="3200" dirty="0">
              <a:latin typeface="+mj-l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7806" y="1201789"/>
            <a:ext cx="1123405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CỘT A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885626" y="1275814"/>
            <a:ext cx="1123405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CỘT B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31966" y="2103131"/>
            <a:ext cx="2381797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4547" y="3240734"/>
            <a:ext cx="2381797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1484" y="4476223"/>
            <a:ext cx="2381797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4547" y="5717199"/>
            <a:ext cx="2381797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89119" y="1907186"/>
            <a:ext cx="7419703" cy="9541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kitin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23952" y="3248306"/>
            <a:ext cx="7419703" cy="9541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32662" y="4772308"/>
            <a:ext cx="7419703" cy="9541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Cơ thể hình trụ  hay hình dù, đối xứng tỏa tròn, có tua miệng.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58786" y="6065535"/>
            <a:ext cx="7419703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Cơ thể mềm, dẹp, kéo dài hoặc phân đốt.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/>
          <p:cNvCxnSpPr>
            <a:stCxn id="4" idx="3"/>
          </p:cNvCxnSpPr>
          <p:nvPr/>
        </p:nvCxnSpPr>
        <p:spPr>
          <a:xfrm>
            <a:off x="3413763" y="2364741"/>
            <a:ext cx="975356" cy="3004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3"/>
            <a:endCxn id="10" idx="1"/>
          </p:cNvCxnSpPr>
          <p:nvPr/>
        </p:nvCxnSpPr>
        <p:spPr>
          <a:xfrm flipV="1">
            <a:off x="3383281" y="3725360"/>
            <a:ext cx="1040671" cy="1012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3"/>
            <a:endCxn id="9" idx="1"/>
          </p:cNvCxnSpPr>
          <p:nvPr/>
        </p:nvCxnSpPr>
        <p:spPr>
          <a:xfrm flipV="1">
            <a:off x="3396344" y="2384240"/>
            <a:ext cx="992775" cy="3594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5" idx="3"/>
            <a:endCxn id="12" idx="1"/>
          </p:cNvCxnSpPr>
          <p:nvPr/>
        </p:nvCxnSpPr>
        <p:spPr>
          <a:xfrm>
            <a:off x="3396344" y="3502344"/>
            <a:ext cx="1062442" cy="28248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95943" y="182880"/>
            <a:ext cx="11848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Em hãy kể tên 5 loài động vật và môi trường sống của nó?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VD: Cá mập - dưới nước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794" y="866893"/>
            <a:ext cx="116269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Câu</a:t>
            </a:r>
            <a:r>
              <a:rPr lang="en-US" sz="32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3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.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Em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biện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pháp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phòng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chống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giun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đũa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kí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?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267564" y="1698562"/>
            <a:ext cx="113845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Câu</a:t>
            </a:r>
            <a:r>
              <a:rPr lang="en-US" sz="32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4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?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908051"/>
            <a:ext cx="3313112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4005263"/>
            <a:ext cx="33337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6" y="1484313"/>
            <a:ext cx="3597275" cy="425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Line 5"/>
          <p:cNvSpPr>
            <a:spLocks noChangeShapeType="1"/>
          </p:cNvSpPr>
          <p:nvPr/>
        </p:nvSpPr>
        <p:spPr bwMode="auto">
          <a:xfrm>
            <a:off x="5519738" y="3933825"/>
            <a:ext cx="8636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55" name="Text Box 11"/>
          <p:cNvSpPr txBox="1">
            <a:spLocks noChangeArrowheads="1"/>
          </p:cNvSpPr>
          <p:nvPr/>
        </p:nvSpPr>
        <p:spPr bwMode="auto">
          <a:xfrm>
            <a:off x="4419601" y="228600"/>
            <a:ext cx="3143793" cy="528638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Biện pháp hoá học</a:t>
            </a:r>
            <a:endParaRPr lang="en-US" altLang="en-US" sz="2800" b="1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imgb" descr="ImageView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6" y="304800"/>
            <a:ext cx="4176713" cy="2971800"/>
          </a:xfrm>
          <a:prstGeom prst="rect">
            <a:avLst/>
          </a:prstGeom>
          <a:noFill/>
          <a:ln w="5715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7" name="imgb" descr="den(5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300038"/>
            <a:ext cx="4092575" cy="2976562"/>
          </a:xfrm>
          <a:prstGeom prst="rect">
            <a:avLst/>
          </a:prstGeom>
          <a:noFill/>
          <a:ln w="5715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4"/>
          <p:cNvGrpSpPr/>
          <p:nvPr/>
        </p:nvGrpSpPr>
        <p:grpSpPr bwMode="auto">
          <a:xfrm>
            <a:off x="1981201" y="3505200"/>
            <a:ext cx="3744913" cy="3024188"/>
            <a:chOff x="1296" y="1680"/>
            <a:chExt cx="2400" cy="2295"/>
          </a:xfrm>
        </p:grpSpPr>
        <p:pic>
          <p:nvPicPr>
            <p:cNvPr id="74758" name="Picture 5" descr="Bay de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1680"/>
              <a:ext cx="2400" cy="2295"/>
            </a:xfrm>
            <a:prstGeom prst="rect">
              <a:avLst/>
            </a:prstGeom>
            <a:noFill/>
            <a:ln w="57150">
              <a:solidFill>
                <a:srgbClr val="FF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759" name="Text Box 6"/>
            <p:cNvSpPr txBox="1">
              <a:spLocks noChangeArrowheads="1"/>
            </p:cNvSpPr>
            <p:nvPr/>
          </p:nvSpPr>
          <p:spPr bwMode="auto">
            <a:xfrm>
              <a:off x="1359" y="3552"/>
              <a:ext cx="1326" cy="397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rgbClr val="FF0066"/>
              </a:solidFill>
              <a:miter lim="800000"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Bẫy đèn</a:t>
              </a:r>
              <a:endPara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6019802" y="4572001"/>
            <a:ext cx="3999410" cy="52387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Movie_0002.wmv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52600" y="0"/>
            <a:ext cx="4343400" cy="2895600"/>
          </a:xfrm>
          <a:ln w="889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sp>
        <p:nvSpPr>
          <p:cNvPr id="134156" name="Text Box 12"/>
          <p:cNvSpPr txBox="1">
            <a:spLocks noChangeArrowheads="1"/>
          </p:cNvSpPr>
          <p:nvPr/>
        </p:nvSpPr>
        <p:spPr bwMode="auto">
          <a:xfrm>
            <a:off x="8382000" y="3733800"/>
            <a:ext cx="1828800" cy="954088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Biện pháp sinh học</a:t>
            </a:r>
            <a:endParaRPr lang="en-US" altLang="en-US" sz="2800" b="1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11" name="Content Placeholder 3" descr="Ong ky sinh hinh den long - Ong vang ky sinh sau duc tha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124200"/>
            <a:ext cx="6019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3733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4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4210"/>
                </p:tgtEl>
              </p:cMediaNode>
            </p:video>
          </p:childTnLst>
        </p:cTn>
      </p:par>
    </p:tnLst>
    <p:bldLst>
      <p:bldP spid="13415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l.f30.img.vnexpress.net/2013/04/25/bo-rua-00-1366860510_500x0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89"/>
          <a:stretch>
            <a:fillRect/>
          </a:stretch>
        </p:blipFill>
        <p:spPr bwMode="auto">
          <a:xfrm>
            <a:off x="6610350" y="419101"/>
            <a:ext cx="4057650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4" descr="http://files.myopera.com/Nancy_Wilson/blog/060921_ladybird_aphi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5"/>
          <a:stretch>
            <a:fillRect/>
          </a:stretch>
        </p:blipFill>
        <p:spPr bwMode="auto">
          <a:xfrm>
            <a:off x="1524000" y="539750"/>
            <a:ext cx="5176838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3441701" y="5211764"/>
            <a:ext cx="5846763" cy="1076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Bọ Rùa bắt rệp cây</a:t>
            </a:r>
            <a:endParaRPr lang="en-US" altLang="en-US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(Biện pháp sinh học)</a:t>
            </a:r>
            <a:endParaRPr lang="en-US" altLang="en-US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562350" y="1109664"/>
            <a:ext cx="2324100" cy="3043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624763" y="569914"/>
            <a:ext cx="2324100" cy="3043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9" y="432000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</a:fld>
            <a:endParaRPr lang="en-US" noProof="0" dirty="0"/>
          </a:p>
        </p:txBody>
      </p:sp>
      <p:grpSp>
        <p:nvGrpSpPr>
          <p:cNvPr id="18" name="Group 17"/>
          <p:cNvGrpSpPr/>
          <p:nvPr/>
        </p:nvGrpSpPr>
        <p:grpSpPr>
          <a:xfrm>
            <a:off x="622852" y="1108836"/>
            <a:ext cx="10124661" cy="5413632"/>
            <a:chOff x="622852" y="1108836"/>
            <a:chExt cx="10124661" cy="5413632"/>
          </a:xfrm>
        </p:grpSpPr>
        <p:sp>
          <p:nvSpPr>
            <p:cNvPr id="19" name="Rectangle 18"/>
            <p:cNvSpPr/>
            <p:nvPr/>
          </p:nvSpPr>
          <p:spPr>
            <a:xfrm>
              <a:off x="2825711" y="1885505"/>
              <a:ext cx="5553287" cy="7496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2322088" y="1176753"/>
              <a:ext cx="283000" cy="28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: Shape 20"/>
            <p:cNvSpPr/>
            <p:nvPr/>
          </p:nvSpPr>
          <p:spPr>
            <a:xfrm>
              <a:off x="622852" y="1108836"/>
              <a:ext cx="9247059" cy="814148"/>
            </a:xfrm>
            <a:custGeom>
              <a:avLst/>
              <a:gdLst>
                <a:gd name="connsiteX0" fmla="*/ 0 w 6984591"/>
                <a:gd name="connsiteY0" fmla="*/ 0 h 814148"/>
                <a:gd name="connsiteX1" fmla="*/ 6984591 w 6984591"/>
                <a:gd name="connsiteY1" fmla="*/ 0 h 814148"/>
                <a:gd name="connsiteX2" fmla="*/ 6984591 w 6984591"/>
                <a:gd name="connsiteY2" fmla="*/ 814148 h 814148"/>
                <a:gd name="connsiteX3" fmla="*/ 0 w 6984591"/>
                <a:gd name="connsiteY3" fmla="*/ 814148 h 814148"/>
                <a:gd name="connsiteX4" fmla="*/ 0 w 6984591"/>
                <a:gd name="connsiteY4" fmla="*/ 0 h 814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84591" h="814148">
                  <a:moveTo>
                    <a:pt x="0" y="0"/>
                  </a:moveTo>
                  <a:lnTo>
                    <a:pt x="6984591" y="0"/>
                  </a:lnTo>
                  <a:lnTo>
                    <a:pt x="6984591" y="814148"/>
                  </a:lnTo>
                  <a:lnTo>
                    <a:pt x="0" y="81414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815" tIns="29210" rIns="43815" bIns="2921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3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854477" y="2752854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: Shape 22"/>
            <p:cNvSpPr/>
            <p:nvPr/>
          </p:nvSpPr>
          <p:spPr>
            <a:xfrm>
              <a:off x="4166002" y="2564522"/>
              <a:ext cx="3582592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khả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854477" y="3412512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: Shape 24"/>
            <p:cNvSpPr/>
            <p:nvPr/>
          </p:nvSpPr>
          <p:spPr>
            <a:xfrm>
              <a:off x="4166002" y="3224180"/>
              <a:ext cx="3888530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khả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854477" y="4072170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: Shape 26"/>
            <p:cNvSpPr/>
            <p:nvPr/>
          </p:nvSpPr>
          <p:spPr>
            <a:xfrm>
              <a:off x="4166002" y="3840485"/>
              <a:ext cx="6581511" cy="659657"/>
            </a:xfrm>
            <a:custGeom>
              <a:avLst/>
              <a:gdLst>
                <a:gd name="connsiteX0" fmla="*/ 0 w 5638534"/>
                <a:gd name="connsiteY0" fmla="*/ 0 h 659657"/>
                <a:gd name="connsiteX1" fmla="*/ 5638534 w 5638534"/>
                <a:gd name="connsiteY1" fmla="*/ 0 h 659657"/>
                <a:gd name="connsiteX2" fmla="*/ 5638534 w 5638534"/>
                <a:gd name="connsiteY2" fmla="*/ 659657 h 659657"/>
                <a:gd name="connsiteX3" fmla="*/ 0 w 5638534"/>
                <a:gd name="connsiteY3" fmla="*/ 659657 h 659657"/>
                <a:gd name="connsiteX4" fmla="*/ 0 w 5638534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8534" h="659657">
                  <a:moveTo>
                    <a:pt x="0" y="0"/>
                  </a:moveTo>
                  <a:lnTo>
                    <a:pt x="5638534" y="0"/>
                  </a:lnTo>
                  <a:lnTo>
                    <a:pt x="5638534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dưỡng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854477" y="4731828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reeform: Shape 28"/>
            <p:cNvSpPr/>
            <p:nvPr/>
          </p:nvSpPr>
          <p:spPr>
            <a:xfrm>
              <a:off x="4166001" y="4543496"/>
              <a:ext cx="4911737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sẵn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dị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dưỡng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854477" y="5391486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: Shape 30"/>
            <p:cNvSpPr/>
            <p:nvPr/>
          </p:nvSpPr>
          <p:spPr>
            <a:xfrm>
              <a:off x="4166002" y="5203154"/>
              <a:ext cx="4076850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854477" y="6051144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reeform: Shape 32"/>
            <p:cNvSpPr/>
            <p:nvPr/>
          </p:nvSpPr>
          <p:spPr>
            <a:xfrm>
              <a:off x="4166002" y="5862811"/>
              <a:ext cx="4553928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cellulose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854477" y="2148797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Freeform: Shape 37"/>
            <p:cNvSpPr/>
            <p:nvPr/>
          </p:nvSpPr>
          <p:spPr>
            <a:xfrm>
              <a:off x="4166001" y="1960465"/>
              <a:ext cx="5084015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cấu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Picture Placeholder 1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Text Box 4"/>
          <p:cNvSpPr txBox="1"/>
          <p:nvPr/>
        </p:nvSpPr>
        <p:spPr>
          <a:xfrm>
            <a:off x="1465580" y="1569085"/>
            <a:ext cx="10391775" cy="3879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algn="l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Đa dạng về lòai: có khoảng hơn 1,5 triệu loài</a:t>
            </a:r>
            <a:endParaRPr lang="en-US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Đa dạng về môi trường sống: dưới nước, trên cạn, trong đất, trong cơ thể sinh vật khác</a:t>
            </a:r>
            <a:endParaRPr lang="en-US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Đặc điểm chung: hầu hết là những sinh vật đa bào nhân thực, dị dưỡng, tế bào không có thành tế bào và hầu hết chúng có khả năng di chuyển 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</a:fld>
            <a:endParaRPr lang="en-US" noProof="0" dirty="0"/>
          </a:p>
        </p:txBody>
      </p:sp>
      <p:pic>
        <p:nvPicPr>
          <p:cNvPr id="7170" name="Picture 2" descr="Bải Giảng Trực Tuyến | THCS Ba Đình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25" y="119862"/>
            <a:ext cx="6618275" cy="661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/>
          <p:nvPr/>
        </p:nvSpPr>
        <p:spPr>
          <a:xfrm>
            <a:off x="235051" y="277255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2331" y="326585"/>
            <a:ext cx="10659292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Chim ưng, vẹt, hổ, trâu, ngựa, gấu, </a:t>
            </a:r>
            <a:r>
              <a:rPr lang="vi-V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Giun đũa, sán lá gan, thủy tức, san hô, trai sông, mực ống, ốc sên...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876800" y="404948"/>
            <a:ext cx="2590800" cy="10668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6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172200" y="1471748"/>
            <a:ext cx="1524000" cy="1219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943600" y="170034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2"/>
          </p:cNvCxnSpPr>
          <p:nvPr/>
        </p:nvCxnSpPr>
        <p:spPr>
          <a:xfrm flipH="1">
            <a:off x="4419600" y="1471748"/>
            <a:ext cx="1752600" cy="1219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1188720" y="2843348"/>
            <a:ext cx="3307080" cy="2743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740433" y="2767148"/>
            <a:ext cx="3631475" cy="2743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6286</Words>
  <Application>WPS Presentation</Application>
  <PresentationFormat>Custom</PresentationFormat>
  <Paragraphs>376</Paragraphs>
  <Slides>44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55" baseType="lpstr">
      <vt:lpstr>Arial</vt:lpstr>
      <vt:lpstr>SimSun</vt:lpstr>
      <vt:lpstr>Wingdings</vt:lpstr>
      <vt:lpstr>Times New Roman</vt:lpstr>
      <vt:lpstr>Microsoft YaHei</vt:lpstr>
      <vt:lpstr>Arial Unicode MS</vt:lpstr>
      <vt:lpstr>Calibri Light</vt:lpstr>
      <vt:lpstr>Calibri</vt:lpstr>
      <vt:lpstr>Angsana New</vt:lpstr>
      <vt:lpstr>Microsoft Sans Serif</vt:lpstr>
      <vt:lpstr>Office Theme</vt:lpstr>
      <vt:lpstr>Bài 36:  ĐỘNG VẬT</vt:lpstr>
      <vt:lpstr>  I. Đa dạng động vật</vt:lpstr>
      <vt:lpstr>  I. Đa dạng động vật</vt:lpstr>
      <vt:lpstr>PowerPoint 演示文稿</vt:lpstr>
      <vt:lpstr>  I. Đa dạng động vật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Dùng làm thí nghiệm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Động vật truyền bệnh sang người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131</cp:revision>
  <dcterms:created xsi:type="dcterms:W3CDTF">2021-05-16T14:33:00Z</dcterms:created>
  <dcterms:modified xsi:type="dcterms:W3CDTF">2024-01-17T01:27:30Z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C89BD96C5A7E420C9B9DCC08FA2039B1</vt:lpwstr>
  </property>
  <property fmtid="{D5CDD505-2E9C-101B-9397-08002B2CF9AE}" pid="3" name="KSOProductBuildVer">
    <vt:lpwstr>1033-12.2.0.13359</vt:lpwstr>
  </property>
</Properties>
</file>