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8" r:id="rId5"/>
    <p:sldId id="259" r:id="rId6"/>
    <p:sldId id="264" r:id="rId7"/>
    <p:sldId id="261" r:id="rId8"/>
    <p:sldId id="268" r:id="rId9"/>
    <p:sldId id="269" r:id="rId10"/>
    <p:sldId id="262" r:id="rId11"/>
    <p:sldId id="270" r:id="rId12"/>
    <p:sldId id="271" r:id="rId13"/>
    <p:sldId id="272" r:id="rId14"/>
    <p:sldId id="263" r:id="rId15"/>
    <p:sldId id="273" r:id="rId16"/>
    <p:sldId id="265" r:id="rId17"/>
    <p:sldId id="274" r:id="rId18"/>
    <p:sldId id="266" r:id="rId19"/>
    <p:sldId id="267" r:id="rId20"/>
    <p:sldId id="275" r:id="rId21"/>
    <p:sldId id="276" r:id="rId22"/>
    <p:sldId id="277" r:id="rId23"/>
    <p:sldId id="278" r:id="rId24"/>
    <p:sldId id="279" r:id="rId25"/>
    <p:sldId id="280" r:id="rId26"/>
    <p:sldId id="281" r:id="rId27"/>
    <p:sldId id="284" r:id="rId28"/>
    <p:sldId id="285" r:id="rId29"/>
    <p:sldId id="282" r:id="rId30"/>
    <p:sldId id="283" r:id="rId31"/>
  </p:sldIdLst>
  <p:sldSz cx="18288000" cy="10287000"/>
  <p:notesSz cx="6858000" cy="9144000"/>
  <p:embeddedFontLs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22" autoAdjust="0"/>
  </p:normalViewPr>
  <p:slideViewPr>
    <p:cSldViewPr>
      <p:cViewPr varScale="1">
        <p:scale>
          <a:sx n="42" d="100"/>
          <a:sy n="42" d="100"/>
        </p:scale>
        <p:origin x="10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107619519"/>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032861716"/>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37601146"/>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4607911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678478431"/>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389426429"/>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92770961"/>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564782"/>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06184703"/>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52714200"/>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27206443"/>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B8C012C-B1B7-47F6-B168-A941E97A73A9}" type="datetimeFigureOut">
              <a:rPr lang="en-US" smtClean="0"/>
              <a:t>17/5/2024</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19766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5.svg"/><Relationship Id="rId4" Type="http://schemas.openxmlformats.org/officeDocument/2006/relationships/image" Target="../media/image4.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7.png"/><Relationship Id="rId4" Type="http://schemas.openxmlformats.org/officeDocument/2006/relationships/image" Target="../media/image4.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3.svg"/><Relationship Id="rId4" Type="http://schemas.openxmlformats.org/officeDocument/2006/relationships/image" Target="../media/image4.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5.sv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2171508" y="2687846"/>
            <a:ext cx="14547541" cy="3465179"/>
          </a:xfrm>
          <a:prstGeom prst="rect">
            <a:avLst/>
          </a:prstGeom>
        </p:spPr>
        <p:txBody>
          <a:bodyPr wrap="square" lIns="0" tIns="0" rIns="0" bIns="0" rtlCol="0" anchor="t">
            <a:spAutoFit/>
          </a:bodyPr>
          <a:lstStyle/>
          <a:p>
            <a:pPr algn="ctr">
              <a:lnSpc>
                <a:spcPct val="150000"/>
              </a:lnSpc>
            </a:pPr>
            <a:r>
              <a:rPr lang="en-US" sz="8000" b="1">
                <a:solidFill>
                  <a:srgbClr val="102667"/>
                </a:solidFill>
                <a:latin typeface="Arial" panose="020B0604020202020204" pitchFamily="34" charset="0"/>
                <a:cs typeface="Arial" panose="020B0604020202020204" pitchFamily="34" charset="0"/>
              </a:rPr>
              <a:t>CHÀO MỪNG CÁC EM</a:t>
            </a:r>
          </a:p>
          <a:p>
            <a:pPr algn="ctr">
              <a:lnSpc>
                <a:spcPct val="150000"/>
              </a:lnSpc>
            </a:pPr>
            <a:r>
              <a:rPr lang="en-US" sz="8000" b="1">
                <a:solidFill>
                  <a:srgbClr val="102667"/>
                </a:solidFill>
                <a:latin typeface="Arial" panose="020B0604020202020204" pitchFamily="34" charset="0"/>
                <a:cs typeface="Arial" panose="020B0604020202020204" pitchFamily="34" charset="0"/>
              </a:rPr>
              <a:t> ĐẾN VỚI BÀI HỌC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(SGK – tr57)</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069422-FA8D-B9F6-8434-081EE6DD1171}"/>
                  </a:ext>
                </a:extLst>
              </p:cNvPr>
              <p:cNvSpPr txBox="1"/>
              <p:nvPr/>
            </p:nvSpPr>
            <p:spPr>
              <a:xfrm>
                <a:off x="1612862" y="3278662"/>
                <a:ext cx="16169219"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nhôm, đồng có cùng thể tích là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6" name="TextBox 5">
                <a:extLst>
                  <a:ext uri="{FF2B5EF4-FFF2-40B4-BE49-F238E27FC236}">
                    <a16:creationId xmlns:a16="http://schemas.microsoft.com/office/drawing/2014/main" id="{D8069422-FA8D-B9F6-8434-081EE6DD1171}"/>
                  </a:ext>
                </a:extLst>
              </p:cNvPr>
              <p:cNvSpPr txBox="1">
                <a:spLocks noRot="1" noChangeAspect="1" noMove="1" noResize="1" noEditPoints="1" noAdjustHandles="1" noChangeArrowheads="1" noChangeShapeType="1" noTextEdit="1"/>
              </p:cNvSpPr>
              <p:nvPr/>
            </p:nvSpPr>
            <p:spPr>
              <a:xfrm>
                <a:off x="1612862" y="3278662"/>
                <a:ext cx="16169219" cy="1824923"/>
              </a:xfrm>
              <a:prstGeom prst="rect">
                <a:avLst/>
              </a:prstGeom>
              <a:blipFill>
                <a:blip r:embed="rId8"/>
                <a:stretch>
                  <a:fillRect l="-1207" b="-1371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B6954AC-D9B7-8577-D4D8-DFF2888CA9C0}"/>
              </a:ext>
            </a:extLst>
          </p:cNvPr>
          <p:cNvPicPr>
            <a:picLocks noChangeAspect="1"/>
          </p:cNvPicPr>
          <p:nvPr/>
        </p:nvPicPr>
        <p:blipFill>
          <a:blip r:embed="rId9"/>
          <a:stretch>
            <a:fillRect/>
          </a:stretch>
        </p:blipFill>
        <p:spPr>
          <a:xfrm>
            <a:off x="4856728" y="5753348"/>
            <a:ext cx="8574544" cy="3030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4610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FF36F9-BF88-AA44-D71B-F8E60279C811}"/>
                  </a:ext>
                </a:extLst>
              </p:cNvPr>
              <p:cNvSpPr txBox="1"/>
              <p:nvPr/>
            </p:nvSpPr>
            <p:spPr>
              <a:xfrm>
                <a:off x="170940" y="2787225"/>
                <a:ext cx="7819698" cy="6754093"/>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của thỏi, sắt, nhôm, đồng tương ứng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Tính tỉ số giữa khối lượng và thể tích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 ghi số liệu vào vở theo mẫu sau.</a:t>
                </a:r>
              </a:p>
            </p:txBody>
          </p:sp>
        </mc:Choice>
        <mc:Fallback xmlns="">
          <p:sp>
            <p:nvSpPr>
              <p:cNvPr id="10" name="TextBox 9">
                <a:extLst>
                  <a:ext uri="{FF2B5EF4-FFF2-40B4-BE49-F238E27FC236}">
                    <a16:creationId xmlns:a16="http://schemas.microsoft.com/office/drawing/2014/main" id="{DDFF36F9-BF88-AA44-D71B-F8E60279C811}"/>
                  </a:ext>
                </a:extLst>
              </p:cNvPr>
              <p:cNvSpPr txBox="1">
                <a:spLocks noRot="1" noChangeAspect="1" noMove="1" noResize="1" noEditPoints="1" noAdjustHandles="1" noChangeArrowheads="1" noChangeShapeType="1" noTextEdit="1"/>
              </p:cNvSpPr>
              <p:nvPr/>
            </p:nvSpPr>
            <p:spPr>
              <a:xfrm>
                <a:off x="170940" y="2787225"/>
                <a:ext cx="7819698" cy="6754093"/>
              </a:xfrm>
              <a:prstGeom prst="rect">
                <a:avLst/>
              </a:prstGeom>
              <a:blipFill>
                <a:blip r:embed="rId8"/>
                <a:stretch>
                  <a:fillRect l="-2494" r="-2806" b="-2888"/>
                </a:stretch>
              </a:blipFill>
            </p:spPr>
            <p:txBody>
              <a:bodyPr/>
              <a:lstStyle/>
              <a:p>
                <a:r>
                  <a:rPr lang="en-US">
                    <a:noFill/>
                  </a:rPr>
                  <a:t> </a:t>
                </a:r>
              </a:p>
            </p:txBody>
          </p:sp>
        </mc:Fallback>
      </mc:AlternateContent>
      <p:graphicFrame>
        <p:nvGraphicFramePr>
          <p:cNvPr id="16" name="Table 15">
            <a:extLst>
              <a:ext uri="{FF2B5EF4-FFF2-40B4-BE49-F238E27FC236}">
                <a16:creationId xmlns:a16="http://schemas.microsoft.com/office/drawing/2014/main" id="{78389A3B-674B-B4FF-DDAB-964C9D98F2E3}"/>
              </a:ext>
            </a:extLst>
          </p:cNvPr>
          <p:cNvGraphicFramePr>
            <a:graphicFrameLocks noGrp="1"/>
          </p:cNvGraphicFramePr>
          <p:nvPr>
            <p:extLst>
              <p:ext uri="{D42A27DB-BD31-4B8C-83A1-F6EECF244321}">
                <p14:modId xmlns:p14="http://schemas.microsoft.com/office/powerpoint/2010/main" val="2520867929"/>
              </p:ext>
            </p:extLst>
          </p:nvPr>
        </p:nvGraphicFramePr>
        <p:xfrm>
          <a:off x="8304651" y="3390900"/>
          <a:ext cx="9782429" cy="5153997"/>
        </p:xfrm>
        <a:graphic>
          <a:graphicData uri="http://schemas.openxmlformats.org/drawingml/2006/table">
            <a:tbl>
              <a:tblPr firstRow="1" firstCol="1" bandRow="1">
                <a:tableStyleId>{5C22544A-7EE6-4342-B048-85BDC9FD1C3A}</a:tableStyleId>
              </a:tblPr>
              <a:tblGrid>
                <a:gridCol w="2443964">
                  <a:extLst>
                    <a:ext uri="{9D8B030D-6E8A-4147-A177-3AD203B41FA5}">
                      <a16:colId xmlns:a16="http://schemas.microsoft.com/office/drawing/2014/main" val="3921708195"/>
                    </a:ext>
                  </a:extLst>
                </a:gridCol>
                <a:gridCol w="2446155">
                  <a:extLst>
                    <a:ext uri="{9D8B030D-6E8A-4147-A177-3AD203B41FA5}">
                      <a16:colId xmlns:a16="http://schemas.microsoft.com/office/drawing/2014/main" val="65689286"/>
                    </a:ext>
                  </a:extLst>
                </a:gridCol>
                <a:gridCol w="2446155">
                  <a:extLst>
                    <a:ext uri="{9D8B030D-6E8A-4147-A177-3AD203B41FA5}">
                      <a16:colId xmlns:a16="http://schemas.microsoft.com/office/drawing/2014/main" val="239743242"/>
                    </a:ext>
                  </a:extLst>
                </a:gridCol>
                <a:gridCol w="2446155">
                  <a:extLst>
                    <a:ext uri="{9D8B030D-6E8A-4147-A177-3AD203B41FA5}">
                      <a16:colId xmlns:a16="http://schemas.microsoft.com/office/drawing/2014/main" val="3277812095"/>
                    </a:ext>
                  </a:extLst>
                </a:gridCol>
              </a:tblGrid>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sắt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nhôm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đồng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7067295"/>
                  </a:ext>
                </a:extLst>
              </a:tr>
              <a:tr h="920895">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4582540"/>
                  </a:ext>
                </a:extLst>
              </a:tr>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1522879"/>
                  </a:ext>
                </a:extLst>
              </a:tr>
              <a:tr h="435372">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55793335"/>
                  </a:ext>
                </a:extLst>
              </a:tr>
            </a:tbl>
          </a:graphicData>
        </a:graphic>
      </p:graphicFrame>
    </p:spTree>
    <p:extLst>
      <p:ext uri="{BB962C8B-B14F-4D97-AF65-F5344CB8AC3E}">
        <p14:creationId xmlns:p14="http://schemas.microsoft.com/office/powerpoint/2010/main" val="12125654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F7D8E60D-98B2-B5EE-24D5-4DF6AB46223C}"/>
              </a:ext>
            </a:extLst>
          </p:cNvPr>
          <p:cNvSpPr/>
          <p:nvPr/>
        </p:nvSpPr>
        <p:spPr>
          <a:xfrm>
            <a:off x="356016" y="1403312"/>
            <a:ext cx="8483183" cy="5196151"/>
          </a:xfrm>
          <a:prstGeom prst="wedgeEllipseCallout">
            <a:avLst>
              <a:gd name="adj1" fmla="val 55480"/>
              <a:gd name="adj2" fmla="val 42790"/>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các thỏi sắt, nhôm, đồng  </a:t>
            </a:r>
            <a:endParaRPr lang="en-US" sz="4500">
              <a:solidFill>
                <a:schemeClr val="bg1"/>
              </a:solidFill>
              <a:effectLst/>
              <a:ea typeface="Calibri" panose="020F050202020403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B30AADB8-9687-7708-56F1-21AD877AE3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25200" y="1362008"/>
            <a:ext cx="5943600" cy="450227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DC16D4F-458B-C865-F69C-147BC2509C6A}"/>
                  </a:ext>
                </a:extLst>
              </p:cNvPr>
              <p:cNvSpPr txBox="1"/>
              <p:nvPr/>
            </p:nvSpPr>
            <p:spPr>
              <a:xfrm>
                <a:off x="7391400" y="6706107"/>
                <a:ext cx="10371944" cy="2559803"/>
              </a:xfrm>
              <a:prstGeom prst="rect">
                <a:avLst/>
              </a:prstGeom>
              <a:noFill/>
            </p:spPr>
            <p:txBody>
              <a:bodyPr wrap="square">
                <a:spAutoFit/>
              </a:bodyPr>
              <a:lstStyle/>
              <a:p>
                <a:pPr marL="0" marR="0" algn="just">
                  <a:lnSpc>
                    <a:spcPct val="150000"/>
                  </a:lnSpc>
                  <a:spcBef>
                    <a:spcPts val="0"/>
                  </a:spcBef>
                  <a:spcAft>
                    <a:spcPts val="800"/>
                  </a:spcAft>
                </a:pPr>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DC16D4F-458B-C865-F69C-147BC2509C6A}"/>
                  </a:ext>
                </a:extLst>
              </p:cNvPr>
              <p:cNvSpPr txBox="1">
                <a:spLocks noRot="1" noChangeAspect="1" noMove="1" noResize="1" noEditPoints="1" noAdjustHandles="1" noChangeArrowheads="1" noChangeShapeType="1" noTextEdit="1"/>
              </p:cNvSpPr>
              <p:nvPr/>
            </p:nvSpPr>
            <p:spPr>
              <a:xfrm>
                <a:off x="7391400" y="6706107"/>
                <a:ext cx="10371944" cy="2559803"/>
              </a:xfrm>
              <a:prstGeom prst="rect">
                <a:avLst/>
              </a:prstGeom>
              <a:blipFill>
                <a:blip r:embed="rId10"/>
                <a:stretch>
                  <a:fillRect l="-2469" r="-2410" b="-4762"/>
                </a:stretch>
              </a:blipFill>
            </p:spPr>
            <p:txBody>
              <a:bodyPr/>
              <a:lstStyle/>
              <a:p>
                <a:r>
                  <a:rPr lang="en-US">
                    <a:noFill/>
                  </a:rPr>
                  <a:t> </a:t>
                </a:r>
              </a:p>
            </p:txBody>
          </p:sp>
        </mc:Fallback>
      </mc:AlternateContent>
    </p:spTree>
    <p:extLst>
      <p:ext uri="{BB962C8B-B14F-4D97-AF65-F5344CB8AC3E}">
        <p14:creationId xmlns:p14="http://schemas.microsoft.com/office/powerpoint/2010/main" val="30609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507747" y="813356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218652" y="7996984"/>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603285">
            <a:off x="16072189" y="4419558"/>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011348">
            <a:off x="-723304" y="483249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086134" y="1036292"/>
            <a:ext cx="13112627" cy="2165721"/>
          </a:xfrm>
          <a:prstGeom prst="rect">
            <a:avLst/>
          </a:prstGeom>
        </p:spPr>
        <p:txBody>
          <a:bodyPr lIns="0" tIns="0" rIns="0" bIns="0" rtlCol="0" anchor="t">
            <a:spAutoFit/>
          </a:bodyPr>
          <a:lstStyle/>
          <a:p>
            <a:pPr algn="ctr">
              <a:lnSpc>
                <a:spcPct val="150000"/>
              </a:lnSpc>
            </a:pPr>
            <a:r>
              <a:rPr lang="en-US" sz="5000" b="1">
                <a:solidFill>
                  <a:srgbClr val="102667"/>
                </a:solidFill>
                <a:latin typeface="Arial" panose="020B0604020202020204" pitchFamily="34" charset="0"/>
                <a:cs typeface="Arial" panose="020B0604020202020204" pitchFamily="34" charset="0"/>
              </a:rPr>
              <a:t>Nhận xét về mối liên hệ giữa khối lượng và thể tích của vật</a:t>
            </a:r>
          </a:p>
        </p:txBody>
      </p:sp>
      <p:sp>
        <p:nvSpPr>
          <p:cNvPr id="22" name="TextBox 22"/>
          <p:cNvSpPr txBox="1"/>
          <p:nvPr/>
        </p:nvSpPr>
        <p:spPr>
          <a:xfrm>
            <a:off x="12463142" y="4450556"/>
            <a:ext cx="2245095" cy="608015"/>
          </a:xfrm>
          <a:prstGeom prst="rect">
            <a:avLst/>
          </a:prstGeom>
        </p:spPr>
        <p:txBody>
          <a:bodyPr lIns="0" tIns="0" rIns="0" bIns="0" rtlCol="0" anchor="t">
            <a:spAutoFit/>
          </a:bodyPr>
          <a:lstStyle/>
          <a:p>
            <a:pPr algn="ctr">
              <a:lnSpc>
                <a:spcPts val="4005"/>
              </a:lnSpc>
            </a:pPr>
            <a:endParaRPr/>
          </a:p>
        </p:txBody>
      </p:sp>
      <p:grpSp>
        <p:nvGrpSpPr>
          <p:cNvPr id="8" name="Group 7">
            <a:extLst>
              <a:ext uri="{FF2B5EF4-FFF2-40B4-BE49-F238E27FC236}">
                <a16:creationId xmlns:a16="http://schemas.microsoft.com/office/drawing/2014/main" id="{B242985C-E60A-A0F5-65B3-735712244D98}"/>
              </a:ext>
            </a:extLst>
          </p:cNvPr>
          <p:cNvGrpSpPr/>
          <p:nvPr/>
        </p:nvGrpSpPr>
        <p:grpSpPr>
          <a:xfrm>
            <a:off x="1709056" y="3466202"/>
            <a:ext cx="7130143" cy="3706240"/>
            <a:chOff x="1709056" y="3466202"/>
            <a:chExt cx="7130143" cy="3706240"/>
          </a:xfrm>
        </p:grpSpPr>
        <p:grpSp>
          <p:nvGrpSpPr>
            <p:cNvPr id="11" name="Group 11"/>
            <p:cNvGrpSpPr/>
            <p:nvPr/>
          </p:nvGrpSpPr>
          <p:grpSpPr>
            <a:xfrm>
              <a:off x="1709056" y="3466202"/>
              <a:ext cx="7130143" cy="3706240"/>
              <a:chOff x="0" y="0"/>
              <a:chExt cx="980710" cy="976129"/>
            </a:xfrm>
          </p:grpSpPr>
          <p:sp>
            <p:nvSpPr>
              <p:cNvPr id="12" name="Freeform 12"/>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42B468F-63FB-7C2A-A2FF-7EF4C04FD28B}"/>
                    </a:ext>
                  </a:extLst>
                </p:cNvPr>
                <p:cNvSpPr txBox="1"/>
                <p:nvPr/>
              </p:nvSpPr>
              <p:spPr>
                <a:xfrm>
                  <a:off x="2286000" y="3705707"/>
                  <a:ext cx="5950063" cy="3227230"/>
                </a:xfrm>
                <a:prstGeom prst="rect">
                  <a:avLst/>
                </a:prstGeom>
                <a:noFill/>
              </p:spPr>
              <p:txBody>
                <a:bodyPr wrap="square">
                  <a:spAutoFit/>
                </a:bodyPr>
                <a:lstStyle/>
                <a:p>
                  <a:pPr marL="0" marR="0" algn="just">
                    <a:lnSpc>
                      <a:spcPct val="150000"/>
                    </a:lnSpc>
                    <a:spcBef>
                      <a:spcPts val="0"/>
                    </a:spcBef>
                    <a:spcAft>
                      <a:spcPts val="800"/>
                    </a:spcAft>
                  </a:pPr>
                  <a:r>
                    <a:rPr lang="vi-VN" sz="4000">
                      <a:solidFill>
                        <a:schemeClr val="bg1"/>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ea typeface="Calibri" panose="020F0502020204030204" pitchFamily="34" charset="0"/>
                      <a:cs typeface="Times New Roman" panose="02020603050405020304" pitchFamily="18" charset="0"/>
                    </a:rPr>
                    <a:t> xác định</a:t>
                  </a:r>
                  <a:endParaRPr lang="en-US" sz="4000">
                    <a:solidFill>
                      <a:schemeClr val="bg1"/>
                    </a:solidFill>
                    <a:effectLst/>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E42B468F-63FB-7C2A-A2FF-7EF4C04FD28B}"/>
                    </a:ext>
                  </a:extLst>
                </p:cNvPr>
                <p:cNvSpPr txBox="1">
                  <a:spLocks noRot="1" noChangeAspect="1" noMove="1" noResize="1" noEditPoints="1" noAdjustHandles="1" noChangeArrowheads="1" noChangeShapeType="1" noTextEdit="1"/>
                </p:cNvSpPr>
                <p:nvPr/>
              </p:nvSpPr>
              <p:spPr>
                <a:xfrm>
                  <a:off x="2286000" y="3705707"/>
                  <a:ext cx="5950063" cy="3227230"/>
                </a:xfrm>
                <a:prstGeom prst="rect">
                  <a:avLst/>
                </a:prstGeom>
                <a:blipFill>
                  <a:blip r:embed="rId8"/>
                  <a:stretch>
                    <a:fillRect l="-3586" r="-3586" b="-2836"/>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BEAB3933-8509-1CB3-EC45-057C88FA1B49}"/>
              </a:ext>
            </a:extLst>
          </p:cNvPr>
          <p:cNvGrpSpPr/>
          <p:nvPr/>
        </p:nvGrpSpPr>
        <p:grpSpPr>
          <a:xfrm>
            <a:off x="9144000" y="3466202"/>
            <a:ext cx="7620000" cy="3706240"/>
            <a:chOff x="9144000" y="3466202"/>
            <a:chExt cx="7620000" cy="3706240"/>
          </a:xfrm>
        </p:grpSpPr>
        <p:grpSp>
          <p:nvGrpSpPr>
            <p:cNvPr id="17" name="Group 17"/>
            <p:cNvGrpSpPr/>
            <p:nvPr/>
          </p:nvGrpSpPr>
          <p:grpSpPr>
            <a:xfrm>
              <a:off x="9144000" y="3466202"/>
              <a:ext cx="7620000" cy="3706240"/>
              <a:chOff x="0" y="0"/>
              <a:chExt cx="980710" cy="976129"/>
            </a:xfrm>
          </p:grpSpPr>
          <p:sp>
            <p:nvSpPr>
              <p:cNvPr id="18" name="Freeform 18"/>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F11FAD5-19C5-85D8-77E4-8AA93D572D26}"/>
                    </a:ext>
                  </a:extLst>
                </p:cNvPr>
                <p:cNvSpPr txBox="1"/>
                <p:nvPr/>
              </p:nvSpPr>
              <p:spPr>
                <a:xfrm>
                  <a:off x="9472628" y="3737144"/>
                  <a:ext cx="7011305" cy="3209148"/>
                </a:xfrm>
                <a:prstGeom prst="rect">
                  <a:avLst/>
                </a:prstGeom>
                <a:noFill/>
              </p:spPr>
              <p:txBody>
                <a:bodyPr wrap="square">
                  <a:spAutoFit/>
                </a:bodyPr>
                <a:lstStyle/>
                <a:p>
                  <a:pPr algn="just">
                    <a:lnSpc>
                      <a:spcPct val="150000"/>
                    </a:lnSpc>
                  </a:pPr>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F11FAD5-19C5-85D8-77E4-8AA93D572D26}"/>
                    </a:ext>
                  </a:extLst>
                </p:cNvPr>
                <p:cNvSpPr txBox="1">
                  <a:spLocks noRot="1" noChangeAspect="1" noMove="1" noResize="1" noEditPoints="1" noAdjustHandles="1" noChangeArrowheads="1" noChangeShapeType="1" noTextEdit="1"/>
                </p:cNvSpPr>
                <p:nvPr/>
              </p:nvSpPr>
              <p:spPr>
                <a:xfrm>
                  <a:off x="9472628" y="3737144"/>
                  <a:ext cx="7011305" cy="3209148"/>
                </a:xfrm>
                <a:prstGeom prst="rect">
                  <a:avLst/>
                </a:prstGeom>
                <a:blipFill>
                  <a:blip r:embed="rId9"/>
                  <a:stretch>
                    <a:fillRect l="-3130" r="-3043" b="-7224"/>
                  </a:stretch>
                </a:blipFill>
              </p:spPr>
              <p:txBody>
                <a:bodyPr/>
                <a:lstStyle/>
                <a:p>
                  <a:r>
                    <a:rPr lang="en-US">
                      <a:noFill/>
                    </a:rPr>
                    <a:t> </a:t>
                  </a:r>
                </a:p>
              </p:txBody>
            </p:sp>
          </mc:Fallback>
        </mc:AlternateContent>
      </p:grpSp>
      <p:pic>
        <p:nvPicPr>
          <p:cNvPr id="36" name="Picture 23">
            <a:extLst>
              <a:ext uri="{FF2B5EF4-FFF2-40B4-BE49-F238E27FC236}">
                <a16:creationId xmlns:a16="http://schemas.microsoft.com/office/drawing/2014/main" id="{094EEB89-FB60-9E91-203C-AF9E03BBD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4420462" y="6860932"/>
            <a:ext cx="9086373" cy="3441463"/>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5460974" y="779649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5369025" y="796088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228600" y="66041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8">
            <a:extLst>
              <a:ext uri="{FF2B5EF4-FFF2-40B4-BE49-F238E27FC236}">
                <a16:creationId xmlns:a16="http://schemas.microsoft.com/office/drawing/2014/main" id="{A40EF855-E622-B742-B783-F269075A2725}"/>
              </a:ext>
            </a:extLst>
          </p:cNvPr>
          <p:cNvGrpSpPr/>
          <p:nvPr/>
        </p:nvGrpSpPr>
        <p:grpSpPr>
          <a:xfrm>
            <a:off x="404995" y="2033062"/>
            <a:ext cx="12534666" cy="5300502"/>
            <a:chOff x="404995" y="2033062"/>
            <a:chExt cx="12534666" cy="5300502"/>
          </a:xfrm>
        </p:grpSpPr>
        <p:sp>
          <p:nvSpPr>
            <p:cNvPr id="3" name="Freeform 3"/>
            <p:cNvSpPr/>
            <p:nvPr/>
          </p:nvSpPr>
          <p:spPr>
            <a:xfrm rot="147184">
              <a:off x="567190" y="2033062"/>
              <a:ext cx="12372471" cy="5300502"/>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404995" y="3148560"/>
              <a:ext cx="12049149" cy="281545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2. KHỐI LƯỢNG RIÊNG,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ĐƠN VỊ KHỐI LƯỢNG RIÊNG</a:t>
              </a:r>
            </a:p>
          </p:txBody>
        </p:sp>
      </p:grpSp>
      <p:pic>
        <p:nvPicPr>
          <p:cNvPr id="15" name="Picture 4">
            <a:extLst>
              <a:ext uri="{FF2B5EF4-FFF2-40B4-BE49-F238E27FC236}">
                <a16:creationId xmlns:a16="http://schemas.microsoft.com/office/drawing/2014/main" id="{EEE21D47-305B-1D5B-AC3F-7FDEC478E8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758491" y="3221494"/>
            <a:ext cx="6008152" cy="7167956"/>
          </a:xfrm>
          <a:prstGeom prst="rect">
            <a:avLst/>
          </a:prstGeom>
        </p:spPr>
      </p:pic>
    </p:spTree>
    <p:extLst>
      <p:ext uri="{BB962C8B-B14F-4D97-AF65-F5344CB8AC3E}">
        <p14:creationId xmlns:p14="http://schemas.microsoft.com/office/powerpoint/2010/main" val="42035516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960DD9-900A-87AB-5839-AAF4258C8272}"/>
                  </a:ext>
                </a:extLst>
              </p:cNvPr>
              <p:cNvSpPr txBox="1"/>
              <p:nvPr/>
            </p:nvSpPr>
            <p:spPr>
              <a:xfrm>
                <a:off x="1703362" y="1066157"/>
                <a:ext cx="14254053" cy="7591822"/>
              </a:xfrm>
              <a:prstGeom prst="rect">
                <a:avLst/>
              </a:prstGeom>
              <a:noFill/>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Định nghĩa: </a:t>
                </a:r>
                <a:r>
                  <a:rPr lang="vi-VN" sz="4500">
                    <a:solidFill>
                      <a:srgbClr val="000000"/>
                    </a:solidFill>
                    <a:effectLst/>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 </a:t>
                </a:r>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Công thức </a:t>
                </a:r>
                <a:r>
                  <a:rPr lang="vi-VN" sz="4500">
                    <a:solidFill>
                      <a:srgbClr val="000000"/>
                    </a:solidFill>
                    <a:effectLst/>
                    <a:ea typeface="Times New Roman" panose="02020603050405020304" pitchFamily="18" charset="0"/>
                    <a:cs typeface="Times New Roman" panose="02020603050405020304" pitchFamily="18" charset="0"/>
                  </a:rPr>
                  <a:t>xác định khối lượng riêng: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Đơn vị </a:t>
                </a:r>
                <a:r>
                  <a:rPr lang="vi-VN" sz="4500">
                    <a:solidFill>
                      <a:srgbClr val="000000"/>
                    </a:solidFill>
                    <a:effectLst/>
                    <a:ea typeface="Times New Roman" panose="02020603050405020304" pitchFamily="18" charset="0"/>
                    <a:cs typeface="Times New Roman" panose="02020603050405020304" pitchFamily="18" charset="0"/>
                  </a:rPr>
                  <a:t>thường dùng đo khối lượng riêng là kg/m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hoặc g/cm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hay g/mL</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kg/m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0,001 g/cm</a:t>
                </a:r>
                <a:r>
                  <a:rPr lang="nl-NL" sz="4500" baseline="30000">
                    <a:solidFill>
                      <a:srgbClr val="000000"/>
                    </a:solidFill>
                    <a:effectLst/>
                    <a:ea typeface="Times New Roman" panose="02020603050405020304" pitchFamily="18" charset="0"/>
                    <a:cs typeface="Times New Roman" panose="02020603050405020304" pitchFamily="18" charset="0"/>
                  </a:rPr>
                  <a:t>3</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g/cm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1 g/mL</a:t>
                </a:r>
                <a:endParaRPr lang="en-US" sz="4500">
                  <a:effectLs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5A960DD9-900A-87AB-5839-AAF4258C8272}"/>
                  </a:ext>
                </a:extLst>
              </p:cNvPr>
              <p:cNvSpPr txBox="1">
                <a:spLocks noRot="1" noChangeAspect="1" noMove="1" noResize="1" noEditPoints="1" noAdjustHandles="1" noChangeArrowheads="1" noChangeShapeType="1" noTextEdit="1"/>
              </p:cNvSpPr>
              <p:nvPr/>
            </p:nvSpPr>
            <p:spPr>
              <a:xfrm>
                <a:off x="1703362" y="1066157"/>
                <a:ext cx="14254053" cy="7591822"/>
              </a:xfrm>
              <a:prstGeom prst="rect">
                <a:avLst/>
              </a:prstGeom>
              <a:blipFill>
                <a:blip r:embed="rId8"/>
                <a:stretch>
                  <a:fillRect l="-1582" r="-1753" b="-3052"/>
                </a:stretch>
              </a:blipFill>
            </p:spPr>
            <p:txBody>
              <a:bodyPr/>
              <a:lstStyle/>
              <a:p>
                <a:r>
                  <a:rPr lang="en-US">
                    <a:noFill/>
                  </a:rPr>
                  <a:t> </a:t>
                </a:r>
              </a:p>
            </p:txBody>
          </p:sp>
        </mc:Fallback>
      </mc:AlternateContent>
      <p:pic>
        <p:nvPicPr>
          <p:cNvPr id="18" name="Picture 15">
            <a:extLst>
              <a:ext uri="{FF2B5EF4-FFF2-40B4-BE49-F238E27FC236}">
                <a16:creationId xmlns:a16="http://schemas.microsoft.com/office/drawing/2014/main" id="{D5E533AC-86AA-D918-D219-110F62ADF2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81800" y="6590179"/>
            <a:ext cx="11341218" cy="3700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down)">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3" name="Picture 2">
            <a:extLst>
              <a:ext uri="{FF2B5EF4-FFF2-40B4-BE49-F238E27FC236}">
                <a16:creationId xmlns:a16="http://schemas.microsoft.com/office/drawing/2014/main" id="{40E3C8D2-5C72-9601-6331-C44E0BF7E7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6076294" y="3472053"/>
            <a:ext cx="11147920" cy="4490848"/>
          </a:xfrm>
          <a:prstGeom prst="rect">
            <a:avLst/>
          </a:prstGeom>
        </p:spPr>
      </p:pic>
      <p:sp>
        <p:nvSpPr>
          <p:cNvPr id="7" name="Rectangle: Rounded Corners 6">
            <a:extLst>
              <a:ext uri="{FF2B5EF4-FFF2-40B4-BE49-F238E27FC236}">
                <a16:creationId xmlns:a16="http://schemas.microsoft.com/office/drawing/2014/main" id="{0E311588-76D0-77E7-B264-2C0D3031D5C6}"/>
              </a:ext>
            </a:extLst>
          </p:cNvPr>
          <p:cNvSpPr/>
          <p:nvPr/>
        </p:nvSpPr>
        <p:spPr>
          <a:xfrm>
            <a:off x="1691047" y="914357"/>
            <a:ext cx="14955530" cy="1676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ảng khối lượng riêng của một số chất ở nhiệt độ phòng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DA953886-7835-F1E8-EE96-9B5187EA98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1295400" y="3046209"/>
            <a:ext cx="4443101" cy="7166292"/>
          </a:xfrm>
          <a:prstGeom prst="rect">
            <a:avLst/>
          </a:prstGeom>
        </p:spPr>
      </p:pic>
    </p:spTree>
    <p:extLst>
      <p:ext uri="{BB962C8B-B14F-4D97-AF65-F5344CB8AC3E}">
        <p14:creationId xmlns:p14="http://schemas.microsoft.com/office/powerpoint/2010/main" val="40201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ppt_x"/>
                                          </p:val>
                                        </p:tav>
                                        <p:tav tm="100000">
                                          <p:val>
                                            <p:strVal val="#ppt_x"/>
                                          </p:val>
                                        </p:tav>
                                      </p:tavLst>
                                    </p:anim>
                                    <p:anim calcmode="lin" valueType="num">
                                      <p:cBhvr additive="base">
                                        <p:cTn id="8"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726610" y="-46288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7357800" y="8325588"/>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360865" y="795701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Line Callout 1 (Border and Accent Bar) 3">
            <a:extLst>
              <a:ext uri="{FF2B5EF4-FFF2-40B4-BE49-F238E27FC236}">
                <a16:creationId xmlns:a16="http://schemas.microsoft.com/office/drawing/2014/main" id="{2E40281C-A181-5F53-AD0C-C204539DB211}"/>
              </a:ext>
            </a:extLst>
          </p:cNvPr>
          <p:cNvSpPr/>
          <p:nvPr/>
        </p:nvSpPr>
        <p:spPr>
          <a:xfrm>
            <a:off x="1187415" y="1104900"/>
            <a:ext cx="6477000" cy="990600"/>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err="1">
                <a:solidFill>
                  <a:schemeClr val="bg1"/>
                </a:solidFill>
                <a:latin typeface="Arial" panose="020B0604020202020204" pitchFamily="34" charset="0"/>
                <a:cs typeface="Arial" panose="020B0604020202020204" pitchFamily="34" charset="0"/>
              </a:rPr>
              <a:t>Thảo</a:t>
            </a:r>
            <a:r>
              <a:rPr lang="en-US" sz="4500">
                <a:solidFill>
                  <a:schemeClr val="bg1"/>
                </a:solidFill>
                <a:latin typeface="Arial" panose="020B0604020202020204" pitchFamily="34" charset="0"/>
                <a:cs typeface="Arial" panose="020B0604020202020204" pitchFamily="34" charset="0"/>
              </a:rPr>
              <a:t> luận nhóm đôi </a:t>
            </a:r>
            <a:endParaRPr lang="en-US" sz="45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316359A-2DA4-3F79-2533-C5C0DAAD8946}"/>
              </a:ext>
            </a:extLst>
          </p:cNvPr>
          <p:cNvSpPr txBox="1"/>
          <p:nvPr/>
        </p:nvSpPr>
        <p:spPr>
          <a:xfrm>
            <a:off x="9707051" y="2380564"/>
            <a:ext cx="8394043" cy="2762936"/>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Để so sánh vật liệu này nặng hơn hay nhẹ hơn vật liệu kia, ta cần dựa vào khối lượng riêng của chúng </a:t>
            </a:r>
            <a:endParaRPr lang="en-US" sz="400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DAEE954-E67F-7115-7A68-BE22B3298B06}"/>
                  </a:ext>
                </a:extLst>
              </p:cNvPr>
              <p:cNvSpPr txBox="1"/>
              <p:nvPr/>
            </p:nvSpPr>
            <p:spPr>
              <a:xfrm>
                <a:off x="9987598" y="6149496"/>
                <a:ext cx="7389175" cy="2750497"/>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Khối lượng riêng của gang là: </a:t>
                </a:r>
                <a:endParaRPr lang="en-US" sz="4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210</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2 . 3 . 5</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a:effectLst/>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DAEE954-E67F-7115-7A68-BE22B3298B06}"/>
                  </a:ext>
                </a:extLst>
              </p:cNvPr>
              <p:cNvSpPr txBox="1">
                <a:spLocks noRot="1" noChangeAspect="1" noMove="1" noResize="1" noEditPoints="1" noAdjustHandles="1" noChangeArrowheads="1" noChangeShapeType="1" noTextEdit="1"/>
              </p:cNvSpPr>
              <p:nvPr/>
            </p:nvSpPr>
            <p:spPr>
              <a:xfrm>
                <a:off x="9987598" y="6149496"/>
                <a:ext cx="7389175" cy="2750497"/>
              </a:xfrm>
              <a:prstGeom prst="rect">
                <a:avLst/>
              </a:prstGeom>
              <a:blipFill>
                <a:blip r:embed="rId6"/>
                <a:stretch>
                  <a:fillRect l="-2885"/>
                </a:stretch>
              </a:blipFill>
            </p:spPr>
            <p:txBody>
              <a:bodyPr/>
              <a:lstStyle/>
              <a:p>
                <a:r>
                  <a:rPr lang="en-US">
                    <a:noFill/>
                  </a:rPr>
                  <a:t> </a:t>
                </a:r>
              </a:p>
            </p:txBody>
          </p:sp>
        </mc:Fallback>
      </mc:AlternateContent>
      <p:sp>
        <p:nvSpPr>
          <p:cNvPr id="23" name="Arrow: Right 22">
            <a:extLst>
              <a:ext uri="{FF2B5EF4-FFF2-40B4-BE49-F238E27FC236}">
                <a16:creationId xmlns:a16="http://schemas.microsoft.com/office/drawing/2014/main" id="{BB088041-D1C0-B207-F9FC-7B3D0F134C7E}"/>
              </a:ext>
            </a:extLst>
          </p:cNvPr>
          <p:cNvSpPr/>
          <p:nvPr/>
        </p:nvSpPr>
        <p:spPr>
          <a:xfrm>
            <a:off x="8610600" y="6922988"/>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3BA92CD0-EBF7-427C-13E0-CFEDAE886033}"/>
              </a:ext>
            </a:extLst>
          </p:cNvPr>
          <p:cNvSpPr/>
          <p:nvPr/>
        </p:nvSpPr>
        <p:spPr>
          <a:xfrm>
            <a:off x="8610600" y="3507444"/>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717DDC-8FD1-1131-2013-14C2156B9562}"/>
              </a:ext>
            </a:extLst>
          </p:cNvPr>
          <p:cNvSpPr/>
          <p:nvPr/>
        </p:nvSpPr>
        <p:spPr>
          <a:xfrm>
            <a:off x="186906" y="2470215"/>
            <a:ext cx="8207137" cy="1905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Dựa vào đại lượng nào, người ta nói sắt nặng hơn nhôm? </a:t>
            </a:r>
            <a:endParaRPr lang="en-US" sz="40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E957203-D213-1FFA-46DB-EACD98073FFB}"/>
              </a:ext>
            </a:extLst>
          </p:cNvPr>
          <p:cNvSpPr/>
          <p:nvPr/>
        </p:nvSpPr>
        <p:spPr>
          <a:xfrm>
            <a:off x="186906" y="4749930"/>
            <a:ext cx="8207137" cy="52605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khối gang hình chữ nhật có chiều dài các cạnh tương ứng là 2cm, 3cm, 5cm và có khối lượng 210g. Hãy tính khối lượng riêng của gang </a:t>
            </a:r>
            <a:endParaRPr lang="en-US" sz="4000">
              <a:latin typeface="Arial" panose="020B0604020202020204" pitchFamily="34" charset="0"/>
              <a:cs typeface="Arial" panose="020B0604020202020204" pitchFamily="34" charset="0"/>
            </a:endParaRPr>
          </a:p>
        </p:txBody>
      </p:sp>
      <p:pic>
        <p:nvPicPr>
          <p:cNvPr id="29" name="Picture 17">
            <a:extLst>
              <a:ext uri="{FF2B5EF4-FFF2-40B4-BE49-F238E27FC236}">
                <a16:creationId xmlns:a16="http://schemas.microsoft.com/office/drawing/2014/main" id="{166285DD-7BA8-041E-0BE8-06BCF2B4F6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929035" y="492379"/>
            <a:ext cx="3429000" cy="1764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p:bldP spid="23" grpId="0" animBg="1"/>
      <p:bldP spid="24" grpId="0" animBg="1"/>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189989" y="8325590"/>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428725" y="7960543"/>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530937">
            <a:off x="7984769" y="715228"/>
            <a:ext cx="2016594" cy="606184"/>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6020024" y="1338980"/>
            <a:ext cx="5946084" cy="1112741"/>
          </a:xfrm>
          <a:prstGeom prst="rect">
            <a:avLst/>
          </a:prstGeom>
        </p:spPr>
        <p:txBody>
          <a:bodyPr lIns="0" tIns="0" rIns="0" bIns="0" rtlCol="0" anchor="t">
            <a:spAutoFit/>
          </a:bodyPr>
          <a:lstStyle/>
          <a:p>
            <a:pPr algn="ctr">
              <a:lnSpc>
                <a:spcPct val="150000"/>
              </a:lnSpc>
            </a:pPr>
            <a:r>
              <a:rPr lang="en-US" sz="5500" b="1">
                <a:solidFill>
                  <a:srgbClr val="102667"/>
                </a:solidFill>
                <a:latin typeface="Arial" panose="020B0604020202020204" pitchFamily="34" charset="0"/>
                <a:cs typeface="Arial" panose="020B0604020202020204" pitchFamily="34" charset="0"/>
              </a:rPr>
              <a:t>EM CÓ BIẾT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ECE785-E7E5-51FD-7CC8-3005A4A4F0CE}"/>
                  </a:ext>
                </a:extLst>
              </p:cNvPr>
              <p:cNvSpPr txBox="1"/>
              <p:nvPr/>
            </p:nvSpPr>
            <p:spPr>
              <a:xfrm>
                <a:off x="1905000" y="2451721"/>
                <a:ext cx="15220921" cy="6848157"/>
              </a:xfrm>
              <a:prstGeom prst="rect">
                <a:avLst/>
              </a:prstGeom>
              <a:noFill/>
            </p:spPr>
            <p:txBody>
              <a:bodyPr wrap="square">
                <a:spAutoFit/>
              </a:bodyPr>
              <a:lstStyle/>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 đại lượng khối lượng riêng của một chất, người ta còn sử dụng đại lượng khác là trọng lượng riêng. Trọng lượng riêng của một mét khối một chất gọi là trọng lượng riêng d của chất đó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thức tính trọng lượng riêng: </a:t>
                </a:r>
                <a14:m>
                  <m:oMath xmlns:m="http://schemas.openxmlformats.org/officeDocument/2006/math">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P</m:t>
                        </m:r>
                      </m:num>
                      <m:den>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V</m:t>
                        </m:r>
                      </m:den>
                    </m:f>
                  </m:oMath>
                </a14:m>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đó: P là trọng lượng (N)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là thể tích (m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 của trọng lượng riêng là N/m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6CECE785-E7E5-51FD-7CC8-3005A4A4F0CE}"/>
                  </a:ext>
                </a:extLst>
              </p:cNvPr>
              <p:cNvSpPr txBox="1">
                <a:spLocks noRot="1" noChangeAspect="1" noMove="1" noResize="1" noEditPoints="1" noAdjustHandles="1" noChangeArrowheads="1" noChangeShapeType="1" noTextEdit="1"/>
              </p:cNvSpPr>
              <p:nvPr/>
            </p:nvSpPr>
            <p:spPr>
              <a:xfrm>
                <a:off x="1905000" y="2451721"/>
                <a:ext cx="15220921" cy="6848157"/>
              </a:xfrm>
              <a:prstGeom prst="rect">
                <a:avLst/>
              </a:prstGeom>
              <a:blipFill>
                <a:blip r:embed="rId8"/>
                <a:stretch>
                  <a:fillRect l="-1442" r="-841" b="-2847"/>
                </a:stretch>
              </a:blipFill>
            </p:spPr>
            <p:txBody>
              <a:bodyPr/>
              <a:lstStyle/>
              <a:p>
                <a:r>
                  <a:rPr lang="en-US">
                    <a:noFill/>
                  </a:rPr>
                  <a:t> </a:t>
                </a:r>
              </a:p>
            </p:txBody>
          </p:sp>
        </mc:Fallback>
      </mc:AlternateContent>
      <p:pic>
        <p:nvPicPr>
          <p:cNvPr id="16" name="Picture 2" descr="https://o.remove.bg/downloads/c0ce8f5b-d8f7-40b4-9ede-bb3ceb72ef96/image-removebg-preview.png">
            <a:extLst>
              <a:ext uri="{FF2B5EF4-FFF2-40B4-BE49-F238E27FC236}">
                <a16:creationId xmlns:a16="http://schemas.microsoft.com/office/drawing/2014/main" id="{6C828844-55C2-58C5-0301-8CF2350EBD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2302483" y="4972901"/>
            <a:ext cx="5724755" cy="5724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out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out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out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outVertic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Rectangle: Rounded Corners 7">
            <a:extLst>
              <a:ext uri="{FF2B5EF4-FFF2-40B4-BE49-F238E27FC236}">
                <a16:creationId xmlns:a16="http://schemas.microsoft.com/office/drawing/2014/main" id="{D567DAAE-36E7-6164-8764-0DBBB061FCAF}"/>
              </a:ext>
            </a:extLst>
          </p:cNvPr>
          <p:cNvSpPr/>
          <p:nvPr/>
        </p:nvSpPr>
        <p:spPr>
          <a:xfrm>
            <a:off x="6705600" y="788488"/>
            <a:ext cx="5181600" cy="1459411"/>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500" b="1">
                <a:latin typeface="Arial" panose="020B0604020202020204" pitchFamily="34" charset="0"/>
                <a:cs typeface="Arial" panose="020B0604020202020204" pitchFamily="34" charset="0"/>
              </a:rPr>
              <a:t>TỔNG KẾT</a:t>
            </a:r>
          </a:p>
        </p:txBody>
      </p:sp>
      <mc:AlternateContent xmlns:mc="http://schemas.openxmlformats.org/markup-compatibility/2006" xmlns:a14="http://schemas.microsoft.com/office/drawing/2010/main">
        <mc:Choice Requires="a14">
          <p:sp>
            <p:nvSpPr>
              <p:cNvPr id="9" name="Rounded Rectangular Callout 9">
                <a:extLst>
                  <a:ext uri="{FF2B5EF4-FFF2-40B4-BE49-F238E27FC236}">
                    <a16:creationId xmlns:a16="http://schemas.microsoft.com/office/drawing/2014/main" id="{D5E6A9BE-B498-4EA0-F45E-BA8FF141599B}"/>
                  </a:ext>
                </a:extLst>
              </p:cNvPr>
              <p:cNvSpPr/>
              <p:nvPr/>
            </p:nvSpPr>
            <p:spPr>
              <a:xfrm>
                <a:off x="1676400" y="2783309"/>
                <a:ext cx="14622904" cy="2708389"/>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Khối lượng riêng của một chất được xác định bằng khối lượng của một đơn vị thể tích chất đó </a:t>
                </a:r>
                <a:r>
                  <a:rPr lang="en-US" sz="4000">
                    <a:solidFill>
                      <a:schemeClr val="tx1"/>
                    </a:solidFill>
                  </a:rPr>
                  <a:t>: </a:t>
                </a:r>
                <a14:m>
                  <m:oMath xmlns:m="http://schemas.openxmlformats.org/officeDocument/2006/math">
                    <m:r>
                      <m:rPr>
                        <m:sty m:val="p"/>
                      </m:rPr>
                      <a:rPr lang="vi-VN" sz="4000">
                        <a:solidFill>
                          <a:schemeClr val="tx1"/>
                        </a:solidFill>
                        <a:latin typeface="Cambria Math" panose="02040503050406030204" pitchFamily="18" charset="0"/>
                      </a:rPr>
                      <m:t>D</m:t>
                    </m:r>
                    <m:r>
                      <a:rPr lang="vi-VN"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m:rPr>
                            <m:sty m:val="p"/>
                          </m:rPr>
                          <a:rPr lang="vi-VN" sz="4000">
                            <a:solidFill>
                              <a:schemeClr val="tx1"/>
                            </a:solidFill>
                            <a:latin typeface="Cambria Math" panose="02040503050406030204" pitchFamily="18" charset="0"/>
                          </a:rPr>
                          <m:t>m</m:t>
                        </m:r>
                      </m:num>
                      <m:den>
                        <m:r>
                          <m:rPr>
                            <m:sty m:val="p"/>
                          </m:rPr>
                          <a:rPr lang="vi-VN" sz="4000">
                            <a:solidFill>
                              <a:schemeClr val="tx1"/>
                            </a:solidFill>
                            <a:latin typeface="Cambria Math" panose="02040503050406030204" pitchFamily="18" charset="0"/>
                          </a:rPr>
                          <m:t>V</m:t>
                        </m:r>
                      </m:den>
                    </m:f>
                  </m:oMath>
                </a14:m>
                <a:endParaRPr lang="en-US" sz="4000">
                  <a:solidFill>
                    <a:schemeClr val="tx1"/>
                  </a:solidFill>
                </a:endParaRPr>
              </a:p>
            </p:txBody>
          </p:sp>
        </mc:Choice>
        <mc:Fallback xmlns="">
          <p:sp>
            <p:nvSpPr>
              <p:cNvPr id="9" name="Rounded Rectangular Callout 9">
                <a:extLst>
                  <a:ext uri="{FF2B5EF4-FFF2-40B4-BE49-F238E27FC236}">
                    <a16:creationId xmlns:a16="http://schemas.microsoft.com/office/drawing/2014/main" id="{D5E6A9BE-B498-4EA0-F45E-BA8FF141599B}"/>
                  </a:ext>
                </a:extLst>
              </p:cNvPr>
              <p:cNvSpPr>
                <a:spLocks noRot="1" noChangeAspect="1" noMove="1" noResize="1" noEditPoints="1" noAdjustHandles="1" noChangeArrowheads="1" noChangeShapeType="1" noTextEdit="1"/>
              </p:cNvSpPr>
              <p:nvPr/>
            </p:nvSpPr>
            <p:spPr>
              <a:xfrm>
                <a:off x="1676400" y="2783309"/>
                <a:ext cx="14622904" cy="2708389"/>
              </a:xfrm>
              <a:prstGeom prst="wedgeRoundRectCallout">
                <a:avLst>
                  <a:gd name="adj1" fmla="val -15347"/>
                  <a:gd name="adj2" fmla="val 48884"/>
                  <a:gd name="adj3" fmla="val 16667"/>
                </a:avLst>
              </a:prstGeom>
              <a:blipFill>
                <a:blip r:embed="rId10"/>
                <a:stretch>
                  <a:fillRect l="-415" r="-332"/>
                </a:stretch>
              </a:blipFill>
              <a:ln w="57150">
                <a:solidFill>
                  <a:schemeClr val="accent5">
                    <a:lumMod val="50000"/>
                  </a:schemeClr>
                </a:solidFill>
                <a:prstDash val="sysDash"/>
              </a:ln>
              <a:effectLst/>
            </p:spPr>
            <p:txBody>
              <a:bodyPr/>
              <a:lstStyle/>
              <a:p>
                <a:r>
                  <a:rPr lang="en-US">
                    <a:noFill/>
                  </a:rPr>
                  <a:t> </a:t>
                </a:r>
              </a:p>
            </p:txBody>
          </p:sp>
        </mc:Fallback>
      </mc:AlternateContent>
      <p:sp>
        <p:nvSpPr>
          <p:cNvPr id="11" name="Rounded Rectangular Callout 9">
            <a:extLst>
              <a:ext uri="{FF2B5EF4-FFF2-40B4-BE49-F238E27FC236}">
                <a16:creationId xmlns:a16="http://schemas.microsoft.com/office/drawing/2014/main" id="{B9A736B6-E8E0-B8E8-6A2D-9FB2B1ED18D0}"/>
              </a:ext>
            </a:extLst>
          </p:cNvPr>
          <p:cNvSpPr/>
          <p:nvPr/>
        </p:nvSpPr>
        <p:spPr>
          <a:xfrm>
            <a:off x="1676400" y="6027584"/>
            <a:ext cx="14630399" cy="3766006"/>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Đơn vị thường dùng đo khối lượng riêng là kg/m</a:t>
            </a:r>
            <a:r>
              <a:rPr lang="vi-VN" sz="4000" baseline="30000">
                <a:solidFill>
                  <a:schemeClr val="tx1"/>
                </a:solidFill>
              </a:rPr>
              <a:t>3</a:t>
            </a:r>
            <a:r>
              <a:rPr lang="vi-VN" sz="4000">
                <a:solidFill>
                  <a:schemeClr val="tx1"/>
                </a:solidFill>
              </a:rPr>
              <a:t> hoặc g/cm</a:t>
            </a:r>
            <a:r>
              <a:rPr lang="vi-VN" sz="4000" baseline="30000">
                <a:solidFill>
                  <a:schemeClr val="tx1"/>
                </a:solidFill>
              </a:rPr>
              <a:t>3</a:t>
            </a:r>
            <a:r>
              <a:rPr lang="vi-VN" sz="4000">
                <a:solidFill>
                  <a:schemeClr val="tx1"/>
                </a:solidFill>
              </a:rPr>
              <a:t> hay g/mL</a:t>
            </a:r>
            <a:endParaRPr lang="en-US" sz="4000">
              <a:solidFill>
                <a:schemeClr val="tx1"/>
              </a:solidFill>
            </a:endParaRPr>
          </a:p>
          <a:p>
            <a:pPr algn="just">
              <a:lnSpc>
                <a:spcPct val="150000"/>
              </a:lnSpc>
            </a:pPr>
            <a:r>
              <a:rPr lang="nl-NL" sz="4000">
                <a:solidFill>
                  <a:schemeClr val="tx1"/>
                </a:solidFill>
              </a:rPr>
              <a:t>1 kg/m</a:t>
            </a:r>
            <a:r>
              <a:rPr lang="nl-NL" sz="4000" baseline="30000">
                <a:solidFill>
                  <a:schemeClr val="tx1"/>
                </a:solidFill>
              </a:rPr>
              <a:t>3</a:t>
            </a:r>
            <a:r>
              <a:rPr lang="nl-NL" sz="4000">
                <a:solidFill>
                  <a:schemeClr val="tx1"/>
                </a:solidFill>
              </a:rPr>
              <a:t> = 0,001 g/cm</a:t>
            </a:r>
            <a:r>
              <a:rPr lang="nl-NL" sz="4000" baseline="30000">
                <a:solidFill>
                  <a:schemeClr val="tx1"/>
                </a:solidFill>
              </a:rPr>
              <a:t>3</a:t>
            </a:r>
            <a:endParaRPr lang="en-US" sz="4000">
              <a:solidFill>
                <a:schemeClr val="tx1"/>
              </a:solidFill>
            </a:endParaRPr>
          </a:p>
          <a:p>
            <a:pPr algn="just">
              <a:lnSpc>
                <a:spcPct val="150000"/>
              </a:lnSpc>
            </a:pPr>
            <a:r>
              <a:rPr lang="nl-NL" sz="4000">
                <a:solidFill>
                  <a:schemeClr val="tx1"/>
                </a:solidFill>
              </a:rPr>
              <a:t>1 g/cm</a:t>
            </a:r>
            <a:r>
              <a:rPr lang="nl-NL" sz="4000" baseline="30000">
                <a:solidFill>
                  <a:schemeClr val="tx1"/>
                </a:solidFill>
              </a:rPr>
              <a:t>3</a:t>
            </a:r>
            <a:r>
              <a:rPr lang="nl-NL" sz="4000">
                <a:solidFill>
                  <a:schemeClr val="tx1"/>
                </a:solidFill>
              </a:rPr>
              <a:t> = 1 g/mL</a:t>
            </a:r>
            <a:endParaRPr lang="en-US" sz="4000">
              <a:solidFill>
                <a:schemeClr val="tx1"/>
              </a:solidFill>
            </a:endParaRPr>
          </a:p>
        </p:txBody>
      </p:sp>
    </p:spTree>
    <p:extLst>
      <p:ext uri="{BB962C8B-B14F-4D97-AF65-F5344CB8AC3E}">
        <p14:creationId xmlns:p14="http://schemas.microsoft.com/office/powerpoint/2010/main" val="268033787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92325" y="5180118"/>
            <a:ext cx="803075" cy="1042433"/>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543081" y="63865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443786">
            <a:off x="13765841" y="8247720"/>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5257800" y="265905"/>
            <a:ext cx="8208508" cy="1416222"/>
          </a:xfrm>
          <a:prstGeom prst="rect">
            <a:avLst/>
          </a:prstGeom>
        </p:spPr>
        <p:txBody>
          <a:bodyPr lIns="0" tIns="0" rIns="0" bIns="0" rtlCol="0" anchor="t">
            <a:spAutoFit/>
          </a:bodyPr>
          <a:lstStyle/>
          <a:p>
            <a:pPr algn="ctr">
              <a:lnSpc>
                <a:spcPct val="150000"/>
              </a:lnSpc>
            </a:pPr>
            <a:r>
              <a:rPr lang="en-US" sz="7000" b="1">
                <a:solidFill>
                  <a:srgbClr val="102667"/>
                </a:solidFill>
                <a:latin typeface="Arial" panose="020B0604020202020204" pitchFamily="34" charset="0"/>
                <a:cs typeface="Arial" panose="020B0604020202020204" pitchFamily="34" charset="0"/>
              </a:rPr>
              <a:t>KHỞI ĐỘNG</a:t>
            </a:r>
          </a:p>
        </p:txBody>
      </p:sp>
      <p:sp>
        <p:nvSpPr>
          <p:cNvPr id="18" name="Rounded Rectangular Callout 13">
            <a:extLst>
              <a:ext uri="{FF2B5EF4-FFF2-40B4-BE49-F238E27FC236}">
                <a16:creationId xmlns:a16="http://schemas.microsoft.com/office/drawing/2014/main" id="{797F595B-1C5C-DC91-645C-FE9CB15A76E9}"/>
              </a:ext>
            </a:extLst>
          </p:cNvPr>
          <p:cNvSpPr/>
          <p:nvPr/>
        </p:nvSpPr>
        <p:spPr>
          <a:xfrm>
            <a:off x="1703954" y="2304496"/>
            <a:ext cx="15316200" cy="2397628"/>
          </a:xfrm>
          <a:prstGeom prst="wedgeRoundRectCallout">
            <a:avLst>
              <a:gd name="adj1" fmla="val 7397"/>
              <a:gd name="adj2" fmla="val 7416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fr-FR" sz="2000">
              <a:solidFill>
                <a:schemeClr val="bg1">
                  <a:lumMod val="10000"/>
                </a:schemeClr>
              </a:solidFill>
            </a:endParaRPr>
          </a:p>
          <a:p>
            <a:pPr algn="just">
              <a:lnSpc>
                <a:spcPct val="150000"/>
              </a:lnSpc>
            </a:pPr>
            <a:r>
              <a:rPr lang="vi-VN" sz="4000">
                <a:solidFill>
                  <a:schemeClr val="tx1"/>
                </a:solidFill>
              </a:rPr>
              <a:t>Trong đời sống, ta thường nói sắt nặng hơn nhôm, Nói như thế có đúng không? Làm thế nào để trả lời câu hỏi này?</a:t>
            </a:r>
            <a:endParaRPr lang="en-US" sz="4000">
              <a:solidFill>
                <a:schemeClr val="tx1"/>
              </a:solidFill>
            </a:endParaRPr>
          </a:p>
          <a:p>
            <a:pPr algn="ctr">
              <a:lnSpc>
                <a:spcPct val="150000"/>
              </a:lnSpc>
            </a:pPr>
            <a:endParaRPr lang="en-US" sz="1800">
              <a:solidFill>
                <a:schemeClr val="accent4">
                  <a:lumMod val="10000"/>
                </a:schemeClr>
              </a:solidFill>
            </a:endParaRPr>
          </a:p>
        </p:txBody>
      </p:sp>
      <p:pic>
        <p:nvPicPr>
          <p:cNvPr id="20" name="Picture 7">
            <a:extLst>
              <a:ext uri="{FF2B5EF4-FFF2-40B4-BE49-F238E27FC236}">
                <a16:creationId xmlns:a16="http://schemas.microsoft.com/office/drawing/2014/main" id="{68A883B8-C59C-01E0-6CC6-5205E44D48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43600" y="5208225"/>
            <a:ext cx="5168183" cy="481287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507393" y="7452919"/>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Cần dùng một cái cân và bình chia độ</a:t>
            </a:r>
            <a:endParaRPr lang="en-US" sz="3750">
              <a:solidFill>
                <a:prstClr val="white"/>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502631" y="5068795"/>
            <a:ext cx="6975629" cy="669414"/>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Chỉ cần dùng một lực kế</a:t>
            </a:r>
            <a:endParaRPr lang="en-US" sz="3750">
              <a:solidFill>
                <a:prstClr val="white"/>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27972" y="4798520"/>
            <a:ext cx="6975629" cy="851002"/>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Chỉ cần dùng một cái cân</a:t>
            </a:r>
            <a:endParaRPr lang="en-US" sz="3750">
              <a:solidFill>
                <a:prstClr val="white"/>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502631" y="7519308"/>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Chỉ cần dùng một bình chia độ.</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86609" y="3129841"/>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1: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Muốn đo khối lượng riêng của quả cầu bằng sắt người ta dùng những dụng cụ gì?</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17491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592678" y="4591664"/>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Khối lượng riêng của nước giảm.</a:t>
            </a:r>
            <a:endParaRPr lang="en-US" sz="3750">
              <a:solidFill>
                <a:prstClr val="white"/>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598332" y="7310804"/>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rPr>
              <a:t>Khối lượng riêng của nước không thay đổi.</a:t>
            </a:r>
            <a:endParaRPr lang="en-US" sz="3750">
              <a:solidFill>
                <a:prstClr val="white"/>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98333" y="4562268"/>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rPr>
              <a:t>Khối lượng riêng của nước tăng.</a:t>
            </a:r>
            <a:endParaRPr lang="en-US" sz="3750">
              <a:solidFill>
                <a:prstClr val="white"/>
              </a:solidFill>
              <a:latin typeface="Calibri" panose="020F0502020204030204"/>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471316" y="6821951"/>
            <a:ext cx="6975629" cy="2582245"/>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Khối lượng riêng của nước lúc đầu giảm sau đó mới tăng.</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323244" y="3101716"/>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a:t>
              </a:r>
              <a:r>
                <a:rPr lang="vi-VN" sz="3750" b="1">
                  <a:solidFill>
                    <a:prstClr val="white"/>
                  </a:solidFill>
                  <a:latin typeface="Arial" panose="020B0604020202020204" pitchFamily="34" charset="0"/>
                  <a:cs typeface="Arial" panose="020B0604020202020204" pitchFamily="34" charset="0"/>
                </a:rPr>
                <a:t>2</a:t>
              </a:r>
              <a:r>
                <a:rPr lang="en-US" sz="3750" b="1">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Hiện tượng nào sau đây xảy ra đối với khối lượng riêng của nước khi đun nước trong một bình thủy tinh?</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5263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648F814-784E-ECE6-2A65-FA2425C81B2F}"/>
              </a:ext>
            </a:extLst>
          </p:cNvPr>
          <p:cNvGrpSpPr/>
          <p:nvPr/>
        </p:nvGrpSpPr>
        <p:grpSpPr>
          <a:xfrm>
            <a:off x="0" y="1379335"/>
            <a:ext cx="18288000" cy="2254608"/>
            <a:chOff x="0" y="2959512"/>
            <a:chExt cx="12192000" cy="1503072"/>
          </a:xfrm>
        </p:grpSpPr>
        <p:cxnSp>
          <p:nvCxnSpPr>
            <p:cNvPr id="21" name="Straight Connector 20">
              <a:extLst>
                <a:ext uri="{FF2B5EF4-FFF2-40B4-BE49-F238E27FC236}">
                  <a16:creationId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3136" y="3132970"/>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3: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Một vật bằng sắt có khối lượng riêng là 7800kh/m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 thể tích 50dm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của vật là:</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bang a">
            <a:extLst>
              <a:ext uri="{FF2B5EF4-FFF2-40B4-BE49-F238E27FC236}">
                <a16:creationId xmlns:a16="http://schemas.microsoft.com/office/drawing/2014/main" id="{D0E6AFB4-275F-4728-9A13-27E00F9EA3A2}"/>
              </a:ext>
            </a:extLst>
          </p:cNvPr>
          <p:cNvSpPr/>
          <p:nvPr/>
        </p:nvSpPr>
        <p:spPr>
          <a:xfrm flipH="1">
            <a:off x="1209494"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209494"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342490"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kg</a:t>
            </a:r>
          </a:p>
        </p:txBody>
      </p:sp>
      <p:sp>
        <p:nvSpPr>
          <p:cNvPr id="27" name="dap an c">
            <a:extLst>
              <a:ext uri="{FF2B5EF4-FFF2-40B4-BE49-F238E27FC236}">
                <a16:creationId xmlns:a16="http://schemas.microsoft.com/office/drawing/2014/main" id="{D96707EC-5A82-4050-B897-6DBAB63AC957}"/>
              </a:ext>
            </a:extLst>
          </p:cNvPr>
          <p:cNvSpPr txBox="1"/>
          <p:nvPr/>
        </p:nvSpPr>
        <p:spPr>
          <a:xfrm>
            <a:off x="1342490"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390 000 kg</a:t>
            </a:r>
          </a:p>
        </p:txBody>
      </p:sp>
      <p:sp>
        <p:nvSpPr>
          <p:cNvPr id="31" name="bang b">
            <a:extLst>
              <a:ext uri="{FF2B5EF4-FFF2-40B4-BE49-F238E27FC236}">
                <a16:creationId xmlns:a16="http://schemas.microsoft.com/office/drawing/2014/main" id="{8DD63B39-09F3-4F04-83CD-408FC7619A90}"/>
              </a:ext>
            </a:extLst>
          </p:cNvPr>
          <p:cNvSpPr/>
          <p:nvPr/>
        </p:nvSpPr>
        <p:spPr>
          <a:xfrm flipH="1">
            <a:off x="9203838"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38"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9336835"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312 kg</a:t>
            </a:r>
          </a:p>
        </p:txBody>
      </p:sp>
      <p:sp>
        <p:nvSpPr>
          <p:cNvPr id="34" name="dap an d">
            <a:extLst>
              <a:ext uri="{FF2B5EF4-FFF2-40B4-BE49-F238E27FC236}">
                <a16:creationId xmlns:a16="http://schemas.microsoft.com/office/drawing/2014/main" id="{42A746A3-96B8-42A5-8EFA-A104DB6B2F69}"/>
              </a:ext>
            </a:extLst>
          </p:cNvPr>
          <p:cNvSpPr txBox="1"/>
          <p:nvPr/>
        </p:nvSpPr>
        <p:spPr>
          <a:xfrm>
            <a:off x="9336835"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156 kg</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7573287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385123" y="8038881"/>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2700kg/m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502631" y="50687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2700 N</a:t>
            </a: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08287" y="5068794"/>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1300,6kg/m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382052" y="8034279"/>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2700N/m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31191" y="3367227"/>
              <a:ext cx="9383697" cy="567335"/>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4: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nhôm là bao nhiêu?</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581232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883565"/>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633827" y="5143500"/>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639483"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1.280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39483" y="5135067"/>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33827"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12.800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210361" y="3080610"/>
              <a:ext cx="9383697" cy="1144416"/>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5: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664618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800"/>
              </a:spcAft>
              <a:buClrTx/>
              <a:buSzTx/>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p:sp>
        <p:nvSpPr>
          <p:cNvPr id="6" name="Rectangle: Rounded Corners 5">
            <a:extLst>
              <a:ext uri="{FF2B5EF4-FFF2-40B4-BE49-F238E27FC236}">
                <a16:creationId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a:t>
            </a: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Câu 1: </a:t>
            </a:r>
            <a:r>
              <a:rPr lang="vi-VN" sz="3500">
                <a:solidFill>
                  <a:schemeClr val="tx1"/>
                </a:solidFill>
                <a:effectLst/>
                <a:ea typeface="Times New Roman" panose="02020603050405020304" pitchFamily="18" charset="0"/>
                <a:cs typeface="Times New Roman" panose="02020603050405020304" pitchFamily="18" charset="0"/>
              </a:rPr>
              <a:t>Tính khối lượng riêng của một thanh sắt có khối lượng 390kg, biết thể tích của thanh sắt là 0,05 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 Câu 2: </a:t>
            </a:r>
            <a:r>
              <a:rPr lang="vi-VN" sz="3500">
                <a:solidFill>
                  <a:schemeClr val="tx1"/>
                </a:solidFill>
                <a:effectLst/>
                <a:ea typeface="Times New Roman" panose="02020603050405020304" pitchFamily="18" charset="0"/>
                <a:cs typeface="Times New Roman" panose="02020603050405020304" pitchFamily="18" charset="0"/>
              </a:rPr>
              <a:t>Tính khối lượng của một hòn đá có thể tích 0,8m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Biết hòn đó có khối lượng riêng là 2600 kg/m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 </a:t>
            </a:r>
            <a:r>
              <a:rPr lang="vi-VN" sz="3500" b="1">
                <a:solidFill>
                  <a:schemeClr val="tx1"/>
                </a:solidFill>
                <a:effectLst/>
                <a:ea typeface="Times New Roman" panose="02020603050405020304" pitchFamily="18" charset="0"/>
                <a:cs typeface="Times New Roman" panose="02020603050405020304" pitchFamily="18" charset="0"/>
              </a:rPr>
              <a:t>Câu 3: </a:t>
            </a:r>
            <a:r>
              <a:rPr lang="vi-VN" sz="3500">
                <a:solidFill>
                  <a:schemeClr val="tx1"/>
                </a:solidFill>
                <a:effectLst/>
                <a:ea typeface="Times New Roman" panose="02020603050405020304" pitchFamily="18" charset="0"/>
                <a:cs typeface="Times New Roman" panose="02020603050405020304" pitchFamily="18" charset="0"/>
              </a:rPr>
              <a:t>Người ta pha 0,5g muối vào nửa lít nước. Cho D</a:t>
            </a:r>
            <a:r>
              <a:rPr lang="vi-VN" sz="3500" baseline="-25000">
                <a:solidFill>
                  <a:schemeClr val="tx1"/>
                </a:solidFill>
                <a:effectLst/>
                <a:ea typeface="Times New Roman" panose="02020603050405020304" pitchFamily="18" charset="0"/>
                <a:cs typeface="Times New Roman" panose="02020603050405020304" pitchFamily="18" charset="0"/>
              </a:rPr>
              <a:t>nước</a:t>
            </a:r>
            <a:r>
              <a:rPr lang="vi-VN" sz="3500">
                <a:solidFill>
                  <a:schemeClr val="tx1"/>
                </a:solidFill>
                <a:effectLst/>
                <a:ea typeface="Times New Roman" panose="02020603050405020304" pitchFamily="18" charset="0"/>
                <a:cs typeface="Times New Roman" panose="02020603050405020304" pitchFamily="18" charset="0"/>
              </a:rPr>
              <a:t> = 1000 kg/m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a) Tính khối lượng của nửa lít nước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b) Tính khối lượng của nước và muối sau khi pha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c) Tính khối lượng riêng của nước muối vừa mới pha (cho thể tích của nước muối sau khi pha vẫn bằng thể tích của nước). </a:t>
            </a:r>
            <a:endParaRPr lang="en-US" sz="350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17707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gn="just">
                  <a:lnSpc>
                    <a:spcPct val="150000"/>
                  </a:lnSpc>
                </a:pPr>
                <a:r>
                  <a:rPr lang="vi-VN" sz="4000" b="1">
                    <a:solidFill>
                      <a:schemeClr val="tx1"/>
                    </a:solidFill>
                  </a:rPr>
                  <a:t>Câu 1: </a:t>
                </a:r>
                <a:r>
                  <a:rPr lang="vi-VN" sz="4000">
                    <a:solidFill>
                      <a:schemeClr val="tx1"/>
                    </a:solidFill>
                  </a:rPr>
                  <a:t>Khối lượng riêng của một thanh sắt là: </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panose="02040503050406030204" pitchFamily="18" charset="0"/>
                        </a:rPr>
                        <m:t>𝐷</m:t>
                      </m:r>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𝑚</m:t>
                          </m:r>
                        </m:num>
                        <m:den>
                          <m:r>
                            <a:rPr lang="en-US" sz="4000" i="1">
                              <a:solidFill>
                                <a:schemeClr val="tx1"/>
                              </a:solidFill>
                              <a:latin typeface="Cambria Math" panose="02040503050406030204" pitchFamily="18" charset="0"/>
                            </a:rPr>
                            <m:t>𝑉</m:t>
                          </m:r>
                        </m:den>
                      </m:f>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390</m:t>
                          </m:r>
                        </m:num>
                        <m:den>
                          <m:r>
                            <a:rPr lang="en-US" sz="4000" i="1">
                              <a:solidFill>
                                <a:schemeClr val="tx1"/>
                              </a:solidFill>
                              <a:latin typeface="Cambria Math" panose="02040503050406030204" pitchFamily="18" charset="0"/>
                            </a:rPr>
                            <m:t>0,05</m:t>
                          </m:r>
                        </m:den>
                      </m:f>
                      <m:r>
                        <a:rPr lang="en-US" sz="4000" i="1">
                          <a:solidFill>
                            <a:schemeClr val="tx1"/>
                          </a:solidFill>
                          <a:latin typeface="Cambria Math" panose="02040503050406030204" pitchFamily="18" charset="0"/>
                        </a:rPr>
                        <m:t>=7800 (</m:t>
                      </m:r>
                      <m:r>
                        <a:rPr lang="en-US" sz="4000" i="1">
                          <a:solidFill>
                            <a:schemeClr val="tx1"/>
                          </a:solidFill>
                          <a:latin typeface="Cambria Math" panose="02040503050406030204" pitchFamily="18" charset="0"/>
                        </a:rPr>
                        <m:t>𝑘𝑔</m:t>
                      </m:r>
                      <m:r>
                        <a:rPr lang="en-US" sz="4000" i="1">
                          <a:solidFill>
                            <a:schemeClr val="tx1"/>
                          </a:solidFill>
                          <a:latin typeface="Cambria Math" panose="02040503050406030204" pitchFamily="18" charset="0"/>
                        </a:rPr>
                        <m:t>/</m:t>
                      </m:r>
                      <m:sSup>
                        <m:sSupPr>
                          <m:ctrlPr>
                            <a:rPr lang="en-US" sz="4000" i="1">
                              <a:solidFill>
                                <a:schemeClr val="tx1"/>
                              </a:solidFill>
                              <a:latin typeface="Cambria Math" panose="02040503050406030204" pitchFamily="18" charset="0"/>
                            </a:rPr>
                          </m:ctrlPr>
                        </m:sSupPr>
                        <m:e>
                          <m:r>
                            <a:rPr lang="en-US" sz="4000" i="1">
                              <a:solidFill>
                                <a:schemeClr val="tx1"/>
                              </a:solidFill>
                              <a:latin typeface="Cambria Math" panose="02040503050406030204" pitchFamily="18" charset="0"/>
                            </a:rPr>
                            <m:t>𝑚</m:t>
                          </m:r>
                        </m:e>
                        <m:sup>
                          <m:r>
                            <a:rPr lang="en-US" sz="4000" i="1">
                              <a:solidFill>
                                <a:schemeClr val="tx1"/>
                              </a:solidFill>
                              <a:latin typeface="Cambria Math" panose="02040503050406030204" pitchFamily="18" charset="0"/>
                            </a:rPr>
                            <m:t>3</m:t>
                          </m:r>
                        </m:sup>
                      </m:sSup>
                      <m:r>
                        <a:rPr lang="en-US" sz="4000" i="1">
                          <a:solidFill>
                            <a:schemeClr val="tx1"/>
                          </a:solidFill>
                          <a:latin typeface="Cambria Math" panose="02040503050406030204" pitchFamily="18" charset="0"/>
                        </a:rPr>
                        <m:t>)</m:t>
                      </m:r>
                    </m:oMath>
                  </m:oMathPara>
                </a14:m>
                <a:endParaRPr lang="en-US" sz="4000">
                  <a:solidFill>
                    <a:schemeClr val="tx1"/>
                  </a:solidFill>
                </a:endParaRPr>
              </a:p>
              <a:p>
                <a:pPr algn="just">
                  <a:lnSpc>
                    <a:spcPct val="150000"/>
                  </a:lnSpc>
                </a:pPr>
                <a:r>
                  <a:rPr lang="vi-VN" sz="4000">
                    <a:solidFill>
                      <a:schemeClr val="tx1"/>
                    </a:solidFill>
                  </a:rPr>
                  <a:t> </a:t>
                </a:r>
                <a:endParaRPr lang="en-US" sz="4000">
                  <a:solidFill>
                    <a:schemeClr val="tx1"/>
                  </a:solidFill>
                </a:endParaRPr>
              </a:p>
              <a:p>
                <a:pPr algn="just">
                  <a:lnSpc>
                    <a:spcPct val="150000"/>
                  </a:lnSpc>
                </a:pPr>
                <a:r>
                  <a:rPr lang="vi-VN" sz="4000" b="1">
                    <a:solidFill>
                      <a:schemeClr val="tx1"/>
                    </a:solidFill>
                  </a:rPr>
                  <a:t>Câu 2: </a:t>
                </a:r>
                <a:r>
                  <a:rPr lang="vi-VN" sz="4000">
                    <a:solidFill>
                      <a:schemeClr val="tx1"/>
                    </a:solidFill>
                  </a:rPr>
                  <a:t>Khối lượng của hòn đá đó là:</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panose="02040503050406030204" pitchFamily="18" charset="0"/>
                        </a:rPr>
                        <m:t>𝑚</m:t>
                      </m:r>
                      <m:r>
                        <a:rPr lang="en-US" sz="4000" i="1">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𝐷</m:t>
                      </m:r>
                      <m:r>
                        <a:rPr lang="en-US" sz="4000" i="1">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𝑉</m:t>
                      </m:r>
                      <m:r>
                        <a:rPr lang="en-US" sz="4000" i="1">
                          <a:solidFill>
                            <a:schemeClr val="tx1"/>
                          </a:solidFill>
                          <a:latin typeface="Cambria Math" panose="02040503050406030204" pitchFamily="18" charset="0"/>
                        </a:rPr>
                        <m:t>=2600 . 0.8=2080 (</m:t>
                      </m:r>
                      <m:r>
                        <a:rPr lang="en-US" sz="4000" i="1">
                          <a:solidFill>
                            <a:schemeClr val="tx1"/>
                          </a:solidFill>
                          <a:latin typeface="Cambria Math" panose="02040503050406030204" pitchFamily="18" charset="0"/>
                        </a:rPr>
                        <m:t>𝑘𝑔</m:t>
                      </m:r>
                      <m:r>
                        <a:rPr lang="en-US" sz="4000" i="1">
                          <a:solidFill>
                            <a:schemeClr val="tx1"/>
                          </a:solidFill>
                          <a:latin typeface="Cambria Math" panose="02040503050406030204" pitchFamily="18" charset="0"/>
                        </a:rPr>
                        <m:t>)</m:t>
                      </m:r>
                    </m:oMath>
                  </m:oMathPara>
                </a14:m>
                <a:endParaRPr lang="en-US" sz="4000">
                  <a:solidFill>
                    <a:schemeClr val="tx1"/>
                  </a:solidFill>
                </a:endParaRPr>
              </a:p>
              <a:p>
                <a:pPr marL="0" marR="90170" lvl="0" indent="0" algn="just" defTabSz="914400" rtl="0" eaLnBrk="1" fontAlgn="auto" latinLnBrk="0" hangingPunct="1">
                  <a:lnSpc>
                    <a:spcPct val="15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xmlns="">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594785"/>
                <a:ext cx="17145000" cy="8341693"/>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27203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0AD85F4-8DFC-7676-17D5-4F9DD4CC5FC2}"/>
                  </a:ext>
                </a:extLst>
              </p:cNvPr>
              <p:cNvSpPr/>
              <p:nvPr/>
            </p:nvSpPr>
            <p:spPr>
              <a:xfrm>
                <a:off x="685800" y="190499"/>
                <a:ext cx="17145000" cy="97459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nSpc>
                    <a:spcPct val="150000"/>
                  </a:lnSpc>
                </a:pPr>
                <a:r>
                  <a:rPr lang="en-US" b="1"/>
                  <a:t>Câu 3</a:t>
                </a:r>
                <a:r>
                  <a:rPr lang="vi-VN" b="1"/>
                  <a:t>:</a:t>
                </a:r>
                <a:endParaRPr lang="en-US"/>
              </a:p>
              <a:p>
                <a:pPr algn="just">
                  <a:lnSpc>
                    <a:spcPct val="150000"/>
                  </a:lnSpc>
                </a:pPr>
                <a:r>
                  <a:rPr lang="en-US" sz="4000" b="1">
                    <a:solidFill>
                      <a:schemeClr val="tx1"/>
                    </a:solidFill>
                    <a:latin typeface="Arial" panose="020B0604020202020204" pitchFamily="34" charset="0"/>
                    <a:cs typeface="Arial" panose="020B0604020202020204" pitchFamily="34" charset="0"/>
                  </a:rPr>
                  <a:t>Câu 3:</a:t>
                </a:r>
                <a:r>
                  <a:rPr lang="en-US" sz="4000">
                    <a:solidFill>
                      <a:schemeClr val="tx1"/>
                    </a:solidFill>
                    <a:latin typeface="Arial" panose="020B0604020202020204" pitchFamily="34" charset="0"/>
                    <a:cs typeface="Arial" panose="020B0604020202020204" pitchFamily="34" charset="0"/>
                  </a:rPr>
                  <a:t> Đổi 0,5 lít = 0,5 dm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 0,0005 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a:t>
                </a:r>
              </a:p>
              <a:p>
                <a:pPr algn="just">
                  <a:lnSpc>
                    <a:spcPct val="150000"/>
                  </a:lnSpc>
                </a:pPr>
                <a:r>
                  <a:rPr lang="en-US" sz="4000">
                    <a:solidFill>
                      <a:schemeClr val="tx1"/>
                    </a:solidFill>
                    <a:latin typeface="Arial" panose="020B0604020202020204" pitchFamily="34" charset="0"/>
                    <a:cs typeface="Arial" panose="020B0604020202020204" pitchFamily="34" charset="0"/>
                  </a:rPr>
                  <a:t>       0,5g = 0,0005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a) Khối lượng của nửa lít nước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latin typeface="Cambria Math" panose="02040503050406030204" pitchFamily="18" charset="0"/>
                        </a:rPr>
                        <m:t>𝑚</m:t>
                      </m:r>
                      <m:r>
                        <a:rPr lang="en-US" sz="4000" b="0" i="1">
                          <a:solidFill>
                            <a:schemeClr val="tx1"/>
                          </a:solidFill>
                          <a:latin typeface="Cambria Math" panose="02040503050406030204" pitchFamily="18" charset="0"/>
                        </a:rPr>
                        <m:t>=</m:t>
                      </m:r>
                      <m:r>
                        <a:rPr lang="en-US" sz="4000" b="0" i="1">
                          <a:solidFill>
                            <a:schemeClr val="tx1"/>
                          </a:solidFill>
                          <a:latin typeface="Cambria Math" panose="02040503050406030204" pitchFamily="18" charset="0"/>
                        </a:rPr>
                        <m:t>𝐷</m:t>
                      </m:r>
                      <m:r>
                        <a:rPr lang="en-US" sz="4000" b="0" i="1">
                          <a:solidFill>
                            <a:schemeClr val="tx1"/>
                          </a:solidFill>
                          <a:latin typeface="Cambria Math" panose="02040503050406030204" pitchFamily="18" charset="0"/>
                        </a:rPr>
                        <m:t>.</m:t>
                      </m:r>
                      <m:r>
                        <a:rPr lang="en-US" sz="4000" b="0" i="1">
                          <a:solidFill>
                            <a:schemeClr val="tx1"/>
                          </a:solidFill>
                          <a:latin typeface="Cambria Math" panose="02040503050406030204" pitchFamily="18" charset="0"/>
                        </a:rPr>
                        <m:t>𝑉</m:t>
                      </m:r>
                      <m:r>
                        <a:rPr lang="en-US" sz="4000" b="0" i="1">
                          <a:solidFill>
                            <a:schemeClr val="tx1"/>
                          </a:solidFill>
                          <a:latin typeface="Cambria Math" panose="02040503050406030204" pitchFamily="18" charset="0"/>
                        </a:rPr>
                        <m:t>=1000 . 0,0005=0.5 (</m:t>
                      </m:r>
                      <m:r>
                        <a:rPr lang="en-US" sz="4000" b="0" i="1">
                          <a:solidFill>
                            <a:schemeClr val="tx1"/>
                          </a:solidFill>
                          <a:latin typeface="Cambria Math" panose="02040503050406030204" pitchFamily="18" charset="0"/>
                        </a:rPr>
                        <m:t>𝑘𝑔</m:t>
                      </m:r>
                      <m:r>
                        <a:rPr lang="en-US" sz="4000" b="0" i="1">
                          <a:solidFill>
                            <a:schemeClr val="tx1"/>
                          </a:solidFill>
                          <a:latin typeface="Cambria Math" panose="02040503050406030204" pitchFamily="18" charset="0"/>
                        </a:rPr>
                        <m:t>)</m:t>
                      </m:r>
                    </m:oMath>
                  </m:oMathPara>
                </a14:m>
                <a:endParaRPr lang="en-US" sz="4000">
                  <a:solidFill>
                    <a:schemeClr val="tx1"/>
                  </a:solidFill>
                  <a:latin typeface="Arial" panose="020B0604020202020204" pitchFamily="34" charset="0"/>
                  <a:cs typeface="Arial" panose="020B0604020202020204" pitchFamily="34" charset="0"/>
                </a:endParaRPr>
              </a:p>
              <a:p>
                <a:pPr algn="just">
                  <a:lnSpc>
                    <a:spcPct val="150000"/>
                  </a:lnSpc>
                </a:pPr>
                <a:r>
                  <a:rPr lang="en-US" sz="4000">
                    <a:solidFill>
                      <a:schemeClr val="tx1"/>
                    </a:solidFill>
                    <a:latin typeface="Arial" panose="020B0604020202020204" pitchFamily="34" charset="0"/>
                    <a:cs typeface="Arial" panose="020B0604020202020204" pitchFamily="34" charset="0"/>
                  </a:rPr>
                  <a:t>b) Khối lượng của nước và muối sau khi pha là: </a:t>
                </a:r>
              </a:p>
              <a:p>
                <a:pPr algn="just">
                  <a:lnSpc>
                    <a:spcPct val="150000"/>
                  </a:lnSpc>
                </a:pPr>
                <a:r>
                  <a:rPr lang="en-US" sz="4000">
                    <a:solidFill>
                      <a:schemeClr val="tx1"/>
                    </a:solidFill>
                    <a:latin typeface="Arial" panose="020B0604020202020204" pitchFamily="34" charset="0"/>
                    <a:cs typeface="Arial" panose="020B0604020202020204" pitchFamily="34" charset="0"/>
                  </a:rPr>
                  <a:t>0.5 + 0.0005 = 0,5005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c) Khối lượng riêng của nước muối vừa mới pha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latin typeface="Cambria Math" panose="02040503050406030204" pitchFamily="18" charset="0"/>
                        </a:rPr>
                        <m:t>𝐷</m:t>
                      </m:r>
                      <m:r>
                        <a:rPr lang="en-US" sz="4000" b="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b="0" i="1">
                              <a:solidFill>
                                <a:schemeClr val="tx1"/>
                              </a:solidFill>
                              <a:latin typeface="Cambria Math" panose="02040503050406030204" pitchFamily="18" charset="0"/>
                            </a:rPr>
                            <m:t>𝑚</m:t>
                          </m:r>
                        </m:num>
                        <m:den>
                          <m:r>
                            <a:rPr lang="en-US" sz="4000" b="0" i="1">
                              <a:solidFill>
                                <a:schemeClr val="tx1"/>
                              </a:solidFill>
                              <a:latin typeface="Cambria Math" panose="02040503050406030204" pitchFamily="18" charset="0"/>
                            </a:rPr>
                            <m:t>𝑉</m:t>
                          </m:r>
                        </m:den>
                      </m:f>
                      <m:r>
                        <a:rPr lang="en-US" sz="4000" b="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b="0" i="1">
                              <a:solidFill>
                                <a:schemeClr val="tx1"/>
                              </a:solidFill>
                              <a:latin typeface="Cambria Math" panose="02040503050406030204" pitchFamily="18" charset="0"/>
                            </a:rPr>
                            <m:t>0.5005</m:t>
                          </m:r>
                        </m:num>
                        <m:den>
                          <m:r>
                            <a:rPr lang="en-US" sz="4000" b="0" i="1">
                              <a:solidFill>
                                <a:schemeClr val="tx1"/>
                              </a:solidFill>
                              <a:latin typeface="Cambria Math" panose="02040503050406030204" pitchFamily="18" charset="0"/>
                            </a:rPr>
                            <m:t>0,0005</m:t>
                          </m:r>
                        </m:den>
                      </m:f>
                      <m:r>
                        <a:rPr lang="en-US" sz="4000" b="0" i="1">
                          <a:solidFill>
                            <a:schemeClr val="tx1"/>
                          </a:solidFill>
                          <a:latin typeface="Cambria Math" panose="02040503050406030204" pitchFamily="18" charset="0"/>
                        </a:rPr>
                        <m:t>=1001 (</m:t>
                      </m:r>
                      <m:r>
                        <a:rPr lang="en-US" sz="4000" b="0" i="1">
                          <a:solidFill>
                            <a:schemeClr val="tx1"/>
                          </a:solidFill>
                          <a:latin typeface="Cambria Math" panose="02040503050406030204" pitchFamily="18" charset="0"/>
                        </a:rPr>
                        <m:t>𝑘𝑔</m:t>
                      </m:r>
                      <m:r>
                        <a:rPr lang="en-US" sz="4000" b="0" i="1">
                          <a:solidFill>
                            <a:schemeClr val="tx1"/>
                          </a:solidFill>
                          <a:latin typeface="Cambria Math" panose="02040503050406030204" pitchFamily="18" charset="0"/>
                        </a:rPr>
                        <m:t>/</m:t>
                      </m:r>
                      <m:sSup>
                        <m:sSupPr>
                          <m:ctrlPr>
                            <a:rPr lang="en-US" sz="4000" i="1">
                              <a:solidFill>
                                <a:schemeClr val="tx1"/>
                              </a:solidFill>
                              <a:latin typeface="Cambria Math" panose="02040503050406030204" pitchFamily="18" charset="0"/>
                            </a:rPr>
                          </m:ctrlPr>
                        </m:sSupPr>
                        <m:e>
                          <m:r>
                            <a:rPr lang="en-US" sz="4000" b="0" i="1">
                              <a:solidFill>
                                <a:schemeClr val="tx1"/>
                              </a:solidFill>
                              <a:latin typeface="Cambria Math" panose="02040503050406030204" pitchFamily="18" charset="0"/>
                            </a:rPr>
                            <m:t>𝑚</m:t>
                          </m:r>
                        </m:e>
                        <m:sup>
                          <m:r>
                            <a:rPr lang="en-US" sz="4000" b="0" i="1">
                              <a:solidFill>
                                <a:schemeClr val="tx1"/>
                              </a:solidFill>
                              <a:latin typeface="Cambria Math" panose="02040503050406030204" pitchFamily="18" charset="0"/>
                            </a:rPr>
                            <m:t>3</m:t>
                          </m:r>
                        </m:sup>
                      </m:sSup>
                      <m:r>
                        <a:rPr lang="en-US" sz="4000" b="0" i="1">
                          <a:solidFill>
                            <a:schemeClr val="tx1"/>
                          </a:solidFill>
                          <a:latin typeface="Cambria Math" panose="02040503050406030204" pitchFamily="18" charset="0"/>
                        </a:rPr>
                        <m:t>)</m:t>
                      </m:r>
                    </m:oMath>
                  </m:oMathPara>
                </a14:m>
                <a:endParaRPr lang="en-US" sz="4000">
                  <a:solidFill>
                    <a:schemeClr val="tx1"/>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90499"/>
                <a:ext cx="17145000" cy="9745979"/>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59670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wipe(down)">
                                      <p:cBhvr>
                                        <p:cTn id="30" dur="500"/>
                                        <p:tgtEl>
                                          <p:spTgt spid="6">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wipe(down)">
                                      <p:cBhvr>
                                        <p:cTn id="33" dur="500"/>
                                        <p:tgtEl>
                                          <p:spTgt spid="6">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down)">
                                      <p:cBhvr>
                                        <p:cTn id="36" dur="500"/>
                                        <p:tgtEl>
                                          <p:spTgt spid="6">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wipe(down)">
                                      <p:cBhvr>
                                        <p:cTn id="3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5">
            <a:extLst>
              <a:ext uri="{FF2B5EF4-FFF2-40B4-BE49-F238E27FC236}">
                <a16:creationId xmlns:a16="http://schemas.microsoft.com/office/drawing/2014/main" id="{B9DF71B9-1EEB-02E5-1D50-26CAD8918812}"/>
              </a:ext>
            </a:extLst>
          </p:cNvPr>
          <p:cNvSpPr txBox="1"/>
          <p:nvPr/>
        </p:nvSpPr>
        <p:spPr>
          <a:xfrm>
            <a:off x="3886200" y="0"/>
            <a:ext cx="10058400" cy="1508555"/>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HƯỚNG DẪN VỀ NHÀ</a:t>
            </a:r>
          </a:p>
        </p:txBody>
      </p:sp>
      <p:sp>
        <p:nvSpPr>
          <p:cNvPr id="8" name="Arrow: Pentagon 7">
            <a:extLst>
              <a:ext uri="{FF2B5EF4-FFF2-40B4-BE49-F238E27FC236}">
                <a16:creationId xmlns:a16="http://schemas.microsoft.com/office/drawing/2014/main" id="{DA84EF3F-78BE-8B7F-38FC-6EF116E36BB7}"/>
              </a:ext>
            </a:extLst>
          </p:cNvPr>
          <p:cNvSpPr/>
          <p:nvPr/>
        </p:nvSpPr>
        <p:spPr>
          <a:xfrm>
            <a:off x="6227445" y="2229716"/>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Ôn tập và ghi nhớ kiến thức vừa học.</a:t>
            </a:r>
          </a:p>
        </p:txBody>
      </p:sp>
      <p:sp>
        <p:nvSpPr>
          <p:cNvPr id="11" name="Arrow: Pentagon 10">
            <a:extLst>
              <a:ext uri="{FF2B5EF4-FFF2-40B4-BE49-F238E27FC236}">
                <a16:creationId xmlns:a16="http://schemas.microsoft.com/office/drawing/2014/main" id="{17752084-6B49-BB0B-D21F-A88C944EF45F}"/>
              </a:ext>
            </a:extLst>
          </p:cNvPr>
          <p:cNvSpPr/>
          <p:nvPr/>
        </p:nvSpPr>
        <p:spPr>
          <a:xfrm>
            <a:off x="6261173" y="4334308"/>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Làm</a:t>
            </a:r>
            <a:r>
              <a:rPr lang="vi-VN" sz="4500">
                <a:latin typeface="Arial" panose="020B0604020202020204" pitchFamily="34" charset="0"/>
                <a:cs typeface="Arial" panose="020B0604020202020204" pitchFamily="34" charset="0"/>
              </a:rPr>
              <a:t> các bài tập trong SBT </a:t>
            </a:r>
            <a:endParaRPr lang="en-US" sz="4500">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F1B87FF0-F462-7FB8-D6BD-F574B292A820}"/>
              </a:ext>
            </a:extLst>
          </p:cNvPr>
          <p:cNvSpPr/>
          <p:nvPr/>
        </p:nvSpPr>
        <p:spPr>
          <a:xfrm>
            <a:off x="6288655" y="6705401"/>
            <a:ext cx="10896601" cy="2209800"/>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Tìm hiểu nội dung </a:t>
            </a:r>
            <a:r>
              <a:rPr lang="en-US" sz="4500" b="1">
                <a:latin typeface="Arial" panose="020B0604020202020204" pitchFamily="34" charset="0"/>
                <a:cs typeface="Arial" panose="020B0604020202020204" pitchFamily="34" charset="0"/>
              </a:rPr>
              <a:t>Bài 14</a:t>
            </a:r>
            <a:r>
              <a:rPr lang="vi-VN" sz="4500" b="1">
                <a:latin typeface="Arial" panose="020B0604020202020204" pitchFamily="34" charset="0"/>
                <a:cs typeface="Arial" panose="020B0604020202020204" pitchFamily="34" charset="0"/>
              </a:rPr>
              <a:t>: </a:t>
            </a:r>
            <a:r>
              <a:rPr lang="en-US" sz="4500" b="1">
                <a:latin typeface="Arial" panose="020B0604020202020204" pitchFamily="34" charset="0"/>
                <a:cs typeface="Arial" panose="020B0604020202020204" pitchFamily="34" charset="0"/>
              </a:rPr>
              <a:t>Thực hành xác định khối lượng riêng </a:t>
            </a:r>
            <a:r>
              <a:rPr lang="en-US" sz="4500">
                <a:latin typeface="Arial" panose="020B0604020202020204" pitchFamily="34" charset="0"/>
                <a:cs typeface="Arial" panose="020B0604020202020204" pitchFamily="34" charset="0"/>
              </a:rPr>
              <a:t> </a:t>
            </a:r>
          </a:p>
        </p:txBody>
      </p:sp>
      <p:pic>
        <p:nvPicPr>
          <p:cNvPr id="7" name="Picture 7">
            <a:extLst>
              <a:ext uri="{FF2B5EF4-FFF2-40B4-BE49-F238E27FC236}">
                <a16:creationId xmlns:a16="http://schemas.microsoft.com/office/drawing/2014/main" id="{B235F8E8-8196-4EBD-8EC8-362E3C8136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4334308"/>
            <a:ext cx="5366184" cy="4628332"/>
          </a:xfrm>
          <a:prstGeom prst="rect">
            <a:avLst/>
          </a:prstGeom>
        </p:spPr>
      </p:pic>
    </p:spTree>
    <p:extLst>
      <p:ext uri="{BB962C8B-B14F-4D97-AF65-F5344CB8AC3E}">
        <p14:creationId xmlns:p14="http://schemas.microsoft.com/office/powerpoint/2010/main" val="35337113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335212" y="2722043"/>
            <a:ext cx="17945292"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CẢM ƠN CÁC EM ĐÃ</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LẮNG NGHE BÀI GIẢNG HÔM NAY!</a:t>
            </a:r>
          </a:p>
        </p:txBody>
      </p:sp>
    </p:spTree>
    <p:extLst>
      <p:ext uri="{BB962C8B-B14F-4D97-AF65-F5344CB8AC3E}">
        <p14:creationId xmlns:p14="http://schemas.microsoft.com/office/powerpoint/2010/main" val="2840034984"/>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624958" y="135273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47184">
            <a:off x="1960963" y="2202432"/>
            <a:ext cx="15040099" cy="4707851"/>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3916603" y="2485965"/>
            <a:ext cx="10847368" cy="3681777"/>
          </a:xfrm>
          <a:prstGeom prst="rect">
            <a:avLst/>
          </a:prstGeom>
        </p:spPr>
        <p:txBody>
          <a:bodyPr wrap="square" lIns="0" tIns="0" rIns="0" bIns="0" rtlCol="0" anchor="t">
            <a:spAutoFit/>
          </a:bodyPr>
          <a:lstStyle/>
          <a:p>
            <a:pPr algn="ctr">
              <a:lnSpc>
                <a:spcPct val="150000"/>
              </a:lnSpc>
            </a:pPr>
            <a:r>
              <a:rPr lang="en-US" sz="8500" b="1">
                <a:solidFill>
                  <a:srgbClr val="102667"/>
                </a:solidFill>
                <a:latin typeface="Arial" panose="020B0604020202020204" pitchFamily="34" charset="0"/>
                <a:cs typeface="Arial" panose="020B0604020202020204" pitchFamily="34" charset="0"/>
              </a:rPr>
              <a:t>BÀI 13: </a:t>
            </a:r>
          </a:p>
          <a:p>
            <a:pPr algn="ctr">
              <a:lnSpc>
                <a:spcPct val="150000"/>
              </a:lnSpc>
            </a:pPr>
            <a:r>
              <a:rPr lang="en-US" sz="8500" b="1">
                <a:solidFill>
                  <a:srgbClr val="102667"/>
                </a:solidFill>
                <a:latin typeface="Arial" panose="020B0604020202020204" pitchFamily="34" charset="0"/>
                <a:cs typeface="Arial" panose="020B0604020202020204" pitchFamily="34" charset="0"/>
              </a:rPr>
              <a:t>KHỐI LƯỢNG RIÊNG</a:t>
            </a:r>
          </a:p>
        </p:txBody>
      </p:sp>
      <p:sp>
        <p:nvSpPr>
          <p:cNvPr id="14" name="Freeform 14"/>
          <p:cNvSpPr/>
          <p:nvPr/>
        </p:nvSpPr>
        <p:spPr>
          <a:xfrm>
            <a:off x="1440743" y="12573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spd="med">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411717" y="-136999"/>
            <a:ext cx="10299721" cy="1733616"/>
          </a:xfrm>
          <a:prstGeom prst="rect">
            <a:avLst/>
          </a:prstGeom>
        </p:spPr>
        <p:txBody>
          <a:bodyPr wrap="square" lIns="0" tIns="0" rIns="0" bIns="0" rtlCol="0" anchor="t">
            <a:spAutoFit/>
          </a:bodyPr>
          <a:lstStyle/>
          <a:p>
            <a:pPr algn="ctr">
              <a:lnSpc>
                <a:spcPts val="15897"/>
              </a:lnSpc>
            </a:pPr>
            <a:r>
              <a:rPr lang="en-US" sz="7000" b="1">
                <a:solidFill>
                  <a:srgbClr val="102667"/>
                </a:solidFill>
                <a:latin typeface="Arial" panose="020B0604020202020204" pitchFamily="34" charset="0"/>
                <a:cs typeface="Arial" panose="020B0604020202020204" pitchFamily="34" charset="0"/>
              </a:rPr>
              <a:t>NỘI DUNG BÀI HỌC </a:t>
            </a:r>
          </a:p>
        </p:txBody>
      </p:sp>
      <p:pic>
        <p:nvPicPr>
          <p:cNvPr id="16" name="Picture 2">
            <a:extLst>
              <a:ext uri="{FF2B5EF4-FFF2-40B4-BE49-F238E27FC236}">
                <a16:creationId xmlns:a16="http://schemas.microsoft.com/office/drawing/2014/main" id="{4D541B3E-F56C-01D2-5CC6-0885709C1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5601" b="43136"/>
          <a:stretch>
            <a:fillRect/>
          </a:stretch>
        </p:blipFill>
        <p:spPr>
          <a:xfrm flipH="1">
            <a:off x="-141639" y="3078279"/>
            <a:ext cx="7889988" cy="7052512"/>
          </a:xfrm>
          <a:prstGeom prst="rect">
            <a:avLst/>
          </a:prstGeom>
        </p:spPr>
      </p:pic>
      <p:grpSp>
        <p:nvGrpSpPr>
          <p:cNvPr id="10" name="Group 9">
            <a:extLst>
              <a:ext uri="{FF2B5EF4-FFF2-40B4-BE49-F238E27FC236}">
                <a16:creationId xmlns:a16="http://schemas.microsoft.com/office/drawing/2014/main" id="{438C393B-A2C7-2406-FAEA-0FABA1EE2288}"/>
              </a:ext>
            </a:extLst>
          </p:cNvPr>
          <p:cNvGrpSpPr/>
          <p:nvPr/>
        </p:nvGrpSpPr>
        <p:grpSpPr>
          <a:xfrm>
            <a:off x="7447595" y="5896439"/>
            <a:ext cx="9311843" cy="2825264"/>
            <a:chOff x="7447595" y="5896439"/>
            <a:chExt cx="9311843" cy="2825264"/>
          </a:xfrm>
        </p:grpSpPr>
        <p:sp>
          <p:nvSpPr>
            <p:cNvPr id="15" name="Freeform 9">
              <a:extLst>
                <a:ext uri="{FF2B5EF4-FFF2-40B4-BE49-F238E27FC236}">
                  <a16:creationId xmlns:a16="http://schemas.microsoft.com/office/drawing/2014/main" id="{A0334B96-E560-E8E5-719C-F94C24925EAC}"/>
                </a:ext>
              </a:extLst>
            </p:cNvPr>
            <p:cNvSpPr/>
            <p:nvPr/>
          </p:nvSpPr>
          <p:spPr>
            <a:xfrm rot="147184">
              <a:off x="7447595" y="5896439"/>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0">
              <a:extLst>
                <a:ext uri="{FF2B5EF4-FFF2-40B4-BE49-F238E27FC236}">
                  <a16:creationId xmlns:a16="http://schemas.microsoft.com/office/drawing/2014/main" id="{72254D95-C578-7577-0D60-175BAE81122E}"/>
                </a:ext>
              </a:extLst>
            </p:cNvPr>
            <p:cNvSpPr txBox="1"/>
            <p:nvPr/>
          </p:nvSpPr>
          <p:spPr>
            <a:xfrm>
              <a:off x="9215205" y="6243354"/>
              <a:ext cx="7189468" cy="2041456"/>
            </a:xfrm>
            <a:prstGeom prst="rect">
              <a:avLst/>
            </a:prstGeom>
            <a:noFill/>
          </p:spPr>
          <p:txBody>
            <a:bodyPr wrap="square">
              <a:spAutoFit/>
            </a:bodyPr>
            <a:lstStyle/>
            <a:p>
              <a:pPr marL="0" marR="0" algn="just">
                <a:lnSpc>
                  <a:spcPct val="150000"/>
                </a:lnSpc>
                <a:spcBef>
                  <a:spcPts val="0"/>
                </a:spcBef>
                <a:spcAft>
                  <a:spcPts val="0"/>
                </a:spcAft>
              </a:pPr>
              <a:r>
                <a:rPr lang="en-US" sz="4500">
                  <a:effectLst/>
                  <a:latin typeface="Arial" panose="020B0604020202020204" pitchFamily="34" charset="0"/>
                  <a:ea typeface="Times New Roman" panose="02020603050405020304" pitchFamily="18" charset="0"/>
                  <a:cs typeface="Arial" panose="020B0604020202020204" pitchFamily="34" charset="0"/>
                </a:rPr>
                <a:t>Khối lượng riêng, đơn vị khối lượng riêng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4424882-6ECA-204D-7F74-8DC7A6C528B5}"/>
                </a:ext>
              </a:extLst>
            </p:cNvPr>
            <p:cNvSpPr/>
            <p:nvPr/>
          </p:nvSpPr>
          <p:spPr>
            <a:xfrm>
              <a:off x="7800105" y="6604535"/>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grpSp>
        <p:nvGrpSpPr>
          <p:cNvPr id="6" name="Group 5">
            <a:extLst>
              <a:ext uri="{FF2B5EF4-FFF2-40B4-BE49-F238E27FC236}">
                <a16:creationId xmlns:a16="http://schemas.microsoft.com/office/drawing/2014/main" id="{C6F9A57A-DE23-29AA-FF4F-7CF2BD38BDEB}"/>
              </a:ext>
            </a:extLst>
          </p:cNvPr>
          <p:cNvGrpSpPr/>
          <p:nvPr/>
        </p:nvGrpSpPr>
        <p:grpSpPr>
          <a:xfrm>
            <a:off x="7447595" y="2230086"/>
            <a:ext cx="9311843" cy="2825264"/>
            <a:chOff x="7447595" y="2230086"/>
            <a:chExt cx="9311843" cy="2825264"/>
          </a:xfrm>
        </p:grpSpPr>
        <p:sp>
          <p:nvSpPr>
            <p:cNvPr id="9" name="Freeform 9"/>
            <p:cNvSpPr/>
            <p:nvPr/>
          </p:nvSpPr>
          <p:spPr>
            <a:xfrm rot="147184">
              <a:off x="7447595" y="2230086"/>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Rectangle: Rounded Corners 22">
              <a:extLst>
                <a:ext uri="{FF2B5EF4-FFF2-40B4-BE49-F238E27FC236}">
                  <a16:creationId xmlns:a16="http://schemas.microsoft.com/office/drawing/2014/main" id="{0EB8CA6D-5BEB-C36F-315B-2564C7541806}"/>
                </a:ext>
              </a:extLst>
            </p:cNvPr>
            <p:cNvSpPr/>
            <p:nvPr/>
          </p:nvSpPr>
          <p:spPr>
            <a:xfrm>
              <a:off x="7800105" y="2942611"/>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6674A72F-7620-4471-6458-034E0BC953FB}"/>
                </a:ext>
              </a:extLst>
            </p:cNvPr>
            <p:cNvSpPr txBox="1"/>
            <p:nvPr/>
          </p:nvSpPr>
          <p:spPr>
            <a:xfrm>
              <a:off x="10058400" y="3078279"/>
              <a:ext cx="4419600" cy="1002710"/>
            </a:xfrm>
            <a:prstGeom prst="rect">
              <a:avLst/>
            </a:prstGeom>
            <a:noFill/>
          </p:spPr>
          <p:txBody>
            <a:bodyPr wrap="square" rtlCol="0">
              <a:spAutoFit/>
            </a:bodyPr>
            <a:lstStyle/>
            <a:p>
              <a:pPr algn="ctr">
                <a:lnSpc>
                  <a:spcPct val="150000"/>
                </a:lnSpc>
              </a:pPr>
              <a:r>
                <a:rPr lang="en-US" sz="4500">
                  <a:latin typeface="Arial" panose="020B0604020202020204" pitchFamily="34" charset="0"/>
                  <a:cs typeface="Arial" panose="020B0604020202020204" pitchFamily="34" charset="0"/>
                </a:rPr>
                <a:t>Thí nghiệm</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4671600" y="1034913"/>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426838" y="1028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0">
            <a:extLst>
              <a:ext uri="{FF2B5EF4-FFF2-40B4-BE49-F238E27FC236}">
                <a16:creationId xmlns:a16="http://schemas.microsoft.com/office/drawing/2014/main" id="{DD627A5D-2626-2356-85EA-F6475EB5A75A}"/>
              </a:ext>
            </a:extLst>
          </p:cNvPr>
          <p:cNvGrpSpPr/>
          <p:nvPr/>
        </p:nvGrpSpPr>
        <p:grpSpPr>
          <a:xfrm>
            <a:off x="806418" y="2988303"/>
            <a:ext cx="11418556" cy="2936423"/>
            <a:chOff x="806418" y="2988303"/>
            <a:chExt cx="11418556" cy="2936423"/>
          </a:xfrm>
        </p:grpSpPr>
        <p:sp>
          <p:nvSpPr>
            <p:cNvPr id="3" name="Freeform 3"/>
            <p:cNvSpPr/>
            <p:nvPr/>
          </p:nvSpPr>
          <p:spPr>
            <a:xfrm rot="147184">
              <a:off x="806418" y="2988303"/>
              <a:ext cx="11418556" cy="2936423"/>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028699" y="3656026"/>
              <a:ext cx="10304036" cy="1315040"/>
            </a:xfrm>
            <a:prstGeom prst="rect">
              <a:avLst/>
            </a:prstGeom>
          </p:spPr>
          <p:txBody>
            <a:bodyPr lIns="0" tIns="0" rIns="0" bIns="0" rtlCol="0" anchor="t">
              <a:spAutoFit/>
            </a:bodyPr>
            <a:lstStyle/>
            <a:p>
              <a:pPr algn="ctr">
                <a:lnSpc>
                  <a:spcPct val="150000"/>
                </a:lnSpc>
              </a:pPr>
              <a:r>
                <a:rPr lang="en-US" sz="6500" b="1">
                  <a:solidFill>
                    <a:srgbClr val="102667"/>
                  </a:solidFill>
                  <a:latin typeface="Arial" panose="020B0604020202020204" pitchFamily="34" charset="0"/>
                  <a:cs typeface="Arial" panose="020B0604020202020204" pitchFamily="34" charset="0"/>
                </a:rPr>
                <a:t>1. THÍ NGHIỆM</a:t>
              </a:r>
            </a:p>
          </p:txBody>
        </p:sp>
      </p:grpSp>
      <p:pic>
        <p:nvPicPr>
          <p:cNvPr id="15" name="Picture 4">
            <a:extLst>
              <a:ext uri="{FF2B5EF4-FFF2-40B4-BE49-F238E27FC236}">
                <a16:creationId xmlns:a16="http://schemas.microsoft.com/office/drawing/2014/main" id="{EEE21D47-305B-1D5B-AC3F-7FDEC478E8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963917" y="2980310"/>
            <a:ext cx="6008152" cy="716795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indent="-685800" algn="just">
              <a:lnSpc>
                <a:spcPct val="150000"/>
              </a:lnSpc>
              <a:spcBef>
                <a:spcPts val="0"/>
              </a:spcBef>
              <a:spcAft>
                <a:spcPts val="800"/>
              </a:spcAft>
              <a:buFont typeface="Wingdings" panose="05000000000000000000" pitchFamily="2" charset="2"/>
              <a:buChar char="v"/>
              <a:tabLst>
                <a:tab pos="2971800" algn="ctr"/>
                <a:tab pos="5943600" algn="r"/>
              </a:tabLst>
            </a:pPr>
            <a:r>
              <a:rPr lang="vi-VN"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 nghiệm</a:t>
            </a:r>
            <a:r>
              <a:rPr lang="fr-FR"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(SGK – tr56)</a:t>
            </a:r>
            <a:endParaRPr lang="en-US" sz="5000" b="1">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002060"/>
                </a:solidFill>
                <a:latin typeface="Arial" panose="020B0604020202020204" pitchFamily="34" charset="0"/>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99E0AD-083D-4E6A-76D6-DDEAD4049885}"/>
                  </a:ext>
                </a:extLst>
              </p:cNvPr>
              <p:cNvSpPr txBox="1"/>
              <p:nvPr/>
            </p:nvSpPr>
            <p:spPr>
              <a:xfrm>
                <a:off x="463105" y="4187502"/>
                <a:ext cx="8690888" cy="274825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có thể tích lần lượt là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=2</m:t>
                    </m:r>
                    <m:r>
                      <a:rPr lang="en-US" sz="4000" b="0" i="1" smtClean="0">
                        <a:latin typeface="Cambria Math" panose="02040503050406030204" pitchFamily="18" charset="0"/>
                      </a:rPr>
                      <m:t>𝑉</m:t>
                    </m:r>
                  </m:oMath>
                </a14:m>
                <a:r>
                  <a:rPr lang="en-US" sz="400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0" smtClean="0">
                        <a:latin typeface="Cambria Math" panose="02040503050406030204" pitchFamily="18" charset="0"/>
                      </a:rPr>
                      <m:t>=3</m:t>
                    </m:r>
                    <m:r>
                      <m:rPr>
                        <m:sty m:val="p"/>
                      </m:rPr>
                      <a:rPr lang="en-US" sz="4000" b="0" i="0" smtClean="0">
                        <a:latin typeface="Cambria Math" panose="02040503050406030204" pitchFamily="18" charset="0"/>
                      </a:rPr>
                      <m:t>V</m:t>
                    </m:r>
                  </m:oMath>
                </a14:m>
                <a:r>
                  <a:rPr lang="en-US" sz="400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39" name="TextBox 38">
                <a:extLst>
                  <a:ext uri="{FF2B5EF4-FFF2-40B4-BE49-F238E27FC236}">
                    <a16:creationId xmlns:a16="http://schemas.microsoft.com/office/drawing/2014/main" id="{EB99E0AD-083D-4E6A-76D6-DDEAD4049885}"/>
                  </a:ext>
                </a:extLst>
              </p:cNvPr>
              <p:cNvSpPr txBox="1">
                <a:spLocks noRot="1" noChangeAspect="1" noMove="1" noResize="1" noEditPoints="1" noAdjustHandles="1" noChangeArrowheads="1" noChangeShapeType="1" noTextEdit="1"/>
              </p:cNvSpPr>
              <p:nvPr/>
            </p:nvSpPr>
            <p:spPr>
              <a:xfrm>
                <a:off x="463105" y="4187502"/>
                <a:ext cx="8690888" cy="2748253"/>
              </a:xfrm>
              <a:prstGeom prst="rect">
                <a:avLst/>
              </a:prstGeom>
              <a:blipFill>
                <a:blip r:embed="rId8"/>
                <a:stretch>
                  <a:fillRect l="-2244" r="-2454" b="-8647"/>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896B4934-16A9-D2A7-02AB-DAE2300A1F8C}"/>
              </a:ext>
            </a:extLst>
          </p:cNvPr>
          <p:cNvPicPr>
            <a:picLocks noChangeAspect="1"/>
          </p:cNvPicPr>
          <p:nvPr/>
        </p:nvPicPr>
        <p:blipFill>
          <a:blip r:embed="rId9"/>
          <a:stretch>
            <a:fillRect/>
          </a:stretch>
        </p:blipFill>
        <p:spPr>
          <a:xfrm>
            <a:off x="9700285" y="2628899"/>
            <a:ext cx="7188993" cy="619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Effect transition="in" filter="wipe(down)">
                                      <p:cBhvr>
                                        <p:cTn id="18" dur="500"/>
                                        <p:tgtEl>
                                          <p:spTgt spid="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2C8FE6-6EB9-8E15-670D-7C1A0DF5D2E2}"/>
                  </a:ext>
                </a:extLst>
              </p:cNvPr>
              <p:cNvSpPr txBox="1"/>
              <p:nvPr/>
            </p:nvSpPr>
            <p:spPr>
              <a:xfrm>
                <a:off x="355222" y="2787225"/>
                <a:ext cx="7464929" cy="675409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từng thỏi sắt tương ứng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Ghi số liệu, tính tỉ số khối lượng và thể tich tương ứng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vào vở theo mẫu sau.</a:t>
                </a:r>
              </a:p>
            </p:txBody>
          </p:sp>
        </mc:Choice>
        <mc:Fallback xmlns="">
          <p:sp>
            <p:nvSpPr>
              <p:cNvPr id="6" name="TextBox 5">
                <a:extLst>
                  <a:ext uri="{FF2B5EF4-FFF2-40B4-BE49-F238E27FC236}">
                    <a16:creationId xmlns:a16="http://schemas.microsoft.com/office/drawing/2014/main" id="{C12C8FE6-6EB9-8E15-670D-7C1A0DF5D2E2}"/>
                  </a:ext>
                </a:extLst>
              </p:cNvPr>
              <p:cNvSpPr txBox="1">
                <a:spLocks noRot="1" noChangeAspect="1" noMove="1" noResize="1" noEditPoints="1" noAdjustHandles="1" noChangeArrowheads="1" noChangeShapeType="1" noTextEdit="1"/>
              </p:cNvSpPr>
              <p:nvPr/>
            </p:nvSpPr>
            <p:spPr>
              <a:xfrm>
                <a:off x="355222" y="2787225"/>
                <a:ext cx="7464929" cy="6754093"/>
              </a:xfrm>
              <a:prstGeom prst="rect">
                <a:avLst/>
              </a:prstGeom>
              <a:blipFill>
                <a:blip r:embed="rId8"/>
                <a:stretch>
                  <a:fillRect l="-2612" r="-2939" b="-2888"/>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B530FC2E-E5CF-5FE9-682A-930E9299A946}"/>
              </a:ext>
            </a:extLst>
          </p:cNvPr>
          <p:cNvGraphicFramePr>
            <a:graphicFrameLocks noGrp="1"/>
          </p:cNvGraphicFramePr>
          <p:nvPr>
            <p:extLst>
              <p:ext uri="{D42A27DB-BD31-4B8C-83A1-F6EECF244321}">
                <p14:modId xmlns:p14="http://schemas.microsoft.com/office/powerpoint/2010/main" val="4135631767"/>
              </p:ext>
            </p:extLst>
          </p:nvPr>
        </p:nvGraphicFramePr>
        <p:xfrm>
          <a:off x="8288199" y="2787225"/>
          <a:ext cx="9619595" cy="5998006"/>
        </p:xfrm>
        <a:graphic>
          <a:graphicData uri="http://schemas.openxmlformats.org/drawingml/2006/table">
            <a:tbl>
              <a:tblPr firstRow="1" firstCol="1" bandRow="1">
                <a:tableStyleId>{5C22544A-7EE6-4342-B048-85BDC9FD1C3A}</a:tableStyleId>
              </a:tblPr>
              <a:tblGrid>
                <a:gridCol w="2403284">
                  <a:extLst>
                    <a:ext uri="{9D8B030D-6E8A-4147-A177-3AD203B41FA5}">
                      <a16:colId xmlns:a16="http://schemas.microsoft.com/office/drawing/2014/main" val="2388397792"/>
                    </a:ext>
                  </a:extLst>
                </a:gridCol>
                <a:gridCol w="2405437">
                  <a:extLst>
                    <a:ext uri="{9D8B030D-6E8A-4147-A177-3AD203B41FA5}">
                      <a16:colId xmlns:a16="http://schemas.microsoft.com/office/drawing/2014/main" val="4259041944"/>
                    </a:ext>
                  </a:extLst>
                </a:gridCol>
                <a:gridCol w="2405437">
                  <a:extLst>
                    <a:ext uri="{9D8B030D-6E8A-4147-A177-3AD203B41FA5}">
                      <a16:colId xmlns:a16="http://schemas.microsoft.com/office/drawing/2014/main" val="1664548513"/>
                    </a:ext>
                  </a:extLst>
                </a:gridCol>
                <a:gridCol w="2405437">
                  <a:extLst>
                    <a:ext uri="{9D8B030D-6E8A-4147-A177-3AD203B41FA5}">
                      <a16:colId xmlns:a16="http://schemas.microsoft.com/office/drawing/2014/main" val="70992963"/>
                    </a:ext>
                  </a:extLst>
                </a:gridCol>
              </a:tblGrid>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1</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2</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3</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1613190"/>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0996405"/>
                  </a:ext>
                </a:extLst>
              </a:tr>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1564475"/>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06059810"/>
                  </a:ext>
                </a:extLst>
              </a:tr>
            </a:tbl>
          </a:graphicData>
        </a:graphic>
      </p:graphicFrame>
    </p:spTree>
    <p:extLst>
      <p:ext uri="{BB962C8B-B14F-4D97-AF65-F5344CB8AC3E}">
        <p14:creationId xmlns:p14="http://schemas.microsoft.com/office/powerpoint/2010/main" val="2460146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F7D8E60D-98B2-B5EE-24D5-4DF6AB46223C}"/>
              </a:ext>
            </a:extLst>
          </p:cNvPr>
          <p:cNvSpPr/>
          <p:nvPr/>
        </p:nvSpPr>
        <p:spPr>
          <a:xfrm>
            <a:off x="500012" y="1852349"/>
            <a:ext cx="7809875" cy="4316415"/>
          </a:xfrm>
          <a:prstGeom prst="wedgeEllipseCallout">
            <a:avLst>
              <a:gd name="adj1" fmla="val 61311"/>
              <a:gd name="adj2" fmla="val 51733"/>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ba thỏi sắt </a:t>
            </a:r>
            <a:endParaRPr lang="en-US" sz="4500">
              <a:solidFill>
                <a:schemeClr val="bg1"/>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BDA7DC-36B9-57B4-F40F-E52180CF33BA}"/>
                  </a:ext>
                </a:extLst>
              </p:cNvPr>
              <p:cNvSpPr txBox="1"/>
              <p:nvPr/>
            </p:nvSpPr>
            <p:spPr>
              <a:xfrm>
                <a:off x="9185222" y="6367112"/>
                <a:ext cx="8756754" cy="2557880"/>
              </a:xfrm>
              <a:prstGeom prst="rect">
                <a:avLst/>
              </a:prstGeom>
              <a:noFill/>
            </p:spPr>
            <p:txBody>
              <a:bodyPr wrap="square">
                <a:spAutoFit/>
              </a:bodyPr>
              <a:lstStyle/>
              <a:p>
                <a:pPr marL="0" marR="0" algn="just">
                  <a:lnSpc>
                    <a:spcPct val="150000"/>
                  </a:lnSpc>
                  <a:spcBef>
                    <a:spcPts val="0"/>
                  </a:spcBef>
                  <a:spcAft>
                    <a:spcPts val="800"/>
                  </a:spcAft>
                </a:pPr>
                <a:r>
                  <a:rPr lang="vi-VN" sz="4500">
                    <a:solidFill>
                      <a:srgbClr val="000000"/>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ea typeface="Calibri" panose="020F0502020204030204" pitchFamily="34" charset="0"/>
                    <a:cs typeface="Times New Roman" panose="02020603050405020304" pitchFamily="18" charset="0"/>
                  </a:rPr>
                  <a:t> xác định</a:t>
                </a:r>
                <a:endParaRPr lang="en-US" sz="450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F8BDA7DC-36B9-57B4-F40F-E52180CF33BA}"/>
                  </a:ext>
                </a:extLst>
              </p:cNvPr>
              <p:cNvSpPr txBox="1">
                <a:spLocks noRot="1" noChangeAspect="1" noMove="1" noResize="1" noEditPoints="1" noAdjustHandles="1" noChangeArrowheads="1" noChangeShapeType="1" noTextEdit="1"/>
              </p:cNvSpPr>
              <p:nvPr/>
            </p:nvSpPr>
            <p:spPr>
              <a:xfrm>
                <a:off x="9185222" y="6367112"/>
                <a:ext cx="8756754" cy="2557880"/>
              </a:xfrm>
              <a:prstGeom prst="rect">
                <a:avLst/>
              </a:prstGeom>
              <a:blipFill>
                <a:blip r:embed="rId8"/>
                <a:stretch>
                  <a:fillRect l="-2925" r="-2925" b="-5476"/>
                </a:stretch>
              </a:blipFill>
            </p:spPr>
            <p:txBody>
              <a:bodyPr/>
              <a:lstStyle/>
              <a:p>
                <a:r>
                  <a:rPr lang="en-US">
                    <a:noFill/>
                  </a:rPr>
                  <a:t> </a:t>
                </a:r>
              </a:p>
            </p:txBody>
          </p:sp>
        </mc:Fallback>
      </mc:AlternateContent>
      <p:pic>
        <p:nvPicPr>
          <p:cNvPr id="14" name="Picture 4">
            <a:extLst>
              <a:ext uri="{FF2B5EF4-FFF2-40B4-BE49-F238E27FC236}">
                <a16:creationId xmlns:a16="http://schemas.microsoft.com/office/drawing/2014/main" id="{B30AADB8-9687-7708-56F1-21AD877AE3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125200" y="1362008"/>
            <a:ext cx="5943600" cy="4502277"/>
          </a:xfrm>
          <a:prstGeom prst="rect">
            <a:avLst/>
          </a:prstGeom>
        </p:spPr>
      </p:pic>
    </p:spTree>
    <p:extLst>
      <p:ext uri="{BB962C8B-B14F-4D97-AF65-F5344CB8AC3E}">
        <p14:creationId xmlns:p14="http://schemas.microsoft.com/office/powerpoint/2010/main" val="4383492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out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7">
            <a:extLst>
              <a:ext uri="{FF2B5EF4-FFF2-40B4-BE49-F238E27FC236}">
                <a16:creationId xmlns:a16="http://schemas.microsoft.com/office/drawing/2014/main" id="{E07EE795-F5D7-4A7F-92C9-CF6A44ED0C12}"/>
              </a:ext>
            </a:extLst>
          </p:cNvPr>
          <p:cNvGrpSpPr/>
          <p:nvPr/>
        </p:nvGrpSpPr>
        <p:grpSpPr>
          <a:xfrm>
            <a:off x="8153400" y="1963215"/>
            <a:ext cx="8915400" cy="4845917"/>
            <a:chOff x="8153400" y="1963215"/>
            <a:chExt cx="8915400" cy="4845917"/>
          </a:xfrm>
        </p:grpSpPr>
        <p:sp>
          <p:nvSpPr>
            <p:cNvPr id="15" name="Thought Bubble: Cloud 14">
              <a:extLst>
                <a:ext uri="{FF2B5EF4-FFF2-40B4-BE49-F238E27FC236}">
                  <a16:creationId xmlns:a16="http://schemas.microsoft.com/office/drawing/2014/main" id="{99615546-1014-784C-B800-6E08AA44DECC}"/>
                </a:ext>
              </a:extLst>
            </p:cNvPr>
            <p:cNvSpPr/>
            <p:nvPr/>
          </p:nvSpPr>
          <p:spPr>
            <a:xfrm>
              <a:off x="8153400" y="1963215"/>
              <a:ext cx="8915400" cy="4845917"/>
            </a:xfrm>
            <a:prstGeom prst="cloudCallout">
              <a:avLst>
                <a:gd name="adj1" fmla="val -61186"/>
                <a:gd name="adj2" fmla="val 47351"/>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5339DBD-8079-FB46-34AE-B0A21EB60821}"/>
                </a:ext>
              </a:extLst>
            </p:cNvPr>
            <p:cNvSpPr txBox="1"/>
            <p:nvPr/>
          </p:nvSpPr>
          <p:spPr>
            <a:xfrm>
              <a:off x="9543677" y="2772776"/>
              <a:ext cx="6775385" cy="3080202"/>
            </a:xfrm>
            <a:prstGeom prst="rect">
              <a:avLst/>
            </a:prstGeom>
            <a:noFill/>
          </p:spPr>
          <p:txBody>
            <a:bodyPr wrap="square">
              <a:spAutoFit/>
            </a:bodyPr>
            <a:lstStyle/>
            <a:p>
              <a:pPr marL="0" marR="0" algn="just">
                <a:lnSpc>
                  <a:spcPct val="150000"/>
                </a:lnSpc>
                <a:spcBef>
                  <a:spcPts val="0"/>
                </a:spcBef>
                <a:spcAft>
                  <a:spcPts val="800"/>
                </a:spcAft>
                <a:tabLst>
                  <a:tab pos="2971800" algn="ctr"/>
                  <a:tab pos="5943600" algn="r"/>
                </a:tabLst>
              </a:pPr>
              <a:r>
                <a:rPr lang="en-US" sz="4500">
                  <a:solidFill>
                    <a:srgbClr val="000000"/>
                  </a:solidFill>
                  <a:effectLst/>
                  <a:latin typeface="Arial" panose="020B0604020202020204" pitchFamily="34" charset="0"/>
                  <a:ea typeface="Calibri" panose="020F0502020204030204" pitchFamily="34" charset="0"/>
                  <a:cs typeface="Arial" panose="020B0604020202020204" pitchFamily="34" charset="0"/>
                </a:rPr>
                <a:t>Hãy </a:t>
              </a:r>
              <a:r>
                <a:rPr lang="vi-VN" sz="4500">
                  <a:solidFill>
                    <a:srgbClr val="000000"/>
                  </a:solidFill>
                  <a:effectLst/>
                  <a:latin typeface="Arial" panose="020B0604020202020204" pitchFamily="34" charset="0"/>
                  <a:ea typeface="Calibri" panose="020F0502020204030204" pitchFamily="34" charset="0"/>
                  <a:cs typeface="Arial" panose="020B0604020202020204" pitchFamily="34" charset="0"/>
                </a:rPr>
                <a:t>dự đoán về tỉ số khối lượng và thể tích với các vật liệu khác nhau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a:extLst>
              <a:ext uri="{FF2B5EF4-FFF2-40B4-BE49-F238E27FC236}">
                <a16:creationId xmlns:a16="http://schemas.microsoft.com/office/drawing/2014/main" id="{DEB9980D-4F8F-BEBF-4FC8-9A8E6E8733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0738" y="4702920"/>
            <a:ext cx="5627880" cy="5613812"/>
          </a:xfrm>
          <a:prstGeom prst="rect">
            <a:avLst/>
          </a:prstGeom>
        </p:spPr>
      </p:pic>
      <p:sp>
        <p:nvSpPr>
          <p:cNvPr id="21" name="TextBox 20">
            <a:extLst>
              <a:ext uri="{FF2B5EF4-FFF2-40B4-BE49-F238E27FC236}">
                <a16:creationId xmlns:a16="http://schemas.microsoft.com/office/drawing/2014/main" id="{7959F7EC-3CC6-BDA3-C51B-308F92DB8812}"/>
              </a:ext>
            </a:extLst>
          </p:cNvPr>
          <p:cNvSpPr txBox="1"/>
          <p:nvPr/>
        </p:nvSpPr>
        <p:spPr>
          <a:xfrm>
            <a:off x="4396970" y="229326"/>
            <a:ext cx="9285216"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45">
                                          <p:stCondLst>
                                            <p:cond delay="0"/>
                                          </p:stCondLst>
                                        </p:cTn>
                                        <p:tgtEl>
                                          <p:spTgt spid="19"/>
                                        </p:tgtEl>
                                      </p:cBhvr>
                                    </p:animEffect>
                                    <p:anim calcmode="lin" valueType="num">
                                      <p:cBhvr>
                                        <p:cTn id="24"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29" dur="7">
                                          <p:stCondLst>
                                            <p:cond delay="162"/>
                                          </p:stCondLst>
                                        </p:cTn>
                                        <p:tgtEl>
                                          <p:spTgt spid="19"/>
                                        </p:tgtEl>
                                      </p:cBhvr>
                                      <p:to x="100000" y="60000"/>
                                    </p:animScale>
                                    <p:animScale>
                                      <p:cBhvr>
                                        <p:cTn id="30" dur="41" decel="50000">
                                          <p:stCondLst>
                                            <p:cond delay="169"/>
                                          </p:stCondLst>
                                        </p:cTn>
                                        <p:tgtEl>
                                          <p:spTgt spid="19"/>
                                        </p:tgtEl>
                                      </p:cBhvr>
                                      <p:to x="100000" y="100000"/>
                                    </p:animScale>
                                    <p:animScale>
                                      <p:cBhvr>
                                        <p:cTn id="31" dur="7">
                                          <p:stCondLst>
                                            <p:cond delay="328"/>
                                          </p:stCondLst>
                                        </p:cTn>
                                        <p:tgtEl>
                                          <p:spTgt spid="19"/>
                                        </p:tgtEl>
                                      </p:cBhvr>
                                      <p:to x="100000" y="80000"/>
                                    </p:animScale>
                                    <p:animScale>
                                      <p:cBhvr>
                                        <p:cTn id="32" dur="41" decel="50000">
                                          <p:stCondLst>
                                            <p:cond delay="335"/>
                                          </p:stCondLst>
                                        </p:cTn>
                                        <p:tgtEl>
                                          <p:spTgt spid="19"/>
                                        </p:tgtEl>
                                      </p:cBhvr>
                                      <p:to x="100000" y="100000"/>
                                    </p:animScale>
                                    <p:animScale>
                                      <p:cBhvr>
                                        <p:cTn id="33" dur="7">
                                          <p:stCondLst>
                                            <p:cond delay="410"/>
                                          </p:stCondLst>
                                        </p:cTn>
                                        <p:tgtEl>
                                          <p:spTgt spid="19"/>
                                        </p:tgtEl>
                                      </p:cBhvr>
                                      <p:to x="100000" y="90000"/>
                                    </p:animScale>
                                    <p:animScale>
                                      <p:cBhvr>
                                        <p:cTn id="34" dur="41" decel="50000">
                                          <p:stCondLst>
                                            <p:cond delay="417"/>
                                          </p:stCondLst>
                                        </p:cTn>
                                        <p:tgtEl>
                                          <p:spTgt spid="19"/>
                                        </p:tgtEl>
                                      </p:cBhvr>
                                      <p:to x="100000" y="100000"/>
                                    </p:animScale>
                                    <p:animScale>
                                      <p:cBhvr>
                                        <p:cTn id="35" dur="7">
                                          <p:stCondLst>
                                            <p:cond delay="452"/>
                                          </p:stCondLst>
                                        </p:cTn>
                                        <p:tgtEl>
                                          <p:spTgt spid="19"/>
                                        </p:tgtEl>
                                      </p:cBhvr>
                                      <p:to x="100000" y="95000"/>
                                    </p:animScale>
                                    <p:animScale>
                                      <p:cBhvr>
                                        <p:cTn id="36" dur="41" decel="50000">
                                          <p:stCondLst>
                                            <p:cond delay="459"/>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1370</Words>
  <Application>Microsoft Office PowerPoint</Application>
  <PresentationFormat>Custom</PresentationFormat>
  <Paragraphs>147</Paragraphs>
  <Slides>29</Slides>
  <Notes>0</Notes>
  <HiddenSlides>0</HiddenSlides>
  <MMClips>20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Times New Roman</vt:lpstr>
      <vt:lpstr>Symbol</vt:lpstr>
      <vt:lpstr>Calibri</vt:lpstr>
      <vt:lpstr>Wingdings</vt:lpstr>
      <vt:lpstr>Arial</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Blue Pastel Illustrated Cute Creative Portofolio Presentation</dc:title>
  <dc:creator>Admin</dc:creator>
  <cp:lastModifiedBy>Admin</cp:lastModifiedBy>
  <cp:revision>8</cp:revision>
  <dcterms:created xsi:type="dcterms:W3CDTF">2006-08-16T00:00:00Z</dcterms:created>
  <dcterms:modified xsi:type="dcterms:W3CDTF">2024-05-17T13:21:52Z</dcterms:modified>
  <dc:identifier>DAFnj41ddsM</dc:identifier>
</cp:coreProperties>
</file>