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1" r:id="rId3"/>
    <p:sldId id="312" r:id="rId4"/>
    <p:sldId id="264" r:id="rId5"/>
    <p:sldId id="265" r:id="rId6"/>
    <p:sldId id="266" r:id="rId7"/>
    <p:sldId id="313" r:id="rId8"/>
    <p:sldId id="314" r:id="rId9"/>
    <p:sldId id="267" r:id="rId10"/>
    <p:sldId id="316" r:id="rId11"/>
    <p:sldId id="317" r:id="rId12"/>
    <p:sldId id="269" r:id="rId13"/>
    <p:sldId id="318" r:id="rId14"/>
    <p:sldId id="319" r:id="rId15"/>
    <p:sldId id="272" r:id="rId16"/>
    <p:sldId id="305" r:id="rId17"/>
    <p:sldId id="308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6"/>
    <a:srgbClr val="005392"/>
    <a:srgbClr val="F2F4E4"/>
    <a:srgbClr val="BFD684"/>
    <a:srgbClr val="FFFFCC"/>
    <a:srgbClr val="FFFF99"/>
    <a:srgbClr val="E4F3F4"/>
    <a:srgbClr val="D3EBED"/>
    <a:srgbClr val="CCDF9D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1CC32-EFAA-48CE-83E9-8C70CF5F67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1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1CB3E-6CF9-4448-A0C7-C1A434A4C0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19749-7380-4E98-8A71-58C7E2E72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97EB4-D1A5-416D-A3CB-A333F9193F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6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28285-F4CE-44B8-A903-C62CB1CCF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25FF4-F9E3-4951-8484-1D8648E7CD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5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0FF70-6B03-4E23-B817-F8A2CFAD4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4B173-6440-4771-AEFA-72C1E748FC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9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908E9-80A8-43FB-87E4-D2FBD6BE9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FEC88-6B1A-41D3-8A73-77601293D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81FB3-D9BE-40E7-BE4E-E0BBD0E52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715BD5-E51F-4DFF-AF41-BF99FAAFB9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2.mp3"/><Relationship Id="rId7" Type="http://schemas.openxmlformats.org/officeDocument/2006/relationships/image" Target="../media/image2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2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4.mp3"/><Relationship Id="rId7" Type="http://schemas.openxmlformats.org/officeDocument/2006/relationships/image" Target="../media/image2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14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48" y="3284984"/>
            <a:ext cx="34563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38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correct a mista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12" name="look up a word in a dictiona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10" name="translat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9" name="imitate other speaker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8" name="guess the meaning of a word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7" name="make mistakes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5" name="have an accen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" name="know what a word means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24744"/>
            <a:ext cx="9036496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67543" y="1196752"/>
            <a:ext cx="468202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67543" y="1916832"/>
            <a:ext cx="468202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7543" y="2636912"/>
            <a:ext cx="468202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2313" y="335699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2313" y="407707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2313" y="479715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82313" y="5517232"/>
            <a:ext cx="4665751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7544" y="6256355"/>
            <a:ext cx="4682026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1. know what a word means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543" y="1988840"/>
            <a:ext cx="361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2. have an accent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7543" y="2708920"/>
            <a:ext cx="361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3. make mistakes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342900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4. guess the meaning of a word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543" y="4149080"/>
            <a:ext cx="399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5. imitate other speakers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543" y="4901098"/>
            <a:ext cx="4896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6. translate from your first language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4" y="562117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7. correct a mistake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544" y="638132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8. look up a word in a dictionary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594881" y="1196752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4" name="TextBox 21503"/>
          <p:cNvSpPr txBox="1"/>
          <p:nvPr/>
        </p:nvSpPr>
        <p:spPr>
          <a:xfrm>
            <a:off x="5580112" y="12687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gì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5580112" y="1916832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580112" y="19888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giọng</a:t>
            </a:r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>
            <a:off x="5550295" y="2628894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580112" y="270090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lỗi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5580112" y="3345783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580112" y="341779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 </a:t>
            </a:r>
            <a:r>
              <a:rPr lang="en-US" dirty="0" err="1"/>
              <a:t>từ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5573035" y="4061103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606473" y="4133111"/>
            <a:ext cx="350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chước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5573035" y="4799560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580112" y="48715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đẻ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5573035" y="5477162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580112" y="554917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lỗi</a:t>
            </a:r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5588160" y="6256355"/>
            <a:ext cx="3283949" cy="576064"/>
          </a:xfrm>
          <a:prstGeom prst="roundRect">
            <a:avLst/>
          </a:prstGeom>
          <a:solidFill>
            <a:srgbClr val="F2F4E4"/>
          </a:solidFill>
          <a:ln>
            <a:solidFill>
              <a:srgbClr val="BFD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580112" y="632836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điển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5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0" fill="hold"/>
                                        <p:tgtEl>
                                          <p:spTgt spid="21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177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30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568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378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1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307" fill="hold"/>
                                        <p:tgtEl>
                                          <p:spTgt spid="21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960" fill="hold"/>
                                        <p:tgtEl>
                                          <p:spTgt spid="21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4" grpId="0" animBg="1"/>
      <p:bldP spid="21504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N Border 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77064" cy="69573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825" y="2132856"/>
            <a:ext cx="8640763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2600" dirty="0">
                <a:solidFill>
                  <a:srgbClr val="005392"/>
                </a:solidFill>
              </a:rPr>
              <a:t>If you don’t (1) ________ what a word means, try to (2) ________ the meaning, or (3) ________ the word in your dictionary. All foreign speakers (4) ________ an accent, but that doesn’t matter. To make your pronunciation better, listen to English speakers and try to (5) ________ them. Don’t worry if you (6) ________ mistakes or don’t try to (7) ________ a mistake – that’s normal! It’s often useful to (8) ________ words from one language to the other, but it’s best when you can start to think in the new language.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682272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43608" y="908720"/>
            <a:ext cx="7416824" cy="1008112"/>
          </a:xfrm>
          <a:prstGeom prst="roundRect">
            <a:avLst/>
          </a:prstGeom>
          <a:solidFill>
            <a:srgbClr val="EAF5F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3648" y="836712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guess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5856" y="836712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know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8064" y="836712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have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6256" y="817548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make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608" y="1393612"/>
            <a:ext cx="1872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translate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1840" y="1340768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correct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2040" y="1340768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imitate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04248" y="1321604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look up</a:t>
            </a:r>
          </a:p>
        </p:txBody>
      </p:sp>
    </p:spTree>
    <p:extLst>
      <p:ext uri="{BB962C8B-B14F-4D97-AF65-F5344CB8AC3E}">
        <p14:creationId xmlns:p14="http://schemas.microsoft.com/office/powerpoint/2010/main" val="39946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32932E-6 L -0.05521 0.194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9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32932E-6 L -0.10226 0.2578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28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13691E-6 L -0.22431 0.187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2932E-6 L 0.07084 0.3103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5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65495E-6 L 0.24809 0.35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7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78816E-7 L -0.23611 0.4914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24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65495E-6 L -0.15348 0.4676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23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32562E-7 L 0.12604 0.5228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26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U9 A LOSER LOOK 1 P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8864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7" y="4567775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24" y="5733256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7" y="6525344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63688" y="980728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61" y="979304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8520" y="2780928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08520" y="4233282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08520" y="632151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08520" y="4797152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182" y="3297178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sym typeface="Wingdings 2"/>
              </a:rPr>
              <a:t>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524139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sym typeface="Wingdings 2"/>
              </a:rPr>
              <a:t></a:t>
            </a:r>
            <a:endParaRPr lang="en-US" sz="4000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419872" y="3297178"/>
            <a:ext cx="1152128" cy="0"/>
          </a:xfrm>
          <a:prstGeom prst="line">
            <a:avLst/>
          </a:prstGeom>
          <a:ln w="28575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3888" y="5301208"/>
            <a:ext cx="1512168" cy="0"/>
          </a:xfrm>
          <a:prstGeom prst="line">
            <a:avLst/>
          </a:prstGeom>
          <a:ln w="28575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54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7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61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 U9 A CLOSER LOOK 1 P5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0179" y="548680"/>
            <a:ext cx="304800" cy="609600"/>
          </a:xfrm>
          <a:prstGeom prst="rect">
            <a:avLst/>
          </a:prstGeom>
        </p:spPr>
      </p:pic>
      <p:pic>
        <p:nvPicPr>
          <p:cNvPr id="3" name="E9 U9 A CLOSER LOOK 1 P5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7827" y="1772816"/>
            <a:ext cx="387152" cy="304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91" y="2492896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64088" y="3199624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314" y="4797152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08" y="6453336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38" y="4005064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27959" y="5589240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6988"/>
            <a:ext cx="8064896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59138"/>
            <a:ext cx="3151188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 U9 A CLOSER LOOK 1 P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48" y="764704"/>
            <a:ext cx="609600" cy="304800"/>
          </a:xfrm>
          <a:prstGeom prst="rect">
            <a:avLst/>
          </a:prstGeom>
        </p:spPr>
      </p:pic>
      <p:pic>
        <p:nvPicPr>
          <p:cNvPr id="3" name="E9 U9 A CLOSER LOOK 1 P6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48" y="1556792"/>
            <a:ext cx="609600" cy="47466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02632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2132856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149080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9792" y="4869160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86380" y="5286154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9791" y="6669360"/>
            <a:ext cx="792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40352" y="5749533"/>
            <a:ext cx="460252" cy="2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04" y="6443613"/>
            <a:ext cx="514350" cy="2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5" descr="tải xuố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6096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398" y="2492896"/>
            <a:ext cx="6936986" cy="132474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- Learn by heart the new words and phrases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15616" y="3592335"/>
            <a:ext cx="581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itchFamily="66" charset="0"/>
              </a:rPr>
              <a:t>- Practice Pronunciation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5616" y="4349277"/>
            <a:ext cx="6261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 pitchFamily="66" charset="0"/>
              </a:rPr>
              <a:t>- Prepare Unit 9 A closer look 2</a:t>
            </a:r>
          </a:p>
        </p:txBody>
      </p:sp>
    </p:spTree>
    <p:extLst>
      <p:ext uri="{BB962C8B-B14F-4D97-AF65-F5344CB8AC3E}">
        <p14:creationId xmlns:p14="http://schemas.microsoft.com/office/powerpoint/2010/main" val="33828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9873" y="2060848"/>
            <a:ext cx="253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Bodoni" panose="020B7200000000000000" pitchFamily="34" charset="0"/>
              </a:rPr>
              <a:t>UNIT 9: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3429000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.VnBodoni" panose="020B7200000000000000" pitchFamily="34" charset="0"/>
              </a:rPr>
              <a:t>ENGLISH IN THE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1478" y="4509120"/>
            <a:ext cx="5093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53107"/>
                </a:solidFill>
                <a:latin typeface=".VnBodoni" panose="020B7200000000000000" pitchFamily="34" charset="0"/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1821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1724" y="260648"/>
            <a:ext cx="2600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04FC0A"/>
                </a:solidFill>
              </a:rPr>
              <a:t>* Key words: </a:t>
            </a:r>
            <a:endParaRPr lang="en-US" sz="3200" dirty="0">
              <a:solidFill>
                <a:srgbClr val="04FC0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764704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- bilingual (</a:t>
            </a:r>
            <a:r>
              <a:rPr lang="en-US" altLang="en-US" sz="2400" dirty="0" err="1">
                <a:solidFill>
                  <a:schemeClr val="bg1"/>
                </a:solidFill>
              </a:rPr>
              <a:t>adj</a:t>
            </a:r>
            <a:r>
              <a:rPr lang="en-US" altLang="en-US" sz="2400" dirty="0">
                <a:solidFill>
                  <a:schemeClr val="bg1"/>
                </a:solidFill>
              </a:rPr>
              <a:t>):</a:t>
            </a:r>
          </a:p>
        </p:txBody>
      </p:sp>
      <p:pic>
        <p:nvPicPr>
          <p:cNvPr id="10" name="Picture 9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9397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627784" y="764704"/>
            <a:ext cx="32928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thông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thạo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hai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thứ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tiếng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1640" y="1196752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be bilingual </a:t>
            </a:r>
            <a:r>
              <a:rPr lang="en-US" altLang="en-US" sz="2400" dirty="0">
                <a:solidFill>
                  <a:srgbClr val="FFC000"/>
                </a:solidFill>
              </a:rPr>
              <a:t>in</a:t>
            </a:r>
            <a:r>
              <a:rPr lang="en-US" altLang="en-US" sz="2400" dirty="0">
                <a:solidFill>
                  <a:schemeClr val="bg1"/>
                </a:solidFill>
              </a:rPr>
              <a:t> the language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9552" y="1599183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- fluent (</a:t>
            </a:r>
            <a:r>
              <a:rPr lang="en-US" altLang="en-US" sz="2400" dirty="0" err="1">
                <a:solidFill>
                  <a:schemeClr val="bg1"/>
                </a:solidFill>
              </a:rPr>
              <a:t>adj</a:t>
            </a:r>
            <a:r>
              <a:rPr lang="en-US" altLang="en-US" sz="2400" dirty="0">
                <a:solidFill>
                  <a:schemeClr val="bg1"/>
                </a:solidFill>
              </a:rPr>
              <a:t>):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31640" y="2031231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be fluent </a:t>
            </a:r>
            <a:r>
              <a:rPr lang="en-US" altLang="en-US" sz="2400" dirty="0">
                <a:solidFill>
                  <a:srgbClr val="FFC000"/>
                </a:solidFill>
              </a:rPr>
              <a:t>in</a:t>
            </a:r>
            <a:r>
              <a:rPr lang="en-US" altLang="en-US" sz="2400" dirty="0">
                <a:solidFill>
                  <a:schemeClr val="bg1"/>
                </a:solidFill>
              </a:rPr>
              <a:t> the language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9552" y="2463279"/>
            <a:ext cx="1935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- rusty (</a:t>
            </a:r>
            <a:r>
              <a:rPr lang="en-US" altLang="en-US" sz="2400" dirty="0" err="1">
                <a:solidFill>
                  <a:schemeClr val="bg1"/>
                </a:solidFill>
              </a:rPr>
              <a:t>adj</a:t>
            </a:r>
            <a:r>
              <a:rPr lang="en-US" altLang="en-US" sz="2400" dirty="0">
                <a:solidFill>
                  <a:schemeClr val="bg1"/>
                </a:solidFill>
              </a:rPr>
              <a:t>):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31640" y="2895327"/>
            <a:ext cx="2521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be a bit rusty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9552" y="3327375"/>
            <a:ext cx="197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- pick </a:t>
            </a:r>
            <a:r>
              <a:rPr lang="en-US" altLang="en-US" sz="2400" dirty="0">
                <a:solidFill>
                  <a:srgbClr val="FFC000"/>
                </a:solidFill>
              </a:rPr>
              <a:t>up</a:t>
            </a:r>
            <a:r>
              <a:rPr lang="en-US" altLang="en-US" sz="2400" dirty="0">
                <a:solidFill>
                  <a:schemeClr val="bg1"/>
                </a:solidFill>
              </a:rPr>
              <a:t> (v):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9552" y="4221088"/>
            <a:ext cx="197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- get </a:t>
            </a:r>
            <a:r>
              <a:rPr lang="en-US" altLang="en-US" sz="2400" dirty="0">
                <a:solidFill>
                  <a:srgbClr val="FFC000"/>
                </a:solidFill>
              </a:rPr>
              <a:t>by</a:t>
            </a:r>
            <a:r>
              <a:rPr lang="en-US" altLang="en-US" sz="2400" dirty="0">
                <a:solidFill>
                  <a:schemeClr val="bg1"/>
                </a:solidFill>
              </a:rPr>
              <a:t> (v):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31640" y="3759423"/>
            <a:ext cx="2897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pick </a:t>
            </a:r>
            <a:r>
              <a:rPr lang="en-US" altLang="en-US" sz="2400" dirty="0">
                <a:solidFill>
                  <a:srgbClr val="FFC000"/>
                </a:solidFill>
              </a:rPr>
              <a:t>up</a:t>
            </a:r>
            <a:r>
              <a:rPr lang="en-US" altLang="en-US" sz="2400" dirty="0">
                <a:solidFill>
                  <a:schemeClr val="bg1"/>
                </a:solidFill>
              </a:rPr>
              <a:t> a language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31640" y="4695527"/>
            <a:ext cx="363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get </a:t>
            </a:r>
            <a:r>
              <a:rPr lang="en-US" altLang="en-US" sz="2400" dirty="0">
                <a:solidFill>
                  <a:srgbClr val="FFC000"/>
                </a:solidFill>
              </a:rPr>
              <a:t>by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B050"/>
                </a:solidFill>
              </a:rPr>
              <a:t>in</a:t>
            </a:r>
            <a:r>
              <a:rPr lang="en-US" altLang="en-US" sz="2400" dirty="0">
                <a:solidFill>
                  <a:schemeClr val="bg1"/>
                </a:solidFill>
              </a:rPr>
              <a:t> a language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99792" y="1599183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lưu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loát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99792" y="2463279"/>
            <a:ext cx="154241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bị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mai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một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99792" y="3327375"/>
            <a:ext cx="121539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học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lỏm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76663" y="4422303"/>
            <a:ext cx="576064" cy="921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03241" y="4221088"/>
            <a:ext cx="330891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</a:rPr>
              <a:t>có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thể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giao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tiếp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căn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err="1">
                <a:solidFill>
                  <a:schemeClr val="bg1"/>
                </a:solidFill>
              </a:rPr>
              <a:t>bản</a:t>
            </a:r>
            <a:endParaRPr lang="en-US" sz="23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15616" y="1196752"/>
            <a:ext cx="6125318" cy="461665"/>
            <a:chOff x="1115616" y="1196752"/>
            <a:chExt cx="6125318" cy="461665"/>
          </a:xfrm>
        </p:grpSpPr>
        <p:sp>
          <p:nvSpPr>
            <p:cNvPr id="2" name="Rectangle 1"/>
            <p:cNvSpPr/>
            <p:nvPr/>
          </p:nvSpPr>
          <p:spPr>
            <a:xfrm>
              <a:off x="1115616" y="1211560"/>
              <a:ext cx="612531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15616" y="1196752"/>
              <a:ext cx="60533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>
                  <a:solidFill>
                    <a:srgbClr val="002060"/>
                  </a:solidFill>
                </a:rPr>
                <a:t>He is </a:t>
              </a:r>
              <a:r>
                <a:rPr lang="en-US" altLang="en-US" sz="2400" dirty="0">
                  <a:solidFill>
                    <a:srgbClr val="FF0000"/>
                  </a:solidFill>
                </a:rPr>
                <a:t>bilingual in </a:t>
              </a:r>
              <a:r>
                <a:rPr lang="en-US" altLang="en-US" sz="2400" dirty="0">
                  <a:solidFill>
                    <a:srgbClr val="002060"/>
                  </a:solidFill>
                </a:rPr>
                <a:t>English and Vietnamese.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15616" y="2011170"/>
            <a:ext cx="4735605" cy="481726"/>
            <a:chOff x="1115616" y="2011170"/>
            <a:chExt cx="4735605" cy="481726"/>
          </a:xfrm>
        </p:grpSpPr>
        <p:sp>
          <p:nvSpPr>
            <p:cNvPr id="37" name="Rectangle 36"/>
            <p:cNvSpPr/>
            <p:nvPr/>
          </p:nvSpPr>
          <p:spPr>
            <a:xfrm>
              <a:off x="1115616" y="2046039"/>
              <a:ext cx="466014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15617" y="2011170"/>
              <a:ext cx="47356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>
                  <a:solidFill>
                    <a:srgbClr val="002060"/>
                  </a:solidFill>
                </a:rPr>
                <a:t>She is </a:t>
              </a:r>
              <a:r>
                <a:rPr lang="en-US" altLang="en-US" sz="2400" dirty="0">
                  <a:solidFill>
                    <a:srgbClr val="FF0000"/>
                  </a:solidFill>
                </a:rPr>
                <a:t>fluent in </a:t>
              </a:r>
              <a:r>
                <a:rPr lang="en-US" altLang="en-US" sz="2400" dirty="0">
                  <a:solidFill>
                    <a:srgbClr val="002060"/>
                  </a:solidFill>
                </a:rPr>
                <a:t>speaking English.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15616" y="2875266"/>
            <a:ext cx="4735605" cy="481726"/>
            <a:chOff x="1115616" y="2875266"/>
            <a:chExt cx="4735605" cy="481726"/>
          </a:xfrm>
        </p:grpSpPr>
        <p:sp>
          <p:nvSpPr>
            <p:cNvPr id="39" name="Rectangle 38"/>
            <p:cNvSpPr/>
            <p:nvPr/>
          </p:nvSpPr>
          <p:spPr>
            <a:xfrm>
              <a:off x="1115616" y="2910135"/>
              <a:ext cx="466014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15617" y="2875266"/>
              <a:ext cx="47356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>
                  <a:solidFill>
                    <a:srgbClr val="002060"/>
                  </a:solidFill>
                </a:rPr>
                <a:t>My English is </a:t>
              </a:r>
              <a:r>
                <a:rPr lang="en-US" altLang="en-US" sz="2400" dirty="0">
                  <a:solidFill>
                    <a:srgbClr val="FF0000"/>
                  </a:solidFill>
                </a:rPr>
                <a:t>a bit rusty</a:t>
              </a:r>
              <a:r>
                <a:rPr lang="en-US" alt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32538" y="3759423"/>
            <a:ext cx="5887362" cy="461665"/>
            <a:chOff x="1132538" y="3759423"/>
            <a:chExt cx="5887362" cy="461665"/>
          </a:xfrm>
        </p:grpSpPr>
        <p:sp>
          <p:nvSpPr>
            <p:cNvPr id="41" name="Rectangle 40"/>
            <p:cNvSpPr/>
            <p:nvPr/>
          </p:nvSpPr>
          <p:spPr>
            <a:xfrm>
              <a:off x="1132538" y="3774231"/>
              <a:ext cx="5743717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2540" y="3759423"/>
              <a:ext cx="58873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>
                  <a:solidFill>
                    <a:srgbClr val="002060"/>
                  </a:solidFill>
                </a:rPr>
                <a:t>I </a:t>
              </a:r>
              <a:r>
                <a:rPr lang="en-US" altLang="en-US" sz="2400" dirty="0">
                  <a:solidFill>
                    <a:srgbClr val="FF0000"/>
                  </a:solidFill>
                </a:rPr>
                <a:t>picked up </a:t>
              </a:r>
              <a:r>
                <a:rPr lang="en-US" altLang="en-US" sz="2400" dirty="0">
                  <a:solidFill>
                    <a:srgbClr val="002060"/>
                  </a:solidFill>
                </a:rPr>
                <a:t>a little Chinese on my holiday.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15616" y="4675466"/>
            <a:ext cx="4735605" cy="481726"/>
            <a:chOff x="1115616" y="4675466"/>
            <a:chExt cx="4735605" cy="481726"/>
          </a:xfrm>
        </p:grpSpPr>
        <p:sp>
          <p:nvSpPr>
            <p:cNvPr id="43" name="Rectangle 42"/>
            <p:cNvSpPr/>
            <p:nvPr/>
          </p:nvSpPr>
          <p:spPr>
            <a:xfrm>
              <a:off x="1115616" y="4710335"/>
              <a:ext cx="4660148" cy="446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15617" y="4675466"/>
              <a:ext cx="47356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buFontTx/>
                <a:buNone/>
              </a:pPr>
              <a:r>
                <a:rPr lang="en-US" altLang="en-US" sz="2400" dirty="0">
                  <a:solidFill>
                    <a:srgbClr val="002060"/>
                  </a:solidFill>
                </a:rPr>
                <a:t>He can </a:t>
              </a:r>
              <a:r>
                <a:rPr lang="en-US" altLang="en-US" sz="2400" dirty="0">
                  <a:solidFill>
                    <a:srgbClr val="FF0000"/>
                  </a:solidFill>
                </a:rPr>
                <a:t>get by in </a:t>
              </a:r>
              <a:r>
                <a:rPr lang="en-US" altLang="en-US" sz="2400" dirty="0">
                  <a:solidFill>
                    <a:srgbClr val="002060"/>
                  </a:solidFill>
                </a:rPr>
                <a:t>English.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8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6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5752"/>
            <a:ext cx="615329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71" y="4351853"/>
            <a:ext cx="615329" cy="257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296733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7824" y="184482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3141" y="242088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7824" y="36874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7090" y="435185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7824" y="505556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4859338" y="2924175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712"/>
            <a:ext cx="76328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4813466" y="306896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080769" y="364490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265488" y="414908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4161666" y="4653136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2267744" y="5749925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752600" y="6426200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6660232" y="522920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50" grpId="0" animBg="1"/>
      <p:bldP spid="10251" grpId="0" animBg="1"/>
      <p:bldP spid="10252" grpId="0" animBg="1"/>
      <p:bldP spid="10253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48" y="1196752"/>
            <a:ext cx="9108504" cy="566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nguoi-noi-tieng.com/photo/tieu-su-ca-si-kyo-york-83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" y="1556792"/>
            <a:ext cx="33351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635896" y="1556792"/>
            <a:ext cx="5184576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5936" y="1772816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Kyo</a:t>
            </a:r>
            <a:r>
              <a:rPr lang="en-US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 York is bilingual in English and Vietnamese. </a:t>
            </a:r>
          </a:p>
        </p:txBody>
      </p:sp>
      <p:pic>
        <p:nvPicPr>
          <p:cNvPr id="4" name="TRỐNG-CƠM-CHỐNG-COVID19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3140968"/>
            <a:ext cx="5778388" cy="295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059832" y="1844824"/>
            <a:ext cx="5112568" cy="1584176"/>
          </a:xfrm>
          <a:prstGeom prst="roundRect">
            <a:avLst/>
          </a:prstGeom>
          <a:solidFill>
            <a:srgbClr val="CCDF9D"/>
          </a:solidFill>
          <a:ln>
            <a:solidFill>
              <a:srgbClr val="CCD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59832" y="1844824"/>
            <a:ext cx="5328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I can speak French but it’s a bit </a:t>
            </a:r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rusty</a:t>
            </a:r>
            <a:r>
              <a:rPr lang="en-US" sz="2800" dirty="0">
                <a:latin typeface="Bookman Old Style" panose="02050604050505020204" pitchFamily="18" charset="0"/>
              </a:rPr>
              <a:t> because I haven’t used it for a long time.</a:t>
            </a:r>
          </a:p>
        </p:txBody>
      </p:sp>
    </p:spTree>
    <p:extLst>
      <p:ext uri="{BB962C8B-B14F-4D97-AF65-F5344CB8AC3E}">
        <p14:creationId xmlns:p14="http://schemas.microsoft.com/office/powerpoint/2010/main" val="287155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24744"/>
            <a:ext cx="9036496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07504" y="119675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07504" y="191683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7504" y="263691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22273" y="335699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2273" y="407707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22273" y="479715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22273" y="5517232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07504" y="6256355"/>
            <a:ext cx="2289487" cy="576064"/>
          </a:xfrm>
          <a:prstGeom prst="roundRect">
            <a:avLst/>
          </a:prstGeom>
          <a:solidFill>
            <a:srgbClr val="E4F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96" y="1268760"/>
            <a:ext cx="2289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1. know what 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04" y="198884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2. have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04" y="270892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3. make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504" y="342900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4. guess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504" y="41490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5. imitate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504" y="490109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6. translate from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04" y="562117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7. correct 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496" y="63813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8. look up a word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56577" y="1196752"/>
            <a:ext cx="3251925" cy="576064"/>
            <a:chOff x="2472201" y="1196752"/>
            <a:chExt cx="3251925" cy="576064"/>
          </a:xfrm>
        </p:grpSpPr>
        <p:sp>
          <p:nvSpPr>
            <p:cNvPr id="20" name="Rounded Rectangle 19"/>
            <p:cNvSpPr/>
            <p:nvPr/>
          </p:nvSpPr>
          <p:spPr>
            <a:xfrm>
              <a:off x="2472201" y="1196752"/>
              <a:ext cx="3251925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83768" y="1268760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a. other speakers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27336" y="1933721"/>
            <a:ext cx="3353176" cy="576064"/>
            <a:chOff x="2442960" y="1933721"/>
            <a:chExt cx="3353176" cy="576064"/>
          </a:xfrm>
        </p:grpSpPr>
        <p:sp>
          <p:nvSpPr>
            <p:cNvPr id="29" name="Rounded Rectangle 28"/>
            <p:cNvSpPr/>
            <p:nvPr/>
          </p:nvSpPr>
          <p:spPr>
            <a:xfrm>
              <a:off x="2476364" y="1933721"/>
              <a:ext cx="3247763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42960" y="1988840"/>
              <a:ext cx="335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b. the meaning of a word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27336" y="2636912"/>
            <a:ext cx="3353176" cy="576064"/>
            <a:chOff x="2442960" y="2636912"/>
            <a:chExt cx="3353176" cy="576064"/>
          </a:xfrm>
        </p:grpSpPr>
        <p:sp>
          <p:nvSpPr>
            <p:cNvPr id="30" name="Rounded Rectangle 29"/>
            <p:cNvSpPr/>
            <p:nvPr/>
          </p:nvSpPr>
          <p:spPr>
            <a:xfrm>
              <a:off x="2458554" y="263691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42960" y="2708920"/>
              <a:ext cx="335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c. your first language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27336" y="3341023"/>
            <a:ext cx="3281166" cy="576064"/>
            <a:chOff x="2442960" y="3341023"/>
            <a:chExt cx="3281166" cy="576064"/>
          </a:xfrm>
        </p:grpSpPr>
        <p:sp>
          <p:nvSpPr>
            <p:cNvPr id="31" name="Rounded Rectangle 30"/>
            <p:cNvSpPr/>
            <p:nvPr/>
          </p:nvSpPr>
          <p:spPr>
            <a:xfrm>
              <a:off x="2472202" y="3341023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42960" y="3388930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d. mistake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27336" y="4797152"/>
            <a:ext cx="3267518" cy="576064"/>
            <a:chOff x="2442960" y="4797152"/>
            <a:chExt cx="3267518" cy="576064"/>
          </a:xfrm>
        </p:grpSpPr>
        <p:sp>
          <p:nvSpPr>
            <p:cNvPr id="33" name="Rounded Rectangle 32"/>
            <p:cNvSpPr/>
            <p:nvPr/>
          </p:nvSpPr>
          <p:spPr>
            <a:xfrm>
              <a:off x="2458554" y="479715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2960" y="4869160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f. in a dictionary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27336" y="4077072"/>
            <a:ext cx="3285329" cy="576064"/>
            <a:chOff x="2442960" y="4077072"/>
            <a:chExt cx="3285329" cy="576064"/>
          </a:xfrm>
        </p:grpSpPr>
        <p:sp>
          <p:nvSpPr>
            <p:cNvPr id="32" name="Rounded Rectangle 31"/>
            <p:cNvSpPr/>
            <p:nvPr/>
          </p:nvSpPr>
          <p:spPr>
            <a:xfrm>
              <a:off x="2476365" y="407707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2960" y="4149080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e. word means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56578" y="5517232"/>
            <a:ext cx="3251924" cy="576064"/>
            <a:chOff x="2472202" y="5517232"/>
            <a:chExt cx="3251924" cy="576064"/>
          </a:xfrm>
        </p:grpSpPr>
        <p:sp>
          <p:nvSpPr>
            <p:cNvPr id="34" name="Rounded Rectangle 33"/>
            <p:cNvSpPr/>
            <p:nvPr/>
          </p:nvSpPr>
          <p:spPr>
            <a:xfrm>
              <a:off x="2472202" y="5517232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83768" y="5564735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g. mistakes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42930" y="6256355"/>
            <a:ext cx="3251924" cy="576064"/>
            <a:chOff x="2458554" y="6256355"/>
            <a:chExt cx="3251924" cy="576064"/>
          </a:xfrm>
        </p:grpSpPr>
        <p:sp>
          <p:nvSpPr>
            <p:cNvPr id="35" name="Rounded Rectangle 34"/>
            <p:cNvSpPr/>
            <p:nvPr/>
          </p:nvSpPr>
          <p:spPr>
            <a:xfrm>
              <a:off x="2458554" y="6256355"/>
              <a:ext cx="3251924" cy="5760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83768" y="6344332"/>
              <a:ext cx="2561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h. an accent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93154E-6 L -0.37205 -0.419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-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9963E-6 L -0.37205 -0.6320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-31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41351E-6 L -0.37344 -0.4195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-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1573E-6 L -0.37587 0.2074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10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6762E-6 L -0.37344 0.4197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958E-6 L -0.36788 0.3147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15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4921E-6 L -0.37188 0.317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158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6.93802E-7 L -0.37118 0.2097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4&quot;/&gt;&lt;property id=&quot;20307&quot; value=&quot;264&quot;/&gt;&lt;/object&gt;&lt;object type=&quot;3&quot; unique_id=&quot;10005&quot;&gt;&lt;property id=&quot;20148&quot; value=&quot;5&quot;/&gt;&lt;property id=&quot;20300&quot; value=&quot;Slide 5&quot;/&gt;&lt;property id=&quot;20307&quot; value=&quot;265&quot;/&gt;&lt;/object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07&quot;&gt;&lt;property id=&quot;20148&quot; value=&quot;5&quot;/&gt;&lt;property id=&quot;20300&quot; value=&quot;Slide 9&quot;/&gt;&lt;property id=&quot;20307&quot; value=&quot;267&quot;/&gt;&lt;/object&gt;&lt;object type=&quot;3&quot; unique_id=&quot;10009&quot;&gt;&lt;property id=&quot;20148&quot; value=&quot;5&quot;/&gt;&lt;property id=&quot;20300&quot; value=&quot;Slide 12&quot;/&gt;&lt;property id=&quot;20307&quot; value=&quot;269&quot;/&gt;&lt;/object&gt;&lt;object type=&quot;3&quot; unique_id=&quot;10013&quot;&gt;&lt;property id=&quot;20148&quot; value=&quot;5&quot;/&gt;&lt;property id=&quot;20300&quot; value=&quot;Slide 15&quot;/&gt;&lt;property id=&quot;20307&quot; value=&quot;272&quot;/&gt;&lt;/object&gt;&lt;object type=&quot;3&quot; unique_id=&quot;10015&quot;&gt;&lt;property id=&quot;20148&quot; value=&quot;5&quot;/&gt;&lt;property id=&quot;20300&quot; value=&quot;Slide 16&quot;/&gt;&lt;property id=&quot;20307&quot; value=&quot;305&quot;/&gt;&lt;/object&gt;&lt;object type=&quot;3&quot; unique_id=&quot;10135&quot;&gt;&lt;property id=&quot;20148&quot; value=&quot;5&quot;/&gt;&lt;property id=&quot;20300&quot; value=&quot;Slide 17&quot;/&gt;&lt;property id=&quot;20307&quot; value=&quot;308&quot;/&gt;&lt;/object&gt;&lt;object type=&quot;3&quot; unique_id=&quot;12541&quot;&gt;&lt;property id=&quot;20148&quot; value=&quot;5&quot;/&gt;&lt;property id=&quot;20300&quot; value=&quot;Slide 1&quot;/&gt;&lt;property id=&quot;20307&quot; value=&quot;310&quot;/&gt;&lt;/object&gt;&lt;object type=&quot;3&quot; unique_id=&quot;12542&quot;&gt;&lt;property id=&quot;20148&quot; value=&quot;5&quot;/&gt;&lt;property id=&quot;20300&quot; value=&quot;Slide 2&quot;/&gt;&lt;property id=&quot;20307&quot; value=&quot;311&quot;/&gt;&lt;/object&gt;&lt;object type=&quot;3&quot; unique_id=&quot;12543&quot;&gt;&lt;property id=&quot;20148&quot; value=&quot;5&quot;/&gt;&lt;property id=&quot;20300&quot; value=&quot;Slide 3&quot;/&gt;&lt;property id=&quot;20307&quot; value=&quot;312&quot;/&gt;&lt;/object&gt;&lt;object type=&quot;3&quot; unique_id=&quot;13062&quot;&gt;&lt;property id=&quot;20148&quot; value=&quot;5&quot;/&gt;&lt;property id=&quot;20300&quot; value=&quot;Slide 7&quot;/&gt;&lt;property id=&quot;20307&quot; value=&quot;313&quot;/&gt;&lt;/object&gt;&lt;object type=&quot;3&quot; unique_id=&quot;13211&quot;&gt;&lt;property id=&quot;20148&quot; value=&quot;5&quot;/&gt;&lt;property id=&quot;20300&quot; value=&quot;Slide 8&quot;/&gt;&lt;property id=&quot;20307&quot; value=&quot;314&quot;/&gt;&lt;/object&gt;&lt;object type=&quot;3&quot; unique_id=&quot;13300&quot;&gt;&lt;property id=&quot;20148&quot; value=&quot;5&quot;/&gt;&lt;property id=&quot;20300&quot; value=&quot;Slide 10&quot;/&gt;&lt;property id=&quot;20307&quot; value=&quot;316&quot;/&gt;&lt;/object&gt;&lt;object type=&quot;3&quot; unique_id=&quot;13567&quot;&gt;&lt;property id=&quot;20148&quot; value=&quot;5&quot;/&gt;&lt;property id=&quot;20300&quot; value=&quot;Slide 11&quot;/&gt;&lt;property id=&quot;20307&quot; value=&quot;317&quot;/&gt;&lt;/object&gt;&lt;object type=&quot;3&quot; unique_id=&quot;13749&quot;&gt;&lt;property id=&quot;20148&quot; value=&quot;5&quot;/&gt;&lt;property id=&quot;20300&quot; value=&quot;Slide 13&quot;/&gt;&lt;property id=&quot;20307&quot; value=&quot;318&quot;/&gt;&lt;/object&gt;&lt;object type=&quot;3&quot; unique_id=&quot;13750&quot;&gt;&lt;property id=&quot;20148&quot; value=&quot;5&quot;/&gt;&lt;property id=&quot;20300&quot; value=&quot;Slide 14&quot;/&gt;&lt;property id=&quot;20307&quot; value=&quot;319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463</Words>
  <Application>Microsoft Office PowerPoint</Application>
  <PresentationFormat>On-screen Show (4:3)</PresentationFormat>
  <Paragraphs>82</Paragraphs>
  <Slides>17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.VnBodoni</vt:lpstr>
      <vt:lpstr>Arial</vt:lpstr>
      <vt:lpstr>Book Antiqua</vt:lpstr>
      <vt:lpstr>Bookman Old Style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72</cp:revision>
  <dcterms:created xsi:type="dcterms:W3CDTF">2016-10-15T07:41:10Z</dcterms:created>
  <dcterms:modified xsi:type="dcterms:W3CDTF">2022-03-02T12:57:40Z</dcterms:modified>
</cp:coreProperties>
</file>