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57" r:id="rId15"/>
    <p:sldId id="258" r:id="rId16"/>
    <p:sldId id="299" r:id="rId17"/>
    <p:sldId id="300" r:id="rId18"/>
    <p:sldId id="301" r:id="rId19"/>
    <p:sldId id="302" r:id="rId20"/>
    <p:sldId id="271" r:id="rId21"/>
    <p:sldId id="307" r:id="rId22"/>
    <p:sldId id="297" r:id="rId23"/>
    <p:sldId id="303" r:id="rId24"/>
    <p:sldId id="308" r:id="rId25"/>
    <p:sldId id="306" r:id="rId26"/>
    <p:sldId id="305" r:id="rId27"/>
    <p:sldId id="312" r:id="rId28"/>
    <p:sldId id="313" r:id="rId29"/>
    <p:sldId id="316" r:id="rId30"/>
    <p:sldId id="274" r:id="rId31"/>
    <p:sldId id="315" r:id="rId32"/>
    <p:sldId id="317" r:id="rId33"/>
    <p:sldId id="269" r:id="rId34"/>
  </p:sldIdLst>
  <p:sldSz cx="16778288" cy="9475788"/>
  <p:notesSz cx="6858000" cy="9144000"/>
  <p:custDataLst>
    <p:tags r:id="rId36"/>
  </p:custDataLst>
  <p:defaultTextStyle>
    <a:defPPr>
      <a:defRPr lang="zh-CN"/>
    </a:defPPr>
    <a:lvl1pPr algn="l" rtl="0" eaLnBrk="0" fontAlgn="base" hangingPunct="0">
      <a:spcBef>
        <a:spcPct val="0"/>
      </a:spcBef>
      <a:spcAft>
        <a:spcPct val="0"/>
      </a:spcAft>
      <a:defRPr sz="30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30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30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30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3000" kern="1200">
        <a:solidFill>
          <a:schemeClr val="tx1"/>
        </a:solidFill>
        <a:latin typeface="Arial" charset="0"/>
        <a:ea typeface="宋体" charset="-122"/>
        <a:cs typeface="+mn-cs"/>
      </a:defRPr>
    </a:lvl5pPr>
    <a:lvl6pPr marL="2286000" algn="l" defTabSz="914400" rtl="0" eaLnBrk="1" latinLnBrk="0" hangingPunct="1">
      <a:defRPr sz="3000" kern="1200">
        <a:solidFill>
          <a:schemeClr val="tx1"/>
        </a:solidFill>
        <a:latin typeface="Arial" charset="0"/>
        <a:ea typeface="宋体" charset="-122"/>
        <a:cs typeface="+mn-cs"/>
      </a:defRPr>
    </a:lvl6pPr>
    <a:lvl7pPr marL="2743200" algn="l" defTabSz="914400" rtl="0" eaLnBrk="1" latinLnBrk="0" hangingPunct="1">
      <a:defRPr sz="3000" kern="1200">
        <a:solidFill>
          <a:schemeClr val="tx1"/>
        </a:solidFill>
        <a:latin typeface="Arial" charset="0"/>
        <a:ea typeface="宋体" charset="-122"/>
        <a:cs typeface="+mn-cs"/>
      </a:defRPr>
    </a:lvl7pPr>
    <a:lvl8pPr marL="3200400" algn="l" defTabSz="914400" rtl="0" eaLnBrk="1" latinLnBrk="0" hangingPunct="1">
      <a:defRPr sz="3000" kern="1200">
        <a:solidFill>
          <a:schemeClr val="tx1"/>
        </a:solidFill>
        <a:latin typeface="Arial" charset="0"/>
        <a:ea typeface="宋体" charset="-122"/>
        <a:cs typeface="+mn-cs"/>
      </a:defRPr>
    </a:lvl8pPr>
    <a:lvl9pPr marL="3657600" algn="l" defTabSz="914400" rtl="0" eaLnBrk="1" latinLnBrk="0" hangingPunct="1">
      <a:defRPr sz="30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6136" autoAdjust="0"/>
  </p:normalViewPr>
  <p:slideViewPr>
    <p:cSldViewPr>
      <p:cViewPr varScale="1">
        <p:scale>
          <a:sx n="53" d="100"/>
          <a:sy n="53" d="100"/>
        </p:scale>
        <p:origin x="504" y="96"/>
      </p:cViewPr>
      <p:guideLst>
        <p:guide orient="horz" pos="2985"/>
        <p:guide pos="52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6260F55-3733-4DEE-B33D-86A12DA29D67}" type="slidenum">
              <a:rPr lang="en-US" altLang="zh-CN"/>
              <a:pPr/>
              <a:t>‹#›</a:t>
            </a:fld>
            <a:endParaRPr lang="en-US" altLang="zh-CN"/>
          </a:p>
        </p:txBody>
      </p:sp>
    </p:spTree>
    <p:extLst>
      <p:ext uri="{BB962C8B-B14F-4D97-AF65-F5344CB8AC3E}">
        <p14:creationId xmlns:p14="http://schemas.microsoft.com/office/powerpoint/2010/main" val="2704735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7641C522-EACA-4229-AD3E-5F66D2197A7D}" type="slidenum">
              <a:rPr lang="en-US" altLang="zh-CN"/>
              <a:pPr/>
              <a:t>1</a:t>
            </a:fld>
            <a:endParaRPr lang="en-US" altLang="zh-CN"/>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9599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0212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22</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55978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23</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6561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21635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25</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83777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26</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80069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15906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89170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2</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26F19-5DE1-48C5-8027-CF048AB28C12}"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31242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30</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31</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3174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5659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BF2490-8159-47B2-BB1F-839147EBA30E}" type="slidenum">
              <a:rPr lang="en-US" altLang="zh-CN"/>
              <a:pPr/>
              <a:t>33</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zh-CN" altLang="en-US" smtClean="0">
                <a:ea typeface="宋体" charset="-122"/>
              </a:rPr>
              <a:t>更多精彩模板请关注</a:t>
            </a:r>
            <a:r>
              <a:rPr lang="en-US" altLang="zh-CN" smtClean="0">
                <a:ea typeface="宋体" charset="-122"/>
              </a:rPr>
              <a:t>【</a:t>
            </a:r>
            <a:r>
              <a:rPr lang="zh-CN" altLang="en-US" smtClean="0">
                <a:ea typeface="宋体" charset="-122"/>
              </a:rPr>
              <a:t>沐沐槿</a:t>
            </a:r>
            <a:r>
              <a:rPr lang="en-US" altLang="zh-CN" smtClean="0">
                <a:ea typeface="宋体" charset="-122"/>
              </a:rPr>
              <a:t>PPT】https://mumjin.taobao.com/</a:t>
            </a:r>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13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FFB8C1AE-650A-421A-ABBE-0EE231695DB3}" type="slidenum">
              <a:rPr lang="en-US" altLang="zh-CN"/>
              <a:pPr/>
              <a:t>14</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15</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16</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7881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17</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7083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16535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8888" y="2943225"/>
            <a:ext cx="14260512" cy="2032000"/>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2516188" y="5368925"/>
            <a:ext cx="11745912" cy="2422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4217433463"/>
      </p:ext>
    </p:extLst>
  </p:cSld>
  <p:clrMapOvr>
    <a:masterClrMapping/>
  </p:clrMapOvr>
  <p:transition spd="slow" advTm="1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2211388"/>
            <a:ext cx="15101888" cy="6253162"/>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72729085"/>
      </p:ext>
    </p:extLst>
  </p:cSld>
  <p:clrMapOvr>
    <a:masterClrMapping/>
  </p:clrMapOvr>
  <p:transition spd="slow" advTm="1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165013" y="379413"/>
            <a:ext cx="3775075" cy="8085137"/>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379413"/>
            <a:ext cx="11174413" cy="8085137"/>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688035358"/>
      </p:ext>
    </p:extLst>
  </p:cSld>
  <p:clrMapOvr>
    <a:masterClrMapping/>
  </p:clrMapOvr>
  <p:transition spd="slow" advTm="1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quarter" idx="2"/>
          </p:nvPr>
        </p:nvSpPr>
        <p:spPr>
          <a:xfrm>
            <a:off x="8464550" y="2211388"/>
            <a:ext cx="7475538" cy="3049587"/>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内容占位符 4"/>
          <p:cNvSpPr>
            <a:spLocks noGrp="1"/>
          </p:cNvSpPr>
          <p:nvPr>
            <p:ph sz="quarter" idx="3"/>
          </p:nvPr>
        </p:nvSpPr>
        <p:spPr>
          <a:xfrm>
            <a:off x="8464550" y="5413375"/>
            <a:ext cx="7475538" cy="3051175"/>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64568419"/>
      </p:ext>
    </p:extLst>
  </p:cSld>
  <p:clrMapOvr>
    <a:masterClrMapping/>
  </p:clrMapOvr>
  <p:transition spd="slow" advTm="1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838200" y="2211388"/>
            <a:ext cx="15101888"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891556617"/>
      </p:ext>
    </p:extLst>
  </p:cSld>
  <p:clrMapOvr>
    <a:masterClrMapping/>
  </p:clrMapOvr>
  <p:transition spd="slow" advTm="1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25563" y="6089650"/>
            <a:ext cx="14262100" cy="1881188"/>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1325563" y="4016375"/>
            <a:ext cx="14262100" cy="2073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Edit Master text styles</a:t>
            </a:r>
          </a:p>
        </p:txBody>
      </p:sp>
    </p:spTree>
    <p:extLst>
      <p:ext uri="{BB962C8B-B14F-4D97-AF65-F5344CB8AC3E}">
        <p14:creationId xmlns:p14="http://schemas.microsoft.com/office/powerpoint/2010/main" val="119906693"/>
      </p:ext>
    </p:extLst>
  </p:cSld>
  <p:clrMapOvr>
    <a:masterClrMapping/>
  </p:clrMapOvr>
  <p:transition spd="slow" advTm="1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8464550" y="2211388"/>
            <a:ext cx="7475538"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97383849"/>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38200" y="2120900"/>
            <a:ext cx="7413625"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838200" y="3005138"/>
            <a:ext cx="7413625"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8523288" y="2120900"/>
            <a:ext cx="7416800"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8523288" y="3005138"/>
            <a:ext cx="7416800"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3620111539"/>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424014863"/>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96543"/>
      </p:ext>
    </p:extLst>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825"/>
            <a:ext cx="5521325" cy="1604963"/>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6559550" y="377825"/>
            <a:ext cx="9380538" cy="8086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838200" y="1982788"/>
            <a:ext cx="5521325" cy="6481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532492271"/>
      </p:ext>
    </p:extLst>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89300" y="6632575"/>
            <a:ext cx="10066338" cy="784225"/>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3289300" y="846138"/>
            <a:ext cx="10066338" cy="5686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文本占位符 3"/>
          <p:cNvSpPr>
            <a:spLocks noGrp="1"/>
          </p:cNvSpPr>
          <p:nvPr>
            <p:ph type="body" sz="half" idx="2"/>
          </p:nvPr>
        </p:nvSpPr>
        <p:spPr>
          <a:xfrm>
            <a:off x="3289300" y="7416800"/>
            <a:ext cx="10066338" cy="1111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207342584"/>
      </p:ext>
    </p:extLst>
  </p:cSld>
  <p:clrMapOvr>
    <a:masterClrMapping/>
  </p:clrMapOvr>
  <p:transition spd="slow" advTm="1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1000">
    <p:split orient="vert"/>
  </p:transition>
  <p:txStyles>
    <p:titleStyle>
      <a:lvl1pPr algn="ctr" defTabSz="1500188" rtl="0" eaLnBrk="1" fontAlgn="base" hangingPunct="1">
        <a:spcBef>
          <a:spcPct val="0"/>
        </a:spcBef>
        <a:spcAft>
          <a:spcPct val="0"/>
        </a:spcAft>
        <a:defRPr sz="7200">
          <a:solidFill>
            <a:schemeClr val="tx2"/>
          </a:solidFill>
          <a:latin typeface="+mj-lt"/>
          <a:ea typeface="+mj-ea"/>
          <a:cs typeface="+mj-cs"/>
        </a:defRPr>
      </a:lvl1pPr>
      <a:lvl2pPr algn="ctr" defTabSz="1500188" rtl="0" eaLnBrk="1" fontAlgn="base" hangingPunct="1">
        <a:spcBef>
          <a:spcPct val="0"/>
        </a:spcBef>
        <a:spcAft>
          <a:spcPct val="0"/>
        </a:spcAft>
        <a:defRPr sz="7200">
          <a:solidFill>
            <a:schemeClr val="tx2"/>
          </a:solidFill>
          <a:latin typeface="Arial" charset="0"/>
          <a:ea typeface="宋体" pitchFamily="2" charset="-122"/>
        </a:defRPr>
      </a:lvl2pPr>
      <a:lvl3pPr algn="ctr" defTabSz="1500188" rtl="0" eaLnBrk="1" fontAlgn="base" hangingPunct="1">
        <a:spcBef>
          <a:spcPct val="0"/>
        </a:spcBef>
        <a:spcAft>
          <a:spcPct val="0"/>
        </a:spcAft>
        <a:defRPr sz="7200">
          <a:solidFill>
            <a:schemeClr val="tx2"/>
          </a:solidFill>
          <a:latin typeface="Arial" charset="0"/>
          <a:ea typeface="宋体" pitchFamily="2" charset="-122"/>
        </a:defRPr>
      </a:lvl3pPr>
      <a:lvl4pPr algn="ctr" defTabSz="1500188" rtl="0" eaLnBrk="1" fontAlgn="base" hangingPunct="1">
        <a:spcBef>
          <a:spcPct val="0"/>
        </a:spcBef>
        <a:spcAft>
          <a:spcPct val="0"/>
        </a:spcAft>
        <a:defRPr sz="7200">
          <a:solidFill>
            <a:schemeClr val="tx2"/>
          </a:solidFill>
          <a:latin typeface="Arial" charset="0"/>
          <a:ea typeface="宋体" pitchFamily="2" charset="-122"/>
        </a:defRPr>
      </a:lvl4pPr>
      <a:lvl5pPr algn="ctr" defTabSz="1500188" rtl="0" eaLnBrk="1" fontAlgn="base" hangingPunct="1">
        <a:spcBef>
          <a:spcPct val="0"/>
        </a:spcBef>
        <a:spcAft>
          <a:spcPct val="0"/>
        </a:spcAft>
        <a:defRPr sz="7200">
          <a:solidFill>
            <a:schemeClr val="tx2"/>
          </a:solidFill>
          <a:latin typeface="Arial" charset="0"/>
          <a:ea typeface="宋体" pitchFamily="2" charset="-122"/>
        </a:defRPr>
      </a:lvl5pPr>
      <a:lvl6pPr marL="457200" algn="ctr" defTabSz="1500188" rtl="0" eaLnBrk="1" fontAlgn="base" hangingPunct="1">
        <a:spcBef>
          <a:spcPct val="0"/>
        </a:spcBef>
        <a:spcAft>
          <a:spcPct val="0"/>
        </a:spcAft>
        <a:defRPr sz="7200">
          <a:solidFill>
            <a:schemeClr val="tx2"/>
          </a:solidFill>
          <a:latin typeface="Arial" charset="0"/>
          <a:ea typeface="宋体" pitchFamily="2" charset="-122"/>
        </a:defRPr>
      </a:lvl6pPr>
      <a:lvl7pPr marL="914400" algn="ctr" defTabSz="1500188" rtl="0" eaLnBrk="1" fontAlgn="base" hangingPunct="1">
        <a:spcBef>
          <a:spcPct val="0"/>
        </a:spcBef>
        <a:spcAft>
          <a:spcPct val="0"/>
        </a:spcAft>
        <a:defRPr sz="7200">
          <a:solidFill>
            <a:schemeClr val="tx2"/>
          </a:solidFill>
          <a:latin typeface="Arial" charset="0"/>
          <a:ea typeface="宋体" pitchFamily="2" charset="-122"/>
        </a:defRPr>
      </a:lvl7pPr>
      <a:lvl8pPr marL="1371600" algn="ctr" defTabSz="1500188" rtl="0" eaLnBrk="1" fontAlgn="base" hangingPunct="1">
        <a:spcBef>
          <a:spcPct val="0"/>
        </a:spcBef>
        <a:spcAft>
          <a:spcPct val="0"/>
        </a:spcAft>
        <a:defRPr sz="7200">
          <a:solidFill>
            <a:schemeClr val="tx2"/>
          </a:solidFill>
          <a:latin typeface="Arial" charset="0"/>
          <a:ea typeface="宋体" pitchFamily="2" charset="-122"/>
        </a:defRPr>
      </a:lvl8pPr>
      <a:lvl9pPr marL="1828800" algn="ctr" defTabSz="1500188" rtl="0" eaLnBrk="1" fontAlgn="base" hangingPunct="1">
        <a:spcBef>
          <a:spcPct val="0"/>
        </a:spcBef>
        <a:spcAft>
          <a:spcPct val="0"/>
        </a:spcAft>
        <a:defRPr sz="7200">
          <a:solidFill>
            <a:schemeClr val="tx2"/>
          </a:solidFill>
          <a:latin typeface="Arial" charset="0"/>
          <a:ea typeface="宋体" pitchFamily="2" charset="-122"/>
        </a:defRPr>
      </a:lvl9pPr>
    </p:titleStyle>
    <p:bodyStyle>
      <a:lvl1pPr marL="561975" indent="-561975" algn="l" defTabSz="1500188" rtl="0" eaLnBrk="1" fontAlgn="base" hangingPunct="1">
        <a:spcBef>
          <a:spcPct val="20000"/>
        </a:spcBef>
        <a:spcAft>
          <a:spcPct val="0"/>
        </a:spcAft>
        <a:buChar char="•"/>
        <a:defRPr sz="5200">
          <a:solidFill>
            <a:schemeClr val="tx1"/>
          </a:solidFill>
          <a:latin typeface="+mn-lt"/>
          <a:ea typeface="+mn-ea"/>
          <a:cs typeface="+mn-cs"/>
        </a:defRPr>
      </a:lvl1pPr>
      <a:lvl2pPr marL="1219200" indent="-469900" algn="l" defTabSz="1500188" rtl="0" eaLnBrk="1" fontAlgn="base" hangingPunct="1">
        <a:spcBef>
          <a:spcPct val="20000"/>
        </a:spcBef>
        <a:spcAft>
          <a:spcPct val="0"/>
        </a:spcAft>
        <a:buChar char="–"/>
        <a:defRPr sz="4600">
          <a:solidFill>
            <a:schemeClr val="tx1"/>
          </a:solidFill>
          <a:latin typeface="+mn-lt"/>
          <a:ea typeface="+mn-ea"/>
        </a:defRPr>
      </a:lvl2pPr>
      <a:lvl3pPr marL="1874838" indent="-374650" algn="l" defTabSz="1500188" rtl="0" eaLnBrk="1" fontAlgn="base" hangingPunct="1">
        <a:spcBef>
          <a:spcPct val="20000"/>
        </a:spcBef>
        <a:spcAft>
          <a:spcPct val="0"/>
        </a:spcAft>
        <a:buChar char="•"/>
        <a:defRPr sz="3900">
          <a:solidFill>
            <a:schemeClr val="tx1"/>
          </a:solidFill>
          <a:latin typeface="+mn-lt"/>
          <a:ea typeface="+mn-ea"/>
        </a:defRPr>
      </a:lvl3pPr>
      <a:lvl4pPr marL="2625725" indent="-376238" algn="l" defTabSz="1500188" rtl="0" eaLnBrk="1" fontAlgn="base" hangingPunct="1">
        <a:spcBef>
          <a:spcPct val="20000"/>
        </a:spcBef>
        <a:spcAft>
          <a:spcPct val="0"/>
        </a:spcAft>
        <a:buChar char="–"/>
        <a:defRPr sz="3300">
          <a:solidFill>
            <a:schemeClr val="tx1"/>
          </a:solidFill>
          <a:latin typeface="+mn-lt"/>
          <a:ea typeface="+mn-ea"/>
        </a:defRPr>
      </a:lvl4pPr>
      <a:lvl5pPr marL="3375025" indent="-374650" algn="l" defTabSz="1500188" rtl="0" eaLnBrk="1" fontAlgn="base" hangingPunct="1">
        <a:spcBef>
          <a:spcPct val="20000"/>
        </a:spcBef>
        <a:spcAft>
          <a:spcPct val="0"/>
        </a:spcAft>
        <a:buChar char="»"/>
        <a:defRPr sz="3300">
          <a:solidFill>
            <a:schemeClr val="tx1"/>
          </a:solidFill>
          <a:latin typeface="+mn-lt"/>
          <a:ea typeface="+mn-ea"/>
        </a:defRPr>
      </a:lvl5pPr>
      <a:lvl6pPr marL="3832225" indent="-374650" algn="l" defTabSz="1500188" rtl="0" eaLnBrk="1" fontAlgn="base" hangingPunct="1">
        <a:spcBef>
          <a:spcPct val="20000"/>
        </a:spcBef>
        <a:spcAft>
          <a:spcPct val="0"/>
        </a:spcAft>
        <a:buChar char="»"/>
        <a:defRPr sz="3300">
          <a:solidFill>
            <a:schemeClr val="tx1"/>
          </a:solidFill>
          <a:latin typeface="+mn-lt"/>
          <a:ea typeface="+mn-ea"/>
        </a:defRPr>
      </a:lvl6pPr>
      <a:lvl7pPr marL="4289425" indent="-374650" algn="l" defTabSz="1500188" rtl="0" eaLnBrk="1" fontAlgn="base" hangingPunct="1">
        <a:spcBef>
          <a:spcPct val="20000"/>
        </a:spcBef>
        <a:spcAft>
          <a:spcPct val="0"/>
        </a:spcAft>
        <a:buChar char="»"/>
        <a:defRPr sz="3300">
          <a:solidFill>
            <a:schemeClr val="tx1"/>
          </a:solidFill>
          <a:latin typeface="+mn-lt"/>
          <a:ea typeface="+mn-ea"/>
        </a:defRPr>
      </a:lvl7pPr>
      <a:lvl8pPr marL="4746625" indent="-374650" algn="l" defTabSz="1500188" rtl="0" eaLnBrk="1" fontAlgn="base" hangingPunct="1">
        <a:spcBef>
          <a:spcPct val="20000"/>
        </a:spcBef>
        <a:spcAft>
          <a:spcPct val="0"/>
        </a:spcAft>
        <a:buChar char="»"/>
        <a:defRPr sz="3300">
          <a:solidFill>
            <a:schemeClr val="tx1"/>
          </a:solidFill>
          <a:latin typeface="+mn-lt"/>
          <a:ea typeface="+mn-ea"/>
        </a:defRPr>
      </a:lvl8pPr>
      <a:lvl9pPr marL="5203825" indent="-374650" algn="l" defTabSz="1500188" rtl="0" eaLnBrk="1" fontAlgn="base" hangingPunct="1">
        <a:spcBef>
          <a:spcPct val="20000"/>
        </a:spcBef>
        <a:spcAft>
          <a:spcPct val="0"/>
        </a:spcAft>
        <a:buChar char="»"/>
        <a:defRPr sz="3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433094"/>
            <a:ext cx="16775113" cy="50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5341144" y="1194775"/>
            <a:ext cx="25697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smtClean="0">
                <a:solidFill>
                  <a:srgbClr val="FF0000"/>
                </a:solidFill>
                <a:latin typeface="Times New Roman" pitchFamily="18" charset="0"/>
                <a:ea typeface="黑体" pitchFamily="2" charset="-122"/>
                <a:cs typeface="Times New Roman" pitchFamily="18" charset="0"/>
              </a:rPr>
              <a:t>TIẾT 13:</a:t>
            </a:r>
            <a:endParaRPr lang="zh-CN" altLang="en-US" sz="4000" dirty="0">
              <a:solidFill>
                <a:srgbClr val="FF0000"/>
              </a:solidFill>
              <a:latin typeface="Times New Roman" pitchFamily="18" charset="0"/>
              <a:ea typeface="黑体" pitchFamily="2" charset="-122"/>
              <a:cs typeface="Times New Roman" pitchFamily="18" charset="0"/>
            </a:endParaRPr>
          </a:p>
        </p:txBody>
      </p:sp>
      <p:sp>
        <p:nvSpPr>
          <p:cNvPr id="2056" name="Text Box 8"/>
          <p:cNvSpPr txBox="1">
            <a:spLocks noChangeArrowheads="1"/>
          </p:cNvSpPr>
          <p:nvPr/>
        </p:nvSpPr>
        <p:spPr bwMode="auto">
          <a:xfrm>
            <a:off x="-1042590" y="2395819"/>
            <a:ext cx="17907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NÓI VÀ NGHE</a:t>
            </a:r>
          </a:p>
          <a:p>
            <a:pPr algn="ctr" eaLnBrk="1" hangingPunct="1">
              <a:spcBef>
                <a:spcPts val="0"/>
              </a:spcBef>
            </a:pPr>
            <a:r>
              <a:rPr lang="en-US" altLang="zh-CN" sz="6600" b="1">
                <a:solidFill>
                  <a:srgbClr val="FF0000"/>
                </a:solidFill>
                <a:latin typeface="Times New Roman" pitchFamily="18" charset="0"/>
                <a:ea typeface="黑体" pitchFamily="2" charset="-122"/>
                <a:cs typeface="Times New Roman" pitchFamily="18" charset="0"/>
              </a:rPr>
              <a:t>KỂ LẠI MỘT TRUYỀN THUYẾT</a:t>
            </a:r>
            <a:endParaRPr lang="en-US" altLang="zh-CN" sz="6600" b="1" dirty="0">
              <a:solidFill>
                <a:srgbClr val="FF0000"/>
              </a:solidFill>
              <a:latin typeface="Times New Roman" pitchFamily="18" charset="0"/>
              <a:ea typeface="黑体" pitchFamily="2" charset="-122"/>
              <a:cs typeface="Times New Roman" pitchFamily="18" charset="0"/>
            </a:endParaRP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文本框 1"/>
          <p:cNvSpPr txBox="1">
            <a:spLocks noChangeArrowheads="1"/>
          </p:cNvSpPr>
          <p:nvPr/>
        </p:nvSpPr>
        <p:spPr bwMode="auto">
          <a:xfrm>
            <a:off x="5341144" y="7785894"/>
            <a:ext cx="4615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pPr eaLnBrk="1" hangingPunct="1"/>
            <a:r>
              <a:rPr lang="en-US" altLang="zh-CN" sz="5400" dirty="0" smtClean="0">
                <a:solidFill>
                  <a:srgbClr val="FF0000"/>
                </a:solidFill>
                <a:latin typeface="Times New Roman" pitchFamily="18" charset="0"/>
                <a:cs typeface="Times New Roman" pitchFamily="18" charset="0"/>
              </a:rPr>
              <a:t>GIÁO VIÊN:…</a:t>
            </a:r>
            <a:endParaRPr lang="zh-CN" altLang="en-US" sz="5400"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9"/>
                                        </p:tgtEl>
                                        <p:attrNameLst>
                                          <p:attrName>style.visibility</p:attrName>
                                        </p:attrNameLst>
                                      </p:cBhvr>
                                      <p:to>
                                        <p:strVal val="visible"/>
                                      </p:to>
                                    </p:set>
                                    <p:anim calcmode="lin" valueType="num">
                                      <p:cBhvr>
                                        <p:cTn id="13" dur="1000" fill="hold"/>
                                        <p:tgtEl>
                                          <p:spTgt spid="2059"/>
                                        </p:tgtEl>
                                        <p:attrNameLst>
                                          <p:attrName>ppt_x</p:attrName>
                                        </p:attrNameLst>
                                      </p:cBhvr>
                                      <p:tavLst>
                                        <p:tav tm="0">
                                          <p:val>
                                            <p:strVal val="#ppt_x-.2"/>
                                          </p:val>
                                        </p:tav>
                                        <p:tav tm="100000">
                                          <p:val>
                                            <p:strVal val="#ppt_x"/>
                                          </p:val>
                                        </p:tav>
                                      </p:tavLst>
                                    </p:anim>
                                    <p:anim calcmode="lin" valueType="num">
                                      <p:cBhvr>
                                        <p:cTn id="14"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9"/>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061"/>
                                        </p:tgtEl>
                                        <p:attrNameLst>
                                          <p:attrName>style.visibility</p:attrName>
                                        </p:attrNameLst>
                                      </p:cBhvr>
                                      <p:to>
                                        <p:strVal val="visible"/>
                                      </p:to>
                                    </p:set>
                                    <p:anim calcmode="lin" valueType="num">
                                      <p:cBhvr>
                                        <p:cTn id="19" dur="1000" fill="hold"/>
                                        <p:tgtEl>
                                          <p:spTgt spid="2061"/>
                                        </p:tgtEl>
                                        <p:attrNameLst>
                                          <p:attrName>ppt_x</p:attrName>
                                        </p:attrNameLst>
                                      </p:cBhvr>
                                      <p:tavLst>
                                        <p:tav tm="0">
                                          <p:val>
                                            <p:strVal val="#ppt_x-.2"/>
                                          </p:val>
                                        </p:tav>
                                        <p:tav tm="100000">
                                          <p:val>
                                            <p:strVal val="#ppt_x"/>
                                          </p:val>
                                        </p:tav>
                                      </p:tavLst>
                                    </p:anim>
                                    <p:anim calcmode="lin" valueType="num">
                                      <p:cBhvr>
                                        <p:cTn id="20"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61"/>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ppt_x</p:attrName>
                                        </p:attrNameLst>
                                      </p:cBhvr>
                                      <p:tavLst>
                                        <p:tav tm="0">
                                          <p:val>
                                            <p:strVal val="#ppt_x-.2"/>
                                          </p:val>
                                        </p:tav>
                                        <p:tav tm="100000">
                                          <p:val>
                                            <p:strVal val="#ppt_x"/>
                                          </p:val>
                                        </p:tav>
                                      </p:tavLst>
                                    </p:anim>
                                    <p:anim calcmode="lin" valueType="num">
                                      <p:cBhvr>
                                        <p:cTn id="26"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8"/>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056"/>
                                        </p:tgtEl>
                                        <p:attrNameLst>
                                          <p:attrName>style.visibility</p:attrName>
                                        </p:attrNameLst>
                                      </p:cBhvr>
                                      <p:to>
                                        <p:strVal val="visible"/>
                                      </p:to>
                                    </p:set>
                                    <p:anim calcmode="discrete" valueType="clr">
                                      <p:cBhvr override="childStyle">
                                        <p:cTn id="31"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56"/>
                                        </p:tgtEl>
                                        <p:attrNameLst>
                                          <p:attrName>fillcolor</p:attrName>
                                        </p:attrNameLst>
                                      </p:cBhvr>
                                      <p:tavLst>
                                        <p:tav tm="0">
                                          <p:val>
                                            <p:clrVal>
                                              <a:schemeClr val="accent2"/>
                                            </p:clrVal>
                                          </p:val>
                                        </p:tav>
                                        <p:tav tm="50000">
                                          <p:val>
                                            <p:clrVal>
                                              <a:schemeClr val="hlink"/>
                                            </p:clrVal>
                                          </p:val>
                                        </p:tav>
                                      </p:tavLst>
                                    </p:anim>
                                    <p:set>
                                      <p:cBhvr>
                                        <p:cTn id="33" dur="80"/>
                                        <p:tgtEl>
                                          <p:spTgt spid="2056"/>
                                        </p:tgtEl>
                                        <p:attrNameLst>
                                          <p:attrName>fill.type</p:attrName>
                                        </p:attrNameLst>
                                      </p:cBhvr>
                                      <p:to>
                                        <p:strVal val="solid"/>
                                      </p:to>
                                    </p:set>
                                  </p:childTnLst>
                                </p:cTn>
                              </p:par>
                            </p:childTnLst>
                          </p:cTn>
                        </p:par>
                        <p:par>
                          <p:cTn id="34" fill="hold" nodeType="afterGroup">
                            <p:stCondLst>
                              <p:cond delay="52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2055"/>
                                        </p:tgtEl>
                                        <p:attrNameLst>
                                          <p:attrName>style.visibility</p:attrName>
                                        </p:attrNameLst>
                                      </p:cBhvr>
                                      <p:to>
                                        <p:strVal val="visible"/>
                                      </p:to>
                                    </p:set>
                                    <p:anim calcmode="discrete" valueType="clr">
                                      <p:cBhvr override="childStyle">
                                        <p:cTn id="37"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055"/>
                                        </p:tgtEl>
                                        <p:attrNameLst>
                                          <p:attrName>fillcolor</p:attrName>
                                        </p:attrNameLst>
                                      </p:cBhvr>
                                      <p:tavLst>
                                        <p:tav tm="0">
                                          <p:val>
                                            <p:clrVal>
                                              <a:schemeClr val="accent2"/>
                                            </p:clrVal>
                                          </p:val>
                                        </p:tav>
                                        <p:tav tm="50000">
                                          <p:val>
                                            <p:clrVal>
                                              <a:schemeClr val="hlink"/>
                                            </p:clrVal>
                                          </p:val>
                                        </p:tav>
                                      </p:tavLst>
                                    </p:anim>
                                    <p:set>
                                      <p:cBhvr>
                                        <p:cTn id="39"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1962733"/>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8</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kén rể như thế nào?</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Yêu cầu về sính lễ.</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0436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4876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a:solidFill>
                  <a:srgbClr val="000000"/>
                </a:solidFill>
                <a:latin typeface="Times New Roman"/>
                <a:ea typeface="SimSun"/>
                <a:cs typeface="Times New Roman"/>
              </a:rPr>
              <a:t>Câu </a:t>
            </a:r>
            <a:r>
              <a:rPr lang="en-US" sz="4000" b="1" kern="100" smtClean="0">
                <a:solidFill>
                  <a:srgbClr val="000000"/>
                </a:solidFill>
                <a:latin typeface="Times New Roman"/>
                <a:ea typeface="SimSun"/>
                <a:cs typeface="Times New Roman"/>
              </a:rPr>
              <a:t>9</a:t>
            </a:r>
            <a:r>
              <a:rPr lang="vi-VN" sz="4000" b="1" kern="100" smtClean="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Truyền thuyết </a:t>
            </a:r>
            <a:r>
              <a:rPr lang="en-US" sz="4000" b="1" i="1" kern="100" smtClean="0">
                <a:solidFill>
                  <a:srgbClr val="000000"/>
                </a:solidFill>
                <a:latin typeface="Times New Roman"/>
                <a:ea typeface="SimSun"/>
                <a:cs typeface="Times New Roman"/>
              </a:rPr>
              <a:t>“Sơn Tinh, Thủy Tinh” </a:t>
            </a:r>
            <a:r>
              <a:rPr lang="en-US" sz="4000" b="1" kern="100" smtClean="0">
                <a:solidFill>
                  <a:srgbClr val="000000"/>
                </a:solidFill>
                <a:latin typeface="Times New Roman"/>
                <a:ea typeface="SimSun"/>
                <a:cs typeface="Times New Roman"/>
              </a:rPr>
              <a:t>giải thích hiện tượng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tũ lụt hằng năm ở nước ta.</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862232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2590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10</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Thủy Tinh mang sính lễ đến muộn, không cưới được Mị Nương nên </a:t>
            </a:r>
            <a:r>
              <a:rPr lang="vi-VN" sz="4000" b="1" kern="100" smtClean="0">
                <a:solidFill>
                  <a:srgbClr val="000000"/>
                </a:solidFill>
                <a:latin typeface="Times New Roman"/>
                <a:ea typeface="SimSun"/>
                <a:cs typeface="Times New Roman"/>
              </a:rPr>
              <a:t>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nổi giận, đem quân đổi theo.</a:t>
            </a:r>
            <a:endParaRPr lang="en-US" sz="3600" b="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38649753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8929368" cy="1938992"/>
          </a:xfrm>
          <a:prstGeom prst="rect">
            <a:avLst/>
          </a:prstGeom>
          <a:noFill/>
        </p:spPr>
        <p:txBody>
          <a:bodyPr wrap="none" rtlCol="0">
            <a:spAutoFit/>
          </a:bodyPr>
          <a:lstStyle/>
          <a:p>
            <a:pP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1. Chuẩn bị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620798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3050"/>
            <a:ext cx="14978063"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38238"/>
            <a:ext cx="146526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1390650"/>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346" y="3899721"/>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525" y="4321175"/>
            <a:ext cx="83867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4387893" y="1469652"/>
            <a:ext cx="88391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vi-VN" altLang="zh-CN" sz="4000">
                <a:solidFill>
                  <a:schemeClr val="bg1"/>
                </a:solidFill>
                <a:latin typeface="Times New Roman" panose="02020603050405020304" pitchFamily="18" charset="0"/>
                <a:ea typeface="黑体" pitchFamily="2" charset="-122"/>
                <a:cs typeface="Times New Roman" panose="02020603050405020304" pitchFamily="18" charset="0"/>
              </a:rPr>
              <a:t>a. Xác định mục đích nói và người người nghe.</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
        <p:nvSpPr>
          <p:cNvPr id="3085" name="Text Box 13"/>
          <p:cNvSpPr txBox="1">
            <a:spLocks noChangeArrowheads="1"/>
          </p:cNvSpPr>
          <p:nvPr/>
        </p:nvSpPr>
        <p:spPr bwMode="auto">
          <a:xfrm>
            <a:off x="4387894" y="4127500"/>
            <a:ext cx="88391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a:solidFill>
                  <a:schemeClr val="bg1"/>
                </a:solidFill>
                <a:latin typeface="Times New Roman" panose="02020603050405020304" pitchFamily="18" charset="0"/>
                <a:ea typeface="黑体" pitchFamily="2" charset="-122"/>
                <a:cs typeface="Times New Roman" panose="02020603050405020304" pitchFamily="18" charset="0"/>
              </a:rPr>
              <a:t>b.  Chuẩn bị nội dung nói và tập luyện</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1000" fill="hold"/>
                                        <p:tgtEl>
                                          <p:spTgt spid="3080"/>
                                        </p:tgtEl>
                                        <p:attrNameLst>
                                          <p:attrName>ppt_x</p:attrName>
                                        </p:attrNameLst>
                                      </p:cBhvr>
                                      <p:tavLst>
                                        <p:tav tm="0">
                                          <p:val>
                                            <p:strVal val="#ppt_x-.2"/>
                                          </p:val>
                                        </p:tav>
                                        <p:tav tm="100000">
                                          <p:val>
                                            <p:strVal val="#ppt_x"/>
                                          </p:val>
                                        </p:tav>
                                      </p:tavLst>
                                    </p:anim>
                                    <p:anim calcmode="lin" valueType="num">
                                      <p:cBhvr>
                                        <p:cTn id="22"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80"/>
                                        </p:tgtEl>
                                      </p:cBhvr>
                                    </p:animEffect>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 calcmode="lin" valueType="num">
                                      <p:cBhvr>
                                        <p:cTn id="27" dur="1000" fill="hold"/>
                                        <p:tgtEl>
                                          <p:spTgt spid="3083"/>
                                        </p:tgtEl>
                                        <p:attrNameLst>
                                          <p:attrName>ppt_x</p:attrName>
                                        </p:attrNameLst>
                                      </p:cBhvr>
                                      <p:tavLst>
                                        <p:tav tm="0">
                                          <p:val>
                                            <p:strVal val="#ppt_x-.2"/>
                                          </p:val>
                                        </p:tav>
                                        <p:tav tm="100000">
                                          <p:val>
                                            <p:strVal val="#ppt_x"/>
                                          </p:val>
                                        </p:tav>
                                      </p:tavLst>
                                    </p:anim>
                                    <p:anim calcmode="lin" valueType="num">
                                      <p:cBhvr>
                                        <p:cTn id="28"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3"/>
                                        </p:tgtEl>
                                      </p:cBhvr>
                                    </p:animEffect>
                                  </p:childTnLst>
                                </p:cTn>
                              </p:par>
                            </p:childTnLst>
                          </p:cTn>
                        </p:par>
                        <p:par>
                          <p:cTn id="30" fill="hold" nodeType="afterGroup">
                            <p:stCondLst>
                              <p:cond delay="5000"/>
                            </p:stCondLst>
                            <p:childTnLst>
                              <p:par>
                                <p:cTn id="31" presetID="29" presetClass="entr" presetSubtype="0" fill="hold" nodeType="after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p:cTn id="33" dur="1000" fill="hold"/>
                                        <p:tgtEl>
                                          <p:spTgt spid="3081"/>
                                        </p:tgtEl>
                                        <p:attrNameLst>
                                          <p:attrName>ppt_x</p:attrName>
                                        </p:attrNameLst>
                                      </p:cBhvr>
                                      <p:tavLst>
                                        <p:tav tm="0">
                                          <p:val>
                                            <p:strVal val="#ppt_x-.2"/>
                                          </p:val>
                                        </p:tav>
                                        <p:tav tm="100000">
                                          <p:val>
                                            <p:strVal val="#ppt_x"/>
                                          </p:val>
                                        </p:tav>
                                      </p:tavLst>
                                    </p:anim>
                                    <p:anim calcmode="lin" valueType="num">
                                      <p:cBhvr>
                                        <p:cTn id="34"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1"/>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331744" y="3249376"/>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Mục đích: kể lại một truyền thuyết.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84144" y="4890294"/>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Người nghe: thầy cô và cả lớp.   </a:t>
            </a:r>
            <a:endParaRPr lang="zh-CN" altLang="en-US" sz="3200">
              <a:latin typeface="Times New Roman" panose="02020603050405020304" pitchFamily="18" charset="0"/>
              <a:cs typeface="Times New Roman" panose="02020603050405020304" pitchFamily="18" charset="0"/>
            </a:endParaRPr>
          </a:p>
        </p:txBody>
      </p:sp>
      <p:sp>
        <p:nvSpPr>
          <p:cNvPr id="8" name="Rectangle 7"/>
          <p:cNvSpPr/>
          <p:nvPr/>
        </p:nvSpPr>
        <p:spPr>
          <a:xfrm>
            <a:off x="363240" y="149232"/>
            <a:ext cx="824296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a. Xác định mục đích nói và người người </a:t>
            </a:r>
            <a:r>
              <a:rPr lang="vi-VN" sz="3200" b="1" kern="100" smtClean="0">
                <a:latin typeface="Times New Roman" panose="02020603050405020304" pitchFamily="18" charset="0"/>
                <a:ea typeface="SimSun" panose="02010600030101010101" pitchFamily="2" charset="-122"/>
              </a:rPr>
              <a:t>nghe</a:t>
            </a:r>
            <a:endParaRPr lang="vi-VN" sz="3200" b="1" kern="100">
              <a:latin typeface="Times New Roman" panose="02020603050405020304" pitchFamily="18" charset="0"/>
              <a:ea typeface="SimSun"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Nên chọn truyền thuyết mà em yêu thích, có nội dung hấp dẫn, giàu ý nghĩa, có độ dài vừa phải. </a:t>
            </a:r>
          </a:p>
        </p:txBody>
      </p:sp>
      <p:sp>
        <p:nvSpPr>
          <p:cNvPr id="9" name="Rectangle 8"/>
          <p:cNvSpPr/>
          <p:nvPr/>
        </p:nvSpPr>
        <p:spPr>
          <a:xfrm>
            <a:off x="6407944" y="5727839"/>
            <a:ext cx="7163803" cy="1477328"/>
          </a:xfrm>
          <a:prstGeom prst="rect">
            <a:avLst/>
          </a:prstGeom>
        </p:spPr>
        <p:txBody>
          <a:bodyPr wrap="square">
            <a:spAutoFit/>
          </a:bodyPr>
          <a:lstStyle/>
          <a:p>
            <a:pPr lvl="0" algn="just"/>
            <a:r>
              <a:rPr lang="en-US" smtClean="0">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Nếu được chỉ định kể lại một truyền thuyết cụ thể, hãy đọc </a:t>
            </a:r>
            <a:r>
              <a:rPr lang="vi-VN">
                <a:solidFill>
                  <a:srgbClr val="333333"/>
                </a:solidFill>
                <a:latin typeface="Times New Roman" panose="02020603050405020304" pitchFamily="18" charset="0"/>
                <a:cs typeface="Times New Roman" panose="02020603050405020304" pitchFamily="18" charset="0"/>
              </a:rPr>
              <a:t>kĩ để nắm được các sự kiện, chi tiết tiêu biểu.</a:t>
            </a:r>
          </a:p>
        </p:txBody>
      </p:sp>
      <p:pic>
        <p:nvPicPr>
          <p:cNvPr id="3" name="Picture 2"/>
          <p:cNvPicPr>
            <a:picLocks noChangeAspect="1"/>
          </p:cNvPicPr>
          <p:nvPr/>
        </p:nvPicPr>
        <p:blipFill>
          <a:blip r:embed="rId6"/>
          <a:stretch>
            <a:fillRect/>
          </a:stretch>
        </p:blipFill>
        <p:spPr>
          <a:xfrm>
            <a:off x="13930313" y="5224878"/>
            <a:ext cx="2847975"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193507" y="7426104"/>
            <a:ext cx="2571750" cy="1771650"/>
          </a:xfrm>
          <a:prstGeom prst="rect">
            <a:avLst/>
          </a:prstGeom>
        </p:spPr>
      </p:pic>
    </p:spTree>
    <p:extLst>
      <p:ext uri="{BB962C8B-B14F-4D97-AF65-F5344CB8AC3E}">
        <p14:creationId xmlns:p14="http://schemas.microsoft.com/office/powerpoint/2010/main" val="12358263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Chọn ngôi kể là ngôi thứ ba (giống như ở truyền thuyết mà em đã đọc hoặc đã nghe).</a:t>
            </a:r>
          </a:p>
        </p:txBody>
      </p:sp>
      <p:pic>
        <p:nvPicPr>
          <p:cNvPr id="3" name="Picture 2"/>
          <p:cNvPicPr>
            <a:picLocks noChangeAspect="1"/>
          </p:cNvPicPr>
          <p:nvPr/>
        </p:nvPicPr>
        <p:blipFill>
          <a:blip r:embed="rId6"/>
          <a:stretch>
            <a:fillRect/>
          </a:stretch>
        </p:blipFill>
        <p:spPr>
          <a:xfrm>
            <a:off x="13420725" y="5139910"/>
            <a:ext cx="3198019"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494462" y="5323760"/>
            <a:ext cx="3380943" cy="2329094"/>
          </a:xfrm>
          <a:prstGeom prst="rect">
            <a:avLst/>
          </a:prstGeom>
        </p:spPr>
      </p:pic>
    </p:spTree>
    <p:extLst>
      <p:ext uri="{BB962C8B-B14F-4D97-AF65-F5344CB8AC3E}">
        <p14:creationId xmlns:p14="http://schemas.microsoft.com/office/powerpoint/2010/main" val="42881008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Tóm tắt câu chuyện: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G</a:t>
            </a:r>
            <a:r>
              <a:rPr lang="vi-VN" smtClean="0">
                <a:solidFill>
                  <a:srgbClr val="333333"/>
                </a:solidFill>
                <a:latin typeface="Times New Roman" panose="02020603050405020304" pitchFamily="18" charset="0"/>
                <a:cs typeface="Times New Roman" panose="02020603050405020304" pitchFamily="18" charset="0"/>
              </a:rPr>
              <a:t>hi </a:t>
            </a:r>
            <a:r>
              <a:rPr lang="vi-VN">
                <a:solidFill>
                  <a:srgbClr val="333333"/>
                </a:solidFill>
                <a:latin typeface="Times New Roman" panose="02020603050405020304" pitchFamily="18" charset="0"/>
                <a:cs typeface="Times New Roman" panose="02020603050405020304" pitchFamily="18" charset="0"/>
              </a:rPr>
              <a:t>các sự việc chính của câu chuyện theo một trật tự hợp </a:t>
            </a:r>
            <a:r>
              <a:rPr lang="vi-VN" smtClean="0">
                <a:solidFill>
                  <a:srgbClr val="333333"/>
                </a:solidFill>
                <a:latin typeface="Times New Roman" panose="02020603050405020304" pitchFamily="18" charset="0"/>
                <a:cs typeface="Times New Roman" panose="02020603050405020304" pitchFamily="18" charset="0"/>
              </a:rPr>
              <a:t>lí</a:t>
            </a:r>
            <a:r>
              <a:rPr lang="en-US">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để </a:t>
            </a:r>
            <a:r>
              <a:rPr lang="vi-VN">
                <a:solidFill>
                  <a:srgbClr val="333333"/>
                </a:solidFill>
                <a:latin typeface="Times New Roman" panose="02020603050405020304" pitchFamily="18" charset="0"/>
                <a:cs typeface="Times New Roman" panose="02020603050405020304" pitchFamily="18" charset="0"/>
              </a:rPr>
              <a:t>dễ dàng ghi nhớ và kể lại.</a:t>
            </a:r>
          </a:p>
        </p:txBody>
      </p:sp>
      <p:sp>
        <p:nvSpPr>
          <p:cNvPr id="9" name="Rectangle 8"/>
          <p:cNvSpPr/>
          <p:nvPr/>
        </p:nvSpPr>
        <p:spPr>
          <a:xfrm>
            <a:off x="6476121" y="582619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T</a:t>
            </a:r>
            <a:r>
              <a:rPr lang="vi-VN" smtClean="0">
                <a:solidFill>
                  <a:srgbClr val="333333"/>
                </a:solidFill>
                <a:latin typeface="Times New Roman" panose="02020603050405020304" pitchFamily="18" charset="0"/>
                <a:cs typeface="Times New Roman" panose="02020603050405020304" pitchFamily="18" charset="0"/>
              </a:rPr>
              <a:t>rình </a:t>
            </a:r>
            <a:r>
              <a:rPr lang="vi-VN">
                <a:solidFill>
                  <a:srgbClr val="333333"/>
                </a:solidFill>
                <a:latin typeface="Times New Roman" panose="02020603050405020304" pitchFamily="18" charset="0"/>
                <a:cs typeface="Times New Roman" panose="02020603050405020304" pitchFamily="18" charset="0"/>
              </a:rPr>
              <a:t>tự thời gian trước – sau, quan hệ nguyên nhân – kết quả</a:t>
            </a:r>
            <a:endPar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390438" y="6877518"/>
            <a:ext cx="3571875" cy="2444047"/>
          </a:xfrm>
          <a:prstGeom prst="rect">
            <a:avLst/>
          </a:prstGeom>
        </p:spPr>
      </p:pic>
      <p:pic>
        <p:nvPicPr>
          <p:cNvPr id="5" name="Picture 4"/>
          <p:cNvPicPr>
            <a:picLocks noChangeAspect="1"/>
          </p:cNvPicPr>
          <p:nvPr/>
        </p:nvPicPr>
        <p:blipFill>
          <a:blip r:embed="rId8"/>
          <a:stretch>
            <a:fillRect/>
          </a:stretch>
        </p:blipFill>
        <p:spPr>
          <a:xfrm>
            <a:off x="8042567" y="7213716"/>
            <a:ext cx="2571750" cy="1771650"/>
          </a:xfrm>
          <a:prstGeom prst="rect">
            <a:avLst/>
          </a:prstGeom>
        </p:spPr>
      </p:pic>
    </p:spTree>
    <p:extLst>
      <p:ext uri="{BB962C8B-B14F-4D97-AF65-F5344CB8AC3E}">
        <p14:creationId xmlns:p14="http://schemas.microsoft.com/office/powerpoint/2010/main" val="32777321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204096" y="3308131"/>
            <a:ext cx="71508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Xác định từ ngữ then chốt và giọng kể thích hợp: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Nhớ </a:t>
            </a:r>
            <a:r>
              <a:rPr lang="en-US">
                <a:solidFill>
                  <a:srgbClr val="333333"/>
                </a:solidFill>
                <a:latin typeface="Times New Roman" panose="02020603050405020304" pitchFamily="18" charset="0"/>
                <a:cs typeface="Times New Roman" panose="02020603050405020304" pitchFamily="18" charset="0"/>
              </a:rPr>
              <a:t>chính xác các từ ngữ chỉ thời gian, địa điểm diễn ra câu chuyện; </a:t>
            </a:r>
          </a:p>
        </p:txBody>
      </p:sp>
      <p:sp>
        <p:nvSpPr>
          <p:cNvPr id="9" name="Rectangle 8"/>
          <p:cNvSpPr/>
          <p:nvPr/>
        </p:nvSpPr>
        <p:spPr>
          <a:xfrm>
            <a:off x="6476121" y="519860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Xác </a:t>
            </a:r>
            <a:r>
              <a:rPr lang="en-US">
                <a:solidFill>
                  <a:srgbClr val="333333"/>
                </a:solidFill>
                <a:latin typeface="Times New Roman" panose="02020603050405020304" pitchFamily="18" charset="0"/>
                <a:cs typeface="Times New Roman" panose="02020603050405020304" pitchFamily="18" charset="0"/>
              </a:rPr>
              <a:t>định đúng những lời nói quan trọng của nhân vật để không bỏ qua khi kể lại; </a:t>
            </a: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217944" y="7245100"/>
            <a:ext cx="3133474" cy="2144072"/>
          </a:xfrm>
          <a:prstGeom prst="rect">
            <a:avLst/>
          </a:prstGeom>
        </p:spPr>
      </p:pic>
      <p:pic>
        <p:nvPicPr>
          <p:cNvPr id="5" name="Picture 4"/>
          <p:cNvPicPr>
            <a:picLocks noChangeAspect="1"/>
          </p:cNvPicPr>
          <p:nvPr/>
        </p:nvPicPr>
        <p:blipFill>
          <a:blip r:embed="rId8"/>
          <a:stretch>
            <a:fillRect/>
          </a:stretch>
        </p:blipFill>
        <p:spPr>
          <a:xfrm>
            <a:off x="6643186" y="7450404"/>
            <a:ext cx="2571750" cy="1771650"/>
          </a:xfrm>
          <a:prstGeom prst="rect">
            <a:avLst/>
          </a:prstGeom>
        </p:spPr>
      </p:pic>
      <p:sp>
        <p:nvSpPr>
          <p:cNvPr id="13" name="Rectangle 12"/>
          <p:cNvSpPr/>
          <p:nvPr/>
        </p:nvSpPr>
        <p:spPr>
          <a:xfrm>
            <a:off x="6475785" y="6214265"/>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Chọn </a:t>
            </a:r>
            <a:r>
              <a:rPr lang="en-US">
                <a:solidFill>
                  <a:srgbClr val="333333"/>
                </a:solidFill>
                <a:latin typeface="Times New Roman" panose="02020603050405020304" pitchFamily="18" charset="0"/>
                <a:cs typeface="Times New Roman" panose="02020603050405020304" pitchFamily="18" charset="0"/>
              </a:rPr>
              <a:t>giọng kể phù hợp với nội dung của câu chuyện (sôi nổi, hào hứng, trầm lắng</a:t>
            </a:r>
            <a:r>
              <a:rPr lang="en-US" smtClean="0">
                <a:solidFill>
                  <a:srgbClr val="333333"/>
                </a:solidFill>
                <a:latin typeface="Times New Roman" panose="02020603050405020304" pitchFamily="18" charset="0"/>
                <a:cs typeface="Times New Roman" panose="02020603050405020304" pitchFamily="18" charset="0"/>
              </a:rPr>
              <a:t>,…)</a:t>
            </a:r>
            <a:endParaRPr lang="en-US">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7414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3175"/>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6497613" cy="1717778"/>
          </a:xfrm>
          <a:prstGeom prst="rect">
            <a:avLst/>
          </a:prstGeom>
          <a:noFill/>
        </p:spPr>
        <p:txBody>
          <a:bodyPr wrap="none" rtlCol="0">
            <a:spAutoFit/>
          </a:bodyPr>
          <a:lstStyle/>
          <a:p>
            <a:pPr>
              <a:lnSpc>
                <a:spcPct val="150000"/>
              </a:lnSpc>
            </a:pPr>
            <a:r>
              <a:rPr lang="en-US" altLang="zh-CN" sz="8000" b="1" spc="160" dirty="0" smtClean="0">
                <a:solidFill>
                  <a:srgbClr val="7AC6FF"/>
                </a:solidFill>
                <a:latin typeface="Times New Roman" pitchFamily="18" charset="0"/>
                <a:ea typeface="新蒂下午茶基本版" panose="03000600000000000000" charset="-122"/>
                <a:cs typeface="Times New Roman" pitchFamily="18" charset="0"/>
                <a:sym typeface="+mn-lt"/>
              </a:rPr>
              <a:t>KHỞI ĐỘNG</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085687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838" y="242094"/>
            <a:ext cx="7018268" cy="830997"/>
          </a:xfrm>
          <a:prstGeom prst="rect">
            <a:avLst/>
          </a:prstGeom>
        </p:spPr>
        <p:txBody>
          <a:bodyPr wrap="none">
            <a:spAutoFit/>
          </a:bodyPr>
          <a:lstStyle/>
          <a:p>
            <a:pPr marL="0" marR="0" algn="just">
              <a:lnSpc>
                <a:spcPct val="150000"/>
              </a:lnSpc>
              <a:spcBef>
                <a:spcPts val="0"/>
              </a:spcBef>
              <a:spcAft>
                <a:spcPts val="0"/>
              </a:spcAft>
            </a:pPr>
            <a:r>
              <a:rPr lang="en-US" sz="3200" b="1" kern="100">
                <a:latin typeface="Times New Roman" panose="02020603050405020304" pitchFamily="18" charset="0"/>
                <a:ea typeface="SimSun" panose="02010600030101010101" pitchFamily="2" charset="-122"/>
              </a:rPr>
              <a:t>b.  Chuẩn bị nội dung nói và tập </a:t>
            </a:r>
            <a:r>
              <a:rPr lang="en-US" sz="3200" b="1" kern="100" smtClean="0">
                <a:latin typeface="Times New Roman" panose="02020603050405020304" pitchFamily="18" charset="0"/>
                <a:ea typeface="SimSun" panose="02010600030101010101" pitchFamily="2" charset="-122"/>
              </a:rPr>
              <a:t>luyện</a:t>
            </a:r>
            <a:endParaRPr lang="en-US" sz="3200" b="1" kern="100">
              <a:effectLst/>
              <a:latin typeface="Times New Roman" panose="02020603050405020304" pitchFamily="18" charset="0"/>
              <a:ea typeface="SimSun" panose="02010600030101010101" pitchFamily="2" charset="-122"/>
            </a:endParaRPr>
          </a:p>
        </p:txBody>
      </p:sp>
      <p:sp>
        <p:nvSpPr>
          <p:cNvPr id="4" name="Rectangle 3"/>
          <p:cNvSpPr/>
          <p:nvPr/>
        </p:nvSpPr>
        <p:spPr>
          <a:xfrm>
            <a:off x="483478" y="1720880"/>
            <a:ext cx="8388350" cy="553998"/>
          </a:xfrm>
          <a:prstGeom prst="rect">
            <a:avLst/>
          </a:prstGeom>
        </p:spPr>
        <p:txBody>
          <a:bodyPr>
            <a:spAutoFit/>
          </a:bodyPr>
          <a:lstStyle/>
          <a:p>
            <a:pPr algn="just"/>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Tập luyện một mình hoặc cùng bạn bè, người thân. </a:t>
            </a:r>
          </a:p>
        </p:txBody>
      </p:sp>
      <p:sp>
        <p:nvSpPr>
          <p:cNvPr id="11" name="Rectangle 10"/>
          <p:cNvSpPr/>
          <p:nvPr/>
        </p:nvSpPr>
        <p:spPr>
          <a:xfrm>
            <a:off x="235744" y="1012269"/>
            <a:ext cx="2387770" cy="830997"/>
          </a:xfrm>
          <a:prstGeom prst="rect">
            <a:avLst/>
          </a:prstGeom>
        </p:spPr>
        <p:txBody>
          <a:bodyPr wrap="none">
            <a:spAutoFit/>
          </a:bodyPr>
          <a:lstStyle/>
          <a:p>
            <a:pPr marL="0" marR="0" algn="just">
              <a:lnSpc>
                <a:spcPct val="150000"/>
              </a:lnSpc>
              <a:spcBef>
                <a:spcPts val="0"/>
              </a:spcBef>
              <a:spcAft>
                <a:spcPts val="0"/>
              </a:spcAft>
            </a:pPr>
            <a:r>
              <a:rPr lang="en-US" sz="3200" b="1" kern="100" smtClean="0">
                <a:latin typeface="Times New Roman" panose="02020603050405020304" pitchFamily="18" charset="0"/>
                <a:ea typeface="SimSun" panose="02010600030101010101" pitchFamily="2" charset="-122"/>
              </a:rPr>
              <a:t>* Tập luyện:</a:t>
            </a:r>
            <a:endParaRPr lang="en-US" sz="3200" b="1" kern="100">
              <a:effectLst/>
              <a:latin typeface="Times New Roman" panose="02020603050405020304" pitchFamily="18" charset="0"/>
              <a:ea typeface="SimSun" panose="02010600030101010101" pitchFamily="2" charset="-122"/>
            </a:endParaRPr>
          </a:p>
        </p:txBody>
      </p:sp>
      <p:sp>
        <p:nvSpPr>
          <p:cNvPr id="5" name="Rectangle 4"/>
          <p:cNvSpPr/>
          <p:nvPr/>
        </p:nvSpPr>
        <p:spPr>
          <a:xfrm>
            <a:off x="510423" y="2821797"/>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Có thể lựa chọn và sử dụng thêm các phương tiện hỗ trợ nếu thấy cần thiết (âm nhạc, tranh ảnh, bản trình chiếu, đạo cụ,…).</a:t>
            </a:r>
            <a:endParaRPr lang="en-US">
              <a:solidFill>
                <a:srgbClr val="000000"/>
              </a:solidFill>
              <a:latin typeface="Times New Roman" panose="02020603050405020304" pitchFamily="18" charset="0"/>
              <a:cs typeface="Times New Roman" panose="02020603050405020304" pitchFamily="18" charset="0"/>
            </a:endParaRPr>
          </a:p>
        </p:txBody>
      </p:sp>
      <p:pic>
        <p:nvPicPr>
          <p:cNvPr id="13"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219" y="2846387"/>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9196620" cy="1938992"/>
          </a:xfrm>
          <a:prstGeom prst="rect">
            <a:avLst/>
          </a:prstGeom>
          <a:noFill/>
        </p:spPr>
        <p:txBody>
          <a:bodyPr wrap="none" rtlCol="0">
            <a:spAutoFit/>
          </a:bodyPr>
          <a:lstStyle/>
          <a:p>
            <a:pPr lvl="0">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2. Trình bày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2148855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871494"/>
            <a:ext cx="17102138" cy="26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347494"/>
            <a:ext cx="4450485" cy="41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uẩn bị cho bài thuyết trình | Chùa Thạnh Lâ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71" b="89732" l="9778" r="89778"/>
                    </a14:imgEffect>
                  </a14:imgLayer>
                </a14:imgProps>
              </a:ext>
              <a:ext uri="{28A0092B-C50C-407E-A947-70E740481C1C}">
                <a14:useLocalDpi xmlns:a14="http://schemas.microsoft.com/office/drawing/2010/main" val="0"/>
              </a:ext>
            </a:extLst>
          </a:blip>
          <a:srcRect/>
          <a:stretch>
            <a:fillRect/>
          </a:stretch>
        </p:blipFill>
        <p:spPr bwMode="auto">
          <a:xfrm>
            <a:off x="6026944" y="2926703"/>
            <a:ext cx="3962400" cy="394479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4889847" y="276065"/>
            <a:ext cx="5257800" cy="1447800"/>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Tự tin, thoải mái. Chú ý chào hỏi khi bắt đầu và cảm ơn khi kết thúc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 name="Rounded Rectangle 6"/>
          <p:cNvSpPr/>
          <p:nvPr/>
        </p:nvSpPr>
        <p:spPr bwMode="auto">
          <a:xfrm>
            <a:off x="10484330" y="1828878"/>
            <a:ext cx="5257800" cy="1447800"/>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Bám sát vào mục đích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 name="Rounded Rectangle 7"/>
          <p:cNvSpPr/>
          <p:nvPr/>
        </p:nvSpPr>
        <p:spPr bwMode="auto">
          <a:xfrm>
            <a:off x="11165681" y="4527721"/>
            <a:ext cx="5257800" cy="1447800"/>
          </a:xfrm>
          <a:prstGeom prst="roundRect">
            <a:avLst/>
          </a:prstGeom>
          <a:solidFill>
            <a:srgbClr val="FF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Điều chỉnh giọng nói và tốc độ nói cho phù hợp</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 name="Rounded Rectangle 8"/>
          <p:cNvSpPr/>
          <p:nvPr/>
        </p:nvSpPr>
        <p:spPr bwMode="auto">
          <a:xfrm>
            <a:off x="6484144" y="7350432"/>
            <a:ext cx="5257800" cy="14478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Không nên kể dàn </a:t>
            </a:r>
            <a:r>
              <a:rPr lang="vi-VN" smtClean="0">
                <a:latin typeface="Times New Roman" panose="02020603050405020304" pitchFamily="18" charset="0"/>
                <a:ea typeface="宋体" pitchFamily="2" charset="-122"/>
                <a:cs typeface="Times New Roman" panose="02020603050405020304" pitchFamily="18" charset="0"/>
              </a:rPr>
              <a:t>trải</a:t>
            </a:r>
            <a:r>
              <a:rPr lang="en-US" smtClean="0">
                <a:latin typeface="Times New Roman" panose="02020603050405020304" pitchFamily="18" charset="0"/>
                <a:ea typeface="宋体" pitchFamily="2" charset="-122"/>
                <a:cs typeface="Times New Roman" panose="02020603050405020304" pitchFamily="18" charset="0"/>
              </a:rPr>
              <a:t>.</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 name="Rounded Rectangle 9"/>
          <p:cNvSpPr/>
          <p:nvPr/>
        </p:nvSpPr>
        <p:spPr bwMode="auto">
          <a:xfrm>
            <a:off x="1416844" y="5558485"/>
            <a:ext cx="5257800" cy="1447800"/>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Có thể sử dụng các ghi chú</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 name="Rounded Rectangle 10"/>
          <p:cNvSpPr/>
          <p:nvPr/>
        </p:nvSpPr>
        <p:spPr bwMode="auto">
          <a:xfrm>
            <a:off x="274158" y="2413794"/>
            <a:ext cx="6044991" cy="14478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Khuyến khích sử dụng các phương tiện sẵn có (tranh ảnh, kỉ vật…) về các địa danh liên quan đến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00497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4" y="4190479"/>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478" y="95113"/>
            <a:ext cx="8388350" cy="707886"/>
          </a:xfrm>
          <a:prstGeom prst="rect">
            <a:avLst/>
          </a:prstGeom>
        </p:spPr>
        <p:txBody>
          <a:bodyPr>
            <a:spAutoFit/>
          </a:bodyPr>
          <a:lstStyle/>
          <a:p>
            <a:pPr algn="just"/>
            <a:r>
              <a:rPr lang="en-US" sz="4000" b="1" smtClean="0">
                <a:solidFill>
                  <a:srgbClr val="333333"/>
                </a:solidFill>
                <a:latin typeface="Times New Roman" panose="02020603050405020304" pitchFamily="18" charset="0"/>
                <a:cs typeface="Times New Roman" panose="02020603050405020304" pitchFamily="18" charset="0"/>
              </a:rPr>
              <a:t>Lưu ý: </a:t>
            </a:r>
            <a:endParaRPr lang="vi-VN" sz="4000" b="1">
              <a:solidFill>
                <a:srgbClr val="333333"/>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29994" y="31892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Với truyền thuyết, giọng kể phù hợp nhất là trang nghiêm nhưng cũng có lúc cần thay đổi linh </a:t>
            </a:r>
            <a:r>
              <a:rPr lang="vi-VN" sz="3200" smtClean="0">
                <a:solidFill>
                  <a:srgbClr val="333333"/>
                </a:solidFill>
                <a:latin typeface="Times New Roman" panose="02020603050405020304" pitchFamily="18" charset="0"/>
                <a:cs typeface="Times New Roman" panose="02020603050405020304" pitchFamily="18" charset="0"/>
              </a:rPr>
              <a:t>hoạt</a:t>
            </a:r>
            <a:r>
              <a:rPr lang="en-US" sz="3200" smtClean="0">
                <a:solidFill>
                  <a:srgbClr val="333333"/>
                </a:solidFill>
                <a:latin typeface="Times New Roman" panose="02020603050405020304" pitchFamily="18" charset="0"/>
                <a:cs typeface="Times New Roman" panose="02020603050405020304" pitchFamily="18" charset="0"/>
              </a:rPr>
              <a:t>; </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29994" y="188858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vi-VN" sz="3200" smtClean="0">
                <a:solidFill>
                  <a:srgbClr val="333333"/>
                </a:solidFill>
                <a:latin typeface="Times New Roman" panose="02020603050405020304" pitchFamily="18" charset="0"/>
                <a:cs typeface="Times New Roman" panose="02020603050405020304" pitchFamily="18" charset="0"/>
              </a:rPr>
              <a:t>Khi </a:t>
            </a:r>
            <a:r>
              <a:rPr lang="vi-VN" sz="3200">
                <a:solidFill>
                  <a:srgbClr val="333333"/>
                </a:solidFill>
                <a:latin typeface="Times New Roman" panose="02020603050405020304" pitchFamily="18" charset="0"/>
                <a:cs typeface="Times New Roman" panose="02020603050405020304" pitchFamily="18" charset="0"/>
              </a:rPr>
              <a:t>kể, sử dụng hợp lí ngôn ngữ cơ thể (động tác, điệu bộ, khẩu hình, nét mặt,…) để tăng thêm tính sinh động, hấp dẫn của truyện kể</a:t>
            </a:r>
            <a:r>
              <a:rPr lang="vi-VN"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944" y="3651870"/>
            <a:ext cx="8388350" cy="1077218"/>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en-US" sz="3200">
                <a:solidFill>
                  <a:srgbClr val="333333"/>
                </a:solidFill>
                <a:latin typeface="Times New Roman" panose="02020603050405020304" pitchFamily="18" charset="0"/>
                <a:cs typeface="Times New Roman" panose="02020603050405020304" pitchFamily="18" charset="0"/>
              </a:rPr>
              <a:t>C</a:t>
            </a:r>
            <a:r>
              <a:rPr lang="vi-VN" sz="3200">
                <a:solidFill>
                  <a:srgbClr val="333333"/>
                </a:solidFill>
                <a:latin typeface="Times New Roman" panose="02020603050405020304" pitchFamily="18" charset="0"/>
                <a:cs typeface="Times New Roman" panose="02020603050405020304" pitchFamily="18" charset="0"/>
              </a:rPr>
              <a:t>hú ý cách chuyển tiếp giữa các sự việc để tạo sự kết nối liền mạch của câu </a:t>
            </a:r>
            <a:r>
              <a:rPr lang="en-US" sz="3200" smtClean="0">
                <a:solidFill>
                  <a:srgbClr val="333333"/>
                </a:solidFill>
                <a:latin typeface="Times New Roman" panose="02020603050405020304" pitchFamily="18" charset="0"/>
                <a:cs typeface="Times New Roman" panose="02020603050405020304" pitchFamily="18" charset="0"/>
              </a:rPr>
              <a:t>truyện</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em </a:t>
            </a:r>
            <a:r>
              <a:rPr lang="vi-VN" sz="3200" smtClean="0">
                <a:solidFill>
                  <a:srgbClr val="333333"/>
                </a:solidFill>
                <a:latin typeface="Times New Roman" panose="02020603050405020304" pitchFamily="18" charset="0"/>
                <a:cs typeface="Times New Roman" panose="02020603050405020304" pitchFamily="18" charset="0"/>
              </a:rPr>
              <a:t>kể</a:t>
            </a:r>
            <a:r>
              <a:rPr lang="en-US"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pic>
        <p:nvPicPr>
          <p:cNvPr id="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6066" y="4543821"/>
            <a:ext cx="3560011" cy="38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33" y="4352077"/>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840121"/>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1000"/>
                                        <p:tgtEl>
                                          <p:spTgt spid="33798"/>
                                        </p:tgtEl>
                                      </p:cBhvr>
                                    </p:animEffect>
                                    <p:anim calcmode="lin" valueType="num">
                                      <p:cBhvr>
                                        <p:cTn id="14" dur="1000" fill="hold"/>
                                        <p:tgtEl>
                                          <p:spTgt spid="33798"/>
                                        </p:tgtEl>
                                        <p:attrNameLst>
                                          <p:attrName>ppt_x</p:attrName>
                                        </p:attrNameLst>
                                      </p:cBhvr>
                                      <p:tavLst>
                                        <p:tav tm="0">
                                          <p:val>
                                            <p:strVal val="#ppt_x"/>
                                          </p:val>
                                        </p:tav>
                                        <p:tav tm="100000">
                                          <p:val>
                                            <p:strVal val="#ppt_x"/>
                                          </p:val>
                                        </p:tav>
                                      </p:tavLst>
                                    </p:anim>
                                    <p:anim calcmode="lin" valueType="num">
                                      <p:cBhvr>
                                        <p:cTn id="1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3785652"/>
          </a:xfrm>
          <a:prstGeom prst="rect">
            <a:avLst/>
          </a:prstGeom>
          <a:noFill/>
        </p:spPr>
        <p:txBody>
          <a:bodyPr wrap="square" rtlCol="0">
            <a:spAutoFit/>
          </a:bodyPr>
          <a:lstStyle/>
          <a:p>
            <a:pPr lvl="0" algn="ct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3. Trao đổi về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42006635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73801232"/>
              </p:ext>
            </p:extLst>
          </p:nvPr>
        </p:nvGraphicFramePr>
        <p:xfrm>
          <a:off x="1226344" y="977027"/>
          <a:ext cx="13335000" cy="8778240"/>
        </p:xfrm>
        <a:graphic>
          <a:graphicData uri="http://schemas.openxmlformats.org/drawingml/2006/table">
            <a:tbl>
              <a:tblPr/>
              <a:tblGrid>
                <a:gridCol w="9835652">
                  <a:extLst>
                    <a:ext uri="{9D8B030D-6E8A-4147-A177-3AD203B41FA5}">
                      <a16:colId xmlns:a16="http://schemas.microsoft.com/office/drawing/2014/main" val="410941966"/>
                    </a:ext>
                  </a:extLst>
                </a:gridCol>
                <a:gridCol w="3499348">
                  <a:extLst>
                    <a:ext uri="{9D8B030D-6E8A-4147-A177-3AD203B41FA5}">
                      <a16:colId xmlns:a16="http://schemas.microsoft.com/office/drawing/2014/main" val="1042888377"/>
                    </a:ext>
                  </a:extLst>
                </a:gridCol>
              </a:tblGrid>
              <a:tr h="0">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Nội dung kiểm tra</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Đạt/ Chưa đạt</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extLst>
                  <a:ext uri="{0D108BD9-81ED-4DB2-BD59-A6C34878D82A}">
                    <a16:rowId xmlns:a16="http://schemas.microsoft.com/office/drawing/2014/main" val="3833905763"/>
                  </a:ext>
                </a:extLst>
              </a:tr>
              <a:tr h="2870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đầy đủ các phần mở bài, thân bài, kết bài.</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a16="http://schemas.microsoft.com/office/drawing/2014/main" val="2780394784"/>
                  </a:ext>
                </a:extLst>
              </a:tr>
              <a:tr h="34353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thể hiện được tính hấp dẫn, đầy đủ, chính xác của truyền thuyết được chọn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1281724633"/>
                  </a:ext>
                </a:extLst>
              </a:tr>
              <a:tr h="34861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làm rõ những chi tiết liên quan đến sự việc được kể </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827026089"/>
                  </a:ext>
                </a:extLst>
              </a:tr>
              <a:tr h="34988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Các sự việc được kể theo trình tự hợp lí</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94031023"/>
                  </a:ext>
                </a:extLst>
              </a:tr>
              <a:tr h="3505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Giọng kể to, rõ, mạch lạc, thể hiện cảm xúc phù hợp với nội dung câu chuyện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533988575"/>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Người nói tự tin, nhìn vào người nghe khi nói, sử dụng giọng kể, nét mặt, cử chỉ hợp lí</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2564532364"/>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Sử dụng các phương tiện hỗ trợ như tranh ảnh, video…</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a16="http://schemas.microsoft.com/office/drawing/2014/main" val="415061917"/>
                  </a:ext>
                </a:extLst>
              </a:tr>
            </a:tbl>
          </a:graphicData>
        </a:graphic>
      </p:graphicFrame>
      <p:sp>
        <p:nvSpPr>
          <p:cNvPr id="3" name="Rectangle 1"/>
          <p:cNvSpPr>
            <a:spLocks noChangeArrowheads="1"/>
          </p:cNvSpPr>
          <p:nvPr/>
        </p:nvSpPr>
        <p:spPr bwMode="auto">
          <a:xfrm>
            <a:off x="2597944" y="203597"/>
            <a:ext cx="9829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rgbClr val="4F6228"/>
                </a:solidFill>
                <a:effectLst/>
                <a:latin typeface="Times New Roman" panose="02020603050405020304" pitchFamily="18" charset="0"/>
                <a:ea typeface="SimSun" panose="02010600030101010101" pitchFamily="2" charset="-122"/>
                <a:cs typeface="Times New Roman" panose="02020603050405020304" pitchFamily="18" charset="0"/>
              </a:rPr>
              <a:t>Bảng kiểm bài nói kể lại một truyện truyền thuyết</a:t>
            </a:r>
            <a:endParaRPr kumimoji="0" lang="en-US" altLang="zh-CN"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933805"/>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2" y="4528071"/>
            <a:ext cx="4999831" cy="46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12744" y="6261894"/>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Người nghe	</a:t>
            </a:r>
            <a:endParaRPr lang="en-US" sz="3600" smtClean="0">
              <a:latin typeface="Times New Roman" panose="02020603050405020304" pitchFamily="18" charset="0"/>
              <a:cs typeface="Times New Roman" panose="02020603050405020304" pitchFamily="18" charset="0"/>
            </a:endParaRPr>
          </a:p>
        </p:txBody>
      </p:sp>
      <p:sp>
        <p:nvSpPr>
          <p:cNvPr id="6" name="Rectangle 5"/>
          <p:cNvSpPr/>
          <p:nvPr/>
        </p:nvSpPr>
        <p:spPr>
          <a:xfrm>
            <a:off x="692944" y="763298"/>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	Người </a:t>
            </a:r>
            <a:r>
              <a:rPr lang="vi-VN" sz="3600" smtClean="0">
                <a:latin typeface="Times New Roman" panose="02020603050405020304" pitchFamily="18" charset="0"/>
                <a:cs typeface="Times New Roman" panose="02020603050405020304" pitchFamily="18" charset="0"/>
              </a:rPr>
              <a:t>nói</a:t>
            </a:r>
            <a:endParaRPr lang="vi-VN" sz="3600">
              <a:latin typeface="Times New Roman" panose="02020603050405020304" pitchFamily="18" charset="0"/>
              <a:cs typeface="Times New Roman" panose="02020603050405020304" pitchFamily="18" charset="0"/>
            </a:endParaRPr>
          </a:p>
        </p:txBody>
      </p:sp>
      <p:sp>
        <p:nvSpPr>
          <p:cNvPr id="3" name="Rectangle 2"/>
          <p:cNvSpPr/>
          <p:nvPr/>
        </p:nvSpPr>
        <p:spPr>
          <a:xfrm>
            <a:off x="483478" y="143338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Yêu cầu người nói kể lại hay làm rõ những chi tiết liên quan đến các sự việc được kể</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83478" y="2736850"/>
            <a:ext cx="8388350" cy="1754326"/>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Trao đổi lại các ý kiến nhận xét của người nghe. Cảm ơn và tiếp thu những góp ý, nhận xét xác đáng.</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534024" y="6734986"/>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Bổ sung, làm rõ các chi tiết hoặc diễn biến câu chuyện</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623384" y="780824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Nêu nhận xét về bài kể (từ ngữ, giọng kể, độ chính xác về nội dung,…).</a:t>
            </a:r>
          </a:p>
        </p:txBody>
      </p:sp>
      <p:pic>
        <p:nvPicPr>
          <p:cNvPr id="11"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2080" y="1454897"/>
            <a:ext cx="4843462" cy="45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70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arn(inVertical)">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arn(inVertic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1717778"/>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VẬN DỤNG</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72514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493544" y="3495418"/>
            <a:ext cx="5897201" cy="2554545"/>
          </a:xfrm>
          <a:prstGeom prst="rect">
            <a:avLst/>
          </a:prstGeom>
          <a:noFill/>
        </p:spPr>
        <p:txBody>
          <a:bodyPr wrap="square" rtlCol="0">
            <a:spAutoFit/>
          </a:bodyPr>
          <a:lstStyle/>
          <a:p>
            <a:pPr marL="0" marR="0" lvl="0" indent="0" algn="ctr" defTabSz="914400" rtl="0" eaLnBrk="0" fontAlgn="base" latinLnBrk="0" hangingPunct="0">
              <a:spcBef>
                <a:spcPct val="0"/>
              </a:spcBef>
              <a:spcAft>
                <a:spcPct val="0"/>
              </a:spcAft>
              <a:buClrTx/>
              <a:buSzTx/>
              <a:buFontTx/>
              <a:buNone/>
              <a:tabLst/>
              <a:defRPr/>
            </a:pPr>
            <a:r>
              <a:rPr lang="en-US" altLang="zh-CN" sz="4000" b="1" spc="160" smtClean="0">
                <a:solidFill>
                  <a:srgbClr val="7AC6FF"/>
                </a:solidFill>
                <a:latin typeface="Times New Roman" pitchFamily="18" charset="0"/>
                <a:ea typeface="新蒂下午茶基本版" panose="03000600000000000000" charset="-122"/>
                <a:cs typeface="Times New Roman" pitchFamily="18" charset="0"/>
                <a:sym typeface="+mn-lt"/>
              </a:rPr>
              <a:t>Lập dàn ý cho bài nói kể lại truyền thuyết: “Bánh chưng, bánh giầy”</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863781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1144" y="1004094"/>
            <a:ext cx="8388350" cy="1015663"/>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 Mở </a:t>
            </a:r>
            <a:r>
              <a:rPr kumimoji="0" lang="vi-VN"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Giới </a:t>
            </a:r>
            <a:r>
              <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thiệu thời gian xảy ra câu chuyện: ngày xưa, đời Hùng Vương thứ sáu</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93544" y="2041272"/>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II. Thân </a:t>
            </a:r>
            <a:r>
              <a:rPr lang="vi-VN" b="1" smtClean="0">
                <a:solidFill>
                  <a:srgbClr val="000000"/>
                </a:solidFill>
                <a:latin typeface="Times New Roman" panose="02020603050405020304" pitchFamily="18" charset="0"/>
                <a:cs typeface="Times New Roman" panose="02020603050405020304" pitchFamily="18" charset="0"/>
              </a:rPr>
              <a:t>bài</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22144" y="2518775"/>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1. Vua Hùng đưa ra điều kiện để truyền </a:t>
            </a:r>
            <a:r>
              <a:rPr lang="vi-VN" b="1" smtClean="0">
                <a:solidFill>
                  <a:srgbClr val="000000"/>
                </a:solidFill>
                <a:latin typeface="Times New Roman" panose="02020603050405020304" pitchFamily="18" charset="0"/>
                <a:cs typeface="Times New Roman" panose="02020603050405020304" pitchFamily="18" charset="0"/>
              </a:rPr>
              <a:t>ngôi</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802689" y="2993949"/>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Hoàn cảnh để vua hùng truyền người nối ngôi: “Nhà vua tuổi đã cao nhưng lại có tới hai mươi người con trai nên không biết chọn 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26944" y="4446706"/>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Điều kiện: Người nối ngôi phải phù hợp với trí hướng của vua: “... người nối ngôi ta phải nối được trí ta, không nhất thiết phải là con trưởng</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46120" y="6082551"/>
            <a:ext cx="8406340" cy="553998"/>
          </a:xfrm>
          <a:prstGeom prst="rect">
            <a:avLst/>
          </a:prstGeom>
        </p:spPr>
        <p:txBody>
          <a:bodyPr wrap="none">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Hình thức: Thông qua việc làm lễ cùng Tiên </a:t>
            </a:r>
            <a:r>
              <a:rPr lang="vi-VN" smtClean="0">
                <a:solidFill>
                  <a:srgbClr val="000000"/>
                </a:solidFill>
                <a:latin typeface="Times New Roman" panose="02020603050405020304" pitchFamily="18" charset="0"/>
                <a:cs typeface="Times New Roman" panose="02020603050405020304" pitchFamily="18" charset="0"/>
              </a:rPr>
              <a:t>vương</a:t>
            </a:r>
            <a:r>
              <a:rPr lang="en-US" smtClean="0">
                <a:solidFill>
                  <a:srgbClr val="000000"/>
                </a:solidFill>
                <a:latin typeface="Times New Roman" panose="02020603050405020304" pitchFamily="18" charset="0"/>
                <a:cs typeface="Times New Roman" panose="02020603050405020304" pitchFamily="18" charset="0"/>
              </a:rPr>
              <a:t>.</a:t>
            </a:r>
            <a:endParaRPr lang="en-US">
              <a:solidFill>
                <a:srgbClr val="000000"/>
              </a:solidFill>
            </a:endParaRPr>
          </a:p>
        </p:txBody>
      </p:sp>
      <p:pic>
        <p:nvPicPr>
          <p:cNvPr id="8" name="Picture 7"/>
          <p:cNvPicPr>
            <a:picLocks noChangeAspect="1"/>
          </p:cNvPicPr>
          <p:nvPr/>
        </p:nvPicPr>
        <p:blipFill>
          <a:blip r:embed="rId5"/>
          <a:stretch>
            <a:fillRect/>
          </a:stretch>
        </p:blipFill>
        <p:spPr>
          <a:xfrm>
            <a:off x="80490" y="596711"/>
            <a:ext cx="5180110" cy="3874566"/>
          </a:xfrm>
          <a:prstGeom prst="rect">
            <a:avLst/>
          </a:prstGeom>
        </p:spPr>
      </p:pic>
    </p:spTree>
    <p:extLst>
      <p:ext uri="{BB962C8B-B14F-4D97-AF65-F5344CB8AC3E}">
        <p14:creationId xmlns:p14="http://schemas.microsoft.com/office/powerpoint/2010/main" val="4036917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944" y="674105"/>
            <a:ext cx="11522075" cy="59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9344" y="2949794"/>
            <a:ext cx="8742947" cy="2585323"/>
          </a:xfrm>
          <a:prstGeom prst="rect">
            <a:avLst/>
          </a:prstGeom>
        </p:spPr>
        <p:txBody>
          <a:bodyPr wrap="square">
            <a:spAutoFit/>
            <a:scene3d>
              <a:camera prst="obliqueBottomRight"/>
              <a:lightRig rig="threePt" dir="t"/>
            </a:scene3d>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1" u="none" strike="noStrike" kern="100" cap="all" spc="0" normalizeH="0" baseline="0" noProof="0" dirty="0" err="1"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Trò</a:t>
            </a:r>
            <a:r>
              <a:rPr kumimoji="0" lang="en-US" sz="5400" b="1" i="1" u="none" strike="noStrike" kern="100" cap="all" spc="0" normalizeH="0" baseline="0" noProof="0" dirty="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err="1">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chơi</a:t>
            </a:r>
            <a:r>
              <a:rPr kumimoji="0" lang="en-US" sz="5400" b="1" i="1" u="none" strike="noStrike" kern="100" cap="all" spc="0" normalizeH="0" baseline="0" noProof="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“THẾ</a:t>
            </a:r>
            <a:r>
              <a:rPr kumimoji="0" lang="en-US" sz="5400" b="1" i="1" u="none" strike="noStrike" kern="100" cap="all" spc="0" normalizeH="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GIỚI THẦN KÌ</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a:t>
            </a:r>
            <a:endParaRPr kumimoji="0" lang="en-US" sz="5400" b="1" i="0" u="none" strike="noStrike" kern="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Calibri"/>
              <a:ea typeface="Calibri"/>
              <a:cs typeface="Times New Roman"/>
            </a:endParaRPr>
          </a:p>
        </p:txBody>
      </p:sp>
      <p:pic>
        <p:nvPicPr>
          <p:cNvPr id="10" name="图片 10">
            <a:extLst>
              <a:ext uri="{FF2B5EF4-FFF2-40B4-BE49-F238E27FC236}">
                <a16:creationId xmlns:a16="http://schemas.microsoft.com/office/drawing/2014/main" id="{60DFE279-F74C-466D-A6CF-8D5E388AD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97" y="4585494"/>
            <a:ext cx="7470030" cy="5283452"/>
          </a:xfrm>
          <a:prstGeom prst="rect">
            <a:avLst/>
          </a:prstGeom>
        </p:spPr>
      </p:pic>
    </p:spTree>
    <p:extLst>
      <p:ext uri="{BB962C8B-B14F-4D97-AF65-F5344CB8AC3E}">
        <p14:creationId xmlns:p14="http://schemas.microsoft.com/office/powerpoint/2010/main" val="37173436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250" fill="hold"/>
                                        <p:tgtEl>
                                          <p:spTgt spid="10"/>
                                        </p:tgtEl>
                                        <p:attrNameLst>
                                          <p:attrName>ppt_x</p:attrName>
                                        </p:attrNameLst>
                                      </p:cBhvr>
                                      <p:tavLst>
                                        <p:tav tm="0">
                                          <p:val>
                                            <p:strVal val="1+#ppt_w/2"/>
                                          </p:val>
                                        </p:tav>
                                        <p:tav tm="100000">
                                          <p:val>
                                            <p:strVal val="#ppt_x"/>
                                          </p:val>
                                        </p:tav>
                                      </p:tavLst>
                                    </p:anim>
                                    <p:anim calcmode="lin" valueType="num">
                                      <p:cBhvr additive="base">
                                        <p:cTn id="31"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69" y="5111020"/>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944" y="298450"/>
            <a:ext cx="10979150" cy="553998"/>
          </a:xfrm>
          <a:prstGeom prst="rect">
            <a:avLst/>
          </a:prstGeom>
        </p:spPr>
        <p:txBody>
          <a:bodyPr wrap="square">
            <a:spAutoFit/>
          </a:bodyPr>
          <a:lstStyle/>
          <a:p>
            <a:pPr lvl="0"/>
            <a:r>
              <a:rPr lang="vi-VN" b="1">
                <a:solidFill>
                  <a:srgbClr val="000000"/>
                </a:solidFill>
                <a:latin typeface="Times New Roman" panose="02020603050405020304" pitchFamily="18" charset="0"/>
                <a:cs typeface="Times New Roman" panose="02020603050405020304" pitchFamily="18" charset="0"/>
              </a:rPr>
              <a:t>2. Lang Liêu và các hoàng tử thi nhau tìm kiếm lễ </a:t>
            </a:r>
            <a:r>
              <a:rPr lang="vi-VN" b="1" smtClean="0">
                <a:solidFill>
                  <a:srgbClr val="000000"/>
                </a:solidFill>
                <a:latin typeface="Times New Roman" panose="02020603050405020304" pitchFamily="18" charset="0"/>
                <a:cs typeface="Times New Roman" panose="02020603050405020304" pitchFamily="18" charset="0"/>
              </a:rPr>
              <a:t>vật</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69344" y="865942"/>
            <a:ext cx="8388350" cy="1015663"/>
          </a:xfrm>
          <a:prstGeom prst="rect">
            <a:avLst/>
          </a:prstGeom>
        </p:spPr>
        <p:txBody>
          <a:bodyPr>
            <a:spAutoFit/>
          </a:bodyPr>
          <a:lstStyle/>
          <a:p>
            <a:pPr lvl="0"/>
            <a:r>
              <a:rPr lang="vi-VN">
                <a:solidFill>
                  <a:srgbClr val="000000"/>
                </a:solidFill>
                <a:latin typeface="Times New Roman" panose="02020603050405020304" pitchFamily="18" charset="0"/>
                <a:cs typeface="Times New Roman" panose="02020603050405020304" pitchFamily="18" charset="0"/>
              </a:rPr>
              <a:t>- Các hoàng tử cho người đi đến khắp nơi tìm kiếm những của ngon vật lạ để đem về dâng lên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04562" y="1895099"/>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Mẹ của Lang Liêu trước kia bị vua cha ghẻ lạnh, sau đó mất đi để lại một mình chàng. So với các anh em, chỉ có Lang Liêu là thiệt thòi nhất</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04562" y="3318036"/>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Lang Liêu là con vua, nhưng lại sống giản dị quen với việc “ chăm lo đồng áng, trồng lúa trồng khoai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39780" y="4243696"/>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Một đêm nọ, Lang Liêu nằm mơ, được thần mách bảo hãy dùng thứ gạo nếp quen thuộc làm thành lễ vật dâng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50713" y="5665018"/>
            <a:ext cx="8388350" cy="1477328"/>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Chàng lấy gạo nếp vo sạch, lấy đậu xanh thịt lợn làm nhân, gói bằng lá dong thành hình vuông, đem luộc một ngày một đêm</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95247" y="7112945"/>
            <a:ext cx="8388350" cy="1015663"/>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Cũng thứ gạo nếp ấy đồ lên, đem giã nhuyễn rồi nặn thành hình tròn.</a:t>
            </a:r>
          </a:p>
        </p:txBody>
      </p:sp>
      <p:pic>
        <p:nvPicPr>
          <p:cNvPr id="10" name="Picture 9"/>
          <p:cNvPicPr>
            <a:picLocks noChangeAspect="1"/>
          </p:cNvPicPr>
          <p:nvPr/>
        </p:nvPicPr>
        <p:blipFill>
          <a:blip r:embed="rId5"/>
          <a:stretch>
            <a:fillRect/>
          </a:stretch>
        </p:blipFill>
        <p:spPr>
          <a:xfrm>
            <a:off x="11392089" y="1152870"/>
            <a:ext cx="4800014" cy="319419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1144" y="147647"/>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3. Phong tục làm bánh </a:t>
            </a:r>
            <a:r>
              <a:rPr lang="vi-VN" b="1" smtClean="0">
                <a:solidFill>
                  <a:srgbClr val="000000"/>
                </a:solidFill>
                <a:latin typeface="Times New Roman" panose="02020603050405020304" pitchFamily="18" charset="0"/>
                <a:cs typeface="Times New Roman" panose="02020603050405020304" pitchFamily="18" charset="0"/>
              </a:rPr>
              <a:t>chưng</a:t>
            </a:r>
            <a:r>
              <a:rPr lang="en-US" b="1" smtClean="0">
                <a:solidFill>
                  <a:srgbClr val="000000"/>
                </a:solidFill>
                <a:latin typeface="Times New Roman" panose="02020603050405020304" pitchFamily="18" charset="0"/>
                <a:cs typeface="Times New Roman" panose="02020603050405020304" pitchFamily="18" charset="0"/>
              </a:rPr>
              <a:t>,</a:t>
            </a:r>
            <a:r>
              <a:rPr lang="vi-VN" b="1" smtClean="0">
                <a:solidFill>
                  <a:srgbClr val="000000"/>
                </a:solidFill>
                <a:latin typeface="Times New Roman" panose="02020603050405020304" pitchFamily="18" charset="0"/>
                <a:cs typeface="Times New Roman" panose="02020603050405020304" pitchFamily="18" charset="0"/>
              </a:rPr>
              <a:t> </a:t>
            </a:r>
            <a:r>
              <a:rPr lang="vi-VN" b="1">
                <a:solidFill>
                  <a:srgbClr val="000000"/>
                </a:solidFill>
                <a:latin typeface="Times New Roman" panose="02020603050405020304" pitchFamily="18" charset="0"/>
                <a:cs typeface="Times New Roman" panose="02020603050405020304" pitchFamily="18" charset="0"/>
              </a:rPr>
              <a:t>bánh </a:t>
            </a:r>
            <a:r>
              <a:rPr lang="vi-VN" b="1" smtClean="0">
                <a:solidFill>
                  <a:srgbClr val="000000"/>
                </a:solidFill>
                <a:latin typeface="Times New Roman" panose="02020603050405020304" pitchFamily="18" charset="0"/>
                <a:cs typeface="Times New Roman" panose="02020603050405020304" pitchFamily="18" charset="0"/>
              </a:rPr>
              <a:t>giầy</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31144" y="853910"/>
            <a:ext cx="8388350" cy="1477328"/>
          </a:xfrm>
          <a:prstGeom prst="rect">
            <a:avLst/>
          </a:prstGeom>
        </p:spPr>
        <p:txBody>
          <a:bodyPr>
            <a:spAutoFit/>
          </a:bodyPr>
          <a:lstStyle/>
          <a:p>
            <a:pPr lvl="0" algn="just"/>
            <a:r>
              <a:rPr lang="en-US" smtClean="0">
                <a:solidFill>
                  <a:srgbClr val="000000"/>
                </a:solidFill>
                <a:latin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cs typeface="Times New Roman" panose="02020603050405020304" pitchFamily="18" charset="0"/>
              </a:rPr>
              <a:t>Lang </a:t>
            </a:r>
            <a:r>
              <a:rPr lang="vi-VN">
                <a:solidFill>
                  <a:srgbClr val="000000"/>
                </a:solidFill>
                <a:latin typeface="Times New Roman" panose="02020603050405020304" pitchFamily="18" charset="0"/>
                <a:cs typeface="Times New Roman" panose="02020603050405020304" pitchFamily="18" charset="0"/>
              </a:rPr>
              <a:t>Liêu đem hai loại bánh dâng lên cúng Tiên vương. Vua Hùng rất hài lòng và quyết định truyền ngôi cho Lang Liêu</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66362" y="2413128"/>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III. Kết </a:t>
            </a:r>
            <a:r>
              <a:rPr lang="vi-VN" b="1" smtClean="0">
                <a:solidFill>
                  <a:srgbClr val="000000"/>
                </a:solidFill>
                <a:latin typeface="Times New Roman" panose="02020603050405020304" pitchFamily="18" charset="0"/>
                <a:cs typeface="Times New Roman" panose="02020603050405020304" pitchFamily="18" charset="0"/>
              </a:rPr>
              <a:t>bài</a:t>
            </a:r>
            <a:r>
              <a:rPr lang="en-US" b="1"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64744" y="2413128"/>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Tục lệ của dân tộc ta: Hàng năm, mỗi khi Tết đến, bánh chưng bánh giầy là món ăn không thể thiếu.</a:t>
            </a:r>
          </a:p>
        </p:txBody>
      </p:sp>
      <p:pic>
        <p:nvPicPr>
          <p:cNvPr id="6" name="Picture 5"/>
          <p:cNvPicPr>
            <a:picLocks noChangeAspect="1"/>
          </p:cNvPicPr>
          <p:nvPr/>
        </p:nvPicPr>
        <p:blipFill>
          <a:blip r:embed="rId5"/>
          <a:stretch>
            <a:fillRect/>
          </a:stretch>
        </p:blipFill>
        <p:spPr>
          <a:xfrm>
            <a:off x="7169944" y="3579594"/>
            <a:ext cx="6553776" cy="3716739"/>
          </a:xfrm>
          <a:prstGeom prst="rect">
            <a:avLst/>
          </a:prstGeom>
        </p:spPr>
      </p:pic>
    </p:spTree>
    <p:extLst>
      <p:ext uri="{BB962C8B-B14F-4D97-AF65-F5344CB8AC3E}">
        <p14:creationId xmlns:p14="http://schemas.microsoft.com/office/powerpoint/2010/main" val="13977233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036345" y="2344296"/>
            <a:ext cx="657445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HƯỚNG</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DẪN TỰ </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HỌC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7" name="TextBox 11"/>
          <p:cNvSpPr txBox="1"/>
          <p:nvPr/>
        </p:nvSpPr>
        <p:spPr>
          <a:xfrm>
            <a:off x="5055521" y="3275724"/>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cũ: Luyện nói them cho tự tin hơn.</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8" name="TextBox 11"/>
          <p:cNvSpPr txBox="1"/>
          <p:nvPr/>
        </p:nvSpPr>
        <p:spPr>
          <a:xfrm>
            <a:off x="5087772" y="4729659"/>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mới: Hướng dẫn thực hành đọc.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062838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21"/>
          <p:cNvSpPr txBox="1">
            <a:spLocks noChangeArrowheads="1"/>
          </p:cNvSpPr>
          <p:nvPr/>
        </p:nvSpPr>
        <p:spPr bwMode="auto">
          <a:xfrm>
            <a:off x="4807744" y="6719094"/>
            <a:ext cx="10287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7200" b="1" smtClean="0">
                <a:latin typeface="Times New Roman" panose="02020603050405020304" pitchFamily="18" charset="0"/>
                <a:ea typeface="黑体" pitchFamily="2" charset="-122"/>
                <a:cs typeface="Times New Roman" panose="02020603050405020304" pitchFamily="18" charset="0"/>
              </a:rPr>
              <a:t>XIN CHÂN THÀNH CẢM ƠN CÁC EM!</a:t>
            </a:r>
            <a:endParaRPr lang="zh-CN" altLang="en-US" sz="7200" b="1">
              <a:latin typeface="Times New Roman" panose="02020603050405020304" pitchFamily="18" charset="0"/>
              <a:ea typeface="黑体" pitchFamily="2" charset="-122"/>
              <a:cs typeface="Times New Roman" panose="02020603050405020304" pitchFamily="18" charset="0"/>
            </a:endParaRPr>
          </a:p>
        </p:txBody>
      </p:sp>
      <p:pic>
        <p:nvPicPr>
          <p:cNvPr id="15382" name="Picture 22"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fade">
                                      <p:cBhvr>
                                        <p:cTn id="7" dur="1000"/>
                                        <p:tgtEl>
                                          <p:spTgt spid="15379"/>
                                        </p:tgtEl>
                                      </p:cBhvr>
                                    </p:animEffect>
                                    <p:anim calcmode="lin" valueType="num">
                                      <p:cBhvr>
                                        <p:cTn id="8" dur="1000" fill="hold"/>
                                        <p:tgtEl>
                                          <p:spTgt spid="15379"/>
                                        </p:tgtEl>
                                        <p:attrNameLst>
                                          <p:attrName>ppt_x</p:attrName>
                                        </p:attrNameLst>
                                      </p:cBhvr>
                                      <p:tavLst>
                                        <p:tav tm="0">
                                          <p:val>
                                            <p:strVal val="#ppt_x"/>
                                          </p:val>
                                        </p:tav>
                                        <p:tav tm="100000">
                                          <p:val>
                                            <p:strVal val="#ppt_x"/>
                                          </p:val>
                                        </p:tav>
                                      </p:tavLst>
                                    </p:anim>
                                    <p:anim calcmode="lin" valueType="num">
                                      <p:cBhvr>
                                        <p:cTn id="9" dur="1000" fill="hold"/>
                                        <p:tgtEl>
                                          <p:spTgt spid="1537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5383"/>
                                        </p:tgtEl>
                                        <p:attrNameLst>
                                          <p:attrName>style.visibility</p:attrName>
                                        </p:attrNameLst>
                                      </p:cBhvr>
                                      <p:to>
                                        <p:strVal val="visible"/>
                                      </p:to>
                                    </p:set>
                                    <p:anim calcmode="lin" valueType="num">
                                      <p:cBhvr>
                                        <p:cTn id="13" dur="1000" fill="hold"/>
                                        <p:tgtEl>
                                          <p:spTgt spid="15383"/>
                                        </p:tgtEl>
                                        <p:attrNameLst>
                                          <p:attrName>ppt_x</p:attrName>
                                        </p:attrNameLst>
                                      </p:cBhvr>
                                      <p:tavLst>
                                        <p:tav tm="0">
                                          <p:val>
                                            <p:strVal val="#ppt_x-.2"/>
                                          </p:val>
                                        </p:tav>
                                        <p:tav tm="100000">
                                          <p:val>
                                            <p:strVal val="#ppt_x"/>
                                          </p:val>
                                        </p:tav>
                                      </p:tavLst>
                                    </p:anim>
                                    <p:anim calcmode="lin" valueType="num">
                                      <p:cBhvr>
                                        <p:cTn id="14"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8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p:cTn id="19" dur="1000" fill="hold"/>
                                        <p:tgtEl>
                                          <p:spTgt spid="15384"/>
                                        </p:tgtEl>
                                        <p:attrNameLst>
                                          <p:attrName>ppt_x</p:attrName>
                                        </p:attrNameLst>
                                      </p:cBhvr>
                                      <p:tavLst>
                                        <p:tav tm="0">
                                          <p:val>
                                            <p:strVal val="#ppt_x-.2"/>
                                          </p:val>
                                        </p:tav>
                                        <p:tav tm="100000">
                                          <p:val>
                                            <p:strVal val="#ppt_x"/>
                                          </p:val>
                                        </p:tav>
                                      </p:tavLst>
                                    </p:anim>
                                    <p:anim calcmode="lin" valueType="num">
                                      <p:cBhvr>
                                        <p:cTn id="20"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8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p:cTn id="25" dur="1000" fill="hold"/>
                                        <p:tgtEl>
                                          <p:spTgt spid="15382"/>
                                        </p:tgtEl>
                                        <p:attrNameLst>
                                          <p:attrName>ppt_x</p:attrName>
                                        </p:attrNameLst>
                                      </p:cBhvr>
                                      <p:tavLst>
                                        <p:tav tm="0">
                                          <p:val>
                                            <p:strVal val="#ppt_x-.2"/>
                                          </p:val>
                                        </p:tav>
                                        <p:tav tm="100000">
                                          <p:val>
                                            <p:strVal val="#ppt_x"/>
                                          </p:val>
                                        </p:tav>
                                      </p:tavLst>
                                    </p:anim>
                                    <p:anim calcmode="lin" valueType="num">
                                      <p:cBhvr>
                                        <p:cTn id="26"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82"/>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381"/>
                                        </p:tgtEl>
                                        <p:attrNameLst>
                                          <p:attrName>style.visibility</p:attrName>
                                        </p:attrNameLst>
                                      </p:cBhvr>
                                      <p:to>
                                        <p:strVal val="visible"/>
                                      </p:to>
                                    </p:set>
                                    <p:anim calcmode="discrete" valueType="clr">
                                      <p:cBhvr override="childStyle">
                                        <p:cTn id="31" dur="100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32" dur="1000"/>
                                        <p:tgtEl>
                                          <p:spTgt spid="15381"/>
                                        </p:tgtEl>
                                        <p:attrNameLst>
                                          <p:attrName>fillcolor</p:attrName>
                                        </p:attrNameLst>
                                      </p:cBhvr>
                                      <p:tavLst>
                                        <p:tav tm="0">
                                          <p:val>
                                            <p:clrVal>
                                              <a:schemeClr val="accent2"/>
                                            </p:clrVal>
                                          </p:val>
                                        </p:tav>
                                        <p:tav tm="50000">
                                          <p:val>
                                            <p:clrVal>
                                              <a:schemeClr val="hlink"/>
                                            </p:clrVal>
                                          </p:val>
                                        </p:tav>
                                      </p:tavLst>
                                    </p:anim>
                                    <p:set>
                                      <p:cBhvr>
                                        <p:cTn id="33" dur="1000"/>
                                        <p:tgtEl>
                                          <p:spTgt spid="15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544" y="46616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u="none" strike="noStrike" kern="100" cap="none" spc="0" normalizeH="0" baseline="0" noProof="0" dirty="0" err="1">
                <a:ln>
                  <a:noFill/>
                </a:ln>
                <a:solidFill>
                  <a:srgbClr val="000000"/>
                </a:solidFill>
                <a:effectLst/>
                <a:uLnTx/>
                <a:uFillTx/>
                <a:latin typeface="Times New Roman"/>
                <a:ea typeface="SimSun"/>
                <a:cs typeface="Times New Roman"/>
              </a:rPr>
              <a:t>Câu</a:t>
            </a:r>
            <a:r>
              <a:rPr kumimoji="0" lang="en-US" sz="4000" b="1" u="none" strike="noStrike" kern="100" cap="none" spc="0" normalizeH="0" baseline="0" noProof="0" dirty="0">
                <a:ln>
                  <a:noFill/>
                </a:ln>
                <a:solidFill>
                  <a:srgbClr val="000000"/>
                </a:solidFill>
                <a:effectLst/>
                <a:uLnTx/>
                <a:uFillTx/>
                <a:latin typeface="Times New Roman"/>
                <a:ea typeface="SimSun"/>
                <a:cs typeface="Times New Roman"/>
              </a:rPr>
              <a:t> 1</a:t>
            </a:r>
            <a:r>
              <a:rPr kumimoji="0" lang="en-US" sz="4000" b="1" u="none" strike="noStrike" kern="100" cap="none" spc="0" normalizeH="0" baseline="0" noProof="0">
                <a:ln>
                  <a:noFill/>
                </a:ln>
                <a:solidFill>
                  <a:srgbClr val="000000"/>
                </a:solidFill>
                <a:effectLst/>
                <a:uLnTx/>
                <a:uFillTx/>
                <a:latin typeface="Times New Roman"/>
                <a:ea typeface="SimSun"/>
                <a:cs typeface="Times New Roman"/>
              </a:rPr>
              <a:t>: </a:t>
            </a:r>
            <a:r>
              <a:rPr kumimoji="0" lang="en-US" sz="4000" b="1" u="none" strike="noStrike" kern="100" cap="none" spc="0" normalizeH="0" baseline="0" noProof="0" smtClean="0">
                <a:ln>
                  <a:noFill/>
                </a:ln>
                <a:solidFill>
                  <a:srgbClr val="000000"/>
                </a:solidFill>
                <a:effectLst/>
                <a:uLnTx/>
                <a:uFillTx/>
                <a:latin typeface="Times New Roman"/>
                <a:ea typeface="SimSun"/>
                <a:cs typeface="Times New Roman"/>
              </a:rPr>
              <a:t>Truyền</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thuyết “</a:t>
            </a:r>
            <a:r>
              <a:rPr kumimoji="0" lang="en-US" sz="4000" b="1" i="1" u="none" strike="noStrike" kern="100" cap="none" spc="0" normalizeH="0" noProof="0" smtClean="0">
                <a:ln>
                  <a:noFill/>
                </a:ln>
                <a:solidFill>
                  <a:srgbClr val="000000"/>
                </a:solidFill>
                <a:effectLst/>
                <a:uLnTx/>
                <a:uFillTx/>
                <a:latin typeface="Times New Roman"/>
                <a:ea typeface="SimSun"/>
                <a:cs typeface="Times New Roman"/>
              </a:rPr>
              <a:t>Thánh Gióng</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là truyền thuyết kể về </a:t>
            </a:r>
            <a:endParaRPr kumimoji="0" lang="en-US" sz="4000" b="1" u="none" strike="noStrike" kern="0" cap="none" spc="0" normalizeH="0" baseline="0" noProof="0" dirty="0">
              <a:ln>
                <a:noFill/>
              </a:ln>
              <a:solidFill>
                <a:srgbClr val="000000"/>
              </a:solidFill>
              <a:effectLst/>
              <a:uLnTx/>
              <a:uFillTx/>
              <a:latin typeface="Calibri"/>
              <a:ea typeface="Calibri"/>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1" u="none" strike="noStrike" kern="100" cap="none" spc="0" normalizeH="0" baseline="0" noProof="0" smtClean="0">
                <a:ln>
                  <a:noFill/>
                </a:ln>
                <a:solidFill>
                  <a:srgbClr val="000000"/>
                </a:solidFill>
                <a:effectLst/>
                <a:uLnTx/>
                <a:uFillTx/>
                <a:latin typeface="Times New Roman"/>
                <a:ea typeface="SimSun"/>
                <a:cs typeface="Times New Roman"/>
              </a:rPr>
              <a:t>Người anh hung.</a:t>
            </a:r>
            <a:endParaRPr kumimoji="0" lang="en-US" sz="3600" b="1" i="0" u="none" strike="noStrike" kern="0" cap="none" spc="0" normalizeH="0" baseline="0" noProof="0" dirty="0">
              <a:ln>
                <a:noFill/>
              </a:ln>
              <a:solidFill>
                <a:srgbClr val="FFFFFF"/>
              </a:solidFill>
              <a:effectLst/>
              <a:uLnTx/>
              <a:uFillTx/>
              <a:latin typeface="Calibri"/>
              <a:ea typeface="Calibri"/>
              <a:cs typeface="Times New Roman"/>
            </a:endParaRPr>
          </a:p>
        </p:txBody>
      </p:sp>
    </p:spTree>
    <p:extLst>
      <p:ext uri="{BB962C8B-B14F-4D97-AF65-F5344CB8AC3E}">
        <p14:creationId xmlns:p14="http://schemas.microsoft.com/office/powerpoint/2010/main" val="39256823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2</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Tiếng nói đầu tiên của Gióng là</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Tiếng nói đánh giặc.</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22442786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3</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trong truyền thuyết “</a:t>
            </a:r>
            <a:r>
              <a:rPr lang="en-US" sz="4000" b="1" i="1" kern="100" smtClean="0">
                <a:solidFill>
                  <a:srgbClr val="000000"/>
                </a:solidFill>
                <a:latin typeface="Times New Roman"/>
                <a:ea typeface="SimSun"/>
                <a:cs typeface="Times New Roman"/>
              </a:rPr>
              <a:t>Thánh Gióng</a:t>
            </a:r>
            <a:r>
              <a:rPr lang="en-US" sz="4000" b="1" kern="100" smtClean="0">
                <a:solidFill>
                  <a:srgbClr val="000000"/>
                </a:solidFill>
                <a:latin typeface="Times New Roman"/>
                <a:ea typeface="SimSun"/>
                <a:cs typeface="Times New Roman"/>
              </a:rPr>
              <a:t>” là Hùng Vương thứ</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Sáu.</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15061532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4</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Khi gậy sắt gãy, Gióng đã ……………. để đánh giặc.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nhổ bụi tre</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986553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5</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Lang Liêu là nhân vật trong truyền thuyết</a:t>
            </a:r>
            <a:endParaRPr lang="vi-VN" sz="4000" b="1" i="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vi-VN" sz="3600" b="1" i="1" kern="100">
                <a:solidFill>
                  <a:srgbClr val="000000"/>
                </a:solidFill>
                <a:latin typeface="Times New Roman"/>
                <a:ea typeface="SimSun"/>
                <a:cs typeface="Times New Roman"/>
              </a:rPr>
              <a:t>“Bánh chưng, bánh giầy”.</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3390185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6</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Sơn Tinh là thần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núi.</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396486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幻灯片 1"/>
</p:tagLst>
</file>

<file path=ppt/theme/theme1.xml><?xml version="1.0" encoding="utf-8"?>
<a:theme xmlns:a="http://schemas.openxmlformats.org/drawingml/2006/main" name="Slide PowerPoint Hoat Hinh _ Toan Hoa  (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4, tiết 12, ÔN TẬP CHUẨN PPT</Template>
  <TotalTime>85</TotalTime>
  <Words>1453</Words>
  <Application>Microsoft Office PowerPoint</Application>
  <PresentationFormat>Custom</PresentationFormat>
  <Paragraphs>137</Paragraphs>
  <Slides>33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宋体</vt:lpstr>
      <vt:lpstr>宋体</vt:lpstr>
      <vt:lpstr>Arial</vt:lpstr>
      <vt:lpstr>Calibri</vt:lpstr>
      <vt:lpstr>黑体</vt:lpstr>
      <vt:lpstr>Times New Roman</vt:lpstr>
      <vt:lpstr>新蒂下午茶基本版</vt:lpstr>
      <vt:lpstr>Slide PowerPoint Hoat Hinh _ Toan Hoa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37</cp:revision>
  <dcterms:created xsi:type="dcterms:W3CDTF">2021-11-23T11:35:41Z</dcterms:created>
  <dcterms:modified xsi:type="dcterms:W3CDTF">2021-12-03T23:49:24Z</dcterms:modified>
</cp:coreProperties>
</file>