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 id="2147483720" r:id="rId5"/>
  </p:sldMasterIdLst>
  <p:notesMasterIdLst>
    <p:notesMasterId r:id="rId48"/>
  </p:notesMasterIdLst>
  <p:sldIdLst>
    <p:sldId id="276" r:id="rId6"/>
    <p:sldId id="269" r:id="rId7"/>
    <p:sldId id="258" r:id="rId8"/>
    <p:sldId id="259" r:id="rId9"/>
    <p:sldId id="277" r:id="rId10"/>
    <p:sldId id="283" r:id="rId11"/>
    <p:sldId id="282" r:id="rId12"/>
    <p:sldId id="270" r:id="rId13"/>
    <p:sldId id="314" r:id="rId14"/>
    <p:sldId id="286" r:id="rId15"/>
    <p:sldId id="285" r:id="rId16"/>
    <p:sldId id="287" r:id="rId17"/>
    <p:sldId id="329" r:id="rId18"/>
    <p:sldId id="290" r:id="rId19"/>
    <p:sldId id="330" r:id="rId20"/>
    <p:sldId id="331" r:id="rId21"/>
    <p:sldId id="332" r:id="rId22"/>
    <p:sldId id="333" r:id="rId23"/>
    <p:sldId id="336" r:id="rId24"/>
    <p:sldId id="338" r:id="rId25"/>
    <p:sldId id="339" r:id="rId26"/>
    <p:sldId id="340" r:id="rId27"/>
    <p:sldId id="302" r:id="rId28"/>
    <p:sldId id="303" r:id="rId29"/>
    <p:sldId id="304" r:id="rId30"/>
    <p:sldId id="305" r:id="rId31"/>
    <p:sldId id="342" r:id="rId32"/>
    <p:sldId id="345" r:id="rId33"/>
    <p:sldId id="346" r:id="rId34"/>
    <p:sldId id="368" r:id="rId35"/>
    <p:sldId id="348" r:id="rId36"/>
    <p:sldId id="349" r:id="rId37"/>
    <p:sldId id="353" r:id="rId38"/>
    <p:sldId id="354" r:id="rId39"/>
    <p:sldId id="312" r:id="rId40"/>
    <p:sldId id="310" r:id="rId41"/>
    <p:sldId id="316" r:id="rId42"/>
    <p:sldId id="311" r:id="rId43"/>
    <p:sldId id="366" r:id="rId44"/>
    <p:sldId id="367" r:id="rId45"/>
    <p:sldId id="364" r:id="rId46"/>
    <p:sldId id="268" r:id="rId47"/>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0411"/>
    <a:srgbClr val="9933FF"/>
    <a:srgbClr val="01ACBE"/>
    <a:srgbClr val="FEC910"/>
    <a:srgbClr val="FDCF1A"/>
    <a:srgbClr val="3D8339"/>
    <a:srgbClr val="6666FF"/>
    <a:srgbClr val="90C320"/>
    <a:srgbClr val="5B9BD5"/>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62" autoAdjust="0"/>
    <p:restoredTop sz="94364" autoAdjust="0"/>
  </p:normalViewPr>
  <p:slideViewPr>
    <p:cSldViewPr snapToGrid="0">
      <p:cViewPr varScale="1">
        <p:scale>
          <a:sx n="73" d="100"/>
          <a:sy n="73" d="100"/>
        </p:scale>
        <p:origin x="798" y="78"/>
      </p:cViewPr>
      <p:guideLst/>
    </p:cSldViewPr>
  </p:slideViewPr>
  <p:notesTextViewPr>
    <p:cViewPr>
      <p:scale>
        <a:sx n="1" d="1"/>
        <a:sy n="1" d="1"/>
      </p:scale>
      <p:origin x="0" y="0"/>
    </p:cViewPr>
  </p:notesTextViewPr>
  <p:sorterViewPr>
    <p:cViewPr>
      <p:scale>
        <a:sx n="198" d="100"/>
        <a:sy n="198" d="100"/>
      </p:scale>
      <p:origin x="0" y="-507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01050-5494-4684-B76F-D6F6187DE320}" type="datetimeFigureOut">
              <a:rPr lang="zh-CN" altLang="en-US" smtClean="0"/>
              <a:t>2024/5/22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D5ADF-93AE-4238-903C-1AC36264F4B8}" type="slidenum">
              <a:rPr lang="zh-CN" altLang="en-US" smtClean="0"/>
              <a:t>‹#›</a:t>
            </a:fld>
            <a:endParaRPr lang="zh-CN" altLang="en-US"/>
          </a:p>
        </p:txBody>
      </p:sp>
    </p:spTree>
    <p:extLst>
      <p:ext uri="{BB962C8B-B14F-4D97-AF65-F5344CB8AC3E}">
        <p14:creationId xmlns:p14="http://schemas.microsoft.com/office/powerpoint/2010/main" val="216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1</a:t>
            </a:fld>
            <a:endParaRPr lang="zh-CN" altLang="en-US"/>
          </a:p>
        </p:txBody>
      </p:sp>
    </p:spTree>
    <p:extLst>
      <p:ext uri="{BB962C8B-B14F-4D97-AF65-F5344CB8AC3E}">
        <p14:creationId xmlns:p14="http://schemas.microsoft.com/office/powerpoint/2010/main" val="2235865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2670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11</a:t>
            </a:fld>
            <a:endParaRPr lang="zh-CN" altLang="en-US"/>
          </a:p>
        </p:txBody>
      </p:sp>
    </p:spTree>
    <p:extLst>
      <p:ext uri="{BB962C8B-B14F-4D97-AF65-F5344CB8AC3E}">
        <p14:creationId xmlns:p14="http://schemas.microsoft.com/office/powerpoint/2010/main" val="699517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12</a:t>
            </a:fld>
            <a:endParaRPr lang="zh-CN" altLang="en-US"/>
          </a:p>
        </p:txBody>
      </p:sp>
    </p:spTree>
    <p:extLst>
      <p:ext uri="{BB962C8B-B14F-4D97-AF65-F5344CB8AC3E}">
        <p14:creationId xmlns:p14="http://schemas.microsoft.com/office/powerpoint/2010/main" val="178751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13</a:t>
            </a:fld>
            <a:endParaRPr lang="zh-CN" altLang="en-US"/>
          </a:p>
        </p:txBody>
      </p:sp>
    </p:spTree>
    <p:extLst>
      <p:ext uri="{BB962C8B-B14F-4D97-AF65-F5344CB8AC3E}">
        <p14:creationId xmlns:p14="http://schemas.microsoft.com/office/powerpoint/2010/main" val="3652800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7655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898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70044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42</a:t>
            </a:fld>
            <a:endParaRPr lang="zh-CN" altLang="en-US"/>
          </a:p>
        </p:txBody>
      </p:sp>
    </p:spTree>
    <p:extLst>
      <p:ext uri="{BB962C8B-B14F-4D97-AF65-F5344CB8AC3E}">
        <p14:creationId xmlns:p14="http://schemas.microsoft.com/office/powerpoint/2010/main" val="358609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2</a:t>
            </a:fld>
            <a:endParaRPr lang="zh-CN" altLang="en-US"/>
          </a:p>
        </p:txBody>
      </p:sp>
    </p:spTree>
    <p:extLst>
      <p:ext uri="{BB962C8B-B14F-4D97-AF65-F5344CB8AC3E}">
        <p14:creationId xmlns:p14="http://schemas.microsoft.com/office/powerpoint/2010/main" val="123497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3</a:t>
            </a:fld>
            <a:endParaRPr lang="zh-CN" altLang="en-US"/>
          </a:p>
        </p:txBody>
      </p:sp>
    </p:spTree>
    <p:extLst>
      <p:ext uri="{BB962C8B-B14F-4D97-AF65-F5344CB8AC3E}">
        <p14:creationId xmlns:p14="http://schemas.microsoft.com/office/powerpoint/2010/main" val="3549821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4</a:t>
            </a:fld>
            <a:endParaRPr lang="zh-CN" altLang="en-US"/>
          </a:p>
        </p:txBody>
      </p:sp>
    </p:spTree>
    <p:extLst>
      <p:ext uri="{BB962C8B-B14F-4D97-AF65-F5344CB8AC3E}">
        <p14:creationId xmlns:p14="http://schemas.microsoft.com/office/powerpoint/2010/main" val="2243018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5</a:t>
            </a:fld>
            <a:endParaRPr lang="zh-CN" altLang="en-US"/>
          </a:p>
        </p:txBody>
      </p:sp>
    </p:spTree>
    <p:extLst>
      <p:ext uri="{BB962C8B-B14F-4D97-AF65-F5344CB8AC3E}">
        <p14:creationId xmlns:p14="http://schemas.microsoft.com/office/powerpoint/2010/main" val="3137035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6</a:t>
            </a:fld>
            <a:endParaRPr lang="zh-CN" altLang="en-US"/>
          </a:p>
        </p:txBody>
      </p:sp>
    </p:spTree>
    <p:extLst>
      <p:ext uri="{BB962C8B-B14F-4D97-AF65-F5344CB8AC3E}">
        <p14:creationId xmlns:p14="http://schemas.microsoft.com/office/powerpoint/2010/main" val="4091064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7</a:t>
            </a:fld>
            <a:endParaRPr lang="zh-CN" altLang="en-US"/>
          </a:p>
        </p:txBody>
      </p:sp>
    </p:spTree>
    <p:extLst>
      <p:ext uri="{BB962C8B-B14F-4D97-AF65-F5344CB8AC3E}">
        <p14:creationId xmlns:p14="http://schemas.microsoft.com/office/powerpoint/2010/main" val="2034182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t>8</a:t>
            </a:fld>
            <a:endParaRPr lang="zh-CN" altLang="en-US"/>
          </a:p>
        </p:txBody>
      </p:sp>
    </p:spTree>
    <p:extLst>
      <p:ext uri="{BB962C8B-B14F-4D97-AF65-F5344CB8AC3E}">
        <p14:creationId xmlns:p14="http://schemas.microsoft.com/office/powerpoint/2010/main" val="785010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43419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方正姚体" panose="02010601030101010101" pitchFamily="2" charset="-122"/>
                <a:ea typeface="方正姚体" panose="02010601030101010101" pitchFamily="2" charset="-122"/>
              </a:defRPr>
            </a:lvl1pPr>
          </a:lstStyle>
          <a:p>
            <a:r>
              <a:rPr lang="en-US" altLang="zh-CN"/>
              <a:t>Click to edit Master title style</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方正姚体" panose="02010601030101010101" pitchFamily="2" charset="-122"/>
                <a:ea typeface="方正姚体" panose="02010601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dirty="0"/>
          </a:p>
        </p:txBody>
      </p:sp>
      <p:sp>
        <p:nvSpPr>
          <p:cNvPr id="4" name="日期占位符 3"/>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63189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1353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631388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15759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2324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81234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4743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83950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12930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5331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2724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954157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5246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0865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8564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2576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4707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91900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9846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18085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08669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5948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971052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07350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16860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429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58249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859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21798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4422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47296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68619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6689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047182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45861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93979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28578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97063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8292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6906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66829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44088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49315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9048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482172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32566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8782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166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46817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06093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9117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76300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39374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013813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2024/5/22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236947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CDF8A-D63E-4C76-907D-14E0621C443D}" type="datetimeFigureOut">
              <a:rPr lang="zh-CN" altLang="en-US" smtClean="0"/>
              <a:t>2024/5/22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EBE7-A632-4266-8BA8-D06C247E5B20}" type="slidenum">
              <a:rPr lang="zh-CN" altLang="en-US" smtClean="0"/>
              <a:t>‹#›</a:t>
            </a:fld>
            <a:endParaRPr lang="zh-CN" altLang="en-US"/>
          </a:p>
        </p:txBody>
      </p:sp>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Tree>
    <p:extLst>
      <p:ext uri="{BB962C8B-B14F-4D97-AF65-F5344CB8AC3E}">
        <p14:creationId xmlns:p14="http://schemas.microsoft.com/office/powerpoint/2010/main" val="1862518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3636623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2253925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35096270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88841B-C98F-4C13-AA21-C9C1BBBF698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F5D5B7-7604-40A3-9F74-141C8188845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10523473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19.xml"/><Relationship Id="rId7" Type="http://schemas.openxmlformats.org/officeDocument/2006/relationships/image" Target="../media/image38.png"/><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20.xml"/><Relationship Id="rId9" Type="http://schemas.openxmlformats.org/officeDocument/2006/relationships/slide" Target="slide2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19.xml"/><Relationship Id="rId7" Type="http://schemas.openxmlformats.org/officeDocument/2006/relationships/image" Target="../media/image38.png"/><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59.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62688" cy="6858000"/>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3950" y="563751"/>
            <a:ext cx="3826746" cy="3538041"/>
          </a:xfrm>
          <a:prstGeom prst="rect">
            <a:avLst/>
          </a:prstGeom>
        </p:spPr>
      </p:pic>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l="52293" r="21477"/>
          <a:stretch/>
        </p:blipFill>
        <p:spPr>
          <a:xfrm>
            <a:off x="8928920" y="4278258"/>
            <a:ext cx="2656114" cy="2657203"/>
          </a:xfrm>
          <a:prstGeom prst="rect">
            <a:avLst/>
          </a:prstGeom>
        </p:spPr>
      </p:pic>
      <p:pic>
        <p:nvPicPr>
          <p:cNvPr id="35" name="图片 34"/>
          <p:cNvPicPr>
            <a:picLocks noChangeAspect="1"/>
          </p:cNvPicPr>
          <p:nvPr/>
        </p:nvPicPr>
        <p:blipFill rotWithShape="1">
          <a:blip r:embed="rId6" cstate="print">
            <a:extLst>
              <a:ext uri="{28A0092B-C50C-407E-A947-70E740481C1C}">
                <a14:useLocalDpi xmlns:a14="http://schemas.microsoft.com/office/drawing/2010/main" val="0"/>
              </a:ext>
            </a:extLst>
          </a:blip>
          <a:srcRect l="35738" t="13820" r="48495" b="13532"/>
          <a:stretch/>
        </p:blipFill>
        <p:spPr>
          <a:xfrm>
            <a:off x="3666174" y="4812992"/>
            <a:ext cx="1596572" cy="193040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15120" t="13820" r="65265" b="13532"/>
          <a:stretch/>
        </p:blipFill>
        <p:spPr>
          <a:xfrm>
            <a:off x="640984" y="4697839"/>
            <a:ext cx="1986240" cy="1930400"/>
          </a:xfrm>
          <a:prstGeom prst="rect">
            <a:avLst/>
          </a:prstGeom>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8269" y="-844829"/>
            <a:ext cx="2679499" cy="1673014"/>
          </a:xfrm>
          <a:prstGeom prst="rect">
            <a:avLst/>
          </a:prstGeom>
        </p:spPr>
      </p:pic>
      <p:pic>
        <p:nvPicPr>
          <p:cNvPr id="38" name="图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37669">
            <a:off x="11656216" y="-1116929"/>
            <a:ext cx="1939187" cy="1344057"/>
          </a:xfrm>
          <a:prstGeom prst="rect">
            <a:avLst/>
          </a:prstGeom>
        </p:spPr>
      </p:pic>
      <p:pic>
        <p:nvPicPr>
          <p:cNvPr id="39" name="图片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4000" y="3092143"/>
            <a:ext cx="1253080" cy="749687"/>
          </a:xfrm>
          <a:prstGeom prst="rect">
            <a:avLst/>
          </a:prstGeom>
        </p:spPr>
      </p:pic>
      <p:sp>
        <p:nvSpPr>
          <p:cNvPr id="4" name="TextBox 3"/>
          <p:cNvSpPr txBox="1"/>
          <p:nvPr/>
        </p:nvSpPr>
        <p:spPr>
          <a:xfrm>
            <a:off x="4696044" y="2894656"/>
            <a:ext cx="3495188"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TIẾT 81:          </a:t>
            </a:r>
          </a:p>
        </p:txBody>
      </p:sp>
      <p:sp>
        <p:nvSpPr>
          <p:cNvPr id="16" name="TextBox 15"/>
          <p:cNvSpPr txBox="1"/>
          <p:nvPr/>
        </p:nvSpPr>
        <p:spPr>
          <a:xfrm>
            <a:off x="1950600" y="3560110"/>
            <a:ext cx="8955208" cy="1015663"/>
          </a:xfrm>
          <a:prstGeom prst="rect">
            <a:avLst/>
          </a:prstGeom>
          <a:noFill/>
        </p:spPr>
        <p:txBody>
          <a:bodyPr wrap="none" rtlCol="0">
            <a:spAutoFit/>
          </a:bodyPr>
          <a:lstStyle/>
          <a:p>
            <a:r>
              <a:rPr lang="vi-VN" sz="6000" b="1">
                <a:latin typeface="Times New Roman" panose="02020603050405020304" pitchFamily="18" charset="0"/>
                <a:cs typeface="Times New Roman" panose="02020603050405020304" pitchFamily="18" charset="0"/>
              </a:rPr>
              <a:t>AI ƠI MỒNG 9 THÁNG 4</a:t>
            </a:r>
            <a:endParaRPr lang="en-US" sz="6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886009"/>
      </p:ext>
    </p:extLst>
  </p:cSld>
  <p:clrMapOvr>
    <a:masterClrMapping/>
  </p:clrMapOvr>
  <mc:AlternateContent xmlns:mc="http://schemas.openxmlformats.org/markup-compatibility/2006" xmlns:p14="http://schemas.microsoft.com/office/powerpoint/2010/main">
    <mc:Choice Requires="p14">
      <p:transition spd="slow" p14:dur="17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indefinite" fill="hold" nodeType="afterEffect">
                                  <p:stCondLst>
                                    <p:cond delay="0"/>
                                  </p:stCondLst>
                                  <p:childTnLst>
                                    <p:animRot by="120000">
                                      <p:cBhvr>
                                        <p:cTn id="12" dur="150" fill="hold">
                                          <p:stCondLst>
                                            <p:cond delay="0"/>
                                          </p:stCondLst>
                                        </p:cTn>
                                        <p:tgtEl>
                                          <p:spTgt spid="5"/>
                                        </p:tgtEl>
                                        <p:attrNameLst>
                                          <p:attrName>r</p:attrName>
                                        </p:attrNameLst>
                                      </p:cBhvr>
                                    </p:animRot>
                                    <p:animRot by="-240000">
                                      <p:cBhvr>
                                        <p:cTn id="13" dur="300" fill="hold">
                                          <p:stCondLst>
                                            <p:cond delay="300"/>
                                          </p:stCondLst>
                                        </p:cTn>
                                        <p:tgtEl>
                                          <p:spTgt spid="5"/>
                                        </p:tgtEl>
                                        <p:attrNameLst>
                                          <p:attrName>r</p:attrName>
                                        </p:attrNameLst>
                                      </p:cBhvr>
                                    </p:animRot>
                                    <p:animRot by="240000">
                                      <p:cBhvr>
                                        <p:cTn id="14" dur="300" fill="hold">
                                          <p:stCondLst>
                                            <p:cond delay="600"/>
                                          </p:stCondLst>
                                        </p:cTn>
                                        <p:tgtEl>
                                          <p:spTgt spid="5"/>
                                        </p:tgtEl>
                                        <p:attrNameLst>
                                          <p:attrName>r</p:attrName>
                                        </p:attrNameLst>
                                      </p:cBhvr>
                                    </p:animRot>
                                    <p:animRot by="-240000">
                                      <p:cBhvr>
                                        <p:cTn id="15" dur="300" fill="hold">
                                          <p:stCondLst>
                                            <p:cond delay="900"/>
                                          </p:stCondLst>
                                        </p:cTn>
                                        <p:tgtEl>
                                          <p:spTgt spid="5"/>
                                        </p:tgtEl>
                                        <p:attrNameLst>
                                          <p:attrName>r</p:attrName>
                                        </p:attrNameLst>
                                      </p:cBhvr>
                                    </p:animRot>
                                    <p:animRot by="120000">
                                      <p:cBhvr>
                                        <p:cTn id="16" dur="300" fill="hold">
                                          <p:stCondLst>
                                            <p:cond delay="1200"/>
                                          </p:stCondLst>
                                        </p:cTn>
                                        <p:tgtEl>
                                          <p:spTgt spid="5"/>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10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500"/>
                                        <p:tgtEl>
                                          <p:spTgt spid="25"/>
                                        </p:tgtEl>
                                      </p:cBhvr>
                                    </p:animEffect>
                                    <p:anim calcmode="lin" valueType="num">
                                      <p:cBhvr>
                                        <p:cTn id="25" dur="1500" fill="hold"/>
                                        <p:tgtEl>
                                          <p:spTgt spid="25"/>
                                        </p:tgtEl>
                                        <p:attrNameLst>
                                          <p:attrName>ppt_x</p:attrName>
                                        </p:attrNameLst>
                                      </p:cBhvr>
                                      <p:tavLst>
                                        <p:tav tm="0">
                                          <p:val>
                                            <p:strVal val="#ppt_x"/>
                                          </p:val>
                                        </p:tav>
                                        <p:tav tm="100000">
                                          <p:val>
                                            <p:strVal val="#ppt_x"/>
                                          </p:val>
                                        </p:tav>
                                      </p:tavLst>
                                    </p:anim>
                                    <p:anim calcmode="lin" valueType="num">
                                      <p:cBhvr>
                                        <p:cTn id="26" dur="1500" fill="hold"/>
                                        <p:tgtEl>
                                          <p:spTgt spid="25"/>
                                        </p:tgtEl>
                                        <p:attrNameLst>
                                          <p:attrName>ppt_y</p:attrName>
                                        </p:attrNameLst>
                                      </p:cBhvr>
                                      <p:tavLst>
                                        <p:tav tm="0">
                                          <p:val>
                                            <p:strVal val="#ppt_y+.1"/>
                                          </p:val>
                                        </p:tav>
                                        <p:tav tm="100000">
                                          <p:val>
                                            <p:strVal val="#ppt_y"/>
                                          </p:val>
                                        </p:tav>
                                      </p:tavLst>
                                    </p:anim>
                                  </p:childTnLst>
                                </p:cTn>
                              </p:par>
                              <p:par>
                                <p:cTn id="27" presetID="2" presetClass="entr" presetSubtype="8" fill="hold" nodeType="withEffect">
                                  <p:stCondLst>
                                    <p:cond delay="360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500" fill="hold"/>
                                        <p:tgtEl>
                                          <p:spTgt spid="35"/>
                                        </p:tgtEl>
                                        <p:attrNameLst>
                                          <p:attrName>ppt_x</p:attrName>
                                        </p:attrNameLst>
                                      </p:cBhvr>
                                      <p:tavLst>
                                        <p:tav tm="0">
                                          <p:val>
                                            <p:strVal val="0-#ppt_w/2"/>
                                          </p:val>
                                        </p:tav>
                                        <p:tav tm="100000">
                                          <p:val>
                                            <p:strVal val="#ppt_x"/>
                                          </p:val>
                                        </p:tav>
                                      </p:tavLst>
                                    </p:anim>
                                    <p:anim calcmode="lin" valueType="num">
                                      <p:cBhvr additive="base">
                                        <p:cTn id="30" dur="1500" fill="hold"/>
                                        <p:tgtEl>
                                          <p:spTgt spid="3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480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1500" fill="hold"/>
                                        <p:tgtEl>
                                          <p:spTgt spid="36"/>
                                        </p:tgtEl>
                                        <p:attrNameLst>
                                          <p:attrName>ppt_x</p:attrName>
                                        </p:attrNameLst>
                                      </p:cBhvr>
                                      <p:tavLst>
                                        <p:tav tm="0">
                                          <p:val>
                                            <p:strVal val="0-#ppt_w/2"/>
                                          </p:val>
                                        </p:tav>
                                        <p:tav tm="100000">
                                          <p:val>
                                            <p:strVal val="#ppt_x"/>
                                          </p:val>
                                        </p:tav>
                                      </p:tavLst>
                                    </p:anim>
                                    <p:anim calcmode="lin" valueType="num">
                                      <p:cBhvr additive="base">
                                        <p:cTn id="34" dur="150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0" fill="hold"/>
                                        <p:tgtEl>
                                          <p:spTgt spid="38"/>
                                        </p:tgtEl>
                                        <p:attrNameLst>
                                          <p:attrName>ppt_x</p:attrName>
                                        </p:attrNameLst>
                                      </p:cBhvr>
                                      <p:tavLst>
                                        <p:tav tm="0">
                                          <p:val>
                                            <p:strVal val="0-#ppt_w/2"/>
                                          </p:val>
                                        </p:tav>
                                        <p:tav tm="100000">
                                          <p:val>
                                            <p:strVal val="#ppt_x"/>
                                          </p:val>
                                        </p:tav>
                                      </p:tavLst>
                                    </p:anim>
                                    <p:anim calcmode="lin" valueType="num">
                                      <p:cBhvr additive="base">
                                        <p:cTn id="38" dur="50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150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6000" fill="hold"/>
                                        <p:tgtEl>
                                          <p:spTgt spid="37"/>
                                        </p:tgtEl>
                                        <p:attrNameLst>
                                          <p:attrName>ppt_x</p:attrName>
                                        </p:attrNameLst>
                                      </p:cBhvr>
                                      <p:tavLst>
                                        <p:tav tm="0">
                                          <p:val>
                                            <p:strVal val="1+#ppt_w/2"/>
                                          </p:val>
                                        </p:tav>
                                        <p:tav tm="100000">
                                          <p:val>
                                            <p:strVal val="#ppt_x"/>
                                          </p:val>
                                        </p:tav>
                                      </p:tavLst>
                                    </p:anim>
                                    <p:anim calcmode="lin" valueType="num">
                                      <p:cBhvr additive="base">
                                        <p:cTn id="42" dur="6000" fill="hold"/>
                                        <p:tgtEl>
                                          <p:spTgt spid="37"/>
                                        </p:tgtEl>
                                        <p:attrNameLst>
                                          <p:attrName>ppt_y</p:attrName>
                                        </p:attrNameLst>
                                      </p:cBhvr>
                                      <p:tavLst>
                                        <p:tav tm="0">
                                          <p:val>
                                            <p:strVal val="1+#ppt_h/2"/>
                                          </p:val>
                                        </p:tav>
                                        <p:tav tm="100000">
                                          <p:val>
                                            <p:strVal val="#ppt_y"/>
                                          </p:val>
                                        </p:tav>
                                      </p:tavLst>
                                    </p:anim>
                                  </p:childTnLst>
                                </p:cTn>
                              </p:par>
                              <p:par>
                                <p:cTn id="43" presetID="2" presetClass="entr" presetSubtype="9" fill="hold" nodeType="withEffect">
                                  <p:stCondLst>
                                    <p:cond delay="60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4000" fill="hold"/>
                                        <p:tgtEl>
                                          <p:spTgt spid="39"/>
                                        </p:tgtEl>
                                        <p:attrNameLst>
                                          <p:attrName>ppt_x</p:attrName>
                                        </p:attrNameLst>
                                      </p:cBhvr>
                                      <p:tavLst>
                                        <p:tav tm="0">
                                          <p:val>
                                            <p:strVal val="0-#ppt_w/2"/>
                                          </p:val>
                                        </p:tav>
                                        <p:tav tm="100000">
                                          <p:val>
                                            <p:strVal val="#ppt_x"/>
                                          </p:val>
                                        </p:tav>
                                      </p:tavLst>
                                    </p:anim>
                                    <p:anim calcmode="lin" valueType="num">
                                      <p:cBhvr additive="base">
                                        <p:cTn id="46" dur="40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cs typeface="+mn-cs"/>
              </a:rPr>
              <a:t>延迟符</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4514"/>
            <a:ext cx="12192000" cy="286685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329" y="2161741"/>
            <a:ext cx="2679499" cy="1673014"/>
          </a:xfrm>
          <a:prstGeom prst="rect">
            <a:avLst/>
          </a:prstGeom>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37669">
            <a:off x="11656216" y="-1116929"/>
            <a:ext cx="1939187" cy="1344057"/>
          </a:xfrm>
          <a:prstGeom prst="rect">
            <a:avLst/>
          </a:prstGeom>
        </p:spPr>
      </p:pic>
      <p:pic>
        <p:nvPicPr>
          <p:cNvPr id="34" name="图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5232" y="4180874"/>
            <a:ext cx="1253080" cy="749687"/>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555" y="4682947"/>
            <a:ext cx="6831594" cy="2003796"/>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091" y="-5953"/>
            <a:ext cx="1728220" cy="1975108"/>
          </a:xfrm>
          <a:prstGeom prst="rect">
            <a:avLst/>
          </a:prstGeom>
        </p:spPr>
      </p:pic>
      <p:sp>
        <p:nvSpPr>
          <p:cNvPr id="15" name="矩形 19"/>
          <p:cNvSpPr/>
          <p:nvPr/>
        </p:nvSpPr>
        <p:spPr>
          <a:xfrm>
            <a:off x="2084833" y="1184372"/>
            <a:ext cx="10399776" cy="2554545"/>
          </a:xfrm>
          <a:prstGeom prst="rect">
            <a:avLst/>
          </a:prstGeom>
        </p:spPr>
        <p:txBody>
          <a:bodyPr wrap="square">
            <a:spAutoFit/>
          </a:bodyPr>
          <a:lstStyle/>
          <a:p>
            <a:pPr lvl="0" algn="ctr"/>
            <a:r>
              <a:rPr lang="en-US" altLang="zh-CN" sz="8000" b="1">
                <a:solidFill>
                  <a:srgbClr val="0070C0"/>
                </a:solidFill>
                <a:latin typeface="Times New Roman" panose="02020603050405020304" pitchFamily="18" charset="0"/>
                <a:ea typeface="迷你简丫丫" panose="02010604000101010101" pitchFamily="2" charset="-122"/>
                <a:cs typeface="Times New Roman" panose="02020603050405020304" pitchFamily="18" charset="0"/>
              </a:rPr>
              <a:t>I. Đọc và tìm hiểu chung</a:t>
            </a:r>
            <a:endParaRPr kumimoji="0" lang="zh-CN" altLang="en-US" sz="8000" b="1" i="0" u="none" strike="noStrike" kern="1200" cap="none" spc="0" normalizeH="0" baseline="0" noProof="0" dirty="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endParaRPr>
          </a:p>
        </p:txBody>
      </p:sp>
    </p:spTree>
    <p:extLst>
      <p:ext uri="{BB962C8B-B14F-4D97-AF65-F5344CB8AC3E}">
        <p14:creationId xmlns:p14="http://schemas.microsoft.com/office/powerpoint/2010/main" val="3830020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10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4100" fill="hold"/>
                                        <p:tgtEl>
                                          <p:spTgt spid="33"/>
                                        </p:tgtEl>
                                        <p:attrNameLst>
                                          <p:attrName>ppt_x</p:attrName>
                                        </p:attrNameLst>
                                      </p:cBhvr>
                                      <p:tavLst>
                                        <p:tav tm="0">
                                          <p:val>
                                            <p:strVal val="0-#ppt_w/2"/>
                                          </p:val>
                                        </p:tav>
                                        <p:tav tm="100000">
                                          <p:val>
                                            <p:strVal val="#ppt_x"/>
                                          </p:val>
                                        </p:tav>
                                      </p:tavLst>
                                    </p:anim>
                                    <p:anim calcmode="lin" valueType="num">
                                      <p:cBhvr additive="base">
                                        <p:cTn id="8" dur="41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down)">
                                      <p:cBhvr>
                                        <p:cTn id="1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 y="3462396"/>
            <a:ext cx="12192000" cy="3553895"/>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05199" y="4507519"/>
            <a:ext cx="8486801" cy="2473852"/>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r="40029" b="14191"/>
          <a:stretch/>
        </p:blipFill>
        <p:spPr>
          <a:xfrm>
            <a:off x="8687550" y="2760739"/>
            <a:ext cx="3458408" cy="3978122"/>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533" y="340185"/>
            <a:ext cx="1253080" cy="749687"/>
          </a:xfrm>
          <a:prstGeom prst="rect">
            <a:avLst/>
          </a:prstGeom>
        </p:spPr>
      </p:pic>
      <p:sp>
        <p:nvSpPr>
          <p:cNvPr id="2" name="Rectangle 1"/>
          <p:cNvSpPr/>
          <p:nvPr/>
        </p:nvSpPr>
        <p:spPr>
          <a:xfrm>
            <a:off x="353568" y="-165193"/>
            <a:ext cx="6096000" cy="830997"/>
          </a:xfrm>
          <a:prstGeom prst="rect">
            <a:avLst/>
          </a:prstGeom>
        </p:spPr>
        <p:txBody>
          <a:bodyPr>
            <a:spAutoFit/>
          </a:bodyPr>
          <a:lstStyle/>
          <a:p>
            <a:pPr algn="just">
              <a:lnSpc>
                <a:spcPct val="150000"/>
              </a:lnSpc>
            </a:pPr>
            <a:r>
              <a:rPr lang="en-US" sz="3200" b="1" kern="100">
                <a:solidFill>
                  <a:srgbClr val="000000"/>
                </a:solidFill>
                <a:latin typeface="Times New Roman" panose="02020603050405020304" pitchFamily="18" charset="0"/>
                <a:ea typeface="SimSun" panose="02010600030101010101" pitchFamily="2" charset="-122"/>
              </a:rPr>
              <a:t>1. Đọc</a:t>
            </a:r>
            <a:r>
              <a:rPr lang="en-US" sz="3200" kern="100">
                <a:solidFill>
                  <a:srgbClr val="000000"/>
                </a:solidFill>
                <a:latin typeface="Times New Roman" panose="02020603050405020304" pitchFamily="18" charset="0"/>
                <a:ea typeface="SimSun" panose="02010600030101010101" pitchFamily="2" charset="-122"/>
              </a:rPr>
              <a:t> </a:t>
            </a:r>
            <a:endParaRPr lang="en-US" sz="3200" kern="100">
              <a:latin typeface="Times New Roman" panose="02020603050405020304" pitchFamily="18" charset="0"/>
              <a:ea typeface="SimSun" panose="02010600030101010101" pitchFamily="2" charset="-122"/>
            </a:endParaRPr>
          </a:p>
        </p:txBody>
      </p:sp>
      <p:sp>
        <p:nvSpPr>
          <p:cNvPr id="3" name="Rectangle 2"/>
          <p:cNvSpPr/>
          <p:nvPr/>
        </p:nvSpPr>
        <p:spPr>
          <a:xfrm>
            <a:off x="256032" y="715029"/>
            <a:ext cx="6096000" cy="3046988"/>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HS biết cách đọc thầm, biết cách đọc to, trôi chảy, phù hợp về tốc độ đọc, phân biệt được lời người kể chuyện và lời nhân vật.</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256032" y="3687769"/>
            <a:ext cx="6096000" cy="1569660"/>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Trả lời được các câu hỏi hình dung, theo dõi và tưởng tượng.</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9"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9621" y="1339025"/>
            <a:ext cx="1253080" cy="749687"/>
          </a:xfrm>
          <a:prstGeom prst="rect">
            <a:avLst/>
          </a:prstGeom>
        </p:spPr>
      </p:pic>
      <p:pic>
        <p:nvPicPr>
          <p:cNvPr id="10"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7877" y="1658378"/>
            <a:ext cx="1253080" cy="749687"/>
          </a:xfrm>
          <a:prstGeom prst="rect">
            <a:avLst/>
          </a:prstGeom>
        </p:spPr>
      </p:pic>
    </p:spTree>
    <p:extLst>
      <p:ext uri="{BB962C8B-B14F-4D97-AF65-F5344CB8AC3E}">
        <p14:creationId xmlns:p14="http://schemas.microsoft.com/office/powerpoint/2010/main" val="73943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 y="3462396"/>
            <a:ext cx="12192000" cy="3553895"/>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05199" y="4507519"/>
            <a:ext cx="8486801" cy="2473852"/>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r="40029" b="14191"/>
          <a:stretch/>
        </p:blipFill>
        <p:spPr>
          <a:xfrm>
            <a:off x="8687550" y="2760739"/>
            <a:ext cx="3458408" cy="3978122"/>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533" y="340185"/>
            <a:ext cx="1253080" cy="749687"/>
          </a:xfrm>
          <a:prstGeom prst="rect">
            <a:avLst/>
          </a:prstGeom>
        </p:spPr>
      </p:pic>
      <p:sp>
        <p:nvSpPr>
          <p:cNvPr id="2" name="Rectangle 1"/>
          <p:cNvSpPr/>
          <p:nvPr/>
        </p:nvSpPr>
        <p:spPr>
          <a:xfrm>
            <a:off x="353568" y="-165193"/>
            <a:ext cx="2535936" cy="830997"/>
          </a:xfrm>
          <a:prstGeom prst="rect">
            <a:avLst/>
          </a:prstGeom>
        </p:spPr>
        <p:txBody>
          <a:bodyPr wrap="square">
            <a:spAutoFit/>
          </a:bodyPr>
          <a:lstStyle/>
          <a:p>
            <a:pPr algn="just">
              <a:lnSpc>
                <a:spcPct val="150000"/>
              </a:lnSpc>
            </a:pPr>
            <a:r>
              <a:rPr lang="en-US" sz="3200" b="1" kern="100">
                <a:solidFill>
                  <a:srgbClr val="000000"/>
                </a:solidFill>
                <a:latin typeface="Times New Roman" panose="02020603050405020304" pitchFamily="18" charset="0"/>
                <a:ea typeface="SimSun" panose="02010600030101010101" pitchFamily="2" charset="-122"/>
              </a:rPr>
              <a:t>2. Chú thích</a:t>
            </a:r>
          </a:p>
        </p:txBody>
      </p:sp>
      <p:sp>
        <p:nvSpPr>
          <p:cNvPr id="3" name="Rectangle 2"/>
          <p:cNvSpPr/>
          <p:nvPr/>
        </p:nvSpPr>
        <p:spPr>
          <a:xfrm>
            <a:off x="353568" y="661504"/>
            <a:ext cx="6096000" cy="830997"/>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Phỗng:</a:t>
            </a:r>
          </a:p>
        </p:txBody>
      </p:sp>
      <p:pic>
        <p:nvPicPr>
          <p:cNvPr id="9"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9621" y="1339025"/>
            <a:ext cx="1253080" cy="749687"/>
          </a:xfrm>
          <a:prstGeom prst="rect">
            <a:avLst/>
          </a:prstGeom>
        </p:spPr>
      </p:pic>
      <p:pic>
        <p:nvPicPr>
          <p:cNvPr id="10"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7877" y="1658378"/>
            <a:ext cx="1253080" cy="749687"/>
          </a:xfrm>
          <a:prstGeom prst="rect">
            <a:avLst/>
          </a:prstGeom>
        </p:spPr>
      </p:pic>
      <p:sp>
        <p:nvSpPr>
          <p:cNvPr id="5" name="Rectangle 4"/>
          <p:cNvSpPr/>
          <p:nvPr/>
        </p:nvSpPr>
        <p:spPr>
          <a:xfrm>
            <a:off x="353568" y="2139561"/>
            <a:ext cx="6096000" cy="830997"/>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Phù giá: </a:t>
            </a:r>
          </a:p>
        </p:txBody>
      </p:sp>
      <p:sp>
        <p:nvSpPr>
          <p:cNvPr id="6" name="Rectangle 5"/>
          <p:cNvSpPr/>
          <p:nvPr/>
        </p:nvSpPr>
        <p:spPr>
          <a:xfrm>
            <a:off x="365760" y="4025670"/>
            <a:ext cx="6096000" cy="830997"/>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Xà cạp:   </a:t>
            </a:r>
          </a:p>
        </p:txBody>
      </p:sp>
      <p:sp>
        <p:nvSpPr>
          <p:cNvPr id="16" name="Rectangle 15"/>
          <p:cNvSpPr/>
          <p:nvPr/>
        </p:nvSpPr>
        <p:spPr>
          <a:xfrm>
            <a:off x="1870051" y="808899"/>
            <a:ext cx="6096000" cy="1077218"/>
          </a:xfrm>
          <a:prstGeom prst="rect">
            <a:avLst/>
          </a:prstGeom>
        </p:spPr>
        <p:txBody>
          <a:bodyPr>
            <a:spAutoFit/>
          </a:bodyPr>
          <a:lstStyle/>
          <a:p>
            <a:pPr lvl="0" algn="just"/>
            <a:r>
              <a:rPr lang="en-US" sz="3200" kern="100">
                <a:solidFill>
                  <a:srgbClr val="000000"/>
                </a:solidFill>
                <a:latin typeface="Times New Roman" panose="02020603050405020304" pitchFamily="18" charset="0"/>
                <a:ea typeface="SimSun" panose="02010600030101010101" pitchFamily="2" charset="-122"/>
              </a:rPr>
              <a:t>tượng người đứng (hoặc quỳ) hầu tại một số nơi thờ tự.</a:t>
            </a:r>
          </a:p>
        </p:txBody>
      </p:sp>
      <p:sp>
        <p:nvSpPr>
          <p:cNvPr id="17" name="Rectangle 16"/>
          <p:cNvSpPr/>
          <p:nvPr/>
        </p:nvSpPr>
        <p:spPr>
          <a:xfrm>
            <a:off x="2050161" y="2285649"/>
            <a:ext cx="6096000" cy="1077218"/>
          </a:xfrm>
          <a:prstGeom prst="rect">
            <a:avLst/>
          </a:prstGeom>
        </p:spPr>
        <p:txBody>
          <a:bodyPr>
            <a:spAutoFit/>
          </a:bodyPr>
          <a:lstStyle/>
          <a:p>
            <a:pPr lvl="0" algn="just"/>
            <a:r>
              <a:rPr lang="en-US" sz="3200" kern="100">
                <a:solidFill>
                  <a:srgbClr val="000000"/>
                </a:solidFill>
                <a:latin typeface="Times New Roman" panose="02020603050405020304" pitchFamily="18" charset="0"/>
                <a:ea typeface="SimSun" panose="02010600030101010101" pitchFamily="2" charset="-122"/>
              </a:rPr>
              <a:t>những người đi theo kiệu thờ để bảo vệ.</a:t>
            </a:r>
          </a:p>
        </p:txBody>
      </p:sp>
      <p:sp>
        <p:nvSpPr>
          <p:cNvPr id="19" name="Rectangle 18"/>
          <p:cNvSpPr/>
          <p:nvPr/>
        </p:nvSpPr>
        <p:spPr>
          <a:xfrm>
            <a:off x="1977009" y="4155623"/>
            <a:ext cx="6096000" cy="1569660"/>
          </a:xfrm>
          <a:prstGeom prst="rect">
            <a:avLst/>
          </a:prstGeom>
        </p:spPr>
        <p:txBody>
          <a:bodyPr>
            <a:spAutoFit/>
          </a:bodyPr>
          <a:lstStyle/>
          <a:p>
            <a:pPr lvl="0" algn="just"/>
            <a:r>
              <a:rPr lang="en-US" sz="3200" kern="100">
                <a:solidFill>
                  <a:srgbClr val="000000"/>
                </a:solidFill>
                <a:latin typeface="Times New Roman" panose="02020603050405020304" pitchFamily="18" charset="0"/>
                <a:ea typeface="SimSun" panose="02010600030101010101" pitchFamily="2" charset="-122"/>
              </a:rPr>
              <a:t>Dải vải dài quấn quanh ống chân hoặc ngoài ống quần để bảo vệ chân.</a:t>
            </a:r>
          </a:p>
        </p:txBody>
      </p:sp>
      <p:pic>
        <p:nvPicPr>
          <p:cNvPr id="12" name="Picture 11"/>
          <p:cNvPicPr>
            <a:picLocks noChangeAspect="1"/>
          </p:cNvPicPr>
          <p:nvPr/>
        </p:nvPicPr>
        <p:blipFill>
          <a:blip r:embed="rId7"/>
          <a:stretch>
            <a:fillRect/>
          </a:stretch>
        </p:blipFill>
        <p:spPr>
          <a:xfrm>
            <a:off x="8125763" y="587576"/>
            <a:ext cx="3548570" cy="2382981"/>
          </a:xfrm>
          <a:prstGeom prst="rect">
            <a:avLst/>
          </a:prstGeom>
        </p:spPr>
      </p:pic>
      <p:pic>
        <p:nvPicPr>
          <p:cNvPr id="20" name="Picture 19"/>
          <p:cNvPicPr>
            <a:picLocks noChangeAspect="1"/>
          </p:cNvPicPr>
          <p:nvPr/>
        </p:nvPicPr>
        <p:blipFill>
          <a:blip r:embed="rId8"/>
          <a:stretch>
            <a:fillRect/>
          </a:stretch>
        </p:blipFill>
        <p:spPr>
          <a:xfrm>
            <a:off x="8125762" y="3059767"/>
            <a:ext cx="3628061" cy="2621382"/>
          </a:xfrm>
          <a:prstGeom prst="rect">
            <a:avLst/>
          </a:prstGeom>
        </p:spPr>
      </p:pic>
      <p:pic>
        <p:nvPicPr>
          <p:cNvPr id="21" name="Picture 20"/>
          <p:cNvPicPr>
            <a:picLocks noChangeAspect="1"/>
          </p:cNvPicPr>
          <p:nvPr/>
        </p:nvPicPr>
        <p:blipFill>
          <a:blip r:embed="rId9"/>
          <a:stretch>
            <a:fillRect/>
          </a:stretch>
        </p:blipFill>
        <p:spPr>
          <a:xfrm>
            <a:off x="1746097" y="687284"/>
            <a:ext cx="3918204" cy="3209925"/>
          </a:xfrm>
          <a:prstGeom prst="rect">
            <a:avLst/>
          </a:prstGeom>
        </p:spPr>
      </p:pic>
    </p:spTree>
    <p:extLst>
      <p:ext uri="{BB962C8B-B14F-4D97-AF65-F5344CB8AC3E}">
        <p14:creationId xmlns:p14="http://schemas.microsoft.com/office/powerpoint/2010/main" val="2139046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6"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42" y="3427476"/>
            <a:ext cx="12192000" cy="3553895"/>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05199" y="4507519"/>
            <a:ext cx="8486801" cy="2473852"/>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r="40029" b="14191"/>
          <a:stretch/>
        </p:blipFill>
        <p:spPr>
          <a:xfrm>
            <a:off x="8687550" y="2760739"/>
            <a:ext cx="3458408" cy="3978122"/>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533" y="340185"/>
            <a:ext cx="1253080" cy="749687"/>
          </a:xfrm>
          <a:prstGeom prst="rect">
            <a:avLst/>
          </a:prstGeom>
        </p:spPr>
      </p:pic>
      <p:pic>
        <p:nvPicPr>
          <p:cNvPr id="9"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9621" y="1339025"/>
            <a:ext cx="1253080" cy="749687"/>
          </a:xfrm>
          <a:prstGeom prst="rect">
            <a:avLst/>
          </a:prstGeom>
        </p:spPr>
      </p:pic>
      <p:pic>
        <p:nvPicPr>
          <p:cNvPr id="10"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7877" y="1658378"/>
            <a:ext cx="1253080" cy="749687"/>
          </a:xfrm>
          <a:prstGeom prst="rect">
            <a:avLst/>
          </a:prstGeom>
        </p:spPr>
      </p:pic>
      <p:sp>
        <p:nvSpPr>
          <p:cNvPr id="5" name="Right Arrow 4"/>
          <p:cNvSpPr/>
          <p:nvPr/>
        </p:nvSpPr>
        <p:spPr>
          <a:xfrm rot="19786237">
            <a:off x="-803920" y="3356064"/>
            <a:ext cx="13322308" cy="408003"/>
          </a:xfrm>
          <a:prstGeom prst="rightArrow">
            <a:avLst>
              <a:gd name="adj1" fmla="val 100000"/>
              <a:gd name="adj2" fmla="val 50000"/>
            </a:avLst>
          </a:prstGeom>
          <a:solidFill>
            <a:srgbClr val="FDCF1A"/>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1" y="2408065"/>
            <a:ext cx="3661828" cy="1746780"/>
          </a:xfrm>
          <a:prstGeom prst="wedgeRoundRectCallout">
            <a:avLst>
              <a:gd name="adj1" fmla="val 25111"/>
              <a:gd name="adj2" fmla="val 108874"/>
              <a:gd name="adj3" fmla="val 16667"/>
            </a:avLst>
          </a:prstGeom>
          <a:solidFill>
            <a:srgbClr val="DB04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Phần 1: Từ đầu -&gt; đồng bằng Bắc Bộ: giới thiệu về hội Gióng</a:t>
            </a:r>
          </a:p>
        </p:txBody>
      </p:sp>
      <p:sp>
        <p:nvSpPr>
          <p:cNvPr id="16" name="Rounded Rectangular Callout 15"/>
          <p:cNvSpPr/>
          <p:nvPr/>
        </p:nvSpPr>
        <p:spPr>
          <a:xfrm>
            <a:off x="7103011" y="3372323"/>
            <a:ext cx="3408007" cy="1964162"/>
          </a:xfrm>
          <a:prstGeom prst="wedgeRoundRectCallout">
            <a:avLst>
              <a:gd name="adj1" fmla="val -86591"/>
              <a:gd name="adj2" fmla="val -37027"/>
              <a:gd name="adj3" fmla="val 16667"/>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-&gt;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Gióng</a:t>
            </a:r>
            <a:r>
              <a:rPr lang="en-US" sz="3200" dirty="0">
                <a:latin typeface="Times New Roman" panose="02020603050405020304" pitchFamily="18" charset="0"/>
                <a:cs typeface="Times New Roman" panose="02020603050405020304" pitchFamily="18" charset="0"/>
              </a:rPr>
              <a:t>.</a:t>
            </a:r>
          </a:p>
        </p:txBody>
      </p:sp>
      <p:sp>
        <p:nvSpPr>
          <p:cNvPr id="19" name="Rounded Rectangular Callout 18"/>
          <p:cNvSpPr/>
          <p:nvPr/>
        </p:nvSpPr>
        <p:spPr>
          <a:xfrm>
            <a:off x="5974864" y="55414"/>
            <a:ext cx="3408007" cy="1964162"/>
          </a:xfrm>
          <a:prstGeom prst="wedgeRoundRectCallout">
            <a:avLst>
              <a:gd name="adj1" fmla="val 74778"/>
              <a:gd name="adj2" fmla="val -1114"/>
              <a:gd name="adj3" fmla="val 16667"/>
            </a:avLst>
          </a:prstGeom>
          <a:solidFill>
            <a:srgbClr val="3D83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Phần 3: Còn lại: Ý nghĩa của hội Gióng</a:t>
            </a:r>
          </a:p>
        </p:txBody>
      </p:sp>
      <p:pic>
        <p:nvPicPr>
          <p:cNvPr id="20" name="Picture 19"/>
          <p:cNvPicPr>
            <a:picLocks noChangeAspect="1"/>
          </p:cNvPicPr>
          <p:nvPr/>
        </p:nvPicPr>
        <p:blipFill>
          <a:blip r:embed="rId7"/>
          <a:stretch>
            <a:fillRect/>
          </a:stretch>
        </p:blipFill>
        <p:spPr>
          <a:xfrm>
            <a:off x="142176" y="30159"/>
            <a:ext cx="3377477" cy="2243522"/>
          </a:xfrm>
          <a:prstGeom prst="rect">
            <a:avLst/>
          </a:prstGeom>
        </p:spPr>
      </p:pic>
      <p:pic>
        <p:nvPicPr>
          <p:cNvPr id="21" name="Picture 20"/>
          <p:cNvPicPr>
            <a:picLocks noChangeAspect="1"/>
          </p:cNvPicPr>
          <p:nvPr/>
        </p:nvPicPr>
        <p:blipFill>
          <a:blip r:embed="rId8"/>
          <a:stretch>
            <a:fillRect/>
          </a:stretch>
        </p:blipFill>
        <p:spPr>
          <a:xfrm>
            <a:off x="3964050" y="4956028"/>
            <a:ext cx="2571901" cy="1939168"/>
          </a:xfrm>
          <a:prstGeom prst="rect">
            <a:avLst/>
          </a:prstGeom>
        </p:spPr>
      </p:pic>
      <p:pic>
        <p:nvPicPr>
          <p:cNvPr id="22" name="Picture 21"/>
          <p:cNvPicPr>
            <a:picLocks noChangeAspect="1"/>
          </p:cNvPicPr>
          <p:nvPr/>
        </p:nvPicPr>
        <p:blipFill>
          <a:blip r:embed="rId9"/>
          <a:stretch>
            <a:fillRect/>
          </a:stretch>
        </p:blipFill>
        <p:spPr>
          <a:xfrm>
            <a:off x="9776783" y="1380179"/>
            <a:ext cx="2243592" cy="1938696"/>
          </a:xfrm>
          <a:prstGeom prst="rect">
            <a:avLst/>
          </a:prstGeom>
        </p:spPr>
      </p:pic>
    </p:spTree>
    <p:extLst>
      <p:ext uri="{BB962C8B-B14F-4D97-AF65-F5344CB8AC3E}">
        <p14:creationId xmlns:p14="http://schemas.microsoft.com/office/powerpoint/2010/main" val="1136713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cs typeface="+mn-cs"/>
              </a:rPr>
              <a:t>延迟符</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4514"/>
            <a:ext cx="12192000" cy="286685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329" y="2161741"/>
            <a:ext cx="2679499" cy="1673014"/>
          </a:xfrm>
          <a:prstGeom prst="rect">
            <a:avLst/>
          </a:prstGeom>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37669">
            <a:off x="11656216" y="-1116929"/>
            <a:ext cx="1939187" cy="1344057"/>
          </a:xfrm>
          <a:prstGeom prst="rect">
            <a:avLst/>
          </a:prstGeom>
        </p:spPr>
      </p:pic>
      <p:pic>
        <p:nvPicPr>
          <p:cNvPr id="34" name="图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5232" y="4180874"/>
            <a:ext cx="1253080" cy="749687"/>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555" y="4682947"/>
            <a:ext cx="6831594" cy="2003796"/>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091" y="-5953"/>
            <a:ext cx="1728220" cy="1975108"/>
          </a:xfrm>
          <a:prstGeom prst="rect">
            <a:avLst/>
          </a:prstGeom>
        </p:spPr>
      </p:pic>
      <p:sp>
        <p:nvSpPr>
          <p:cNvPr id="15" name="矩形 19"/>
          <p:cNvSpPr/>
          <p:nvPr/>
        </p:nvSpPr>
        <p:spPr>
          <a:xfrm>
            <a:off x="1121996" y="925475"/>
            <a:ext cx="1039977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rPr>
              <a:t>II. Khám phá văn bản</a:t>
            </a:r>
            <a:endParaRPr kumimoji="0" lang="zh-CN" altLang="en-US" sz="8000" b="1" i="0" u="none" strike="noStrike" kern="1200" cap="none" spc="0" normalizeH="0" baseline="0" noProof="0" dirty="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endParaRPr>
          </a:p>
        </p:txBody>
      </p:sp>
    </p:spTree>
    <p:extLst>
      <p:ext uri="{BB962C8B-B14F-4D97-AF65-F5344CB8AC3E}">
        <p14:creationId xmlns:p14="http://schemas.microsoft.com/office/powerpoint/2010/main" val="2607642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10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4100" fill="hold"/>
                                        <p:tgtEl>
                                          <p:spTgt spid="33"/>
                                        </p:tgtEl>
                                        <p:attrNameLst>
                                          <p:attrName>ppt_x</p:attrName>
                                        </p:attrNameLst>
                                      </p:cBhvr>
                                      <p:tavLst>
                                        <p:tav tm="0">
                                          <p:val>
                                            <p:strVal val="0-#ppt_w/2"/>
                                          </p:val>
                                        </p:tav>
                                        <p:tav tm="100000">
                                          <p:val>
                                            <p:strVal val="#ppt_x"/>
                                          </p:val>
                                        </p:tav>
                                      </p:tavLst>
                                    </p:anim>
                                    <p:anim calcmode="lin" valueType="num">
                                      <p:cBhvr additive="base">
                                        <p:cTn id="8" dur="41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40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4000" fill="hold"/>
                                        <p:tgtEl>
                                          <p:spTgt spid="34"/>
                                        </p:tgtEl>
                                        <p:attrNameLst>
                                          <p:attrName>ppt_x</p:attrName>
                                        </p:attrNameLst>
                                      </p:cBhvr>
                                      <p:tavLst>
                                        <p:tav tm="0">
                                          <p:val>
                                            <p:strVal val="0-#ppt_w/2"/>
                                          </p:val>
                                        </p:tav>
                                        <p:tav tm="100000">
                                          <p:val>
                                            <p:strVal val="#ppt_x"/>
                                          </p:val>
                                        </p:tav>
                                      </p:tavLst>
                                    </p:anim>
                                    <p:anim calcmode="lin" valueType="num">
                                      <p:cBhvr additive="base">
                                        <p:cTn id="12" dur="40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down)">
                                      <p:cBhvr>
                                        <p:cTn id="1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30953" cy="6858000"/>
          </a:xfrm>
          <a:prstGeom prst="rect">
            <a:avLst/>
          </a:prstGeom>
        </p:spPr>
      </p:pic>
    </p:spTree>
    <p:extLst>
      <p:ext uri="{BB962C8B-B14F-4D97-AF65-F5344CB8AC3E}">
        <p14:creationId xmlns:p14="http://schemas.microsoft.com/office/powerpoint/2010/main" val="1301418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4710" y="0"/>
            <a:ext cx="4693920" cy="584775"/>
          </a:xfrm>
          <a:prstGeom prst="rect">
            <a:avLst/>
          </a:prstGeom>
        </p:spPr>
        <p:txBody>
          <a:bodyPr wrap="square">
            <a:spAutoFit/>
          </a:bodyPr>
          <a:lstStyle/>
          <a:p>
            <a:pPr algn="just"/>
            <a:r>
              <a:rPr lang="fr-FR" sz="3200" b="1" kern="100">
                <a:solidFill>
                  <a:prstClr val="black"/>
                </a:solidFill>
                <a:latin typeface="Times New Roman" panose="02020603050405020304" pitchFamily="18" charset="0"/>
                <a:ea typeface="SimSun" panose="02010600030101010101" pitchFamily="2" charset="-122"/>
              </a:rPr>
              <a:t>1. Giới thiệu hội Gióng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ounded Rectangle 4"/>
          <p:cNvSpPr/>
          <p:nvPr/>
        </p:nvSpPr>
        <p:spPr>
          <a:xfrm>
            <a:off x="0" y="961465"/>
            <a:ext cx="3550023"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Tên</a:t>
            </a:r>
          </a:p>
        </p:txBody>
      </p:sp>
      <p:sp>
        <p:nvSpPr>
          <p:cNvPr id="6" name="Rounded Rectangle 5"/>
          <p:cNvSpPr/>
          <p:nvPr/>
        </p:nvSpPr>
        <p:spPr>
          <a:xfrm>
            <a:off x="0" y="2434004"/>
            <a:ext cx="3550023"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Thời gian</a:t>
            </a:r>
          </a:p>
        </p:txBody>
      </p:sp>
      <p:sp>
        <p:nvSpPr>
          <p:cNvPr id="7" name="Rounded Rectangle 6"/>
          <p:cNvSpPr/>
          <p:nvPr/>
        </p:nvSpPr>
        <p:spPr>
          <a:xfrm>
            <a:off x="0" y="3913074"/>
            <a:ext cx="3550023" cy="914400"/>
          </a:xfrm>
          <a:prstGeom prst="roundRect">
            <a:avLst/>
          </a:prstGeom>
          <a:solidFill>
            <a:srgbClr val="DB04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Thời tiết</a:t>
            </a:r>
          </a:p>
        </p:txBody>
      </p:sp>
      <p:sp>
        <p:nvSpPr>
          <p:cNvPr id="8" name="Rounded Rectangle 7"/>
          <p:cNvSpPr/>
          <p:nvPr/>
        </p:nvSpPr>
        <p:spPr>
          <a:xfrm>
            <a:off x="4646894" y="881551"/>
            <a:ext cx="4836741"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Lễ hội Gióng hay hội làng Phù Đổng.</a:t>
            </a:r>
          </a:p>
        </p:txBody>
      </p:sp>
      <p:sp>
        <p:nvSpPr>
          <p:cNvPr id="9" name="Rounded Rectangle 8"/>
          <p:cNvSpPr/>
          <p:nvPr/>
        </p:nvSpPr>
        <p:spPr>
          <a:xfrm>
            <a:off x="4741024" y="2468121"/>
            <a:ext cx="4742611"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9/4 âm lịch</a:t>
            </a:r>
          </a:p>
        </p:txBody>
      </p:sp>
      <p:sp>
        <p:nvSpPr>
          <p:cNvPr id="10" name="Rounded Rectangle 9"/>
          <p:cNvSpPr/>
          <p:nvPr/>
        </p:nvSpPr>
        <p:spPr>
          <a:xfrm>
            <a:off x="4741024" y="4066967"/>
            <a:ext cx="4742611"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ó mưa, mưa dông</a:t>
            </a:r>
          </a:p>
        </p:txBody>
      </p:sp>
      <p:sp>
        <p:nvSpPr>
          <p:cNvPr id="11" name="Rounded Rectangle 10"/>
          <p:cNvSpPr/>
          <p:nvPr/>
        </p:nvSpPr>
        <p:spPr>
          <a:xfrm>
            <a:off x="0" y="5392144"/>
            <a:ext cx="3550023" cy="914400"/>
          </a:xfrm>
          <a:prstGeom prst="roundRect">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Quy mô</a:t>
            </a:r>
          </a:p>
        </p:txBody>
      </p:sp>
      <p:sp>
        <p:nvSpPr>
          <p:cNvPr id="12" name="Rounded Rectangle 11"/>
          <p:cNvSpPr/>
          <p:nvPr/>
        </p:nvSpPr>
        <p:spPr>
          <a:xfrm>
            <a:off x="4741024" y="5471270"/>
            <a:ext cx="4742611" cy="914400"/>
          </a:xfrm>
          <a:prstGeom prst="roundRect">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là lễ hội lớn nhất khu vực đồng bằng Bắc Bộ</a:t>
            </a:r>
          </a:p>
        </p:txBody>
      </p:sp>
      <p:sp>
        <p:nvSpPr>
          <p:cNvPr id="2" name="Right Arrow 1"/>
          <p:cNvSpPr/>
          <p:nvPr/>
        </p:nvSpPr>
        <p:spPr>
          <a:xfrm>
            <a:off x="3609254" y="1096435"/>
            <a:ext cx="978408"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656319" y="2648888"/>
            <a:ext cx="978408"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762616" y="4180967"/>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3762616" y="5686154"/>
            <a:ext cx="978408" cy="484632"/>
          </a:xfrm>
          <a:prstGeom prst="rightArrow">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9578202" y="28015"/>
            <a:ext cx="2466975" cy="1847850"/>
          </a:xfrm>
          <a:prstGeom prst="rect">
            <a:avLst/>
          </a:prstGeom>
        </p:spPr>
      </p:pic>
      <p:pic>
        <p:nvPicPr>
          <p:cNvPr id="17" name="Picture 16"/>
          <p:cNvPicPr>
            <a:picLocks noChangeAspect="1"/>
          </p:cNvPicPr>
          <p:nvPr/>
        </p:nvPicPr>
        <p:blipFill>
          <a:blip r:embed="rId3"/>
          <a:stretch>
            <a:fillRect/>
          </a:stretch>
        </p:blipFill>
        <p:spPr>
          <a:xfrm>
            <a:off x="9553575" y="2058546"/>
            <a:ext cx="2638425" cy="1733550"/>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250180" y="2434004"/>
            <a:ext cx="1014956" cy="1025084"/>
          </a:xfrm>
          <a:prstGeom prst="rect">
            <a:avLst/>
          </a:prstGeom>
        </p:spPr>
      </p:pic>
      <p:pic>
        <p:nvPicPr>
          <p:cNvPr id="19" name="Picture 18"/>
          <p:cNvPicPr>
            <a:picLocks noChangeAspect="1"/>
          </p:cNvPicPr>
          <p:nvPr/>
        </p:nvPicPr>
        <p:blipFill>
          <a:blip r:embed="rId6"/>
          <a:stretch>
            <a:fillRect/>
          </a:stretch>
        </p:blipFill>
        <p:spPr>
          <a:xfrm>
            <a:off x="9532980" y="4000229"/>
            <a:ext cx="2705100" cy="1685925"/>
          </a:xfrm>
          <a:prstGeom prst="rect">
            <a:avLst/>
          </a:prstGeom>
        </p:spPr>
      </p:pic>
      <p:pic>
        <p:nvPicPr>
          <p:cNvPr id="20" name="Picture 19"/>
          <p:cNvPicPr>
            <a:picLocks noChangeAspect="1"/>
          </p:cNvPicPr>
          <p:nvPr/>
        </p:nvPicPr>
        <p:blipFill>
          <a:blip r:embed="rId7"/>
          <a:stretch>
            <a:fillRect/>
          </a:stretch>
        </p:blipFill>
        <p:spPr>
          <a:xfrm>
            <a:off x="9513081" y="4896097"/>
            <a:ext cx="2744899" cy="1906493"/>
          </a:xfrm>
          <a:prstGeom prst="rect">
            <a:avLst/>
          </a:prstGeom>
        </p:spPr>
      </p:pic>
    </p:spTree>
    <p:extLst>
      <p:ext uri="{BB962C8B-B14F-4D97-AF65-F5344CB8AC3E}">
        <p14:creationId xmlns:p14="http://schemas.microsoft.com/office/powerpoint/2010/main" val="34504245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arn(inVertical)">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barn(inVertical)">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760" y="0"/>
            <a:ext cx="470353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2. Địa điểm diễn ra hội Gióng</a:t>
            </a:r>
            <a:endParaRPr kumimoji="0" lang="en-US" sz="1800" b="0" i="0" u="none" strike="noStrike" kern="0" cap="none" spc="0" normalizeH="0" baseline="0" noProof="0">
              <a:ln>
                <a:noFill/>
              </a:ln>
              <a:solidFill>
                <a:sysClr val="windowText" lastClr="000000"/>
              </a:solidFill>
              <a:effectLst/>
              <a:uLnTx/>
              <a:uFillTx/>
            </a:endParaRPr>
          </a:p>
        </p:txBody>
      </p:sp>
      <p:sp>
        <p:nvSpPr>
          <p:cNvPr id="5" name="Rounded Rectangle 4">
            <a:hlinkClick r:id="rId2" action="ppaction://hlinksldjump"/>
          </p:cNvPr>
          <p:cNvSpPr/>
          <p:nvPr/>
        </p:nvSpPr>
        <p:spPr>
          <a:xfrm>
            <a:off x="9949091" y="2299063"/>
            <a:ext cx="2116183"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Đền Thượng </a:t>
            </a:r>
            <a:endParaRPr lang="en-US" sz="3200">
              <a:latin typeface="Times New Roman" panose="02020603050405020304" pitchFamily="18" charset="0"/>
              <a:cs typeface="Times New Roman" panose="02020603050405020304" pitchFamily="18" charset="0"/>
            </a:endParaRPr>
          </a:p>
        </p:txBody>
      </p:sp>
      <p:sp>
        <p:nvSpPr>
          <p:cNvPr id="6" name="Rounded Rectangle 5">
            <a:hlinkClick r:id="rId3" action="ppaction://hlinksldjump"/>
          </p:cNvPr>
          <p:cNvSpPr/>
          <p:nvPr/>
        </p:nvSpPr>
        <p:spPr>
          <a:xfrm>
            <a:off x="344441" y="2481943"/>
            <a:ext cx="2116183"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Cố Viên </a:t>
            </a:r>
          </a:p>
        </p:txBody>
      </p:sp>
      <p:sp>
        <p:nvSpPr>
          <p:cNvPr id="7" name="Rounded Rectangle 6">
            <a:hlinkClick r:id="rId3" action="ppaction://hlinksldjump"/>
          </p:cNvPr>
          <p:cNvSpPr/>
          <p:nvPr/>
        </p:nvSpPr>
        <p:spPr>
          <a:xfrm>
            <a:off x="3738606" y="2481943"/>
            <a:ext cx="2116183"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Miếu Ban</a:t>
            </a:r>
          </a:p>
        </p:txBody>
      </p:sp>
      <p:sp>
        <p:nvSpPr>
          <p:cNvPr id="8" name="Rounded Rectangle 7">
            <a:hlinkClick r:id="rId4" action="ppaction://hlinksldjump"/>
          </p:cNvPr>
          <p:cNvSpPr/>
          <p:nvPr/>
        </p:nvSpPr>
        <p:spPr>
          <a:xfrm>
            <a:off x="7132771" y="2481943"/>
            <a:ext cx="2116183" cy="914400"/>
          </a:xfrm>
          <a:prstGeom prst="roundRect">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Đền Mẫu </a:t>
            </a:r>
          </a:p>
        </p:txBody>
      </p:sp>
      <p:cxnSp>
        <p:nvCxnSpPr>
          <p:cNvPr id="11" name="Straight Arrow Connector 10"/>
          <p:cNvCxnSpPr/>
          <p:nvPr/>
        </p:nvCxnSpPr>
        <p:spPr>
          <a:xfrm>
            <a:off x="6126480" y="1658983"/>
            <a:ext cx="4010297" cy="640080"/>
          </a:xfrm>
          <a:prstGeom prst="straightConnector1">
            <a:avLst/>
          </a:prstGeom>
          <a:ln w="57150">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364377" y="1658983"/>
            <a:ext cx="3762103" cy="960120"/>
          </a:xfrm>
          <a:prstGeom prst="straightConnector1">
            <a:avLst/>
          </a:prstGeom>
          <a:ln w="57150">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987608" y="1658983"/>
            <a:ext cx="1081405" cy="822960"/>
          </a:xfrm>
          <a:prstGeom prst="straightConnector1">
            <a:avLst/>
          </a:prstGeom>
          <a:ln w="57150">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26479" y="1727563"/>
            <a:ext cx="1191536" cy="754380"/>
          </a:xfrm>
          <a:prstGeom prst="straightConnector1">
            <a:avLst/>
          </a:prstGeom>
          <a:ln w="57150">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5116058" y="937260"/>
            <a:ext cx="2116183" cy="914400"/>
          </a:xfrm>
          <a:prstGeom prst="roundRect">
            <a:avLst/>
          </a:prstGeom>
          <a:solidFill>
            <a:schemeClr val="tx1"/>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Địa điểm</a:t>
            </a:r>
          </a:p>
        </p:txBody>
      </p:sp>
      <p:pic>
        <p:nvPicPr>
          <p:cNvPr id="27" name="Picture 26"/>
          <p:cNvPicPr>
            <a:picLocks noChangeAspect="1"/>
          </p:cNvPicPr>
          <p:nvPr/>
        </p:nvPicPr>
        <p:blipFill>
          <a:blip r:embed="rId5"/>
          <a:stretch>
            <a:fillRect/>
          </a:stretch>
        </p:blipFill>
        <p:spPr>
          <a:xfrm>
            <a:off x="7232241" y="4224030"/>
            <a:ext cx="2188654" cy="1850197"/>
          </a:xfrm>
          <a:prstGeom prst="rect">
            <a:avLst/>
          </a:prstGeom>
        </p:spPr>
      </p:pic>
      <p:pic>
        <p:nvPicPr>
          <p:cNvPr id="28" name="Picture 27"/>
          <p:cNvPicPr>
            <a:picLocks noChangeAspect="1"/>
          </p:cNvPicPr>
          <p:nvPr/>
        </p:nvPicPr>
        <p:blipFill>
          <a:blip r:embed="rId6"/>
          <a:stretch>
            <a:fillRect/>
          </a:stretch>
        </p:blipFill>
        <p:spPr>
          <a:xfrm>
            <a:off x="9937586" y="4224031"/>
            <a:ext cx="2127688" cy="1850196"/>
          </a:xfrm>
          <a:prstGeom prst="rect">
            <a:avLst/>
          </a:prstGeom>
        </p:spPr>
      </p:pic>
      <p:pic>
        <p:nvPicPr>
          <p:cNvPr id="29" name="Picture 28"/>
          <p:cNvPicPr>
            <a:picLocks noChangeAspect="1"/>
          </p:cNvPicPr>
          <p:nvPr/>
        </p:nvPicPr>
        <p:blipFill>
          <a:blip r:embed="rId7"/>
          <a:stretch>
            <a:fillRect/>
          </a:stretch>
        </p:blipFill>
        <p:spPr>
          <a:xfrm>
            <a:off x="344440" y="4206239"/>
            <a:ext cx="2116183" cy="1867989"/>
          </a:xfrm>
          <a:prstGeom prst="rect">
            <a:avLst/>
          </a:prstGeom>
        </p:spPr>
      </p:pic>
      <p:pic>
        <p:nvPicPr>
          <p:cNvPr id="30" name="Picture 29"/>
          <p:cNvPicPr>
            <a:picLocks noChangeAspect="1"/>
          </p:cNvPicPr>
          <p:nvPr/>
        </p:nvPicPr>
        <p:blipFill>
          <a:blip r:embed="rId8"/>
          <a:stretch>
            <a:fillRect/>
          </a:stretch>
        </p:blipFill>
        <p:spPr>
          <a:xfrm>
            <a:off x="3699415" y="4206239"/>
            <a:ext cx="2155373" cy="1867989"/>
          </a:xfrm>
          <a:prstGeom prst="rect">
            <a:avLst/>
          </a:prstGeom>
        </p:spPr>
      </p:pic>
      <p:sp>
        <p:nvSpPr>
          <p:cNvPr id="34" name="Right Arrow 33">
            <a:hlinkClick r:id="rId9" action="ppaction://hlinksldjump"/>
          </p:cNvPr>
          <p:cNvSpPr/>
          <p:nvPr/>
        </p:nvSpPr>
        <p:spPr>
          <a:xfrm>
            <a:off x="8131628" y="82642"/>
            <a:ext cx="3066880" cy="1262678"/>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4566686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par>
                                <p:cTn id="54" presetID="16" presetClass="entr" presetSubtype="21"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11464" y="403998"/>
            <a:ext cx="3422469" cy="1337617"/>
          </a:xfrm>
          <a:prstGeom prst="roundRect">
            <a:avLst>
              <a:gd name="adj" fmla="val 409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33"/>
                </a:solidFill>
                <a:latin typeface="Times New Roman" panose="02020603050405020304" pitchFamily="18" charset="0"/>
                <a:ea typeface="Times New Roman" panose="02020603050405020304" pitchFamily="18" charset="0"/>
              </a:rPr>
              <a:t>Nay ở giữa đồng thôn Đổng Viên</a:t>
            </a:r>
            <a:endParaRPr lang="en-US" b="1"/>
          </a:p>
        </p:txBody>
      </p:sp>
      <p:sp>
        <p:nvSpPr>
          <p:cNvPr id="10" name="Rounded Rectangle 9"/>
          <p:cNvSpPr/>
          <p:nvPr/>
        </p:nvSpPr>
        <p:spPr>
          <a:xfrm>
            <a:off x="4235258" y="2781839"/>
            <a:ext cx="3422469" cy="1337617"/>
          </a:xfrm>
          <a:prstGeom prst="roundRect">
            <a:avLst>
              <a:gd name="adj" fmla="val 40953"/>
            </a:avLst>
          </a:prstGeom>
          <a:solidFill>
            <a:srgbClr val="FEC9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33"/>
                </a:solidFill>
                <a:latin typeface="Times New Roman" panose="02020603050405020304" pitchFamily="18" charset="0"/>
                <a:ea typeface="Times New Roman" panose="02020603050405020304" pitchFamily="18" charset="0"/>
              </a:rPr>
              <a:t>T</a:t>
            </a:r>
            <a:r>
              <a:rPr lang="vi-VN" sz="2800" b="1">
                <a:solidFill>
                  <a:srgbClr val="333333"/>
                </a:solidFill>
                <a:latin typeface="Times New Roman" panose="02020603050405020304" pitchFamily="18" charset="0"/>
                <a:ea typeface="Times New Roman" panose="02020603050405020304" pitchFamily="18" charset="0"/>
              </a:rPr>
              <a:t>ương truyền là vườn cà của mẹ Gióng</a:t>
            </a:r>
            <a:endParaRPr lang="en-US" b="1"/>
          </a:p>
        </p:txBody>
      </p:sp>
      <p:sp>
        <p:nvSpPr>
          <p:cNvPr id="11" name="Rounded Rectangle 10"/>
          <p:cNvSpPr/>
          <p:nvPr/>
        </p:nvSpPr>
        <p:spPr>
          <a:xfrm>
            <a:off x="4235258" y="5099125"/>
            <a:ext cx="3422469" cy="1337617"/>
          </a:xfrm>
          <a:prstGeom prst="roundRect">
            <a:avLst>
              <a:gd name="adj" fmla="val 4095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333333"/>
                </a:solidFill>
                <a:latin typeface="Times New Roman" panose="02020603050405020304" pitchFamily="18" charset="0"/>
                <a:ea typeface="Times New Roman" panose="02020603050405020304" pitchFamily="18" charset="0"/>
              </a:rPr>
              <a:t>Là nơi mà bà đã giẫm phải vết chân ông Đổng</a:t>
            </a:r>
            <a:endParaRPr lang="en-US" b="1"/>
          </a:p>
        </p:txBody>
      </p:sp>
      <p:sp>
        <p:nvSpPr>
          <p:cNvPr id="12" name="Rounded Rectangle 11"/>
          <p:cNvSpPr/>
          <p:nvPr/>
        </p:nvSpPr>
        <p:spPr>
          <a:xfrm>
            <a:off x="9062730" y="1097280"/>
            <a:ext cx="2599509" cy="5604649"/>
          </a:xfrm>
          <a:prstGeom prst="roundRect">
            <a:avLst>
              <a:gd name="adj" fmla="val 409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33"/>
                </a:solidFill>
                <a:latin typeface="Times New Roman" panose="02020603050405020304" pitchFamily="18" charset="0"/>
                <a:ea typeface="Times New Roman" panose="02020603050405020304" pitchFamily="18" charset="0"/>
              </a:rPr>
              <a:t>-&gt; </a:t>
            </a:r>
            <a:r>
              <a:rPr lang="vi-VN" sz="2800" b="1">
                <a:solidFill>
                  <a:srgbClr val="333333"/>
                </a:solidFill>
                <a:latin typeface="Times New Roman" panose="02020603050405020304" pitchFamily="18" charset="0"/>
                <a:ea typeface="Times New Roman" panose="02020603050405020304" pitchFamily="18" charset="0"/>
              </a:rPr>
              <a:t>Địa điểm này gợi nhắc đến việc mẹ Gióng ướm chân vào vết chân và thụ thai sinh ra Thánh Gióng.</a:t>
            </a:r>
          </a:p>
        </p:txBody>
      </p:sp>
      <p:pic>
        <p:nvPicPr>
          <p:cNvPr id="13" name="Picture 12"/>
          <p:cNvPicPr>
            <a:picLocks noChangeAspect="1"/>
          </p:cNvPicPr>
          <p:nvPr/>
        </p:nvPicPr>
        <p:blipFill>
          <a:blip r:embed="rId2"/>
          <a:stretch>
            <a:fillRect/>
          </a:stretch>
        </p:blipFill>
        <p:spPr>
          <a:xfrm>
            <a:off x="243681" y="4518348"/>
            <a:ext cx="3657917" cy="2158171"/>
          </a:xfrm>
          <a:prstGeom prst="rect">
            <a:avLst/>
          </a:prstGeom>
        </p:spPr>
      </p:pic>
      <p:pic>
        <p:nvPicPr>
          <p:cNvPr id="14" name="Picture 13"/>
          <p:cNvPicPr>
            <a:picLocks noChangeAspect="1"/>
          </p:cNvPicPr>
          <p:nvPr/>
        </p:nvPicPr>
        <p:blipFill>
          <a:blip r:embed="rId3"/>
          <a:stretch>
            <a:fillRect/>
          </a:stretch>
        </p:blipFill>
        <p:spPr>
          <a:xfrm>
            <a:off x="115235" y="0"/>
            <a:ext cx="3542365" cy="2194560"/>
          </a:xfrm>
          <a:prstGeom prst="rect">
            <a:avLst/>
          </a:prstGeom>
        </p:spPr>
      </p:pic>
      <p:cxnSp>
        <p:nvCxnSpPr>
          <p:cNvPr id="16" name="Straight Arrow Connector 15"/>
          <p:cNvCxnSpPr/>
          <p:nvPr/>
        </p:nvCxnSpPr>
        <p:spPr>
          <a:xfrm flipV="1">
            <a:off x="3369191" y="1741615"/>
            <a:ext cx="1163620" cy="1561225"/>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369191" y="3410068"/>
            <a:ext cx="1229448" cy="1924896"/>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0" idx="1"/>
          </p:cNvCxnSpPr>
          <p:nvPr/>
        </p:nvCxnSpPr>
        <p:spPr>
          <a:xfrm>
            <a:off x="3369191" y="3302840"/>
            <a:ext cx="866067" cy="147808"/>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073" y="2634031"/>
            <a:ext cx="3422469" cy="1337617"/>
          </a:xfrm>
          <a:prstGeom prst="roundRect">
            <a:avLst>
              <a:gd name="adj" fmla="val 40953"/>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33"/>
                </a:solidFill>
                <a:latin typeface="Times New Roman" panose="02020603050405020304" pitchFamily="18" charset="0"/>
                <a:ea typeface="Times New Roman" panose="02020603050405020304" pitchFamily="18" charset="0"/>
              </a:rPr>
              <a:t>Cố Viên (vườn cũ)</a:t>
            </a:r>
            <a:endParaRPr lang="en-US" b="1"/>
          </a:p>
        </p:txBody>
      </p:sp>
      <p:sp>
        <p:nvSpPr>
          <p:cNvPr id="28" name="Right Brace 27"/>
          <p:cNvSpPr/>
          <p:nvPr/>
        </p:nvSpPr>
        <p:spPr>
          <a:xfrm>
            <a:off x="7981406" y="875211"/>
            <a:ext cx="888274" cy="5146766"/>
          </a:xfrm>
          <a:prstGeom prst="rightBrace">
            <a:avLst/>
          </a:prstGeom>
          <a:ln w="57150">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Arrow 28">
            <a:hlinkClick r:id="rId4" action="ppaction://hlinksldjump"/>
          </p:cNvPr>
          <p:cNvSpPr/>
          <p:nvPr/>
        </p:nvSpPr>
        <p:spPr>
          <a:xfrm flipH="1">
            <a:off x="9441041" y="-165398"/>
            <a:ext cx="2675506" cy="1262678"/>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TRỞ VỀ</a:t>
            </a:r>
          </a:p>
        </p:txBody>
      </p:sp>
    </p:spTree>
    <p:extLst>
      <p:ext uri="{BB962C8B-B14F-4D97-AF65-F5344CB8AC3E}">
        <p14:creationId xmlns:p14="http://schemas.microsoft.com/office/powerpoint/2010/main" val="40164636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11464" y="403998"/>
            <a:ext cx="3422469" cy="1337617"/>
          </a:xfrm>
          <a:prstGeom prst="roundRect">
            <a:avLst>
              <a:gd name="adj" fmla="val 409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33"/>
                </a:solidFill>
                <a:latin typeface="Times New Roman" panose="02020603050405020304" pitchFamily="18" charset="0"/>
                <a:ea typeface="Times New Roman" panose="02020603050405020304" pitchFamily="18" charset="0"/>
              </a:rPr>
              <a:t>Thuộc thôn Phù Dực.</a:t>
            </a:r>
            <a:endParaRPr lang="en-US" b="1"/>
          </a:p>
        </p:txBody>
      </p:sp>
      <p:sp>
        <p:nvSpPr>
          <p:cNvPr id="11" name="Rounded Rectangle 10"/>
          <p:cNvSpPr/>
          <p:nvPr/>
        </p:nvSpPr>
        <p:spPr>
          <a:xfrm>
            <a:off x="4235258" y="5099125"/>
            <a:ext cx="3422469" cy="1337617"/>
          </a:xfrm>
          <a:prstGeom prst="roundRect">
            <a:avLst>
              <a:gd name="adj" fmla="val 4095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33"/>
                </a:solidFill>
                <a:latin typeface="Times New Roman" panose="02020603050405020304" pitchFamily="18" charset="0"/>
                <a:ea typeface="Times New Roman" panose="02020603050405020304" pitchFamily="18" charset="0"/>
              </a:rPr>
              <a:t>L</a:t>
            </a:r>
            <a:r>
              <a:rPr lang="vi-VN" sz="2800" b="1">
                <a:solidFill>
                  <a:srgbClr val="333333"/>
                </a:solidFill>
                <a:latin typeface="Times New Roman" panose="02020603050405020304" pitchFamily="18" charset="0"/>
                <a:ea typeface="Times New Roman" panose="02020603050405020304" pitchFamily="18" charset="0"/>
              </a:rPr>
              <a:t>à nơi Thánh được sinh ra</a:t>
            </a:r>
            <a:r>
              <a:rPr lang="en-US" sz="2800" b="1">
                <a:solidFill>
                  <a:srgbClr val="333333"/>
                </a:solidFill>
                <a:latin typeface="Times New Roman" panose="02020603050405020304" pitchFamily="18" charset="0"/>
                <a:ea typeface="Times New Roman" panose="02020603050405020304" pitchFamily="18" charset="0"/>
              </a:rPr>
              <a:t>.</a:t>
            </a:r>
            <a:endParaRPr lang="vi-VN" sz="2800" b="1">
              <a:solidFill>
                <a:srgbClr val="333333"/>
              </a:solidFill>
              <a:latin typeface="Times New Roman" panose="02020603050405020304" pitchFamily="18" charset="0"/>
              <a:ea typeface="Times New Roman" panose="02020603050405020304" pitchFamily="18" charset="0"/>
            </a:endParaRPr>
          </a:p>
        </p:txBody>
      </p:sp>
      <p:sp>
        <p:nvSpPr>
          <p:cNvPr id="12" name="Rounded Rectangle 11"/>
          <p:cNvSpPr/>
          <p:nvPr/>
        </p:nvSpPr>
        <p:spPr>
          <a:xfrm>
            <a:off x="9156503" y="1471702"/>
            <a:ext cx="2599509" cy="3876732"/>
          </a:xfrm>
          <a:prstGeom prst="roundRect">
            <a:avLst>
              <a:gd name="adj" fmla="val 4095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33"/>
                </a:solidFill>
                <a:latin typeface="Times New Roman" panose="02020603050405020304" pitchFamily="18" charset="0"/>
                <a:ea typeface="Times New Roman" panose="02020603050405020304" pitchFamily="18" charset="0"/>
              </a:rPr>
              <a:t>-&gt; </a:t>
            </a:r>
            <a:r>
              <a:rPr lang="vi-VN" sz="2800" b="1">
                <a:solidFill>
                  <a:srgbClr val="333333"/>
                </a:solidFill>
                <a:latin typeface="Times New Roman" panose="02020603050405020304" pitchFamily="18" charset="0"/>
                <a:ea typeface="Times New Roman" panose="02020603050405020304" pitchFamily="18" charset="0"/>
              </a:rPr>
              <a:t> Địa điểm này gợi nhắc đến việc Gióng được sinh ra tại ngôi làng nhỏ</a:t>
            </a:r>
          </a:p>
        </p:txBody>
      </p:sp>
      <p:cxnSp>
        <p:nvCxnSpPr>
          <p:cNvPr id="16" name="Straight Arrow Connector 15"/>
          <p:cNvCxnSpPr/>
          <p:nvPr/>
        </p:nvCxnSpPr>
        <p:spPr>
          <a:xfrm flipV="1">
            <a:off x="3305975" y="1741615"/>
            <a:ext cx="1163620" cy="1561225"/>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369191" y="3410068"/>
            <a:ext cx="1229448" cy="1924896"/>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073" y="2634031"/>
            <a:ext cx="3422469" cy="1337617"/>
          </a:xfrm>
          <a:prstGeom prst="roundRect">
            <a:avLst>
              <a:gd name="adj" fmla="val 409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33"/>
                </a:solidFill>
                <a:latin typeface="Times New Roman" panose="02020603050405020304" pitchFamily="18" charset="0"/>
                <a:ea typeface="Times New Roman" panose="02020603050405020304" pitchFamily="18" charset="0"/>
              </a:rPr>
              <a:t>Miếu Ban</a:t>
            </a:r>
            <a:endParaRPr lang="en-US" b="1"/>
          </a:p>
        </p:txBody>
      </p:sp>
      <p:sp>
        <p:nvSpPr>
          <p:cNvPr id="28" name="Right Brace 27"/>
          <p:cNvSpPr/>
          <p:nvPr/>
        </p:nvSpPr>
        <p:spPr>
          <a:xfrm>
            <a:off x="7981406" y="875211"/>
            <a:ext cx="888274" cy="5146766"/>
          </a:xfrm>
          <a:prstGeom prst="rightBrace">
            <a:avLst/>
          </a:prstGeom>
          <a:ln w="57150">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93376" y="167243"/>
            <a:ext cx="3596952" cy="2206943"/>
          </a:xfrm>
          <a:prstGeom prst="rect">
            <a:avLst/>
          </a:prstGeom>
        </p:spPr>
      </p:pic>
      <p:pic>
        <p:nvPicPr>
          <p:cNvPr id="3" name="Picture 2"/>
          <p:cNvPicPr>
            <a:picLocks noChangeAspect="1"/>
          </p:cNvPicPr>
          <p:nvPr/>
        </p:nvPicPr>
        <p:blipFill>
          <a:blip r:embed="rId3"/>
          <a:stretch>
            <a:fillRect/>
          </a:stretch>
        </p:blipFill>
        <p:spPr>
          <a:xfrm>
            <a:off x="134400" y="4231493"/>
            <a:ext cx="3549326" cy="2522004"/>
          </a:xfrm>
          <a:prstGeom prst="rect">
            <a:avLst/>
          </a:prstGeom>
        </p:spPr>
      </p:pic>
      <p:sp>
        <p:nvSpPr>
          <p:cNvPr id="4" name="Right Arrow 3">
            <a:hlinkClick r:id="rId4" action="ppaction://hlinksldjump"/>
          </p:cNvPr>
          <p:cNvSpPr/>
          <p:nvPr/>
        </p:nvSpPr>
        <p:spPr>
          <a:xfrm flipH="1">
            <a:off x="9329260" y="5595322"/>
            <a:ext cx="2675506" cy="1262678"/>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TRỞ VỀ</a:t>
            </a:r>
          </a:p>
        </p:txBody>
      </p:sp>
    </p:spTree>
    <p:extLst>
      <p:ext uri="{BB962C8B-B14F-4D97-AF65-F5344CB8AC3E}">
        <p14:creationId xmlns:p14="http://schemas.microsoft.com/office/powerpoint/2010/main" val="12374869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3">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r>
              <a:rPr lang="zh-CN" altLang="en-US" dirty="0"/>
              <a:t>延迟符</a:t>
            </a:r>
          </a:p>
        </p:txBody>
      </p:sp>
      <p:sp>
        <p:nvSpPr>
          <p:cNvPr id="20" name="矩形 19"/>
          <p:cNvSpPr/>
          <p:nvPr/>
        </p:nvSpPr>
        <p:spPr>
          <a:xfrm>
            <a:off x="2882663" y="1657832"/>
            <a:ext cx="6334489" cy="1323439"/>
          </a:xfrm>
          <a:prstGeom prst="rect">
            <a:avLst/>
          </a:prstGeom>
        </p:spPr>
        <p:txBody>
          <a:bodyPr wrap="square">
            <a:spAutoFit/>
          </a:bodyPr>
          <a:lstStyle/>
          <a:p>
            <a:r>
              <a:rPr lang="en-US" altLang="zh-CN" sz="8000" b="1">
                <a:solidFill>
                  <a:srgbClr val="0070C0"/>
                </a:solidFill>
                <a:latin typeface="Times New Roman" panose="02020603050405020304" pitchFamily="18" charset="0"/>
                <a:ea typeface="迷你简丫丫" panose="02010604000101010101" pitchFamily="2" charset="-122"/>
                <a:cs typeface="Times New Roman" panose="02020603050405020304" pitchFamily="18" charset="0"/>
              </a:rPr>
              <a:t>KHỞI ĐỘNG</a:t>
            </a:r>
            <a:endParaRPr lang="zh-CN" altLang="en-US" sz="8000" b="1" dirty="0">
              <a:solidFill>
                <a:srgbClr val="0070C0"/>
              </a:solidFill>
              <a:latin typeface="Times New Roman" panose="02020603050405020304" pitchFamily="18" charset="0"/>
              <a:ea typeface="迷你简丫丫" panose="02010604000101010101" pitchFamily="2" charset="-122"/>
              <a:cs typeface="Times New Roman" panose="02020603050405020304" pitchFamily="18"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3" y="3401268"/>
            <a:ext cx="12156468" cy="35836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3449035"/>
            <a:ext cx="12192000" cy="3553895"/>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969" y="2480942"/>
            <a:ext cx="1414100" cy="1798734"/>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62985" y="3933370"/>
            <a:ext cx="2705983" cy="3069559"/>
          </a:xfrm>
          <a:prstGeom prst="rect">
            <a:avLst/>
          </a:prstGeom>
        </p:spPr>
      </p:pic>
      <p:grpSp>
        <p:nvGrpSpPr>
          <p:cNvPr id="16" name="组合 15"/>
          <p:cNvGrpSpPr/>
          <p:nvPr/>
        </p:nvGrpSpPr>
        <p:grpSpPr>
          <a:xfrm>
            <a:off x="1426161" y="403741"/>
            <a:ext cx="1835698" cy="1920523"/>
            <a:chOff x="5108154" y="23361"/>
            <a:chExt cx="1495982" cy="1565109"/>
          </a:xfrm>
        </p:grpSpPr>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7861" y="23361"/>
              <a:ext cx="1016275" cy="1342014"/>
            </a:xfrm>
            <a:prstGeom prst="rect">
              <a:avLst/>
            </a:prstGeom>
          </p:spPr>
        </p:pic>
        <p:sp>
          <p:nvSpPr>
            <p:cNvPr id="21" name="矩形 20"/>
            <p:cNvSpPr/>
            <p:nvPr/>
          </p:nvSpPr>
          <p:spPr>
            <a:xfrm>
              <a:off x="5108154" y="1111914"/>
              <a:ext cx="150544" cy="476556"/>
            </a:xfrm>
            <a:prstGeom prst="rect">
              <a:avLst/>
            </a:prstGeom>
          </p:spPr>
          <p:txBody>
            <a:bodyPr wrap="none">
              <a:spAutoFit/>
            </a:bodyPr>
            <a:lstStyle/>
            <a:p>
              <a:endParaRPr lang="zh-CN" altLang="en-US" sz="3200" dirty="0">
                <a:solidFill>
                  <a:srgbClr val="9933FF"/>
                </a:solidFill>
                <a:latin typeface="迷你简丫丫" panose="02010604000101010101" pitchFamily="2" charset="-122"/>
                <a:ea typeface="迷你简丫丫" panose="02010604000101010101" pitchFamily="2" charset="-122"/>
              </a:endParaRPr>
            </a:p>
          </p:txBody>
        </p:sp>
      </p:gr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21216717">
            <a:off x="8280719" y="4462625"/>
            <a:ext cx="1596572" cy="19304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rot="21216717">
            <a:off x="5137426" y="4632589"/>
            <a:ext cx="1986240" cy="1930400"/>
          </a:xfrm>
          <a:prstGeom prst="rect">
            <a:avLst/>
          </a:prstGeom>
        </p:spPr>
      </p:pic>
    </p:spTree>
    <p:extLst>
      <p:ext uri="{BB962C8B-B14F-4D97-AF65-F5344CB8AC3E}">
        <p14:creationId xmlns:p14="http://schemas.microsoft.com/office/powerpoint/2010/main" val="2206552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11464" y="403998"/>
            <a:ext cx="3422469" cy="1337617"/>
          </a:xfrm>
          <a:prstGeom prst="roundRect">
            <a:avLst>
              <a:gd name="adj" fmla="val 409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Times New Roman" panose="02020603050405020304" pitchFamily="18" charset="0"/>
                <a:ea typeface="Times New Roman" panose="02020603050405020304" pitchFamily="18" charset="0"/>
              </a:rPr>
              <a:t>L</a:t>
            </a:r>
            <a:r>
              <a:rPr lang="vi-VN" sz="2800" b="1">
                <a:solidFill>
                  <a:srgbClr val="333333"/>
                </a:solidFill>
                <a:latin typeface="Times New Roman" panose="02020603050405020304" pitchFamily="18" charset="0"/>
                <a:ea typeface="Times New Roman" panose="02020603050405020304" pitchFamily="18" charset="0"/>
              </a:rPr>
              <a:t>à nơi thờ mẹ Gióng, </a:t>
            </a:r>
          </a:p>
        </p:txBody>
      </p:sp>
      <p:sp>
        <p:nvSpPr>
          <p:cNvPr id="11" name="Rounded Rectangle 10"/>
          <p:cNvSpPr/>
          <p:nvPr/>
        </p:nvSpPr>
        <p:spPr>
          <a:xfrm>
            <a:off x="4235258" y="5099125"/>
            <a:ext cx="3422469" cy="1337617"/>
          </a:xfrm>
          <a:prstGeom prst="roundRect">
            <a:avLst>
              <a:gd name="adj" fmla="val 4095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Times New Roman" panose="02020603050405020304" pitchFamily="18" charset="0"/>
                <a:ea typeface="Times New Roman" panose="02020603050405020304" pitchFamily="18" charset="0"/>
              </a:rPr>
              <a:t>B</a:t>
            </a:r>
            <a:r>
              <a:rPr lang="vi-VN" sz="2800" b="1">
                <a:solidFill>
                  <a:srgbClr val="333333"/>
                </a:solidFill>
                <a:latin typeface="Times New Roman" panose="02020603050405020304" pitchFamily="18" charset="0"/>
                <a:ea typeface="Times New Roman" panose="02020603050405020304" pitchFamily="18" charset="0"/>
              </a:rPr>
              <a:t>ên ngoài đền cũng được gọi là giếng Mẫu.</a:t>
            </a:r>
          </a:p>
        </p:txBody>
      </p:sp>
      <p:sp>
        <p:nvSpPr>
          <p:cNvPr id="12" name="Rounded Rectangle 11"/>
          <p:cNvSpPr/>
          <p:nvPr/>
        </p:nvSpPr>
        <p:spPr>
          <a:xfrm>
            <a:off x="9217153" y="1741615"/>
            <a:ext cx="2599509" cy="3468529"/>
          </a:xfrm>
          <a:prstGeom prst="roundRect">
            <a:avLst>
              <a:gd name="adj" fmla="val 409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Times New Roman" panose="02020603050405020304" pitchFamily="18" charset="0"/>
                <a:ea typeface="Times New Roman" panose="02020603050405020304" pitchFamily="18" charset="0"/>
              </a:rPr>
              <a:t>-&gt;</a:t>
            </a:r>
            <a:r>
              <a:rPr lang="vi-VN" sz="2800" b="1">
                <a:solidFill>
                  <a:srgbClr val="333333"/>
                </a:solidFill>
                <a:latin typeface="Times New Roman" panose="02020603050405020304" pitchFamily="18" charset="0"/>
                <a:ea typeface="Times New Roman" panose="02020603050405020304" pitchFamily="18" charset="0"/>
              </a:rPr>
              <a:t> Địa điểm này gợi nhắc đến người mẹ sinh ra Gióng</a:t>
            </a:r>
          </a:p>
        </p:txBody>
      </p:sp>
      <p:cxnSp>
        <p:nvCxnSpPr>
          <p:cNvPr id="16" name="Straight Arrow Connector 15"/>
          <p:cNvCxnSpPr/>
          <p:nvPr/>
        </p:nvCxnSpPr>
        <p:spPr>
          <a:xfrm flipV="1">
            <a:off x="3369191" y="1741615"/>
            <a:ext cx="1163620" cy="1561225"/>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369191" y="3410068"/>
            <a:ext cx="1229448" cy="1924896"/>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073" y="2634031"/>
            <a:ext cx="3422469" cy="1337617"/>
          </a:xfrm>
          <a:prstGeom prst="roundRect">
            <a:avLst>
              <a:gd name="adj" fmla="val 40953"/>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Times New Roman" panose="02020603050405020304" pitchFamily="18" charset="0"/>
                <a:ea typeface="Times New Roman" panose="02020603050405020304" pitchFamily="18" charset="0"/>
              </a:rPr>
              <a:t>Đền Mẫu </a:t>
            </a:r>
            <a:endParaRPr kumimoji="0" lang="en-US" sz="1800" b="1" i="0" u="none" strike="noStrike" kern="1200" cap="none" spc="0" normalizeH="0" baseline="0" noProof="0">
              <a:ln>
                <a:noFill/>
              </a:ln>
              <a:solidFill>
                <a:prstClr val="white"/>
              </a:solidFill>
              <a:effectLst/>
              <a:uLnTx/>
              <a:uFillTx/>
              <a:latin typeface="Calibri"/>
              <a:cs typeface="+mn-cs"/>
            </a:endParaRPr>
          </a:p>
        </p:txBody>
      </p:sp>
      <p:sp>
        <p:nvSpPr>
          <p:cNvPr id="28" name="Right Brace 27"/>
          <p:cNvSpPr/>
          <p:nvPr/>
        </p:nvSpPr>
        <p:spPr>
          <a:xfrm>
            <a:off x="7981406" y="875211"/>
            <a:ext cx="888274" cy="5146766"/>
          </a:xfrm>
          <a:prstGeom prst="rightBrace">
            <a:avLst/>
          </a:prstGeom>
          <a:ln w="57150">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mn-cs"/>
            </a:endParaRPr>
          </a:p>
        </p:txBody>
      </p:sp>
      <p:pic>
        <p:nvPicPr>
          <p:cNvPr id="2" name="Picture 1"/>
          <p:cNvPicPr>
            <a:picLocks noChangeAspect="1"/>
          </p:cNvPicPr>
          <p:nvPr/>
        </p:nvPicPr>
        <p:blipFill>
          <a:blip r:embed="rId2"/>
          <a:stretch>
            <a:fillRect/>
          </a:stretch>
        </p:blipFill>
        <p:spPr>
          <a:xfrm>
            <a:off x="170625" y="43650"/>
            <a:ext cx="3496936" cy="4277774"/>
          </a:xfrm>
          <a:prstGeom prst="rect">
            <a:avLst/>
          </a:prstGeom>
        </p:spPr>
      </p:pic>
      <p:pic>
        <p:nvPicPr>
          <p:cNvPr id="3" name="Picture 2"/>
          <p:cNvPicPr>
            <a:picLocks noChangeAspect="1"/>
          </p:cNvPicPr>
          <p:nvPr/>
        </p:nvPicPr>
        <p:blipFill>
          <a:blip r:embed="rId3"/>
          <a:stretch>
            <a:fillRect/>
          </a:stretch>
        </p:blipFill>
        <p:spPr>
          <a:xfrm>
            <a:off x="310103" y="4277774"/>
            <a:ext cx="3437118" cy="2158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ight Arrow 14">
            <a:hlinkClick r:id="rId4" action="ppaction://hlinksldjump"/>
          </p:cNvPr>
          <p:cNvSpPr/>
          <p:nvPr/>
        </p:nvSpPr>
        <p:spPr>
          <a:xfrm flipH="1">
            <a:off x="9217153" y="5390638"/>
            <a:ext cx="2675506" cy="1262678"/>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TRỞ VỀ</a:t>
            </a:r>
          </a:p>
        </p:txBody>
      </p:sp>
    </p:spTree>
    <p:extLst>
      <p:ext uri="{BB962C8B-B14F-4D97-AF65-F5344CB8AC3E}">
        <p14:creationId xmlns:p14="http://schemas.microsoft.com/office/powerpoint/2010/main" val="14999239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11464" y="403998"/>
            <a:ext cx="3422469" cy="1337617"/>
          </a:xfrm>
          <a:prstGeom prst="roundRect">
            <a:avLst>
              <a:gd name="adj" fmla="val 409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Times New Roman" panose="02020603050405020304" pitchFamily="18" charset="0"/>
                <a:ea typeface="Times New Roman" panose="02020603050405020304" pitchFamily="18" charset="0"/>
              </a:rPr>
              <a:t>L</a:t>
            </a:r>
            <a:r>
              <a:rPr lang="vi-VN" sz="2800" b="1">
                <a:solidFill>
                  <a:srgbClr val="333333"/>
                </a:solidFill>
                <a:latin typeface="Times New Roman" panose="02020603050405020304" pitchFamily="18" charset="0"/>
                <a:ea typeface="Times New Roman" panose="02020603050405020304" pitchFamily="18" charset="0"/>
              </a:rPr>
              <a:t>à nơi thờ phụng Thánh.</a:t>
            </a:r>
          </a:p>
        </p:txBody>
      </p:sp>
      <p:sp>
        <p:nvSpPr>
          <p:cNvPr id="11" name="Rounded Rectangle 10"/>
          <p:cNvSpPr/>
          <p:nvPr/>
        </p:nvSpPr>
        <p:spPr>
          <a:xfrm>
            <a:off x="4235258" y="5099125"/>
            <a:ext cx="3422469" cy="1337617"/>
          </a:xfrm>
          <a:prstGeom prst="roundRect">
            <a:avLst>
              <a:gd name="adj" fmla="val 4095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Times New Roman" panose="02020603050405020304" pitchFamily="18" charset="0"/>
                <a:ea typeface="Times New Roman" panose="02020603050405020304" pitchFamily="18" charset="0"/>
              </a:rPr>
              <a:t>Là </a:t>
            </a:r>
            <a:r>
              <a:rPr lang="vi-VN" sz="2800" b="1">
                <a:solidFill>
                  <a:srgbClr val="333333"/>
                </a:solidFill>
                <a:latin typeface="Times New Roman" panose="02020603050405020304" pitchFamily="18" charset="0"/>
                <a:ea typeface="Times New Roman" panose="02020603050405020304" pitchFamily="18" charset="0"/>
              </a:rPr>
              <a:t>nơi thờ Đức Thánh Gióng</a:t>
            </a:r>
            <a:r>
              <a:rPr lang="en-US" sz="2800" b="1">
                <a:solidFill>
                  <a:srgbClr val="333333"/>
                </a:solidFill>
                <a:latin typeface="Times New Roman" panose="02020603050405020304" pitchFamily="18" charset="0"/>
                <a:ea typeface="Times New Roman" panose="02020603050405020304" pitchFamily="18" charset="0"/>
              </a:rPr>
              <a:t>.</a:t>
            </a:r>
            <a:endParaRPr lang="vi-VN" sz="2800" b="1">
              <a:solidFill>
                <a:srgbClr val="333333"/>
              </a:solidFill>
              <a:latin typeface="Times New Roman" panose="02020603050405020304" pitchFamily="18" charset="0"/>
              <a:ea typeface="Times New Roman" panose="02020603050405020304" pitchFamily="18" charset="0"/>
            </a:endParaRPr>
          </a:p>
        </p:txBody>
      </p:sp>
      <p:sp>
        <p:nvSpPr>
          <p:cNvPr id="12" name="Rounded Rectangle 11"/>
          <p:cNvSpPr/>
          <p:nvPr/>
        </p:nvSpPr>
        <p:spPr>
          <a:xfrm>
            <a:off x="9193359" y="742321"/>
            <a:ext cx="2974847" cy="5001138"/>
          </a:xfrm>
          <a:prstGeom prst="roundRect">
            <a:avLst>
              <a:gd name="adj" fmla="val 409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Times New Roman" panose="02020603050405020304" pitchFamily="18" charset="0"/>
                <a:ea typeface="Times New Roman" panose="02020603050405020304" pitchFamily="18" charset="0"/>
              </a:rPr>
              <a:t>-&gt;</a:t>
            </a:r>
            <a:r>
              <a:rPr lang="vi-VN" sz="2800" b="1" dirty="0">
                <a:solidFill>
                  <a:srgbClr val="333333"/>
                </a:solidFill>
                <a:latin typeface="Times New Roman" panose="02020603050405020304" pitchFamily="18" charset="0"/>
                <a:ea typeface="Times New Roman" panose="02020603050405020304" pitchFamily="18" charset="0"/>
              </a:rPr>
              <a:t> Địa điểm này gợi nhắc đến việc vua Hùng </a:t>
            </a:r>
            <a:r>
              <a:rPr lang="vi-VN" sz="2800" b="1" dirty="0" smtClean="0">
                <a:solidFill>
                  <a:srgbClr val="333333"/>
                </a:solidFill>
                <a:latin typeface="Times New Roman" panose="02020603050405020304" pitchFamily="18" charset="0"/>
                <a:ea typeface="Times New Roman" panose="02020603050405020304" pitchFamily="18" charset="0"/>
              </a:rPr>
              <a:t>cho </a:t>
            </a:r>
            <a:r>
              <a:rPr lang="vi-VN" sz="2800" b="1" dirty="0">
                <a:solidFill>
                  <a:srgbClr val="333333"/>
                </a:solidFill>
                <a:latin typeface="Times New Roman" panose="02020603050405020304" pitchFamily="18" charset="0"/>
                <a:ea typeface="Times New Roman" panose="02020603050405020304" pitchFamily="18" charset="0"/>
              </a:rPr>
              <a:t>xây dựng đền để tưởng nhớ Thánh Gióng có công đánh giặc giữ nước</a:t>
            </a:r>
          </a:p>
        </p:txBody>
      </p:sp>
      <p:cxnSp>
        <p:nvCxnSpPr>
          <p:cNvPr id="16" name="Straight Arrow Connector 15"/>
          <p:cNvCxnSpPr/>
          <p:nvPr/>
        </p:nvCxnSpPr>
        <p:spPr>
          <a:xfrm flipV="1">
            <a:off x="3369191" y="1741615"/>
            <a:ext cx="1163620" cy="1561225"/>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369191" y="3410068"/>
            <a:ext cx="1229448" cy="1924896"/>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073" y="2634031"/>
            <a:ext cx="3422469" cy="1337617"/>
          </a:xfrm>
          <a:prstGeom prst="roundRect">
            <a:avLst>
              <a:gd name="adj" fmla="val 40953"/>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333333"/>
                </a:solidFill>
                <a:latin typeface="Times New Roman" panose="02020603050405020304" pitchFamily="18" charset="0"/>
                <a:ea typeface="Times New Roman" panose="02020603050405020304" pitchFamily="18" charset="0"/>
              </a:rPr>
              <a:t>Đền Thượng </a:t>
            </a:r>
            <a:endParaRPr kumimoji="0" lang="en-US" sz="1800" b="1" i="0" u="none" strike="noStrike" kern="1200" cap="none" spc="0" normalizeH="0" baseline="0" noProof="0">
              <a:ln>
                <a:noFill/>
              </a:ln>
              <a:solidFill>
                <a:prstClr val="white"/>
              </a:solidFill>
              <a:effectLst/>
              <a:uLnTx/>
              <a:uFillTx/>
              <a:latin typeface="Calibri"/>
              <a:cs typeface="+mn-cs"/>
            </a:endParaRPr>
          </a:p>
        </p:txBody>
      </p:sp>
      <p:sp>
        <p:nvSpPr>
          <p:cNvPr id="28" name="Right Brace 27"/>
          <p:cNvSpPr/>
          <p:nvPr/>
        </p:nvSpPr>
        <p:spPr>
          <a:xfrm>
            <a:off x="7981406" y="875211"/>
            <a:ext cx="888274" cy="5146766"/>
          </a:xfrm>
          <a:prstGeom prst="rightBrace">
            <a:avLst/>
          </a:prstGeom>
          <a:ln w="57150">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mn-cs"/>
            </a:endParaRPr>
          </a:p>
        </p:txBody>
      </p:sp>
      <p:sp>
        <p:nvSpPr>
          <p:cNvPr id="13" name="Rounded Rectangle 12"/>
          <p:cNvSpPr/>
          <p:nvPr/>
        </p:nvSpPr>
        <p:spPr>
          <a:xfrm>
            <a:off x="4522244" y="2751561"/>
            <a:ext cx="3422469" cy="1337617"/>
          </a:xfrm>
          <a:prstGeom prst="roundRect">
            <a:avLst>
              <a:gd name="adj" fmla="val 40953"/>
            </a:avLst>
          </a:prstGeom>
          <a:solidFill>
            <a:srgbClr val="FDCF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Times New Roman" panose="02020603050405020304" pitchFamily="18" charset="0"/>
                <a:ea typeface="Times New Roman" panose="02020603050405020304" pitchFamily="18" charset="0"/>
              </a:rPr>
              <a:t>Là ngôi đền cuối cùng trong quần thể 4 ngôi đền.</a:t>
            </a:r>
            <a:endParaRPr lang="vi-VN" sz="2800" b="1">
              <a:solidFill>
                <a:srgbClr val="333333"/>
              </a:solidFill>
              <a:latin typeface="Times New Roman" panose="02020603050405020304" pitchFamily="18" charset="0"/>
              <a:ea typeface="Times New Roman" panose="02020603050405020304" pitchFamily="18" charset="0"/>
            </a:endParaRPr>
          </a:p>
        </p:txBody>
      </p:sp>
      <p:cxnSp>
        <p:nvCxnSpPr>
          <p:cNvPr id="14" name="Straight Arrow Connector 13"/>
          <p:cNvCxnSpPr>
            <a:endCxn id="13" idx="1"/>
          </p:cNvCxnSpPr>
          <p:nvPr/>
        </p:nvCxnSpPr>
        <p:spPr>
          <a:xfrm>
            <a:off x="3423542" y="3348820"/>
            <a:ext cx="1098702" cy="71550"/>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212821" y="167243"/>
            <a:ext cx="2944623" cy="2206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a:stretch>
            <a:fillRect/>
          </a:stretch>
        </p:blipFill>
        <p:spPr>
          <a:xfrm>
            <a:off x="162954" y="4231493"/>
            <a:ext cx="3260588" cy="23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ight Arrow 17">
            <a:hlinkClick r:id="rId4" action="ppaction://hlinksldjump"/>
          </p:cNvPr>
          <p:cNvSpPr/>
          <p:nvPr/>
        </p:nvSpPr>
        <p:spPr>
          <a:xfrm flipH="1">
            <a:off x="9193359" y="5595322"/>
            <a:ext cx="2675506" cy="1262678"/>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TRỞ VỀ</a:t>
            </a:r>
          </a:p>
        </p:txBody>
      </p:sp>
    </p:spTree>
    <p:extLst>
      <p:ext uri="{BB962C8B-B14F-4D97-AF65-F5344CB8AC3E}">
        <p14:creationId xmlns:p14="http://schemas.microsoft.com/office/powerpoint/2010/main" val="36133138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7" grpId="0" animBg="1"/>
      <p:bldP spid="28"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760" y="0"/>
            <a:ext cx="47035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2. Địa điểm diễn ra hội Gióng</a:t>
            </a:r>
            <a:endParaRPr kumimoji="0" lang="en-US" sz="1800" b="0" i="0" u="none" strike="noStrike" kern="0" cap="none" spc="0" normalizeH="0" baseline="0" noProof="0">
              <a:ln>
                <a:noFill/>
              </a:ln>
              <a:solidFill>
                <a:sysClr val="windowText" lastClr="000000"/>
              </a:solidFill>
              <a:effectLst/>
              <a:uLnTx/>
              <a:uFillTx/>
              <a:latin typeface="Calibri"/>
              <a:cs typeface="+mn-cs"/>
            </a:endParaRPr>
          </a:p>
        </p:txBody>
      </p:sp>
      <p:sp>
        <p:nvSpPr>
          <p:cNvPr id="5" name="Rounded Rectangle 4">
            <a:hlinkClick r:id="rId2" action="ppaction://hlinksldjump"/>
          </p:cNvPr>
          <p:cNvSpPr/>
          <p:nvPr/>
        </p:nvSpPr>
        <p:spPr>
          <a:xfrm>
            <a:off x="9949091" y="2299063"/>
            <a:ext cx="2116183"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Đền Thượng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ounded Rectangle 5">
            <a:hlinkClick r:id="rId3" action="ppaction://hlinksldjump"/>
          </p:cNvPr>
          <p:cNvSpPr/>
          <p:nvPr/>
        </p:nvSpPr>
        <p:spPr>
          <a:xfrm>
            <a:off x="344441" y="2481943"/>
            <a:ext cx="2116183"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Cố Viên </a:t>
            </a:r>
          </a:p>
        </p:txBody>
      </p:sp>
      <p:sp>
        <p:nvSpPr>
          <p:cNvPr id="7" name="Rounded Rectangle 6">
            <a:hlinkClick r:id="rId3" action="ppaction://hlinksldjump"/>
          </p:cNvPr>
          <p:cNvSpPr/>
          <p:nvPr/>
        </p:nvSpPr>
        <p:spPr>
          <a:xfrm>
            <a:off x="3738606" y="2481943"/>
            <a:ext cx="2116183"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Miếu Ban</a:t>
            </a:r>
          </a:p>
        </p:txBody>
      </p:sp>
      <p:sp>
        <p:nvSpPr>
          <p:cNvPr id="8" name="Rounded Rectangle 7">
            <a:hlinkClick r:id="rId4" action="ppaction://hlinksldjump"/>
          </p:cNvPr>
          <p:cNvSpPr/>
          <p:nvPr/>
        </p:nvSpPr>
        <p:spPr>
          <a:xfrm>
            <a:off x="7132771" y="2481943"/>
            <a:ext cx="2116183" cy="914400"/>
          </a:xfrm>
          <a:prstGeom prst="roundRect">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Đền Mẫu </a:t>
            </a:r>
          </a:p>
        </p:txBody>
      </p:sp>
      <p:cxnSp>
        <p:nvCxnSpPr>
          <p:cNvPr id="11" name="Straight Arrow Connector 10"/>
          <p:cNvCxnSpPr/>
          <p:nvPr/>
        </p:nvCxnSpPr>
        <p:spPr>
          <a:xfrm>
            <a:off x="6126480" y="1658983"/>
            <a:ext cx="4010297" cy="640080"/>
          </a:xfrm>
          <a:prstGeom prst="straightConnector1">
            <a:avLst/>
          </a:prstGeom>
          <a:ln w="57150">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364377" y="1658983"/>
            <a:ext cx="3762103" cy="960120"/>
          </a:xfrm>
          <a:prstGeom prst="straightConnector1">
            <a:avLst/>
          </a:prstGeom>
          <a:ln w="57150">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987608" y="1658983"/>
            <a:ext cx="1081405" cy="822960"/>
          </a:xfrm>
          <a:prstGeom prst="straightConnector1">
            <a:avLst/>
          </a:prstGeom>
          <a:ln w="57150">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26479" y="1727563"/>
            <a:ext cx="1191536" cy="754380"/>
          </a:xfrm>
          <a:prstGeom prst="straightConnector1">
            <a:avLst/>
          </a:prstGeom>
          <a:ln w="57150">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5116058" y="937260"/>
            <a:ext cx="2116183" cy="914400"/>
          </a:xfrm>
          <a:prstGeom prst="roundRect">
            <a:avLst/>
          </a:prstGeom>
          <a:solidFill>
            <a:schemeClr val="tx1"/>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Địa điểm</a:t>
            </a:r>
          </a:p>
        </p:txBody>
      </p:sp>
      <p:pic>
        <p:nvPicPr>
          <p:cNvPr id="27" name="Picture 26"/>
          <p:cNvPicPr>
            <a:picLocks noChangeAspect="1"/>
          </p:cNvPicPr>
          <p:nvPr/>
        </p:nvPicPr>
        <p:blipFill>
          <a:blip r:embed="rId5"/>
          <a:stretch>
            <a:fillRect/>
          </a:stretch>
        </p:blipFill>
        <p:spPr>
          <a:xfrm>
            <a:off x="7132771" y="3459855"/>
            <a:ext cx="2188654" cy="1850197"/>
          </a:xfrm>
          <a:prstGeom prst="rect">
            <a:avLst/>
          </a:prstGeom>
        </p:spPr>
      </p:pic>
      <p:pic>
        <p:nvPicPr>
          <p:cNvPr id="28" name="Picture 27"/>
          <p:cNvPicPr>
            <a:picLocks noChangeAspect="1"/>
          </p:cNvPicPr>
          <p:nvPr/>
        </p:nvPicPr>
        <p:blipFill>
          <a:blip r:embed="rId6"/>
          <a:stretch>
            <a:fillRect/>
          </a:stretch>
        </p:blipFill>
        <p:spPr>
          <a:xfrm>
            <a:off x="9949091" y="3396342"/>
            <a:ext cx="2127688" cy="1850196"/>
          </a:xfrm>
          <a:prstGeom prst="rect">
            <a:avLst/>
          </a:prstGeom>
        </p:spPr>
      </p:pic>
      <p:pic>
        <p:nvPicPr>
          <p:cNvPr id="29" name="Picture 28"/>
          <p:cNvPicPr>
            <a:picLocks noChangeAspect="1"/>
          </p:cNvPicPr>
          <p:nvPr/>
        </p:nvPicPr>
        <p:blipFill>
          <a:blip r:embed="rId7"/>
          <a:stretch>
            <a:fillRect/>
          </a:stretch>
        </p:blipFill>
        <p:spPr>
          <a:xfrm>
            <a:off x="248194" y="3487077"/>
            <a:ext cx="2116183" cy="1867989"/>
          </a:xfrm>
          <a:prstGeom prst="rect">
            <a:avLst/>
          </a:prstGeom>
        </p:spPr>
      </p:pic>
      <p:pic>
        <p:nvPicPr>
          <p:cNvPr id="30" name="Picture 29"/>
          <p:cNvPicPr>
            <a:picLocks noChangeAspect="1"/>
          </p:cNvPicPr>
          <p:nvPr/>
        </p:nvPicPr>
        <p:blipFill>
          <a:blip r:embed="rId8"/>
          <a:stretch>
            <a:fillRect/>
          </a:stretch>
        </p:blipFill>
        <p:spPr>
          <a:xfrm>
            <a:off x="3738605" y="3442063"/>
            <a:ext cx="2155373" cy="1867989"/>
          </a:xfrm>
          <a:prstGeom prst="rect">
            <a:avLst/>
          </a:prstGeom>
        </p:spPr>
      </p:pic>
      <p:sp>
        <p:nvSpPr>
          <p:cNvPr id="17" name="Rounded Rectangle 16">
            <a:hlinkClick r:id="rId3" action="ppaction://hlinksldjump"/>
          </p:cNvPr>
          <p:cNvSpPr/>
          <p:nvPr/>
        </p:nvSpPr>
        <p:spPr>
          <a:xfrm>
            <a:off x="-45552" y="5720120"/>
            <a:ext cx="1219199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Trên một khu vực rộng lớn xung quanh những vết tích còn lại của Thánh tại quê hương.</a:t>
            </a:r>
          </a:p>
        </p:txBody>
      </p:sp>
    </p:spTree>
    <p:extLst>
      <p:ext uri="{BB962C8B-B14F-4D97-AF65-F5344CB8AC3E}">
        <p14:creationId xmlns:p14="http://schemas.microsoft.com/office/powerpoint/2010/main" val="40386057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par>
                                <p:cTn id="54" presetID="16" presetClass="entr" presetSubtype="21"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2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ịch diễn ra hội Gióng năm 2022"/>
          <p:cNvPicPr/>
          <p:nvPr/>
        </p:nvPicPr>
        <p:blipFill>
          <a:blip r:embed="rId2">
            <a:extLst>
              <a:ext uri="{28A0092B-C50C-407E-A947-70E740481C1C}">
                <a14:useLocalDpi xmlns:a14="http://schemas.microsoft.com/office/drawing/2010/main" val="0"/>
              </a:ext>
            </a:extLst>
          </a:blip>
          <a:srcRect/>
          <a:stretch>
            <a:fillRect/>
          </a:stretch>
        </p:blipFill>
        <p:spPr bwMode="auto">
          <a:xfrm>
            <a:off x="134112" y="0"/>
            <a:ext cx="11887200" cy="6644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453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95656798"/>
              </p:ext>
            </p:extLst>
          </p:nvPr>
        </p:nvGraphicFramePr>
        <p:xfrm>
          <a:off x="0" y="0"/>
          <a:ext cx="12192000" cy="6858000"/>
        </p:xfrm>
        <a:graphic>
          <a:graphicData uri="http://schemas.openxmlformats.org/drawingml/2006/table">
            <a:tbl>
              <a:tblPr firstRow="1" firstCol="1" bandRow="1"/>
              <a:tblGrid>
                <a:gridCol w="2438400">
                  <a:extLst>
                    <a:ext uri="{9D8B030D-6E8A-4147-A177-3AD203B41FA5}">
                      <a16:colId xmlns:a16="http://schemas.microsoft.com/office/drawing/2014/main" val="2062961974"/>
                    </a:ext>
                  </a:extLst>
                </a:gridCol>
                <a:gridCol w="2438400">
                  <a:extLst>
                    <a:ext uri="{9D8B030D-6E8A-4147-A177-3AD203B41FA5}">
                      <a16:colId xmlns:a16="http://schemas.microsoft.com/office/drawing/2014/main" val="2544330783"/>
                    </a:ext>
                  </a:extLst>
                </a:gridCol>
                <a:gridCol w="2438400">
                  <a:extLst>
                    <a:ext uri="{9D8B030D-6E8A-4147-A177-3AD203B41FA5}">
                      <a16:colId xmlns:a16="http://schemas.microsoft.com/office/drawing/2014/main" val="604515034"/>
                    </a:ext>
                  </a:extLst>
                </a:gridCol>
                <a:gridCol w="2438400">
                  <a:extLst>
                    <a:ext uri="{9D8B030D-6E8A-4147-A177-3AD203B41FA5}">
                      <a16:colId xmlns:a16="http://schemas.microsoft.com/office/drawing/2014/main" val="3831532270"/>
                    </a:ext>
                  </a:extLst>
                </a:gridCol>
                <a:gridCol w="2438400">
                  <a:extLst>
                    <a:ext uri="{9D8B030D-6E8A-4147-A177-3AD203B41FA5}">
                      <a16:colId xmlns:a16="http://schemas.microsoft.com/office/drawing/2014/main" val="1282593220"/>
                    </a:ext>
                  </a:extLst>
                </a:gridCol>
              </a:tblGrid>
              <a:tr h="1371600">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 tự</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Thời gian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Không gian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 kiện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 tham gia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extLst>
                  <a:ext uri="{0D108BD9-81ED-4DB2-BD59-A6C34878D82A}">
                    <a16:rowId xmlns:a16="http://schemas.microsoft.com/office/drawing/2014/main" val="596053473"/>
                  </a:ext>
                </a:extLst>
              </a:tr>
              <a:tr h="1371600">
                <a:tc>
                  <a:txBody>
                    <a:bodyPr/>
                    <a:lstStyle/>
                    <a:p>
                      <a:pPr marL="0" marR="0" algn="ctr">
                        <a:lnSpc>
                          <a:spcPct val="150000"/>
                        </a:lnSpc>
                        <a:spcBef>
                          <a:spcPts val="0"/>
                        </a:spcBef>
                        <a:spcAft>
                          <a:spcPts val="0"/>
                        </a:spcAft>
                      </a:pPr>
                      <a:r>
                        <a:rPr lang="en-US" sz="2800" b="1"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Ngày chuẩn bị Hội Gióng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extLst>
                  <a:ext uri="{0D108BD9-81ED-4DB2-BD59-A6C34878D82A}">
                    <a16:rowId xmlns:a16="http://schemas.microsoft.com/office/drawing/2014/main" val="4211875708"/>
                  </a:ext>
                </a:extLst>
              </a:tr>
              <a:tr h="685800">
                <a:tc rowSpan="2">
                  <a:txBody>
                    <a:bodyPr/>
                    <a:lstStyle/>
                    <a:p>
                      <a:pPr marL="0" marR="0" algn="ctr">
                        <a:lnSpc>
                          <a:spcPct val="150000"/>
                        </a:lnSpc>
                        <a:spcBef>
                          <a:spcPts val="0"/>
                        </a:spcBef>
                        <a:spcAft>
                          <a:spcPts val="0"/>
                        </a:spcAft>
                      </a:pPr>
                      <a:r>
                        <a:rPr lang="en-US" sz="2800" b="1"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Bắt đầu Hội</a:t>
                      </a:r>
                      <a:br>
                        <a:rPr lang="en-US" sz="2800" b="1"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br>
                      <a:endParaRPr lang="en-US" sz="2800" b="1"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extLst>
                  <a:ext uri="{0D108BD9-81ED-4DB2-BD59-A6C34878D82A}">
                    <a16:rowId xmlns:a16="http://schemas.microsoft.com/office/drawing/2014/main" val="3839080789"/>
                  </a:ext>
                </a:extLst>
              </a:tr>
              <a:tr h="685800">
                <a:tc vMerge="1">
                  <a:txBody>
                    <a:bodyPr/>
                    <a:lstStyle/>
                    <a:p>
                      <a:endParaRPr lang="en-US"/>
                    </a:p>
                  </a:txBody>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extLst>
                  <a:ext uri="{0D108BD9-81ED-4DB2-BD59-A6C34878D82A}">
                    <a16:rowId xmlns:a16="http://schemas.microsoft.com/office/drawing/2014/main" val="1357190638"/>
                  </a:ext>
                </a:extLst>
              </a:tr>
              <a:tr h="685800">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Chính hội</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extLst>
                  <a:ext uri="{0D108BD9-81ED-4DB2-BD59-A6C34878D82A}">
                    <a16:rowId xmlns:a16="http://schemas.microsoft.com/office/drawing/2014/main" val="1343711915"/>
                  </a:ext>
                </a:extLst>
              </a:tr>
              <a:tr h="685800">
                <a:tc rowSpan="3">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Vãn hội</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extLst>
                  <a:ext uri="{0D108BD9-81ED-4DB2-BD59-A6C34878D82A}">
                    <a16:rowId xmlns:a16="http://schemas.microsoft.com/office/drawing/2014/main" val="307935855"/>
                  </a:ext>
                </a:extLst>
              </a:tr>
              <a:tr h="685800">
                <a:tc vMerge="1">
                  <a:txBody>
                    <a:bodyPr/>
                    <a:lstStyle/>
                    <a:p>
                      <a:endParaRPr lang="en-US"/>
                    </a:p>
                  </a:txBody>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extLst>
                  <a:ext uri="{0D108BD9-81ED-4DB2-BD59-A6C34878D82A}">
                    <a16:rowId xmlns:a16="http://schemas.microsoft.com/office/drawing/2014/main" val="596015768"/>
                  </a:ext>
                </a:extLst>
              </a:tr>
              <a:tr h="685800">
                <a:tc vMerge="1">
                  <a:txBody>
                    <a:bodyPr/>
                    <a:lstStyle/>
                    <a:p>
                      <a:endParaRPr lang="en-US"/>
                    </a:p>
                  </a:txBody>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C320"/>
                    </a:solidFill>
                  </a:tcPr>
                </a:tc>
                <a:extLst>
                  <a:ext uri="{0D108BD9-81ED-4DB2-BD59-A6C34878D82A}">
                    <a16:rowId xmlns:a16="http://schemas.microsoft.com/office/drawing/2014/main" val="1035691151"/>
                  </a:ext>
                </a:extLst>
              </a:tr>
            </a:tbl>
          </a:graphicData>
        </a:graphic>
      </p:graphicFrame>
    </p:spTree>
    <p:extLst>
      <p:ext uri="{BB962C8B-B14F-4D97-AF65-F5344CB8AC3E}">
        <p14:creationId xmlns:p14="http://schemas.microsoft.com/office/powerpoint/2010/main" val="74155061"/>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2438934"/>
              </p:ext>
            </p:extLst>
          </p:nvPr>
        </p:nvGraphicFramePr>
        <p:xfrm>
          <a:off x="0" y="0"/>
          <a:ext cx="12192000" cy="6858000"/>
        </p:xfrm>
        <a:graphic>
          <a:graphicData uri="http://schemas.openxmlformats.org/drawingml/2006/table">
            <a:tbl>
              <a:tblPr firstRow="1" firstCol="1" bandRow="1"/>
              <a:tblGrid>
                <a:gridCol w="1663862">
                  <a:extLst>
                    <a:ext uri="{9D8B030D-6E8A-4147-A177-3AD203B41FA5}">
                      <a16:colId xmlns:a16="http://schemas.microsoft.com/office/drawing/2014/main" val="3682301260"/>
                    </a:ext>
                  </a:extLst>
                </a:gridCol>
                <a:gridCol w="1902421">
                  <a:extLst>
                    <a:ext uri="{9D8B030D-6E8A-4147-A177-3AD203B41FA5}">
                      <a16:colId xmlns:a16="http://schemas.microsoft.com/office/drawing/2014/main" val="3576595711"/>
                    </a:ext>
                  </a:extLst>
                </a:gridCol>
                <a:gridCol w="3002207">
                  <a:extLst>
                    <a:ext uri="{9D8B030D-6E8A-4147-A177-3AD203B41FA5}">
                      <a16:colId xmlns:a16="http://schemas.microsoft.com/office/drawing/2014/main" val="2723348006"/>
                    </a:ext>
                  </a:extLst>
                </a:gridCol>
                <a:gridCol w="2811755">
                  <a:extLst>
                    <a:ext uri="{9D8B030D-6E8A-4147-A177-3AD203B41FA5}">
                      <a16:colId xmlns:a16="http://schemas.microsoft.com/office/drawing/2014/main" val="3738783258"/>
                    </a:ext>
                  </a:extLst>
                </a:gridCol>
                <a:gridCol w="2811755">
                  <a:extLst>
                    <a:ext uri="{9D8B030D-6E8A-4147-A177-3AD203B41FA5}">
                      <a16:colId xmlns:a16="http://schemas.microsoft.com/office/drawing/2014/main" val="1891251990"/>
                    </a:ext>
                  </a:extLst>
                </a:gridCol>
              </a:tblGrid>
              <a:tr h="567304">
                <a:tc>
                  <a:txBody>
                    <a:bodyPr/>
                    <a:lstStyle/>
                    <a:p>
                      <a:pPr marL="457200" marR="0" indent="-457200" algn="ctr">
                        <a:lnSpc>
                          <a:spcPct val="150000"/>
                        </a:lnSpc>
                        <a:spcBef>
                          <a:spcPts val="0"/>
                        </a:spcBef>
                        <a:spcAft>
                          <a:spcPts val="0"/>
                        </a:spcAft>
                        <a:buFont typeface="Arial" panose="020B0604020202020204" pitchFamily="34" charset="0"/>
                        <a:buChar char="•"/>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 tự</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ctr">
                        <a:lnSpc>
                          <a:spcPct val="150000"/>
                        </a:lnSpc>
                        <a:spcBef>
                          <a:spcPts val="0"/>
                        </a:spcBef>
                        <a:spcAft>
                          <a:spcPts val="0"/>
                        </a:spcAft>
                        <a:buFont typeface="Arial" panose="020B0604020202020204" pitchFamily="34" charset="0"/>
                        <a:buChar char="•"/>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Thời gian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ctr">
                        <a:lnSpc>
                          <a:spcPct val="150000"/>
                        </a:lnSpc>
                        <a:spcBef>
                          <a:spcPts val="0"/>
                        </a:spcBef>
                        <a:spcAft>
                          <a:spcPts val="0"/>
                        </a:spcAft>
                        <a:buFont typeface="Arial" panose="020B0604020202020204" pitchFamily="34" charset="0"/>
                        <a:buChar char="•"/>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Không gian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ctr">
                        <a:lnSpc>
                          <a:spcPct val="150000"/>
                        </a:lnSpc>
                        <a:spcBef>
                          <a:spcPts val="0"/>
                        </a:spcBef>
                        <a:spcAft>
                          <a:spcPts val="0"/>
                        </a:spcAft>
                        <a:buFont typeface="Arial" panose="020B0604020202020204" pitchFamily="34" charset="0"/>
                        <a:buChar char="•"/>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 kiện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ctr">
                        <a:lnSpc>
                          <a:spcPct val="150000"/>
                        </a:lnSpc>
                        <a:spcBef>
                          <a:spcPts val="0"/>
                        </a:spcBef>
                        <a:spcAft>
                          <a:spcPts val="0"/>
                        </a:spcAft>
                        <a:buFont typeface="Arial" panose="020B0604020202020204" pitchFamily="34" charset="0"/>
                        <a:buChar char="•"/>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 tham gia</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186905890"/>
                  </a:ext>
                </a:extLst>
              </a:tr>
              <a:tr h="3789859">
                <a:tc>
                  <a:txBody>
                    <a:bodyPr/>
                    <a:lstStyle/>
                    <a:p>
                      <a:pPr marL="457200" marR="0" indent="-457200" algn="ctr">
                        <a:lnSpc>
                          <a:spcPct val="150000"/>
                        </a:lnSpc>
                        <a:spcBef>
                          <a:spcPts val="0"/>
                        </a:spcBef>
                        <a:spcAft>
                          <a:spcPts val="0"/>
                        </a:spcAft>
                        <a:buFont typeface="Arial" panose="020B0604020202020204" pitchFamily="34" charset="0"/>
                        <a:buChar char="•"/>
                      </a:pPr>
                      <a:r>
                        <a:rPr lang="en-US" sz="2400" b="1"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Ngày chuẩn bị Hội Gióng</a:t>
                      </a:r>
                      <a:br>
                        <a:rPr lang="en-US" sz="2400" b="1"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r>
                        <a:rPr lang="en-US" sz="2400" b="1"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r>
                      <a:br>
                        <a:rPr lang="en-US" sz="2400" b="1"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1/3 đến 5/4 âm lịch</a:t>
                      </a:r>
                      <a:b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r>
                      <a:b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Khu vực rộng lớn xung quanh những vết tích còn lại của Thánh tại quê hương làng Phù Đổng.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Chuẩn bị lễ hội.</a:t>
                      </a:r>
                      <a:b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r>
                      <a:b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Dân làng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715632592"/>
                  </a:ext>
                </a:extLst>
              </a:tr>
              <a:tr h="1289022">
                <a:tc rowSpan="2">
                  <a:txBody>
                    <a:bodyPr/>
                    <a:lstStyle/>
                    <a:p>
                      <a:pPr marL="457200" marR="0" indent="-457200" algn="ctr">
                        <a:lnSpc>
                          <a:spcPct val="150000"/>
                        </a:lnSpc>
                        <a:spcBef>
                          <a:spcPts val="0"/>
                        </a:spcBef>
                        <a:spcAft>
                          <a:spcPts val="0"/>
                        </a:spcAft>
                        <a:buFont typeface="Arial" panose="020B0604020202020204" pitchFamily="34" charset="0"/>
                        <a:buChar char="•"/>
                      </a:pPr>
                      <a:r>
                        <a:rPr lang="en-US" sz="2400" b="1"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Bắt đầu Hội</a:t>
                      </a:r>
                      <a:br>
                        <a:rPr lang="en-US" sz="2400" b="1"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r>
                        <a:rPr lang="en-US" sz="2400" b="1"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r>
                      <a:br>
                        <a:rPr lang="en-US" sz="2400" b="1"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6/4 âm lịch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spcBef>
                          <a:spcPts val="0"/>
                        </a:spcBef>
                        <a:spcAft>
                          <a:spcPts val="0"/>
                        </a:spcAft>
                        <a:buFont typeface="Arial" panose="020B0604020202020204" pitchFamily="34" charset="0"/>
                        <a:buChar char="•"/>
                      </a:pPr>
                      <a:r>
                        <a:rPr lang="en-US" sz="24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24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24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24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Thượng</a:t>
                      </a:r>
                      <a:r>
                        <a:rPr lang="en-US" sz="24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spcBef>
                          <a:spcPts val="0"/>
                        </a:spcBef>
                        <a:spcAft>
                          <a:spcPts val="0"/>
                        </a:spcAft>
                        <a:buFont typeface="Arial" panose="020B0604020202020204" pitchFamily="34" charset="0"/>
                        <a:buChar char="•"/>
                      </a:pPr>
                      <a:r>
                        <a:rPr lang="en-US" sz="240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Lễ rước cờ, rước cơm chay (cơm cà).</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en-US" sz="2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Dân làng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826095844"/>
                  </a:ext>
                </a:extLst>
              </a:tr>
              <a:tr h="1211815">
                <a:tc vMerge="1">
                  <a:txBody>
                    <a:bodyPr/>
                    <a:lstStyle/>
                    <a:p>
                      <a:endParaRPr lang="en-US"/>
                    </a:p>
                  </a:txBody>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8/4 âm lịch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Từ đền hạ về đền Thượng.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Lễ rước nước.</a:t>
                      </a:r>
                      <a:br>
                        <a:rPr lang="en-US" sz="24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en-US" sz="24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Dân</a:t>
                      </a:r>
                      <a:r>
                        <a:rPr lang="en-US"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a:t>
                      </a:r>
                      <a:endParaRPr lang="en-US"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313806199"/>
                  </a:ext>
                </a:extLst>
              </a:tr>
            </a:tbl>
          </a:graphicData>
        </a:graphic>
      </p:graphicFrame>
    </p:spTree>
    <p:extLst>
      <p:ext uri="{BB962C8B-B14F-4D97-AF65-F5344CB8AC3E}">
        <p14:creationId xmlns:p14="http://schemas.microsoft.com/office/powerpoint/2010/main" val="1495823248"/>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537968"/>
              </p:ext>
            </p:extLst>
          </p:nvPr>
        </p:nvGraphicFramePr>
        <p:xfrm>
          <a:off x="0" y="0"/>
          <a:ext cx="12045697" cy="6865257"/>
        </p:xfrm>
        <a:graphic>
          <a:graphicData uri="http://schemas.openxmlformats.org/drawingml/2006/table">
            <a:tbl>
              <a:tblPr firstRow="1" firstCol="1" bandRow="1"/>
              <a:tblGrid>
                <a:gridCol w="1475232">
                  <a:extLst>
                    <a:ext uri="{9D8B030D-6E8A-4147-A177-3AD203B41FA5}">
                      <a16:colId xmlns:a16="http://schemas.microsoft.com/office/drawing/2014/main" val="3682301260"/>
                    </a:ext>
                  </a:extLst>
                </a:gridCol>
                <a:gridCol w="1597152">
                  <a:extLst>
                    <a:ext uri="{9D8B030D-6E8A-4147-A177-3AD203B41FA5}">
                      <a16:colId xmlns:a16="http://schemas.microsoft.com/office/drawing/2014/main" val="3576595711"/>
                    </a:ext>
                  </a:extLst>
                </a:gridCol>
                <a:gridCol w="3417285">
                  <a:extLst>
                    <a:ext uri="{9D8B030D-6E8A-4147-A177-3AD203B41FA5}">
                      <a16:colId xmlns:a16="http://schemas.microsoft.com/office/drawing/2014/main" val="2723348006"/>
                    </a:ext>
                  </a:extLst>
                </a:gridCol>
                <a:gridCol w="2778014">
                  <a:extLst>
                    <a:ext uri="{9D8B030D-6E8A-4147-A177-3AD203B41FA5}">
                      <a16:colId xmlns:a16="http://schemas.microsoft.com/office/drawing/2014/main" val="3738783258"/>
                    </a:ext>
                  </a:extLst>
                </a:gridCol>
                <a:gridCol w="2778014">
                  <a:extLst>
                    <a:ext uri="{9D8B030D-6E8A-4147-A177-3AD203B41FA5}">
                      <a16:colId xmlns:a16="http://schemas.microsoft.com/office/drawing/2014/main" val="1891251990"/>
                    </a:ext>
                  </a:extLst>
                </a:gridCol>
              </a:tblGrid>
              <a:tr h="555897">
                <a:tc>
                  <a:txBody>
                    <a:bodyPr/>
                    <a:lstStyle/>
                    <a:p>
                      <a:pPr marL="0" marR="0" algn="ctr">
                        <a:lnSpc>
                          <a:spcPct val="150000"/>
                        </a:lnSpc>
                        <a:spcBef>
                          <a:spcPts val="0"/>
                        </a:spcBef>
                        <a:spcAft>
                          <a:spcPts val="0"/>
                        </a:spcAft>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 tự</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spcAft>
                          <a:spcPts val="0"/>
                        </a:spcAft>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Thời gian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spcAft>
                          <a:spcPts val="0"/>
                        </a:spcAft>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Không gian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spcAft>
                          <a:spcPts val="0"/>
                        </a:spcAft>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 kiện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spcAft>
                          <a:spcPts val="0"/>
                        </a:spcAft>
                      </a:pPr>
                      <a:r>
                        <a:rPr lang="en-US"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 tham gia</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86905890"/>
                  </a:ext>
                </a:extLst>
              </a:tr>
              <a:tr h="3665315">
                <a:tc>
                  <a:txBody>
                    <a:bodyPr/>
                    <a:lstStyle/>
                    <a:p>
                      <a:pPr marL="0" marR="0" algn="ctr">
                        <a:lnSpc>
                          <a:spcPct val="150000"/>
                        </a:lnSpc>
                        <a:spcBef>
                          <a:spcPts val="0"/>
                        </a:spcBef>
                        <a:spcAft>
                          <a:spcPts val="0"/>
                        </a:spcAft>
                      </a:pPr>
                      <a:r>
                        <a:rPr lang="en-US" sz="23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Chính hội</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9/4 âm lịch</a:t>
                      </a:r>
                      <a:br>
                        <a:rPr lang="en-US" sz="23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l">
                        <a:lnSpc>
                          <a:spcPct val="150000"/>
                        </a:lnSpc>
                        <a:spcBef>
                          <a:spcPts val="0"/>
                        </a:spcBef>
                        <a:spcAft>
                          <a:spcPts val="0"/>
                        </a:spcAft>
                      </a:pP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Trước</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thủy</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đình</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ở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đền</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Thượng</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cánh</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đồng</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rộng</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lớn</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a:t>
                      </a:r>
                      <a:b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r>
                      <a:b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endParaRPr lang="en-US" sz="23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Múa</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hát</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thờ</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hội</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trận</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lễ</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khao</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quân</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Hát</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dân</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cờ</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Chia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nhau</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đồ</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tế</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lễ</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3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28 cô tướng từ 9-12 tuổi, 80 phù giá, dăm ba bé trai, ông Hổ, ông Trống, ông Chiêng và 3 viên Tiểu Cồ, Dân chúng xem hội, ...</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95091240"/>
                  </a:ext>
                </a:extLst>
              </a:tr>
              <a:tr h="1001643">
                <a:tc rowSpan="3">
                  <a:txBody>
                    <a:bodyPr/>
                    <a:lstStyle/>
                    <a:p>
                      <a:pPr marL="0" marR="0" algn="ctr">
                        <a:lnSpc>
                          <a:spcPct val="150000"/>
                        </a:lnSpc>
                        <a:spcBef>
                          <a:spcPts val="0"/>
                        </a:spcBef>
                        <a:spcAft>
                          <a:spcPts val="0"/>
                        </a:spcAft>
                      </a:pPr>
                      <a:r>
                        <a:rPr lang="en-US" sz="23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Vãn hội</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10/4 âm lịch</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Làng</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Phù</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Đổng</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a:t>
                      </a:r>
                      <a:b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br>
                      <a:endParaRPr lang="en-US" sz="23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Lễ duyệt quân, tạ ơn Thánh.</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Dân làng</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64598710"/>
                  </a:ext>
                </a:extLst>
              </a:tr>
              <a:tr h="468909">
                <a:tc vMerge="1">
                  <a:txBody>
                    <a:bodyPr/>
                    <a:lstStyle/>
                    <a:p>
                      <a:endParaRPr lang="en-US"/>
                    </a:p>
                  </a:txBody>
                  <a:tcPr/>
                </a:tc>
                <a:tc>
                  <a:txBody>
                    <a:bodyPr/>
                    <a:lstStyle/>
                    <a:p>
                      <a:pPr marL="0" marR="0" algn="just">
                        <a:lnSpc>
                          <a:spcPct val="150000"/>
                        </a:lnSpc>
                        <a:spcBef>
                          <a:spcPts val="0"/>
                        </a:spcBef>
                        <a:spcAft>
                          <a:spcPts val="0"/>
                        </a:spcAft>
                      </a:pPr>
                      <a:r>
                        <a:rPr lang="en-US" sz="23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11/4 âm lịch</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Làng</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Phù</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Đổng</a:t>
                      </a:r>
                      <a:r>
                        <a:rPr lang="en-US" sz="2300" kern="100" dirty="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3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Làm lễ rửa khí giới.</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Dân làng</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28893476"/>
                  </a:ext>
                </a:extLst>
              </a:tr>
              <a:tr h="1001643">
                <a:tc vMerge="1">
                  <a:txBody>
                    <a:bodyPr/>
                    <a:lstStyle/>
                    <a:p>
                      <a:endParaRPr lang="en-US"/>
                    </a:p>
                  </a:txBody>
                  <a:tcPr/>
                </a:tc>
                <a:tc>
                  <a:txBody>
                    <a:bodyPr/>
                    <a:lstStyle/>
                    <a:p>
                      <a:pPr marL="0" marR="0" algn="just">
                        <a:lnSpc>
                          <a:spcPct val="150000"/>
                        </a:lnSpc>
                        <a:spcBef>
                          <a:spcPts val="0"/>
                        </a:spcBef>
                        <a:spcAft>
                          <a:spcPts val="0"/>
                        </a:spcAft>
                      </a:pPr>
                      <a:r>
                        <a:rPr lang="en-US" sz="23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12/4 âm lịch</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Làng Phù Đổng.</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a:solidFill>
                            <a:srgbClr val="444444"/>
                          </a:solidFill>
                          <a:effectLst/>
                          <a:latin typeface="Times New Roman" panose="02020603050405020304" pitchFamily="18" charset="0"/>
                          <a:ea typeface="SimSun" panose="02010600030101010101" pitchFamily="2" charset="-122"/>
                          <a:cs typeface="Times New Roman" panose="02020603050405020304" pitchFamily="18" charset="0"/>
                        </a:rPr>
                        <a:t>Làm lễ rước cờ báo tin thắng trận với trời đất.</a:t>
                      </a:r>
                      <a:endParaRPr lang="en-US" sz="23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0"/>
                        </a:spcBef>
                        <a:spcAft>
                          <a:spcPts val="0"/>
                        </a:spcAft>
                      </a:pPr>
                      <a:r>
                        <a:rPr lang="en-US" sz="23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Dân</a:t>
                      </a:r>
                      <a:r>
                        <a:rPr lang="en-US" sz="23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3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a:t>
                      </a:r>
                      <a:endParaRPr lang="en-US" sz="23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8086" marR="48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29809202"/>
                  </a:ext>
                </a:extLst>
              </a:tr>
            </a:tbl>
          </a:graphicData>
        </a:graphic>
      </p:graphicFrame>
    </p:spTree>
    <p:extLst>
      <p:ext uri="{BB962C8B-B14F-4D97-AF65-F5344CB8AC3E}">
        <p14:creationId xmlns:p14="http://schemas.microsoft.com/office/powerpoint/2010/main" val="31680880"/>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899" y="0"/>
            <a:ext cx="6096000" cy="523220"/>
          </a:xfrm>
          <a:prstGeom prst="rect">
            <a:avLst/>
          </a:prstGeom>
        </p:spPr>
        <p:txBody>
          <a:bodyPr>
            <a:spAutoFit/>
          </a:bodyPr>
          <a:lstStyle/>
          <a:p>
            <a:pPr algn="just">
              <a:spcAft>
                <a:spcPts val="750"/>
              </a:spcAft>
              <a:defRPr/>
            </a:pPr>
            <a:r>
              <a:rPr lang="en-US" sz="2800" kern="100">
                <a:solidFill>
                  <a:srgbClr val="000000"/>
                </a:solidFill>
                <a:latin typeface="Times New Roman" panose="02020603050405020304" pitchFamily="18" charset="0"/>
                <a:ea typeface="SimSun" panose="02010600030101010101" pitchFamily="2" charset="-122"/>
              </a:rPr>
              <a:t> </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4" name="Rounded Rectangle 3"/>
          <p:cNvSpPr/>
          <p:nvPr/>
        </p:nvSpPr>
        <p:spPr>
          <a:xfrm>
            <a:off x="5146766" y="402993"/>
            <a:ext cx="3422469" cy="1337617"/>
          </a:xfrm>
          <a:prstGeom prst="roundRect">
            <a:avLst>
              <a:gd name="adj" fmla="val 40953"/>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333333"/>
                </a:solidFill>
                <a:latin typeface="Times New Roman" panose="02020603050405020304" pitchFamily="18" charset="0"/>
                <a:ea typeface="Times New Roman" panose="02020603050405020304" pitchFamily="18" charset="0"/>
              </a:rPr>
              <a:t>Thời gian chuẩn </a:t>
            </a:r>
            <a:r>
              <a:rPr lang="vi-VN" sz="2800" b="1" dirty="0" smtClean="0">
                <a:solidFill>
                  <a:srgbClr val="333333"/>
                </a:solidFill>
                <a:latin typeface="Times New Roman" panose="02020603050405020304" pitchFamily="18" charset="0"/>
                <a:ea typeface="Times New Roman" panose="02020603050405020304" pitchFamily="18" charset="0"/>
              </a:rPr>
              <a:t>bị:1/3-5/</a:t>
            </a:r>
            <a:r>
              <a:rPr lang="en-US" sz="2800" b="1" smtClean="0">
                <a:solidFill>
                  <a:srgbClr val="333333"/>
                </a:solidFill>
                <a:latin typeface="Times New Roman" panose="02020603050405020304" pitchFamily="18" charset="0"/>
                <a:ea typeface="Times New Roman" panose="02020603050405020304" pitchFamily="18" charset="0"/>
              </a:rPr>
              <a:t>4 </a:t>
            </a:r>
            <a:endParaRPr lang="vi-VN" sz="2800" b="1">
              <a:solidFill>
                <a:srgbClr val="333333"/>
              </a:solidFill>
              <a:latin typeface="Times New Roman" panose="02020603050405020304" pitchFamily="18" charset="0"/>
              <a:ea typeface="Times New Roman" panose="02020603050405020304" pitchFamily="18" charset="0"/>
            </a:endParaRPr>
          </a:p>
          <a:p>
            <a:pPr lvl="0" algn="ctr"/>
            <a:endParaRPr lang="vi-VN" sz="2800" b="1" dirty="0">
              <a:solidFill>
                <a:srgbClr val="333333"/>
              </a:solidFill>
              <a:latin typeface="Times New Roman" panose="02020603050405020304" pitchFamily="18" charset="0"/>
              <a:ea typeface="Times New Roman" panose="02020603050405020304" pitchFamily="18" charset="0"/>
            </a:endParaRPr>
          </a:p>
        </p:txBody>
      </p:sp>
      <p:sp>
        <p:nvSpPr>
          <p:cNvPr id="5" name="Rounded Rectangle 4"/>
          <p:cNvSpPr/>
          <p:nvPr/>
        </p:nvSpPr>
        <p:spPr>
          <a:xfrm>
            <a:off x="5146766" y="4640456"/>
            <a:ext cx="3422469" cy="1337617"/>
          </a:xfrm>
          <a:prstGeom prst="roundRect">
            <a:avLst>
              <a:gd name="adj" fmla="val 409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333333"/>
                </a:solidFill>
                <a:latin typeface="Times New Roman" panose="02020603050405020304" pitchFamily="18" charset="0"/>
                <a:ea typeface="Times New Roman" panose="02020603050405020304" pitchFamily="18" charset="0"/>
              </a:rPr>
              <a:t>Lễ hội bắt đầu</a:t>
            </a:r>
          </a:p>
        </p:txBody>
      </p:sp>
      <p:cxnSp>
        <p:nvCxnSpPr>
          <p:cNvPr id="11" name="Straight Arrow Connector 10"/>
          <p:cNvCxnSpPr/>
          <p:nvPr/>
        </p:nvCxnSpPr>
        <p:spPr>
          <a:xfrm>
            <a:off x="3422469" y="3130419"/>
            <a:ext cx="1724297" cy="1924907"/>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22469" y="1337618"/>
            <a:ext cx="1724297" cy="1792801"/>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03782" y="2316021"/>
            <a:ext cx="3422469" cy="1337617"/>
          </a:xfrm>
          <a:prstGeom prst="roundRect">
            <a:avLst>
              <a:gd name="adj" fmla="val 409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333333"/>
                </a:solidFill>
                <a:latin typeface="Times New Roman" panose="02020603050405020304" pitchFamily="18" charset="0"/>
                <a:ea typeface="Times New Roman" panose="02020603050405020304" pitchFamily="18" charset="0"/>
              </a:rPr>
              <a:t>3. Tiến trình lễ hội</a:t>
            </a:r>
          </a:p>
        </p:txBody>
      </p:sp>
      <p:pic>
        <p:nvPicPr>
          <p:cNvPr id="17" name="Picture 16"/>
          <p:cNvPicPr>
            <a:picLocks noChangeAspect="1"/>
          </p:cNvPicPr>
          <p:nvPr/>
        </p:nvPicPr>
        <p:blipFill>
          <a:blip r:embed="rId2"/>
          <a:stretch>
            <a:fillRect/>
          </a:stretch>
        </p:blipFill>
        <p:spPr>
          <a:xfrm>
            <a:off x="9369197" y="386168"/>
            <a:ext cx="2466975" cy="1847850"/>
          </a:xfrm>
          <a:prstGeom prst="rect">
            <a:avLst/>
          </a:prstGeom>
        </p:spPr>
      </p:pic>
      <p:pic>
        <p:nvPicPr>
          <p:cNvPr id="18" name="Picture 17"/>
          <p:cNvPicPr>
            <a:picLocks noChangeAspect="1"/>
          </p:cNvPicPr>
          <p:nvPr/>
        </p:nvPicPr>
        <p:blipFill>
          <a:blip r:embed="rId3"/>
          <a:stretch>
            <a:fillRect/>
          </a:stretch>
        </p:blipFill>
        <p:spPr>
          <a:xfrm>
            <a:off x="6052185" y="2287297"/>
            <a:ext cx="2647950" cy="1724025"/>
          </a:xfrm>
          <a:prstGeom prst="rect">
            <a:avLst/>
          </a:prstGeom>
        </p:spPr>
      </p:pic>
      <p:pic>
        <p:nvPicPr>
          <p:cNvPr id="19" name="Picture 18"/>
          <p:cNvPicPr>
            <a:picLocks noChangeAspect="1"/>
          </p:cNvPicPr>
          <p:nvPr/>
        </p:nvPicPr>
        <p:blipFill>
          <a:blip r:embed="rId4"/>
          <a:stretch>
            <a:fillRect/>
          </a:stretch>
        </p:blipFill>
        <p:spPr>
          <a:xfrm>
            <a:off x="887191" y="4510622"/>
            <a:ext cx="2444708" cy="1871634"/>
          </a:xfrm>
          <a:prstGeom prst="rect">
            <a:avLst/>
          </a:prstGeom>
        </p:spPr>
      </p:pic>
    </p:spTree>
    <p:extLst>
      <p:ext uri="{BB962C8B-B14F-4D97-AF65-F5344CB8AC3E}">
        <p14:creationId xmlns:p14="http://schemas.microsoft.com/office/powerpoint/2010/main" val="24430505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899" y="0"/>
            <a:ext cx="6096000" cy="523220"/>
          </a:xfrm>
          <a:prstGeom prst="rect">
            <a:avLst/>
          </a:prstGeom>
        </p:spPr>
        <p:txBody>
          <a:bodyPr>
            <a:spAutoFit/>
          </a:bodyPr>
          <a:lstStyle/>
          <a:p>
            <a:pPr algn="just">
              <a:spcAft>
                <a:spcPts val="750"/>
              </a:spcAft>
              <a:defRPr/>
            </a:pPr>
            <a:r>
              <a:rPr lang="en-US" sz="2800" kern="100">
                <a:solidFill>
                  <a:srgbClr val="000000"/>
                </a:solidFill>
                <a:latin typeface="Times New Roman" panose="02020603050405020304" pitchFamily="18" charset="0"/>
                <a:ea typeface="SimSun" panose="02010600030101010101" pitchFamily="2" charset="-122"/>
              </a:rPr>
              <a:t> </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ounded Rectangle 4"/>
          <p:cNvSpPr/>
          <p:nvPr/>
        </p:nvSpPr>
        <p:spPr>
          <a:xfrm>
            <a:off x="0" y="2554435"/>
            <a:ext cx="2936531" cy="1337617"/>
          </a:xfrm>
          <a:prstGeom prst="roundRect">
            <a:avLst>
              <a:gd name="adj" fmla="val 40953"/>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333333"/>
                </a:solidFill>
                <a:latin typeface="Times New Roman" panose="02020603050405020304" pitchFamily="18" charset="0"/>
                <a:ea typeface="Times New Roman" panose="02020603050405020304" pitchFamily="18" charset="0"/>
              </a:rPr>
              <a:t>Lễ hội bắt đầu</a:t>
            </a:r>
          </a:p>
        </p:txBody>
      </p:sp>
      <p:sp>
        <p:nvSpPr>
          <p:cNvPr id="6" name="Rounded Rectangle 5"/>
          <p:cNvSpPr/>
          <p:nvPr/>
        </p:nvSpPr>
        <p:spPr>
          <a:xfrm>
            <a:off x="4333384" y="-42799"/>
            <a:ext cx="4093029" cy="1337617"/>
          </a:xfrm>
          <a:prstGeom prst="roundRect">
            <a:avLst>
              <a:gd name="adj" fmla="val 4095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333333"/>
                </a:solidFill>
                <a:latin typeface="Times New Roman" panose="02020603050405020304" pitchFamily="18" charset="0"/>
                <a:ea typeface="Times New Roman" panose="02020603050405020304" pitchFamily="18" charset="0"/>
              </a:rPr>
              <a:t>Mùng 6: lễ rước cờ tới đền Mẫu, rước cơm chay lên đền Thượng</a:t>
            </a:r>
          </a:p>
        </p:txBody>
      </p:sp>
      <p:sp>
        <p:nvSpPr>
          <p:cNvPr id="7" name="Rounded Rectangle 6"/>
          <p:cNvSpPr/>
          <p:nvPr/>
        </p:nvSpPr>
        <p:spPr>
          <a:xfrm>
            <a:off x="7921316" y="1337617"/>
            <a:ext cx="4009427" cy="1337617"/>
          </a:xfrm>
          <a:prstGeom prst="roundRect">
            <a:avLst>
              <a:gd name="adj" fmla="val 409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333333"/>
                </a:solidFill>
                <a:latin typeface="Times New Roman" panose="02020603050405020304" pitchFamily="18" charset="0"/>
                <a:ea typeface="Times New Roman" panose="02020603050405020304" pitchFamily="18" charset="0"/>
              </a:rPr>
              <a:t>Mồng 8: rước nước từ đền Hạ về đền Thượng</a:t>
            </a:r>
          </a:p>
        </p:txBody>
      </p:sp>
      <p:sp>
        <p:nvSpPr>
          <p:cNvPr id="8" name="Rounded Rectangle 7"/>
          <p:cNvSpPr/>
          <p:nvPr/>
        </p:nvSpPr>
        <p:spPr>
          <a:xfrm>
            <a:off x="7921316" y="3130420"/>
            <a:ext cx="3891861" cy="1337617"/>
          </a:xfrm>
          <a:prstGeom prst="roundRect">
            <a:avLst>
              <a:gd name="adj" fmla="val 40953"/>
            </a:avLst>
          </a:prstGeom>
          <a:solidFill>
            <a:srgbClr val="FEC9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333333"/>
                </a:solidFill>
                <a:latin typeface="Times New Roman" panose="02020603050405020304" pitchFamily="18" charset="0"/>
                <a:ea typeface="Times New Roman" panose="02020603050405020304" pitchFamily="18" charset="0"/>
              </a:rPr>
              <a:t>Mùng 9: chính hội, có múa hát thờ, hội trận và khao quân</a:t>
            </a:r>
          </a:p>
        </p:txBody>
      </p:sp>
      <p:sp>
        <p:nvSpPr>
          <p:cNvPr id="9" name="Rounded Rectangle 8"/>
          <p:cNvSpPr/>
          <p:nvPr/>
        </p:nvSpPr>
        <p:spPr>
          <a:xfrm>
            <a:off x="7891706" y="4851574"/>
            <a:ext cx="3891861" cy="1337617"/>
          </a:xfrm>
          <a:prstGeom prst="roundRect">
            <a:avLst>
              <a:gd name="adj" fmla="val 4095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333333"/>
                </a:solidFill>
                <a:latin typeface="Times New Roman" panose="02020603050405020304" pitchFamily="18" charset="0"/>
                <a:ea typeface="Times New Roman" panose="02020603050405020304" pitchFamily="18" charset="0"/>
              </a:rPr>
              <a:t>Mùng 10: lễ duyệt quân, tạ ơn Thánh</a:t>
            </a:r>
          </a:p>
        </p:txBody>
      </p:sp>
      <p:sp>
        <p:nvSpPr>
          <p:cNvPr id="10" name="Rounded Rectangle 9"/>
          <p:cNvSpPr/>
          <p:nvPr/>
        </p:nvSpPr>
        <p:spPr>
          <a:xfrm>
            <a:off x="3331899" y="5520383"/>
            <a:ext cx="3891861" cy="1337617"/>
          </a:xfrm>
          <a:prstGeom prst="roundRect">
            <a:avLst>
              <a:gd name="adj" fmla="val 4095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333333"/>
                </a:solidFill>
                <a:latin typeface="Times New Roman" panose="02020603050405020304" pitchFamily="18" charset="0"/>
                <a:ea typeface="Times New Roman" panose="02020603050405020304" pitchFamily="18" charset="0"/>
              </a:rPr>
              <a:t>Ngày 11,12: lễ rửa khí giới và lễ rước cờ báo tin thắng trận.</a:t>
            </a:r>
          </a:p>
        </p:txBody>
      </p:sp>
      <p:cxnSp>
        <p:nvCxnSpPr>
          <p:cNvPr id="11" name="Straight Arrow Connector 10"/>
          <p:cNvCxnSpPr/>
          <p:nvPr/>
        </p:nvCxnSpPr>
        <p:spPr>
          <a:xfrm flipV="1">
            <a:off x="2936531" y="1337617"/>
            <a:ext cx="1870600" cy="1943717"/>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936531" y="2101337"/>
            <a:ext cx="5180727" cy="1222796"/>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8" idx="1"/>
          </p:cNvCxnSpPr>
          <p:nvPr/>
        </p:nvCxnSpPr>
        <p:spPr>
          <a:xfrm>
            <a:off x="2936529" y="3367074"/>
            <a:ext cx="4984787" cy="432155"/>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75788" y="3422256"/>
            <a:ext cx="5015918" cy="1890293"/>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0" idx="0"/>
          </p:cNvCxnSpPr>
          <p:nvPr/>
        </p:nvCxnSpPr>
        <p:spPr>
          <a:xfrm>
            <a:off x="2936529" y="3432426"/>
            <a:ext cx="2341301" cy="2087957"/>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2"/>
          <a:stretch>
            <a:fillRect/>
          </a:stretch>
        </p:blipFill>
        <p:spPr>
          <a:xfrm>
            <a:off x="395967" y="228713"/>
            <a:ext cx="2876185" cy="1872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p:cNvPicPr>
            <a:picLocks noChangeAspect="1"/>
          </p:cNvPicPr>
          <p:nvPr/>
        </p:nvPicPr>
        <p:blipFill>
          <a:blip r:embed="rId3"/>
          <a:stretch>
            <a:fillRect/>
          </a:stretch>
        </p:blipFill>
        <p:spPr>
          <a:xfrm>
            <a:off x="319904" y="4535264"/>
            <a:ext cx="2619375" cy="1743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p:cNvPicPr>
            <a:picLocks noChangeAspect="1"/>
          </p:cNvPicPr>
          <p:nvPr/>
        </p:nvPicPr>
        <p:blipFill>
          <a:blip r:embed="rId4"/>
          <a:stretch>
            <a:fillRect/>
          </a:stretch>
        </p:blipFill>
        <p:spPr>
          <a:xfrm>
            <a:off x="349965" y="229596"/>
            <a:ext cx="2922187"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p:cNvPicPr>
            <a:picLocks noChangeAspect="1"/>
          </p:cNvPicPr>
          <p:nvPr/>
        </p:nvPicPr>
        <p:blipFill>
          <a:blip r:embed="rId5"/>
          <a:stretch>
            <a:fillRect/>
          </a:stretch>
        </p:blipFill>
        <p:spPr>
          <a:xfrm>
            <a:off x="311874" y="4535264"/>
            <a:ext cx="2624655" cy="1721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p:cNvPicPr>
            <a:picLocks noChangeAspect="1"/>
          </p:cNvPicPr>
          <p:nvPr/>
        </p:nvPicPr>
        <p:blipFill>
          <a:blip r:embed="rId6"/>
          <a:stretch>
            <a:fillRect/>
          </a:stretch>
        </p:blipFill>
        <p:spPr>
          <a:xfrm>
            <a:off x="371219" y="4564423"/>
            <a:ext cx="2562560" cy="1713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1436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par>
                                <p:cTn id="40" presetID="16" presetClass="entr" presetSubtype="21"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barn(inVertical)">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899" y="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Rounded Rectangle 3"/>
          <p:cNvSpPr/>
          <p:nvPr/>
        </p:nvSpPr>
        <p:spPr>
          <a:xfrm>
            <a:off x="5146766" y="402993"/>
            <a:ext cx="3422469" cy="1337617"/>
          </a:xfrm>
          <a:prstGeom prst="roundRect">
            <a:avLst>
              <a:gd name="adj" fmla="val 40953"/>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Thời gian chuẩn bị:1/3-5/3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5146766" y="4640456"/>
            <a:ext cx="3422469" cy="1337617"/>
          </a:xfrm>
          <a:prstGeom prst="roundRect">
            <a:avLst>
              <a:gd name="adj" fmla="val 409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Lễ hội bắt đầu</a:t>
            </a:r>
          </a:p>
        </p:txBody>
      </p:sp>
      <p:cxnSp>
        <p:nvCxnSpPr>
          <p:cNvPr id="11" name="Straight Arrow Connector 10"/>
          <p:cNvCxnSpPr/>
          <p:nvPr/>
        </p:nvCxnSpPr>
        <p:spPr>
          <a:xfrm>
            <a:off x="3422469" y="3130419"/>
            <a:ext cx="1724297" cy="1924907"/>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22469" y="1337618"/>
            <a:ext cx="1724297" cy="1792801"/>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03782" y="2316021"/>
            <a:ext cx="3422469" cy="1337617"/>
          </a:xfrm>
          <a:prstGeom prst="roundRect">
            <a:avLst>
              <a:gd name="adj" fmla="val 409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3. Tiến trình lễ hội</a:t>
            </a:r>
          </a:p>
        </p:txBody>
      </p:sp>
      <p:pic>
        <p:nvPicPr>
          <p:cNvPr id="17" name="Picture 16"/>
          <p:cNvPicPr>
            <a:picLocks noChangeAspect="1"/>
          </p:cNvPicPr>
          <p:nvPr/>
        </p:nvPicPr>
        <p:blipFill>
          <a:blip r:embed="rId2"/>
          <a:stretch>
            <a:fillRect/>
          </a:stretch>
        </p:blipFill>
        <p:spPr>
          <a:xfrm>
            <a:off x="681528" y="216822"/>
            <a:ext cx="2466975" cy="1847850"/>
          </a:xfrm>
          <a:prstGeom prst="rect">
            <a:avLst/>
          </a:prstGeom>
        </p:spPr>
      </p:pic>
      <p:pic>
        <p:nvPicPr>
          <p:cNvPr id="18" name="Picture 17"/>
          <p:cNvPicPr>
            <a:picLocks noChangeAspect="1"/>
          </p:cNvPicPr>
          <p:nvPr/>
        </p:nvPicPr>
        <p:blipFill>
          <a:blip r:embed="rId3"/>
          <a:stretch>
            <a:fillRect/>
          </a:stretch>
        </p:blipFill>
        <p:spPr>
          <a:xfrm>
            <a:off x="6052185" y="2287297"/>
            <a:ext cx="2647950" cy="1724025"/>
          </a:xfrm>
          <a:prstGeom prst="rect">
            <a:avLst/>
          </a:prstGeom>
        </p:spPr>
      </p:pic>
      <p:pic>
        <p:nvPicPr>
          <p:cNvPr id="3" name="Picture 2"/>
          <p:cNvPicPr>
            <a:picLocks noChangeAspect="1"/>
          </p:cNvPicPr>
          <p:nvPr/>
        </p:nvPicPr>
        <p:blipFill>
          <a:blip r:embed="rId4"/>
          <a:stretch>
            <a:fillRect/>
          </a:stretch>
        </p:blipFill>
        <p:spPr>
          <a:xfrm>
            <a:off x="612730" y="4512989"/>
            <a:ext cx="2447925" cy="1866900"/>
          </a:xfrm>
          <a:prstGeom prst="rect">
            <a:avLst/>
          </a:prstGeom>
        </p:spPr>
      </p:pic>
      <p:sp>
        <p:nvSpPr>
          <p:cNvPr id="6" name="Right Brace 5"/>
          <p:cNvSpPr/>
          <p:nvPr/>
        </p:nvSpPr>
        <p:spPr>
          <a:xfrm>
            <a:off x="9013372" y="666853"/>
            <a:ext cx="1280160" cy="4989364"/>
          </a:xfrm>
          <a:prstGeom prst="rightBrace">
            <a:avLst/>
          </a:prstGeom>
          <a:ln w="381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ounded Rectangle 11"/>
          <p:cNvSpPr/>
          <p:nvPr/>
        </p:nvSpPr>
        <p:spPr>
          <a:xfrm>
            <a:off x="9959125" y="1337618"/>
            <a:ext cx="1941140" cy="4120638"/>
          </a:xfrm>
          <a:prstGeom prst="roundRect">
            <a:avLst>
              <a:gd name="adj" fmla="val 4095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Times New Roman" panose="02020603050405020304" pitchFamily="18" charset="0"/>
                <a:ea typeface="Times New Roman" panose="02020603050405020304" pitchFamily="18" charset="0"/>
              </a:rPr>
              <a:t>=&gt;</a:t>
            </a:r>
            <a:r>
              <a:rPr lang="vi-VN" sz="2800" b="1">
                <a:solidFill>
                  <a:srgbClr val="333333"/>
                </a:solidFill>
                <a:latin typeface="Times New Roman" panose="02020603050405020304" pitchFamily="18" charset="0"/>
                <a:ea typeface="Times New Roman" panose="02020603050405020304" pitchFamily="18" charset="0"/>
              </a:rPr>
              <a:t> Lễ hội diễn ra trang trọng, đủ nghi thức với nhiều hoạt động.</a:t>
            </a:r>
          </a:p>
        </p:txBody>
      </p:sp>
      <p:pic>
        <p:nvPicPr>
          <p:cNvPr id="7" name="Picture 6"/>
          <p:cNvPicPr>
            <a:picLocks noChangeAspect="1"/>
          </p:cNvPicPr>
          <p:nvPr/>
        </p:nvPicPr>
        <p:blipFill>
          <a:blip r:embed="rId5"/>
          <a:stretch>
            <a:fillRect/>
          </a:stretch>
        </p:blipFill>
        <p:spPr>
          <a:xfrm>
            <a:off x="278551" y="4437463"/>
            <a:ext cx="2987299" cy="2017951"/>
          </a:xfrm>
          <a:prstGeom prst="rect">
            <a:avLst/>
          </a:prstGeom>
        </p:spPr>
      </p:pic>
    </p:spTree>
    <p:extLst>
      <p:ext uri="{BB962C8B-B14F-4D97-AF65-F5344CB8AC3E}">
        <p14:creationId xmlns:p14="http://schemas.microsoft.com/office/powerpoint/2010/main" val="38714630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6"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r>
              <a:rPr lang="zh-CN" altLang="en-US" dirty="0"/>
              <a:t>延迟符</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4514"/>
            <a:ext cx="12192000" cy="286685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329" y="2161741"/>
            <a:ext cx="2679499" cy="1673014"/>
          </a:xfrm>
          <a:prstGeom prst="rect">
            <a:avLst/>
          </a:prstGeom>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37669">
            <a:off x="11656216" y="-1116929"/>
            <a:ext cx="1939187" cy="1344057"/>
          </a:xfrm>
          <a:prstGeom prst="rect">
            <a:avLst/>
          </a:prstGeom>
        </p:spPr>
      </p:pic>
      <p:pic>
        <p:nvPicPr>
          <p:cNvPr id="34" name="图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5232" y="4180874"/>
            <a:ext cx="1253080" cy="749687"/>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555" y="4682947"/>
            <a:ext cx="6831594" cy="2003796"/>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091" y="-5953"/>
            <a:ext cx="1728220" cy="1975108"/>
          </a:xfrm>
          <a:prstGeom prst="rect">
            <a:avLst/>
          </a:prstGeom>
        </p:spPr>
      </p:pic>
      <p:sp>
        <p:nvSpPr>
          <p:cNvPr id="15" name="矩形 19"/>
          <p:cNvSpPr/>
          <p:nvPr/>
        </p:nvSpPr>
        <p:spPr>
          <a:xfrm>
            <a:off x="2084833" y="1184372"/>
            <a:ext cx="10399776" cy="2554545"/>
          </a:xfrm>
          <a:prstGeom prst="rect">
            <a:avLst/>
          </a:prstGeom>
        </p:spPr>
        <p:txBody>
          <a:bodyPr wrap="square">
            <a:spAutoFit/>
          </a:bodyPr>
          <a:lstStyle/>
          <a:p>
            <a:pPr algn="ctr"/>
            <a:r>
              <a:rPr lang="en-US" altLang="zh-CN" sz="8000" b="1">
                <a:solidFill>
                  <a:srgbClr val="0070C0"/>
                </a:solidFill>
                <a:latin typeface="Times New Roman" panose="02020603050405020304" pitchFamily="18" charset="0"/>
                <a:ea typeface="迷你简丫丫" panose="02010604000101010101" pitchFamily="2" charset="-122"/>
                <a:cs typeface="Times New Roman" panose="02020603050405020304" pitchFamily="18" charset="0"/>
              </a:rPr>
              <a:t>NHÌN HÌNH ĐOÁN TÊN DI SẢN</a:t>
            </a:r>
            <a:endParaRPr lang="zh-CN" altLang="en-US" sz="8000" b="1" dirty="0">
              <a:solidFill>
                <a:srgbClr val="0070C0"/>
              </a:solidFill>
              <a:latin typeface="Times New Roman" panose="02020603050405020304" pitchFamily="18" charset="0"/>
              <a:ea typeface="迷你简丫丫" panose="02010604000101010101" pitchFamily="2" charset="-122"/>
              <a:cs typeface="Times New Roman" panose="02020603050405020304" pitchFamily="18" charset="0"/>
            </a:endParaRPr>
          </a:p>
        </p:txBody>
      </p:sp>
    </p:spTree>
    <p:extLst>
      <p:ext uri="{BB962C8B-B14F-4D97-AF65-F5344CB8AC3E}">
        <p14:creationId xmlns:p14="http://schemas.microsoft.com/office/powerpoint/2010/main" val="988692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500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2000" fill="hold"/>
                                        <p:tgtEl>
                                          <p:spTgt spid="22"/>
                                        </p:tgtEl>
                                        <p:attrNameLst>
                                          <p:attrName>ppt_x</p:attrName>
                                        </p:attrNameLst>
                                      </p:cBhvr>
                                      <p:tavLst>
                                        <p:tav tm="0">
                                          <p:val>
                                            <p:strVal val="0-#ppt_w/2"/>
                                          </p:val>
                                        </p:tav>
                                        <p:tav tm="100000">
                                          <p:val>
                                            <p:strVal val="#ppt_x"/>
                                          </p:val>
                                        </p:tav>
                                      </p:tavLst>
                                    </p:anim>
                                    <p:anim calcmode="lin" valueType="num">
                                      <p:cBhvr additive="base">
                                        <p:cTn id="13"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3400" fill="hold"/>
                                        <p:tgtEl>
                                          <p:spTgt spid="17"/>
                                        </p:tgtEl>
                                        <p:attrNameLst>
                                          <p:attrName>ppt_x</p:attrName>
                                        </p:attrNameLst>
                                      </p:cBhvr>
                                      <p:tavLst>
                                        <p:tav tm="0">
                                          <p:val>
                                            <p:strVal val="1+#ppt_w/2"/>
                                          </p:val>
                                        </p:tav>
                                        <p:tav tm="100000">
                                          <p:val>
                                            <p:strVal val="#ppt_x"/>
                                          </p:val>
                                        </p:tav>
                                      </p:tavLst>
                                    </p:anim>
                                    <p:anim calcmode="lin" valueType="num">
                                      <p:cBhvr additive="base">
                                        <p:cTn id="19" dur="34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12" fill="hold" nodeType="withEffect">
                                  <p:stCondLst>
                                    <p:cond delay="100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4100" fill="hold"/>
                                        <p:tgtEl>
                                          <p:spTgt spid="33"/>
                                        </p:tgtEl>
                                        <p:attrNameLst>
                                          <p:attrName>ppt_x</p:attrName>
                                        </p:attrNameLst>
                                      </p:cBhvr>
                                      <p:tavLst>
                                        <p:tav tm="0">
                                          <p:val>
                                            <p:strVal val="0-#ppt_w/2"/>
                                          </p:val>
                                        </p:tav>
                                        <p:tav tm="100000">
                                          <p:val>
                                            <p:strVal val="#ppt_x"/>
                                          </p:val>
                                        </p:tav>
                                      </p:tavLst>
                                    </p:anim>
                                    <p:anim calcmode="lin" valueType="num">
                                      <p:cBhvr additive="base">
                                        <p:cTn id="23" dur="4100" fill="hold"/>
                                        <p:tgtEl>
                                          <p:spTgt spid="33"/>
                                        </p:tgtEl>
                                        <p:attrNameLst>
                                          <p:attrName>ppt_y</p:attrName>
                                        </p:attrNameLst>
                                      </p:cBhvr>
                                      <p:tavLst>
                                        <p:tav tm="0">
                                          <p:val>
                                            <p:strVal val="1+#ppt_h/2"/>
                                          </p:val>
                                        </p:tav>
                                        <p:tav tm="100000">
                                          <p:val>
                                            <p:strVal val="#ppt_y"/>
                                          </p:val>
                                        </p:tav>
                                      </p:tavLst>
                                    </p:anim>
                                  </p:childTnLst>
                                </p:cTn>
                              </p:par>
                              <p:par>
                                <p:cTn id="24" presetID="2" presetClass="entr" presetSubtype="9" fill="hold" nodeType="withEffect">
                                  <p:stCondLst>
                                    <p:cond delay="40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4000" fill="hold"/>
                                        <p:tgtEl>
                                          <p:spTgt spid="34"/>
                                        </p:tgtEl>
                                        <p:attrNameLst>
                                          <p:attrName>ppt_x</p:attrName>
                                        </p:attrNameLst>
                                      </p:cBhvr>
                                      <p:tavLst>
                                        <p:tav tm="0">
                                          <p:val>
                                            <p:strVal val="0-#ppt_w/2"/>
                                          </p:val>
                                        </p:tav>
                                        <p:tav tm="100000">
                                          <p:val>
                                            <p:strVal val="#ppt_x"/>
                                          </p:val>
                                        </p:tav>
                                      </p:tavLst>
                                    </p:anim>
                                    <p:anim calcmode="lin" valueType="num">
                                      <p:cBhvr additive="base">
                                        <p:cTn id="27" dur="40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down)">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34" presetClass="emph" presetSubtype="0" fill="hold" grpId="0" nodeType="clickEffect">
                                  <p:stCondLst>
                                    <p:cond delay="0"/>
                                  </p:stCondLst>
                                  <p:iterate type="lt">
                                    <p:tmPct val="10000"/>
                                  </p:iterate>
                                  <p:childTnLst>
                                    <p:animMotion origin="layout" path="M 0.0 0.0 L 0.0 -0.07213" pathEditMode="relative" ptsTypes="">
                                      <p:cBhvr>
                                        <p:cTn id="36" dur="250" accel="50000" decel="50000" autoRev="1" fill="hold">
                                          <p:stCondLst>
                                            <p:cond delay="0"/>
                                          </p:stCondLst>
                                        </p:cTn>
                                        <p:tgtEl>
                                          <p:spTgt spid="15"/>
                                        </p:tgtEl>
                                        <p:attrNameLst>
                                          <p:attrName>ppt_x</p:attrName>
                                          <p:attrName>ppt_y</p:attrName>
                                        </p:attrNameLst>
                                      </p:cBhvr>
                                    </p:animMotion>
                                    <p:animRot by="1500000">
                                      <p:cBhvr>
                                        <p:cTn id="37" dur="125" fill="hold">
                                          <p:stCondLst>
                                            <p:cond delay="0"/>
                                          </p:stCondLst>
                                        </p:cTn>
                                        <p:tgtEl>
                                          <p:spTgt spid="15"/>
                                        </p:tgtEl>
                                        <p:attrNameLst>
                                          <p:attrName>r</p:attrName>
                                        </p:attrNameLst>
                                      </p:cBhvr>
                                    </p:animRot>
                                    <p:animRot by="-1500000">
                                      <p:cBhvr>
                                        <p:cTn id="38" dur="125" fill="hold">
                                          <p:stCondLst>
                                            <p:cond delay="125"/>
                                          </p:stCondLst>
                                        </p:cTn>
                                        <p:tgtEl>
                                          <p:spTgt spid="15"/>
                                        </p:tgtEl>
                                        <p:attrNameLst>
                                          <p:attrName>r</p:attrName>
                                        </p:attrNameLst>
                                      </p:cBhvr>
                                    </p:animRot>
                                    <p:animRot by="-1500000">
                                      <p:cBhvr>
                                        <p:cTn id="39" dur="125" fill="hold">
                                          <p:stCondLst>
                                            <p:cond delay="250"/>
                                          </p:stCondLst>
                                        </p:cTn>
                                        <p:tgtEl>
                                          <p:spTgt spid="15"/>
                                        </p:tgtEl>
                                        <p:attrNameLst>
                                          <p:attrName>r</p:attrName>
                                        </p:attrNameLst>
                                      </p:cBhvr>
                                    </p:animRot>
                                    <p:animRot by="1500000">
                                      <p:cBhvr>
                                        <p:cTn id="40" dur="125" fill="hold">
                                          <p:stCondLst>
                                            <p:cond delay="375"/>
                                          </p:stCondLst>
                                        </p:cTn>
                                        <p:tgtEl>
                                          <p:spTgt spid="1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7" presetClass="emph" presetSubtype="0" fill="remove" grpId="1" nodeType="clickEffect">
                                  <p:stCondLst>
                                    <p:cond delay="0"/>
                                  </p:stCondLst>
                                  <p:iterate type="lt">
                                    <p:tmPct val="0"/>
                                  </p:iterate>
                                  <p:childTnLst>
                                    <p:animClr clrSpc="rgb" dir="cw">
                                      <p:cBhvr override="childStyle">
                                        <p:cTn id="44" dur="250" autoRev="1" fill="remove"/>
                                        <p:tgtEl>
                                          <p:spTgt spid="15"/>
                                        </p:tgtEl>
                                        <p:attrNameLst>
                                          <p:attrName>style.color</p:attrName>
                                        </p:attrNameLst>
                                      </p:cBhvr>
                                      <p:to>
                                        <a:schemeClr val="bg1"/>
                                      </p:to>
                                    </p:animClr>
                                    <p:animClr clrSpc="rgb" dir="cw">
                                      <p:cBhvr>
                                        <p:cTn id="45" dur="250" autoRev="1" fill="remove"/>
                                        <p:tgtEl>
                                          <p:spTgt spid="15"/>
                                        </p:tgtEl>
                                        <p:attrNameLst>
                                          <p:attrName>fillcolor</p:attrName>
                                        </p:attrNameLst>
                                      </p:cBhvr>
                                      <p:to>
                                        <a:schemeClr val="bg1"/>
                                      </p:to>
                                    </p:animClr>
                                    <p:set>
                                      <p:cBhvr>
                                        <p:cTn id="46" dur="250" autoRev="1" fill="remove"/>
                                        <p:tgtEl>
                                          <p:spTgt spid="15"/>
                                        </p:tgtEl>
                                        <p:attrNameLst>
                                          <p:attrName>fill.type</p:attrName>
                                        </p:attrNameLst>
                                      </p:cBhvr>
                                      <p:to>
                                        <p:strVal val="solid"/>
                                      </p:to>
                                    </p:set>
                                    <p:set>
                                      <p:cBhvr>
                                        <p:cTn id="47" dur="250" autoRev="1" fill="remove"/>
                                        <p:tgtEl>
                                          <p:spTgt spid="1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34" presetClass="emph" presetSubtype="0" fill="hold" grpId="2" nodeType="clickEffect">
                                  <p:stCondLst>
                                    <p:cond delay="0"/>
                                  </p:stCondLst>
                                  <p:iterate type="lt">
                                    <p:tmPct val="10000"/>
                                  </p:iterate>
                                  <p:childTnLst>
                                    <p:animMotion origin="layout" path="M 0.0 0.0 L 0.0 -0.07213" pathEditMode="relative" ptsTypes="">
                                      <p:cBhvr>
                                        <p:cTn id="51" dur="250" accel="50000" decel="50000" autoRev="1" fill="hold">
                                          <p:stCondLst>
                                            <p:cond delay="0"/>
                                          </p:stCondLst>
                                        </p:cTn>
                                        <p:tgtEl>
                                          <p:spTgt spid="15"/>
                                        </p:tgtEl>
                                        <p:attrNameLst>
                                          <p:attrName>ppt_x</p:attrName>
                                          <p:attrName>ppt_y</p:attrName>
                                        </p:attrNameLst>
                                      </p:cBhvr>
                                    </p:animMotion>
                                    <p:animRot by="1500000">
                                      <p:cBhvr>
                                        <p:cTn id="52" dur="125" fill="hold">
                                          <p:stCondLst>
                                            <p:cond delay="0"/>
                                          </p:stCondLst>
                                        </p:cTn>
                                        <p:tgtEl>
                                          <p:spTgt spid="15"/>
                                        </p:tgtEl>
                                        <p:attrNameLst>
                                          <p:attrName>r</p:attrName>
                                        </p:attrNameLst>
                                      </p:cBhvr>
                                    </p:animRot>
                                    <p:animRot by="-1500000">
                                      <p:cBhvr>
                                        <p:cTn id="53" dur="125" fill="hold">
                                          <p:stCondLst>
                                            <p:cond delay="125"/>
                                          </p:stCondLst>
                                        </p:cTn>
                                        <p:tgtEl>
                                          <p:spTgt spid="15"/>
                                        </p:tgtEl>
                                        <p:attrNameLst>
                                          <p:attrName>r</p:attrName>
                                        </p:attrNameLst>
                                      </p:cBhvr>
                                    </p:animRot>
                                    <p:animRot by="-1500000">
                                      <p:cBhvr>
                                        <p:cTn id="54" dur="125" fill="hold">
                                          <p:stCondLst>
                                            <p:cond delay="250"/>
                                          </p:stCondLst>
                                        </p:cTn>
                                        <p:tgtEl>
                                          <p:spTgt spid="15"/>
                                        </p:tgtEl>
                                        <p:attrNameLst>
                                          <p:attrName>r</p:attrName>
                                        </p:attrNameLst>
                                      </p:cBhvr>
                                    </p:animRot>
                                    <p:animRot by="1500000">
                                      <p:cBhvr>
                                        <p:cTn id="55" dur="125" fill="hold">
                                          <p:stCondLst>
                                            <p:cond delay="375"/>
                                          </p:stCondLst>
                                        </p:cTn>
                                        <p:tgtEl>
                                          <p:spTgt spid="15"/>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27" presetClass="emph" presetSubtype="0" fill="remove" grpId="3" nodeType="clickEffect">
                                  <p:stCondLst>
                                    <p:cond delay="0"/>
                                  </p:stCondLst>
                                  <p:iterate type="lt">
                                    <p:tmPct val="0"/>
                                  </p:iterate>
                                  <p:childTnLst>
                                    <p:animClr clrSpc="rgb" dir="cw">
                                      <p:cBhvr override="childStyle">
                                        <p:cTn id="59" dur="250" autoRev="1" fill="remove"/>
                                        <p:tgtEl>
                                          <p:spTgt spid="15"/>
                                        </p:tgtEl>
                                        <p:attrNameLst>
                                          <p:attrName>style.color</p:attrName>
                                        </p:attrNameLst>
                                      </p:cBhvr>
                                      <p:to>
                                        <a:schemeClr val="bg1"/>
                                      </p:to>
                                    </p:animClr>
                                    <p:animClr clrSpc="rgb" dir="cw">
                                      <p:cBhvr>
                                        <p:cTn id="60" dur="250" autoRev="1" fill="remove"/>
                                        <p:tgtEl>
                                          <p:spTgt spid="15"/>
                                        </p:tgtEl>
                                        <p:attrNameLst>
                                          <p:attrName>fillcolor</p:attrName>
                                        </p:attrNameLst>
                                      </p:cBhvr>
                                      <p:to>
                                        <a:schemeClr val="bg1"/>
                                      </p:to>
                                    </p:animClr>
                                    <p:set>
                                      <p:cBhvr>
                                        <p:cTn id="61" dur="250" autoRev="1" fill="remove"/>
                                        <p:tgtEl>
                                          <p:spTgt spid="15"/>
                                        </p:tgtEl>
                                        <p:attrNameLst>
                                          <p:attrName>fill.type</p:attrName>
                                        </p:attrNameLst>
                                      </p:cBhvr>
                                      <p:to>
                                        <p:strVal val="solid"/>
                                      </p:to>
                                    </p:set>
                                    <p:set>
                                      <p:cBhvr>
                                        <p:cTn id="62" dur="250" autoRev="1" fill="remove"/>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5" grpId="0"/>
      <p:bldP spid="15" grpId="1"/>
      <p:bldP spid="15" grpId="2"/>
      <p:bldP spid="15" grpId="3"/>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899" y="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Rounded Rectangle 3"/>
          <p:cNvSpPr/>
          <p:nvPr/>
        </p:nvSpPr>
        <p:spPr>
          <a:xfrm>
            <a:off x="5146766" y="402993"/>
            <a:ext cx="3866606" cy="1337617"/>
          </a:xfrm>
          <a:prstGeom prst="roundRect">
            <a:avLst>
              <a:gd name="adj" fmla="val 40953"/>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rPr>
              <a:t>Tôn</a:t>
            </a:r>
            <a:r>
              <a:rPr kumimoji="0" lang="en-US" sz="2800" b="1" i="0" u="none" strike="noStrike" kern="1200" cap="none" spc="0" normalizeH="0" noProof="0">
                <a:ln>
                  <a:noFill/>
                </a:ln>
                <a:solidFill>
                  <a:schemeClr val="bg1"/>
                </a:solidFill>
                <a:effectLst/>
                <a:uLnTx/>
                <a:uFillTx/>
                <a:latin typeface="Times New Roman" panose="02020603050405020304" pitchFamily="18" charset="0"/>
                <a:ea typeface="Times New Roman" panose="02020603050405020304" pitchFamily="18" charset="0"/>
                <a:cs typeface="+mn-cs"/>
              </a:rPr>
              <a:t> trọng lễ hội.</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5368834" y="2935719"/>
            <a:ext cx="3749040" cy="1337617"/>
          </a:xfrm>
          <a:prstGeom prst="roundRect">
            <a:avLst>
              <a:gd name="adj" fmla="val 409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Gìn</a:t>
            </a:r>
            <a:r>
              <a:rPr kumimoji="0" lang="en-US" sz="2800" b="1" i="0" u="none" strike="noStrike" kern="1200" cap="none" spc="0" normalizeH="0" noProof="0">
                <a:ln>
                  <a:noFill/>
                </a:ln>
                <a:solidFill>
                  <a:srgbClr val="333333"/>
                </a:solidFill>
                <a:effectLst/>
                <a:uLnTx/>
                <a:uFillTx/>
                <a:latin typeface="Times New Roman" panose="02020603050405020304" pitchFamily="18" charset="0"/>
                <a:ea typeface="Times New Roman" panose="02020603050405020304" pitchFamily="18" charset="0"/>
                <a:cs typeface="+mn-cs"/>
              </a:rPr>
              <a:t> giữ và phát huy.</a:t>
            </a:r>
            <a:endPar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cxnSp>
        <p:nvCxnSpPr>
          <p:cNvPr id="11" name="Straight Arrow Connector 10"/>
          <p:cNvCxnSpPr/>
          <p:nvPr/>
        </p:nvCxnSpPr>
        <p:spPr>
          <a:xfrm>
            <a:off x="3413326" y="3018531"/>
            <a:ext cx="1946365" cy="644747"/>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22469" y="1337618"/>
            <a:ext cx="1724297" cy="1792801"/>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03782" y="2316021"/>
            <a:ext cx="3422469" cy="1337617"/>
          </a:xfrm>
          <a:prstGeom prst="roundRect">
            <a:avLst>
              <a:gd name="adj" fmla="val 409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rPr>
              <a:t>TRÁCH</a:t>
            </a:r>
            <a:r>
              <a:rPr kumimoji="0" lang="en-US" sz="2800" b="1" i="0" u="none" strike="noStrike" kern="1200" cap="none" spc="0" normalizeH="0" noProof="0">
                <a:ln>
                  <a:noFill/>
                </a:ln>
                <a:solidFill>
                  <a:schemeClr val="bg1"/>
                </a:solidFill>
                <a:effectLst/>
                <a:uLnTx/>
                <a:uFillTx/>
                <a:latin typeface="Times New Roman" panose="02020603050405020304" pitchFamily="18" charset="0"/>
                <a:ea typeface="Times New Roman" panose="02020603050405020304" pitchFamily="18" charset="0"/>
                <a:cs typeface="+mn-cs"/>
              </a:rPr>
              <a:t> NHIỆM</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
        <p:nvSpPr>
          <p:cNvPr id="6" name="Right Brace 5"/>
          <p:cNvSpPr/>
          <p:nvPr/>
        </p:nvSpPr>
        <p:spPr>
          <a:xfrm>
            <a:off x="9013372" y="666853"/>
            <a:ext cx="1280160" cy="4989364"/>
          </a:xfrm>
          <a:prstGeom prst="rightBrace">
            <a:avLst/>
          </a:prstGeom>
          <a:ln w="381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mn-cs"/>
            </a:endParaRPr>
          </a:p>
        </p:txBody>
      </p:sp>
      <p:sp>
        <p:nvSpPr>
          <p:cNvPr id="12" name="Rounded Rectangle 11"/>
          <p:cNvSpPr/>
          <p:nvPr/>
        </p:nvSpPr>
        <p:spPr>
          <a:xfrm>
            <a:off x="9959125" y="1337618"/>
            <a:ext cx="1941140" cy="4120638"/>
          </a:xfrm>
          <a:prstGeom prst="roundRect">
            <a:avLst>
              <a:gd name="adj" fmla="val 4095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Xứng đáng</a:t>
            </a:r>
            <a:r>
              <a:rPr kumimoji="0" lang="en-US" sz="2800" b="1" i="0" u="none" strike="noStrike" kern="1200" cap="none" spc="0" normalizeH="0" noProof="0">
                <a:ln>
                  <a:noFill/>
                </a:ln>
                <a:solidFill>
                  <a:srgbClr val="333333"/>
                </a:solidFill>
                <a:effectLst/>
                <a:uLnTx/>
                <a:uFillTx/>
                <a:latin typeface="Times New Roman" panose="02020603050405020304" pitchFamily="18" charset="0"/>
                <a:ea typeface="Times New Roman" panose="02020603050405020304" pitchFamily="18" charset="0"/>
                <a:cs typeface="+mn-cs"/>
              </a:rPr>
              <a:t> là chủ nhân tương lai của đất nước.</a:t>
            </a:r>
            <a:endPar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cxnSp>
        <p:nvCxnSpPr>
          <p:cNvPr id="15" name="Straight Arrow Connector 14"/>
          <p:cNvCxnSpPr/>
          <p:nvPr/>
        </p:nvCxnSpPr>
        <p:spPr>
          <a:xfrm>
            <a:off x="3626251" y="3125599"/>
            <a:ext cx="1742583" cy="2156835"/>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359691" y="4882448"/>
            <a:ext cx="3980252" cy="1337617"/>
          </a:xfrm>
          <a:prstGeom prst="roundRect">
            <a:avLst>
              <a:gd name="adj" fmla="val 40953"/>
            </a:avLst>
          </a:prstGeom>
          <a:solidFill>
            <a:srgbClr val="DB04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noProof="0">
                <a:ln>
                  <a:noFill/>
                </a:ln>
                <a:solidFill>
                  <a:schemeClr val="bg1"/>
                </a:solidFill>
                <a:effectLst/>
                <a:uLnTx/>
                <a:uFillTx/>
                <a:latin typeface="Times New Roman" panose="02020603050405020304" pitchFamily="18" charset="0"/>
                <a:ea typeface="Times New Roman" panose="02020603050405020304" pitchFamily="18" charset="0"/>
                <a:cs typeface="+mn-cs"/>
              </a:rPr>
              <a:t> cáo và phê phán những hành vi xấu ảnh hưởng đến lễ hội.</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656679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6"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09727" y="1853184"/>
          <a:ext cx="5557143" cy="4328160"/>
        </p:xfrm>
        <a:graphic>
          <a:graphicData uri="http://schemas.openxmlformats.org/presentationml/2006/ole">
            <mc:AlternateContent xmlns:mc="http://schemas.openxmlformats.org/markup-compatibility/2006">
              <mc:Choice xmlns:v="urn:schemas-microsoft-com:vml" Requires="v">
                <p:oleObj spid="_x0000_s1039" name="Bitmap Image" r:id="rId4" imgW="1666667" imgH="1295238" progId="Paint.Picture">
                  <p:embed/>
                </p:oleObj>
              </mc:Choice>
              <mc:Fallback>
                <p:oleObj name="Bitmap Image" r:id="rId4" imgW="1666667" imgH="1295238" progId="Paint.Picture">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7" y="1853184"/>
                        <a:ext cx="5557143" cy="4328160"/>
                      </a:xfrm>
                      <a:prstGeom prst="rect">
                        <a:avLst/>
                      </a:prstGeom>
                      <a:noFill/>
                    </p:spPr>
                  </p:pic>
                </p:oleObj>
              </mc:Fallback>
            </mc:AlternateContent>
          </a:graphicData>
        </a:graphic>
      </p:graphicFrame>
      <p:sp>
        <p:nvSpPr>
          <p:cNvPr id="5" name="Rectangle 4"/>
          <p:cNvSpPr/>
          <p:nvPr/>
        </p:nvSpPr>
        <p:spPr>
          <a:xfrm>
            <a:off x="109727" y="304800"/>
            <a:ext cx="6010422"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Theo em, hội Gióng có ý nghĩa gì ?</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772497117"/>
      </p:ext>
    </p:extLst>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09" y="39022"/>
            <a:ext cx="12200709" cy="523220"/>
          </a:xfrm>
          <a:prstGeom prst="rect">
            <a:avLst/>
          </a:prstGeom>
        </p:spPr>
        <p:txBody>
          <a:bodyPr wrap="square">
            <a:spAutoFit/>
          </a:bodyPr>
          <a:lstStyle/>
          <a:p>
            <a:pPr lvl="0" algn="just"/>
            <a:r>
              <a:rPr lang="vi-VN" sz="2800" b="1" kern="100">
                <a:solidFill>
                  <a:prstClr val="black"/>
                </a:solidFill>
                <a:latin typeface="Times New Roman" panose="02020603050405020304" pitchFamily="18" charset="0"/>
                <a:ea typeface="SimSun" panose="02010600030101010101" pitchFamily="2" charset="-122"/>
              </a:rPr>
              <a:t>4. Ý nghĩa biểu tượng của một số hình ảnh, hoạt động trong hội Gióng</a:t>
            </a:r>
          </a:p>
        </p:txBody>
      </p:sp>
      <p:sp>
        <p:nvSpPr>
          <p:cNvPr id="5" name="Rounded Rectangle 4"/>
          <p:cNvSpPr/>
          <p:nvPr/>
        </p:nvSpPr>
        <p:spPr>
          <a:xfrm>
            <a:off x="0" y="562242"/>
            <a:ext cx="3550023" cy="13136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prstClr val="white"/>
                </a:solidFill>
                <a:latin typeface="Times New Roman" panose="02020603050405020304" pitchFamily="18" charset="0"/>
                <a:cs typeface="Times New Roman" panose="02020603050405020304" pitchFamily="18" charset="0"/>
              </a:rPr>
              <a:t>Lễ rước nước từ đền Hạ về đền Thượng, ngày mồng 8</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ounded Rectangle 5"/>
          <p:cNvSpPr/>
          <p:nvPr/>
        </p:nvSpPr>
        <p:spPr>
          <a:xfrm>
            <a:off x="0" y="2434004"/>
            <a:ext cx="3550023"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Hội trận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ounded Rectangle 6"/>
          <p:cNvSpPr/>
          <p:nvPr/>
        </p:nvSpPr>
        <p:spPr>
          <a:xfrm>
            <a:off x="59231" y="4066967"/>
            <a:ext cx="3550023" cy="914400"/>
          </a:xfrm>
          <a:prstGeom prst="roundRect">
            <a:avLst/>
          </a:prstGeom>
          <a:solidFill>
            <a:srgbClr val="DB04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a:solidFill>
                  <a:prstClr val="white"/>
                </a:solidFill>
                <a:latin typeface="Times New Roman" panose="02020603050405020304" pitchFamily="18" charset="0"/>
                <a:cs typeface="Times New Roman" panose="02020603050405020304" pitchFamily="18" charset="0"/>
              </a:rPr>
              <a:t>28 cô tướng từ 9 đến 12 tuổi mặc tướng phục đẹp</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ounded Rectangle 7"/>
          <p:cNvSpPr/>
          <p:nvPr/>
        </p:nvSpPr>
        <p:spPr>
          <a:xfrm>
            <a:off x="4646894" y="562242"/>
            <a:ext cx="4836741" cy="123370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prstClr val="white"/>
                </a:solidFill>
                <a:latin typeface="Times New Roman" panose="02020603050405020304" pitchFamily="18" charset="0"/>
                <a:cs typeface="Times New Roman" panose="02020603050405020304" pitchFamily="18" charset="0"/>
              </a:rPr>
              <a:t>T</a:t>
            </a:r>
            <a:r>
              <a:rPr lang="vi-VN" sz="2400">
                <a:solidFill>
                  <a:prstClr val="white"/>
                </a:solidFill>
                <a:latin typeface="Times New Roman" panose="02020603050405020304" pitchFamily="18" charset="0"/>
                <a:cs typeface="Times New Roman" panose="02020603050405020304" pitchFamily="18" charset="0"/>
              </a:rPr>
              <a:t>ượng trưng cho việc tôi luyện vũ khí trước khi đánh giặc;</a:t>
            </a:r>
          </a:p>
        </p:txBody>
      </p:sp>
      <p:sp>
        <p:nvSpPr>
          <p:cNvPr id="9" name="Rounded Rectangle 8"/>
          <p:cNvSpPr/>
          <p:nvPr/>
        </p:nvSpPr>
        <p:spPr>
          <a:xfrm>
            <a:off x="4741024" y="2468121"/>
            <a:ext cx="4742611"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prstClr val="white"/>
                </a:solidFill>
                <a:latin typeface="Times New Roman" panose="02020603050405020304" pitchFamily="18" charset="0"/>
                <a:cs typeface="Times New Roman" panose="02020603050405020304" pitchFamily="18" charset="0"/>
              </a:rPr>
              <a:t>Mô phỏng cảnh Thánh Gióng đánh giặc;</a:t>
            </a:r>
          </a:p>
        </p:txBody>
      </p:sp>
      <p:sp>
        <p:nvSpPr>
          <p:cNvPr id="10" name="Rounded Rectangle 9"/>
          <p:cNvSpPr/>
          <p:nvPr/>
        </p:nvSpPr>
        <p:spPr>
          <a:xfrm>
            <a:off x="4741024" y="4066967"/>
            <a:ext cx="4742611"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prstClr val="white"/>
                </a:solidFill>
                <a:latin typeface="Times New Roman" panose="02020603050405020304" pitchFamily="18" charset="0"/>
                <a:cs typeface="Times New Roman" panose="02020603050405020304" pitchFamily="18" charset="0"/>
              </a:rPr>
              <a:t>T</a:t>
            </a:r>
            <a:r>
              <a:rPr lang="vi-VN" sz="2400">
                <a:solidFill>
                  <a:prstClr val="white"/>
                </a:solidFill>
                <a:latin typeface="Times New Roman" panose="02020603050405020304" pitchFamily="18" charset="0"/>
                <a:cs typeface="Times New Roman" panose="02020603050405020304" pitchFamily="18" charset="0"/>
              </a:rPr>
              <a:t>ượng trưng cho 28 đạo quân thù;</a:t>
            </a:r>
            <a:endParaRPr kumimoji="0" lang="vi-VN"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Right Arrow 1"/>
          <p:cNvSpPr/>
          <p:nvPr/>
        </p:nvSpPr>
        <p:spPr>
          <a:xfrm>
            <a:off x="3609254" y="1096435"/>
            <a:ext cx="978408"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sp>
        <p:nvSpPr>
          <p:cNvPr id="13" name="Right Arrow 12"/>
          <p:cNvSpPr/>
          <p:nvPr/>
        </p:nvSpPr>
        <p:spPr>
          <a:xfrm>
            <a:off x="3656319" y="2648888"/>
            <a:ext cx="978408"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sp>
        <p:nvSpPr>
          <p:cNvPr id="14" name="Right Arrow 13"/>
          <p:cNvSpPr/>
          <p:nvPr/>
        </p:nvSpPr>
        <p:spPr>
          <a:xfrm>
            <a:off x="3762616" y="4180967"/>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sp>
        <p:nvSpPr>
          <p:cNvPr id="21" name="Cloud Callout 20"/>
          <p:cNvSpPr/>
          <p:nvPr/>
        </p:nvSpPr>
        <p:spPr>
          <a:xfrm>
            <a:off x="3892308" y="875411"/>
            <a:ext cx="4630340" cy="3547872"/>
          </a:xfrm>
          <a:prstGeom prst="cloudCallout">
            <a:avLst>
              <a:gd name="adj1" fmla="val -74548"/>
              <a:gd name="adj2" fmla="val 26350"/>
            </a:avLst>
          </a:prstGeom>
          <a:solidFill>
            <a:sysClr val="window" lastClr="FFFFFF"/>
          </a:solidFill>
          <a:ln w="76200" cap="flat" cmpd="sng" algn="ctr">
            <a:solidFill>
              <a:srgbClr val="70AD47"/>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Lễ hội trên gợi nhắc em đến văn bản nào đã học?</a:t>
            </a:r>
            <a:endParaRPr kumimoji="0" lang="en-US" sz="3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a:off x="9720942" y="610324"/>
            <a:ext cx="2270761" cy="1819275"/>
          </a:xfrm>
          <a:prstGeom prst="rect">
            <a:avLst/>
          </a:prstGeom>
        </p:spPr>
      </p:pic>
      <p:pic>
        <p:nvPicPr>
          <p:cNvPr id="22" name="Picture 21"/>
          <p:cNvPicPr>
            <a:picLocks noChangeAspect="1"/>
          </p:cNvPicPr>
          <p:nvPr/>
        </p:nvPicPr>
        <p:blipFill>
          <a:blip r:embed="rId3"/>
          <a:stretch>
            <a:fillRect/>
          </a:stretch>
        </p:blipFill>
        <p:spPr>
          <a:xfrm>
            <a:off x="9655436" y="2648888"/>
            <a:ext cx="2401771" cy="1733550"/>
          </a:xfrm>
          <a:prstGeom prst="rect">
            <a:avLst/>
          </a:prstGeom>
        </p:spPr>
      </p:pic>
      <p:pic>
        <p:nvPicPr>
          <p:cNvPr id="23" name="Picture 22"/>
          <p:cNvPicPr>
            <a:picLocks noChangeAspect="1"/>
          </p:cNvPicPr>
          <p:nvPr/>
        </p:nvPicPr>
        <p:blipFill>
          <a:blip r:embed="rId4"/>
          <a:stretch>
            <a:fillRect/>
          </a:stretch>
        </p:blipFill>
        <p:spPr>
          <a:xfrm>
            <a:off x="9676837" y="4691294"/>
            <a:ext cx="2418253" cy="1819094"/>
          </a:xfrm>
          <a:prstGeom prst="rect">
            <a:avLst/>
          </a:prstGeom>
        </p:spPr>
      </p:pic>
      <p:pic>
        <p:nvPicPr>
          <p:cNvPr id="24" name="Picture 23"/>
          <p:cNvPicPr>
            <a:picLocks noChangeAspect="1"/>
          </p:cNvPicPr>
          <p:nvPr/>
        </p:nvPicPr>
        <p:blipFill>
          <a:blip r:embed="rId5"/>
          <a:stretch>
            <a:fillRect/>
          </a:stretch>
        </p:blipFill>
        <p:spPr>
          <a:xfrm>
            <a:off x="694749" y="5254850"/>
            <a:ext cx="2466975" cy="1438418"/>
          </a:xfrm>
          <a:prstGeom prst="rect">
            <a:avLst/>
          </a:prstGeom>
        </p:spPr>
      </p:pic>
      <p:pic>
        <p:nvPicPr>
          <p:cNvPr id="25" name="Picture 24"/>
          <p:cNvPicPr>
            <a:picLocks noChangeAspect="1"/>
          </p:cNvPicPr>
          <p:nvPr/>
        </p:nvPicPr>
        <p:blipFill>
          <a:blip r:embed="rId6"/>
          <a:stretch>
            <a:fillRect/>
          </a:stretch>
        </p:blipFill>
        <p:spPr>
          <a:xfrm>
            <a:off x="5217386" y="5081292"/>
            <a:ext cx="2619375" cy="1743075"/>
          </a:xfrm>
          <a:prstGeom prst="rect">
            <a:avLst/>
          </a:prstGeom>
        </p:spPr>
      </p:pic>
    </p:spTree>
    <p:extLst>
      <p:ext uri="{BB962C8B-B14F-4D97-AF65-F5344CB8AC3E}">
        <p14:creationId xmlns:p14="http://schemas.microsoft.com/office/powerpoint/2010/main" val="5320957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barn(inVertical)">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par>
                                <p:cTn id="83" presetID="16" presetClass="entr" presetSubtype="21"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2" grpId="0" animBg="1"/>
      <p:bldP spid="13" grpId="0" animBg="1"/>
      <p:bldP spid="14" grpId="0"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09" y="39022"/>
            <a:ext cx="12200709" cy="523220"/>
          </a:xfrm>
          <a:prstGeom prst="rect">
            <a:avLst/>
          </a:prstGeom>
        </p:spPr>
        <p:txBody>
          <a:bodyPr wrap="square">
            <a:spAutoFit/>
          </a:bodyPr>
          <a:lstStyle/>
          <a:p>
            <a:pPr lvl="0" algn="just"/>
            <a:r>
              <a:rPr lang="vi-VN" sz="2800" b="1" kern="100">
                <a:solidFill>
                  <a:prstClr val="black"/>
                </a:solidFill>
                <a:latin typeface="Times New Roman" panose="02020603050405020304" pitchFamily="18" charset="0"/>
                <a:ea typeface="SimSun" panose="02010600030101010101" pitchFamily="2" charset="-122"/>
              </a:rPr>
              <a:t>4. Ý nghĩa biểu tượng của một số hình ảnh, hoạt động trong hội Gióng</a:t>
            </a:r>
          </a:p>
        </p:txBody>
      </p:sp>
      <p:sp>
        <p:nvSpPr>
          <p:cNvPr id="5" name="Rounded Rectangle 4"/>
          <p:cNvSpPr/>
          <p:nvPr/>
        </p:nvSpPr>
        <p:spPr>
          <a:xfrm>
            <a:off x="0" y="562242"/>
            <a:ext cx="3550023" cy="13136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prstClr val="white"/>
                </a:solidFill>
                <a:latin typeface="Times New Roman" panose="02020603050405020304" pitchFamily="18" charset="0"/>
                <a:cs typeface="Times New Roman" panose="02020603050405020304" pitchFamily="18" charset="0"/>
              </a:rPr>
              <a:t>80 phù giá lưng đeo túi dết, chân quấn xà cạp</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ounded Rectangle 5"/>
          <p:cNvSpPr/>
          <p:nvPr/>
        </p:nvSpPr>
        <p:spPr>
          <a:xfrm>
            <a:off x="0" y="2233749"/>
            <a:ext cx="3550023" cy="111465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prstClr val="white"/>
                </a:solidFill>
                <a:latin typeface="Times New Roman" panose="02020603050405020304" pitchFamily="18" charset="0"/>
                <a:cs typeface="Times New Roman" panose="02020603050405020304" pitchFamily="18" charset="0"/>
              </a:rPr>
              <a:t>Dăm ba bé trai cầm roi rồng, mặc áo đỏ đi dọn đường</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ounded Rectangle 6"/>
          <p:cNvSpPr/>
          <p:nvPr/>
        </p:nvSpPr>
        <p:spPr>
          <a:xfrm>
            <a:off x="0" y="3913074"/>
            <a:ext cx="3550023" cy="914400"/>
          </a:xfrm>
          <a:prstGeom prst="roundRect">
            <a:avLst/>
          </a:prstGeom>
          <a:solidFill>
            <a:srgbClr val="DB04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a:solidFill>
                  <a:prstClr val="white"/>
                </a:solidFill>
                <a:latin typeface="Times New Roman" panose="02020603050405020304" pitchFamily="18" charset="0"/>
                <a:cs typeface="Times New Roman" panose="02020603050405020304" pitchFamily="18" charset="0"/>
              </a:rPr>
              <a:t>Cảnh chia nhau những đồ tế lễ </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ounded Rectangle 7"/>
          <p:cNvSpPr/>
          <p:nvPr/>
        </p:nvSpPr>
        <p:spPr>
          <a:xfrm>
            <a:off x="4646894" y="562242"/>
            <a:ext cx="4836741" cy="123370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prstClr val="white"/>
                </a:solidFill>
                <a:latin typeface="Times New Roman" panose="02020603050405020304" pitchFamily="18" charset="0"/>
                <a:cs typeface="Times New Roman" panose="02020603050405020304" pitchFamily="18" charset="0"/>
              </a:rPr>
              <a:t>Là quân ta;</a:t>
            </a:r>
          </a:p>
        </p:txBody>
      </p:sp>
      <p:sp>
        <p:nvSpPr>
          <p:cNvPr id="9" name="Rounded Rectangle 8"/>
          <p:cNvSpPr/>
          <p:nvPr/>
        </p:nvSpPr>
        <p:spPr>
          <a:xfrm>
            <a:off x="4741024" y="2468121"/>
            <a:ext cx="4742611"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prstClr val="white"/>
                </a:solidFill>
                <a:latin typeface="Times New Roman" panose="02020603050405020304" pitchFamily="18" charset="0"/>
                <a:cs typeface="Times New Roman" panose="02020603050405020304" pitchFamily="18" charset="0"/>
              </a:rPr>
              <a:t>T</a:t>
            </a:r>
            <a:r>
              <a:rPr lang="vi-VN" sz="2400">
                <a:solidFill>
                  <a:prstClr val="white"/>
                </a:solidFill>
                <a:latin typeface="Times New Roman" panose="02020603050405020304" pitchFamily="18" charset="0"/>
                <a:cs typeface="Times New Roman" panose="02020603050405020304" pitchFamily="18" charset="0"/>
              </a:rPr>
              <a:t>ượng trưng cho đạo quân mục đổng;</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741024" y="4066967"/>
            <a:ext cx="4742611"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prstClr val="white"/>
                </a:solidFill>
                <a:latin typeface="Times New Roman" panose="02020603050405020304" pitchFamily="18" charset="0"/>
                <a:cs typeface="Times New Roman" panose="02020603050405020304" pitchFamily="18" charset="0"/>
              </a:rPr>
              <a:t>T</a:t>
            </a:r>
            <a:r>
              <a:rPr lang="vi-VN" sz="2400">
                <a:solidFill>
                  <a:prstClr val="white"/>
                </a:solidFill>
                <a:latin typeface="Times New Roman" panose="02020603050405020304" pitchFamily="18" charset="0"/>
                <a:cs typeface="Times New Roman" panose="02020603050405020304" pitchFamily="18" charset="0"/>
              </a:rPr>
              <a:t>ượng trưng cho việc xin lộc Thánh để được may mắn trong cả năm;</a:t>
            </a:r>
          </a:p>
        </p:txBody>
      </p:sp>
      <p:sp>
        <p:nvSpPr>
          <p:cNvPr id="11" name="Rounded Rectangle 10"/>
          <p:cNvSpPr/>
          <p:nvPr/>
        </p:nvSpPr>
        <p:spPr>
          <a:xfrm>
            <a:off x="0" y="5392144"/>
            <a:ext cx="3550023" cy="914400"/>
          </a:xfrm>
          <a:prstGeom prst="roundRect">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a:solidFill>
                  <a:prstClr val="white"/>
                </a:solidFill>
                <a:latin typeface="Times New Roman" panose="02020603050405020304" pitchFamily="18" charset="0"/>
                <a:cs typeface="Times New Roman" panose="02020603050405020304" pitchFamily="18" charset="0"/>
              </a:rPr>
              <a:t>Ngày 12 là lễ rước cờ</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4741024" y="5471270"/>
            <a:ext cx="4742611" cy="914400"/>
          </a:xfrm>
          <a:prstGeom prst="roundRect">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a:solidFill>
                  <a:prstClr val="white"/>
                </a:solidFill>
                <a:latin typeface="Times New Roman" panose="02020603050405020304" pitchFamily="18" charset="0"/>
                <a:cs typeface="Times New Roman" panose="02020603050405020304" pitchFamily="18" charset="0"/>
              </a:rPr>
              <a:t>T</a:t>
            </a:r>
            <a:r>
              <a:rPr lang="vi-VN" sz="2400">
                <a:solidFill>
                  <a:prstClr val="white"/>
                </a:solidFill>
                <a:latin typeface="Times New Roman" panose="02020603050405020304" pitchFamily="18" charset="0"/>
                <a:cs typeface="Times New Roman" panose="02020603050405020304" pitchFamily="18" charset="0"/>
              </a:rPr>
              <a:t>ượng trưng cho việc báo tin thắng trận với trời đất, thiên hạ hưởng thái bình.</a:t>
            </a:r>
          </a:p>
        </p:txBody>
      </p:sp>
      <p:sp>
        <p:nvSpPr>
          <p:cNvPr id="2" name="Right Arrow 1"/>
          <p:cNvSpPr/>
          <p:nvPr/>
        </p:nvSpPr>
        <p:spPr>
          <a:xfrm>
            <a:off x="3609254" y="1096435"/>
            <a:ext cx="978408"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sp>
        <p:nvSpPr>
          <p:cNvPr id="13" name="Right Arrow 12"/>
          <p:cNvSpPr/>
          <p:nvPr/>
        </p:nvSpPr>
        <p:spPr>
          <a:xfrm>
            <a:off x="3656319" y="2648888"/>
            <a:ext cx="978408"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sp>
        <p:nvSpPr>
          <p:cNvPr id="14" name="Right Arrow 13"/>
          <p:cNvSpPr/>
          <p:nvPr/>
        </p:nvSpPr>
        <p:spPr>
          <a:xfrm>
            <a:off x="3762616" y="4180967"/>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sp>
        <p:nvSpPr>
          <p:cNvPr id="15" name="Right Arrow 14"/>
          <p:cNvSpPr/>
          <p:nvPr/>
        </p:nvSpPr>
        <p:spPr>
          <a:xfrm>
            <a:off x="3762616" y="5686154"/>
            <a:ext cx="978408" cy="484632"/>
          </a:xfrm>
          <a:prstGeom prst="rightArrow">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pic>
        <p:nvPicPr>
          <p:cNvPr id="3" name="Picture 2"/>
          <p:cNvPicPr>
            <a:picLocks noChangeAspect="1"/>
          </p:cNvPicPr>
          <p:nvPr/>
        </p:nvPicPr>
        <p:blipFill>
          <a:blip r:embed="rId2"/>
          <a:stretch>
            <a:fillRect/>
          </a:stretch>
        </p:blipFill>
        <p:spPr>
          <a:xfrm>
            <a:off x="9656429" y="513632"/>
            <a:ext cx="2588719" cy="1724025"/>
          </a:xfrm>
          <a:prstGeom prst="rect">
            <a:avLst/>
          </a:prstGeom>
        </p:spPr>
      </p:pic>
      <p:pic>
        <p:nvPicPr>
          <p:cNvPr id="16" name="Picture 15"/>
          <p:cNvPicPr>
            <a:picLocks noChangeAspect="1"/>
          </p:cNvPicPr>
          <p:nvPr/>
        </p:nvPicPr>
        <p:blipFill>
          <a:blip r:embed="rId3"/>
          <a:stretch>
            <a:fillRect/>
          </a:stretch>
        </p:blipFill>
        <p:spPr>
          <a:xfrm>
            <a:off x="9610725" y="2480425"/>
            <a:ext cx="2581275" cy="1771650"/>
          </a:xfrm>
          <a:prstGeom prst="rect">
            <a:avLst/>
          </a:prstGeom>
        </p:spPr>
      </p:pic>
      <p:pic>
        <p:nvPicPr>
          <p:cNvPr id="17" name="Picture 16"/>
          <p:cNvPicPr>
            <a:picLocks noChangeAspect="1"/>
          </p:cNvPicPr>
          <p:nvPr/>
        </p:nvPicPr>
        <p:blipFill>
          <a:blip r:embed="rId4"/>
          <a:stretch>
            <a:fillRect/>
          </a:stretch>
        </p:blipFill>
        <p:spPr>
          <a:xfrm>
            <a:off x="9581223" y="2415274"/>
            <a:ext cx="2501920" cy="1836801"/>
          </a:xfrm>
          <a:prstGeom prst="rect">
            <a:avLst/>
          </a:prstGeom>
        </p:spPr>
      </p:pic>
      <p:pic>
        <p:nvPicPr>
          <p:cNvPr id="18" name="Picture 17"/>
          <p:cNvPicPr>
            <a:picLocks noChangeAspect="1"/>
          </p:cNvPicPr>
          <p:nvPr/>
        </p:nvPicPr>
        <p:blipFill>
          <a:blip r:embed="rId5"/>
          <a:stretch>
            <a:fillRect/>
          </a:stretch>
        </p:blipFill>
        <p:spPr>
          <a:xfrm>
            <a:off x="9591674" y="4370274"/>
            <a:ext cx="2619375" cy="1743075"/>
          </a:xfrm>
          <a:prstGeom prst="rect">
            <a:avLst/>
          </a:prstGeom>
        </p:spPr>
      </p:pic>
      <p:pic>
        <p:nvPicPr>
          <p:cNvPr id="19" name="Picture 18"/>
          <p:cNvPicPr>
            <a:picLocks noChangeAspect="1"/>
          </p:cNvPicPr>
          <p:nvPr/>
        </p:nvPicPr>
        <p:blipFill>
          <a:blip r:embed="rId6"/>
          <a:stretch>
            <a:fillRect/>
          </a:stretch>
        </p:blipFill>
        <p:spPr>
          <a:xfrm>
            <a:off x="9591674" y="5143500"/>
            <a:ext cx="2667000" cy="1714500"/>
          </a:xfrm>
          <a:prstGeom prst="rect">
            <a:avLst/>
          </a:prstGeom>
        </p:spPr>
      </p:pic>
    </p:spTree>
    <p:extLst>
      <p:ext uri="{BB962C8B-B14F-4D97-AF65-F5344CB8AC3E}">
        <p14:creationId xmlns:p14="http://schemas.microsoft.com/office/powerpoint/2010/main" val="35178638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arn(inVertical)">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barn(inVertical)">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barn(inVertical)">
                                      <p:cBhvr>
                                        <p:cTn id="87" dur="5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899" y="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Rounded Rectangle 3"/>
          <p:cNvSpPr/>
          <p:nvPr/>
        </p:nvSpPr>
        <p:spPr>
          <a:xfrm>
            <a:off x="5146766" y="91441"/>
            <a:ext cx="3422469" cy="1649170"/>
          </a:xfrm>
          <a:prstGeom prst="roundRect">
            <a:avLst>
              <a:gd name="adj" fmla="val 40953"/>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b="1" dirty="0">
              <a:solidFill>
                <a:srgbClr val="333333"/>
              </a:solidFill>
              <a:latin typeface="Times New Roman" panose="02020603050405020304" pitchFamily="18" charset="0"/>
              <a:ea typeface="Times New Roman" panose="02020603050405020304" pitchFamily="18" charset="0"/>
            </a:endParaRPr>
          </a:p>
          <a:p>
            <a:pPr lvl="0" algn="ctr"/>
            <a:r>
              <a:rPr lang="vi-VN" sz="2800" b="1" dirty="0">
                <a:solidFill>
                  <a:srgbClr val="333333"/>
                </a:solidFill>
                <a:latin typeface="Times New Roman" panose="02020603050405020304" pitchFamily="18" charset="0"/>
                <a:ea typeface="Times New Roman" panose="02020603050405020304" pitchFamily="18" charset="0"/>
              </a:rPr>
              <a:t>Di sản văn hoá vô giá của </a:t>
            </a:r>
            <a:r>
              <a:rPr lang="vi-VN" sz="2800" b="1" dirty="0" smtClean="0">
                <a:solidFill>
                  <a:srgbClr val="333333"/>
                </a:solidFill>
                <a:latin typeface="Times New Roman" panose="02020603050405020304" pitchFamily="18" charset="0"/>
                <a:ea typeface="Times New Roman" panose="02020603050405020304" pitchFamily="18" charset="0"/>
              </a:rPr>
              <a:t>dân </a:t>
            </a:r>
            <a:r>
              <a:rPr lang="vi-VN" sz="2800" b="1" dirty="0">
                <a:solidFill>
                  <a:srgbClr val="333333"/>
                </a:solidFill>
                <a:latin typeface="Times New Roman" panose="02020603050405020304" pitchFamily="18" charset="0"/>
                <a:ea typeface="Times New Roman" panose="02020603050405020304" pitchFamily="18" charset="0"/>
              </a:rPr>
              <a:t>tộc.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5590902" y="2640964"/>
            <a:ext cx="3422469" cy="1784896"/>
          </a:xfrm>
          <a:prstGeom prst="roundRect">
            <a:avLst>
              <a:gd name="adj" fmla="val 409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333333"/>
                </a:solidFill>
                <a:latin typeface="Times New Roman" panose="02020603050405020304" pitchFamily="18" charset="0"/>
                <a:ea typeface="Times New Roman" panose="02020603050405020304" pitchFamily="18" charset="0"/>
              </a:rPr>
              <a:t>M</a:t>
            </a:r>
            <a:r>
              <a:rPr lang="vi-VN" sz="2800" b="1" dirty="0" smtClean="0">
                <a:solidFill>
                  <a:srgbClr val="333333"/>
                </a:solidFill>
                <a:latin typeface="Times New Roman" panose="02020603050405020304" pitchFamily="18" charset="0"/>
                <a:ea typeface="Times New Roman" panose="02020603050405020304" pitchFamily="18" charset="0"/>
              </a:rPr>
              <a:t>ang </a:t>
            </a:r>
            <a:r>
              <a:rPr lang="vi-VN" sz="2800" b="1" dirty="0">
                <a:solidFill>
                  <a:srgbClr val="333333"/>
                </a:solidFill>
                <a:latin typeface="Times New Roman" panose="02020603050405020304" pitchFamily="18" charset="0"/>
                <a:ea typeface="Times New Roman" panose="02020603050405020304" pitchFamily="18" charset="0"/>
              </a:rPr>
              <a:t>đậm bản sắc văn hoá dân tộc và thể hiện sự tôn kính</a:t>
            </a:r>
            <a:endParaRPr kumimoji="0" lang="vi-VN"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cxnSp>
        <p:nvCxnSpPr>
          <p:cNvPr id="11" name="Straight Arrow Connector 10"/>
          <p:cNvCxnSpPr/>
          <p:nvPr/>
        </p:nvCxnSpPr>
        <p:spPr>
          <a:xfrm>
            <a:off x="3422468" y="2975787"/>
            <a:ext cx="2168435" cy="557625"/>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22469" y="1337618"/>
            <a:ext cx="1724297" cy="1792801"/>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03782" y="2316021"/>
            <a:ext cx="3422469" cy="1337617"/>
          </a:xfrm>
          <a:prstGeom prst="roundRect">
            <a:avLst>
              <a:gd name="adj" fmla="val 409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smtClean="0">
                <a:solidFill>
                  <a:srgbClr val="333333"/>
                </a:solidFill>
                <a:latin typeface="Times New Roman" panose="02020603050405020304" pitchFamily="18" charset="0"/>
                <a:ea typeface="Times New Roman" panose="02020603050405020304" pitchFamily="18" charset="0"/>
              </a:rPr>
              <a:t>ý </a:t>
            </a:r>
            <a:r>
              <a:rPr lang="vi-VN" sz="2800" b="1" dirty="0">
                <a:solidFill>
                  <a:srgbClr val="333333"/>
                </a:solidFill>
                <a:latin typeface="Times New Roman" panose="02020603050405020304" pitchFamily="18" charset="0"/>
                <a:ea typeface="Times New Roman" panose="02020603050405020304" pitchFamily="18" charset="0"/>
              </a:rPr>
              <a:t>nghĩa, giá trị của hội Gióng</a:t>
            </a:r>
          </a:p>
        </p:txBody>
      </p:sp>
      <p:sp>
        <p:nvSpPr>
          <p:cNvPr id="6" name="Right Brace 5"/>
          <p:cNvSpPr/>
          <p:nvPr/>
        </p:nvSpPr>
        <p:spPr>
          <a:xfrm>
            <a:off x="9013372" y="666853"/>
            <a:ext cx="1280160" cy="4989364"/>
          </a:xfrm>
          <a:prstGeom prst="rightBrace">
            <a:avLst/>
          </a:prstGeom>
          <a:ln w="381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mn-cs"/>
            </a:endParaRPr>
          </a:p>
        </p:txBody>
      </p:sp>
      <p:sp>
        <p:nvSpPr>
          <p:cNvPr id="12" name="Rounded Rectangle 11"/>
          <p:cNvSpPr/>
          <p:nvPr/>
        </p:nvSpPr>
        <p:spPr>
          <a:xfrm>
            <a:off x="9959124" y="1337618"/>
            <a:ext cx="2232875" cy="4120638"/>
          </a:xfrm>
          <a:prstGeom prst="roundRect">
            <a:avLst>
              <a:gd name="adj" fmla="val 4095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a:t>
            </a:r>
            <a:r>
              <a:rPr lang="fr-FR" sz="2800" kern="100" dirty="0">
                <a:solidFill>
                  <a:prstClr val="black"/>
                </a:solidFill>
                <a:latin typeface="Times New Roman" panose="02020603050405020304" pitchFamily="18" charset="0"/>
                <a:ea typeface="SimSun" panose="02010600030101010101" pitchFamily="2" charset="-122"/>
              </a:rPr>
              <a:t> </a:t>
            </a:r>
            <a:r>
              <a:rPr lang="fr-FR" sz="2800" kern="100" dirty="0" err="1">
                <a:solidFill>
                  <a:prstClr val="black"/>
                </a:solidFill>
                <a:latin typeface="Times New Roman" panose="02020603050405020304" pitchFamily="18" charset="0"/>
                <a:ea typeface="SimSun" panose="02010600030101010101" pitchFamily="2" charset="-122"/>
              </a:rPr>
              <a:t>Cần</a:t>
            </a:r>
            <a:r>
              <a:rPr lang="fr-FR" sz="2800" kern="100" dirty="0">
                <a:solidFill>
                  <a:prstClr val="black"/>
                </a:solidFill>
                <a:latin typeface="Times New Roman" panose="02020603050405020304" pitchFamily="18" charset="0"/>
                <a:ea typeface="SimSun" panose="02010600030101010101" pitchFamily="2" charset="-122"/>
              </a:rPr>
              <a:t> </a:t>
            </a:r>
            <a:r>
              <a:rPr lang="fr-FR" sz="2800" kern="100" dirty="0" err="1">
                <a:solidFill>
                  <a:srgbClr val="000000"/>
                </a:solidFill>
                <a:latin typeface="Times New Roman" panose="02020603050405020304" pitchFamily="18" charset="0"/>
                <a:ea typeface="SimSun" panose="02010600030101010101" pitchFamily="2" charset="-122"/>
              </a:rPr>
              <a:t>được</a:t>
            </a:r>
            <a:r>
              <a:rPr lang="fr-FR" sz="2800" kern="100" dirty="0">
                <a:solidFill>
                  <a:prstClr val="black"/>
                </a:solidFill>
                <a:latin typeface="Times New Roman" panose="02020603050405020304" pitchFamily="18" charset="0"/>
                <a:ea typeface="SimSun" panose="02010600030101010101" pitchFamily="2" charset="-122"/>
              </a:rPr>
              <a:t> </a:t>
            </a:r>
            <a:r>
              <a:rPr lang="fr-FR" sz="2800" kern="100" dirty="0" err="1">
                <a:solidFill>
                  <a:prstClr val="black"/>
                </a:solidFill>
                <a:latin typeface="Times New Roman" panose="02020603050405020304" pitchFamily="18" charset="0"/>
                <a:ea typeface="SimSun" panose="02010600030101010101" pitchFamily="2" charset="-122"/>
              </a:rPr>
              <a:t>bảo</a:t>
            </a:r>
            <a:r>
              <a:rPr lang="fr-FR" sz="2800" kern="100" dirty="0">
                <a:solidFill>
                  <a:prstClr val="black"/>
                </a:solidFill>
                <a:latin typeface="Times New Roman" panose="02020603050405020304" pitchFamily="18" charset="0"/>
                <a:ea typeface="SimSun" panose="02010600030101010101" pitchFamily="2" charset="-122"/>
              </a:rPr>
              <a:t> </a:t>
            </a:r>
            <a:r>
              <a:rPr lang="fr-FR" sz="2800" kern="100" dirty="0" err="1">
                <a:solidFill>
                  <a:prstClr val="black"/>
                </a:solidFill>
                <a:latin typeface="Times New Roman" panose="02020603050405020304" pitchFamily="18" charset="0"/>
                <a:ea typeface="SimSun" panose="02010600030101010101" pitchFamily="2" charset="-122"/>
              </a:rPr>
              <a:t>tồn</a:t>
            </a:r>
            <a:r>
              <a:rPr lang="fr-FR" sz="2800" kern="100" dirty="0">
                <a:solidFill>
                  <a:prstClr val="black"/>
                </a:solidFill>
                <a:latin typeface="Times New Roman" panose="02020603050405020304" pitchFamily="18" charset="0"/>
                <a:ea typeface="SimSun" panose="02010600030101010101" pitchFamily="2" charset="-122"/>
              </a:rPr>
              <a:t> </a:t>
            </a:r>
            <a:r>
              <a:rPr lang="fr-FR" sz="2800" kern="100" dirty="0" err="1">
                <a:solidFill>
                  <a:prstClr val="black"/>
                </a:solidFill>
                <a:latin typeface="Times New Roman" panose="02020603050405020304" pitchFamily="18" charset="0"/>
                <a:ea typeface="SimSun" panose="02010600030101010101" pitchFamily="2" charset="-122"/>
              </a:rPr>
              <a:t>và</a:t>
            </a:r>
            <a:r>
              <a:rPr lang="fr-FR" sz="2800" kern="100" dirty="0">
                <a:solidFill>
                  <a:prstClr val="black"/>
                </a:solidFill>
                <a:latin typeface="Times New Roman" panose="02020603050405020304" pitchFamily="18" charset="0"/>
                <a:ea typeface="SimSun" panose="02010600030101010101" pitchFamily="2" charset="-122"/>
              </a:rPr>
              <a:t> </a:t>
            </a:r>
            <a:r>
              <a:rPr lang="fr-FR" sz="2800" kern="100" dirty="0" err="1">
                <a:solidFill>
                  <a:prstClr val="black"/>
                </a:solidFill>
                <a:latin typeface="Times New Roman" panose="02020603050405020304" pitchFamily="18" charset="0"/>
                <a:ea typeface="SimSun" panose="02010600030101010101" pitchFamily="2" charset="-122"/>
              </a:rPr>
              <a:t>phát</a:t>
            </a:r>
            <a:r>
              <a:rPr lang="fr-FR" sz="2800" kern="100" dirty="0">
                <a:solidFill>
                  <a:prstClr val="black"/>
                </a:solidFill>
                <a:latin typeface="Times New Roman" panose="02020603050405020304" pitchFamily="18" charset="0"/>
                <a:ea typeface="SimSun" panose="02010600030101010101" pitchFamily="2" charset="-122"/>
              </a:rPr>
              <a:t> </a:t>
            </a:r>
            <a:r>
              <a:rPr lang="fr-FR" sz="2800" kern="100" dirty="0" err="1" smtClean="0">
                <a:solidFill>
                  <a:prstClr val="black"/>
                </a:solidFill>
                <a:latin typeface="Times New Roman" panose="02020603050405020304" pitchFamily="18" charset="0"/>
                <a:ea typeface="SimSun" panose="02010600030101010101" pitchFamily="2" charset="-122"/>
              </a:rPr>
              <a:t>huy</a:t>
            </a:r>
            <a:endParaRPr lang="en-US" sz="2800" dirty="0">
              <a:solidFill>
                <a:prstClr val="black"/>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3626251" y="3082583"/>
            <a:ext cx="1964652" cy="2573634"/>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590902" y="4823882"/>
            <a:ext cx="3422469" cy="1784896"/>
          </a:xfrm>
          <a:prstGeom prst="roundRect">
            <a:avLst>
              <a:gd name="adj" fmla="val 40953"/>
            </a:avLst>
          </a:prstGeom>
          <a:solidFill>
            <a:srgbClr val="DB04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n-US" sz="2800" b="1" dirty="0">
              <a:solidFill>
                <a:srgbClr val="333333"/>
              </a:solidFill>
              <a:latin typeface="Times New Roman" panose="02020603050405020304" pitchFamily="18" charset="0"/>
              <a:ea typeface="Times New Roman" panose="02020603050405020304" pitchFamily="18" charset="0"/>
            </a:endParaRPr>
          </a:p>
          <a:p>
            <a:pPr lvl="0" algn="just"/>
            <a:r>
              <a:rPr lang="en-US" sz="2800" b="1" dirty="0">
                <a:solidFill>
                  <a:schemeClr val="bg1"/>
                </a:solidFill>
                <a:latin typeface="Times New Roman" panose="02020603050405020304" pitchFamily="18" charset="0"/>
                <a:ea typeface="Times New Roman" panose="02020603050405020304" pitchFamily="18" charset="0"/>
              </a:rPr>
              <a:t>T</a:t>
            </a:r>
            <a:r>
              <a:rPr lang="vi-VN" sz="2800" b="1" dirty="0" smtClean="0">
                <a:solidFill>
                  <a:schemeClr val="bg1"/>
                </a:solidFill>
                <a:latin typeface="Times New Roman" panose="02020603050405020304" pitchFamily="18" charset="0"/>
                <a:ea typeface="Times New Roman" panose="02020603050405020304" pitchFamily="18" charset="0"/>
              </a:rPr>
              <a:t>rân </a:t>
            </a:r>
            <a:r>
              <a:rPr lang="vi-VN" sz="2800" b="1" dirty="0">
                <a:solidFill>
                  <a:schemeClr val="bg1"/>
                </a:solidFill>
                <a:latin typeface="Times New Roman" panose="02020603050405020304" pitchFamily="18" charset="0"/>
                <a:ea typeface="Times New Roman" panose="02020603050405020304" pitchFamily="18" charset="0"/>
              </a:rPr>
              <a:t>trọng truyền </a:t>
            </a:r>
            <a:r>
              <a:rPr lang="vi-VN" sz="2800" b="1" dirty="0" smtClean="0">
                <a:solidFill>
                  <a:schemeClr val="bg1"/>
                </a:solidFill>
                <a:latin typeface="Times New Roman" panose="02020603050405020304" pitchFamily="18" charset="0"/>
                <a:ea typeface="Times New Roman" panose="02020603050405020304" pitchFamily="18" charset="0"/>
              </a:rPr>
              <a:t>thống</a:t>
            </a:r>
            <a:r>
              <a:rPr lang="en-US" sz="2800" b="1" dirty="0" smtClean="0">
                <a:solidFill>
                  <a:schemeClr val="bg1"/>
                </a:solidFill>
                <a:latin typeface="Times New Roman" panose="02020603050405020304" pitchFamily="18" charset="0"/>
                <a:ea typeface="Times New Roman" panose="02020603050405020304" pitchFamily="18" charset="0"/>
              </a:rPr>
              <a:t>,</a:t>
            </a:r>
            <a:r>
              <a:rPr lang="vi-VN" sz="2800" b="1" dirty="0" smtClean="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lịch sử dân tộc.</a:t>
            </a:r>
          </a:p>
          <a:p>
            <a:pPr lvl="0" algn="just"/>
            <a:endParaRPr kumimoji="0" lang="vi-VN"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2899520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6" grpId="0" animBg="1"/>
      <p:bldP spid="12"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cs typeface="+mn-cs"/>
              </a:rPr>
              <a:t>延迟符</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4514"/>
            <a:ext cx="12192000" cy="286685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329" y="2161741"/>
            <a:ext cx="2679499" cy="1673014"/>
          </a:xfrm>
          <a:prstGeom prst="rect">
            <a:avLst/>
          </a:prstGeom>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37669">
            <a:off x="11656216" y="-1116929"/>
            <a:ext cx="1939187" cy="1344057"/>
          </a:xfrm>
          <a:prstGeom prst="rect">
            <a:avLst/>
          </a:prstGeom>
        </p:spPr>
      </p:pic>
      <p:pic>
        <p:nvPicPr>
          <p:cNvPr id="34" name="图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5232" y="4180874"/>
            <a:ext cx="1253080" cy="749687"/>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555" y="4682947"/>
            <a:ext cx="6831594" cy="2003796"/>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091" y="-5953"/>
            <a:ext cx="1728220" cy="1975108"/>
          </a:xfrm>
          <a:prstGeom prst="rect">
            <a:avLst/>
          </a:prstGeom>
        </p:spPr>
      </p:pic>
      <p:sp>
        <p:nvSpPr>
          <p:cNvPr id="15" name="矩形 19"/>
          <p:cNvSpPr/>
          <p:nvPr/>
        </p:nvSpPr>
        <p:spPr>
          <a:xfrm>
            <a:off x="1434151" y="1587194"/>
            <a:ext cx="10399776" cy="1323439"/>
          </a:xfrm>
          <a:prstGeom prst="rect">
            <a:avLst/>
          </a:prstGeom>
        </p:spPr>
        <p:txBody>
          <a:bodyPr wrap="square">
            <a:spAutoFit/>
          </a:bodyPr>
          <a:lstStyle/>
          <a:p>
            <a:pPr lvl="0" algn="ctr"/>
            <a:r>
              <a:rPr lang="en-US" altLang="zh-CN" sz="8000" b="1">
                <a:solidFill>
                  <a:srgbClr val="0070C0"/>
                </a:solidFill>
                <a:latin typeface="Times New Roman" panose="02020603050405020304" pitchFamily="18" charset="0"/>
                <a:ea typeface="迷你简丫丫" panose="02010604000101010101" pitchFamily="2" charset="-122"/>
                <a:cs typeface="Times New Roman" panose="02020603050405020304" pitchFamily="18" charset="0"/>
              </a:rPr>
              <a:t>III. Tổng kết</a:t>
            </a:r>
            <a:endParaRPr kumimoji="0" lang="zh-CN" altLang="en-US" sz="8000" b="1" i="0" u="none" strike="noStrike" kern="1200" cap="none" spc="0" normalizeH="0" baseline="0" noProof="0" dirty="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endParaRPr>
          </a:p>
        </p:txBody>
      </p:sp>
    </p:spTree>
    <p:extLst>
      <p:ext uri="{BB962C8B-B14F-4D97-AF65-F5344CB8AC3E}">
        <p14:creationId xmlns:p14="http://schemas.microsoft.com/office/powerpoint/2010/main" val="525220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10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4100" fill="hold"/>
                                        <p:tgtEl>
                                          <p:spTgt spid="33"/>
                                        </p:tgtEl>
                                        <p:attrNameLst>
                                          <p:attrName>ppt_x</p:attrName>
                                        </p:attrNameLst>
                                      </p:cBhvr>
                                      <p:tavLst>
                                        <p:tav tm="0">
                                          <p:val>
                                            <p:strVal val="0-#ppt_w/2"/>
                                          </p:val>
                                        </p:tav>
                                        <p:tav tm="100000">
                                          <p:val>
                                            <p:strVal val="#ppt_x"/>
                                          </p:val>
                                        </p:tav>
                                      </p:tavLst>
                                    </p:anim>
                                    <p:anim calcmode="lin" valueType="num">
                                      <p:cBhvr additive="base">
                                        <p:cTn id="8" dur="41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down)">
                                      <p:cBhvr>
                                        <p:cTn id="1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6339840" y="165997"/>
            <a:ext cx="5242560" cy="646331"/>
          </a:xfrm>
          <a:prstGeom prst="rect">
            <a:avLst/>
          </a:prstGeom>
        </p:spPr>
        <p:txBody>
          <a:bodyPr wrap="square">
            <a:spAutoFit/>
          </a:bodyPr>
          <a:lstStyle/>
          <a:p>
            <a:r>
              <a:rPr lang="nl-NL" sz="3600" b="1" kern="100">
                <a:latin typeface="Times New Roman" panose="02020603050405020304" pitchFamily="18" charset="0"/>
                <a:ea typeface="SimSun" panose="02010600030101010101" pitchFamily="2" charset="-122"/>
              </a:rPr>
              <a:t>1. Nội dung – Ý nghĩa:</a:t>
            </a:r>
            <a:endParaRPr lang="en-US" sz="3600" kern="100">
              <a:latin typeface="Times New Roman" panose="02020603050405020304" pitchFamily="18" charset="0"/>
              <a:ea typeface="SimSun" panose="02010600030101010101" pitchFamily="2" charset="-122"/>
            </a:endParaRPr>
          </a:p>
        </p:txBody>
      </p:sp>
      <p:sp>
        <p:nvSpPr>
          <p:cNvPr id="3" name="Rectangle 2"/>
          <p:cNvSpPr/>
          <p:nvPr/>
        </p:nvSpPr>
        <p:spPr>
          <a:xfrm>
            <a:off x="6339840" y="4295293"/>
            <a:ext cx="6096000" cy="646331"/>
          </a:xfrm>
          <a:prstGeom prst="rect">
            <a:avLst/>
          </a:prstGeom>
        </p:spPr>
        <p:txBody>
          <a:bodyPr>
            <a:spAutoFit/>
          </a:bodyPr>
          <a:lstStyle/>
          <a:p>
            <a:pPr lvl="0"/>
            <a:r>
              <a:rPr lang="fr-FR" sz="3600" b="1" kern="100">
                <a:solidFill>
                  <a:srgbClr val="000000"/>
                </a:solidFill>
                <a:latin typeface="Times New Roman" panose="02020603050405020304" pitchFamily="18" charset="0"/>
                <a:ea typeface="SimSun" panose="02010600030101010101" pitchFamily="2" charset="-122"/>
              </a:rPr>
              <a:t>2. Nghệ thuật</a:t>
            </a:r>
            <a:endParaRPr lang="en-US" sz="36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6498336" y="985903"/>
            <a:ext cx="5474208" cy="3416320"/>
          </a:xfrm>
          <a:prstGeom prst="rect">
            <a:avLst/>
          </a:prstGeom>
        </p:spPr>
        <p:txBody>
          <a:bodyPr wrap="square">
            <a:spAutoFit/>
          </a:bodyPr>
          <a:lstStyle/>
          <a:p>
            <a:pPr lvl="0" algn="just"/>
            <a:r>
              <a:rPr lang="nl-NL" sz="3600" kern="100">
                <a:solidFill>
                  <a:prstClr val="black"/>
                </a:solidFill>
                <a:latin typeface="Times New Roman" panose="02020603050405020304" pitchFamily="18" charset="0"/>
                <a:ea typeface="SimSun" panose="02010600030101010101" pitchFamily="2" charset="-122"/>
              </a:rPr>
              <a:t>- Giới thiệu về lễ hội đền Gióng. Qua đó thể hiện được nét đẹp văn hoá tâm linh và truyền thống uống nước nhớ nguồn của dân tộc.</a:t>
            </a:r>
            <a:endParaRPr lang="en-US" sz="36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6187440" y="4941624"/>
            <a:ext cx="5785104" cy="1754326"/>
          </a:xfrm>
          <a:prstGeom prst="rect">
            <a:avLst/>
          </a:prstGeom>
        </p:spPr>
        <p:txBody>
          <a:bodyPr wrap="square">
            <a:spAutoFit/>
          </a:bodyPr>
          <a:lstStyle/>
          <a:p>
            <a:pPr lvl="0"/>
            <a:r>
              <a:rPr lang="en-US" sz="3600" kern="100">
                <a:solidFill>
                  <a:srgbClr val="000000"/>
                </a:solidFill>
                <a:latin typeface="Times New Roman" panose="02020603050405020304" pitchFamily="18" charset="0"/>
                <a:ea typeface="SimSun" panose="02010600030101010101" pitchFamily="2" charset="-122"/>
              </a:rPr>
              <a:t>- Sử dụng các phương thức thuyết minh, ngắn gọn, súc tích.</a:t>
            </a:r>
            <a:endParaRPr lang="en-US" sz="3600">
              <a:solidFill>
                <a:prstClr val="black"/>
              </a:solidFill>
            </a:endParaRPr>
          </a:p>
        </p:txBody>
      </p:sp>
    </p:spTree>
    <p:extLst>
      <p:ext uri="{BB962C8B-B14F-4D97-AF65-F5344CB8AC3E}">
        <p14:creationId xmlns:p14="http://schemas.microsoft.com/office/powerpoint/2010/main" val="1994382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3">
            <a:extLst>
              <a:ext uri="{28A0092B-C50C-407E-A947-70E740481C1C}">
                <a14:useLocalDpi xmlns:a14="http://schemas.microsoft.com/office/drawing/2010/main" val="0"/>
              </a:ext>
            </a:extLst>
          </a:blip>
          <a:srcRect t="24761"/>
          <a:stretch/>
        </p:blipFill>
        <p:spPr>
          <a:xfrm>
            <a:off x="0" y="125879"/>
            <a:ext cx="12192000" cy="6877050"/>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cs typeface="+mn-cs"/>
              </a:rPr>
              <a:t>延迟符</a:t>
            </a:r>
          </a:p>
        </p:txBody>
      </p:sp>
      <p:sp>
        <p:nvSpPr>
          <p:cNvPr id="20" name="矩形 19"/>
          <p:cNvSpPr/>
          <p:nvPr/>
        </p:nvSpPr>
        <p:spPr>
          <a:xfrm>
            <a:off x="3088119" y="1298159"/>
            <a:ext cx="784629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rPr>
              <a:t>VẬN</a:t>
            </a:r>
            <a:r>
              <a:rPr kumimoji="0" lang="en-US" altLang="zh-CN" sz="8000" b="1" i="0" u="none" strike="noStrike" kern="1200" cap="none" spc="0" normalizeH="0" noProof="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rPr>
              <a:t> DỤNG</a:t>
            </a:r>
            <a:endParaRPr kumimoji="0" lang="zh-CN" altLang="en-US" sz="8000" b="1" i="0" u="none" strike="noStrike" kern="1200" cap="none" spc="0" normalizeH="0" baseline="0" noProof="0" dirty="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3" y="3401268"/>
            <a:ext cx="12156468" cy="35836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3449035"/>
            <a:ext cx="12192000" cy="3553895"/>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969" y="2480942"/>
            <a:ext cx="1414100" cy="1798734"/>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62985" y="3933370"/>
            <a:ext cx="2705983" cy="3069559"/>
          </a:xfrm>
          <a:prstGeom prst="rect">
            <a:avLst/>
          </a:prstGeom>
        </p:spPr>
      </p:pic>
      <p:grpSp>
        <p:nvGrpSpPr>
          <p:cNvPr id="16" name="组合 15"/>
          <p:cNvGrpSpPr/>
          <p:nvPr/>
        </p:nvGrpSpPr>
        <p:grpSpPr>
          <a:xfrm>
            <a:off x="1426161" y="403741"/>
            <a:ext cx="1835698" cy="1920523"/>
            <a:chOff x="5108154" y="23361"/>
            <a:chExt cx="1495982" cy="1565109"/>
          </a:xfrm>
        </p:grpSpPr>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7861" y="23361"/>
              <a:ext cx="1016275" cy="1342014"/>
            </a:xfrm>
            <a:prstGeom prst="rect">
              <a:avLst/>
            </a:prstGeom>
          </p:spPr>
        </p:pic>
        <p:sp>
          <p:nvSpPr>
            <p:cNvPr id="21" name="矩形 20"/>
            <p:cNvSpPr/>
            <p:nvPr/>
          </p:nvSpPr>
          <p:spPr>
            <a:xfrm>
              <a:off x="5108154" y="1111914"/>
              <a:ext cx="150544" cy="4765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9933FF"/>
                </a:solidFill>
                <a:effectLst/>
                <a:uLnTx/>
                <a:uFillTx/>
                <a:latin typeface="迷你简丫丫" panose="02010604000101010101" pitchFamily="2" charset="-122"/>
                <a:ea typeface="迷你简丫丫" panose="02010604000101010101" pitchFamily="2" charset="-122"/>
                <a:cs typeface="+mn-cs"/>
              </a:endParaRPr>
            </a:p>
          </p:txBody>
        </p:sp>
      </p:gr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21216717">
            <a:off x="8280719" y="4462625"/>
            <a:ext cx="1596572" cy="19304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rot="21216717">
            <a:off x="5137426" y="4632589"/>
            <a:ext cx="1986240" cy="1930400"/>
          </a:xfrm>
          <a:prstGeom prst="rect">
            <a:avLst/>
          </a:prstGeom>
        </p:spPr>
      </p:pic>
    </p:spTree>
    <p:extLst>
      <p:ext uri="{BB962C8B-B14F-4D97-AF65-F5344CB8AC3E}">
        <p14:creationId xmlns:p14="http://schemas.microsoft.com/office/powerpoint/2010/main" val="2878921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6679475" y="1779508"/>
            <a:ext cx="5064034" cy="3416320"/>
          </a:xfrm>
          <a:prstGeom prst="rect">
            <a:avLst/>
          </a:prstGeom>
        </p:spPr>
        <p:txBody>
          <a:bodyPr wrap="square">
            <a:spAutoFit/>
          </a:bodyPr>
          <a:lstStyle/>
          <a:p>
            <a:pPr algn="just">
              <a:lnSpc>
                <a:spcPct val="150000"/>
              </a:lnSpc>
            </a:pPr>
            <a:r>
              <a:rPr lang="nl-NL" sz="3600" i="1" kern="100">
                <a:solidFill>
                  <a:srgbClr val="000000"/>
                </a:solidFill>
                <a:latin typeface="Times New Roman" panose="02020603050405020304" pitchFamily="18" charset="0"/>
                <a:ea typeface="SimSun" panose="02010600030101010101" pitchFamily="2" charset="-122"/>
              </a:rPr>
              <a:t>	Viết đoạn văn  (5-7 câu) nêu cảm nhận của em về ý nghĩa của lễ hội Gióng ở nước ta.</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70621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899" y="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Rounded Rectangle 3"/>
          <p:cNvSpPr/>
          <p:nvPr/>
        </p:nvSpPr>
        <p:spPr>
          <a:xfrm>
            <a:off x="5146766" y="91441"/>
            <a:ext cx="3422469" cy="1649170"/>
          </a:xfrm>
          <a:prstGeom prst="roundRect">
            <a:avLst>
              <a:gd name="adj" fmla="val 40953"/>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chemeClr val="bg1"/>
                </a:solidFill>
                <a:latin typeface="Times New Roman" panose="02020603050405020304" pitchFamily="18" charset="0"/>
                <a:ea typeface="Times New Roman" panose="02020603050405020304" pitchFamily="18" charset="0"/>
              </a:rPr>
              <a:t>Đảm bảo hình thức đoạn văn.</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5590902" y="2640964"/>
            <a:ext cx="3422469" cy="1784896"/>
          </a:xfrm>
          <a:prstGeom prst="roundRect">
            <a:avLst>
              <a:gd name="adj" fmla="val 40953"/>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noProof="0">
                <a:ln>
                  <a:noFill/>
                </a:ln>
                <a:solidFill>
                  <a:schemeClr val="bg1"/>
                </a:solidFill>
                <a:effectLst/>
                <a:uLnTx/>
                <a:uFillTx/>
                <a:latin typeface="Times New Roman" panose="02020603050405020304" pitchFamily="18" charset="0"/>
                <a:ea typeface="Times New Roman" panose="02020603050405020304" pitchFamily="18" charset="0"/>
                <a:cs typeface="+mn-cs"/>
              </a:rPr>
              <a:t> đúng dung lượng, đúng chính tả.</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cxnSp>
        <p:nvCxnSpPr>
          <p:cNvPr id="11" name="Straight Arrow Connector 10"/>
          <p:cNvCxnSpPr/>
          <p:nvPr/>
        </p:nvCxnSpPr>
        <p:spPr>
          <a:xfrm>
            <a:off x="3422468" y="2975787"/>
            <a:ext cx="2168435" cy="557625"/>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22469" y="1337618"/>
            <a:ext cx="1724297" cy="1792801"/>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03782" y="2316021"/>
            <a:ext cx="3422469" cy="1337617"/>
          </a:xfrm>
          <a:prstGeom prst="roundRect">
            <a:avLst>
              <a:gd name="adj" fmla="val 409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solidFill>
                  <a:schemeClr val="bg1"/>
                </a:solidFill>
                <a:latin typeface="Times New Roman" panose="02020603050405020304" pitchFamily="18" charset="0"/>
                <a:ea typeface="Times New Roman" panose="02020603050405020304" pitchFamily="18" charset="0"/>
              </a:rPr>
              <a:t>Về hình thức</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endParaRPr>
          </a:p>
        </p:txBody>
      </p:sp>
      <p:cxnSp>
        <p:nvCxnSpPr>
          <p:cNvPr id="15" name="Straight Arrow Connector 14"/>
          <p:cNvCxnSpPr/>
          <p:nvPr/>
        </p:nvCxnSpPr>
        <p:spPr>
          <a:xfrm>
            <a:off x="3626251" y="3082583"/>
            <a:ext cx="1964652" cy="2573634"/>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590902" y="4823882"/>
            <a:ext cx="3422469" cy="1784896"/>
          </a:xfrm>
          <a:prstGeom prst="roundRect">
            <a:avLst>
              <a:gd name="adj" fmla="val 40953"/>
            </a:avLst>
          </a:prstGeom>
          <a:solidFill>
            <a:srgbClr val="DB04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rPr>
              <a:t>Dùng</a:t>
            </a:r>
            <a:r>
              <a:rPr kumimoji="0" lang="en-US" sz="2800" b="1" i="0" u="none" strike="noStrike" kern="1200" cap="none" spc="0" normalizeH="0" noProof="0">
                <a:ln>
                  <a:noFill/>
                </a:ln>
                <a:solidFill>
                  <a:schemeClr val="bg1"/>
                </a:solidFill>
                <a:effectLst/>
                <a:uLnTx/>
                <a:uFillTx/>
                <a:latin typeface="Times New Roman" panose="02020603050405020304" pitchFamily="18" charset="0"/>
                <a:ea typeface="Times New Roman" panose="02020603050405020304" pitchFamily="18" charset="0"/>
                <a:cs typeface="+mn-cs"/>
              </a:rPr>
              <a:t> từ đúng nghĩa, diễn đạt trong sáng</a:t>
            </a:r>
            <a:r>
              <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294117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0284" y="3788229"/>
            <a:ext cx="6838495" cy="3196665"/>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r>
              <a:rPr lang="zh-CN" altLang="en-US" dirty="0"/>
              <a:t>延迟符</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2397"/>
            <a:ext cx="12192000" cy="3553895"/>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0115" y="-1717671"/>
            <a:ext cx="2679499" cy="1673014"/>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5143" y="4498263"/>
            <a:ext cx="1629099" cy="1993251"/>
          </a:xfrm>
          <a:prstGeom prst="rect">
            <a:avLst/>
          </a:prstGeom>
        </p:spPr>
      </p:pic>
      <p:sp>
        <p:nvSpPr>
          <p:cNvPr id="2" name="Rounded Rectangle 1"/>
          <p:cNvSpPr/>
          <p:nvPr/>
        </p:nvSpPr>
        <p:spPr>
          <a:xfrm>
            <a:off x="2036064" y="447111"/>
            <a:ext cx="9400032" cy="138988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Di sản thiên nhiên này của nước ta tên là </a:t>
            </a:r>
          </a:p>
        </p:txBody>
      </p:sp>
      <p:sp>
        <p:nvSpPr>
          <p:cNvPr id="12" name="Rounded Rectangle 11"/>
          <p:cNvSpPr/>
          <p:nvPr/>
        </p:nvSpPr>
        <p:spPr>
          <a:xfrm>
            <a:off x="670268" y="3462397"/>
            <a:ext cx="3450628" cy="138988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Vịnh Hạ Long</a:t>
            </a:r>
          </a:p>
        </p:txBody>
      </p:sp>
      <p:pic>
        <p:nvPicPr>
          <p:cNvPr id="4" name="Picture 3"/>
          <p:cNvPicPr>
            <a:picLocks noChangeAspect="1"/>
          </p:cNvPicPr>
          <p:nvPr/>
        </p:nvPicPr>
        <p:blipFill>
          <a:blip r:embed="rId7"/>
          <a:stretch>
            <a:fillRect/>
          </a:stretch>
        </p:blipFill>
        <p:spPr>
          <a:xfrm>
            <a:off x="4791164" y="2138589"/>
            <a:ext cx="6381750" cy="4352925"/>
          </a:xfrm>
          <a:prstGeom prst="rect">
            <a:avLst/>
          </a:prstGeom>
        </p:spPr>
      </p:pic>
    </p:spTree>
    <p:extLst>
      <p:ext uri="{BB962C8B-B14F-4D97-AF65-F5344CB8AC3E}">
        <p14:creationId xmlns:p14="http://schemas.microsoft.com/office/powerpoint/2010/main" val="400927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6000" fill="hold"/>
                                        <p:tgtEl>
                                          <p:spTgt spid="14"/>
                                        </p:tgtEl>
                                        <p:attrNameLst>
                                          <p:attrName>ppt_x</p:attrName>
                                        </p:attrNameLst>
                                      </p:cBhvr>
                                      <p:tavLst>
                                        <p:tav tm="0">
                                          <p:val>
                                            <p:strVal val="1+#ppt_w/2"/>
                                          </p:val>
                                        </p:tav>
                                        <p:tav tm="100000">
                                          <p:val>
                                            <p:strVal val="#ppt_x"/>
                                          </p:val>
                                        </p:tav>
                                      </p:tavLst>
                                    </p:anim>
                                    <p:anim calcmode="lin" valueType="num">
                                      <p:cBhvr additive="base">
                                        <p:cTn id="8" dur="6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6000"/>
                            </p:stCondLst>
                            <p:childTnLst>
                              <p:par>
                                <p:cTn id="10" presetID="2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899" y="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Rounded Rectangle 3"/>
          <p:cNvSpPr/>
          <p:nvPr/>
        </p:nvSpPr>
        <p:spPr>
          <a:xfrm>
            <a:off x="5146766" y="91441"/>
            <a:ext cx="3422469" cy="1091545"/>
          </a:xfrm>
          <a:prstGeom prst="roundRect">
            <a:avLst>
              <a:gd name="adj" fmla="val 40953"/>
            </a:avLst>
          </a:prstGeom>
          <a:solidFill>
            <a:srgbClr val="01AC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chemeClr val="bg1"/>
                </a:solidFill>
                <a:latin typeface="Times New Roman" panose="02020603050405020304" pitchFamily="18" charset="0"/>
                <a:ea typeface="Times New Roman" panose="02020603050405020304" pitchFamily="18" charset="0"/>
              </a:rPr>
              <a:t>Giới thiệu về lễ hội.</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5590903" y="2819031"/>
            <a:ext cx="2181498" cy="1134202"/>
          </a:xfrm>
          <a:prstGeom prst="roundRect">
            <a:avLst>
              <a:gd name="adj" fmla="val 40953"/>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a:solidFill>
                  <a:schemeClr val="bg1"/>
                </a:solidFill>
                <a:latin typeface="Times New Roman" panose="02020603050405020304" pitchFamily="18" charset="0"/>
                <a:ea typeface="Times New Roman" panose="02020603050405020304" pitchFamily="18" charset="0"/>
              </a:rPr>
              <a:t>Ý nghĩa lễ hội</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cxnSp>
        <p:nvCxnSpPr>
          <p:cNvPr id="11" name="Straight Arrow Connector 10"/>
          <p:cNvCxnSpPr/>
          <p:nvPr/>
        </p:nvCxnSpPr>
        <p:spPr>
          <a:xfrm>
            <a:off x="3422468" y="2975787"/>
            <a:ext cx="2168435" cy="557625"/>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22469" y="1337618"/>
            <a:ext cx="1724297" cy="1792801"/>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91440" y="2316021"/>
            <a:ext cx="3717691" cy="1337617"/>
          </a:xfrm>
          <a:prstGeom prst="roundRect">
            <a:avLst>
              <a:gd name="adj" fmla="val 409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solidFill>
                  <a:schemeClr val="bg1"/>
                </a:solidFill>
                <a:latin typeface="Times New Roman" panose="02020603050405020304" pitchFamily="18" charset="0"/>
                <a:ea typeface="Times New Roman" panose="02020603050405020304" pitchFamily="18" charset="0"/>
              </a:rPr>
              <a:t>Về nội dung: cảm nhận của em về ý nghĩa của lễ hội.</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endParaRPr>
          </a:p>
        </p:txBody>
      </p:sp>
      <p:cxnSp>
        <p:nvCxnSpPr>
          <p:cNvPr id="15" name="Straight Arrow Connector 14"/>
          <p:cNvCxnSpPr/>
          <p:nvPr/>
        </p:nvCxnSpPr>
        <p:spPr>
          <a:xfrm>
            <a:off x="3626251" y="3082583"/>
            <a:ext cx="1964652" cy="2573634"/>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590902" y="5326212"/>
            <a:ext cx="3422469" cy="1282565"/>
          </a:xfrm>
          <a:prstGeom prst="roundRect">
            <a:avLst>
              <a:gd name="adj" fmla="val 40953"/>
            </a:avLst>
          </a:prstGeom>
          <a:solidFill>
            <a:srgbClr val="DB04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rPr>
              <a:t>Trách</a:t>
            </a:r>
            <a:r>
              <a:rPr kumimoji="0" lang="en-US" sz="2800" b="1" i="0" u="none" strike="noStrike" kern="1200" cap="none" spc="0" normalizeH="0" noProof="0">
                <a:ln>
                  <a:noFill/>
                </a:ln>
                <a:solidFill>
                  <a:schemeClr val="bg1"/>
                </a:solidFill>
                <a:effectLst/>
                <a:uLnTx/>
                <a:uFillTx/>
                <a:latin typeface="Times New Roman" panose="02020603050405020304" pitchFamily="18" charset="0"/>
                <a:ea typeface="Times New Roman" panose="02020603050405020304" pitchFamily="18" charset="0"/>
                <a:cs typeface="+mn-cs"/>
              </a:rPr>
              <a:t> nhiệm của học sinh.</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endParaRPr>
          </a:p>
        </p:txBody>
      </p:sp>
      <p:sp>
        <p:nvSpPr>
          <p:cNvPr id="10" name="Rounded Rectangle 9"/>
          <p:cNvSpPr/>
          <p:nvPr/>
        </p:nvSpPr>
        <p:spPr>
          <a:xfrm>
            <a:off x="9013371" y="1181819"/>
            <a:ext cx="3178629" cy="1134202"/>
          </a:xfrm>
          <a:prstGeom prst="roundRect">
            <a:avLst>
              <a:gd name="adj" fmla="val 40953"/>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noProof="0">
                <a:solidFill>
                  <a:schemeClr val="bg1"/>
                </a:solidFill>
                <a:latin typeface="Times New Roman" panose="02020603050405020304" pitchFamily="18" charset="0"/>
                <a:ea typeface="Times New Roman" panose="02020603050405020304" pitchFamily="18" charset="0"/>
              </a:rPr>
              <a:t>Tái hiện lịch sử.</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
        <p:nvSpPr>
          <p:cNvPr id="12" name="Rounded Rectangle 11"/>
          <p:cNvSpPr/>
          <p:nvPr/>
        </p:nvSpPr>
        <p:spPr>
          <a:xfrm>
            <a:off x="9104811" y="2687498"/>
            <a:ext cx="3178629" cy="1134202"/>
          </a:xfrm>
          <a:prstGeom prst="roundRect">
            <a:avLst>
              <a:gd name="adj" fmla="val 40953"/>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noProof="0">
                <a:solidFill>
                  <a:schemeClr val="bg1"/>
                </a:solidFill>
                <a:latin typeface="Times New Roman" panose="02020603050405020304" pitchFamily="18" charset="0"/>
                <a:ea typeface="Times New Roman" panose="02020603050405020304" pitchFamily="18" charset="0"/>
              </a:rPr>
              <a:t>Nâng cao nhận thức.</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
        <p:nvSpPr>
          <p:cNvPr id="14" name="Rounded Rectangle 13"/>
          <p:cNvSpPr/>
          <p:nvPr/>
        </p:nvSpPr>
        <p:spPr>
          <a:xfrm>
            <a:off x="9013371" y="4125248"/>
            <a:ext cx="3178629" cy="1134202"/>
          </a:xfrm>
          <a:prstGeom prst="roundRect">
            <a:avLst>
              <a:gd name="adj" fmla="val 40953"/>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noProof="0">
                <a:solidFill>
                  <a:schemeClr val="bg1"/>
                </a:solidFill>
                <a:latin typeface="Times New Roman" panose="02020603050405020304" pitchFamily="18" charset="0"/>
                <a:ea typeface="Times New Roman" panose="02020603050405020304" pitchFamily="18" charset="0"/>
              </a:rPr>
              <a:t>Giáo dục lòng yêu nước.</a:t>
            </a:r>
            <a:endParaRPr kumimoji="0" lang="vi-VN" sz="28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cxnSp>
        <p:nvCxnSpPr>
          <p:cNvPr id="17" name="Straight Arrow Connector 16"/>
          <p:cNvCxnSpPr/>
          <p:nvPr/>
        </p:nvCxnSpPr>
        <p:spPr>
          <a:xfrm flipV="1">
            <a:off x="7772401" y="2151942"/>
            <a:ext cx="1332410" cy="1102657"/>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772401" y="3273045"/>
            <a:ext cx="1332410" cy="113087"/>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811590" y="3284977"/>
            <a:ext cx="1201781" cy="1224259"/>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6783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19" grpId="0" animBg="1"/>
      <p:bldP spid="10" grpId="0" animBg="1"/>
      <p:bldP spid="12"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195" y="359250"/>
            <a:ext cx="11800113" cy="6001643"/>
          </a:xfrm>
          <a:prstGeom prst="rect">
            <a:avLst/>
          </a:prstGeom>
        </p:spPr>
        <p:txBody>
          <a:bodyPr wrap="square">
            <a:spAutoFit/>
          </a:bodyPr>
          <a:lstStyle/>
          <a:p>
            <a:pPr algn="just"/>
            <a:r>
              <a:rPr lang="en-US" sz="3200" i="1">
                <a:latin typeface="Times New Roman" panose="02020603050405020304" pitchFamily="18" charset="0"/>
                <a:ea typeface="Times New Roman" panose="02020603050405020304" pitchFamily="18" charset="0"/>
              </a:rPr>
              <a:t>	Những lễ hội tưng bừng, náo nhiệt là một phần không thể thiếu trong đời sống tinh thần của người Việt Nam. Trong đó Lễ hội Gióng là một lễ hội mang nhiều ý nghĩa thiêng liêng. Đây là lễ hội truyền thống tưởng nhớ và ca ngợi chiến công của người anh hùng Thánh Gióng, một trong tứ bất tử của tín ngưỡng dân gian Việt Nam. Lễ hội mô phỏng một cách sinh động diễn biến các trận đấu của Thánh Gióng và nhân dân Văn Lang trong cuộc chiến chống giặc Ân, thông qua đó nâng cao nhận thức cộng đồng về các hình thức chiến tranh bộ lạc thời cổ xưa, đồng thời giáo dục lòng yêu nước, truyền thống thượng võ, ý chí quật cường và khát vọng độc lập, tự do của dân tộc. Bản thân mỗi học sinh chúng ta cần có ý thức trong việc duy trì, bảo tồn lễ hội truyền thống quý báu của dân tộc. </a:t>
            </a:r>
            <a:endParaRPr lang="en-US" sz="3200"/>
          </a:p>
        </p:txBody>
      </p:sp>
    </p:spTree>
    <p:extLst>
      <p:ext uri="{BB962C8B-B14F-4D97-AF65-F5344CB8AC3E}">
        <p14:creationId xmlns:p14="http://schemas.microsoft.com/office/powerpoint/2010/main" val="186625442"/>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064" y="625231"/>
            <a:ext cx="12379463" cy="5422872"/>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r>
              <a:rPr lang="zh-CN" altLang="en-US" dirty="0"/>
              <a:t>延迟符</a:t>
            </a: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0535"/>
            <a:ext cx="12192000" cy="2755363"/>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7521" y="545637"/>
            <a:ext cx="2405948" cy="217865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5068" y="3141891"/>
            <a:ext cx="3031148" cy="3708699"/>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431" y="269373"/>
            <a:ext cx="3175106" cy="2935564"/>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6440" y="1769605"/>
            <a:ext cx="2914205" cy="2796289"/>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159" y="-50515"/>
            <a:ext cx="1728220" cy="1975108"/>
          </a:xfrm>
          <a:prstGeom prst="rect">
            <a:avLst/>
          </a:prstGeom>
        </p:spPr>
      </p:pic>
      <p:pic>
        <p:nvPicPr>
          <p:cNvPr id="25" name="图片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8441" y="3929277"/>
            <a:ext cx="1049277" cy="655143"/>
          </a:xfrm>
          <a:prstGeom prst="rect">
            <a:avLst/>
          </a:prstGeom>
        </p:spPr>
      </p:pic>
      <p:pic>
        <p:nvPicPr>
          <p:cNvPr id="27" name="图片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21" y="2261506"/>
            <a:ext cx="1767844" cy="1057658"/>
          </a:xfrm>
          <a:prstGeom prst="rect">
            <a:avLst/>
          </a:prstGeom>
        </p:spPr>
      </p:pic>
      <p:sp>
        <p:nvSpPr>
          <p:cNvPr id="26" name="矩形 19"/>
          <p:cNvSpPr/>
          <p:nvPr/>
        </p:nvSpPr>
        <p:spPr>
          <a:xfrm>
            <a:off x="3328061" y="2556699"/>
            <a:ext cx="666006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rPr>
              <a:t>CHÚC</a:t>
            </a:r>
            <a:r>
              <a:rPr kumimoji="0" lang="en-US" altLang="zh-CN" sz="6000" b="1" i="0" u="none" strike="noStrike" kern="1200" cap="none" spc="0" normalizeH="0" noProof="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rPr>
              <a:t> CÁC EM HỌC TỐT!</a:t>
            </a:r>
            <a:endParaRPr kumimoji="0" lang="zh-CN" altLang="en-US" sz="6000" b="1" i="0" u="none" strike="noStrike" kern="1200" cap="none" spc="0" normalizeH="0" baseline="0" noProof="0" dirty="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endParaRPr>
          </a:p>
        </p:txBody>
      </p:sp>
    </p:spTree>
    <p:extLst>
      <p:ext uri="{BB962C8B-B14F-4D97-AF65-F5344CB8AC3E}">
        <p14:creationId xmlns:p14="http://schemas.microsoft.com/office/powerpoint/2010/main" val="1423264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crus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0284" y="3788229"/>
            <a:ext cx="6838495" cy="3196665"/>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r>
              <a:rPr lang="zh-CN" altLang="en-US" dirty="0"/>
              <a:t>延迟符</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2397"/>
            <a:ext cx="12192000" cy="3553895"/>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0115" y="-1717671"/>
            <a:ext cx="2679499" cy="1673014"/>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5143" y="4498263"/>
            <a:ext cx="1629099" cy="1993251"/>
          </a:xfrm>
          <a:prstGeom prst="rect">
            <a:avLst/>
          </a:prstGeom>
        </p:spPr>
      </p:pic>
      <p:sp>
        <p:nvSpPr>
          <p:cNvPr id="2" name="Rounded Rectangle 1"/>
          <p:cNvSpPr/>
          <p:nvPr/>
        </p:nvSpPr>
        <p:spPr>
          <a:xfrm>
            <a:off x="2036064" y="447111"/>
            <a:ext cx="9400032" cy="138988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Đây là quần thể di sản văn hóa nằm ở miền Trung nước ta?</a:t>
            </a:r>
          </a:p>
        </p:txBody>
      </p:sp>
      <p:sp>
        <p:nvSpPr>
          <p:cNvPr id="12" name="Rounded Rectangle 11"/>
          <p:cNvSpPr/>
          <p:nvPr/>
        </p:nvSpPr>
        <p:spPr>
          <a:xfrm>
            <a:off x="670268" y="3462397"/>
            <a:ext cx="3450628" cy="138988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Cố đô Huế</a:t>
            </a:r>
          </a:p>
        </p:txBody>
      </p:sp>
      <p:pic>
        <p:nvPicPr>
          <p:cNvPr id="5" name="Picture 4"/>
          <p:cNvPicPr>
            <a:picLocks noChangeAspect="1"/>
          </p:cNvPicPr>
          <p:nvPr/>
        </p:nvPicPr>
        <p:blipFill>
          <a:blip r:embed="rId7"/>
          <a:stretch>
            <a:fillRect/>
          </a:stretch>
        </p:blipFill>
        <p:spPr>
          <a:xfrm>
            <a:off x="4822698" y="2043339"/>
            <a:ext cx="6667500" cy="4448175"/>
          </a:xfrm>
          <a:prstGeom prst="rect">
            <a:avLst/>
          </a:prstGeom>
        </p:spPr>
      </p:pic>
    </p:spTree>
    <p:extLst>
      <p:ext uri="{BB962C8B-B14F-4D97-AF65-F5344CB8AC3E}">
        <p14:creationId xmlns:p14="http://schemas.microsoft.com/office/powerpoint/2010/main" val="3506060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6000" fill="hold"/>
                                        <p:tgtEl>
                                          <p:spTgt spid="14"/>
                                        </p:tgtEl>
                                        <p:attrNameLst>
                                          <p:attrName>ppt_x</p:attrName>
                                        </p:attrNameLst>
                                      </p:cBhvr>
                                      <p:tavLst>
                                        <p:tav tm="0">
                                          <p:val>
                                            <p:strVal val="1+#ppt_w/2"/>
                                          </p:val>
                                        </p:tav>
                                        <p:tav tm="100000">
                                          <p:val>
                                            <p:strVal val="#ppt_x"/>
                                          </p:val>
                                        </p:tav>
                                      </p:tavLst>
                                    </p:anim>
                                    <p:anim calcmode="lin" valueType="num">
                                      <p:cBhvr additive="base">
                                        <p:cTn id="8" dur="6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6000"/>
                            </p:stCondLst>
                            <p:childTnLst>
                              <p:par>
                                <p:cTn id="10" presetID="2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0284" y="3788229"/>
            <a:ext cx="6838495" cy="3196665"/>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r>
              <a:rPr lang="zh-CN" altLang="en-US" dirty="0"/>
              <a:t>延迟符</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2397"/>
            <a:ext cx="12192000" cy="3553895"/>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0115" y="-1717671"/>
            <a:ext cx="2679499" cy="1673014"/>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5143" y="4498263"/>
            <a:ext cx="1629099" cy="1993251"/>
          </a:xfrm>
          <a:prstGeom prst="rect">
            <a:avLst/>
          </a:prstGeom>
        </p:spPr>
      </p:pic>
      <p:sp>
        <p:nvSpPr>
          <p:cNvPr id="2" name="Rounded Rectangle 1"/>
          <p:cNvSpPr/>
          <p:nvPr/>
        </p:nvSpPr>
        <p:spPr>
          <a:xfrm>
            <a:off x="2036064" y="447111"/>
            <a:ext cx="9400032" cy="138988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Hội thi này gắn với vùng đất An Giang.</a:t>
            </a:r>
          </a:p>
        </p:txBody>
      </p:sp>
      <p:sp>
        <p:nvSpPr>
          <p:cNvPr id="12" name="Rounded Rectangle 11"/>
          <p:cNvSpPr/>
          <p:nvPr/>
        </p:nvSpPr>
        <p:spPr>
          <a:xfrm>
            <a:off x="670268" y="3462397"/>
            <a:ext cx="3450628" cy="138988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Hội đua bò Bảy núi.</a:t>
            </a:r>
          </a:p>
        </p:txBody>
      </p:sp>
      <p:pic>
        <p:nvPicPr>
          <p:cNvPr id="4" name="Picture 3"/>
          <p:cNvPicPr>
            <a:picLocks noChangeAspect="1"/>
          </p:cNvPicPr>
          <p:nvPr/>
        </p:nvPicPr>
        <p:blipFill>
          <a:blip r:embed="rId7"/>
          <a:stretch>
            <a:fillRect/>
          </a:stretch>
        </p:blipFill>
        <p:spPr>
          <a:xfrm>
            <a:off x="5019928" y="2162831"/>
            <a:ext cx="6273039" cy="4223846"/>
          </a:xfrm>
          <a:prstGeom prst="rect">
            <a:avLst/>
          </a:prstGeom>
        </p:spPr>
      </p:pic>
    </p:spTree>
    <p:extLst>
      <p:ext uri="{BB962C8B-B14F-4D97-AF65-F5344CB8AC3E}">
        <p14:creationId xmlns:p14="http://schemas.microsoft.com/office/powerpoint/2010/main" val="231226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6000" fill="hold"/>
                                        <p:tgtEl>
                                          <p:spTgt spid="14"/>
                                        </p:tgtEl>
                                        <p:attrNameLst>
                                          <p:attrName>ppt_x</p:attrName>
                                        </p:attrNameLst>
                                      </p:cBhvr>
                                      <p:tavLst>
                                        <p:tav tm="0">
                                          <p:val>
                                            <p:strVal val="1+#ppt_w/2"/>
                                          </p:val>
                                        </p:tav>
                                        <p:tav tm="100000">
                                          <p:val>
                                            <p:strVal val="#ppt_x"/>
                                          </p:val>
                                        </p:tav>
                                      </p:tavLst>
                                    </p:anim>
                                    <p:anim calcmode="lin" valueType="num">
                                      <p:cBhvr additive="base">
                                        <p:cTn id="8" dur="6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6000"/>
                            </p:stCondLst>
                            <p:childTnLst>
                              <p:par>
                                <p:cTn id="10" presetID="2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0284" y="3788229"/>
            <a:ext cx="6838495" cy="3196665"/>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r>
              <a:rPr lang="zh-CN" altLang="en-US" dirty="0"/>
              <a:t>延迟符</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2397"/>
            <a:ext cx="12192000" cy="3553895"/>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0115" y="-1717671"/>
            <a:ext cx="2679499" cy="1673014"/>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5143" y="4498263"/>
            <a:ext cx="1629099" cy="1993251"/>
          </a:xfrm>
          <a:prstGeom prst="rect">
            <a:avLst/>
          </a:prstGeom>
        </p:spPr>
      </p:pic>
      <p:sp>
        <p:nvSpPr>
          <p:cNvPr id="2" name="Rounded Rectangle 1"/>
          <p:cNvSpPr/>
          <p:nvPr/>
        </p:nvSpPr>
        <p:spPr>
          <a:xfrm>
            <a:off x="2036064" y="447111"/>
            <a:ext cx="9400032" cy="138988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Đây là một lễ hội gắn liền với tên tuổi vị anh hùng Thánh Gióng.</a:t>
            </a:r>
          </a:p>
        </p:txBody>
      </p:sp>
      <p:sp>
        <p:nvSpPr>
          <p:cNvPr id="12" name="Rounded Rectangle 11"/>
          <p:cNvSpPr/>
          <p:nvPr/>
        </p:nvSpPr>
        <p:spPr>
          <a:xfrm>
            <a:off x="670268" y="3462397"/>
            <a:ext cx="3450628" cy="138988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Hội Gióng.</a:t>
            </a:r>
          </a:p>
        </p:txBody>
      </p:sp>
      <p:pic>
        <p:nvPicPr>
          <p:cNvPr id="4" name="Picture 3"/>
          <p:cNvPicPr>
            <a:picLocks noChangeAspect="1"/>
          </p:cNvPicPr>
          <p:nvPr/>
        </p:nvPicPr>
        <p:blipFill>
          <a:blip r:embed="rId7"/>
          <a:stretch>
            <a:fillRect/>
          </a:stretch>
        </p:blipFill>
        <p:spPr>
          <a:xfrm>
            <a:off x="4405533" y="2071294"/>
            <a:ext cx="7559220" cy="4485137"/>
          </a:xfrm>
          <a:prstGeom prst="rect">
            <a:avLst/>
          </a:prstGeom>
        </p:spPr>
      </p:pic>
    </p:spTree>
    <p:extLst>
      <p:ext uri="{BB962C8B-B14F-4D97-AF65-F5344CB8AC3E}">
        <p14:creationId xmlns:p14="http://schemas.microsoft.com/office/powerpoint/2010/main" val="101022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6000" fill="hold"/>
                                        <p:tgtEl>
                                          <p:spTgt spid="14"/>
                                        </p:tgtEl>
                                        <p:attrNameLst>
                                          <p:attrName>ppt_x</p:attrName>
                                        </p:attrNameLst>
                                      </p:cBhvr>
                                      <p:tavLst>
                                        <p:tav tm="0">
                                          <p:val>
                                            <p:strVal val="1+#ppt_w/2"/>
                                          </p:val>
                                        </p:tav>
                                        <p:tav tm="100000">
                                          <p:val>
                                            <p:strVal val="#ppt_x"/>
                                          </p:val>
                                        </p:tav>
                                      </p:tavLst>
                                    </p:anim>
                                    <p:anim calcmode="lin" valueType="num">
                                      <p:cBhvr additive="base">
                                        <p:cTn id="8" dur="6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6000"/>
                            </p:stCondLst>
                            <p:childTnLst>
                              <p:par>
                                <p:cTn id="10" presetID="2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62397"/>
            <a:ext cx="12192000" cy="3553895"/>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05199" y="4507519"/>
            <a:ext cx="8486801" cy="2473852"/>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r="40029" b="14191"/>
          <a:stretch/>
        </p:blipFill>
        <p:spPr>
          <a:xfrm>
            <a:off x="8687550" y="2760739"/>
            <a:ext cx="3458408" cy="3978122"/>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0290" y="683994"/>
            <a:ext cx="1253080" cy="749687"/>
          </a:xfrm>
          <a:prstGeom prst="rect">
            <a:avLst/>
          </a:prstGeom>
        </p:spPr>
      </p:pic>
      <p:sp>
        <p:nvSpPr>
          <p:cNvPr id="2" name="Cloud Callout 1"/>
          <p:cNvSpPr/>
          <p:nvPr/>
        </p:nvSpPr>
        <p:spPr>
          <a:xfrm>
            <a:off x="3881205" y="1201928"/>
            <a:ext cx="4630340" cy="3547872"/>
          </a:xfrm>
          <a:prstGeom prst="cloudCallout">
            <a:avLst>
              <a:gd name="adj1" fmla="val -74548"/>
              <a:gd name="adj2" fmla="val 26350"/>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Lễ hội trên gợi nhắc em đến văn bản nào đã học?</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838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3">
            <a:extLst>
              <a:ext uri="{28A0092B-C50C-407E-A947-70E740481C1C}">
                <a14:useLocalDpi xmlns:a14="http://schemas.microsoft.com/office/drawing/2010/main" val="0"/>
              </a:ext>
            </a:extLst>
          </a:blip>
          <a:srcRect t="24761"/>
          <a:stretch/>
        </p:blipFill>
        <p:spPr>
          <a:xfrm>
            <a:off x="0" y="125879"/>
            <a:ext cx="12192000" cy="6877050"/>
          </a:xfrm>
          <a:prstGeom prst="rect">
            <a:avLst/>
          </a:prstGeom>
        </p:spPr>
      </p:pic>
      <p:sp>
        <p:nvSpPr>
          <p:cNvPr id="56" name="文本框 55"/>
          <p:cNvSpPr txBox="1"/>
          <p:nvPr/>
        </p:nvSpPr>
        <p:spPr>
          <a:xfrm>
            <a:off x="9738708" y="-125049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cs typeface="+mn-cs"/>
              </a:rPr>
              <a:t>延迟符</a:t>
            </a:r>
          </a:p>
        </p:txBody>
      </p:sp>
      <p:sp>
        <p:nvSpPr>
          <p:cNvPr id="20" name="矩形 19"/>
          <p:cNvSpPr/>
          <p:nvPr/>
        </p:nvSpPr>
        <p:spPr>
          <a:xfrm>
            <a:off x="3088119" y="1298159"/>
            <a:ext cx="7846297"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rPr>
              <a:t>HÌNH</a:t>
            </a:r>
            <a:r>
              <a:rPr kumimoji="0" lang="en-US" altLang="zh-CN" sz="8000" b="1" i="0" u="none" strike="noStrike" kern="1200" cap="none" spc="0" normalizeH="0" noProof="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rPr>
              <a:t> THÀNH KIẾN THỨC</a:t>
            </a:r>
            <a:endParaRPr kumimoji="0" lang="zh-CN" altLang="en-US" sz="8000" b="1" i="0" u="none" strike="noStrike" kern="1200" cap="none" spc="0" normalizeH="0" baseline="0" noProof="0" dirty="0">
              <a:ln>
                <a:noFill/>
              </a:ln>
              <a:solidFill>
                <a:srgbClr val="0070C0"/>
              </a:solidFill>
              <a:effectLst/>
              <a:uLnTx/>
              <a:uFillTx/>
              <a:latin typeface="Times New Roman" panose="02020603050405020304" pitchFamily="18" charset="0"/>
              <a:ea typeface="迷你简丫丫" panose="02010604000101010101" pitchFamily="2" charset="-122"/>
              <a:cs typeface="Times New Roman" panose="02020603050405020304" pitchFamily="18"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3" y="3401268"/>
            <a:ext cx="12156468" cy="35836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3449035"/>
            <a:ext cx="12192000" cy="3553895"/>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969" y="2480942"/>
            <a:ext cx="1414100" cy="1798734"/>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62985" y="3933370"/>
            <a:ext cx="2705983" cy="3069559"/>
          </a:xfrm>
          <a:prstGeom prst="rect">
            <a:avLst/>
          </a:prstGeom>
        </p:spPr>
      </p:pic>
      <p:grpSp>
        <p:nvGrpSpPr>
          <p:cNvPr id="16" name="组合 15"/>
          <p:cNvGrpSpPr/>
          <p:nvPr/>
        </p:nvGrpSpPr>
        <p:grpSpPr>
          <a:xfrm>
            <a:off x="1426161" y="403741"/>
            <a:ext cx="1835698" cy="1920523"/>
            <a:chOff x="5108154" y="23361"/>
            <a:chExt cx="1495982" cy="1565109"/>
          </a:xfrm>
        </p:grpSpPr>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7861" y="23361"/>
              <a:ext cx="1016275" cy="1342014"/>
            </a:xfrm>
            <a:prstGeom prst="rect">
              <a:avLst/>
            </a:prstGeom>
          </p:spPr>
        </p:pic>
        <p:sp>
          <p:nvSpPr>
            <p:cNvPr id="21" name="矩形 20"/>
            <p:cNvSpPr/>
            <p:nvPr/>
          </p:nvSpPr>
          <p:spPr>
            <a:xfrm>
              <a:off x="5108154" y="1111914"/>
              <a:ext cx="150544" cy="4765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9933FF"/>
                </a:solidFill>
                <a:effectLst/>
                <a:uLnTx/>
                <a:uFillTx/>
                <a:latin typeface="迷你简丫丫" panose="02010604000101010101" pitchFamily="2" charset="-122"/>
                <a:ea typeface="迷你简丫丫" panose="02010604000101010101" pitchFamily="2" charset="-122"/>
                <a:cs typeface="+mn-cs"/>
              </a:endParaRPr>
            </a:p>
          </p:txBody>
        </p:sp>
      </p:gr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21216717">
            <a:off x="8280719" y="4462625"/>
            <a:ext cx="1596572" cy="19304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rot="21216717">
            <a:off x="5137426" y="4632589"/>
            <a:ext cx="1986240" cy="1930400"/>
          </a:xfrm>
          <a:prstGeom prst="rect">
            <a:avLst/>
          </a:prstGeom>
        </p:spPr>
      </p:pic>
    </p:spTree>
    <p:extLst>
      <p:ext uri="{BB962C8B-B14F-4D97-AF65-F5344CB8AC3E}">
        <p14:creationId xmlns:p14="http://schemas.microsoft.com/office/powerpoint/2010/main" val="337840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开学宣传PPT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11-2-2020</Template>
  <TotalTime>629</TotalTime>
  <Words>1410</Words>
  <Application>Microsoft Office PowerPoint</Application>
  <PresentationFormat>Widescreen</PresentationFormat>
  <Paragraphs>256</Paragraphs>
  <Slides>42</Slides>
  <Notes>17</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42</vt:i4>
      </vt:variant>
    </vt:vector>
  </HeadingPairs>
  <TitlesOfParts>
    <vt:vector size="60" baseType="lpstr">
      <vt:lpstr>微软雅黑</vt:lpstr>
      <vt:lpstr>宋体</vt:lpstr>
      <vt:lpstr>宋体</vt:lpstr>
      <vt:lpstr>Arial</vt:lpstr>
      <vt:lpstr>Calibri</vt:lpstr>
      <vt:lpstr>Calibri Light</vt:lpstr>
      <vt:lpstr>等线</vt:lpstr>
      <vt:lpstr>等线 Light</vt:lpstr>
      <vt:lpstr>方正姚体</vt:lpstr>
      <vt:lpstr>Times New Roman</vt:lpstr>
      <vt:lpstr>Wingdings</vt:lpstr>
      <vt:lpstr>迷你简丫丫</vt:lpstr>
      <vt:lpstr>Office 主题</vt:lpstr>
      <vt:lpstr>Office 主题​​</vt:lpstr>
      <vt:lpstr>1_Office 主题​​</vt:lpstr>
      <vt:lpstr>4_Office 主题​​</vt:lpstr>
      <vt:lpstr>5_Office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81</cp:revision>
  <dcterms:created xsi:type="dcterms:W3CDTF">2021-11-30T11:15:07Z</dcterms:created>
  <dcterms:modified xsi:type="dcterms:W3CDTF">2024-05-22T15:51:06Z</dcterms:modified>
</cp:coreProperties>
</file>