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3" r:id="rId3"/>
    <p:sldId id="264" r:id="rId4"/>
    <p:sldId id="265" r:id="rId5"/>
    <p:sldId id="266" r:id="rId6"/>
    <p:sldId id="260" r:id="rId7"/>
    <p:sldId id="267" r:id="rId8"/>
    <p:sldId id="261" r:id="rId9"/>
    <p:sldId id="273" r:id="rId10"/>
    <p:sldId id="268" r:id="rId11"/>
    <p:sldId id="274" r:id="rId12"/>
    <p:sldId id="275" r:id="rId13"/>
    <p:sldId id="276" r:id="rId14"/>
    <p:sldId id="277" r:id="rId15"/>
    <p:sldId id="278" r:id="rId16"/>
    <p:sldId id="269" r:id="rId17"/>
    <p:sldId id="271" r:id="rId18"/>
    <p:sldId id="270" r:id="rId19"/>
    <p:sldId id="272" r:id="rId20"/>
    <p:sldId id="279" r:id="rId21"/>
    <p:sldId id="281" r:id="rId22"/>
    <p:sldId id="280" r:id="rId23"/>
    <p:sldId id="262" r:id="rId24"/>
    <p:sldId id="282" r:id="rId25"/>
    <p:sldId id="283" r:id="rId26"/>
    <p:sldId id="284" r:id="rId27"/>
    <p:sldId id="285" r:id="rId28"/>
    <p:sldId id="286" r:id="rId29"/>
    <p:sldId id="287" r:id="rId30"/>
    <p:sldId id="288" r:id="rId31"/>
    <p:sldId id="289" r:id="rId32"/>
    <p:sldId id="290" r:id="rId33"/>
    <p:sldId id="291" r:id="rId34"/>
    <p:sldId id="257" r:id="rId35"/>
    <p:sldId id="258" r:id="rId36"/>
    <p:sldId id="259"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4" autoAdjust="0"/>
    <p:restoredTop sz="94660"/>
  </p:normalViewPr>
  <p:slideViewPr>
    <p:cSldViewPr snapToGrid="0">
      <p:cViewPr varScale="1">
        <p:scale>
          <a:sx n="69" d="100"/>
          <a:sy n="69" d="100"/>
        </p:scale>
        <p:origin x="560"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23FC646-440C-4EEE-8199-0CA2246DEDCC}" type="datetimeFigureOut">
              <a:rPr lang="en-US" smtClean="0"/>
              <a:t>26/11/2023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F42053-A44A-4891-BAE4-2F5076798B79}" type="slidenum">
              <a:rPr lang="en-US" smtClean="0"/>
              <a:t>‹#›</a:t>
            </a:fld>
            <a:endParaRPr lang="en-US"/>
          </a:p>
        </p:txBody>
      </p:sp>
    </p:spTree>
    <p:extLst>
      <p:ext uri="{BB962C8B-B14F-4D97-AF65-F5344CB8AC3E}">
        <p14:creationId xmlns:p14="http://schemas.microsoft.com/office/powerpoint/2010/main" val="18036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3FC646-440C-4EEE-8199-0CA2246DEDCC}" type="datetimeFigureOut">
              <a:rPr lang="en-US" smtClean="0"/>
              <a:t>26/11/2023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F42053-A44A-4891-BAE4-2F5076798B79}" type="slidenum">
              <a:rPr lang="en-US" smtClean="0"/>
              <a:t>‹#›</a:t>
            </a:fld>
            <a:endParaRPr lang="en-US"/>
          </a:p>
        </p:txBody>
      </p:sp>
    </p:spTree>
    <p:extLst>
      <p:ext uri="{BB962C8B-B14F-4D97-AF65-F5344CB8AC3E}">
        <p14:creationId xmlns:p14="http://schemas.microsoft.com/office/powerpoint/2010/main" val="35639476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3FC646-440C-4EEE-8199-0CA2246DEDCC}" type="datetimeFigureOut">
              <a:rPr lang="en-US" smtClean="0"/>
              <a:t>26/11/2023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F42053-A44A-4891-BAE4-2F5076798B79}" type="slidenum">
              <a:rPr lang="en-US" smtClean="0"/>
              <a:t>‹#›</a:t>
            </a:fld>
            <a:endParaRPr lang="en-US"/>
          </a:p>
        </p:txBody>
      </p:sp>
    </p:spTree>
    <p:extLst>
      <p:ext uri="{BB962C8B-B14F-4D97-AF65-F5344CB8AC3E}">
        <p14:creationId xmlns:p14="http://schemas.microsoft.com/office/powerpoint/2010/main" val="34396134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3FC646-440C-4EEE-8199-0CA2246DEDCC}" type="datetimeFigureOut">
              <a:rPr lang="en-US" smtClean="0"/>
              <a:t>26/11/2023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F42053-A44A-4891-BAE4-2F5076798B79}" type="slidenum">
              <a:rPr lang="en-US" smtClean="0"/>
              <a:t>‹#›</a:t>
            </a:fld>
            <a:endParaRPr lang="en-US"/>
          </a:p>
        </p:txBody>
      </p:sp>
    </p:spTree>
    <p:extLst>
      <p:ext uri="{BB962C8B-B14F-4D97-AF65-F5344CB8AC3E}">
        <p14:creationId xmlns:p14="http://schemas.microsoft.com/office/powerpoint/2010/main" val="20392114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23FC646-440C-4EEE-8199-0CA2246DEDCC}" type="datetimeFigureOut">
              <a:rPr lang="en-US" smtClean="0"/>
              <a:t>26/11/2023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F42053-A44A-4891-BAE4-2F5076798B79}" type="slidenum">
              <a:rPr lang="en-US" smtClean="0"/>
              <a:t>‹#›</a:t>
            </a:fld>
            <a:endParaRPr lang="en-US"/>
          </a:p>
        </p:txBody>
      </p:sp>
    </p:spTree>
    <p:extLst>
      <p:ext uri="{BB962C8B-B14F-4D97-AF65-F5344CB8AC3E}">
        <p14:creationId xmlns:p14="http://schemas.microsoft.com/office/powerpoint/2010/main" val="617978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23FC646-440C-4EEE-8199-0CA2246DEDCC}" type="datetimeFigureOut">
              <a:rPr lang="en-US" smtClean="0"/>
              <a:t>26/11/2023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F42053-A44A-4891-BAE4-2F5076798B79}" type="slidenum">
              <a:rPr lang="en-US" smtClean="0"/>
              <a:t>‹#›</a:t>
            </a:fld>
            <a:endParaRPr lang="en-US"/>
          </a:p>
        </p:txBody>
      </p:sp>
    </p:spTree>
    <p:extLst>
      <p:ext uri="{BB962C8B-B14F-4D97-AF65-F5344CB8AC3E}">
        <p14:creationId xmlns:p14="http://schemas.microsoft.com/office/powerpoint/2010/main" val="74344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23FC646-440C-4EEE-8199-0CA2246DEDCC}" type="datetimeFigureOut">
              <a:rPr lang="en-US" smtClean="0"/>
              <a:t>26/11/2023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9F42053-A44A-4891-BAE4-2F5076798B79}" type="slidenum">
              <a:rPr lang="en-US" smtClean="0"/>
              <a:t>‹#›</a:t>
            </a:fld>
            <a:endParaRPr lang="en-US"/>
          </a:p>
        </p:txBody>
      </p:sp>
    </p:spTree>
    <p:extLst>
      <p:ext uri="{BB962C8B-B14F-4D97-AF65-F5344CB8AC3E}">
        <p14:creationId xmlns:p14="http://schemas.microsoft.com/office/powerpoint/2010/main" val="35125658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23FC646-440C-4EEE-8199-0CA2246DEDCC}" type="datetimeFigureOut">
              <a:rPr lang="en-US" smtClean="0"/>
              <a:t>26/11/2023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9F42053-A44A-4891-BAE4-2F5076798B79}" type="slidenum">
              <a:rPr lang="en-US" smtClean="0"/>
              <a:t>‹#›</a:t>
            </a:fld>
            <a:endParaRPr lang="en-US"/>
          </a:p>
        </p:txBody>
      </p:sp>
    </p:spTree>
    <p:extLst>
      <p:ext uri="{BB962C8B-B14F-4D97-AF65-F5344CB8AC3E}">
        <p14:creationId xmlns:p14="http://schemas.microsoft.com/office/powerpoint/2010/main" val="5050355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3FC646-440C-4EEE-8199-0CA2246DEDCC}" type="datetimeFigureOut">
              <a:rPr lang="en-US" smtClean="0"/>
              <a:t>26/11/2023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9F42053-A44A-4891-BAE4-2F5076798B79}" type="slidenum">
              <a:rPr lang="en-US" smtClean="0"/>
              <a:t>‹#›</a:t>
            </a:fld>
            <a:endParaRPr lang="en-US"/>
          </a:p>
        </p:txBody>
      </p:sp>
    </p:spTree>
    <p:extLst>
      <p:ext uri="{BB962C8B-B14F-4D97-AF65-F5344CB8AC3E}">
        <p14:creationId xmlns:p14="http://schemas.microsoft.com/office/powerpoint/2010/main" val="5439852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23FC646-440C-4EEE-8199-0CA2246DEDCC}" type="datetimeFigureOut">
              <a:rPr lang="en-US" smtClean="0"/>
              <a:t>26/11/2023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F42053-A44A-4891-BAE4-2F5076798B79}" type="slidenum">
              <a:rPr lang="en-US" smtClean="0"/>
              <a:t>‹#›</a:t>
            </a:fld>
            <a:endParaRPr lang="en-US"/>
          </a:p>
        </p:txBody>
      </p:sp>
    </p:spTree>
    <p:extLst>
      <p:ext uri="{BB962C8B-B14F-4D97-AF65-F5344CB8AC3E}">
        <p14:creationId xmlns:p14="http://schemas.microsoft.com/office/powerpoint/2010/main" val="8311146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23FC646-440C-4EEE-8199-0CA2246DEDCC}" type="datetimeFigureOut">
              <a:rPr lang="en-US" smtClean="0"/>
              <a:t>26/11/2023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F42053-A44A-4891-BAE4-2F5076798B79}" type="slidenum">
              <a:rPr lang="en-US" smtClean="0"/>
              <a:t>‹#›</a:t>
            </a:fld>
            <a:endParaRPr lang="en-US"/>
          </a:p>
        </p:txBody>
      </p:sp>
    </p:spTree>
    <p:extLst>
      <p:ext uri="{BB962C8B-B14F-4D97-AF65-F5344CB8AC3E}">
        <p14:creationId xmlns:p14="http://schemas.microsoft.com/office/powerpoint/2010/main" val="38722677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3FC646-440C-4EEE-8199-0CA2246DEDCC}" type="datetimeFigureOut">
              <a:rPr lang="en-US" smtClean="0"/>
              <a:t>26/11/2023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F42053-A44A-4891-BAE4-2F5076798B79}" type="slidenum">
              <a:rPr lang="en-US" smtClean="0"/>
              <a:t>‹#›</a:t>
            </a:fld>
            <a:endParaRPr lang="en-US"/>
          </a:p>
        </p:txBody>
      </p:sp>
    </p:spTree>
    <p:extLst>
      <p:ext uri="{BB962C8B-B14F-4D97-AF65-F5344CB8AC3E}">
        <p14:creationId xmlns:p14="http://schemas.microsoft.com/office/powerpoint/2010/main" val="41972425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399"/>
            <a:ext cx="12191999" cy="6898873"/>
          </a:xfrm>
          <a:prstGeom prst="rect">
            <a:avLst/>
          </a:prstGeom>
        </p:spPr>
      </p:pic>
    </p:spTree>
    <p:extLst>
      <p:ext uri="{BB962C8B-B14F-4D97-AF65-F5344CB8AC3E}">
        <p14:creationId xmlns:p14="http://schemas.microsoft.com/office/powerpoint/2010/main" val="157360810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1999" cy="6858000"/>
          </a:xfrm>
        </p:spPr>
      </p:pic>
      <p:sp>
        <p:nvSpPr>
          <p:cNvPr id="5" name="Rounded Rectangle 4"/>
          <p:cNvSpPr/>
          <p:nvPr/>
        </p:nvSpPr>
        <p:spPr>
          <a:xfrm>
            <a:off x="295565" y="277091"/>
            <a:ext cx="11480800" cy="6382327"/>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6" name="TextBox 5"/>
          <p:cNvSpPr txBox="1"/>
          <p:nvPr/>
        </p:nvSpPr>
        <p:spPr>
          <a:xfrm>
            <a:off x="529934" y="461819"/>
            <a:ext cx="11132129" cy="1815882"/>
          </a:xfrm>
          <a:prstGeom prst="rect">
            <a:avLst/>
          </a:prstGeom>
          <a:noFill/>
        </p:spPr>
        <p:txBody>
          <a:bodyPr wrap="square" rtlCol="0">
            <a:spAutoFit/>
          </a:bodyPr>
          <a:lstStyle/>
          <a:p>
            <a:r>
              <a:rPr lang="en-US" sz="2800" b="1" dirty="0">
                <a:solidFill>
                  <a:srgbClr val="0070C0"/>
                </a:solidFill>
                <a:latin typeface="Times New Roman" panose="02020603050405020304" pitchFamily="18" charset="0"/>
                <a:cs typeface="Times New Roman" panose="02020603050405020304" pitchFamily="18" charset="0"/>
              </a:rPr>
              <a:t>2. </a:t>
            </a:r>
            <a:r>
              <a:rPr lang="en-US" sz="2800" b="1" dirty="0" err="1">
                <a:solidFill>
                  <a:srgbClr val="0070C0"/>
                </a:solidFill>
                <a:latin typeface="Times New Roman" panose="02020603050405020304" pitchFamily="18" charset="0"/>
                <a:cs typeface="Times New Roman" panose="02020603050405020304" pitchFamily="18" charset="0"/>
              </a:rPr>
              <a:t>Thực</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hành</a:t>
            </a:r>
            <a:r>
              <a:rPr lang="en-US" sz="2800" b="1" dirty="0">
                <a:solidFill>
                  <a:srgbClr val="0070C0"/>
                </a:solidFill>
                <a:latin typeface="Times New Roman" panose="02020603050405020304" pitchFamily="18" charset="0"/>
                <a:cs typeface="Times New Roman" panose="02020603050405020304" pitchFamily="18" charset="0"/>
              </a:rPr>
              <a:t> </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Bài</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tập</a:t>
            </a:r>
            <a:r>
              <a:rPr lang="en-US" sz="2800" b="1" dirty="0">
                <a:solidFill>
                  <a:srgbClr val="0070C0"/>
                </a:solidFill>
                <a:latin typeface="Times New Roman" panose="02020603050405020304" pitchFamily="18" charset="0"/>
                <a:cs typeface="Times New Roman" panose="02020603050405020304" pitchFamily="18" charset="0"/>
              </a:rPr>
              <a:t>:</a:t>
            </a:r>
            <a:r>
              <a:rPr lang="en-US" sz="2800" dirty="0">
                <a:solidFill>
                  <a:srgbClr val="0070C0"/>
                </a:solidFill>
                <a:latin typeface="Times New Roman" panose="02020603050405020304" pitchFamily="18" charset="0"/>
                <a:cs typeface="Times New Roman" panose="02020603050405020304" pitchFamily="18" charset="0"/>
              </a:rPr>
              <a:t> </a:t>
            </a:r>
          </a:p>
          <a:p>
            <a:r>
              <a:rPr lang="en-US" sz="2800" dirty="0" err="1">
                <a:solidFill>
                  <a:srgbClr val="0070C0"/>
                </a:solidFill>
                <a:latin typeface="Times New Roman" panose="02020603050405020304" pitchFamily="18" charset="0"/>
                <a:cs typeface="Times New Roman" panose="02020603050405020304" pitchFamily="18" charset="0"/>
              </a:rPr>
              <a:t>Nghe</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tóm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tắt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nội</a:t>
            </a:r>
            <a:r>
              <a:rPr lang="en-US" sz="2800" dirty="0">
                <a:solidFill>
                  <a:srgbClr val="0070C0"/>
                </a:solidFill>
                <a:latin typeface="Times New Roman" panose="02020603050405020304" pitchFamily="18" charset="0"/>
                <a:cs typeface="Times New Roman" panose="02020603050405020304" pitchFamily="18" charset="0"/>
              </a:rPr>
              <a:t> dung </a:t>
            </a:r>
            <a:r>
              <a:rPr lang="en-US" sz="2800" dirty="0" err="1">
                <a:solidFill>
                  <a:srgbClr val="0070C0"/>
                </a:solidFill>
                <a:latin typeface="Times New Roman" panose="02020603050405020304" pitchFamily="18" charset="0"/>
                <a:cs typeface="Times New Roman" panose="02020603050405020304" pitchFamily="18" charset="0"/>
              </a:rPr>
              <a:t>giới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thiệu</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vê</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nhân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vật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Trần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Bình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Trọng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với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câu</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nói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bất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hu</a:t>
            </a:r>
            <a:r>
              <a:rPr lang="en-US" sz="2800" dirty="0">
                <a:solidFill>
                  <a:srgbClr val="0070C0"/>
                </a:solidFill>
                <a:latin typeface="Times New Roman" panose="02020603050405020304" pitchFamily="18" charset="0"/>
                <a:cs typeface="Times New Roman" panose="02020603050405020304" pitchFamily="18" charset="0"/>
              </a:rPr>
              <a:t>̉: </a:t>
            </a:r>
            <a:r>
              <a:rPr lang="en-US" sz="2800" i="1" dirty="0">
                <a:solidFill>
                  <a:srgbClr val="0070C0"/>
                </a:solidFill>
                <a:latin typeface="Times New Roman" panose="02020603050405020304" pitchFamily="18" charset="0"/>
                <a:cs typeface="Times New Roman" panose="02020603050405020304" pitchFamily="18" charset="0"/>
              </a:rPr>
              <a:t>“Ta </a:t>
            </a:r>
            <a:r>
              <a:rPr lang="en-US" sz="2800" i="1" dirty="0" err="1">
                <a:solidFill>
                  <a:srgbClr val="0070C0"/>
                </a:solidFill>
                <a:latin typeface="Times New Roman" panose="02020603050405020304" pitchFamily="18" charset="0"/>
                <a:cs typeface="Times New Roman" panose="02020603050405020304" pitchFamily="18" charset="0"/>
              </a:rPr>
              <a:t>tha</a:t>
            </a:r>
            <a:r>
              <a:rPr lang="en-US" sz="2800" i="1" dirty="0">
                <a:solidFill>
                  <a:srgbClr val="0070C0"/>
                </a:solidFill>
                <a:latin typeface="Times New Roman" panose="02020603050405020304" pitchFamily="18" charset="0"/>
                <a:cs typeface="Times New Roman" panose="02020603050405020304" pitchFamily="18" charset="0"/>
              </a:rPr>
              <a:t>̀ </a:t>
            </a:r>
            <a:r>
              <a:rPr lang="en-US" sz="2800" i="1" dirty="0" err="1">
                <a:solidFill>
                  <a:srgbClr val="0070C0"/>
                </a:solidFill>
                <a:latin typeface="Times New Roman" panose="02020603050405020304" pitchFamily="18" charset="0"/>
                <a:cs typeface="Times New Roman" panose="02020603050405020304" pitchFamily="18" charset="0"/>
              </a:rPr>
              <a:t>làm</a:t>
            </a:r>
            <a:r>
              <a:rPr lang="en-US" sz="2800" i="1" dirty="0">
                <a:solidFill>
                  <a:srgbClr val="0070C0"/>
                </a:solidFill>
                <a:latin typeface="Times New Roman" panose="02020603050405020304" pitchFamily="18" charset="0"/>
                <a:cs typeface="Times New Roman" panose="02020603050405020304" pitchFamily="18" charset="0"/>
              </a:rPr>
              <a:t> ma </a:t>
            </a:r>
            <a:r>
              <a:rPr lang="en-US" sz="2800" i="1" dirty="0" err="1">
                <a:solidFill>
                  <a:srgbClr val="0070C0"/>
                </a:solidFill>
                <a:latin typeface="Times New Roman" panose="02020603050405020304" pitchFamily="18" charset="0"/>
                <a:cs typeface="Times New Roman" panose="02020603050405020304" pitchFamily="18" charset="0"/>
              </a:rPr>
              <a:t>nước</a:t>
            </a:r>
            <a:r>
              <a:rPr lang="en-US" sz="2800" i="1" dirty="0">
                <a:solidFill>
                  <a:srgbClr val="0070C0"/>
                </a:solidFill>
                <a:latin typeface="Times New Roman" panose="02020603050405020304" pitchFamily="18" charset="0"/>
                <a:cs typeface="Times New Roman" panose="02020603050405020304" pitchFamily="18" charset="0"/>
              </a:rPr>
              <a:t> Nam </a:t>
            </a:r>
            <a:r>
              <a:rPr lang="en-US" sz="2800" i="1" dirty="0" err="1">
                <a:solidFill>
                  <a:srgbClr val="0070C0"/>
                </a:solidFill>
                <a:latin typeface="Times New Roman" panose="02020603050405020304" pitchFamily="18" charset="0"/>
                <a:cs typeface="Times New Roman" panose="02020603050405020304" pitchFamily="18" charset="0"/>
              </a:rPr>
              <a:t>chư</a:t>
            </a:r>
            <a:r>
              <a:rPr lang="en-US" sz="2800" i="1" dirty="0">
                <a:solidFill>
                  <a:srgbClr val="0070C0"/>
                </a:solidFill>
                <a:latin typeface="Times New Roman" panose="02020603050405020304" pitchFamily="18" charset="0"/>
                <a:cs typeface="Times New Roman" panose="02020603050405020304" pitchFamily="18" charset="0"/>
              </a:rPr>
              <a:t>́ </a:t>
            </a:r>
            <a:r>
              <a:rPr lang="en-US" sz="2800" i="1" dirty="0" err="1">
                <a:solidFill>
                  <a:srgbClr val="0070C0"/>
                </a:solidFill>
                <a:latin typeface="Times New Roman" panose="02020603050405020304" pitchFamily="18" charset="0"/>
                <a:cs typeface="Times New Roman" panose="02020603050405020304" pitchFamily="18" charset="0"/>
              </a:rPr>
              <a:t>không</a:t>
            </a:r>
            <a:r>
              <a:rPr lang="en-US" sz="2800" i="1" dirty="0">
                <a:solidFill>
                  <a:srgbClr val="0070C0"/>
                </a:solidFill>
                <a:latin typeface="Times New Roman" panose="02020603050405020304" pitchFamily="18" charset="0"/>
                <a:cs typeface="Times New Roman" panose="02020603050405020304" pitchFamily="18" charset="0"/>
              </a:rPr>
              <a:t> </a:t>
            </a:r>
            <a:r>
              <a:rPr lang="en-US" sz="2800" i="1" dirty="0" err="1">
                <a:solidFill>
                  <a:srgbClr val="0070C0"/>
                </a:solidFill>
                <a:latin typeface="Times New Roman" panose="02020603050405020304" pitchFamily="18" charset="0"/>
                <a:cs typeface="Times New Roman" panose="02020603050405020304" pitchFamily="18" charset="0"/>
              </a:rPr>
              <a:t>thèm</a:t>
            </a:r>
            <a:r>
              <a:rPr lang="en-US" sz="2800" i="1" dirty="0">
                <a:solidFill>
                  <a:srgbClr val="0070C0"/>
                </a:solidFill>
                <a:latin typeface="Times New Roman" panose="02020603050405020304" pitchFamily="18" charset="0"/>
                <a:cs typeface="Times New Roman" panose="02020603050405020304" pitchFamily="18" charset="0"/>
              </a:rPr>
              <a:t> </a:t>
            </a:r>
            <a:r>
              <a:rPr lang="en-US" sz="2800" i="1" dirty="0" err="1">
                <a:solidFill>
                  <a:srgbClr val="0070C0"/>
                </a:solidFill>
                <a:latin typeface="Times New Roman" panose="02020603050405020304" pitchFamily="18" charset="0"/>
                <a:cs typeface="Times New Roman" panose="02020603050405020304" pitchFamily="18" charset="0"/>
              </a:rPr>
              <a:t>làm</a:t>
            </a:r>
            <a:r>
              <a:rPr lang="en-US" sz="2800" i="1" dirty="0">
                <a:solidFill>
                  <a:srgbClr val="0070C0"/>
                </a:solidFill>
                <a:latin typeface="Times New Roman" panose="02020603050405020304" pitchFamily="18" charset="0"/>
                <a:cs typeface="Times New Roman" panose="02020603050405020304" pitchFamily="18" charset="0"/>
              </a:rPr>
              <a:t> </a:t>
            </a:r>
            <a:r>
              <a:rPr lang="en-US" sz="2800" i="1" dirty="0" err="1">
                <a:solidFill>
                  <a:srgbClr val="0070C0"/>
                </a:solidFill>
                <a:latin typeface="Times New Roman" panose="02020603050405020304" pitchFamily="18" charset="0"/>
                <a:cs typeface="Times New Roman" panose="02020603050405020304" pitchFamily="18" charset="0"/>
              </a:rPr>
              <a:t>vương</a:t>
            </a:r>
            <a:r>
              <a:rPr lang="en-US" sz="2800" i="1" dirty="0">
                <a:solidFill>
                  <a:srgbClr val="0070C0"/>
                </a:solidFill>
                <a:latin typeface="Times New Roman" panose="02020603050405020304" pitchFamily="18" charset="0"/>
                <a:cs typeface="Times New Roman" panose="02020603050405020304" pitchFamily="18" charset="0"/>
              </a:rPr>
              <a:t> </a:t>
            </a:r>
            <a:r>
              <a:rPr lang="en-US" sz="2800" i="1" dirty="0" err="1">
                <a:solidFill>
                  <a:srgbClr val="0070C0"/>
                </a:solidFill>
                <a:latin typeface="Times New Roman" panose="02020603050405020304" pitchFamily="18" charset="0"/>
                <a:cs typeface="Times New Roman" panose="02020603050405020304" pitchFamily="18" charset="0"/>
              </a:rPr>
              <a:t>đất</a:t>
            </a:r>
            <a:r>
              <a:rPr lang="en-US" sz="2800" i="1" dirty="0">
                <a:solidFill>
                  <a:srgbClr val="0070C0"/>
                </a:solidFill>
                <a:latin typeface="Times New Roman" panose="02020603050405020304" pitchFamily="18" charset="0"/>
                <a:cs typeface="Times New Roman" panose="02020603050405020304" pitchFamily="18" charset="0"/>
              </a:rPr>
              <a:t> </a:t>
            </a:r>
            <a:r>
              <a:rPr lang="en-US" sz="2800" i="1" dirty="0" err="1">
                <a:solidFill>
                  <a:srgbClr val="0070C0"/>
                </a:solidFill>
                <a:latin typeface="Times New Roman" panose="02020603050405020304" pitchFamily="18" charset="0"/>
                <a:cs typeface="Times New Roman" panose="02020603050405020304" pitchFamily="18" charset="0"/>
              </a:rPr>
              <a:t>Bắc</a:t>
            </a:r>
            <a:r>
              <a:rPr lang="en-US" sz="2800" i="1" dirty="0">
                <a:solidFill>
                  <a:srgbClr val="0070C0"/>
                </a:solidFill>
                <a:latin typeface="Times New Roman" panose="02020603050405020304" pitchFamily="18" charset="0"/>
                <a:cs typeface="Times New Roman" panose="02020603050405020304" pitchFamily="18" charset="0"/>
              </a:rPr>
              <a:t>”.</a:t>
            </a:r>
            <a:endParaRPr lang="en-US" sz="2800" dirty="0">
              <a:solidFill>
                <a:srgbClr val="0070C0"/>
              </a:solidFill>
              <a:latin typeface="Times New Roman" panose="02020603050405020304" pitchFamily="18" charset="0"/>
              <a:cs typeface="Times New Roman" panose="02020603050405020304" pitchFamily="18" charset="0"/>
            </a:endParaRPr>
          </a:p>
          <a:p>
            <a:endParaRPr lang="en-US" sz="2800" dirty="0">
              <a:solidFill>
                <a:srgbClr val="0070C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549561" y="2111831"/>
            <a:ext cx="11092873" cy="3539430"/>
          </a:xfrm>
          <a:prstGeom prst="rect">
            <a:avLst/>
          </a:prstGeom>
          <a:noFill/>
        </p:spPr>
        <p:txBody>
          <a:bodyPr wrap="square" rtlCol="0">
            <a:spAutoFit/>
          </a:bodyPr>
          <a:lstStyle/>
          <a:p>
            <a:r>
              <a:rPr lang="vi-VN" sz="2800" b="1" dirty="0">
                <a:solidFill>
                  <a:srgbClr val="7030A0"/>
                </a:solidFill>
                <a:latin typeface="Times New Roman" panose="02020603050405020304" pitchFamily="18" charset="0"/>
                <a:cs typeface="Times New Roman" panose="02020603050405020304" pitchFamily="18" charset="0"/>
              </a:rPr>
              <a:t> </a:t>
            </a:r>
            <a:endParaRPr lang="en-US" sz="2800" dirty="0">
              <a:solidFill>
                <a:srgbClr val="7030A0"/>
              </a:solidFill>
              <a:latin typeface="Times New Roman" panose="02020603050405020304" pitchFamily="18" charset="0"/>
              <a:cs typeface="Times New Roman" panose="02020603050405020304" pitchFamily="18" charset="0"/>
            </a:endParaRPr>
          </a:p>
          <a:p>
            <a:pPr lvl="0"/>
            <a:r>
              <a:rPr lang="en-US" sz="2800" b="1" dirty="0">
                <a:solidFill>
                  <a:srgbClr val="7030A0"/>
                </a:solidFill>
                <a:latin typeface="Times New Roman" panose="02020603050405020304" pitchFamily="18" charset="0"/>
                <a:cs typeface="Times New Roman" panose="02020603050405020304" pitchFamily="18" charset="0"/>
              </a:rPr>
              <a:t>a. </a:t>
            </a:r>
            <a:r>
              <a:rPr lang="vi-VN" sz="2800" b="1" dirty="0">
                <a:solidFill>
                  <a:srgbClr val="7030A0"/>
                </a:solidFill>
                <a:latin typeface="Times New Roman" panose="02020603050405020304" pitchFamily="18" charset="0"/>
                <a:cs typeface="Times New Roman" panose="02020603050405020304" pitchFamily="18" charset="0"/>
              </a:rPr>
              <a:t>Chuẩn bị </a:t>
            </a:r>
            <a:endParaRPr lang="en-US" sz="2800" dirty="0">
              <a:solidFill>
                <a:srgbClr val="7030A0"/>
              </a:solidFill>
              <a:latin typeface="Times New Roman" panose="02020603050405020304" pitchFamily="18" charset="0"/>
              <a:cs typeface="Times New Roman" panose="02020603050405020304" pitchFamily="18" charset="0"/>
            </a:endParaRPr>
          </a:p>
          <a:p>
            <a:r>
              <a:rPr lang="en-US" sz="2800" dirty="0" err="1">
                <a:solidFill>
                  <a:srgbClr val="7030A0"/>
                </a:solidFill>
                <a:latin typeface="Times New Roman" panose="02020603050405020304" pitchFamily="18" charset="0"/>
                <a:cs typeface="Times New Roman" panose="02020603050405020304" pitchFamily="18" charset="0"/>
              </a:rPr>
              <a:t>Xem</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lại</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nội</a:t>
            </a:r>
            <a:r>
              <a:rPr lang="en-US" sz="2800" dirty="0">
                <a:solidFill>
                  <a:srgbClr val="7030A0"/>
                </a:solidFill>
                <a:latin typeface="Times New Roman" panose="02020603050405020304" pitchFamily="18" charset="0"/>
                <a:cs typeface="Times New Roman" panose="02020603050405020304" pitchFamily="18" charset="0"/>
              </a:rPr>
              <a:t> dung </a:t>
            </a:r>
            <a:r>
              <a:rPr lang="en-US" sz="2800" dirty="0" err="1">
                <a:solidFill>
                  <a:srgbClr val="7030A0"/>
                </a:solidFill>
                <a:latin typeface="Times New Roman" panose="02020603050405020304" pitchFamily="18" charset="0"/>
                <a:cs typeface="Times New Roman" panose="02020603050405020304" pitchFamily="18" charset="0"/>
              </a:rPr>
              <a:t>truyện</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lịch</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sử</a:t>
            </a:r>
            <a:r>
              <a:rPr lang="en-US" sz="2800" dirty="0">
                <a:solidFill>
                  <a:srgbClr val="7030A0"/>
                </a:solidFill>
                <a:latin typeface="Times New Roman" panose="02020603050405020304" pitchFamily="18" charset="0"/>
                <a:cs typeface="Times New Roman" panose="02020603050405020304" pitchFamily="18" charset="0"/>
              </a:rPr>
              <a:t> </a:t>
            </a:r>
            <a:r>
              <a:rPr lang="en-US" sz="2800" i="1" dirty="0" err="1">
                <a:solidFill>
                  <a:srgbClr val="7030A0"/>
                </a:solidFill>
                <a:latin typeface="Times New Roman" panose="02020603050405020304" pitchFamily="18" charset="0"/>
                <a:cs typeface="Times New Roman" panose="02020603050405020304" pitchFamily="18" charset="0"/>
              </a:rPr>
              <a:t>Bên</a:t>
            </a:r>
            <a:r>
              <a:rPr lang="en-US" sz="2800" i="1" dirty="0">
                <a:solidFill>
                  <a:srgbClr val="7030A0"/>
                </a:solidFill>
                <a:latin typeface="Times New Roman" panose="02020603050405020304" pitchFamily="18" charset="0"/>
                <a:cs typeface="Times New Roman" panose="02020603050405020304" pitchFamily="18" charset="0"/>
              </a:rPr>
              <a:t> </a:t>
            </a:r>
            <a:r>
              <a:rPr lang="en-US" sz="2800" i="1" dirty="0" err="1">
                <a:solidFill>
                  <a:srgbClr val="7030A0"/>
                </a:solidFill>
                <a:latin typeface="Times New Roman" panose="02020603050405020304" pitchFamily="18" charset="0"/>
                <a:cs typeface="Times New Roman" panose="02020603050405020304" pitchFamily="18" charset="0"/>
              </a:rPr>
              <a:t>bờ</a:t>
            </a:r>
            <a:r>
              <a:rPr lang="en-US" sz="2800" i="1" dirty="0">
                <a:solidFill>
                  <a:srgbClr val="7030A0"/>
                </a:solidFill>
                <a:latin typeface="Times New Roman" panose="02020603050405020304" pitchFamily="18" charset="0"/>
                <a:cs typeface="Times New Roman" panose="02020603050405020304" pitchFamily="18" charset="0"/>
              </a:rPr>
              <a:t> </a:t>
            </a:r>
            <a:r>
              <a:rPr lang="en-US" sz="2800" i="1" dirty="0" err="1">
                <a:solidFill>
                  <a:srgbClr val="7030A0"/>
                </a:solidFill>
                <a:latin typeface="Times New Roman" panose="02020603050405020304" pitchFamily="18" charset="0"/>
                <a:cs typeface="Times New Roman" panose="02020603050405020304" pitchFamily="18" charset="0"/>
              </a:rPr>
              <a:t>Thiên</a:t>
            </a:r>
            <a:r>
              <a:rPr lang="en-US" sz="2800" i="1" dirty="0">
                <a:solidFill>
                  <a:srgbClr val="7030A0"/>
                </a:solidFill>
                <a:latin typeface="Times New Roman" panose="02020603050405020304" pitchFamily="18" charset="0"/>
                <a:cs typeface="Times New Roman" panose="02020603050405020304" pitchFamily="18" charset="0"/>
              </a:rPr>
              <a:t> </a:t>
            </a:r>
            <a:r>
              <a:rPr lang="en-US" sz="2800" i="1" dirty="0" err="1">
                <a:solidFill>
                  <a:srgbClr val="7030A0"/>
                </a:solidFill>
                <a:latin typeface="Times New Roman" panose="02020603050405020304" pitchFamily="18" charset="0"/>
                <a:cs typeface="Times New Roman" panose="02020603050405020304" pitchFamily="18" charset="0"/>
              </a:rPr>
              <a:t>Mạc</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Hà</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Ân</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liên</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quan</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đến</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danh</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tướng</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Trần</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Bình</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Trọng</a:t>
            </a:r>
            <a:r>
              <a:rPr lang="en-US" sz="2800" dirty="0">
                <a:solidFill>
                  <a:srgbClr val="7030A0"/>
                </a:solidFill>
                <a:latin typeface="Times New Roman" panose="02020603050405020304" pitchFamily="18" charset="0"/>
                <a:cs typeface="Times New Roman" panose="02020603050405020304" pitchFamily="18" charset="0"/>
              </a:rPr>
              <a:t>.</a:t>
            </a:r>
          </a:p>
          <a:p>
            <a:r>
              <a:rPr lang="en-US" sz="2800" dirty="0">
                <a:solidFill>
                  <a:srgbClr val="7030A0"/>
                </a:solidFill>
                <a:latin typeface="Times New Roman" panose="02020603050405020304" pitchFamily="18" charset="0"/>
                <a:cs typeface="Times New Roman" panose="02020603050405020304" pitchFamily="18" charset="0"/>
              </a:rPr>
              <a:t> </a:t>
            </a:r>
          </a:p>
          <a:p>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Xem</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lại</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mục</a:t>
            </a:r>
            <a:r>
              <a:rPr lang="en-US" sz="2800" dirty="0">
                <a:solidFill>
                  <a:srgbClr val="7030A0"/>
                </a:solidFill>
                <a:latin typeface="Times New Roman" panose="02020603050405020304" pitchFamily="18" charset="0"/>
                <a:cs typeface="Times New Roman" panose="02020603050405020304" pitchFamily="18" charset="0"/>
              </a:rPr>
              <a:t> </a:t>
            </a:r>
            <a:r>
              <a:rPr lang="en-US" sz="2800" i="1" dirty="0">
                <a:solidFill>
                  <a:srgbClr val="7030A0"/>
                </a:solidFill>
                <a:latin typeface="Times New Roman" panose="02020603050405020304" pitchFamily="18" charset="0"/>
                <a:cs typeface="Times New Roman" panose="02020603050405020304" pitchFamily="18" charset="0"/>
              </a:rPr>
              <a:t>b) </a:t>
            </a:r>
            <a:r>
              <a:rPr lang="en-US" sz="2800" i="1" dirty="0" err="1">
                <a:solidFill>
                  <a:srgbClr val="7030A0"/>
                </a:solidFill>
                <a:latin typeface="Times New Roman" panose="02020603050405020304" pitchFamily="18" charset="0"/>
                <a:cs typeface="Times New Roman" panose="02020603050405020304" pitchFamily="18" charset="0"/>
              </a:rPr>
              <a:t>Tìm</a:t>
            </a:r>
            <a:r>
              <a:rPr lang="en-US" sz="2800" i="1" dirty="0">
                <a:solidFill>
                  <a:srgbClr val="7030A0"/>
                </a:solidFill>
                <a:latin typeface="Times New Roman" panose="02020603050405020304" pitchFamily="18" charset="0"/>
                <a:cs typeface="Times New Roman" panose="02020603050405020304" pitchFamily="18" charset="0"/>
              </a:rPr>
              <a:t> ý </a:t>
            </a:r>
            <a:r>
              <a:rPr lang="en-US" sz="2800" i="1" dirty="0" err="1">
                <a:solidFill>
                  <a:srgbClr val="7030A0"/>
                </a:solidFill>
                <a:latin typeface="Times New Roman" panose="02020603050405020304" pitchFamily="18" charset="0"/>
                <a:cs typeface="Times New Roman" panose="02020603050405020304" pitchFamily="18" charset="0"/>
              </a:rPr>
              <a:t>và</a:t>
            </a:r>
            <a:r>
              <a:rPr lang="en-US" sz="2800" i="1" dirty="0">
                <a:solidFill>
                  <a:srgbClr val="7030A0"/>
                </a:solidFill>
                <a:latin typeface="Times New Roman" panose="02020603050405020304" pitchFamily="18" charset="0"/>
                <a:cs typeface="Times New Roman" panose="02020603050405020304" pitchFamily="18" charset="0"/>
              </a:rPr>
              <a:t> </a:t>
            </a:r>
            <a:r>
              <a:rPr lang="en-US" sz="2800" i="1" dirty="0" err="1">
                <a:solidFill>
                  <a:srgbClr val="7030A0"/>
                </a:solidFill>
                <a:latin typeface="Times New Roman" panose="02020603050405020304" pitchFamily="18" charset="0"/>
                <a:cs typeface="Times New Roman" panose="02020603050405020304" pitchFamily="18" charset="0"/>
              </a:rPr>
              <a:t>lập</a:t>
            </a:r>
            <a:r>
              <a:rPr lang="en-US" sz="2800" i="1" dirty="0">
                <a:solidFill>
                  <a:srgbClr val="7030A0"/>
                </a:solidFill>
                <a:latin typeface="Times New Roman" panose="02020603050405020304" pitchFamily="18" charset="0"/>
                <a:cs typeface="Times New Roman" panose="02020603050405020304" pitchFamily="18" charset="0"/>
              </a:rPr>
              <a:t> </a:t>
            </a:r>
            <a:r>
              <a:rPr lang="en-US" sz="2800" i="1" dirty="0" err="1">
                <a:solidFill>
                  <a:srgbClr val="7030A0"/>
                </a:solidFill>
                <a:latin typeface="Times New Roman" panose="02020603050405020304" pitchFamily="18" charset="0"/>
                <a:cs typeface="Times New Roman" panose="02020603050405020304" pitchFamily="18" charset="0"/>
              </a:rPr>
              <a:t>dàn</a:t>
            </a:r>
            <a:r>
              <a:rPr lang="en-US" sz="2800" i="1" dirty="0">
                <a:solidFill>
                  <a:srgbClr val="7030A0"/>
                </a:solidFill>
                <a:latin typeface="Times New Roman" panose="02020603050405020304" pitchFamily="18" charset="0"/>
                <a:cs typeface="Times New Roman" panose="02020603050405020304" pitchFamily="18" charset="0"/>
              </a:rPr>
              <a:t> ý</a:t>
            </a:r>
            <a:r>
              <a:rPr lang="en-US" sz="2800" dirty="0">
                <a:solidFill>
                  <a:srgbClr val="7030A0"/>
                </a:solidFill>
                <a:latin typeface="Times New Roman" panose="02020603050405020304" pitchFamily="18" charset="0"/>
                <a:cs typeface="Times New Roman" panose="02020603050405020304" pitchFamily="18" charset="0"/>
              </a:rPr>
              <a:t> ở </a:t>
            </a:r>
            <a:r>
              <a:rPr lang="en-US" sz="2800" dirty="0" err="1">
                <a:solidFill>
                  <a:srgbClr val="7030A0"/>
                </a:solidFill>
                <a:latin typeface="Times New Roman" panose="02020603050405020304" pitchFamily="18" charset="0"/>
                <a:cs typeface="Times New Roman" panose="02020603050405020304" pitchFamily="18" charset="0"/>
              </a:rPr>
              <a:t>phần</a:t>
            </a:r>
            <a:r>
              <a:rPr lang="en-US" sz="2800" dirty="0">
                <a:solidFill>
                  <a:srgbClr val="7030A0"/>
                </a:solidFill>
                <a:latin typeface="Times New Roman" panose="02020603050405020304" pitchFamily="18" charset="0"/>
                <a:cs typeface="Times New Roman" panose="02020603050405020304" pitchFamily="18" charset="0"/>
              </a:rPr>
              <a:t> </a:t>
            </a:r>
            <a:r>
              <a:rPr lang="en-US" sz="2800" i="1" dirty="0" err="1">
                <a:solidFill>
                  <a:srgbClr val="7030A0"/>
                </a:solidFill>
                <a:latin typeface="Times New Roman" panose="02020603050405020304" pitchFamily="18" charset="0"/>
                <a:cs typeface="Times New Roman" panose="02020603050405020304" pitchFamily="18" charset="0"/>
              </a:rPr>
              <a:t>Viết</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thêm</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bớt</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các</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nội</a:t>
            </a:r>
            <a:r>
              <a:rPr lang="en-US" sz="2800" dirty="0">
                <a:solidFill>
                  <a:srgbClr val="7030A0"/>
                </a:solidFill>
                <a:latin typeface="Times New Roman" panose="02020603050405020304" pitchFamily="18" charset="0"/>
                <a:cs typeface="Times New Roman" panose="02020603050405020304" pitchFamily="18" charset="0"/>
              </a:rPr>
              <a:t> dung </a:t>
            </a:r>
            <a:r>
              <a:rPr lang="en-US" sz="2800" dirty="0" err="1">
                <a:solidFill>
                  <a:srgbClr val="7030A0"/>
                </a:solidFill>
                <a:latin typeface="Times New Roman" panose="02020603050405020304" pitchFamily="18" charset="0"/>
                <a:cs typeface="Times New Roman" panose="02020603050405020304" pitchFamily="18" charset="0"/>
              </a:rPr>
              <a:t>cho</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phù</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hợp</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với</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yêu</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cầu</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của</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hoạt</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động</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nói</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và</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nghe</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đối</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tượng</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thời</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gian</a:t>
            </a:r>
            <a:r>
              <a:rPr lang="en-US" sz="2800" dirty="0">
                <a:solidFill>
                  <a:srgbClr val="7030A0"/>
                </a:solidFill>
                <a:latin typeface="Times New Roman" panose="02020603050405020304" pitchFamily="18" charset="0"/>
                <a:cs typeface="Times New Roman" panose="02020603050405020304" pitchFamily="18" charset="0"/>
              </a:rPr>
              <a:t>,...).</a:t>
            </a:r>
            <a:r>
              <a:rPr lang="en-US" sz="2800" b="1" dirty="0">
                <a:solidFill>
                  <a:srgbClr val="7030A0"/>
                </a:solidFill>
                <a:latin typeface="Times New Roman" panose="02020603050405020304" pitchFamily="18" charset="0"/>
                <a:cs typeface="Times New Roman" panose="02020603050405020304" pitchFamily="18" charset="0"/>
              </a:rPr>
              <a:t> </a:t>
            </a:r>
            <a:endParaRPr lang="en-US" sz="2800" dirty="0">
              <a:solidFill>
                <a:srgbClr val="7030A0"/>
              </a:solidFill>
              <a:latin typeface="Times New Roman" panose="02020603050405020304" pitchFamily="18" charset="0"/>
              <a:cs typeface="Times New Roman" panose="02020603050405020304" pitchFamily="18" charset="0"/>
            </a:endParaRPr>
          </a:p>
          <a:p>
            <a:endParaRPr lang="en-US" sz="2800"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5752990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115305929"/>
              </p:ext>
            </p:extLst>
          </p:nvPr>
        </p:nvGraphicFramePr>
        <p:xfrm>
          <a:off x="535710" y="309982"/>
          <a:ext cx="11259128" cy="6275261"/>
        </p:xfrm>
        <a:graphic>
          <a:graphicData uri="http://schemas.openxmlformats.org/drawingml/2006/table">
            <a:tbl>
              <a:tblPr firstRow="1" firstCol="1" bandRow="1"/>
              <a:tblGrid>
                <a:gridCol w="1154545">
                  <a:extLst>
                    <a:ext uri="{9D8B030D-6E8A-4147-A177-3AD203B41FA5}">
                      <a16:colId xmlns:a16="http://schemas.microsoft.com/office/drawing/2014/main" val="15610859"/>
                    </a:ext>
                  </a:extLst>
                </a:gridCol>
                <a:gridCol w="10104583">
                  <a:extLst>
                    <a:ext uri="{9D8B030D-6E8A-4147-A177-3AD203B41FA5}">
                      <a16:colId xmlns:a16="http://schemas.microsoft.com/office/drawing/2014/main" val="3606167990"/>
                    </a:ext>
                  </a:extLst>
                </a:gridCol>
              </a:tblGrid>
              <a:tr h="194836">
                <a:tc gridSpan="2">
                  <a:txBody>
                    <a:bodyPr/>
                    <a:lstStyle/>
                    <a:p>
                      <a:pPr algn="just">
                        <a:lnSpc>
                          <a:spcPct val="115000"/>
                        </a:lnSpc>
                        <a:spcAft>
                          <a:spcPts val="0"/>
                        </a:spcAft>
                      </a:pP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PHIẾU TÌM </a:t>
                      </a:r>
                      <a:r>
                        <a:rPr lang="en-US" sz="2400"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Ý</a:t>
                      </a:r>
                      <a:r>
                        <a:rPr lang="en-US" sz="2400" b="1" baseline="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400" b="1" dirty="0" smtClean="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Đề </a:t>
                      </a:r>
                      <a:r>
                        <a:rPr lang="vi-VN"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bài: </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Nghe</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tắt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nội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giới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thiệu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vê</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vật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Trần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với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nói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bất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“Ta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làm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ma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nước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Nam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chư</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làm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vương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đất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Bắc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9549" marR="19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hMerge="1">
                  <a:txBody>
                    <a:bodyPr/>
                    <a:lstStyle/>
                    <a:p>
                      <a:endParaRPr lang="en-US"/>
                    </a:p>
                  </a:txBody>
                  <a:tcPr/>
                </a:tc>
                <a:extLst>
                  <a:ext uri="{0D108BD9-81ED-4DB2-BD59-A6C34878D82A}">
                    <a16:rowId xmlns:a16="http://schemas.microsoft.com/office/drawing/2014/main" val="4218673982"/>
                  </a:ext>
                </a:extLst>
              </a:tr>
              <a:tr h="64945">
                <a:tc>
                  <a:txBody>
                    <a:bodyPr/>
                    <a:lstStyle/>
                    <a:p>
                      <a:pPr algn="just">
                        <a:lnSpc>
                          <a:spcPct val="115000"/>
                        </a:lnSpc>
                        <a:spcAft>
                          <a:spcPts val="0"/>
                        </a:spcAft>
                      </a:pPr>
                      <a:r>
                        <a:rPr lang="vi-VN" sz="2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Câu hỏi</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549" marR="19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just">
                        <a:lnSpc>
                          <a:spcPct val="115000"/>
                        </a:lnSpc>
                        <a:spcAft>
                          <a:spcPts val="0"/>
                        </a:spcAft>
                      </a:pPr>
                      <a:r>
                        <a:rPr lang="en-US" sz="2400" b="1">
                          <a:effectLst/>
                          <a:latin typeface="Times New Roman" panose="02020603050405020304" pitchFamily="18" charset="0"/>
                          <a:ea typeface="Calibri" panose="020F0502020204030204" pitchFamily="34" charset="0"/>
                          <a:cs typeface="Times New Roman" panose="02020603050405020304" pitchFamily="18" charset="0"/>
                        </a:rPr>
                        <a:t>Câu trả lời</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549" marR="19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extLst>
                  <a:ext uri="{0D108BD9-81ED-4DB2-BD59-A6C34878D82A}">
                    <a16:rowId xmlns:a16="http://schemas.microsoft.com/office/drawing/2014/main" val="1995911803"/>
                  </a:ext>
                </a:extLst>
              </a:tr>
              <a:tr h="974180">
                <a:tc>
                  <a:txBody>
                    <a:bodyPr/>
                    <a:lstStyle/>
                    <a:p>
                      <a:pPr algn="just">
                        <a:lnSpc>
                          <a:spcPct val="115000"/>
                        </a:lnSpc>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Giới thiệu về nhân Trần Bình Trọng?</a:t>
                      </a:r>
                      <a:endParaRPr lang="en-US" sz="2400">
                        <a:effectLst/>
                        <a:latin typeface="Arial" panose="020B0604020202020204" pitchFamily="34" charset="0"/>
                        <a:ea typeface="Times New Roman" panose="02020603050405020304" pitchFamily="18" charset="0"/>
                        <a:cs typeface="Times New Roman" panose="02020603050405020304" pitchFamily="18" charset="0"/>
                      </a:endParaRPr>
                    </a:p>
                  </a:txBody>
                  <a:tcPr marL="19549" marR="19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just">
                        <a:lnSpc>
                          <a:spcPct val="115000"/>
                        </a:lnSpc>
                        <a:spcAft>
                          <a:spcPts val="0"/>
                        </a:spcAft>
                      </a:pPr>
                      <a:r>
                        <a:rPr lang="vi-VN"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Trần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Bình</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Trọng</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sinh</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năm</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1259,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vốn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dòng</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dõi</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vua</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Lê</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Đại</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Hành</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Thọ</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Xuân-Thanh</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Hóa</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Cha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tên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Lê</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Tần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cận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tướng</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vua</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Trần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Thánh</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Tông</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cuộc</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chống</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quân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xâm</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lược</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Mông</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cổ</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lần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thứ</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nhất</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(1258),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Lê</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Tần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công</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đầu</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vua</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ban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quốc</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tính</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họ</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Trần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thường</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gọi</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Lê</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phụ</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Trần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nghĩa</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họ</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Lê</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công</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phò</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giúp</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họTrần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Ông</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còn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phong</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tước</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Bảo</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Văn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Vương</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đến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năm</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1274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vua</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cử</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làm</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Giáo</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thụ</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cho</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thái</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tử</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Khảm</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tức</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vua</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Nhân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Tông</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sau</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này</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Trần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Bình</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Trọng</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ngay</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từ</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thuở</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nhỏ</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cha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giáo</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dục</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dạy</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dỗ</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chu</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đáo</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Lớn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lên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ông</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văn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võ</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song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toàn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sớm</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trở</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thành</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danh</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tướng</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nhà</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Trần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Ngoài</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việc</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mang</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quốc</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tính</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nhà</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Trần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Trần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Bình</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Trọng</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còn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vua</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Trần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Thái</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Tông</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nhận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làm</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phò</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mã</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chồng</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công</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chúa</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Thụy</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Bảo</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phong</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tước</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Bảo</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Nghĩa</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Vương</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thuộc</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vào</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hàng</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tước</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vị</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cao</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nhất</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ở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thời</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nhà</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Trần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549" marR="19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extLst>
                  <a:ext uri="{0D108BD9-81ED-4DB2-BD59-A6C34878D82A}">
                    <a16:rowId xmlns:a16="http://schemas.microsoft.com/office/drawing/2014/main" val="2692877797"/>
                  </a:ext>
                </a:extLst>
              </a:tr>
            </a:tbl>
          </a:graphicData>
        </a:graphic>
      </p:graphicFrame>
    </p:spTree>
    <p:extLst>
      <p:ext uri="{BB962C8B-B14F-4D97-AF65-F5344CB8AC3E}">
        <p14:creationId xmlns:p14="http://schemas.microsoft.com/office/powerpoint/2010/main" val="55132774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134123942"/>
              </p:ext>
            </p:extLst>
          </p:nvPr>
        </p:nvGraphicFramePr>
        <p:xfrm>
          <a:off x="480292" y="642491"/>
          <a:ext cx="11259128" cy="5854637"/>
        </p:xfrm>
        <a:graphic>
          <a:graphicData uri="http://schemas.openxmlformats.org/drawingml/2006/table">
            <a:tbl>
              <a:tblPr firstRow="1" firstCol="1" bandRow="1"/>
              <a:tblGrid>
                <a:gridCol w="1865745">
                  <a:extLst>
                    <a:ext uri="{9D8B030D-6E8A-4147-A177-3AD203B41FA5}">
                      <a16:colId xmlns:a16="http://schemas.microsoft.com/office/drawing/2014/main" val="15610859"/>
                    </a:ext>
                  </a:extLst>
                </a:gridCol>
                <a:gridCol w="9393383">
                  <a:extLst>
                    <a:ext uri="{9D8B030D-6E8A-4147-A177-3AD203B41FA5}">
                      <a16:colId xmlns:a16="http://schemas.microsoft.com/office/drawing/2014/main" val="3606167990"/>
                    </a:ext>
                  </a:extLst>
                </a:gridCol>
              </a:tblGrid>
              <a:tr h="194836">
                <a:tc gridSpan="2">
                  <a:txBody>
                    <a:bodyPr/>
                    <a:lstStyle/>
                    <a:p>
                      <a:pPr algn="just">
                        <a:lnSpc>
                          <a:spcPct val="115000"/>
                        </a:lnSpc>
                        <a:spcAft>
                          <a:spcPts val="0"/>
                        </a:spcAft>
                      </a:pP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PHIẾU TÌM </a:t>
                      </a:r>
                      <a:r>
                        <a:rPr lang="en-US" sz="2400"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Ý</a:t>
                      </a:r>
                      <a:r>
                        <a:rPr lang="en-US" sz="2400" b="0" baseline="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 </a:t>
                      </a:r>
                      <a:r>
                        <a:rPr lang="vi-VN" sz="2400" b="1" dirty="0" smtClean="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Đề </a:t>
                      </a:r>
                      <a:r>
                        <a:rPr lang="vi-VN"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bài: </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Nghe</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tắt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nội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giới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thiệu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vê</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vật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Trần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với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nói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bất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“Ta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làm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ma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nước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Nam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chư</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làm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vương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đất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Bắc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9549" marR="19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hMerge="1">
                  <a:txBody>
                    <a:bodyPr/>
                    <a:lstStyle/>
                    <a:p>
                      <a:endParaRPr lang="en-US"/>
                    </a:p>
                  </a:txBody>
                  <a:tcPr/>
                </a:tc>
                <a:extLst>
                  <a:ext uri="{0D108BD9-81ED-4DB2-BD59-A6C34878D82A}">
                    <a16:rowId xmlns:a16="http://schemas.microsoft.com/office/drawing/2014/main" val="4218673982"/>
                  </a:ext>
                </a:extLst>
              </a:tr>
              <a:tr h="64945">
                <a:tc>
                  <a:txBody>
                    <a:bodyPr/>
                    <a:lstStyle/>
                    <a:p>
                      <a:pPr algn="just">
                        <a:lnSpc>
                          <a:spcPct val="115000"/>
                        </a:lnSpc>
                        <a:spcAft>
                          <a:spcPts val="0"/>
                        </a:spcAft>
                      </a:pPr>
                      <a:r>
                        <a:rPr lang="vi-VN" sz="2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Câu hỏi</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549" marR="19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just">
                        <a:lnSpc>
                          <a:spcPct val="115000"/>
                        </a:lnSpc>
                        <a:spcAft>
                          <a:spcPts val="0"/>
                        </a:spcAft>
                      </a:pPr>
                      <a:r>
                        <a:rPr lang="en-US" sz="2400" b="1">
                          <a:effectLst/>
                          <a:latin typeface="Times New Roman" panose="02020603050405020304" pitchFamily="18" charset="0"/>
                          <a:ea typeface="Calibri" panose="020F0502020204030204" pitchFamily="34" charset="0"/>
                          <a:cs typeface="Times New Roman" panose="02020603050405020304" pitchFamily="18" charset="0"/>
                        </a:rPr>
                        <a:t>Câu trả lời</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549" marR="19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extLst>
                  <a:ext uri="{0D108BD9-81ED-4DB2-BD59-A6C34878D82A}">
                    <a16:rowId xmlns:a16="http://schemas.microsoft.com/office/drawing/2014/main" val="1995911803"/>
                  </a:ext>
                </a:extLst>
              </a:tr>
              <a:tr h="3117376">
                <a:tc>
                  <a:txBody>
                    <a:bodyPr/>
                    <a:lstStyle/>
                    <a:p>
                      <a:pPr algn="just">
                        <a:lnSpc>
                          <a:spcPct val="115000"/>
                        </a:lnSpc>
                        <a:spcAft>
                          <a:spcPts val="0"/>
                        </a:spcAft>
                      </a:pPr>
                      <a:r>
                        <a:rPr lang="vi-VN"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Giới thiệu về câu nói bất hủ của ông: </a:t>
                      </a:r>
                      <a:r>
                        <a:rPr lang="vi-VN" sz="2400" i="1" dirty="0">
                          <a:effectLst/>
                          <a:latin typeface="Times New Roman" panose="02020603050405020304" pitchFamily="18" charset="0"/>
                          <a:ea typeface="Calibri" panose="020F0502020204030204" pitchFamily="34" charset="0"/>
                          <a:cs typeface="Times New Roman" panose="02020603050405020304" pitchFamily="18" charset="0"/>
                        </a:rPr>
                        <a:t>“Ta thà làm ma nước Nam chứ không thèm làm vương đất Bắc”</a:t>
                      </a: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9549" marR="19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just">
                        <a:lnSpc>
                          <a:spcPct val="115000"/>
                        </a:lnSpc>
                        <a:spcAft>
                          <a:spcPts val="0"/>
                        </a:spcAft>
                      </a:pP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Vào năm 1285, sau khi nhà Nguyên đã thôn tính cả Trung Quốc, chúng ồ ạt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xâm</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lược</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Đại</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Việt</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lần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thứ</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hai</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vi-VN"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Trước</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sự</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xâm</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lăng</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quân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Nguyên-Mông</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vua</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tôi</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nhà</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Trần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tích</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cực</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chuẩn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bị</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kháng</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chiến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Để</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tránh</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thế</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mạnh</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ban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đầu</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giặc</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chờ</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thời</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cơ</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phản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công</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nhà</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Trần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vừa</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thực</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hiện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chính</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sách</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vườn</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nhà</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trống</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vừa</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rút</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lui</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chiến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lược</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sơ</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tán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triều</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đình</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Thiên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Trường</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(Nam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Định</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vi-VN"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Bảo</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Nghĩa</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Vương</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Trần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Bình</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Trọng</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giao</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chỉ</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huy</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tổ</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chức</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chặn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đánh</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quân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giặc</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tại</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Thiên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Mạc</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cứ</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điểm</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chiến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lược</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nằm</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án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ngữ</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con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đường</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thủy</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Vùng</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Thiên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Mạc</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xã</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Châu</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Giang</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huyện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Duy</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Tiên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Hà</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Nam)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bãi</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phù</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sa</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rộng</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lớn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ở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phía</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nam</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sông</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Hồng</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khi</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sông</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Hồng</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chảy</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đến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đây</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tách</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làm</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hai</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nhánh</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bao</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quanh</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cù</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lao</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Thiên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Mạc</a:t>
                      </a:r>
                      <a:r>
                        <a:rPr lang="en-US" sz="24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549" marR="19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extLst>
                  <a:ext uri="{0D108BD9-81ED-4DB2-BD59-A6C34878D82A}">
                    <a16:rowId xmlns:a16="http://schemas.microsoft.com/office/drawing/2014/main" val="3365817033"/>
                  </a:ext>
                </a:extLst>
              </a:tr>
            </a:tbl>
          </a:graphicData>
        </a:graphic>
      </p:graphicFrame>
    </p:spTree>
    <p:extLst>
      <p:ext uri="{BB962C8B-B14F-4D97-AF65-F5344CB8AC3E}">
        <p14:creationId xmlns:p14="http://schemas.microsoft.com/office/powerpoint/2010/main" val="61722253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32685385"/>
              </p:ext>
            </p:extLst>
          </p:nvPr>
        </p:nvGraphicFramePr>
        <p:xfrm>
          <a:off x="369455" y="203201"/>
          <a:ext cx="11453090" cy="6324312"/>
        </p:xfrm>
        <a:graphic>
          <a:graphicData uri="http://schemas.openxmlformats.org/drawingml/2006/table">
            <a:tbl>
              <a:tblPr firstRow="1" firstCol="1" bandRow="1"/>
              <a:tblGrid>
                <a:gridCol w="2217332">
                  <a:extLst>
                    <a:ext uri="{9D8B030D-6E8A-4147-A177-3AD203B41FA5}">
                      <a16:colId xmlns:a16="http://schemas.microsoft.com/office/drawing/2014/main" val="15610859"/>
                    </a:ext>
                  </a:extLst>
                </a:gridCol>
                <a:gridCol w="9235758">
                  <a:extLst>
                    <a:ext uri="{9D8B030D-6E8A-4147-A177-3AD203B41FA5}">
                      <a16:colId xmlns:a16="http://schemas.microsoft.com/office/drawing/2014/main" val="3606167990"/>
                    </a:ext>
                  </a:extLst>
                </a:gridCol>
              </a:tblGrid>
              <a:tr h="923636">
                <a:tc gridSpan="2">
                  <a:txBody>
                    <a:bodyPr/>
                    <a:lstStyle/>
                    <a:p>
                      <a:pPr algn="just">
                        <a:lnSpc>
                          <a:spcPct val="115000"/>
                        </a:lnSpc>
                        <a:spcAft>
                          <a:spcPts val="0"/>
                        </a:spcAft>
                      </a:pP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PHIẾU TÌM </a:t>
                      </a:r>
                      <a:r>
                        <a:rPr lang="en-US" sz="2400"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Ý</a:t>
                      </a:r>
                      <a:r>
                        <a:rPr lang="en-US" sz="2400" b="0" baseline="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 </a:t>
                      </a:r>
                      <a:r>
                        <a:rPr lang="vi-VN" sz="2400" b="1" dirty="0" smtClean="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Đề </a:t>
                      </a:r>
                      <a:r>
                        <a:rPr lang="vi-VN"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bài: </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Nghe</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tắt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nội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giới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thiệu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vê</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vật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Trần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với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nói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bất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“Ta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làm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ma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nước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Nam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chư</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làm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vương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đất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Bắc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9549" marR="19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hMerge="1">
                  <a:txBody>
                    <a:bodyPr/>
                    <a:lstStyle/>
                    <a:p>
                      <a:endParaRPr lang="en-US"/>
                    </a:p>
                  </a:txBody>
                  <a:tcPr/>
                </a:tc>
                <a:extLst>
                  <a:ext uri="{0D108BD9-81ED-4DB2-BD59-A6C34878D82A}">
                    <a16:rowId xmlns:a16="http://schemas.microsoft.com/office/drawing/2014/main" val="4218673982"/>
                  </a:ext>
                </a:extLst>
              </a:tr>
              <a:tr h="64945">
                <a:tc>
                  <a:txBody>
                    <a:bodyPr/>
                    <a:lstStyle/>
                    <a:p>
                      <a:pPr algn="just">
                        <a:lnSpc>
                          <a:spcPct val="115000"/>
                        </a:lnSpc>
                        <a:spcAft>
                          <a:spcPts val="0"/>
                        </a:spcAft>
                      </a:pPr>
                      <a:r>
                        <a:rPr lang="vi-VN" sz="2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Câu hỏi</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549" marR="19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just">
                        <a:lnSpc>
                          <a:spcPct val="115000"/>
                        </a:lnSpc>
                        <a:spcAft>
                          <a:spcPts val="0"/>
                        </a:spcAft>
                      </a:pPr>
                      <a:r>
                        <a:rPr lang="en-US" sz="2400" b="1">
                          <a:effectLst/>
                          <a:latin typeface="Times New Roman" panose="02020603050405020304" pitchFamily="18" charset="0"/>
                          <a:ea typeface="Calibri" panose="020F0502020204030204" pitchFamily="34" charset="0"/>
                          <a:cs typeface="Times New Roman" panose="02020603050405020304" pitchFamily="18" charset="0"/>
                        </a:rPr>
                        <a:t>Câu trả lời</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549" marR="19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extLst>
                  <a:ext uri="{0D108BD9-81ED-4DB2-BD59-A6C34878D82A}">
                    <a16:rowId xmlns:a16="http://schemas.microsoft.com/office/drawing/2014/main" val="1995911803"/>
                  </a:ext>
                </a:extLst>
              </a:tr>
              <a:tr h="3117376">
                <a:tc>
                  <a:txBody>
                    <a:bodyPr/>
                    <a:lstStyle/>
                    <a:p>
                      <a:pPr algn="just">
                        <a:lnSpc>
                          <a:spcPct val="115000"/>
                        </a:lnSpc>
                        <a:spcAft>
                          <a:spcPts val="0"/>
                        </a:spcAft>
                      </a:pPr>
                      <a:r>
                        <a:rPr lang="vi-VN"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Giới thiệu về câu nói bất hủ của ông: </a:t>
                      </a:r>
                      <a:r>
                        <a:rPr lang="vi-VN" sz="2400" i="1" dirty="0">
                          <a:effectLst/>
                          <a:latin typeface="Times New Roman" panose="02020603050405020304" pitchFamily="18" charset="0"/>
                          <a:ea typeface="Calibri" panose="020F0502020204030204" pitchFamily="34" charset="0"/>
                          <a:cs typeface="Times New Roman" panose="02020603050405020304" pitchFamily="18" charset="0"/>
                        </a:rPr>
                        <a:t>“Ta thà làm ma nước Nam chứ không thèm làm vương đất Bắc”</a:t>
                      </a: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9549" marR="19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just">
                        <a:lnSpc>
                          <a:spcPct val="115000"/>
                        </a:lnSpc>
                        <a:spcAft>
                          <a:spcPts val="0"/>
                        </a:spcAft>
                      </a:pP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vi-VN" sz="24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Sau</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khi</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quân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Nguyên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Mông</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tiến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vào</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Thăng</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Long,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bị</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rơi</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vào</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cảnh</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vườn</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nhà</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trống</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Thoát</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Hoan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vội</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cho</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Ô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Mã</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Nhi</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đem</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thủy</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quân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đuổi</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theo</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Thượng</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Hoàng</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Trần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Thánh</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Tông</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vua</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Nhân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Tông</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đang</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trên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đường</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xuôi</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Thiên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Trường</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Tại</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Thiên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Mạc</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cuộc</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chiến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đấu</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ác</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liệt</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quân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dân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Đại</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Việt</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quân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xâm</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lược</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Nguyên-Mông</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diễn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ra</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suốt</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bảy</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ngày</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đêm</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Cuối</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cùng</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sự</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tăng</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cường</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viện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binh</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quân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Nguyên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cứ</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điểm</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phòng</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thủ</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Thiên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Mạc</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bị</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vỡ</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Trần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Bình</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Trọng</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bị</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sa</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vào</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tay</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giặc</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Nhận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thấy</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đây</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dũng</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tướng</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lỗi</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lạc</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quân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giặc</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ra</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sức</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dụ</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dỗ</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mua</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chuộc</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ông</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kể</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cả</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hứa</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ban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tước</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vương</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triều</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Nguyên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ông</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đã</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mắng</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lại</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“Ta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thà</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làm</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qủy</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nước</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Nam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còn</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hơn</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làm</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vương</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đất</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Bắc</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Biết</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lay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chuyển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tấm</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lòng</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kiên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trung</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sắt</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đá</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Ông</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giặc</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đã</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giết</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ông</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vào</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ngày</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26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tháng</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02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năm</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1285 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sự</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kính</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phục</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vô</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hạn</a:t>
                      </a:r>
                      <a:r>
                        <a:rPr lang="en-US" sz="24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549" marR="19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extLst>
                  <a:ext uri="{0D108BD9-81ED-4DB2-BD59-A6C34878D82A}">
                    <a16:rowId xmlns:a16="http://schemas.microsoft.com/office/drawing/2014/main" val="3365817033"/>
                  </a:ext>
                </a:extLst>
              </a:tr>
            </a:tbl>
          </a:graphicData>
        </a:graphic>
      </p:graphicFrame>
    </p:spTree>
    <p:extLst>
      <p:ext uri="{BB962C8B-B14F-4D97-AF65-F5344CB8AC3E}">
        <p14:creationId xmlns:p14="http://schemas.microsoft.com/office/powerpoint/2010/main" val="372333061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536045640"/>
              </p:ext>
            </p:extLst>
          </p:nvPr>
        </p:nvGraphicFramePr>
        <p:xfrm>
          <a:off x="443346" y="402345"/>
          <a:ext cx="11259128" cy="5770182"/>
        </p:xfrm>
        <a:graphic>
          <a:graphicData uri="http://schemas.openxmlformats.org/drawingml/2006/table">
            <a:tbl>
              <a:tblPr firstRow="1" firstCol="1" bandRow="1"/>
              <a:tblGrid>
                <a:gridCol w="2281381">
                  <a:extLst>
                    <a:ext uri="{9D8B030D-6E8A-4147-A177-3AD203B41FA5}">
                      <a16:colId xmlns:a16="http://schemas.microsoft.com/office/drawing/2014/main" val="15610859"/>
                    </a:ext>
                  </a:extLst>
                </a:gridCol>
                <a:gridCol w="8977747">
                  <a:extLst>
                    <a:ext uri="{9D8B030D-6E8A-4147-A177-3AD203B41FA5}">
                      <a16:colId xmlns:a16="http://schemas.microsoft.com/office/drawing/2014/main" val="3606167990"/>
                    </a:ext>
                  </a:extLst>
                </a:gridCol>
              </a:tblGrid>
              <a:tr h="194836">
                <a:tc gridSpan="2">
                  <a:txBody>
                    <a:bodyPr/>
                    <a:lstStyle/>
                    <a:p>
                      <a:pPr algn="just">
                        <a:lnSpc>
                          <a:spcPct val="115000"/>
                        </a:lnSpc>
                        <a:spcAft>
                          <a:spcPts val="0"/>
                        </a:spcAft>
                      </a:pP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PHIẾU TÌM </a:t>
                      </a:r>
                      <a:r>
                        <a:rPr lang="en-US" sz="2800"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Ý</a:t>
                      </a:r>
                      <a:r>
                        <a:rPr lang="en-US" sz="2800" b="0" baseline="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 </a:t>
                      </a:r>
                      <a:r>
                        <a:rPr lang="vi-VN" sz="2800" b="1" dirty="0" smtClean="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Đề </a:t>
                      </a:r>
                      <a:r>
                        <a:rPr lang="vi-VN"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bài: </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Nghe</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tắt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nội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giới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thiệu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vê</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vật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Trần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với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nói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bất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“Ta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làm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ma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nước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Nam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chư</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làm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vương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đất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Bắc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9549" marR="19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hMerge="1">
                  <a:txBody>
                    <a:bodyPr/>
                    <a:lstStyle/>
                    <a:p>
                      <a:endParaRPr lang="en-US"/>
                    </a:p>
                  </a:txBody>
                  <a:tcPr/>
                </a:tc>
                <a:extLst>
                  <a:ext uri="{0D108BD9-81ED-4DB2-BD59-A6C34878D82A}">
                    <a16:rowId xmlns:a16="http://schemas.microsoft.com/office/drawing/2014/main" val="4218673982"/>
                  </a:ext>
                </a:extLst>
              </a:tr>
              <a:tr h="64945">
                <a:tc>
                  <a:txBody>
                    <a:bodyPr/>
                    <a:lstStyle/>
                    <a:p>
                      <a:pPr algn="just">
                        <a:lnSpc>
                          <a:spcPct val="115000"/>
                        </a:lnSpc>
                        <a:spcAft>
                          <a:spcPts val="0"/>
                        </a:spcAft>
                      </a:pPr>
                      <a:r>
                        <a:rPr lang="vi-VN" sz="2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Câu hỏi</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549" marR="19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just">
                        <a:lnSpc>
                          <a:spcPct val="115000"/>
                        </a:lnSpc>
                        <a:spcAft>
                          <a:spcPts val="0"/>
                        </a:spcAft>
                      </a:pPr>
                      <a:r>
                        <a:rPr lang="en-US" sz="2800" b="1">
                          <a:effectLst/>
                          <a:latin typeface="Times New Roman" panose="02020603050405020304" pitchFamily="18" charset="0"/>
                          <a:ea typeface="Calibri" panose="020F0502020204030204" pitchFamily="34" charset="0"/>
                          <a:cs typeface="Times New Roman" panose="02020603050405020304" pitchFamily="18" charset="0"/>
                        </a:rPr>
                        <a:t>Câu trả lời</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549" marR="19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extLst>
                  <a:ext uri="{0D108BD9-81ED-4DB2-BD59-A6C34878D82A}">
                    <a16:rowId xmlns:a16="http://schemas.microsoft.com/office/drawing/2014/main" val="1995911803"/>
                  </a:ext>
                </a:extLst>
              </a:tr>
              <a:tr h="3117376">
                <a:tc>
                  <a:txBody>
                    <a:bodyPr/>
                    <a:lstStyle/>
                    <a:p>
                      <a:pPr algn="just">
                        <a:lnSpc>
                          <a:spcPct val="115000"/>
                        </a:lnSpc>
                        <a:spcAft>
                          <a:spcPts val="0"/>
                        </a:spcAft>
                      </a:pP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Giới thiệu về câu nói bất hủ của ông: </a:t>
                      </a:r>
                      <a:r>
                        <a:rPr lang="vi-VN" sz="2800" i="1" dirty="0">
                          <a:effectLst/>
                          <a:latin typeface="Times New Roman" panose="02020603050405020304" pitchFamily="18" charset="0"/>
                          <a:ea typeface="Calibri" panose="020F0502020204030204" pitchFamily="34" charset="0"/>
                          <a:cs typeface="Times New Roman" panose="02020603050405020304" pitchFamily="18" charset="0"/>
                        </a:rPr>
                        <a:t>“Ta thà làm ma nước Nam chứ không thèm làm vương đất Bắc”</a:t>
                      </a:r>
                      <a:endParaRPr lang="en-US" sz="2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9549" marR="19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just">
                        <a:lnSpc>
                          <a:spcPct val="115000"/>
                        </a:lnSpc>
                        <a:spcAft>
                          <a:spcPts val="0"/>
                        </a:spcAft>
                      </a:pP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Sau</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khi</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thắng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lợi</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nhà</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Trần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truy</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phong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Trần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Bình</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Trọng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tước</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Đại</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Vương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phẩm</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tước</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cao</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nhất</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hàng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Vương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hầu</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xứng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đáng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chiến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công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sự</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hy</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sinh</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oanh</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liệt</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ông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vi-VN" sz="2800" b="1" dirty="0">
                          <a:effectLst/>
                          <a:latin typeface="Times New Roman" panose="02020603050405020304" pitchFamily="18" charset="0"/>
                          <a:ea typeface="Calibri" panose="020F0502020204030204" pitchFamily="34" charset="0"/>
                          <a:cs typeface="Times New Roman" panose="02020603050405020304" pitchFamily="18" charset="0"/>
                        </a:rPr>
                        <a:t>Ý nghĩa của câu nói:</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Câu nói thể hiện tinh thần bất khuất, không chịu sống nô lệ, khẳng định</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tấm</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lòng</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yêu</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nước</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to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lớn</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vị</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chính</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nhân</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quân</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tử</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nói</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ấy</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đến</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ngày</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nay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vẫn</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còn</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truyền</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cảm</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hứng</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cho</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nhiều</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thế</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hệ</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thanh</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niên</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Việt</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Nam,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để</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học</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biết</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sống</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cống</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hiến</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cho</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Tổ</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quốc</a:t>
                      </a:r>
                      <a:r>
                        <a:rPr lang="en-US" sz="2800" dirty="0" smtClean="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549" marR="19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extLst>
                  <a:ext uri="{0D108BD9-81ED-4DB2-BD59-A6C34878D82A}">
                    <a16:rowId xmlns:a16="http://schemas.microsoft.com/office/drawing/2014/main" val="3365817033"/>
                  </a:ext>
                </a:extLst>
              </a:tr>
            </a:tbl>
          </a:graphicData>
        </a:graphic>
      </p:graphicFrame>
    </p:spTree>
    <p:extLst>
      <p:ext uri="{BB962C8B-B14F-4D97-AF65-F5344CB8AC3E}">
        <p14:creationId xmlns:p14="http://schemas.microsoft.com/office/powerpoint/2010/main" val="62139757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659210957"/>
              </p:ext>
            </p:extLst>
          </p:nvPr>
        </p:nvGraphicFramePr>
        <p:xfrm>
          <a:off x="443346" y="402345"/>
          <a:ext cx="11259128" cy="6275261"/>
        </p:xfrm>
        <a:graphic>
          <a:graphicData uri="http://schemas.openxmlformats.org/drawingml/2006/table">
            <a:tbl>
              <a:tblPr firstRow="1" firstCol="1" bandRow="1"/>
              <a:tblGrid>
                <a:gridCol w="1699490">
                  <a:extLst>
                    <a:ext uri="{9D8B030D-6E8A-4147-A177-3AD203B41FA5}">
                      <a16:colId xmlns:a16="http://schemas.microsoft.com/office/drawing/2014/main" val="15610859"/>
                    </a:ext>
                  </a:extLst>
                </a:gridCol>
                <a:gridCol w="9559638">
                  <a:extLst>
                    <a:ext uri="{9D8B030D-6E8A-4147-A177-3AD203B41FA5}">
                      <a16:colId xmlns:a16="http://schemas.microsoft.com/office/drawing/2014/main" val="3606167990"/>
                    </a:ext>
                  </a:extLst>
                </a:gridCol>
              </a:tblGrid>
              <a:tr h="194836">
                <a:tc gridSpan="2">
                  <a:txBody>
                    <a:bodyPr/>
                    <a:lstStyle/>
                    <a:p>
                      <a:pPr algn="just">
                        <a:lnSpc>
                          <a:spcPct val="115000"/>
                        </a:lnSpc>
                        <a:spcAft>
                          <a:spcPts val="0"/>
                        </a:spcAft>
                      </a:pP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PHIẾU TÌM </a:t>
                      </a:r>
                      <a:r>
                        <a:rPr lang="en-US" sz="2400"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Ý</a:t>
                      </a:r>
                      <a:r>
                        <a:rPr lang="en-US" sz="2400" b="0" baseline="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 </a:t>
                      </a:r>
                      <a:r>
                        <a:rPr lang="vi-VN" sz="2400" b="1" dirty="0" smtClean="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Đề </a:t>
                      </a:r>
                      <a:r>
                        <a:rPr lang="vi-VN"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bài: </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Nghe</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tắt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nội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giới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thiệu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vê</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vật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Trần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với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nói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bất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“Ta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làm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ma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nước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Nam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chư</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làm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vương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đất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Bắc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9549" marR="19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hMerge="1">
                  <a:txBody>
                    <a:bodyPr/>
                    <a:lstStyle/>
                    <a:p>
                      <a:endParaRPr lang="en-US"/>
                    </a:p>
                  </a:txBody>
                  <a:tcPr/>
                </a:tc>
                <a:extLst>
                  <a:ext uri="{0D108BD9-81ED-4DB2-BD59-A6C34878D82A}">
                    <a16:rowId xmlns:a16="http://schemas.microsoft.com/office/drawing/2014/main" val="4218673982"/>
                  </a:ext>
                </a:extLst>
              </a:tr>
              <a:tr h="64945">
                <a:tc>
                  <a:txBody>
                    <a:bodyPr/>
                    <a:lstStyle/>
                    <a:p>
                      <a:pPr algn="just">
                        <a:lnSpc>
                          <a:spcPct val="115000"/>
                        </a:lnSpc>
                        <a:spcAft>
                          <a:spcPts val="0"/>
                        </a:spcAft>
                      </a:pPr>
                      <a:r>
                        <a:rPr lang="vi-VN" sz="2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Câu hỏi</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549" marR="19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just">
                        <a:lnSpc>
                          <a:spcPct val="115000"/>
                        </a:lnSpc>
                        <a:spcAft>
                          <a:spcPts val="0"/>
                        </a:spcAft>
                      </a:pPr>
                      <a:r>
                        <a:rPr lang="en-US" sz="2400" b="1">
                          <a:effectLst/>
                          <a:latin typeface="Times New Roman" panose="02020603050405020304" pitchFamily="18" charset="0"/>
                          <a:ea typeface="Calibri" panose="020F0502020204030204" pitchFamily="34" charset="0"/>
                          <a:cs typeface="Times New Roman" panose="02020603050405020304" pitchFamily="18" charset="0"/>
                        </a:rPr>
                        <a:t>Câu trả lời</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549" marR="19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extLst>
                  <a:ext uri="{0D108BD9-81ED-4DB2-BD59-A6C34878D82A}">
                    <a16:rowId xmlns:a16="http://schemas.microsoft.com/office/drawing/2014/main" val="1995911803"/>
                  </a:ext>
                </a:extLst>
              </a:tr>
              <a:tr h="3117376">
                <a:tc>
                  <a:txBody>
                    <a:bodyPr/>
                    <a:lstStyle/>
                    <a:p>
                      <a:pPr algn="just">
                        <a:lnSpc>
                          <a:spcPct val="115000"/>
                        </a:lnSpc>
                        <a:spcAft>
                          <a:spcPts val="0"/>
                        </a:spcAft>
                      </a:pPr>
                      <a:r>
                        <a:rPr lang="vi-VN"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Giới thiệu về câu nói bất hủ của ông: </a:t>
                      </a:r>
                      <a:r>
                        <a:rPr lang="vi-VN" sz="2400" i="1" dirty="0">
                          <a:effectLst/>
                          <a:latin typeface="Times New Roman" panose="02020603050405020304" pitchFamily="18" charset="0"/>
                          <a:ea typeface="Calibri" panose="020F0502020204030204" pitchFamily="34" charset="0"/>
                          <a:cs typeface="Times New Roman" panose="02020603050405020304" pitchFamily="18" charset="0"/>
                        </a:rPr>
                        <a:t>“Ta thà làm ma nước Nam chứ không thèm làm vương đất Bắc”</a:t>
                      </a: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9549" marR="19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just">
                        <a:lnSpc>
                          <a:spcPct val="115000"/>
                        </a:lnSpc>
                        <a:spcAft>
                          <a:spcPts val="0"/>
                        </a:spcAft>
                      </a:pP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400" b="1" dirty="0" smtClean="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Tại sao vậy?</a:t>
                      </a: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15000"/>
                        </a:lnSpc>
                      </a:pPr>
                      <a:r>
                        <a:rPr lang="vi-VN"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Nhằm bảo vệ lực lượng kháng chiến của nhà Trần, trung thành với vua tôi đến hơi thở cuối cùng. Tạo nguồn sức mạnh tinh thần cho lực lượng kháng chiến lúc bấy giờ và góp phần đem lại thắng lợi cho cuộc kháng chiến.</a:t>
                      </a: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15000"/>
                        </a:lnSpc>
                      </a:pPr>
                      <a:r>
                        <a:rPr lang="vi-VN"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Là truyền thống lịch sử vẻ vang của dân tộc ta, là cội nguồn sức mạnh dân tộc . Bao thế hệ cha ông ta đã si sinh bao xương máu mới có được nền độc lập cho Tổ quốc.</a:t>
                      </a: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15000"/>
                        </a:lnSpc>
                        <a:spcAft>
                          <a:spcPts val="0"/>
                        </a:spcAft>
                      </a:pPr>
                      <a:r>
                        <a:rPr lang="vi-VN"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vi-VN"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nền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tảng</a:t>
                      </a: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 đạo đức, xuất phát từ lòng yêu nước, tự hào dân tộc,  để thực hiện khát vọng ngàn đời của dân tộc giữ vững nền độc lập, chủ quyền dân tộc, giúp</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đất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vững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mạnh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tinh thần bất khuất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ta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sẽ</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cống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hiến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hơn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đất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marL="342900" lvl="0" indent="-342900" algn="just">
                        <a:lnSpc>
                          <a:spcPct val="115000"/>
                        </a:lnSpc>
                        <a:spcAft>
                          <a:spcPts val="0"/>
                        </a:spcAft>
                        <a:buSzPts val="1400"/>
                        <a:buFont typeface="Times New Roman" panose="02020603050405020304" pitchFamily="18" charset="0"/>
                        <a:buChar char="-"/>
                      </a:pPr>
                      <a:r>
                        <a:rPr lang="vi-VN"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549" marR="19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extLst>
                  <a:ext uri="{0D108BD9-81ED-4DB2-BD59-A6C34878D82A}">
                    <a16:rowId xmlns:a16="http://schemas.microsoft.com/office/drawing/2014/main" val="3365817033"/>
                  </a:ext>
                </a:extLst>
              </a:tr>
            </a:tbl>
          </a:graphicData>
        </a:graphic>
      </p:graphicFrame>
    </p:spTree>
    <p:extLst>
      <p:ext uri="{BB962C8B-B14F-4D97-AF65-F5344CB8AC3E}">
        <p14:creationId xmlns:p14="http://schemas.microsoft.com/office/powerpoint/2010/main" val="63624815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420086420"/>
              </p:ext>
            </p:extLst>
          </p:nvPr>
        </p:nvGraphicFramePr>
        <p:xfrm>
          <a:off x="341745" y="1175738"/>
          <a:ext cx="11443854" cy="5930710"/>
        </p:xfrm>
        <a:graphic>
          <a:graphicData uri="http://schemas.openxmlformats.org/drawingml/2006/table">
            <a:tbl>
              <a:tblPr firstRow="1" firstCol="1" bandRow="1"/>
              <a:tblGrid>
                <a:gridCol w="8848437">
                  <a:extLst>
                    <a:ext uri="{9D8B030D-6E8A-4147-A177-3AD203B41FA5}">
                      <a16:colId xmlns:a16="http://schemas.microsoft.com/office/drawing/2014/main" val="3520274291"/>
                    </a:ext>
                  </a:extLst>
                </a:gridCol>
                <a:gridCol w="2595417">
                  <a:extLst>
                    <a:ext uri="{9D8B030D-6E8A-4147-A177-3AD203B41FA5}">
                      <a16:colId xmlns:a16="http://schemas.microsoft.com/office/drawing/2014/main" val="1826988805"/>
                    </a:ext>
                  </a:extLst>
                </a:gridCol>
              </a:tblGrid>
              <a:tr h="127981">
                <a:tc>
                  <a:txBody>
                    <a:bodyPr/>
                    <a:lstStyle/>
                    <a:p>
                      <a:pPr algn="just">
                        <a:lnSpc>
                          <a:spcPct val="115000"/>
                        </a:lnSpc>
                        <a:spcAft>
                          <a:spcPts val="0"/>
                        </a:spcAft>
                      </a:pPr>
                      <a:r>
                        <a:rPr lang="en-US" sz="2000" b="1" dirty="0" err="1">
                          <a:solidFill>
                            <a:srgbClr val="0D0D0D"/>
                          </a:solidFill>
                          <a:effectLst/>
                          <a:latin typeface="Times New Roman" panose="02020603050405020304" pitchFamily="18" charset="0"/>
                          <a:ea typeface="MS Mincho"/>
                          <a:cs typeface="Times New Roman" panose="02020603050405020304" pitchFamily="18" charset="0"/>
                        </a:rPr>
                        <a:t>Người</a:t>
                      </a:r>
                      <a:r>
                        <a:rPr lang="en-US" sz="2000" b="1" dirty="0">
                          <a:solidFill>
                            <a:srgbClr val="0D0D0D"/>
                          </a:solidFill>
                          <a:effectLst/>
                          <a:latin typeface="Times New Roman" panose="02020603050405020304" pitchFamily="18" charset="0"/>
                          <a:ea typeface="MS Mincho"/>
                          <a:cs typeface="Times New Roman" panose="02020603050405020304" pitchFamily="18" charset="0"/>
                        </a:rPr>
                        <a:t> </a:t>
                      </a:r>
                      <a:r>
                        <a:rPr lang="en-US" sz="2000" b="1" dirty="0" err="1">
                          <a:solidFill>
                            <a:srgbClr val="0D0D0D"/>
                          </a:solidFill>
                          <a:effectLst/>
                          <a:latin typeface="Times New Roman" panose="02020603050405020304" pitchFamily="18" charset="0"/>
                          <a:ea typeface="MS Mincho"/>
                          <a:cs typeface="Times New Roman" panose="02020603050405020304" pitchFamily="18" charset="0"/>
                        </a:rPr>
                        <a:t>nói</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523" marR="38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gn="just">
                        <a:lnSpc>
                          <a:spcPct val="115000"/>
                        </a:lnSpc>
                        <a:spcAft>
                          <a:spcPts val="0"/>
                        </a:spcAft>
                      </a:pPr>
                      <a:r>
                        <a:rPr lang="en-US" sz="2000" b="1" dirty="0" err="1">
                          <a:solidFill>
                            <a:srgbClr val="0D0D0D"/>
                          </a:solidFill>
                          <a:effectLst/>
                          <a:latin typeface="Times New Roman" panose="02020603050405020304" pitchFamily="18" charset="0"/>
                          <a:ea typeface="MS Mincho"/>
                          <a:cs typeface="Times New Roman" panose="02020603050405020304" pitchFamily="18" charset="0"/>
                        </a:rPr>
                        <a:t>Người</a:t>
                      </a:r>
                      <a:r>
                        <a:rPr lang="en-US" sz="2000" b="1" dirty="0">
                          <a:solidFill>
                            <a:srgbClr val="0D0D0D"/>
                          </a:solidFill>
                          <a:effectLst/>
                          <a:latin typeface="Times New Roman" panose="02020603050405020304" pitchFamily="18" charset="0"/>
                          <a:ea typeface="MS Mincho"/>
                          <a:cs typeface="Times New Roman" panose="02020603050405020304" pitchFamily="18" charset="0"/>
                        </a:rPr>
                        <a:t> </a:t>
                      </a:r>
                      <a:r>
                        <a:rPr lang="en-US" sz="2000" b="1" dirty="0" err="1">
                          <a:solidFill>
                            <a:srgbClr val="0D0D0D"/>
                          </a:solidFill>
                          <a:effectLst/>
                          <a:latin typeface="Times New Roman" panose="02020603050405020304" pitchFamily="18" charset="0"/>
                          <a:ea typeface="MS Mincho"/>
                          <a:cs typeface="Times New Roman" panose="02020603050405020304" pitchFamily="18" charset="0"/>
                        </a:rPr>
                        <a:t>nghe</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523" marR="38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extLst>
                  <a:ext uri="{0D108BD9-81ED-4DB2-BD59-A6C34878D82A}">
                    <a16:rowId xmlns:a16="http://schemas.microsoft.com/office/drawing/2014/main" val="4198170084"/>
                  </a:ext>
                </a:extLst>
              </a:tr>
              <a:tr h="4223357">
                <a:tc>
                  <a:txBody>
                    <a:bodyPr/>
                    <a:lstStyle/>
                    <a:p>
                      <a:pPr algn="just">
                        <a:lnSpc>
                          <a:spcPct val="115000"/>
                        </a:lnSpc>
                        <a:spcAft>
                          <a:spcPts val="0"/>
                        </a:spcAft>
                      </a:pPr>
                      <a:r>
                        <a:rPr lang="vi-VN"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Nội dung trình bày:</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vi-VN"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Vấn đề trình bày được nêu rõ ràng, cụ thể.</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vi-VN"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Nội dung phong phú, có trọng tâm, được trình bày lô gíc; nội dung thuyết trình làm nổi bật được vấn đề.</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vi-VN"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Nội dung giải đáp thắc mắc cụ thể, ngắn gọn, thỏa đáng.</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vi-VN"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Hình thức trình bày:</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vi-VN"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Bài trình bày có bố cục rõ ràng.</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vi-VN"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Các nội dung minh họa có chất lượng.</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vi-VN"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Sử dụng công cụ, thiết bị hỗ trợ phù hợp.</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vi-VN"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Có sự sáng tạo, tạo được điểm nhấn cho nội dung trình bày.</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vi-VN"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Tác phong, thái độ trình bày:</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vi-VN"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Phong thái tự tin, tôn trọng người nghe, sử dụng ngôn ngữ cơ </a:t>
                      </a:r>
                      <a:r>
                        <a:rPr lang="vi-VN" sz="20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 </a:t>
                      </a:r>
                      <a:r>
                        <a:rPr lang="vi-VN"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phù hợp.</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vi-VN"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Nói trôi chảy, mạch lạc, </a:t>
                      </a:r>
                      <a:r>
                        <a:rPr lang="vi-VN" sz="20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 </a:t>
                      </a:r>
                      <a:r>
                        <a:rPr lang="vi-VN"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ngắt quãng, </a:t>
                      </a:r>
                      <a:r>
                        <a:rPr lang="vi-VN" sz="20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 có </a:t>
                      </a:r>
                      <a:r>
                        <a:rPr lang="vi-VN"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 ngữ chêm xen (à, </a:t>
                      </a:r>
                      <a:r>
                        <a:rPr lang="vi-VN" sz="20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ờ, </a:t>
                      </a:r>
                      <a:r>
                        <a:rPr lang="vi-VN"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mà, </a:t>
                      </a:r>
                      <a:r>
                        <a:rPr lang="vi-VN" sz="20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vi-VN"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Tốc độ nói vừa phải, có nhấn giọng ở những nội dung quan trọng.</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vi-VN"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Bảo đảm yêu cầu về thời gian trình bày.</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en-US" sz="2000" dirty="0">
                          <a:solidFill>
                            <a:srgbClr val="0D0D0D"/>
                          </a:solidFill>
                          <a:effectLst/>
                          <a:latin typeface="Times New Roman" panose="02020603050405020304" pitchFamily="18" charset="0"/>
                          <a:ea typeface="MS Mincho"/>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523" marR="38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vi-VN"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Lắng nghe, xác định và ghi lại các thông tin chính của bài trình bày; những nội dung cần hỏi lại.</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vi-VN"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Thể hiện thái độ chú ý lắng nghe; sử dụng các yếu tố cử chỉ, nét mặt, ánh mắt để khích lệ người nói.</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vi-VN"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Hỏi lại những điểm chưa rõ (nếu cần); có thể trao đổi thêm quan điểm cá nhân về nội dung của bài trình bày.</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en-US" sz="2000" dirty="0">
                          <a:solidFill>
                            <a:srgbClr val="0D0D0D"/>
                          </a:solidFill>
                          <a:effectLst/>
                          <a:latin typeface="Times New Roman" panose="02020603050405020304" pitchFamily="18" charset="0"/>
                          <a:ea typeface="MS Mincho"/>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523" marR="385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60224637"/>
                  </a:ext>
                </a:extLst>
              </a:tr>
            </a:tbl>
          </a:graphicData>
        </a:graphic>
      </p:graphicFrame>
      <p:sp>
        <p:nvSpPr>
          <p:cNvPr id="5" name="Rectangle 4"/>
          <p:cNvSpPr/>
          <p:nvPr/>
        </p:nvSpPr>
        <p:spPr>
          <a:xfrm>
            <a:off x="341745" y="92364"/>
            <a:ext cx="11850255" cy="1083374"/>
          </a:xfrm>
          <a:prstGeom prst="rect">
            <a:avLst/>
          </a:prstGeom>
        </p:spPr>
        <p:txBody>
          <a:bodyPr wrap="square">
            <a:spAutoFit/>
          </a:bodyPr>
          <a:lstStyle/>
          <a:p>
            <a:pPr algn="just">
              <a:lnSpc>
                <a:spcPct val="115000"/>
              </a:lnSpc>
              <a:spcAft>
                <a:spcPts val="0"/>
              </a:spcAft>
            </a:pP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Nói</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nghe</a:t>
            </a:r>
            <a:endParaRPr lang="en-US" sz="2800" dirty="0" smtClean="0">
              <a:solidFill>
                <a:srgbClr val="FF0000"/>
              </a:solidFill>
              <a:effectLst/>
              <a:latin typeface="Times New Roman" panose="02020603050405020304" pitchFamily="18" charset="0"/>
              <a:ea typeface="Times New Roman" panose="02020603050405020304" pitchFamily="18" charset="0"/>
            </a:endParaRPr>
          </a:p>
          <a:p>
            <a:pPr algn="just">
              <a:lnSpc>
                <a:spcPct val="115000"/>
              </a:lnSpc>
              <a:spcAft>
                <a:spcPts val="0"/>
              </a:spcAft>
            </a:pPr>
            <a:r>
              <a:rPr lang="vi-VN"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Thực hành nghe và ghi lại các ý chính của bài thuyết trình.</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Chú</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ý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kĩ</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năng</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nghe</a:t>
            </a:r>
            <a:endParaRPr lang="en-US" sz="2800" dirty="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60086764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sp>
        <p:nvSpPr>
          <p:cNvPr id="5" name="Rectangle 4"/>
          <p:cNvSpPr/>
          <p:nvPr/>
        </p:nvSpPr>
        <p:spPr>
          <a:xfrm>
            <a:off x="646546" y="2131645"/>
            <a:ext cx="11369964" cy="3991862"/>
          </a:xfrm>
          <a:prstGeom prst="rect">
            <a:avLst/>
          </a:prstGeom>
        </p:spPr>
        <p:txBody>
          <a:bodyPr wrap="square">
            <a:spAutoFit/>
          </a:bodyPr>
          <a:lstStyle/>
          <a:p>
            <a:pPr algn="just">
              <a:lnSpc>
                <a:spcPct val="115000"/>
              </a:lnSpc>
              <a:spcAft>
                <a:spcPts val="0"/>
              </a:spcAft>
              <a:tabLst>
                <a:tab pos="1386840" algn="l"/>
              </a:tabLst>
            </a:pPr>
            <a:r>
              <a:rPr lang="en-US" sz="2800" dirty="0" smtClean="0">
                <a:solidFill>
                  <a:srgbClr val="0D0D0D"/>
                </a:solidFill>
                <a:effectLst/>
                <a:latin typeface="Times New Roman" panose="02020603050405020304" pitchFamily="18" charset="0"/>
                <a:ea typeface="MS Mincho"/>
                <a:cs typeface="Times New Roman" panose="02020603050405020304" pitchFamily="18" charset="0"/>
              </a:rPr>
              <a:t> </a:t>
            </a:r>
            <a:r>
              <a:rPr lang="en-US" sz="2800" b="1" dirty="0" err="1" smtClean="0">
                <a:solidFill>
                  <a:srgbClr val="0D0D0D"/>
                </a:solidFill>
                <a:effectLst/>
                <a:latin typeface="Times New Roman" panose="02020603050405020304" pitchFamily="18" charset="0"/>
                <a:ea typeface="MS Mincho"/>
                <a:cs typeface="Times New Roman" panose="02020603050405020304" pitchFamily="18" charset="0"/>
              </a:rPr>
              <a:t>Lưu</a:t>
            </a:r>
            <a:r>
              <a:rPr lang="en-US" sz="2800" b="1" dirty="0" smtClean="0">
                <a:solidFill>
                  <a:srgbClr val="0D0D0D"/>
                </a:solidFill>
                <a:effectLst/>
                <a:latin typeface="Times New Roman" panose="02020603050405020304" pitchFamily="18" charset="0"/>
                <a:ea typeface="MS Mincho"/>
                <a:cs typeface="Times New Roman" panose="02020603050405020304" pitchFamily="18" charset="0"/>
              </a:rPr>
              <a:t> ý </a:t>
            </a:r>
            <a:r>
              <a:rPr lang="en-US" sz="2800" b="1" dirty="0" err="1" smtClean="0">
                <a:solidFill>
                  <a:srgbClr val="0D0D0D"/>
                </a:solidFill>
                <a:effectLst/>
                <a:latin typeface="Times New Roman" panose="02020603050405020304" pitchFamily="18" charset="0"/>
                <a:ea typeface="MS Mincho"/>
                <a:cs typeface="Times New Roman" panose="02020603050405020304" pitchFamily="18" charset="0"/>
              </a:rPr>
              <a:t>cách</a:t>
            </a:r>
            <a:r>
              <a:rPr lang="en-US" sz="2800" b="1" dirty="0" smtClean="0">
                <a:solidFill>
                  <a:srgbClr val="0D0D0D"/>
                </a:solidFill>
                <a:effectLst/>
                <a:latin typeface="Times New Roman" panose="02020603050405020304" pitchFamily="18" charset="0"/>
                <a:ea typeface="MS Mincho"/>
                <a:cs typeface="Times New Roman" panose="02020603050405020304" pitchFamily="18" charset="0"/>
              </a:rPr>
              <a:t> </a:t>
            </a:r>
            <a:r>
              <a:rPr lang="en-US" sz="2800" b="1" dirty="0" err="1" smtClean="0">
                <a:solidFill>
                  <a:srgbClr val="0D0D0D"/>
                </a:solidFill>
                <a:effectLst/>
                <a:latin typeface="Times New Roman" panose="02020603050405020304" pitchFamily="18" charset="0"/>
                <a:ea typeface="MS Mincho"/>
                <a:cs typeface="Times New Roman" panose="02020603050405020304" pitchFamily="18" charset="0"/>
              </a:rPr>
              <a:t>thực</a:t>
            </a:r>
            <a:r>
              <a:rPr lang="en-US" sz="2800" b="1" dirty="0" smtClean="0">
                <a:solidFill>
                  <a:srgbClr val="0D0D0D"/>
                </a:solidFill>
                <a:effectLst/>
                <a:latin typeface="Times New Roman" panose="02020603050405020304" pitchFamily="18" charset="0"/>
                <a:ea typeface="MS Mincho"/>
                <a:cs typeface="Times New Roman" panose="02020603050405020304" pitchFamily="18" charset="0"/>
              </a:rPr>
              <a:t> </a:t>
            </a:r>
            <a:r>
              <a:rPr lang="en-US" sz="2800" b="1" dirty="0" err="1" smtClean="0">
                <a:solidFill>
                  <a:srgbClr val="0D0D0D"/>
                </a:solidFill>
                <a:effectLst/>
                <a:latin typeface="Times New Roman" panose="02020603050405020304" pitchFamily="18" charset="0"/>
                <a:ea typeface="MS Mincho"/>
                <a:cs typeface="Times New Roman" panose="02020603050405020304" pitchFamily="18" charset="0"/>
              </a:rPr>
              <a:t>hiện</a:t>
            </a:r>
            <a:r>
              <a:rPr lang="en-US" sz="2800" b="1" dirty="0" smtClean="0">
                <a:solidFill>
                  <a:srgbClr val="0D0D0D"/>
                </a:solidFill>
                <a:effectLst/>
                <a:latin typeface="Times New Roman" panose="02020603050405020304" pitchFamily="18" charset="0"/>
                <a:ea typeface="MS Mincho"/>
                <a:cs typeface="Times New Roman" panose="02020603050405020304" pitchFamily="18" charset="0"/>
              </a:rPr>
              <a:t> </a:t>
            </a:r>
            <a:r>
              <a:rPr lang="en-US" sz="2800" b="1" dirty="0" err="1" smtClean="0">
                <a:solidFill>
                  <a:srgbClr val="0D0D0D"/>
                </a:solidFill>
                <a:effectLst/>
                <a:latin typeface="Times New Roman" panose="02020603050405020304" pitchFamily="18" charset="0"/>
                <a:ea typeface="MS Mincho"/>
                <a:cs typeface="Times New Roman" panose="02020603050405020304" pitchFamily="18" charset="0"/>
              </a:rPr>
              <a:t>kĩ</a:t>
            </a:r>
            <a:r>
              <a:rPr lang="en-US" sz="2800" b="1" dirty="0" smtClean="0">
                <a:solidFill>
                  <a:srgbClr val="0D0D0D"/>
                </a:solidFill>
                <a:effectLst/>
                <a:latin typeface="Times New Roman" panose="02020603050405020304" pitchFamily="18" charset="0"/>
                <a:ea typeface="MS Mincho"/>
                <a:cs typeface="Times New Roman" panose="02020603050405020304" pitchFamily="18" charset="0"/>
              </a:rPr>
              <a:t> </a:t>
            </a:r>
            <a:r>
              <a:rPr lang="en-US" sz="2800" b="1" dirty="0" err="1" smtClean="0">
                <a:solidFill>
                  <a:srgbClr val="0D0D0D"/>
                </a:solidFill>
                <a:effectLst/>
                <a:latin typeface="Times New Roman" panose="02020603050405020304" pitchFamily="18" charset="0"/>
                <a:ea typeface="MS Mincho"/>
                <a:cs typeface="Times New Roman" panose="02020603050405020304" pitchFamily="18" charset="0"/>
              </a:rPr>
              <a:t>năng</a:t>
            </a:r>
            <a:r>
              <a:rPr lang="en-US" sz="2800" b="1" dirty="0" smtClean="0">
                <a:solidFill>
                  <a:srgbClr val="0D0D0D"/>
                </a:solidFill>
                <a:effectLst/>
                <a:latin typeface="Times New Roman" panose="02020603050405020304" pitchFamily="18" charset="0"/>
                <a:ea typeface="MS Mincho"/>
                <a:cs typeface="Times New Roman" panose="02020603050405020304" pitchFamily="18" charset="0"/>
              </a:rPr>
              <a:t> </a:t>
            </a:r>
            <a:r>
              <a:rPr lang="en-US" sz="2800" b="1" dirty="0" err="1" smtClean="0">
                <a:solidFill>
                  <a:srgbClr val="0D0D0D"/>
                </a:solidFill>
                <a:effectLst/>
                <a:latin typeface="Times New Roman" panose="02020603050405020304" pitchFamily="18" charset="0"/>
                <a:ea typeface="MS Mincho"/>
                <a:cs typeface="Times New Roman" panose="02020603050405020304" pitchFamily="18" charset="0"/>
              </a:rPr>
              <a:t>nói</a:t>
            </a:r>
            <a:r>
              <a:rPr lang="en-US" sz="2800" b="1" dirty="0" smtClean="0">
                <a:solidFill>
                  <a:srgbClr val="0D0D0D"/>
                </a:solidFill>
                <a:effectLst/>
                <a:latin typeface="Times New Roman" panose="02020603050405020304" pitchFamily="18" charset="0"/>
                <a:ea typeface="MS Mincho"/>
                <a:cs typeface="Times New Roman" panose="02020603050405020304" pitchFamily="18" charset="0"/>
              </a:rPr>
              <a:t>: </a:t>
            </a:r>
            <a:r>
              <a:rPr lang="en-US" sz="2800" dirty="0" err="1" smtClean="0">
                <a:solidFill>
                  <a:srgbClr val="0D0D0D"/>
                </a:solidFill>
                <a:effectLst/>
                <a:latin typeface="Times New Roman" panose="02020603050405020304" pitchFamily="18" charset="0"/>
                <a:ea typeface="MS Mincho"/>
                <a:cs typeface="Times New Roman" panose="02020603050405020304" pitchFamily="18" charset="0"/>
              </a:rPr>
              <a:t>hãy</a:t>
            </a:r>
            <a:r>
              <a:rPr lang="en-US" sz="2800" dirty="0" smtClean="0">
                <a:solidFill>
                  <a:srgbClr val="0D0D0D"/>
                </a:solidFill>
                <a:effectLst/>
                <a:latin typeface="Times New Roman" panose="02020603050405020304" pitchFamily="18" charset="0"/>
                <a:ea typeface="MS Mincho"/>
                <a:cs typeface="Times New Roman" panose="02020603050405020304" pitchFamily="18" charset="0"/>
              </a:rPr>
              <a:t> </a:t>
            </a:r>
            <a:r>
              <a:rPr lang="en-US" sz="2800" dirty="0" err="1" smtClean="0">
                <a:solidFill>
                  <a:srgbClr val="0D0D0D"/>
                </a:solidFill>
                <a:effectLst/>
                <a:latin typeface="Times New Roman" panose="02020603050405020304" pitchFamily="18" charset="0"/>
                <a:ea typeface="MS Mincho"/>
                <a:cs typeface="Times New Roman" panose="02020603050405020304" pitchFamily="18" charset="0"/>
              </a:rPr>
              <a:t>tự</a:t>
            </a:r>
            <a:r>
              <a:rPr lang="en-US" sz="2800" dirty="0" smtClean="0">
                <a:solidFill>
                  <a:srgbClr val="0D0D0D"/>
                </a:solidFill>
                <a:effectLst/>
                <a:latin typeface="Times New Roman" panose="02020603050405020304" pitchFamily="18" charset="0"/>
                <a:ea typeface="MS Mincho"/>
                <a:cs typeface="Times New Roman" panose="02020603050405020304" pitchFamily="18" charset="0"/>
              </a:rPr>
              <a:t> </a:t>
            </a:r>
            <a:r>
              <a:rPr lang="en-US" sz="2800" dirty="0" err="1" smtClean="0">
                <a:solidFill>
                  <a:srgbClr val="0D0D0D"/>
                </a:solidFill>
                <a:effectLst/>
                <a:latin typeface="Times New Roman" panose="02020603050405020304" pitchFamily="18" charset="0"/>
                <a:ea typeface="MS Mincho"/>
                <a:cs typeface="Times New Roman" panose="02020603050405020304" pitchFamily="18" charset="0"/>
              </a:rPr>
              <a:t>tập</a:t>
            </a:r>
            <a:r>
              <a:rPr lang="en-US" sz="2800" dirty="0" smtClean="0">
                <a:solidFill>
                  <a:srgbClr val="0D0D0D"/>
                </a:solidFill>
                <a:effectLst/>
                <a:latin typeface="Times New Roman" panose="02020603050405020304" pitchFamily="18" charset="0"/>
                <a:ea typeface="MS Mincho"/>
                <a:cs typeface="Times New Roman" panose="02020603050405020304" pitchFamily="18" charset="0"/>
              </a:rPr>
              <a:t> </a:t>
            </a:r>
            <a:r>
              <a:rPr lang="en-US" sz="2800" dirty="0" err="1" smtClean="0">
                <a:solidFill>
                  <a:srgbClr val="0D0D0D"/>
                </a:solidFill>
                <a:effectLst/>
                <a:latin typeface="Times New Roman" panose="02020603050405020304" pitchFamily="18" charset="0"/>
                <a:ea typeface="MS Mincho"/>
                <a:cs typeface="Times New Roman" panose="02020603050405020304" pitchFamily="18" charset="0"/>
              </a:rPr>
              <a:t>luyện</a:t>
            </a:r>
            <a:r>
              <a:rPr lang="en-US" sz="2800" dirty="0" smtClean="0">
                <a:solidFill>
                  <a:srgbClr val="0D0D0D"/>
                </a:solidFill>
                <a:effectLst/>
                <a:latin typeface="Times New Roman" panose="02020603050405020304" pitchFamily="18" charset="0"/>
                <a:ea typeface="MS Mincho"/>
                <a:cs typeface="Times New Roman" panose="02020603050405020304" pitchFamily="18" charset="0"/>
              </a:rPr>
              <a:t> </a:t>
            </a:r>
            <a:r>
              <a:rPr lang="en-US" sz="2800" dirty="0" err="1" smtClean="0">
                <a:solidFill>
                  <a:srgbClr val="0D0D0D"/>
                </a:solidFill>
                <a:effectLst/>
                <a:latin typeface="Times New Roman" panose="02020603050405020304" pitchFamily="18" charset="0"/>
                <a:ea typeface="MS Mincho"/>
                <a:cs typeface="Times New Roman" panose="02020603050405020304" pitchFamily="18" charset="0"/>
              </a:rPr>
              <a:t>bằng</a:t>
            </a:r>
            <a:r>
              <a:rPr lang="en-US" sz="2800" dirty="0" smtClean="0">
                <a:solidFill>
                  <a:srgbClr val="0D0D0D"/>
                </a:solidFill>
                <a:effectLst/>
                <a:latin typeface="Times New Roman" panose="02020603050405020304" pitchFamily="18" charset="0"/>
                <a:ea typeface="MS Mincho"/>
                <a:cs typeface="Times New Roman" panose="02020603050405020304" pitchFamily="18" charset="0"/>
              </a:rPr>
              <a:t> </a:t>
            </a:r>
            <a:r>
              <a:rPr lang="en-US" sz="2800" dirty="0" err="1" smtClean="0">
                <a:solidFill>
                  <a:srgbClr val="0D0D0D"/>
                </a:solidFill>
                <a:effectLst/>
                <a:latin typeface="Times New Roman" panose="02020603050405020304" pitchFamily="18" charset="0"/>
                <a:ea typeface="MS Mincho"/>
                <a:cs typeface="Times New Roman" panose="02020603050405020304" pitchFamily="18" charset="0"/>
              </a:rPr>
              <a:t>cách</a:t>
            </a:r>
            <a:r>
              <a:rPr lang="en-US" sz="2800" dirty="0" smtClean="0">
                <a:solidFill>
                  <a:srgbClr val="0D0D0D"/>
                </a:solidFill>
                <a:effectLst/>
                <a:latin typeface="Times New Roman" panose="02020603050405020304" pitchFamily="18" charset="0"/>
                <a:ea typeface="MS Mincho"/>
                <a:cs typeface="Times New Roman" panose="02020603050405020304" pitchFamily="18" charset="0"/>
              </a:rPr>
              <a:t>:</a:t>
            </a:r>
            <a:endParaRPr lang="en-US" sz="2800" dirty="0" smtClean="0">
              <a:effectLst/>
              <a:latin typeface="Times New Roman" panose="02020603050405020304" pitchFamily="18" charset="0"/>
              <a:ea typeface="Times New Roman" panose="02020603050405020304" pitchFamily="18" charset="0"/>
            </a:endParaRPr>
          </a:p>
          <a:p>
            <a:pPr algn="just">
              <a:lnSpc>
                <a:spcPct val="115000"/>
              </a:lnSpc>
              <a:spcAft>
                <a:spcPts val="0"/>
              </a:spcAft>
            </a:pPr>
            <a:r>
              <a:rPr lang="en-US" sz="2800" dirty="0" smtClean="0">
                <a:solidFill>
                  <a:srgbClr val="0D0D0D"/>
                </a:solidFill>
                <a:effectLst/>
                <a:latin typeface="Times New Roman" panose="02020603050405020304" pitchFamily="18" charset="0"/>
                <a:ea typeface="MS Mincho"/>
                <a:cs typeface="Times New Roman" panose="02020603050405020304" pitchFamily="18" charset="0"/>
              </a:rPr>
              <a:t>- </a:t>
            </a:r>
            <a:r>
              <a:rPr lang="en-US" sz="2800" dirty="0" err="1" smtClean="0">
                <a:solidFill>
                  <a:srgbClr val="0D0D0D"/>
                </a:solidFill>
                <a:effectLst/>
                <a:latin typeface="Times New Roman" panose="02020603050405020304" pitchFamily="18" charset="0"/>
                <a:ea typeface="MS Mincho"/>
                <a:cs typeface="Times New Roman" panose="02020603050405020304" pitchFamily="18" charset="0"/>
              </a:rPr>
              <a:t>Đứng</a:t>
            </a:r>
            <a:r>
              <a:rPr lang="en-US" sz="2800" dirty="0" smtClean="0">
                <a:solidFill>
                  <a:srgbClr val="0D0D0D"/>
                </a:solidFill>
                <a:effectLst/>
                <a:latin typeface="Times New Roman" panose="02020603050405020304" pitchFamily="18" charset="0"/>
                <a:ea typeface="MS Mincho"/>
                <a:cs typeface="Times New Roman" panose="02020603050405020304" pitchFamily="18" charset="0"/>
              </a:rPr>
              <a:t> </a:t>
            </a:r>
            <a:r>
              <a:rPr lang="en-US" sz="2800" dirty="0" err="1" smtClean="0">
                <a:solidFill>
                  <a:srgbClr val="0D0D0D"/>
                </a:solidFill>
                <a:effectLst/>
                <a:latin typeface="Times New Roman" panose="02020603050405020304" pitchFamily="18" charset="0"/>
                <a:ea typeface="MS Mincho"/>
                <a:cs typeface="Times New Roman" panose="02020603050405020304" pitchFamily="18" charset="0"/>
              </a:rPr>
              <a:t>trước</a:t>
            </a:r>
            <a:r>
              <a:rPr lang="en-US" sz="2800" dirty="0" smtClean="0">
                <a:solidFill>
                  <a:srgbClr val="0D0D0D"/>
                </a:solidFill>
                <a:effectLst/>
                <a:latin typeface="Times New Roman" panose="02020603050405020304" pitchFamily="18" charset="0"/>
                <a:ea typeface="MS Mincho"/>
                <a:cs typeface="Times New Roman" panose="02020603050405020304" pitchFamily="18" charset="0"/>
              </a:rPr>
              <a:t> </a:t>
            </a:r>
            <a:r>
              <a:rPr lang="en-US" sz="2800" dirty="0" err="1" smtClean="0">
                <a:solidFill>
                  <a:srgbClr val="0D0D0D"/>
                </a:solidFill>
                <a:effectLst/>
                <a:latin typeface="Times New Roman" panose="02020603050405020304" pitchFamily="18" charset="0"/>
                <a:ea typeface="MS Mincho"/>
                <a:cs typeface="Times New Roman" panose="02020603050405020304" pitchFamily="18" charset="0"/>
              </a:rPr>
              <a:t>gương</a:t>
            </a:r>
            <a:r>
              <a:rPr lang="en-US" sz="2800" dirty="0" smtClean="0">
                <a:solidFill>
                  <a:srgbClr val="0D0D0D"/>
                </a:solidFill>
                <a:effectLst/>
                <a:latin typeface="Times New Roman" panose="02020603050405020304" pitchFamily="18" charset="0"/>
                <a:ea typeface="MS Mincho"/>
                <a:cs typeface="Times New Roman" panose="02020603050405020304" pitchFamily="18" charset="0"/>
              </a:rPr>
              <a:t> </a:t>
            </a:r>
            <a:r>
              <a:rPr lang="en-US" sz="2800" dirty="0" err="1" smtClean="0">
                <a:solidFill>
                  <a:srgbClr val="0D0D0D"/>
                </a:solidFill>
                <a:effectLst/>
                <a:latin typeface="Times New Roman" panose="02020603050405020304" pitchFamily="18" charset="0"/>
                <a:ea typeface="MS Mincho"/>
                <a:cs typeface="Times New Roman" panose="02020603050405020304" pitchFamily="18" charset="0"/>
              </a:rPr>
              <a:t>để</a:t>
            </a:r>
            <a:r>
              <a:rPr lang="en-US" sz="2800" dirty="0" smtClean="0">
                <a:solidFill>
                  <a:srgbClr val="0D0D0D"/>
                </a:solidFill>
                <a:effectLst/>
                <a:latin typeface="Times New Roman" panose="02020603050405020304" pitchFamily="18" charset="0"/>
                <a:ea typeface="MS Mincho"/>
                <a:cs typeface="Times New Roman" panose="02020603050405020304" pitchFamily="18" charset="0"/>
              </a:rPr>
              <a:t> </a:t>
            </a:r>
            <a:r>
              <a:rPr lang="en-US" sz="2800" dirty="0" err="1" smtClean="0">
                <a:solidFill>
                  <a:srgbClr val="0D0D0D"/>
                </a:solidFill>
                <a:effectLst/>
                <a:latin typeface="Times New Roman" panose="02020603050405020304" pitchFamily="18" charset="0"/>
                <a:ea typeface="MS Mincho"/>
                <a:cs typeface="Times New Roman" panose="02020603050405020304" pitchFamily="18" charset="0"/>
              </a:rPr>
              <a:t>tập</a:t>
            </a:r>
            <a:r>
              <a:rPr lang="en-US" sz="2800" dirty="0" smtClean="0">
                <a:solidFill>
                  <a:srgbClr val="0D0D0D"/>
                </a:solidFill>
                <a:effectLst/>
                <a:latin typeface="Times New Roman" panose="02020603050405020304" pitchFamily="18" charset="0"/>
                <a:ea typeface="MS Mincho"/>
                <a:cs typeface="Times New Roman" panose="02020603050405020304" pitchFamily="18" charset="0"/>
              </a:rPr>
              <a:t>  </a:t>
            </a:r>
            <a:r>
              <a:rPr lang="en-US" sz="2800" dirty="0" err="1" smtClean="0">
                <a:solidFill>
                  <a:srgbClr val="0D0D0D"/>
                </a:solidFill>
                <a:effectLst/>
                <a:latin typeface="Times New Roman" panose="02020603050405020304" pitchFamily="18" charset="0"/>
                <a:ea typeface="MS Mincho"/>
                <a:cs typeface="Times New Roman" panose="02020603050405020304" pitchFamily="18" charset="0"/>
              </a:rPr>
              <a:t>trình</a:t>
            </a:r>
            <a:r>
              <a:rPr lang="en-US" sz="2800" dirty="0" smtClean="0">
                <a:solidFill>
                  <a:srgbClr val="0D0D0D"/>
                </a:solidFill>
                <a:effectLst/>
                <a:latin typeface="Times New Roman" panose="02020603050405020304" pitchFamily="18" charset="0"/>
                <a:ea typeface="MS Mincho"/>
                <a:cs typeface="Times New Roman" panose="02020603050405020304" pitchFamily="18" charset="0"/>
              </a:rPr>
              <a:t> </a:t>
            </a:r>
            <a:r>
              <a:rPr lang="en-US" sz="2800" dirty="0" err="1" smtClean="0">
                <a:solidFill>
                  <a:srgbClr val="0D0D0D"/>
                </a:solidFill>
                <a:effectLst/>
                <a:latin typeface="Times New Roman" panose="02020603050405020304" pitchFamily="18" charset="0"/>
                <a:ea typeface="MS Mincho"/>
                <a:cs typeface="Times New Roman" panose="02020603050405020304" pitchFamily="18" charset="0"/>
              </a:rPr>
              <a:t>bày</a:t>
            </a:r>
            <a:r>
              <a:rPr lang="en-US" sz="2800" dirty="0" smtClean="0">
                <a:solidFill>
                  <a:srgbClr val="0D0D0D"/>
                </a:solidFill>
                <a:effectLst/>
                <a:latin typeface="Times New Roman" panose="02020603050405020304" pitchFamily="18" charset="0"/>
                <a:ea typeface="MS Mincho"/>
                <a:cs typeface="Times New Roman" panose="02020603050405020304" pitchFamily="18" charset="0"/>
              </a:rPr>
              <a:t> </a:t>
            </a:r>
            <a:r>
              <a:rPr lang="en-US" sz="2800" dirty="0" err="1" smtClean="0">
                <a:solidFill>
                  <a:srgbClr val="0D0D0D"/>
                </a:solidFill>
                <a:effectLst/>
                <a:latin typeface="Times New Roman" panose="02020603050405020304" pitchFamily="18" charset="0"/>
                <a:ea typeface="MS Mincho"/>
                <a:cs typeface="Times New Roman" panose="02020603050405020304" pitchFamily="18" charset="0"/>
              </a:rPr>
              <a:t>bài</a:t>
            </a:r>
            <a:r>
              <a:rPr lang="en-US" sz="2800" dirty="0" smtClean="0">
                <a:solidFill>
                  <a:srgbClr val="0D0D0D"/>
                </a:solidFill>
                <a:effectLst/>
                <a:latin typeface="Times New Roman" panose="02020603050405020304" pitchFamily="18" charset="0"/>
                <a:ea typeface="MS Mincho"/>
                <a:cs typeface="Times New Roman" panose="02020603050405020304" pitchFamily="18" charset="0"/>
              </a:rPr>
              <a:t> </a:t>
            </a:r>
            <a:r>
              <a:rPr lang="en-US" sz="2800" dirty="0" err="1" smtClean="0">
                <a:solidFill>
                  <a:srgbClr val="0D0D0D"/>
                </a:solidFill>
                <a:effectLst/>
                <a:latin typeface="Times New Roman" panose="02020603050405020304" pitchFamily="18" charset="0"/>
                <a:ea typeface="MS Mincho"/>
                <a:cs typeface="Times New Roman" panose="02020603050405020304" pitchFamily="18" charset="0"/>
              </a:rPr>
              <a:t>nói</a:t>
            </a:r>
            <a:r>
              <a:rPr lang="en-US" sz="2800" dirty="0" smtClean="0">
                <a:solidFill>
                  <a:srgbClr val="0D0D0D"/>
                </a:solidFill>
                <a:effectLst/>
                <a:latin typeface="Times New Roman" panose="02020603050405020304" pitchFamily="18" charset="0"/>
                <a:ea typeface="MS Mincho"/>
                <a:cs typeface="Times New Roman" panose="02020603050405020304" pitchFamily="18" charset="0"/>
              </a:rPr>
              <a:t>.</a:t>
            </a:r>
            <a:endParaRPr lang="en-US" sz="2800" dirty="0" smtClean="0">
              <a:effectLst/>
              <a:latin typeface="Times New Roman" panose="02020603050405020304" pitchFamily="18" charset="0"/>
              <a:ea typeface="Times New Roman" panose="02020603050405020304" pitchFamily="18" charset="0"/>
            </a:endParaRPr>
          </a:p>
          <a:p>
            <a:pPr algn="just">
              <a:lnSpc>
                <a:spcPct val="115000"/>
              </a:lnSpc>
              <a:spcAft>
                <a:spcPts val="0"/>
              </a:spcAft>
            </a:pPr>
            <a:r>
              <a:rPr lang="en-US" sz="2800" dirty="0" smtClean="0">
                <a:solidFill>
                  <a:srgbClr val="0D0D0D"/>
                </a:solidFill>
                <a:effectLst/>
                <a:latin typeface="Times New Roman" panose="02020603050405020304" pitchFamily="18" charset="0"/>
                <a:ea typeface="MS Mincho"/>
                <a:cs typeface="Times New Roman" panose="02020603050405020304" pitchFamily="18" charset="0"/>
              </a:rPr>
              <a:t>- </a:t>
            </a:r>
            <a:r>
              <a:rPr lang="en-US" sz="2800" dirty="0" err="1" smtClean="0">
                <a:solidFill>
                  <a:srgbClr val="0D0D0D"/>
                </a:solidFill>
                <a:effectLst/>
                <a:latin typeface="Times New Roman" panose="02020603050405020304" pitchFamily="18" charset="0"/>
                <a:ea typeface="MS Mincho"/>
                <a:cs typeface="Times New Roman" panose="02020603050405020304" pitchFamily="18" charset="0"/>
              </a:rPr>
              <a:t>Tự</a:t>
            </a:r>
            <a:r>
              <a:rPr lang="en-US" sz="2800" dirty="0" smtClean="0">
                <a:solidFill>
                  <a:srgbClr val="0D0D0D"/>
                </a:solidFill>
                <a:effectLst/>
                <a:latin typeface="Times New Roman" panose="02020603050405020304" pitchFamily="18" charset="0"/>
                <a:ea typeface="MS Mincho"/>
                <a:cs typeface="Times New Roman" panose="02020603050405020304" pitchFamily="18" charset="0"/>
              </a:rPr>
              <a:t> </a:t>
            </a:r>
            <a:r>
              <a:rPr lang="en-US" sz="2800" dirty="0" err="1" smtClean="0">
                <a:solidFill>
                  <a:srgbClr val="0D0D0D"/>
                </a:solidFill>
                <a:effectLst/>
                <a:latin typeface="Times New Roman" panose="02020603050405020304" pitchFamily="18" charset="0"/>
                <a:ea typeface="MS Mincho"/>
                <a:cs typeface="Times New Roman" panose="02020603050405020304" pitchFamily="18" charset="0"/>
              </a:rPr>
              <a:t>điều</a:t>
            </a:r>
            <a:r>
              <a:rPr lang="en-US" sz="2800" dirty="0" smtClean="0">
                <a:solidFill>
                  <a:srgbClr val="0D0D0D"/>
                </a:solidFill>
                <a:effectLst/>
                <a:latin typeface="Times New Roman" panose="02020603050405020304" pitchFamily="18" charset="0"/>
                <a:ea typeface="MS Mincho"/>
                <a:cs typeface="Times New Roman" panose="02020603050405020304" pitchFamily="18" charset="0"/>
              </a:rPr>
              <a:t> </a:t>
            </a:r>
            <a:r>
              <a:rPr lang="en-US" sz="2800" dirty="0" err="1" smtClean="0">
                <a:solidFill>
                  <a:srgbClr val="0D0D0D"/>
                </a:solidFill>
                <a:effectLst/>
                <a:latin typeface="Times New Roman" panose="02020603050405020304" pitchFamily="18" charset="0"/>
                <a:ea typeface="MS Mincho"/>
                <a:cs typeface="Times New Roman" panose="02020603050405020304" pitchFamily="18" charset="0"/>
              </a:rPr>
              <a:t>chỉnh</a:t>
            </a:r>
            <a:r>
              <a:rPr lang="en-US" sz="2800" dirty="0" smtClean="0">
                <a:solidFill>
                  <a:srgbClr val="0D0D0D"/>
                </a:solidFill>
                <a:effectLst/>
                <a:latin typeface="Times New Roman" panose="02020603050405020304" pitchFamily="18" charset="0"/>
                <a:ea typeface="MS Mincho"/>
                <a:cs typeface="Times New Roman" panose="02020603050405020304" pitchFamily="18" charset="0"/>
              </a:rPr>
              <a:t> </a:t>
            </a:r>
            <a:r>
              <a:rPr lang="en-US" sz="2800" dirty="0" err="1" smtClean="0">
                <a:solidFill>
                  <a:srgbClr val="0D0D0D"/>
                </a:solidFill>
                <a:effectLst/>
                <a:latin typeface="Times New Roman" panose="02020603050405020304" pitchFamily="18" charset="0"/>
                <a:ea typeface="MS Mincho"/>
                <a:cs typeface="Times New Roman" panose="02020603050405020304" pitchFamily="18" charset="0"/>
              </a:rPr>
              <a:t>giọng</a:t>
            </a:r>
            <a:r>
              <a:rPr lang="en-US" sz="2800" dirty="0" smtClean="0">
                <a:solidFill>
                  <a:srgbClr val="0D0D0D"/>
                </a:solidFill>
                <a:effectLst/>
                <a:latin typeface="Times New Roman" panose="02020603050405020304" pitchFamily="18" charset="0"/>
                <a:ea typeface="MS Mincho"/>
                <a:cs typeface="Times New Roman" panose="02020603050405020304" pitchFamily="18" charset="0"/>
              </a:rPr>
              <a:t> </a:t>
            </a:r>
            <a:r>
              <a:rPr lang="en-US" sz="2800" dirty="0" err="1" smtClean="0">
                <a:solidFill>
                  <a:srgbClr val="0D0D0D"/>
                </a:solidFill>
                <a:effectLst/>
                <a:latin typeface="Times New Roman" panose="02020603050405020304" pitchFamily="18" charset="0"/>
                <a:ea typeface="MS Mincho"/>
                <a:cs typeface="Times New Roman" panose="02020603050405020304" pitchFamily="18" charset="0"/>
              </a:rPr>
              <a:t>điệu</a:t>
            </a:r>
            <a:r>
              <a:rPr lang="en-US" sz="2800" dirty="0" smtClean="0">
                <a:solidFill>
                  <a:srgbClr val="0D0D0D"/>
                </a:solidFill>
                <a:effectLst/>
                <a:latin typeface="Times New Roman" panose="02020603050405020304" pitchFamily="18" charset="0"/>
                <a:ea typeface="MS Mincho"/>
                <a:cs typeface="Times New Roman" panose="02020603050405020304" pitchFamily="18" charset="0"/>
              </a:rPr>
              <a:t>, </a:t>
            </a:r>
            <a:r>
              <a:rPr lang="en-US" sz="2800" dirty="0" err="1" smtClean="0">
                <a:solidFill>
                  <a:srgbClr val="0D0D0D"/>
                </a:solidFill>
                <a:effectLst/>
                <a:latin typeface="Times New Roman" panose="02020603050405020304" pitchFamily="18" charset="0"/>
                <a:ea typeface="MS Mincho"/>
                <a:cs typeface="Times New Roman" panose="02020603050405020304" pitchFamily="18" charset="0"/>
              </a:rPr>
              <a:t>ngữ</a:t>
            </a:r>
            <a:r>
              <a:rPr lang="en-US" sz="2800" dirty="0" smtClean="0">
                <a:solidFill>
                  <a:srgbClr val="0D0D0D"/>
                </a:solidFill>
                <a:effectLst/>
                <a:latin typeface="Times New Roman" panose="02020603050405020304" pitchFamily="18" charset="0"/>
                <a:ea typeface="MS Mincho"/>
                <a:cs typeface="Times New Roman" panose="02020603050405020304" pitchFamily="18" charset="0"/>
              </a:rPr>
              <a:t> </a:t>
            </a:r>
            <a:r>
              <a:rPr lang="en-US" sz="2800" dirty="0" err="1" smtClean="0">
                <a:solidFill>
                  <a:srgbClr val="0D0D0D"/>
                </a:solidFill>
                <a:effectLst/>
                <a:latin typeface="Times New Roman" panose="02020603050405020304" pitchFamily="18" charset="0"/>
                <a:ea typeface="MS Mincho"/>
                <a:cs typeface="Times New Roman" panose="02020603050405020304" pitchFamily="18" charset="0"/>
              </a:rPr>
              <a:t>điệu</a:t>
            </a:r>
            <a:r>
              <a:rPr lang="en-US" sz="2800" dirty="0" smtClean="0">
                <a:solidFill>
                  <a:srgbClr val="0D0D0D"/>
                </a:solidFill>
                <a:effectLst/>
                <a:latin typeface="Times New Roman" panose="02020603050405020304" pitchFamily="18" charset="0"/>
                <a:ea typeface="MS Mincho"/>
                <a:cs typeface="Times New Roman" panose="02020603050405020304" pitchFamily="18" charset="0"/>
              </a:rPr>
              <a:t>, </a:t>
            </a:r>
            <a:r>
              <a:rPr lang="en-US" sz="2800" dirty="0" err="1" smtClean="0">
                <a:solidFill>
                  <a:srgbClr val="0D0D0D"/>
                </a:solidFill>
                <a:effectLst/>
                <a:latin typeface="Times New Roman" panose="02020603050405020304" pitchFamily="18" charset="0"/>
                <a:ea typeface="MS Mincho"/>
                <a:cs typeface="Times New Roman" panose="02020603050405020304" pitchFamily="18" charset="0"/>
              </a:rPr>
              <a:t>nét</a:t>
            </a:r>
            <a:r>
              <a:rPr lang="en-US" sz="2800" dirty="0" smtClean="0">
                <a:solidFill>
                  <a:srgbClr val="0D0D0D"/>
                </a:solidFill>
                <a:effectLst/>
                <a:latin typeface="Times New Roman" panose="02020603050405020304" pitchFamily="18" charset="0"/>
                <a:ea typeface="MS Mincho"/>
                <a:cs typeface="Times New Roman" panose="02020603050405020304" pitchFamily="18" charset="0"/>
              </a:rPr>
              <a:t> </a:t>
            </a:r>
            <a:r>
              <a:rPr lang="en-US" sz="2800" dirty="0" err="1" smtClean="0">
                <a:solidFill>
                  <a:srgbClr val="0D0D0D"/>
                </a:solidFill>
                <a:effectLst/>
                <a:latin typeface="Times New Roman" panose="02020603050405020304" pitchFamily="18" charset="0"/>
                <a:ea typeface="MS Mincho"/>
                <a:cs typeface="Times New Roman" panose="02020603050405020304" pitchFamily="18" charset="0"/>
              </a:rPr>
              <a:t>mặt</a:t>
            </a:r>
            <a:r>
              <a:rPr lang="en-US" sz="2800" dirty="0" smtClean="0">
                <a:solidFill>
                  <a:srgbClr val="0D0D0D"/>
                </a:solidFill>
                <a:effectLst/>
                <a:latin typeface="Times New Roman" panose="02020603050405020304" pitchFamily="18" charset="0"/>
                <a:ea typeface="MS Mincho"/>
                <a:cs typeface="Times New Roman" panose="02020603050405020304" pitchFamily="18" charset="0"/>
              </a:rPr>
              <a:t>…. </a:t>
            </a:r>
            <a:r>
              <a:rPr lang="en-US" sz="2800" dirty="0" err="1" smtClean="0">
                <a:solidFill>
                  <a:srgbClr val="0D0D0D"/>
                </a:solidFill>
                <a:effectLst/>
                <a:latin typeface="Times New Roman" panose="02020603050405020304" pitchFamily="18" charset="0"/>
                <a:ea typeface="MS Mincho"/>
                <a:cs typeface="Times New Roman" panose="02020603050405020304" pitchFamily="18" charset="0"/>
              </a:rPr>
              <a:t>cho</a:t>
            </a:r>
            <a:r>
              <a:rPr lang="en-US" sz="2800" dirty="0" smtClean="0">
                <a:solidFill>
                  <a:srgbClr val="0D0D0D"/>
                </a:solidFill>
                <a:effectLst/>
                <a:latin typeface="Times New Roman" panose="02020603050405020304" pitchFamily="18" charset="0"/>
                <a:ea typeface="MS Mincho"/>
                <a:cs typeface="Times New Roman" panose="02020603050405020304" pitchFamily="18" charset="0"/>
              </a:rPr>
              <a:t> </a:t>
            </a:r>
            <a:r>
              <a:rPr lang="en-US" sz="2800" dirty="0" err="1" smtClean="0">
                <a:solidFill>
                  <a:srgbClr val="0D0D0D"/>
                </a:solidFill>
                <a:effectLst/>
                <a:latin typeface="Times New Roman" panose="02020603050405020304" pitchFamily="18" charset="0"/>
                <a:ea typeface="MS Mincho"/>
                <a:cs typeface="Times New Roman" panose="02020603050405020304" pitchFamily="18" charset="0"/>
              </a:rPr>
              <a:t>phù</a:t>
            </a:r>
            <a:r>
              <a:rPr lang="en-US" sz="2800" dirty="0" smtClean="0">
                <a:solidFill>
                  <a:srgbClr val="0D0D0D"/>
                </a:solidFill>
                <a:effectLst/>
                <a:latin typeface="Times New Roman" panose="02020603050405020304" pitchFamily="18" charset="0"/>
                <a:ea typeface="MS Mincho"/>
                <a:cs typeface="Times New Roman" panose="02020603050405020304" pitchFamily="18" charset="0"/>
              </a:rPr>
              <a:t> </a:t>
            </a:r>
            <a:r>
              <a:rPr lang="en-US" sz="2800" dirty="0" err="1" smtClean="0">
                <a:solidFill>
                  <a:srgbClr val="0D0D0D"/>
                </a:solidFill>
                <a:effectLst/>
                <a:latin typeface="Times New Roman" panose="02020603050405020304" pitchFamily="18" charset="0"/>
                <a:ea typeface="MS Mincho"/>
                <a:cs typeface="Times New Roman" panose="02020603050405020304" pitchFamily="18" charset="0"/>
              </a:rPr>
              <a:t>hợp</a:t>
            </a:r>
            <a:r>
              <a:rPr lang="en-US" sz="2800" dirty="0" smtClean="0">
                <a:solidFill>
                  <a:srgbClr val="0D0D0D"/>
                </a:solidFill>
                <a:effectLst/>
                <a:latin typeface="Times New Roman" panose="02020603050405020304" pitchFamily="18" charset="0"/>
                <a:ea typeface="MS Mincho"/>
                <a:cs typeface="Times New Roman" panose="02020603050405020304" pitchFamily="18" charset="0"/>
              </a:rPr>
              <a:t> </a:t>
            </a:r>
            <a:r>
              <a:rPr lang="en-US" sz="2800" dirty="0" err="1" smtClean="0">
                <a:solidFill>
                  <a:srgbClr val="0D0D0D"/>
                </a:solidFill>
                <a:effectLst/>
                <a:latin typeface="Times New Roman" panose="02020603050405020304" pitchFamily="18" charset="0"/>
                <a:ea typeface="MS Mincho"/>
                <a:cs typeface="Times New Roman" panose="02020603050405020304" pitchFamily="18" charset="0"/>
              </a:rPr>
              <a:t>để</a:t>
            </a:r>
            <a:r>
              <a:rPr lang="en-US" sz="2800" dirty="0" smtClean="0">
                <a:solidFill>
                  <a:srgbClr val="0D0D0D"/>
                </a:solidFill>
                <a:effectLst/>
                <a:latin typeface="Times New Roman" panose="02020603050405020304" pitchFamily="18" charset="0"/>
                <a:ea typeface="MS Mincho"/>
                <a:cs typeface="Times New Roman" panose="02020603050405020304" pitchFamily="18" charset="0"/>
              </a:rPr>
              <a:t> </a:t>
            </a:r>
            <a:r>
              <a:rPr lang="en-US" sz="2800" dirty="0" err="1" smtClean="0">
                <a:solidFill>
                  <a:srgbClr val="0D0D0D"/>
                </a:solidFill>
                <a:effectLst/>
                <a:latin typeface="Times New Roman" panose="02020603050405020304" pitchFamily="18" charset="0"/>
                <a:ea typeface="MS Mincho"/>
                <a:cs typeface="Times New Roman" panose="02020603050405020304" pitchFamily="18" charset="0"/>
              </a:rPr>
              <a:t>tạo</a:t>
            </a:r>
            <a:r>
              <a:rPr lang="en-US" sz="2800" dirty="0" smtClean="0">
                <a:solidFill>
                  <a:srgbClr val="0D0D0D"/>
                </a:solidFill>
                <a:effectLst/>
                <a:latin typeface="Times New Roman" panose="02020603050405020304" pitchFamily="18" charset="0"/>
                <a:ea typeface="MS Mincho"/>
                <a:cs typeface="Times New Roman" panose="02020603050405020304" pitchFamily="18" charset="0"/>
              </a:rPr>
              <a:t> </a:t>
            </a:r>
            <a:r>
              <a:rPr lang="en-US" sz="2800" dirty="0" err="1" smtClean="0">
                <a:solidFill>
                  <a:srgbClr val="0D0D0D"/>
                </a:solidFill>
                <a:effectLst/>
                <a:latin typeface="Times New Roman" panose="02020603050405020304" pitchFamily="18" charset="0"/>
                <a:ea typeface="MS Mincho"/>
                <a:cs typeface="Times New Roman" panose="02020603050405020304" pitchFamily="18" charset="0"/>
              </a:rPr>
              <a:t>sức</a:t>
            </a:r>
            <a:r>
              <a:rPr lang="en-US" sz="2800" dirty="0" smtClean="0">
                <a:solidFill>
                  <a:srgbClr val="0D0D0D"/>
                </a:solidFill>
                <a:effectLst/>
                <a:latin typeface="Times New Roman" panose="02020603050405020304" pitchFamily="18" charset="0"/>
                <a:ea typeface="MS Mincho"/>
                <a:cs typeface="Times New Roman" panose="02020603050405020304" pitchFamily="18" charset="0"/>
              </a:rPr>
              <a:t> </a:t>
            </a:r>
            <a:r>
              <a:rPr lang="en-US" sz="2800" dirty="0" err="1" smtClean="0">
                <a:solidFill>
                  <a:srgbClr val="0D0D0D"/>
                </a:solidFill>
                <a:effectLst/>
                <a:latin typeface="Times New Roman" panose="02020603050405020304" pitchFamily="18" charset="0"/>
                <a:ea typeface="MS Mincho"/>
                <a:cs typeface="Times New Roman" panose="02020603050405020304" pitchFamily="18" charset="0"/>
              </a:rPr>
              <a:t>hấp</a:t>
            </a:r>
            <a:r>
              <a:rPr lang="en-US" sz="2800" dirty="0" smtClean="0">
                <a:solidFill>
                  <a:srgbClr val="0D0D0D"/>
                </a:solidFill>
                <a:effectLst/>
                <a:latin typeface="Times New Roman" panose="02020603050405020304" pitchFamily="18" charset="0"/>
                <a:ea typeface="MS Mincho"/>
                <a:cs typeface="Times New Roman" panose="02020603050405020304" pitchFamily="18" charset="0"/>
              </a:rPr>
              <a:t> </a:t>
            </a:r>
            <a:r>
              <a:rPr lang="en-US" sz="2800" dirty="0" err="1" smtClean="0">
                <a:solidFill>
                  <a:srgbClr val="0D0D0D"/>
                </a:solidFill>
                <a:effectLst/>
                <a:latin typeface="Times New Roman" panose="02020603050405020304" pitchFamily="18" charset="0"/>
                <a:ea typeface="MS Mincho"/>
                <a:cs typeface="Times New Roman" panose="02020603050405020304" pitchFamily="18" charset="0"/>
              </a:rPr>
              <a:t>dẫn</a:t>
            </a:r>
            <a:r>
              <a:rPr lang="en-US" sz="2800" dirty="0" smtClean="0">
                <a:solidFill>
                  <a:srgbClr val="0D0D0D"/>
                </a:solidFill>
                <a:effectLst/>
                <a:latin typeface="Times New Roman" panose="02020603050405020304" pitchFamily="18" charset="0"/>
                <a:ea typeface="MS Mincho"/>
                <a:cs typeface="Times New Roman" panose="02020603050405020304" pitchFamily="18" charset="0"/>
              </a:rPr>
              <a:t> </a:t>
            </a:r>
            <a:r>
              <a:rPr lang="en-US" sz="2800" dirty="0" err="1" smtClean="0">
                <a:solidFill>
                  <a:srgbClr val="0D0D0D"/>
                </a:solidFill>
                <a:effectLst/>
                <a:latin typeface="Times New Roman" panose="02020603050405020304" pitchFamily="18" charset="0"/>
                <a:ea typeface="MS Mincho"/>
                <a:cs typeface="Times New Roman" panose="02020603050405020304" pitchFamily="18" charset="0"/>
              </a:rPr>
              <a:t>cho</a:t>
            </a:r>
            <a:r>
              <a:rPr lang="en-US" sz="2800" dirty="0" smtClean="0">
                <a:solidFill>
                  <a:srgbClr val="0D0D0D"/>
                </a:solidFill>
                <a:effectLst/>
                <a:latin typeface="Times New Roman" panose="02020603050405020304" pitchFamily="18" charset="0"/>
                <a:ea typeface="MS Mincho"/>
                <a:cs typeface="Times New Roman" panose="02020603050405020304" pitchFamily="18" charset="0"/>
              </a:rPr>
              <a:t> </a:t>
            </a:r>
            <a:r>
              <a:rPr lang="en-US" sz="2800" dirty="0" err="1" smtClean="0">
                <a:solidFill>
                  <a:srgbClr val="0D0D0D"/>
                </a:solidFill>
                <a:effectLst/>
                <a:latin typeface="Times New Roman" panose="02020603050405020304" pitchFamily="18" charset="0"/>
                <a:ea typeface="MS Mincho"/>
                <a:cs typeface="Times New Roman" panose="02020603050405020304" pitchFamily="18" charset="0"/>
              </a:rPr>
              <a:t>bài</a:t>
            </a:r>
            <a:r>
              <a:rPr lang="en-US" sz="2800" dirty="0" smtClean="0">
                <a:solidFill>
                  <a:srgbClr val="0D0D0D"/>
                </a:solidFill>
                <a:effectLst/>
                <a:latin typeface="Times New Roman" panose="02020603050405020304" pitchFamily="18" charset="0"/>
                <a:ea typeface="MS Mincho"/>
                <a:cs typeface="Times New Roman" panose="02020603050405020304" pitchFamily="18" charset="0"/>
              </a:rPr>
              <a:t> </a:t>
            </a:r>
            <a:r>
              <a:rPr lang="en-US" sz="2800" dirty="0" err="1" smtClean="0">
                <a:solidFill>
                  <a:srgbClr val="0D0D0D"/>
                </a:solidFill>
                <a:effectLst/>
                <a:latin typeface="Times New Roman" panose="02020603050405020304" pitchFamily="18" charset="0"/>
                <a:ea typeface="MS Mincho"/>
                <a:cs typeface="Times New Roman" panose="02020603050405020304" pitchFamily="18" charset="0"/>
              </a:rPr>
              <a:t>nói</a:t>
            </a:r>
            <a:r>
              <a:rPr lang="en-US" sz="2800" b="1" dirty="0" smtClean="0">
                <a:solidFill>
                  <a:srgbClr val="0D0D0D"/>
                </a:solidFill>
                <a:effectLst/>
                <a:latin typeface="Times New Roman" panose="02020603050405020304" pitchFamily="18" charset="0"/>
                <a:ea typeface="MS Mincho"/>
                <a:cs typeface="Times New Roman" panose="02020603050405020304" pitchFamily="18" charset="0"/>
              </a:rPr>
              <a:t>.</a:t>
            </a:r>
            <a:endParaRPr lang="en-US" sz="2800" dirty="0" smtClean="0">
              <a:effectLst/>
              <a:latin typeface="Times New Roman" panose="02020603050405020304" pitchFamily="18" charset="0"/>
              <a:ea typeface="Times New Roman" panose="02020603050405020304" pitchFamily="18" charset="0"/>
            </a:endParaRPr>
          </a:p>
          <a:p>
            <a:pPr algn="just">
              <a:lnSpc>
                <a:spcPct val="115000"/>
              </a:lnSpc>
              <a:spcAft>
                <a:spcPts val="0"/>
              </a:spcAft>
            </a:pPr>
            <a:r>
              <a:rPr lang="en-US" sz="2800" b="1" dirty="0" smtClean="0">
                <a:solidFill>
                  <a:srgbClr val="0D0D0D"/>
                </a:solidFill>
                <a:effectLst/>
                <a:latin typeface="Times New Roman" panose="02020603050405020304" pitchFamily="18" charset="0"/>
                <a:ea typeface="MS Mincho"/>
                <a:cs typeface="Times New Roman" panose="02020603050405020304" pitchFamily="18" charset="0"/>
              </a:rPr>
              <a:t> </a:t>
            </a:r>
            <a:r>
              <a:rPr lang="en-US" sz="2800" dirty="0" smtClean="0">
                <a:solidFill>
                  <a:srgbClr val="0D0D0D"/>
                </a:solidFill>
                <a:effectLst/>
                <a:latin typeface="Times New Roman" panose="02020603050405020304" pitchFamily="18" charset="0"/>
                <a:ea typeface="MS Mincho"/>
                <a:cs typeface="Times New Roman" panose="02020603050405020304" pitchFamily="18" charset="0"/>
              </a:rPr>
              <a:t>- </a:t>
            </a:r>
            <a:r>
              <a:rPr lang="en-US" sz="2800" dirty="0" err="1" smtClean="0">
                <a:solidFill>
                  <a:srgbClr val="0D0D0D"/>
                </a:solidFill>
                <a:effectLst/>
                <a:latin typeface="Times New Roman" panose="02020603050405020304" pitchFamily="18" charset="0"/>
                <a:ea typeface="MS Mincho"/>
                <a:cs typeface="Times New Roman" panose="02020603050405020304" pitchFamily="18" charset="0"/>
              </a:rPr>
              <a:t>Em</a:t>
            </a:r>
            <a:r>
              <a:rPr lang="en-US" sz="2800" dirty="0" smtClean="0">
                <a:solidFill>
                  <a:srgbClr val="0D0D0D"/>
                </a:solidFill>
                <a:effectLst/>
                <a:latin typeface="Times New Roman" panose="02020603050405020304" pitchFamily="18" charset="0"/>
                <a:ea typeface="MS Mincho"/>
                <a:cs typeface="Times New Roman" panose="02020603050405020304" pitchFamily="18" charset="0"/>
              </a:rPr>
              <a:t> </a:t>
            </a:r>
            <a:r>
              <a:rPr lang="en-US" sz="2800" dirty="0" err="1" smtClean="0">
                <a:solidFill>
                  <a:srgbClr val="0D0D0D"/>
                </a:solidFill>
                <a:effectLst/>
                <a:latin typeface="Times New Roman" panose="02020603050405020304" pitchFamily="18" charset="0"/>
                <a:ea typeface="MS Mincho"/>
                <a:cs typeface="Times New Roman" panose="02020603050405020304" pitchFamily="18" charset="0"/>
              </a:rPr>
              <a:t>có</a:t>
            </a:r>
            <a:r>
              <a:rPr lang="en-US" sz="2800" dirty="0" smtClean="0">
                <a:solidFill>
                  <a:srgbClr val="0D0D0D"/>
                </a:solidFill>
                <a:effectLst/>
                <a:latin typeface="Times New Roman" panose="02020603050405020304" pitchFamily="18" charset="0"/>
                <a:ea typeface="MS Mincho"/>
                <a:cs typeface="Times New Roman" panose="02020603050405020304" pitchFamily="18" charset="0"/>
              </a:rPr>
              <a:t> </a:t>
            </a:r>
            <a:r>
              <a:rPr lang="en-US" sz="2800" dirty="0" err="1" smtClean="0">
                <a:solidFill>
                  <a:srgbClr val="0D0D0D"/>
                </a:solidFill>
                <a:effectLst/>
                <a:latin typeface="Times New Roman" panose="02020603050405020304" pitchFamily="18" charset="0"/>
                <a:ea typeface="MS Mincho"/>
                <a:cs typeface="Times New Roman" panose="02020603050405020304" pitchFamily="18" charset="0"/>
              </a:rPr>
              <a:t>thể</a:t>
            </a:r>
            <a:r>
              <a:rPr lang="en-US" sz="2800" dirty="0" smtClean="0">
                <a:solidFill>
                  <a:srgbClr val="0D0D0D"/>
                </a:solidFill>
                <a:effectLst/>
                <a:latin typeface="Times New Roman" panose="02020603050405020304" pitchFamily="18" charset="0"/>
                <a:ea typeface="MS Mincho"/>
                <a:cs typeface="Times New Roman" panose="02020603050405020304" pitchFamily="18" charset="0"/>
              </a:rPr>
              <a:t> </a:t>
            </a:r>
            <a:r>
              <a:rPr lang="en-US" sz="2800" dirty="0" err="1" smtClean="0">
                <a:solidFill>
                  <a:srgbClr val="0D0D0D"/>
                </a:solidFill>
                <a:effectLst/>
                <a:latin typeface="Times New Roman" panose="02020603050405020304" pitchFamily="18" charset="0"/>
                <a:ea typeface="MS Mincho"/>
                <a:cs typeface="Times New Roman" panose="02020603050405020304" pitchFamily="18" charset="0"/>
              </a:rPr>
              <a:t>rủ</a:t>
            </a:r>
            <a:r>
              <a:rPr lang="en-US" sz="2800" dirty="0" smtClean="0">
                <a:solidFill>
                  <a:srgbClr val="0D0D0D"/>
                </a:solidFill>
                <a:effectLst/>
                <a:latin typeface="Times New Roman" panose="02020603050405020304" pitchFamily="18" charset="0"/>
                <a:ea typeface="MS Mincho"/>
                <a:cs typeface="Times New Roman" panose="02020603050405020304" pitchFamily="18" charset="0"/>
              </a:rPr>
              <a:t> </a:t>
            </a:r>
            <a:r>
              <a:rPr lang="en-US" sz="2800" dirty="0" err="1" smtClean="0">
                <a:solidFill>
                  <a:srgbClr val="0D0D0D"/>
                </a:solidFill>
                <a:effectLst/>
                <a:latin typeface="Times New Roman" panose="02020603050405020304" pitchFamily="18" charset="0"/>
                <a:ea typeface="MS Mincho"/>
                <a:cs typeface="Times New Roman" panose="02020603050405020304" pitchFamily="18" charset="0"/>
              </a:rPr>
              <a:t>nhóm</a:t>
            </a:r>
            <a:r>
              <a:rPr lang="en-US" sz="2800" dirty="0" smtClean="0">
                <a:solidFill>
                  <a:srgbClr val="0D0D0D"/>
                </a:solidFill>
                <a:effectLst/>
                <a:latin typeface="Times New Roman" panose="02020603050405020304" pitchFamily="18" charset="0"/>
                <a:ea typeface="MS Mincho"/>
                <a:cs typeface="Times New Roman" panose="02020603050405020304" pitchFamily="18" charset="0"/>
              </a:rPr>
              <a:t> </a:t>
            </a:r>
            <a:r>
              <a:rPr lang="en-US" sz="2800" dirty="0" err="1" smtClean="0">
                <a:solidFill>
                  <a:srgbClr val="0D0D0D"/>
                </a:solidFill>
                <a:effectLst/>
                <a:latin typeface="Times New Roman" panose="02020603050405020304" pitchFamily="18" charset="0"/>
                <a:ea typeface="MS Mincho"/>
                <a:cs typeface="Times New Roman" panose="02020603050405020304" pitchFamily="18" charset="0"/>
              </a:rPr>
              <a:t>cùng</a:t>
            </a:r>
            <a:r>
              <a:rPr lang="en-US" sz="2800" dirty="0" smtClean="0">
                <a:solidFill>
                  <a:srgbClr val="0D0D0D"/>
                </a:solidFill>
                <a:effectLst/>
                <a:latin typeface="Times New Roman" panose="02020603050405020304" pitchFamily="18" charset="0"/>
                <a:ea typeface="MS Mincho"/>
                <a:cs typeface="Times New Roman" panose="02020603050405020304" pitchFamily="18" charset="0"/>
              </a:rPr>
              <a:t> </a:t>
            </a:r>
            <a:r>
              <a:rPr lang="en-US" sz="2800" dirty="0" err="1" smtClean="0">
                <a:solidFill>
                  <a:srgbClr val="0D0D0D"/>
                </a:solidFill>
                <a:effectLst/>
                <a:latin typeface="Times New Roman" panose="02020603050405020304" pitchFamily="18" charset="0"/>
                <a:ea typeface="MS Mincho"/>
                <a:cs typeface="Times New Roman" panose="02020603050405020304" pitchFamily="18" charset="0"/>
              </a:rPr>
              <a:t>tập</a:t>
            </a:r>
            <a:r>
              <a:rPr lang="en-US" sz="2800" dirty="0" smtClean="0">
                <a:solidFill>
                  <a:srgbClr val="0D0D0D"/>
                </a:solidFill>
                <a:effectLst/>
                <a:latin typeface="Times New Roman" panose="02020603050405020304" pitchFamily="18" charset="0"/>
                <a:ea typeface="MS Mincho"/>
                <a:cs typeface="Times New Roman" panose="02020603050405020304" pitchFamily="18" charset="0"/>
              </a:rPr>
              <a:t> </a:t>
            </a:r>
            <a:r>
              <a:rPr lang="en-US" sz="2800" dirty="0" err="1" smtClean="0">
                <a:solidFill>
                  <a:srgbClr val="0D0D0D"/>
                </a:solidFill>
                <a:effectLst/>
                <a:latin typeface="Times New Roman" panose="02020603050405020304" pitchFamily="18" charset="0"/>
                <a:ea typeface="MS Mincho"/>
                <a:cs typeface="Times New Roman" panose="02020603050405020304" pitchFamily="18" charset="0"/>
              </a:rPr>
              <a:t>luyện</a:t>
            </a:r>
            <a:r>
              <a:rPr lang="en-US" sz="2800" dirty="0" smtClean="0">
                <a:solidFill>
                  <a:srgbClr val="0D0D0D"/>
                </a:solidFill>
                <a:effectLst/>
                <a:latin typeface="Times New Roman" panose="02020603050405020304" pitchFamily="18" charset="0"/>
                <a:ea typeface="MS Mincho"/>
                <a:cs typeface="Times New Roman" panose="02020603050405020304" pitchFamily="18" charset="0"/>
              </a:rPr>
              <a:t> </a:t>
            </a:r>
            <a:r>
              <a:rPr lang="en-US" sz="2800" dirty="0" err="1" smtClean="0">
                <a:solidFill>
                  <a:srgbClr val="0D0D0D"/>
                </a:solidFill>
                <a:effectLst/>
                <a:latin typeface="Times New Roman" panose="02020603050405020304" pitchFamily="18" charset="0"/>
                <a:ea typeface="MS Mincho"/>
                <a:cs typeface="Times New Roman" panose="02020603050405020304" pitchFamily="18" charset="0"/>
              </a:rPr>
              <a:t>hoặc</a:t>
            </a:r>
            <a:r>
              <a:rPr lang="en-US" sz="2800" dirty="0" smtClean="0">
                <a:solidFill>
                  <a:srgbClr val="0D0D0D"/>
                </a:solidFill>
                <a:effectLst/>
                <a:latin typeface="Times New Roman" panose="02020603050405020304" pitchFamily="18" charset="0"/>
                <a:ea typeface="MS Mincho"/>
                <a:cs typeface="Times New Roman" panose="02020603050405020304" pitchFamily="18" charset="0"/>
              </a:rPr>
              <a:t> </a:t>
            </a:r>
            <a:r>
              <a:rPr lang="en-US" sz="2800" dirty="0" err="1" smtClean="0">
                <a:solidFill>
                  <a:srgbClr val="0D0D0D"/>
                </a:solidFill>
                <a:effectLst/>
                <a:latin typeface="Times New Roman" panose="02020603050405020304" pitchFamily="18" charset="0"/>
                <a:ea typeface="MS Mincho"/>
                <a:cs typeface="Times New Roman" panose="02020603050405020304" pitchFamily="18" charset="0"/>
              </a:rPr>
              <a:t>nhờ</a:t>
            </a:r>
            <a:r>
              <a:rPr lang="en-US" sz="2800" dirty="0" smtClean="0">
                <a:solidFill>
                  <a:srgbClr val="0D0D0D"/>
                </a:solidFill>
                <a:effectLst/>
                <a:latin typeface="Times New Roman" panose="02020603050405020304" pitchFamily="18" charset="0"/>
                <a:ea typeface="MS Mincho"/>
                <a:cs typeface="Times New Roman" panose="02020603050405020304" pitchFamily="18" charset="0"/>
              </a:rPr>
              <a:t> </a:t>
            </a:r>
            <a:r>
              <a:rPr lang="en-US" sz="2800" dirty="0" err="1" smtClean="0">
                <a:solidFill>
                  <a:srgbClr val="0D0D0D"/>
                </a:solidFill>
                <a:effectLst/>
                <a:latin typeface="Times New Roman" panose="02020603050405020304" pitchFamily="18" charset="0"/>
                <a:ea typeface="MS Mincho"/>
                <a:cs typeface="Times New Roman" panose="02020603050405020304" pitchFamily="18" charset="0"/>
              </a:rPr>
              <a:t>bố</a:t>
            </a:r>
            <a:r>
              <a:rPr lang="en-US" sz="2800" dirty="0" smtClean="0">
                <a:solidFill>
                  <a:srgbClr val="0D0D0D"/>
                </a:solidFill>
                <a:effectLst/>
                <a:latin typeface="Times New Roman" panose="02020603050405020304" pitchFamily="18" charset="0"/>
                <a:ea typeface="MS Mincho"/>
                <a:cs typeface="Times New Roman" panose="02020603050405020304" pitchFamily="18" charset="0"/>
              </a:rPr>
              <a:t> </a:t>
            </a:r>
            <a:r>
              <a:rPr lang="en-US" sz="2800" dirty="0" err="1" smtClean="0">
                <a:solidFill>
                  <a:srgbClr val="0D0D0D"/>
                </a:solidFill>
                <a:effectLst/>
                <a:latin typeface="Times New Roman" panose="02020603050405020304" pitchFamily="18" charset="0"/>
                <a:ea typeface="MS Mincho"/>
                <a:cs typeface="Times New Roman" panose="02020603050405020304" pitchFamily="18" charset="0"/>
              </a:rPr>
              <a:t>mẹ</a:t>
            </a:r>
            <a:r>
              <a:rPr lang="en-US" sz="2800" dirty="0" smtClean="0">
                <a:solidFill>
                  <a:srgbClr val="0D0D0D"/>
                </a:solidFill>
                <a:effectLst/>
                <a:latin typeface="Times New Roman" panose="02020603050405020304" pitchFamily="18" charset="0"/>
                <a:ea typeface="MS Mincho"/>
                <a:cs typeface="Times New Roman" panose="02020603050405020304" pitchFamily="18" charset="0"/>
              </a:rPr>
              <a:t> quay </a:t>
            </a:r>
            <a:r>
              <a:rPr lang="en-US" sz="2800" dirty="0" err="1" smtClean="0">
                <a:solidFill>
                  <a:srgbClr val="0D0D0D"/>
                </a:solidFill>
                <a:effectLst/>
                <a:latin typeface="Times New Roman" panose="02020603050405020304" pitchFamily="18" charset="0"/>
                <a:ea typeface="MS Mincho"/>
                <a:cs typeface="Times New Roman" panose="02020603050405020304" pitchFamily="18" charset="0"/>
              </a:rPr>
              <a:t>lại</a:t>
            </a:r>
            <a:r>
              <a:rPr lang="en-US" sz="2800" dirty="0" smtClean="0">
                <a:solidFill>
                  <a:srgbClr val="0D0D0D"/>
                </a:solidFill>
                <a:effectLst/>
                <a:latin typeface="Times New Roman" panose="02020603050405020304" pitchFamily="18" charset="0"/>
                <a:ea typeface="MS Mincho"/>
                <a:cs typeface="Times New Roman" panose="02020603050405020304" pitchFamily="18" charset="0"/>
              </a:rPr>
              <a:t> video </a:t>
            </a:r>
            <a:r>
              <a:rPr lang="en-US" sz="2800" dirty="0" err="1" smtClean="0">
                <a:solidFill>
                  <a:srgbClr val="0D0D0D"/>
                </a:solidFill>
                <a:effectLst/>
                <a:latin typeface="Times New Roman" panose="02020603050405020304" pitchFamily="18" charset="0"/>
                <a:ea typeface="MS Mincho"/>
                <a:cs typeface="Times New Roman" panose="02020603050405020304" pitchFamily="18" charset="0"/>
              </a:rPr>
              <a:t>bài</a:t>
            </a:r>
            <a:r>
              <a:rPr lang="en-US" sz="2800" dirty="0" smtClean="0">
                <a:solidFill>
                  <a:srgbClr val="0D0D0D"/>
                </a:solidFill>
                <a:effectLst/>
                <a:latin typeface="Times New Roman" panose="02020603050405020304" pitchFamily="18" charset="0"/>
                <a:ea typeface="MS Mincho"/>
                <a:cs typeface="Times New Roman" panose="02020603050405020304" pitchFamily="18" charset="0"/>
              </a:rPr>
              <a:t> </a:t>
            </a:r>
            <a:r>
              <a:rPr lang="en-US" sz="2800" dirty="0" err="1" smtClean="0">
                <a:solidFill>
                  <a:srgbClr val="0D0D0D"/>
                </a:solidFill>
                <a:effectLst/>
                <a:latin typeface="Times New Roman" panose="02020603050405020304" pitchFamily="18" charset="0"/>
                <a:ea typeface="MS Mincho"/>
                <a:cs typeface="Times New Roman" panose="02020603050405020304" pitchFamily="18" charset="0"/>
              </a:rPr>
              <a:t>tập</a:t>
            </a:r>
            <a:r>
              <a:rPr lang="en-US" sz="2800" dirty="0" smtClean="0">
                <a:solidFill>
                  <a:srgbClr val="0D0D0D"/>
                </a:solidFill>
                <a:effectLst/>
                <a:latin typeface="Times New Roman" panose="02020603050405020304" pitchFamily="18" charset="0"/>
                <a:ea typeface="MS Mincho"/>
                <a:cs typeface="Times New Roman" panose="02020603050405020304" pitchFamily="18" charset="0"/>
              </a:rPr>
              <a:t> </a:t>
            </a:r>
            <a:r>
              <a:rPr lang="en-US" sz="2800" dirty="0" err="1" smtClean="0">
                <a:solidFill>
                  <a:srgbClr val="0D0D0D"/>
                </a:solidFill>
                <a:effectLst/>
                <a:latin typeface="Times New Roman" panose="02020603050405020304" pitchFamily="18" charset="0"/>
                <a:ea typeface="MS Mincho"/>
                <a:cs typeface="Times New Roman" panose="02020603050405020304" pitchFamily="18" charset="0"/>
              </a:rPr>
              <a:t>luyện</a:t>
            </a:r>
            <a:r>
              <a:rPr lang="en-US" sz="2800" dirty="0" smtClean="0">
                <a:solidFill>
                  <a:srgbClr val="0D0D0D"/>
                </a:solidFill>
                <a:effectLst/>
                <a:latin typeface="Times New Roman" panose="02020603050405020304" pitchFamily="18" charset="0"/>
                <a:ea typeface="MS Mincho"/>
                <a:cs typeface="Times New Roman" panose="02020603050405020304" pitchFamily="18" charset="0"/>
              </a:rPr>
              <a:t> </a:t>
            </a:r>
            <a:r>
              <a:rPr lang="en-US" sz="2800" dirty="0" err="1" smtClean="0">
                <a:solidFill>
                  <a:srgbClr val="0D0D0D"/>
                </a:solidFill>
                <a:effectLst/>
                <a:latin typeface="Times New Roman" panose="02020603050405020304" pitchFamily="18" charset="0"/>
                <a:ea typeface="MS Mincho"/>
                <a:cs typeface="Times New Roman" panose="02020603050405020304" pitchFamily="18" charset="0"/>
              </a:rPr>
              <a:t>của</a:t>
            </a:r>
            <a:r>
              <a:rPr lang="en-US" sz="2800" dirty="0" smtClean="0">
                <a:solidFill>
                  <a:srgbClr val="0D0D0D"/>
                </a:solidFill>
                <a:effectLst/>
                <a:latin typeface="Times New Roman" panose="02020603050405020304" pitchFamily="18" charset="0"/>
                <a:ea typeface="MS Mincho"/>
                <a:cs typeface="Times New Roman" panose="02020603050405020304" pitchFamily="18" charset="0"/>
              </a:rPr>
              <a:t> </a:t>
            </a:r>
            <a:r>
              <a:rPr lang="en-US" sz="2800" dirty="0" err="1" smtClean="0">
                <a:solidFill>
                  <a:srgbClr val="0D0D0D"/>
                </a:solidFill>
                <a:effectLst/>
                <a:latin typeface="Times New Roman" panose="02020603050405020304" pitchFamily="18" charset="0"/>
                <a:ea typeface="MS Mincho"/>
                <a:cs typeface="Times New Roman" panose="02020603050405020304" pitchFamily="18" charset="0"/>
              </a:rPr>
              <a:t>mình</a:t>
            </a:r>
            <a:r>
              <a:rPr lang="en-US" sz="2800" dirty="0" smtClean="0">
                <a:solidFill>
                  <a:srgbClr val="0D0D0D"/>
                </a:solidFill>
                <a:effectLst/>
                <a:latin typeface="Times New Roman" panose="02020603050405020304" pitchFamily="18" charset="0"/>
                <a:ea typeface="MS Mincho"/>
                <a:cs typeface="Times New Roman" panose="02020603050405020304" pitchFamily="18" charset="0"/>
              </a:rPr>
              <a:t> </a:t>
            </a:r>
            <a:r>
              <a:rPr lang="en-US" sz="2800" dirty="0" err="1" smtClean="0">
                <a:solidFill>
                  <a:srgbClr val="0D0D0D"/>
                </a:solidFill>
                <a:effectLst/>
                <a:latin typeface="Times New Roman" panose="02020603050405020304" pitchFamily="18" charset="0"/>
                <a:ea typeface="MS Mincho"/>
                <a:cs typeface="Times New Roman" panose="02020603050405020304" pitchFamily="18" charset="0"/>
              </a:rPr>
              <a:t>để</a:t>
            </a:r>
            <a:r>
              <a:rPr lang="en-US" sz="2800" dirty="0" smtClean="0">
                <a:solidFill>
                  <a:srgbClr val="0D0D0D"/>
                </a:solidFill>
                <a:effectLst/>
                <a:latin typeface="Times New Roman" panose="02020603050405020304" pitchFamily="18" charset="0"/>
                <a:ea typeface="MS Mincho"/>
                <a:cs typeface="Times New Roman" panose="02020603050405020304" pitchFamily="18" charset="0"/>
              </a:rPr>
              <a:t> </a:t>
            </a:r>
            <a:r>
              <a:rPr lang="en-US" sz="2800" dirty="0" err="1" smtClean="0">
                <a:solidFill>
                  <a:srgbClr val="0D0D0D"/>
                </a:solidFill>
                <a:effectLst/>
                <a:latin typeface="Times New Roman" panose="02020603050405020304" pitchFamily="18" charset="0"/>
                <a:ea typeface="MS Mincho"/>
                <a:cs typeface="Times New Roman" panose="02020603050405020304" pitchFamily="18" charset="0"/>
              </a:rPr>
              <a:t>xem</a:t>
            </a:r>
            <a:r>
              <a:rPr lang="en-US" sz="2800" dirty="0" smtClean="0">
                <a:solidFill>
                  <a:srgbClr val="0D0D0D"/>
                </a:solidFill>
                <a:effectLst/>
                <a:latin typeface="Times New Roman" panose="02020603050405020304" pitchFamily="18" charset="0"/>
                <a:ea typeface="MS Mincho"/>
                <a:cs typeface="Times New Roman" panose="02020603050405020304" pitchFamily="18" charset="0"/>
              </a:rPr>
              <a:t> </a:t>
            </a:r>
            <a:r>
              <a:rPr lang="en-US" sz="2800" dirty="0" err="1" smtClean="0">
                <a:solidFill>
                  <a:srgbClr val="0D0D0D"/>
                </a:solidFill>
                <a:effectLst/>
                <a:latin typeface="Times New Roman" panose="02020603050405020304" pitchFamily="18" charset="0"/>
                <a:ea typeface="MS Mincho"/>
                <a:cs typeface="Times New Roman" panose="02020603050405020304" pitchFamily="18" charset="0"/>
              </a:rPr>
              <a:t>lại</a:t>
            </a:r>
            <a:r>
              <a:rPr lang="en-US" sz="2800" dirty="0" smtClean="0">
                <a:solidFill>
                  <a:srgbClr val="0D0D0D"/>
                </a:solidFill>
                <a:effectLst/>
                <a:latin typeface="Times New Roman" panose="02020603050405020304" pitchFamily="18" charset="0"/>
                <a:ea typeface="MS Mincho"/>
                <a:cs typeface="Times New Roman" panose="02020603050405020304" pitchFamily="18" charset="0"/>
              </a:rPr>
              <a:t>, </a:t>
            </a:r>
            <a:r>
              <a:rPr lang="en-US" sz="2800" dirty="0" err="1" smtClean="0">
                <a:solidFill>
                  <a:srgbClr val="0D0D0D"/>
                </a:solidFill>
                <a:effectLst/>
                <a:latin typeface="Times New Roman" panose="02020603050405020304" pitchFamily="18" charset="0"/>
                <a:ea typeface="MS Mincho"/>
                <a:cs typeface="Times New Roman" panose="02020603050405020304" pitchFamily="18" charset="0"/>
              </a:rPr>
              <a:t>tự</a:t>
            </a:r>
            <a:r>
              <a:rPr lang="en-US" sz="2800" dirty="0" smtClean="0">
                <a:solidFill>
                  <a:srgbClr val="0D0D0D"/>
                </a:solidFill>
                <a:effectLst/>
                <a:latin typeface="Times New Roman" panose="02020603050405020304" pitchFamily="18" charset="0"/>
                <a:ea typeface="MS Mincho"/>
                <a:cs typeface="Times New Roman" panose="02020603050405020304" pitchFamily="18" charset="0"/>
              </a:rPr>
              <a:t> </a:t>
            </a:r>
            <a:r>
              <a:rPr lang="en-US" sz="2800" dirty="0" err="1" smtClean="0">
                <a:solidFill>
                  <a:srgbClr val="0D0D0D"/>
                </a:solidFill>
                <a:effectLst/>
                <a:latin typeface="Times New Roman" panose="02020603050405020304" pitchFamily="18" charset="0"/>
                <a:ea typeface="MS Mincho"/>
                <a:cs typeface="Times New Roman" panose="02020603050405020304" pitchFamily="18" charset="0"/>
              </a:rPr>
              <a:t>điều</a:t>
            </a:r>
            <a:r>
              <a:rPr lang="en-US" sz="2800" dirty="0" smtClean="0">
                <a:solidFill>
                  <a:srgbClr val="0D0D0D"/>
                </a:solidFill>
                <a:effectLst/>
                <a:latin typeface="Times New Roman" panose="02020603050405020304" pitchFamily="18" charset="0"/>
                <a:ea typeface="MS Mincho"/>
                <a:cs typeface="Times New Roman" panose="02020603050405020304" pitchFamily="18" charset="0"/>
              </a:rPr>
              <a:t> </a:t>
            </a:r>
            <a:r>
              <a:rPr lang="en-US" sz="2800" dirty="0" err="1" smtClean="0">
                <a:solidFill>
                  <a:srgbClr val="0D0D0D"/>
                </a:solidFill>
                <a:effectLst/>
                <a:latin typeface="Times New Roman" panose="02020603050405020304" pitchFamily="18" charset="0"/>
                <a:ea typeface="MS Mincho"/>
                <a:cs typeface="Times New Roman" panose="02020603050405020304" pitchFamily="18" charset="0"/>
              </a:rPr>
              <a:t>chỉnh</a:t>
            </a:r>
            <a:r>
              <a:rPr lang="en-US" sz="2800" dirty="0" smtClean="0">
                <a:solidFill>
                  <a:srgbClr val="0D0D0D"/>
                </a:solidFill>
                <a:effectLst/>
                <a:latin typeface="Times New Roman" panose="02020603050405020304" pitchFamily="18" charset="0"/>
                <a:ea typeface="MS Mincho"/>
                <a:cs typeface="Times New Roman" panose="02020603050405020304" pitchFamily="18" charset="0"/>
              </a:rPr>
              <a:t> </a:t>
            </a:r>
            <a:r>
              <a:rPr lang="en-US" sz="2800" dirty="0" err="1" smtClean="0">
                <a:solidFill>
                  <a:srgbClr val="0D0D0D"/>
                </a:solidFill>
                <a:effectLst/>
                <a:latin typeface="Times New Roman" panose="02020603050405020304" pitchFamily="18" charset="0"/>
                <a:ea typeface="MS Mincho"/>
                <a:cs typeface="Times New Roman" panose="02020603050405020304" pitchFamily="18" charset="0"/>
              </a:rPr>
              <a:t>hoặc</a:t>
            </a:r>
            <a:r>
              <a:rPr lang="en-US" sz="2800" dirty="0" smtClean="0">
                <a:solidFill>
                  <a:srgbClr val="0D0D0D"/>
                </a:solidFill>
                <a:effectLst/>
                <a:latin typeface="Times New Roman" panose="02020603050405020304" pitchFamily="18" charset="0"/>
                <a:ea typeface="MS Mincho"/>
                <a:cs typeface="Times New Roman" panose="02020603050405020304" pitchFamily="18" charset="0"/>
              </a:rPr>
              <a:t> </a:t>
            </a:r>
            <a:r>
              <a:rPr lang="en-US" sz="2800" dirty="0" err="1" smtClean="0">
                <a:solidFill>
                  <a:srgbClr val="0D0D0D"/>
                </a:solidFill>
                <a:effectLst/>
                <a:latin typeface="Times New Roman" panose="02020603050405020304" pitchFamily="18" charset="0"/>
                <a:ea typeface="MS Mincho"/>
                <a:cs typeface="Times New Roman" panose="02020603050405020304" pitchFamily="18" charset="0"/>
              </a:rPr>
              <a:t>gửi</a:t>
            </a:r>
            <a:r>
              <a:rPr lang="en-US" sz="2800" dirty="0" smtClean="0">
                <a:solidFill>
                  <a:srgbClr val="0D0D0D"/>
                </a:solidFill>
                <a:effectLst/>
                <a:latin typeface="Times New Roman" panose="02020603050405020304" pitchFamily="18" charset="0"/>
                <a:ea typeface="MS Mincho"/>
                <a:cs typeface="Times New Roman" panose="02020603050405020304" pitchFamily="18" charset="0"/>
              </a:rPr>
              <a:t> video </a:t>
            </a:r>
            <a:r>
              <a:rPr lang="en-US" sz="2800" dirty="0" err="1" smtClean="0">
                <a:solidFill>
                  <a:srgbClr val="0D0D0D"/>
                </a:solidFill>
                <a:effectLst/>
                <a:latin typeface="Times New Roman" panose="02020603050405020304" pitchFamily="18" charset="0"/>
                <a:ea typeface="MS Mincho"/>
                <a:cs typeface="Times New Roman" panose="02020603050405020304" pitchFamily="18" charset="0"/>
              </a:rPr>
              <a:t>cho</a:t>
            </a:r>
            <a:r>
              <a:rPr lang="en-US" sz="2800" dirty="0" smtClean="0">
                <a:solidFill>
                  <a:srgbClr val="0D0D0D"/>
                </a:solidFill>
                <a:effectLst/>
                <a:latin typeface="Times New Roman" panose="02020603050405020304" pitchFamily="18" charset="0"/>
                <a:ea typeface="MS Mincho"/>
                <a:cs typeface="Times New Roman" panose="02020603050405020304" pitchFamily="18" charset="0"/>
              </a:rPr>
              <a:t> </a:t>
            </a:r>
            <a:r>
              <a:rPr lang="en-US" sz="2800" dirty="0" err="1" smtClean="0">
                <a:solidFill>
                  <a:srgbClr val="0D0D0D"/>
                </a:solidFill>
                <a:effectLst/>
                <a:latin typeface="Times New Roman" panose="02020603050405020304" pitchFamily="18" charset="0"/>
                <a:ea typeface="MS Mincho"/>
                <a:cs typeface="Times New Roman" panose="02020603050405020304" pitchFamily="18" charset="0"/>
              </a:rPr>
              <a:t>các</a:t>
            </a:r>
            <a:r>
              <a:rPr lang="en-US" sz="2800" dirty="0" smtClean="0">
                <a:solidFill>
                  <a:srgbClr val="0D0D0D"/>
                </a:solidFill>
                <a:effectLst/>
                <a:latin typeface="Times New Roman" panose="02020603050405020304" pitchFamily="18" charset="0"/>
                <a:ea typeface="MS Mincho"/>
                <a:cs typeface="Times New Roman" panose="02020603050405020304" pitchFamily="18" charset="0"/>
              </a:rPr>
              <a:t> </a:t>
            </a:r>
            <a:r>
              <a:rPr lang="en-US" sz="2800" dirty="0" err="1" smtClean="0">
                <a:solidFill>
                  <a:srgbClr val="0D0D0D"/>
                </a:solidFill>
                <a:effectLst/>
                <a:latin typeface="Times New Roman" panose="02020603050405020304" pitchFamily="18" charset="0"/>
                <a:ea typeface="MS Mincho"/>
                <a:cs typeface="Times New Roman" panose="02020603050405020304" pitchFamily="18" charset="0"/>
              </a:rPr>
              <a:t>bạn</a:t>
            </a:r>
            <a:r>
              <a:rPr lang="en-US" sz="2800" dirty="0" smtClean="0">
                <a:solidFill>
                  <a:srgbClr val="0D0D0D"/>
                </a:solidFill>
                <a:effectLst/>
                <a:latin typeface="Times New Roman" panose="02020603050405020304" pitchFamily="18" charset="0"/>
                <a:ea typeface="MS Mincho"/>
                <a:cs typeface="Times New Roman" panose="02020603050405020304" pitchFamily="18" charset="0"/>
              </a:rPr>
              <a:t> </a:t>
            </a:r>
            <a:r>
              <a:rPr lang="en-US" sz="2800" dirty="0" err="1" smtClean="0">
                <a:solidFill>
                  <a:srgbClr val="0D0D0D"/>
                </a:solidFill>
                <a:effectLst/>
                <a:latin typeface="Times New Roman" panose="02020603050405020304" pitchFamily="18" charset="0"/>
                <a:ea typeface="MS Mincho"/>
                <a:cs typeface="Times New Roman" panose="02020603050405020304" pitchFamily="18" charset="0"/>
              </a:rPr>
              <a:t>trong</a:t>
            </a:r>
            <a:r>
              <a:rPr lang="en-US" sz="2800" dirty="0" smtClean="0">
                <a:solidFill>
                  <a:srgbClr val="0D0D0D"/>
                </a:solidFill>
                <a:effectLst/>
                <a:latin typeface="Times New Roman" panose="02020603050405020304" pitchFamily="18" charset="0"/>
                <a:ea typeface="MS Mincho"/>
                <a:cs typeface="Times New Roman" panose="02020603050405020304" pitchFamily="18" charset="0"/>
              </a:rPr>
              <a:t> </a:t>
            </a:r>
            <a:r>
              <a:rPr lang="en-US" sz="2800" dirty="0" err="1" smtClean="0">
                <a:solidFill>
                  <a:srgbClr val="0D0D0D"/>
                </a:solidFill>
                <a:effectLst/>
                <a:latin typeface="Times New Roman" panose="02020603050405020304" pitchFamily="18" charset="0"/>
                <a:ea typeface="MS Mincho"/>
                <a:cs typeface="Times New Roman" panose="02020603050405020304" pitchFamily="18" charset="0"/>
              </a:rPr>
              <a:t>nhóm</a:t>
            </a:r>
            <a:r>
              <a:rPr lang="en-US" sz="2800" dirty="0" smtClean="0">
                <a:solidFill>
                  <a:srgbClr val="0D0D0D"/>
                </a:solidFill>
                <a:effectLst/>
                <a:latin typeface="Times New Roman" panose="02020603050405020304" pitchFamily="18" charset="0"/>
                <a:ea typeface="MS Mincho"/>
                <a:cs typeface="Times New Roman" panose="02020603050405020304" pitchFamily="18" charset="0"/>
              </a:rPr>
              <a:t> </a:t>
            </a:r>
            <a:r>
              <a:rPr lang="en-US" sz="2800" dirty="0" err="1" smtClean="0">
                <a:solidFill>
                  <a:srgbClr val="0D0D0D"/>
                </a:solidFill>
                <a:effectLst/>
                <a:latin typeface="Times New Roman" panose="02020603050405020304" pitchFamily="18" charset="0"/>
                <a:ea typeface="MS Mincho"/>
                <a:cs typeface="Times New Roman" panose="02020603050405020304" pitchFamily="18" charset="0"/>
              </a:rPr>
              <a:t>để</a:t>
            </a:r>
            <a:r>
              <a:rPr lang="en-US" sz="2800" dirty="0" smtClean="0">
                <a:solidFill>
                  <a:srgbClr val="0D0D0D"/>
                </a:solidFill>
                <a:effectLst/>
                <a:latin typeface="Times New Roman" panose="02020603050405020304" pitchFamily="18" charset="0"/>
                <a:ea typeface="MS Mincho"/>
                <a:cs typeface="Times New Roman" panose="02020603050405020304" pitchFamily="18" charset="0"/>
              </a:rPr>
              <a:t> </a:t>
            </a:r>
            <a:r>
              <a:rPr lang="en-US" sz="2800" dirty="0" err="1" smtClean="0">
                <a:solidFill>
                  <a:srgbClr val="0D0D0D"/>
                </a:solidFill>
                <a:effectLst/>
                <a:latin typeface="Times New Roman" panose="02020603050405020304" pitchFamily="18" charset="0"/>
                <a:ea typeface="MS Mincho"/>
                <a:cs typeface="Times New Roman" panose="02020603050405020304" pitchFamily="18" charset="0"/>
              </a:rPr>
              <a:t>cùng</a:t>
            </a:r>
            <a:r>
              <a:rPr lang="en-US" sz="2800" dirty="0" smtClean="0">
                <a:solidFill>
                  <a:srgbClr val="0D0D0D"/>
                </a:solidFill>
                <a:effectLst/>
                <a:latin typeface="Times New Roman" panose="02020603050405020304" pitchFamily="18" charset="0"/>
                <a:ea typeface="MS Mincho"/>
                <a:cs typeface="Times New Roman" panose="02020603050405020304" pitchFamily="18" charset="0"/>
              </a:rPr>
              <a:t> </a:t>
            </a:r>
            <a:r>
              <a:rPr lang="en-US" sz="2800" dirty="0" err="1" smtClean="0">
                <a:solidFill>
                  <a:srgbClr val="0D0D0D"/>
                </a:solidFill>
                <a:effectLst/>
                <a:latin typeface="Times New Roman" panose="02020603050405020304" pitchFamily="18" charset="0"/>
                <a:ea typeface="MS Mincho"/>
                <a:cs typeface="Times New Roman" panose="02020603050405020304" pitchFamily="18" charset="0"/>
              </a:rPr>
              <a:t>góp</a:t>
            </a:r>
            <a:r>
              <a:rPr lang="en-US" sz="2800" dirty="0" smtClean="0">
                <a:solidFill>
                  <a:srgbClr val="0D0D0D"/>
                </a:solidFill>
                <a:effectLst/>
                <a:latin typeface="Times New Roman" panose="02020603050405020304" pitchFamily="18" charset="0"/>
                <a:ea typeface="MS Mincho"/>
                <a:cs typeface="Times New Roman" panose="02020603050405020304" pitchFamily="18" charset="0"/>
              </a:rPr>
              <a:t> ý </a:t>
            </a:r>
            <a:r>
              <a:rPr lang="en-US" sz="2800" dirty="0" err="1" smtClean="0">
                <a:solidFill>
                  <a:srgbClr val="0D0D0D"/>
                </a:solidFill>
                <a:effectLst/>
                <a:latin typeface="Times New Roman" panose="02020603050405020304" pitchFamily="18" charset="0"/>
                <a:ea typeface="MS Mincho"/>
                <a:cs typeface="Times New Roman" panose="02020603050405020304" pitchFamily="18" charset="0"/>
              </a:rPr>
              <a:t>cho</a:t>
            </a:r>
            <a:r>
              <a:rPr lang="en-US" sz="2800" dirty="0" smtClean="0">
                <a:solidFill>
                  <a:srgbClr val="0D0D0D"/>
                </a:solidFill>
                <a:effectLst/>
                <a:latin typeface="Times New Roman" panose="02020603050405020304" pitchFamily="18" charset="0"/>
                <a:ea typeface="MS Mincho"/>
                <a:cs typeface="Times New Roman" panose="02020603050405020304" pitchFamily="18" charset="0"/>
              </a:rPr>
              <a:t> </a:t>
            </a:r>
            <a:r>
              <a:rPr lang="en-US" sz="2800" dirty="0" err="1" smtClean="0">
                <a:solidFill>
                  <a:srgbClr val="0D0D0D"/>
                </a:solidFill>
                <a:effectLst/>
                <a:latin typeface="Times New Roman" panose="02020603050405020304" pitchFamily="18" charset="0"/>
                <a:ea typeface="MS Mincho"/>
                <a:cs typeface="Times New Roman" panose="02020603050405020304" pitchFamily="18" charset="0"/>
              </a:rPr>
              <a:t>nhau</a:t>
            </a:r>
            <a:r>
              <a:rPr lang="en-US" sz="2800" dirty="0" smtClean="0">
                <a:solidFill>
                  <a:srgbClr val="0D0D0D"/>
                </a:solidFill>
                <a:effectLst/>
                <a:latin typeface="Times New Roman" panose="02020603050405020304" pitchFamily="18" charset="0"/>
                <a:ea typeface="MS Mincho"/>
                <a:cs typeface="Times New Roman" panose="02020603050405020304" pitchFamily="18" charset="0"/>
              </a:rPr>
              <a:t>.</a:t>
            </a:r>
            <a:endParaRPr lang="en-US" sz="2800" dirty="0" smtClean="0">
              <a:effectLst/>
              <a:latin typeface="Times New Roman" panose="02020603050405020304" pitchFamily="18" charset="0"/>
              <a:ea typeface="Times New Roman" panose="02020603050405020304" pitchFamily="18" charset="0"/>
            </a:endParaRPr>
          </a:p>
          <a:p>
            <a:r>
              <a:rPr lang="en-US" sz="2800" dirty="0" smtClean="0">
                <a:solidFill>
                  <a:srgbClr val="0D0D0D"/>
                </a:solidFill>
                <a:effectLst/>
                <a:latin typeface="Times New Roman" panose="02020603050405020304" pitchFamily="18" charset="0"/>
                <a:ea typeface="MS Mincho"/>
              </a:rPr>
              <a:t>- </a:t>
            </a:r>
            <a:r>
              <a:rPr lang="en-US" sz="2800" dirty="0" err="1" smtClean="0">
                <a:solidFill>
                  <a:srgbClr val="0D0D0D"/>
                </a:solidFill>
                <a:effectLst/>
                <a:latin typeface="Times New Roman" panose="02020603050405020304" pitchFamily="18" charset="0"/>
                <a:ea typeface="MS Mincho"/>
              </a:rPr>
              <a:t>Luyện</a:t>
            </a:r>
            <a:r>
              <a:rPr lang="en-US" sz="2800" dirty="0" smtClean="0">
                <a:solidFill>
                  <a:srgbClr val="0D0D0D"/>
                </a:solidFill>
                <a:effectLst/>
                <a:latin typeface="Times New Roman" panose="02020603050405020304" pitchFamily="18" charset="0"/>
                <a:ea typeface="MS Mincho"/>
              </a:rPr>
              <a:t> </a:t>
            </a:r>
            <a:r>
              <a:rPr lang="en-US" sz="2800" dirty="0" err="1" smtClean="0">
                <a:solidFill>
                  <a:srgbClr val="0D0D0D"/>
                </a:solidFill>
                <a:effectLst/>
                <a:latin typeface="Times New Roman" panose="02020603050405020304" pitchFamily="18" charset="0"/>
                <a:ea typeface="MS Mincho"/>
              </a:rPr>
              <a:t>nói</a:t>
            </a:r>
            <a:r>
              <a:rPr lang="en-US" sz="2800" dirty="0" smtClean="0">
                <a:solidFill>
                  <a:srgbClr val="0D0D0D"/>
                </a:solidFill>
                <a:effectLst/>
                <a:latin typeface="Times New Roman" panose="02020603050405020304" pitchFamily="18" charset="0"/>
                <a:ea typeface="MS Mincho"/>
              </a:rPr>
              <a:t> </a:t>
            </a:r>
            <a:r>
              <a:rPr lang="en-US" sz="2800" dirty="0" err="1" smtClean="0">
                <a:solidFill>
                  <a:srgbClr val="0D0D0D"/>
                </a:solidFill>
                <a:effectLst/>
                <a:latin typeface="Times New Roman" panose="02020603050405020304" pitchFamily="18" charset="0"/>
                <a:ea typeface="MS Mincho"/>
              </a:rPr>
              <a:t>trước</a:t>
            </a:r>
            <a:r>
              <a:rPr lang="en-US" sz="2800" dirty="0" smtClean="0">
                <a:solidFill>
                  <a:srgbClr val="0D0D0D"/>
                </a:solidFill>
                <a:effectLst/>
                <a:latin typeface="Times New Roman" panose="02020603050405020304" pitchFamily="18" charset="0"/>
                <a:ea typeface="MS Mincho"/>
              </a:rPr>
              <a:t> </a:t>
            </a:r>
            <a:r>
              <a:rPr lang="en-US" sz="2800" dirty="0" err="1" smtClean="0">
                <a:solidFill>
                  <a:srgbClr val="0D0D0D"/>
                </a:solidFill>
                <a:effectLst/>
                <a:latin typeface="Times New Roman" panose="02020603050405020304" pitchFamily="18" charset="0"/>
                <a:ea typeface="MS Mincho"/>
              </a:rPr>
              <a:t>tổ</a:t>
            </a:r>
            <a:r>
              <a:rPr lang="en-US" sz="2800" dirty="0" smtClean="0">
                <a:solidFill>
                  <a:srgbClr val="0D0D0D"/>
                </a:solidFill>
                <a:effectLst/>
                <a:latin typeface="Times New Roman" panose="02020603050405020304" pitchFamily="18" charset="0"/>
                <a:ea typeface="MS Mincho"/>
              </a:rPr>
              <a:t>.</a:t>
            </a:r>
            <a:endParaRPr lang="en-US" sz="2800" dirty="0"/>
          </a:p>
        </p:txBody>
      </p:sp>
    </p:spTree>
    <p:extLst>
      <p:ext uri="{BB962C8B-B14F-4D97-AF65-F5344CB8AC3E}">
        <p14:creationId xmlns:p14="http://schemas.microsoft.com/office/powerpoint/2010/main" val="99374271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65018" y="92644"/>
            <a:ext cx="11369963" cy="2034660"/>
          </a:xfrm>
          <a:prstGeom prst="rect">
            <a:avLst/>
          </a:prstGeom>
        </p:spPr>
        <p:txBody>
          <a:bodyPr wrap="square">
            <a:spAutoFit/>
          </a:bodyPr>
          <a:lstStyle/>
          <a:p>
            <a:pPr algn="ctr">
              <a:lnSpc>
                <a:spcPct val="115000"/>
              </a:lnSpc>
              <a:spcAft>
                <a:spcPts val="0"/>
              </a:spcAft>
            </a:pPr>
            <a:r>
              <a:rPr lang="en-US" sz="28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c) </a:t>
            </a:r>
            <a:r>
              <a:rPr lang="en-US" sz="2800" b="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Kiểm</a:t>
            </a:r>
            <a:r>
              <a:rPr lang="en-US" sz="28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tra</a:t>
            </a:r>
            <a:r>
              <a:rPr lang="en-US" sz="28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8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chỉnh</a:t>
            </a:r>
            <a:r>
              <a:rPr lang="en-US" sz="28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sửa</a:t>
            </a:r>
            <a:r>
              <a:rPr lang="en-US" sz="28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khi</a:t>
            </a:r>
            <a:r>
              <a:rPr lang="en-US" sz="28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nghe</a:t>
            </a:r>
            <a:endParaRPr lang="en-US" sz="2800" dirty="0" smtClean="0">
              <a:effectLst/>
              <a:latin typeface="Times New Roman" panose="02020603050405020304" pitchFamily="18" charset="0"/>
              <a:ea typeface="Times New Roman" panose="02020603050405020304" pitchFamily="18" charset="0"/>
            </a:endParaRPr>
          </a:p>
          <a:p>
            <a:pPr algn="ctr">
              <a:lnSpc>
                <a:spcPct val="115000"/>
              </a:lnSpc>
              <a:spcAft>
                <a:spcPts val="0"/>
              </a:spcAft>
            </a:pP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nói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trình</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bày</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vấn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đề</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theo</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dàn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ý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đã</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chuẩn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bị</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smtClean="0">
              <a:effectLst/>
              <a:latin typeface="Times New Roman" panose="02020603050405020304" pitchFamily="18" charset="0"/>
              <a:ea typeface="Times New Roman" panose="02020603050405020304" pitchFamily="18" charset="0"/>
            </a:endParaRPr>
          </a:p>
          <a:p>
            <a:pPr algn="ctr">
              <a:lnSpc>
                <a:spcPct val="115000"/>
              </a:lnSpc>
              <a:spcAft>
                <a:spcPts val="0"/>
              </a:spcAft>
            </a:pP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nghe</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trình</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bày</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tóm</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tắt</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ý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chính</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thuyết</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trình</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vừa</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nghe</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smtClean="0">
              <a:effectLst/>
              <a:latin typeface="Times New Roman" panose="02020603050405020304" pitchFamily="18" charset="0"/>
              <a:ea typeface="Times New Roman" panose="02020603050405020304" pitchFamily="18" charset="0"/>
            </a:endParaRPr>
          </a:p>
          <a:p>
            <a:pPr algn="ctr">
              <a:lnSpc>
                <a:spcPct val="115000"/>
              </a:lnSpc>
              <a:spcAft>
                <a:spcPts val="0"/>
              </a:spcAft>
            </a:pPr>
            <a:r>
              <a:rPr lang="en-US" sz="2800" dirty="0">
                <a:solidFill>
                  <a:srgbClr val="0070C0"/>
                </a:solidFill>
                <a:latin typeface="Times New Roman" panose="02020603050405020304" pitchFamily="18" charset="0"/>
                <a:ea typeface="MS Mincho"/>
                <a:cs typeface="Times New Roman" panose="02020603050405020304" pitchFamily="18" charset="0"/>
              </a:rPr>
              <a:t>* </a:t>
            </a:r>
            <a:r>
              <a:rPr lang="en-US" sz="2800" b="1" dirty="0" err="1">
                <a:solidFill>
                  <a:srgbClr val="0070C0"/>
                </a:solidFill>
                <a:latin typeface="Times New Roman" panose="02020603050405020304" pitchFamily="18" charset="0"/>
                <a:ea typeface="MS Mincho"/>
                <a:cs typeface="Times New Roman" panose="02020603050405020304" pitchFamily="18" charset="0"/>
              </a:rPr>
              <a:t>Bảng</a:t>
            </a:r>
            <a:r>
              <a:rPr lang="en-US" sz="2800" b="1" dirty="0">
                <a:solidFill>
                  <a:srgbClr val="0070C0"/>
                </a:solidFill>
                <a:latin typeface="Times New Roman" panose="02020603050405020304" pitchFamily="18" charset="0"/>
                <a:ea typeface="MS Mincho"/>
                <a:cs typeface="Times New Roman" panose="02020603050405020304" pitchFamily="18" charset="0"/>
              </a:rPr>
              <a:t> </a:t>
            </a:r>
            <a:r>
              <a:rPr lang="en-US" sz="2800" b="1" dirty="0" err="1">
                <a:solidFill>
                  <a:srgbClr val="0070C0"/>
                </a:solidFill>
                <a:latin typeface="Times New Roman" panose="02020603050405020304" pitchFamily="18" charset="0"/>
                <a:ea typeface="MS Mincho"/>
                <a:cs typeface="Times New Roman" panose="02020603050405020304" pitchFamily="18" charset="0"/>
              </a:rPr>
              <a:t>tự</a:t>
            </a:r>
            <a:r>
              <a:rPr lang="en-US" sz="2800" b="1" dirty="0">
                <a:solidFill>
                  <a:srgbClr val="0070C0"/>
                </a:solidFill>
                <a:latin typeface="Times New Roman" panose="02020603050405020304" pitchFamily="18" charset="0"/>
                <a:ea typeface="MS Mincho"/>
                <a:cs typeface="Times New Roman" panose="02020603050405020304" pitchFamily="18" charset="0"/>
              </a:rPr>
              <a:t> </a:t>
            </a:r>
            <a:r>
              <a:rPr lang="en-US" sz="2800" b="1" dirty="0" err="1">
                <a:solidFill>
                  <a:srgbClr val="0070C0"/>
                </a:solidFill>
                <a:latin typeface="Times New Roman" panose="02020603050405020304" pitchFamily="18" charset="0"/>
                <a:ea typeface="MS Mincho"/>
                <a:cs typeface="Times New Roman" panose="02020603050405020304" pitchFamily="18" charset="0"/>
              </a:rPr>
              <a:t>kiểm</a:t>
            </a:r>
            <a:r>
              <a:rPr lang="en-US" sz="2800" b="1" dirty="0">
                <a:solidFill>
                  <a:srgbClr val="0070C0"/>
                </a:solidFill>
                <a:latin typeface="Times New Roman" panose="02020603050405020304" pitchFamily="18" charset="0"/>
                <a:ea typeface="MS Mincho"/>
                <a:cs typeface="Times New Roman" panose="02020603050405020304" pitchFamily="18" charset="0"/>
              </a:rPr>
              <a:t> </a:t>
            </a:r>
            <a:r>
              <a:rPr lang="en-US" sz="2800" b="1" dirty="0" err="1">
                <a:solidFill>
                  <a:srgbClr val="0070C0"/>
                </a:solidFill>
                <a:latin typeface="Times New Roman" panose="02020603050405020304" pitchFamily="18" charset="0"/>
                <a:ea typeface="MS Mincho"/>
                <a:cs typeface="Times New Roman" panose="02020603050405020304" pitchFamily="18" charset="0"/>
              </a:rPr>
              <a:t>tra</a:t>
            </a:r>
            <a:r>
              <a:rPr lang="en-US" sz="2800" b="1" dirty="0">
                <a:solidFill>
                  <a:srgbClr val="0070C0"/>
                </a:solidFill>
                <a:latin typeface="Times New Roman" panose="02020603050405020304" pitchFamily="18" charset="0"/>
                <a:ea typeface="MS Mincho"/>
                <a:cs typeface="Times New Roman" panose="02020603050405020304" pitchFamily="18" charset="0"/>
              </a:rPr>
              <a:t> </a:t>
            </a:r>
            <a:r>
              <a:rPr lang="en-US" sz="2800" b="1" dirty="0" err="1">
                <a:solidFill>
                  <a:srgbClr val="0070C0"/>
                </a:solidFill>
                <a:latin typeface="Times New Roman" panose="02020603050405020304" pitchFamily="18" charset="0"/>
                <a:ea typeface="MS Mincho"/>
                <a:cs typeface="Times New Roman" panose="02020603050405020304" pitchFamily="18" charset="0"/>
              </a:rPr>
              <a:t>kĩ</a:t>
            </a:r>
            <a:r>
              <a:rPr lang="en-US" sz="2800" b="1" dirty="0">
                <a:solidFill>
                  <a:srgbClr val="0070C0"/>
                </a:solidFill>
                <a:latin typeface="Times New Roman" panose="02020603050405020304" pitchFamily="18" charset="0"/>
                <a:ea typeface="MS Mincho"/>
                <a:cs typeface="Times New Roman" panose="02020603050405020304" pitchFamily="18" charset="0"/>
              </a:rPr>
              <a:t> </a:t>
            </a:r>
            <a:r>
              <a:rPr lang="en-US" sz="2800" b="1" dirty="0" err="1">
                <a:solidFill>
                  <a:srgbClr val="0070C0"/>
                </a:solidFill>
                <a:latin typeface="Times New Roman" panose="02020603050405020304" pitchFamily="18" charset="0"/>
                <a:ea typeface="MS Mincho"/>
                <a:cs typeface="Times New Roman" panose="02020603050405020304" pitchFamily="18" charset="0"/>
              </a:rPr>
              <a:t>năng</a:t>
            </a:r>
            <a:r>
              <a:rPr lang="en-US" sz="2800" b="1" dirty="0">
                <a:solidFill>
                  <a:srgbClr val="0070C0"/>
                </a:solidFill>
                <a:latin typeface="Times New Roman" panose="02020603050405020304" pitchFamily="18" charset="0"/>
                <a:ea typeface="MS Mincho"/>
                <a:cs typeface="Times New Roman" panose="02020603050405020304" pitchFamily="18" charset="0"/>
              </a:rPr>
              <a:t> </a:t>
            </a:r>
            <a:r>
              <a:rPr lang="en-US" sz="2800" b="1" dirty="0" err="1">
                <a:solidFill>
                  <a:srgbClr val="0070C0"/>
                </a:solidFill>
                <a:latin typeface="Times New Roman" panose="02020603050405020304" pitchFamily="18" charset="0"/>
                <a:ea typeface="MS Mincho"/>
                <a:cs typeface="Times New Roman" panose="02020603050405020304" pitchFamily="18" charset="0"/>
              </a:rPr>
              <a:t>nghe</a:t>
            </a:r>
            <a:r>
              <a:rPr lang="en-US" sz="2800" b="1" dirty="0">
                <a:solidFill>
                  <a:srgbClr val="0070C0"/>
                </a:solidFill>
                <a:latin typeface="Times New Roman" panose="02020603050405020304" pitchFamily="18" charset="0"/>
                <a:ea typeface="MS Mincho"/>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110678423"/>
              </p:ext>
            </p:extLst>
          </p:nvPr>
        </p:nvGraphicFramePr>
        <p:xfrm>
          <a:off x="387927" y="2127304"/>
          <a:ext cx="11526982" cy="4626864"/>
        </p:xfrm>
        <a:graphic>
          <a:graphicData uri="http://schemas.openxmlformats.org/drawingml/2006/table">
            <a:tbl>
              <a:tblPr firstRow="1" firstCol="1" bandRow="1">
                <a:tableStyleId>{00A15C55-8517-42AA-B614-E9B94910E393}</a:tableStyleId>
              </a:tblPr>
              <a:tblGrid>
                <a:gridCol w="5593503">
                  <a:extLst>
                    <a:ext uri="{9D8B030D-6E8A-4147-A177-3AD203B41FA5}">
                      <a16:colId xmlns:a16="http://schemas.microsoft.com/office/drawing/2014/main" val="3078077163"/>
                    </a:ext>
                  </a:extLst>
                </a:gridCol>
                <a:gridCol w="5933479">
                  <a:extLst>
                    <a:ext uri="{9D8B030D-6E8A-4147-A177-3AD203B41FA5}">
                      <a16:colId xmlns:a16="http://schemas.microsoft.com/office/drawing/2014/main" val="4099533354"/>
                    </a:ext>
                  </a:extLst>
                </a:gridCol>
              </a:tblGrid>
              <a:tr h="0">
                <a:tc>
                  <a:txBody>
                    <a:bodyPr/>
                    <a:lstStyle/>
                    <a:p>
                      <a:pPr algn="just">
                        <a:lnSpc>
                          <a:spcPct val="115000"/>
                        </a:lnSpc>
                        <a:spcAft>
                          <a:spcPts val="0"/>
                        </a:spcAft>
                      </a:pPr>
                      <a:r>
                        <a:rPr lang="en-US" sz="2400">
                          <a:solidFill>
                            <a:schemeClr val="tx1"/>
                          </a:solidFill>
                          <a:effectLst/>
                          <a:latin typeface="Times New Roman" panose="02020603050405020304" pitchFamily="18" charset="0"/>
                          <a:cs typeface="Times New Roman" panose="02020603050405020304" pitchFamily="18" charset="0"/>
                        </a:rPr>
                        <a:t>Người nói</a:t>
                      </a:r>
                      <a:endParaRPr lang="en-US"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0"/>
                        </a:spcAft>
                      </a:pPr>
                      <a:r>
                        <a:rPr lang="en-US" sz="2400" dirty="0" err="1">
                          <a:solidFill>
                            <a:schemeClr val="tx1"/>
                          </a:solidFill>
                          <a:effectLst/>
                          <a:latin typeface="Times New Roman" panose="02020603050405020304" pitchFamily="18" charset="0"/>
                          <a:cs typeface="Times New Roman" panose="02020603050405020304" pitchFamily="18" charset="0"/>
                        </a:rPr>
                        <a:t>Người</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nghe</a:t>
                      </a: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29732506"/>
                  </a:ext>
                </a:extLst>
              </a:tr>
              <a:tr h="0">
                <a:tc>
                  <a:txBody>
                    <a:bodyPr/>
                    <a:lstStyle/>
                    <a:p>
                      <a:pPr algn="just">
                        <a:lnSpc>
                          <a:spcPct val="115000"/>
                        </a:lnSpc>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Lắng</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nghe</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nhận</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xét</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của</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các</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bạn</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và</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thầy</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cô</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về</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bài</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trình</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bày</a:t>
                      </a:r>
                      <a:r>
                        <a:rPr lang="en-US" sz="2400" b="0" dirty="0">
                          <a:solidFill>
                            <a:schemeClr val="tx1"/>
                          </a:solidFill>
                          <a:effectLst/>
                          <a:latin typeface="Times New Roman" panose="02020603050405020304" pitchFamily="18" charset="0"/>
                          <a:cs typeface="Times New Roman" panose="02020603050405020304" pitchFamily="18" charset="0"/>
                        </a:rPr>
                        <a:t>.</a:t>
                      </a:r>
                    </a:p>
                    <a:p>
                      <a:pPr algn="just">
                        <a:lnSpc>
                          <a:spcPct val="115000"/>
                        </a:lnSpc>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Rút</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kinh</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nghiệm</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về</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việc</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lựa</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chọn</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về</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bài</a:t>
                      </a:r>
                      <a:r>
                        <a:rPr lang="en-US" sz="2400" b="0" dirty="0">
                          <a:solidFill>
                            <a:schemeClr val="tx1"/>
                          </a:solidFill>
                          <a:effectLst/>
                          <a:latin typeface="Times New Roman" panose="02020603050405020304" pitchFamily="18" charset="0"/>
                          <a:cs typeface="Times New Roman" panose="02020603050405020304" pitchFamily="18" charset="0"/>
                        </a:rPr>
                        <a:t> </a:t>
                      </a:r>
                      <a:r>
                        <a:rPr lang="vi-VN" sz="2400" b="0" dirty="0">
                          <a:solidFill>
                            <a:schemeClr val="tx1"/>
                          </a:solidFill>
                          <a:effectLst/>
                          <a:latin typeface="Times New Roman" panose="02020603050405020304" pitchFamily="18" charset="0"/>
                          <a:cs typeface="Times New Roman" panose="02020603050405020304" pitchFamily="18" charset="0"/>
                        </a:rPr>
                        <a:t>thuyết trình</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quá</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trình</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chuẩn</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bị</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nội</a:t>
                      </a:r>
                      <a:r>
                        <a:rPr lang="en-US" sz="2400" b="0" dirty="0">
                          <a:solidFill>
                            <a:schemeClr val="tx1"/>
                          </a:solidFill>
                          <a:effectLst/>
                          <a:latin typeface="Times New Roman" panose="02020603050405020304" pitchFamily="18" charset="0"/>
                          <a:cs typeface="Times New Roman" panose="02020603050405020304" pitchFamily="18" charset="0"/>
                        </a:rPr>
                        <a:t> dung, </a:t>
                      </a:r>
                      <a:r>
                        <a:rPr lang="en-US" sz="2400" b="0" dirty="0" err="1">
                          <a:solidFill>
                            <a:schemeClr val="tx1"/>
                          </a:solidFill>
                          <a:effectLst/>
                          <a:latin typeface="Times New Roman" panose="02020603050405020304" pitchFamily="18" charset="0"/>
                          <a:cs typeface="Times New Roman" panose="02020603050405020304" pitchFamily="18" charset="0"/>
                        </a:rPr>
                        <a:t>cách</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thức</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và</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thái</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độ</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trình</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bày</a:t>
                      </a:r>
                      <a:r>
                        <a:rPr lang="en-US" sz="2400" b="0" dirty="0">
                          <a:solidFill>
                            <a:schemeClr val="tx1"/>
                          </a:solidFill>
                          <a:effectLst/>
                          <a:latin typeface="Times New Roman" panose="02020603050405020304" pitchFamily="18" charset="0"/>
                          <a:cs typeface="Times New Roman" panose="02020603050405020304" pitchFamily="18" charset="0"/>
                        </a:rPr>
                        <a:t>,…</a:t>
                      </a:r>
                    </a:p>
                    <a:p>
                      <a:pPr algn="just">
                        <a:lnSpc>
                          <a:spcPct val="115000"/>
                        </a:lnSpc>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Tự</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đánh</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giá</a:t>
                      </a:r>
                      <a:r>
                        <a:rPr lang="en-US" sz="2400" b="0" dirty="0">
                          <a:solidFill>
                            <a:schemeClr val="tx1"/>
                          </a:solidFill>
                          <a:effectLst/>
                          <a:latin typeface="Times New Roman" panose="02020603050405020304" pitchFamily="18" charset="0"/>
                          <a:cs typeface="Times New Roman" panose="02020603050405020304" pitchFamily="18" charset="0"/>
                        </a:rPr>
                        <a:t>:</a:t>
                      </a:r>
                    </a:p>
                    <a:p>
                      <a:pPr algn="just">
                        <a:lnSpc>
                          <a:spcPct val="115000"/>
                        </a:lnSpc>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Điều</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em</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hài</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lòng</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về</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bài</a:t>
                      </a:r>
                      <a:r>
                        <a:rPr lang="en-US" sz="2400" b="0" dirty="0">
                          <a:solidFill>
                            <a:schemeClr val="tx1"/>
                          </a:solidFill>
                          <a:effectLst/>
                          <a:latin typeface="Times New Roman" panose="02020603050405020304" pitchFamily="18" charset="0"/>
                          <a:cs typeface="Times New Roman" panose="02020603050405020304" pitchFamily="18" charset="0"/>
                        </a:rPr>
                        <a:t> </a:t>
                      </a:r>
                      <a:r>
                        <a:rPr lang="vi-VN" sz="2400" b="0" dirty="0">
                          <a:solidFill>
                            <a:schemeClr val="tx1"/>
                          </a:solidFill>
                          <a:effectLst/>
                          <a:latin typeface="Times New Roman" panose="02020603050405020304" pitchFamily="18" charset="0"/>
                          <a:cs typeface="Times New Roman" panose="02020603050405020304" pitchFamily="18" charset="0"/>
                        </a:rPr>
                        <a:t>thuyết trình</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của</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mình</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là</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gì</a:t>
                      </a:r>
                      <a:r>
                        <a:rPr lang="en-US" sz="2400" b="0" dirty="0">
                          <a:solidFill>
                            <a:schemeClr val="tx1"/>
                          </a:solidFill>
                          <a:effectLst/>
                          <a:latin typeface="Times New Roman" panose="02020603050405020304" pitchFamily="18" charset="0"/>
                          <a:cs typeface="Times New Roman" panose="02020603050405020304" pitchFamily="18" charset="0"/>
                        </a:rPr>
                        <a:t>?</a:t>
                      </a:r>
                    </a:p>
                    <a:p>
                      <a:pPr algn="just">
                        <a:lnSpc>
                          <a:spcPct val="115000"/>
                        </a:lnSpc>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Điều</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gì</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em</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muốn</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thay</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đổi</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trong</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bài</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trình</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bày</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đó</a:t>
                      </a:r>
                      <a:r>
                        <a:rPr lang="en-US" sz="2400" b="0" dirty="0">
                          <a:solidFill>
                            <a:schemeClr val="tx1"/>
                          </a:solidFill>
                          <a:effectLst/>
                          <a:latin typeface="Times New Roman" panose="02020603050405020304" pitchFamily="18" charset="0"/>
                          <a:cs typeface="Times New Roman" panose="02020603050405020304" pitchFamily="18" charset="0"/>
                        </a:rPr>
                        <a:t>?</a:t>
                      </a:r>
                      <a:endParaRPr lang="en-US" sz="2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0"/>
                        </a:spcAft>
                      </a:pP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Kiểm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việc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nghe</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và</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ghi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chép</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các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nội</a:t>
                      </a:r>
                      <a:r>
                        <a:rPr lang="en-US" sz="2400" dirty="0">
                          <a:effectLst/>
                          <a:latin typeface="Times New Roman" panose="02020603050405020304" pitchFamily="18" charset="0"/>
                          <a:cs typeface="Times New Roman" panose="02020603050405020304" pitchFamily="18" charset="0"/>
                        </a:rPr>
                        <a:t> dung </a:t>
                      </a:r>
                      <a:r>
                        <a:rPr lang="en-US" sz="2400" dirty="0" err="1">
                          <a:effectLst/>
                          <a:latin typeface="Times New Roman" panose="02020603050405020304" pitchFamily="18" charset="0"/>
                          <a:cs typeface="Times New Roman" panose="02020603050405020304" pitchFamily="18" charset="0"/>
                        </a:rPr>
                        <a:t>thông</a:t>
                      </a:r>
                      <a:r>
                        <a:rPr lang="en-US" sz="2400" dirty="0">
                          <a:effectLst/>
                          <a:latin typeface="Times New Roman" panose="02020603050405020304" pitchFamily="18" charset="0"/>
                          <a:cs typeface="Times New Roman" panose="02020603050405020304" pitchFamily="18" charset="0"/>
                        </a:rPr>
                        <a:t> tin </a:t>
                      </a:r>
                      <a:r>
                        <a:rPr lang="en-US" sz="2400" dirty="0" err="1">
                          <a:effectLst/>
                          <a:latin typeface="Times New Roman" panose="02020603050405020304" pitchFamily="18" charset="0"/>
                          <a:cs typeface="Times New Roman" panose="02020603050405020304" pitchFamily="18" charset="0"/>
                        </a:rPr>
                        <a:t>đã</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chính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xác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chưa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hoạch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được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những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gì</a:t>
                      </a:r>
                      <a:r>
                        <a:rPr lang="en-US" sz="2400" dirty="0">
                          <a:effectLst/>
                          <a:latin typeface="Times New Roman" panose="02020603050405020304" pitchFamily="18" charset="0"/>
                          <a:cs typeface="Times New Roman" panose="02020603050405020304" pitchFamily="18" charset="0"/>
                        </a:rPr>
                        <a:t>,…</a:t>
                      </a:r>
                    </a:p>
                    <a:p>
                      <a:pPr algn="just">
                        <a:lnSpc>
                          <a:spcPct val="115000"/>
                        </a:lnSpc>
                        <a:spcAft>
                          <a:spcPts val="0"/>
                        </a:spcAft>
                      </a:pP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Nêu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nhận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xét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về</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nội</a:t>
                      </a:r>
                      <a:r>
                        <a:rPr lang="en-US" sz="2400" dirty="0">
                          <a:effectLst/>
                          <a:latin typeface="Times New Roman" panose="02020603050405020304" pitchFamily="18" charset="0"/>
                          <a:cs typeface="Times New Roman" panose="02020603050405020304" pitchFamily="18" charset="0"/>
                        </a:rPr>
                        <a:t> dung, </a:t>
                      </a:r>
                      <a:r>
                        <a:rPr lang="en-US" sz="2400" dirty="0" err="1">
                          <a:effectLst/>
                          <a:latin typeface="Times New Roman" panose="02020603050405020304" pitchFamily="18" charset="0"/>
                          <a:cs typeface="Times New Roman" panose="02020603050405020304" pitchFamily="18" charset="0"/>
                        </a:rPr>
                        <a:t>hình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thức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bài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trình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bày</a:t>
                      </a:r>
                      <a:r>
                        <a:rPr lang="en-US" sz="2400" dirty="0">
                          <a:effectLst/>
                          <a:latin typeface="Times New Roman" panose="02020603050405020304" pitchFamily="18" charset="0"/>
                          <a:cs typeface="Times New Roman" panose="02020603050405020304" pitchFamily="18" charset="0"/>
                        </a:rPr>
                        <a:t>.</a:t>
                      </a:r>
                    </a:p>
                    <a:p>
                      <a:pPr algn="just">
                        <a:lnSpc>
                          <a:spcPct val="115000"/>
                        </a:lnSpc>
                        <a:spcAft>
                          <a:spcPts val="0"/>
                        </a:spcAft>
                      </a:pP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Đánh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giá</a:t>
                      </a:r>
                      <a:r>
                        <a:rPr lang="en-US" sz="2400" dirty="0">
                          <a:effectLst/>
                          <a:latin typeface="Times New Roman" panose="02020603050405020304" pitchFamily="18" charset="0"/>
                          <a:cs typeface="Times New Roman" panose="02020603050405020304" pitchFamily="18" charset="0"/>
                        </a:rPr>
                        <a:t>:</a:t>
                      </a:r>
                    </a:p>
                    <a:p>
                      <a:pPr algn="just">
                        <a:lnSpc>
                          <a:spcPct val="115000"/>
                        </a:lnSpc>
                        <a:spcAft>
                          <a:spcPts val="0"/>
                        </a:spcAft>
                      </a:pP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Em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thấy</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bài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trình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bày</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của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bạn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có</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thuyết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phục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không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Vì</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sao</a:t>
                      </a:r>
                      <a:r>
                        <a:rPr lang="en-US" sz="2400" dirty="0">
                          <a:effectLst/>
                          <a:latin typeface="Times New Roman" panose="02020603050405020304" pitchFamily="18" charset="0"/>
                          <a:cs typeface="Times New Roman" panose="02020603050405020304" pitchFamily="18" charset="0"/>
                        </a:rPr>
                        <a:t>?</a:t>
                      </a:r>
                    </a:p>
                    <a:p>
                      <a:pPr algn="just">
                        <a:lnSpc>
                          <a:spcPct val="115000"/>
                        </a:lnSpc>
                        <a:spcAft>
                          <a:spcPts val="0"/>
                        </a:spcAft>
                      </a:pP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Điều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em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học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được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từ</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bài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trình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bày</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của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bạn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là</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gì</a:t>
                      </a:r>
                      <a:r>
                        <a:rPr lang="en-US" sz="2400" dirty="0">
                          <a:effectLst/>
                          <a:latin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71264861"/>
                  </a:ext>
                </a:extLst>
              </a:tr>
            </a:tbl>
          </a:graphicData>
        </a:graphic>
      </p:graphicFrame>
    </p:spTree>
    <p:extLst>
      <p:ext uri="{BB962C8B-B14F-4D97-AF65-F5344CB8AC3E}">
        <p14:creationId xmlns:p14="http://schemas.microsoft.com/office/powerpoint/2010/main" val="355428584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765801963"/>
              </p:ext>
            </p:extLst>
          </p:nvPr>
        </p:nvGraphicFramePr>
        <p:xfrm>
          <a:off x="424873" y="249384"/>
          <a:ext cx="11480800" cy="6164669"/>
        </p:xfrm>
        <a:graphic>
          <a:graphicData uri="http://schemas.openxmlformats.org/drawingml/2006/table">
            <a:tbl>
              <a:tblPr firstRow="1" firstCol="1" lastRow="1" lastCol="1" bandRow="1" bandCol="1"/>
              <a:tblGrid>
                <a:gridCol w="2447636">
                  <a:extLst>
                    <a:ext uri="{9D8B030D-6E8A-4147-A177-3AD203B41FA5}">
                      <a16:colId xmlns:a16="http://schemas.microsoft.com/office/drawing/2014/main" val="3389341461"/>
                    </a:ext>
                  </a:extLst>
                </a:gridCol>
                <a:gridCol w="3035519">
                  <a:extLst>
                    <a:ext uri="{9D8B030D-6E8A-4147-A177-3AD203B41FA5}">
                      <a16:colId xmlns:a16="http://schemas.microsoft.com/office/drawing/2014/main" val="3311718470"/>
                    </a:ext>
                  </a:extLst>
                </a:gridCol>
                <a:gridCol w="2903463">
                  <a:extLst>
                    <a:ext uri="{9D8B030D-6E8A-4147-A177-3AD203B41FA5}">
                      <a16:colId xmlns:a16="http://schemas.microsoft.com/office/drawing/2014/main" val="1012006134"/>
                    </a:ext>
                  </a:extLst>
                </a:gridCol>
                <a:gridCol w="3094182">
                  <a:extLst>
                    <a:ext uri="{9D8B030D-6E8A-4147-A177-3AD203B41FA5}">
                      <a16:colId xmlns:a16="http://schemas.microsoft.com/office/drawing/2014/main" val="180592665"/>
                    </a:ext>
                  </a:extLst>
                </a:gridCol>
              </a:tblGrid>
              <a:tr h="206013">
                <a:tc gridSpan="4">
                  <a:txBody>
                    <a:bodyPr/>
                    <a:lstStyle/>
                    <a:p>
                      <a:pPr algn="just">
                        <a:lnSpc>
                          <a:spcPct val="115000"/>
                        </a:lnSpc>
                        <a:spcAft>
                          <a:spcPts val="0"/>
                        </a:spcAft>
                        <a:tabLst>
                          <a:tab pos="1386840" algn="l"/>
                        </a:tabLst>
                      </a:pPr>
                      <a:r>
                        <a:rPr lang="en-US" sz="1800" b="1">
                          <a:solidFill>
                            <a:srgbClr val="FF0000"/>
                          </a:solidFill>
                          <a:effectLst/>
                          <a:latin typeface="Times New Roman" panose="02020603050405020304" pitchFamily="18" charset="0"/>
                          <a:ea typeface="MS Mincho"/>
                          <a:cs typeface="Times New Roman" panose="02020603050405020304" pitchFamily="18" charset="0"/>
                        </a:rPr>
                        <a:t>PHIẾU ĐÁNH GIÁ  BÀI NÓI THEO TIÊU CHÍ</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604" marR="456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291590436"/>
                  </a:ext>
                </a:extLst>
              </a:tr>
              <a:tr h="206013">
                <a:tc gridSpan="4">
                  <a:txBody>
                    <a:bodyPr/>
                    <a:lstStyle/>
                    <a:p>
                      <a:pPr algn="just">
                        <a:lnSpc>
                          <a:spcPct val="115000"/>
                        </a:lnSpc>
                        <a:spcAft>
                          <a:spcPts val="0"/>
                        </a:spcAft>
                        <a:tabLst>
                          <a:tab pos="1386840" algn="l"/>
                        </a:tabLst>
                      </a:pPr>
                      <a:r>
                        <a:rPr lang="en-US" sz="1800" b="1">
                          <a:solidFill>
                            <a:srgbClr val="FF0000"/>
                          </a:solidFill>
                          <a:effectLst/>
                          <a:latin typeface="Times New Roman" panose="02020603050405020304" pitchFamily="18" charset="0"/>
                          <a:ea typeface="MS Mincho"/>
                          <a:cs typeface="Times New Roman" panose="02020603050405020304" pitchFamily="18" charset="0"/>
                        </a:rPr>
                        <a:t>                                         NHÓM............................</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604" marR="456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73741415"/>
                  </a:ext>
                </a:extLst>
              </a:tr>
              <a:tr h="538273">
                <a:tc>
                  <a:txBody>
                    <a:bodyPr/>
                    <a:lstStyle/>
                    <a:p>
                      <a:pPr algn="just">
                        <a:lnSpc>
                          <a:spcPct val="115000"/>
                        </a:lnSpc>
                        <a:spcAft>
                          <a:spcPts val="0"/>
                        </a:spcAft>
                        <a:tabLst>
                          <a:tab pos="1386840" algn="l"/>
                        </a:tabLst>
                      </a:pPr>
                      <a:r>
                        <a:rPr lang="en-US" sz="1800" b="1">
                          <a:effectLst/>
                          <a:latin typeface="Times New Roman" panose="02020603050405020304" pitchFamily="18" charset="0"/>
                          <a:ea typeface="MS Mincho"/>
                          <a:cs typeface="Times New Roman" panose="02020603050405020304" pitchFamily="18" charset="0"/>
                        </a:rPr>
                        <a:t>TIÊU CHÍ</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604" marR="456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gn="just">
                        <a:lnSpc>
                          <a:spcPct val="115000"/>
                        </a:lnSpc>
                        <a:spcAft>
                          <a:spcPts val="0"/>
                        </a:spcAft>
                        <a:tabLst>
                          <a:tab pos="1386840" algn="l"/>
                        </a:tabLst>
                      </a:pPr>
                      <a:r>
                        <a:rPr lang="en-US" sz="1800" b="1">
                          <a:effectLst/>
                          <a:latin typeface="Times New Roman" panose="02020603050405020304" pitchFamily="18" charset="0"/>
                          <a:ea typeface="MS Mincho"/>
                          <a:cs typeface="Times New Roman" panose="02020603050405020304" pitchFamily="18" charset="0"/>
                        </a:rPr>
                        <a:t>Chưa đạt</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tabLst>
                          <a:tab pos="1386840" algn="l"/>
                        </a:tabLst>
                      </a:pPr>
                      <a:r>
                        <a:rPr lang="en-US" sz="1800" b="1">
                          <a:effectLst/>
                          <a:latin typeface="Times New Roman" panose="02020603050405020304" pitchFamily="18" charset="0"/>
                          <a:ea typeface="MS Mincho"/>
                          <a:cs typeface="Times New Roman" panose="02020603050405020304" pitchFamily="18" charset="0"/>
                        </a:rPr>
                        <a:t>(0 điểm)</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604" marR="456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gn="just">
                        <a:lnSpc>
                          <a:spcPct val="115000"/>
                        </a:lnSpc>
                        <a:spcAft>
                          <a:spcPts val="0"/>
                        </a:spcAft>
                        <a:tabLst>
                          <a:tab pos="1386840" algn="l"/>
                        </a:tabLst>
                      </a:pPr>
                      <a:r>
                        <a:rPr lang="en-US" sz="1800" b="1">
                          <a:effectLst/>
                          <a:latin typeface="Times New Roman" panose="02020603050405020304" pitchFamily="18" charset="0"/>
                          <a:ea typeface="MS Mincho"/>
                          <a:cs typeface="Times New Roman" panose="02020603050405020304" pitchFamily="18" charset="0"/>
                        </a:rPr>
                        <a:t>Đạt</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tabLst>
                          <a:tab pos="1386840" algn="l"/>
                        </a:tabLst>
                      </a:pPr>
                      <a:r>
                        <a:rPr lang="en-US" sz="1800" b="1">
                          <a:effectLst/>
                          <a:latin typeface="Times New Roman" panose="02020603050405020304" pitchFamily="18" charset="0"/>
                          <a:ea typeface="MS Mincho"/>
                          <a:cs typeface="Times New Roman" panose="02020603050405020304" pitchFamily="18" charset="0"/>
                        </a:rPr>
                        <a:t>(1 điểm)</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604" marR="456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gn="just">
                        <a:lnSpc>
                          <a:spcPct val="115000"/>
                        </a:lnSpc>
                        <a:spcAft>
                          <a:spcPts val="0"/>
                        </a:spcAft>
                        <a:tabLst>
                          <a:tab pos="1386840" algn="l"/>
                        </a:tabLst>
                      </a:pPr>
                      <a:r>
                        <a:rPr lang="en-US" sz="1800" b="1">
                          <a:effectLst/>
                          <a:latin typeface="Times New Roman" panose="02020603050405020304" pitchFamily="18" charset="0"/>
                          <a:ea typeface="MS Mincho"/>
                          <a:cs typeface="Times New Roman" panose="02020603050405020304" pitchFamily="18" charset="0"/>
                        </a:rPr>
                        <a:t>Tốt</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tabLst>
                          <a:tab pos="1386840" algn="l"/>
                        </a:tabLst>
                      </a:pPr>
                      <a:r>
                        <a:rPr lang="en-US" sz="1800" b="1">
                          <a:effectLst/>
                          <a:latin typeface="Times New Roman" panose="02020603050405020304" pitchFamily="18" charset="0"/>
                          <a:ea typeface="MS Mincho"/>
                          <a:cs typeface="Times New Roman" panose="02020603050405020304" pitchFamily="18" charset="0"/>
                        </a:rPr>
                        <a:t>(2 điểm)</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604" marR="456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extLst>
                  <a:ext uri="{0D108BD9-81ED-4DB2-BD59-A6C34878D82A}">
                    <a16:rowId xmlns:a16="http://schemas.microsoft.com/office/drawing/2014/main" val="1667082729"/>
                  </a:ext>
                </a:extLst>
              </a:tr>
              <a:tr h="593644">
                <a:tc>
                  <a:txBody>
                    <a:bodyPr/>
                    <a:lstStyle/>
                    <a:p>
                      <a:pPr algn="just">
                        <a:lnSpc>
                          <a:spcPct val="115000"/>
                        </a:lnSpc>
                        <a:spcAft>
                          <a:spcPts val="0"/>
                        </a:spcAft>
                        <a:tabLst>
                          <a:tab pos="1386840" algn="l"/>
                        </a:tabLst>
                      </a:pPr>
                      <a:r>
                        <a:rPr lang="en-US" sz="1800">
                          <a:effectLst/>
                          <a:latin typeface="Times New Roman" panose="02020603050405020304" pitchFamily="18" charset="0"/>
                          <a:ea typeface="MS Mincho"/>
                          <a:cs typeface="Times New Roman" panose="02020603050405020304" pitchFamily="18" charset="0"/>
                        </a:rPr>
                        <a:t>1. Giới thiệu được vấn đề</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604" marR="456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pPr algn="just">
                        <a:lnSpc>
                          <a:spcPct val="115000"/>
                        </a:lnSpc>
                        <a:spcAft>
                          <a:spcPts val="0"/>
                        </a:spcAft>
                        <a:tabLst>
                          <a:tab pos="1386840" algn="l"/>
                        </a:tabLst>
                      </a:pPr>
                      <a:r>
                        <a:rPr lang="en-US" sz="1800">
                          <a:effectLst/>
                          <a:latin typeface="Times New Roman" panose="02020603050405020304" pitchFamily="18" charset="0"/>
                          <a:ea typeface="MS Mincho"/>
                          <a:cs typeface="Times New Roman" panose="02020603050405020304" pitchFamily="18" charset="0"/>
                        </a:rPr>
                        <a:t>Chưa có vấn đề  để nói</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604" marR="456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1386840" algn="l"/>
                        </a:tabLst>
                      </a:pPr>
                      <a:r>
                        <a:rPr lang="en-US" sz="1800">
                          <a:effectLst/>
                          <a:latin typeface="Times New Roman" panose="02020603050405020304" pitchFamily="18" charset="0"/>
                          <a:ea typeface="MS Mincho"/>
                          <a:cs typeface="Times New Roman" panose="02020603050405020304" pitchFamily="18" charset="0"/>
                        </a:rPr>
                        <a:t>Có giới thiệu vấn đề nhưng chưa rõ ràng quan điểm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604" marR="456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1386840" algn="l"/>
                        </a:tabLst>
                      </a:pPr>
                      <a:r>
                        <a:rPr lang="en-US" sz="1800">
                          <a:effectLst/>
                          <a:latin typeface="Times New Roman" panose="02020603050405020304" pitchFamily="18" charset="0"/>
                          <a:ea typeface="MS Mincho"/>
                          <a:cs typeface="Times New Roman" panose="02020603050405020304" pitchFamily="18" charset="0"/>
                        </a:rPr>
                        <a:t>Dẫn dắt và giới thiệu vấn đề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604" marR="456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09037666"/>
                  </a:ext>
                </a:extLst>
              </a:tr>
              <a:tr h="989407">
                <a:tc>
                  <a:txBody>
                    <a:bodyPr/>
                    <a:lstStyle/>
                    <a:p>
                      <a:pPr algn="just">
                        <a:lnSpc>
                          <a:spcPct val="115000"/>
                        </a:lnSpc>
                        <a:spcAft>
                          <a:spcPts val="0"/>
                        </a:spcAft>
                        <a:tabLst>
                          <a:tab pos="1386840" algn="l"/>
                        </a:tabLst>
                      </a:pPr>
                      <a:r>
                        <a:rPr lang="en-US" sz="1800">
                          <a:effectLst/>
                          <a:latin typeface="Times New Roman" panose="02020603050405020304" pitchFamily="18" charset="0"/>
                          <a:ea typeface="MS Mincho"/>
                          <a:cs typeface="Times New Roman" panose="02020603050405020304" pitchFamily="18" charset="0"/>
                        </a:rPr>
                        <a:t>2. Làm sáng tỏ vấn đề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604" marR="456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pPr algn="just">
                        <a:lnSpc>
                          <a:spcPct val="115000"/>
                        </a:lnSpc>
                        <a:spcAft>
                          <a:spcPts val="0"/>
                        </a:spcAft>
                        <a:tabLst>
                          <a:tab pos="1386840" algn="l"/>
                        </a:tabLst>
                      </a:pPr>
                      <a:r>
                        <a:rPr lang="en-US" sz="1800">
                          <a:effectLst/>
                          <a:latin typeface="Times New Roman" panose="02020603050405020304" pitchFamily="18" charset="0"/>
                          <a:ea typeface="MS Mincho"/>
                          <a:cs typeface="Times New Roman" panose="02020603050405020304" pitchFamily="18" charset="0"/>
                        </a:rPr>
                        <a:t>Có ít lí lẽ, không có bằng chứng để thuyết phục người nghe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604" marR="456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1386840" algn="l"/>
                        </a:tabLst>
                      </a:pPr>
                      <a:r>
                        <a:rPr lang="en-US" sz="1800">
                          <a:effectLst/>
                          <a:latin typeface="Times New Roman" panose="02020603050405020304" pitchFamily="18" charset="0"/>
                          <a:ea typeface="MS Mincho"/>
                          <a:cs typeface="Times New Roman" panose="02020603050405020304" pitchFamily="18" charset="0"/>
                        </a:rPr>
                        <a:t>Có lí lẽ, bằng chứng để người nghe hiểu được nội dung vấn đề nhưng chưa hấp dẫn.</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604" marR="456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1386840" algn="l"/>
                        </a:tabLst>
                      </a:pPr>
                      <a:r>
                        <a:rPr lang="en-US" sz="1800">
                          <a:effectLst/>
                          <a:latin typeface="Times New Roman" panose="02020603050405020304" pitchFamily="18" charset="0"/>
                          <a:ea typeface="MS Mincho"/>
                          <a:cs typeface="Times New Roman" panose="02020603050405020304" pitchFamily="18" charset="0"/>
                        </a:rPr>
                        <a:t>Lí lẽ sâu sắc, bằng chứng cụ thể phong phú, hấp dẫn, thuyết phục.</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604" marR="456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45099866"/>
                  </a:ext>
                </a:extLst>
              </a:tr>
              <a:tr h="989407">
                <a:tc>
                  <a:txBody>
                    <a:bodyPr/>
                    <a:lstStyle/>
                    <a:p>
                      <a:pPr algn="just">
                        <a:lnSpc>
                          <a:spcPct val="115000"/>
                        </a:lnSpc>
                        <a:spcAft>
                          <a:spcPts val="0"/>
                        </a:spcAft>
                        <a:tabLst>
                          <a:tab pos="1386840" algn="l"/>
                        </a:tabLst>
                      </a:pPr>
                      <a:r>
                        <a:rPr lang="en-US" sz="1800">
                          <a:effectLst/>
                          <a:latin typeface="Times New Roman" panose="02020603050405020304" pitchFamily="18" charset="0"/>
                          <a:ea typeface="MS Mincho"/>
                          <a:cs typeface="Times New Roman" panose="02020603050405020304" pitchFamily="18" charset="0"/>
                        </a:rPr>
                        <a:t>3. Nói to, rõ ràng, truyền cảm, chủ động thuyết trình</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604" marR="456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pPr algn="just">
                        <a:lnSpc>
                          <a:spcPct val="115000"/>
                        </a:lnSpc>
                        <a:spcAft>
                          <a:spcPts val="0"/>
                        </a:spcAft>
                        <a:tabLst>
                          <a:tab pos="1386840" algn="l"/>
                        </a:tabLst>
                      </a:pPr>
                      <a:r>
                        <a:rPr lang="en-US" sz="1800">
                          <a:effectLst/>
                          <a:latin typeface="Times New Roman" panose="02020603050405020304" pitchFamily="18" charset="0"/>
                          <a:ea typeface="MS Mincho"/>
                          <a:cs typeface="Times New Roman" panose="02020603050405020304" pitchFamily="18" charset="0"/>
                        </a:rPr>
                        <a:t>Nói nhỏ, khó nghe, nói lặp lại ngập ngừng nhiều lần, phụ thuộc văn bản chuẩn bị sẵn.</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604" marR="456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1386840" algn="l"/>
                        </a:tabLst>
                      </a:pPr>
                      <a:r>
                        <a:rPr lang="en-US" sz="1800">
                          <a:effectLst/>
                          <a:latin typeface="Times New Roman" panose="02020603050405020304" pitchFamily="18" charset="0"/>
                          <a:ea typeface="MS Mincho"/>
                          <a:cs typeface="Times New Roman" panose="02020603050405020304" pitchFamily="18" charset="0"/>
                        </a:rPr>
                        <a:t>Nói to, nhưng đôi chỗ lặp lại hoặc ngập ngừng một vài câu, chủ động thuyết trình.</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604" marR="456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1386840" algn="l"/>
                        </a:tabLst>
                      </a:pPr>
                      <a:r>
                        <a:rPr lang="en-US" sz="1800">
                          <a:effectLst/>
                          <a:latin typeface="Times New Roman" panose="02020603050405020304" pitchFamily="18" charset="0"/>
                          <a:ea typeface="MS Mincho"/>
                          <a:cs typeface="Times New Roman" panose="02020603050405020304" pitchFamily="18" charset="0"/>
                        </a:rPr>
                        <a:t>Nói to, truyền cảm hầu như không lặp lại hay ngập ngừng; chủ động thuyết trình.</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604" marR="456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3210416"/>
                  </a:ext>
                </a:extLst>
              </a:tr>
              <a:tr h="1187289">
                <a:tc>
                  <a:txBody>
                    <a:bodyPr/>
                    <a:lstStyle/>
                    <a:p>
                      <a:pPr algn="just">
                        <a:lnSpc>
                          <a:spcPct val="115000"/>
                        </a:lnSpc>
                        <a:spcAft>
                          <a:spcPts val="0"/>
                        </a:spcAft>
                        <a:tabLst>
                          <a:tab pos="1386840" algn="l"/>
                        </a:tabLst>
                      </a:pPr>
                      <a:r>
                        <a:rPr lang="en-US" sz="1800">
                          <a:effectLst/>
                          <a:latin typeface="Times New Roman" panose="02020603050405020304" pitchFamily="18" charset="0"/>
                          <a:ea typeface="MS Mincho"/>
                          <a:cs typeface="Times New Roman" panose="02020603050405020304" pitchFamily="18" charset="0"/>
                        </a:rPr>
                        <a:t>4. Sử dụng yếu tố phi ngôn ngữ (điệu bộ, cử chỉ, nét mặt, ánh mắt,..) phù hợp</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604" marR="456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pPr algn="just">
                        <a:lnSpc>
                          <a:spcPct val="115000"/>
                        </a:lnSpc>
                        <a:spcAft>
                          <a:spcPts val="0"/>
                        </a:spcAft>
                        <a:tabLst>
                          <a:tab pos="1386840" algn="l"/>
                        </a:tabLst>
                      </a:pPr>
                      <a:r>
                        <a:rPr lang="en-US" sz="1800">
                          <a:effectLst/>
                          <a:latin typeface="Times New Roman" panose="02020603050405020304" pitchFamily="18" charset="0"/>
                          <a:ea typeface="MS Mincho"/>
                          <a:cs typeface="Times New Roman" panose="02020603050405020304" pitchFamily="18" charset="0"/>
                        </a:rPr>
                        <a:t>Điệu bộ thiếu tự tin, mắt chưa nhìn vào người nghe, nét mặt chưa biểu cảm hoặc biểu cảm không phù hợp.</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604" marR="456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1386840" algn="l"/>
                        </a:tabLst>
                      </a:pPr>
                      <a:r>
                        <a:rPr lang="en-US" sz="1800">
                          <a:effectLst/>
                          <a:latin typeface="Times New Roman" panose="02020603050405020304" pitchFamily="18" charset="0"/>
                          <a:ea typeface="MS Mincho"/>
                          <a:cs typeface="Times New Roman" panose="02020603050405020304" pitchFamily="18" charset="0"/>
                        </a:rPr>
                        <a:t>Điệu bộ  tự tin, mắt chưa nhìn vào người nghe, biểu cảm phù hợp với nội dung vấn đề.</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604" marR="456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1386840" algn="l"/>
                        </a:tabLst>
                      </a:pPr>
                      <a:r>
                        <a:rPr lang="en-US" sz="1800">
                          <a:effectLst/>
                          <a:latin typeface="Times New Roman" panose="02020603050405020304" pitchFamily="18" charset="0"/>
                          <a:ea typeface="MS Mincho"/>
                          <a:cs typeface="Times New Roman" panose="02020603050405020304" pitchFamily="18" charset="0"/>
                        </a:rPr>
                        <a:t>Điệu bộ tự tin, mắt nhìn vào người nghe, nét mặt sinh động.</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604" marR="456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32342717"/>
                  </a:ext>
                </a:extLst>
              </a:tr>
              <a:tr h="791526">
                <a:tc>
                  <a:txBody>
                    <a:bodyPr/>
                    <a:lstStyle/>
                    <a:p>
                      <a:pPr algn="just">
                        <a:lnSpc>
                          <a:spcPct val="115000"/>
                        </a:lnSpc>
                        <a:spcAft>
                          <a:spcPts val="0"/>
                        </a:spcAft>
                        <a:tabLst>
                          <a:tab pos="1386840" algn="l"/>
                        </a:tabLst>
                      </a:pPr>
                      <a:r>
                        <a:rPr lang="en-US" sz="1800">
                          <a:effectLst/>
                          <a:latin typeface="Times New Roman" panose="02020603050405020304" pitchFamily="18" charset="0"/>
                          <a:ea typeface="MS Mincho"/>
                          <a:cs typeface="Times New Roman" panose="02020603050405020304" pitchFamily="18" charset="0"/>
                        </a:rPr>
                        <a:t>5. Mở đầu và kết thúc hợp lí</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604" marR="456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pPr algn="just">
                        <a:lnSpc>
                          <a:spcPct val="115000"/>
                        </a:lnSpc>
                        <a:spcAft>
                          <a:spcPts val="0"/>
                        </a:spcAft>
                        <a:tabLst>
                          <a:tab pos="1386840" algn="l"/>
                        </a:tabLst>
                      </a:pPr>
                      <a:r>
                        <a:rPr lang="en-US" sz="1800">
                          <a:effectLst/>
                          <a:latin typeface="Times New Roman" panose="02020603050405020304" pitchFamily="18" charset="0"/>
                          <a:ea typeface="MS Mincho"/>
                          <a:cs typeface="Times New Roman" panose="02020603050405020304" pitchFamily="18" charset="0"/>
                        </a:rPr>
                        <a:t>Không chào hỏi và/ hoặc không có lời kết thúc bài nói.</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604" marR="456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1386840" algn="l"/>
                        </a:tabLst>
                      </a:pPr>
                      <a:r>
                        <a:rPr lang="en-US" sz="1800">
                          <a:effectLst/>
                          <a:latin typeface="Times New Roman" panose="02020603050405020304" pitchFamily="18" charset="0"/>
                          <a:ea typeface="MS Mincho"/>
                          <a:cs typeface="Times New Roman" panose="02020603050405020304" pitchFamily="18" charset="0"/>
                        </a:rPr>
                        <a:t>Chào hỏi và có lời kết thúc bài nói.</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604" marR="456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1386840" algn="l"/>
                        </a:tabLst>
                      </a:pPr>
                      <a:r>
                        <a:rPr lang="en-US" sz="1800">
                          <a:effectLst/>
                          <a:latin typeface="Times New Roman" panose="02020603050405020304" pitchFamily="18" charset="0"/>
                          <a:ea typeface="MS Mincho"/>
                          <a:cs typeface="Times New Roman" panose="02020603050405020304" pitchFamily="18" charset="0"/>
                        </a:rPr>
                        <a:t>Chào hỏi có lời kết thúc bài nói ấn tượng.</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604" marR="456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40583899"/>
                  </a:ext>
                </a:extLst>
              </a:tr>
              <a:tr h="206013">
                <a:tc gridSpan="4">
                  <a:txBody>
                    <a:bodyPr/>
                    <a:lstStyle/>
                    <a:p>
                      <a:pPr algn="just">
                        <a:lnSpc>
                          <a:spcPct val="115000"/>
                        </a:lnSpc>
                        <a:spcAft>
                          <a:spcPts val="0"/>
                        </a:spcAft>
                        <a:tabLst>
                          <a:tab pos="1386840" algn="l"/>
                        </a:tabLst>
                      </a:pPr>
                      <a:r>
                        <a:rPr lang="en-US" sz="1800" b="1" dirty="0" err="1">
                          <a:effectLst/>
                          <a:latin typeface="Times New Roman" panose="02020603050405020304" pitchFamily="18" charset="0"/>
                          <a:ea typeface="MS Mincho"/>
                          <a:cs typeface="Times New Roman" panose="02020603050405020304" pitchFamily="18" charset="0"/>
                        </a:rPr>
                        <a:t>Tổng</a:t>
                      </a:r>
                      <a:r>
                        <a:rPr lang="en-US" sz="1800" b="1" dirty="0">
                          <a:effectLst/>
                          <a:latin typeface="Times New Roman" panose="02020603050405020304" pitchFamily="18" charset="0"/>
                          <a:ea typeface="MS Mincho"/>
                          <a:cs typeface="Times New Roman" panose="02020603050405020304" pitchFamily="18" charset="0"/>
                        </a:rPr>
                        <a:t>:     ................/10 </a:t>
                      </a:r>
                      <a:r>
                        <a:rPr lang="en-US" sz="1800" b="1" dirty="0" err="1">
                          <a:effectLst/>
                          <a:latin typeface="Times New Roman" panose="02020603050405020304" pitchFamily="18" charset="0"/>
                          <a:ea typeface="MS Mincho"/>
                          <a:cs typeface="Times New Roman" panose="02020603050405020304" pitchFamily="18" charset="0"/>
                        </a:rPr>
                        <a:t>điểm</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604" marR="456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209776923"/>
                  </a:ext>
                </a:extLst>
              </a:tr>
            </a:tbl>
          </a:graphicData>
        </a:graphic>
      </p:graphicFrame>
    </p:spTree>
    <p:extLst>
      <p:ext uri="{BB962C8B-B14F-4D97-AF65-F5344CB8AC3E}">
        <p14:creationId xmlns:p14="http://schemas.microsoft.com/office/powerpoint/2010/main" val="271085969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1"/>
            <a:ext cx="12192000" cy="6936509"/>
          </a:xfrm>
        </p:spPr>
      </p:pic>
      <p:sp>
        <p:nvSpPr>
          <p:cNvPr id="5" name="Rectangle 4"/>
          <p:cNvSpPr/>
          <p:nvPr/>
        </p:nvSpPr>
        <p:spPr>
          <a:xfrm>
            <a:off x="969819" y="1392549"/>
            <a:ext cx="9707418" cy="2923877"/>
          </a:xfrm>
          <a:prstGeom prst="rect">
            <a:avLst/>
          </a:prstGeom>
        </p:spPr>
        <p:txBody>
          <a:bodyPr wrap="square">
            <a:spAutoFit/>
          </a:bodyPr>
          <a:lstStyle/>
          <a:p>
            <a:pPr algn="ctr">
              <a:lnSpc>
                <a:spcPct val="115000"/>
              </a:lnSpc>
              <a:spcAft>
                <a:spcPts val="0"/>
              </a:spcAft>
              <a:tabLst>
                <a:tab pos="1028700" algn="l"/>
              </a:tabLst>
            </a:pPr>
            <a:r>
              <a:rPr lang="en-US" sz="40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Tiết</a:t>
            </a:r>
            <a:r>
              <a:rPr lang="en-US" sz="4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 NÓI VÀ NGHE</a:t>
            </a:r>
            <a:endParaRPr lang="en-US" sz="4000" dirty="0" smtClean="0">
              <a:effectLst/>
              <a:latin typeface="Times New Roman" panose="02020603050405020304" pitchFamily="18" charset="0"/>
              <a:ea typeface="Times New Roman" panose="02020603050405020304" pitchFamily="18" charset="0"/>
            </a:endParaRPr>
          </a:p>
          <a:p>
            <a:pPr algn="ctr">
              <a:lnSpc>
                <a:spcPct val="115000"/>
              </a:lnSpc>
              <a:spcAft>
                <a:spcPts val="0"/>
              </a:spcAft>
              <a:tabLst>
                <a:tab pos="1028700" algn="l"/>
              </a:tabLst>
            </a:pPr>
            <a:r>
              <a:rPr lang="en-US" sz="4000" b="1" dirty="0" smtClean="0">
                <a:latin typeface="Times New Roman" panose="02020603050405020304" pitchFamily="18" charset="0"/>
                <a:ea typeface="Times New Roman" panose="02020603050405020304" pitchFamily="18" charset="0"/>
                <a:cs typeface="Times New Roman" panose="02020603050405020304" pitchFamily="18" charset="0"/>
              </a:rPr>
              <a:t>NGHE VÀ TÓM TẮT NỘI DUNG THUYẾT TRÌNH</a:t>
            </a:r>
            <a:r>
              <a:rPr lang="en-US" sz="4000" dirty="0">
                <a:latin typeface="Times New Roman" panose="02020603050405020304" pitchFamily="18" charset="0"/>
                <a:ea typeface="Times New Roman" panose="02020603050405020304" pitchFamily="18" charset="0"/>
              </a:rPr>
              <a:t> </a:t>
            </a:r>
            <a:r>
              <a:rPr lang="en-US" sz="4000" b="1" dirty="0" smtClean="0">
                <a:latin typeface="Times New Roman" panose="02020603050405020304" pitchFamily="18" charset="0"/>
                <a:ea typeface="Times New Roman" panose="02020603050405020304" pitchFamily="18" charset="0"/>
              </a:rPr>
              <a:t>VỀ MỘT NHÂN VẬT LỊCH SỬ HAY TÁC PHẨM VĂN HỌC</a:t>
            </a:r>
            <a:endParaRPr lang="en-US" sz="4000" dirty="0"/>
          </a:p>
        </p:txBody>
      </p:sp>
    </p:spTree>
    <p:extLst>
      <p:ext uri="{BB962C8B-B14F-4D97-AF65-F5344CB8AC3E}">
        <p14:creationId xmlns:p14="http://schemas.microsoft.com/office/powerpoint/2010/main" val="61624627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sp>
        <p:nvSpPr>
          <p:cNvPr id="5" name="Rectangle 4"/>
          <p:cNvSpPr/>
          <p:nvPr/>
        </p:nvSpPr>
        <p:spPr>
          <a:xfrm>
            <a:off x="3428374" y="2055813"/>
            <a:ext cx="5335252" cy="1446550"/>
          </a:xfrm>
          <a:prstGeom prst="rect">
            <a:avLst/>
          </a:prstGeom>
        </p:spPr>
        <p:txBody>
          <a:bodyPr wrap="square">
            <a:spAutoFit/>
          </a:bodyPr>
          <a:lstStyle/>
          <a:p>
            <a:pPr algn="ctr"/>
            <a:r>
              <a:rPr lang="en-US" sz="4400" b="1" dirty="0">
                <a:solidFill>
                  <a:srgbClr val="FF0000"/>
                </a:solidFill>
                <a:latin typeface="Times New Roman" panose="02020603050405020304" pitchFamily="18" charset="0"/>
                <a:ea typeface="Times New Roman" panose="02020603050405020304" pitchFamily="18" charset="0"/>
              </a:rPr>
              <a:t>HOẠT ĐỘNG </a:t>
            </a:r>
            <a:r>
              <a:rPr lang="en-US" sz="4400" b="1" dirty="0" smtClean="0">
                <a:solidFill>
                  <a:srgbClr val="FF0000"/>
                </a:solidFill>
                <a:latin typeface="Times New Roman" panose="02020603050405020304" pitchFamily="18" charset="0"/>
                <a:ea typeface="Times New Roman" panose="02020603050405020304" pitchFamily="18" charset="0"/>
              </a:rPr>
              <a:t>3:</a:t>
            </a:r>
          </a:p>
          <a:p>
            <a:pPr algn="ctr"/>
            <a:r>
              <a:rPr lang="en-US" sz="4400" b="1" dirty="0" smtClean="0">
                <a:solidFill>
                  <a:srgbClr val="FF0000"/>
                </a:solidFill>
                <a:latin typeface="Times New Roman" panose="02020603050405020304" pitchFamily="18" charset="0"/>
                <a:ea typeface="Times New Roman" panose="02020603050405020304" pitchFamily="18" charset="0"/>
              </a:rPr>
              <a:t> LUYỆN TẬP</a:t>
            </a:r>
            <a:endParaRPr lang="en-US" sz="4400" dirty="0"/>
          </a:p>
        </p:txBody>
      </p:sp>
    </p:spTree>
    <p:extLst>
      <p:ext uri="{BB962C8B-B14F-4D97-AF65-F5344CB8AC3E}">
        <p14:creationId xmlns:p14="http://schemas.microsoft.com/office/powerpoint/2010/main" val="127816580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284363" cy="6858000"/>
          </a:xfrm>
        </p:spPr>
      </p:pic>
      <p:sp>
        <p:nvSpPr>
          <p:cNvPr id="5" name="Rectangle 4"/>
          <p:cNvSpPr/>
          <p:nvPr/>
        </p:nvSpPr>
        <p:spPr>
          <a:xfrm>
            <a:off x="1203036" y="1027906"/>
            <a:ext cx="10150764" cy="4616648"/>
          </a:xfrm>
          <a:prstGeom prst="rect">
            <a:avLst/>
          </a:prstGeom>
        </p:spPr>
        <p:txBody>
          <a:bodyPr wrap="square">
            <a:spAutoFit/>
          </a:bodyPr>
          <a:lstStyle/>
          <a:p>
            <a:pPr algn="just">
              <a:lnSpc>
                <a:spcPct val="150000"/>
              </a:lnSpc>
            </a:pPr>
            <a:r>
              <a:rPr lang="vi-VN" sz="2800" b="1" dirty="0">
                <a:solidFill>
                  <a:srgbClr val="7030A0"/>
                </a:solidFill>
                <a:latin typeface="Times New Roman" panose="02020603050405020304" pitchFamily="18" charset="0"/>
                <a:cs typeface="Times New Roman" panose="02020603050405020304" pitchFamily="18" charset="0"/>
              </a:rPr>
              <a:t>- </a:t>
            </a:r>
            <a:r>
              <a:rPr lang="vi-VN" sz="2800" dirty="0">
                <a:solidFill>
                  <a:srgbClr val="7030A0"/>
                </a:solidFill>
                <a:latin typeface="Times New Roman" panose="02020603050405020304" pitchFamily="18" charset="0"/>
                <a:cs typeface="Times New Roman" panose="02020603050405020304" pitchFamily="18" charset="0"/>
              </a:rPr>
              <a:t>Giáo viên giao bài tập cho HS</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Căn</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cứ</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vào</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góp</a:t>
            </a:r>
            <a:r>
              <a:rPr lang="en-US" sz="2800" dirty="0">
                <a:solidFill>
                  <a:srgbClr val="7030A0"/>
                </a:solidFill>
                <a:latin typeface="Times New Roman" panose="02020603050405020304" pitchFamily="18" charset="0"/>
                <a:cs typeface="Times New Roman" panose="02020603050405020304" pitchFamily="18" charset="0"/>
              </a:rPr>
              <a:t> ý </a:t>
            </a:r>
            <a:r>
              <a:rPr lang="en-US" sz="2800" dirty="0" err="1">
                <a:solidFill>
                  <a:srgbClr val="7030A0"/>
                </a:solidFill>
                <a:latin typeface="Times New Roman" panose="02020603050405020304" pitchFamily="18" charset="0"/>
                <a:cs typeface="Times New Roman" panose="02020603050405020304" pitchFamily="18" charset="0"/>
              </a:rPr>
              <a:t>của</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các</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bạn</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và</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phiếu</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đánh</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giá</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tiêu</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chí</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hoàn</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thiện</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bài</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nói</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của</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em</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nếu</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cần</a:t>
            </a:r>
            <a:r>
              <a:rPr lang="en-US" sz="2800" dirty="0">
                <a:solidFill>
                  <a:srgbClr val="7030A0"/>
                </a:solidFill>
                <a:latin typeface="Times New Roman" panose="02020603050405020304" pitchFamily="18" charset="0"/>
                <a:cs typeface="Times New Roman" panose="02020603050405020304" pitchFamily="18" charset="0"/>
              </a:rPr>
              <a:t>).</a:t>
            </a:r>
          </a:p>
          <a:p>
            <a:pPr algn="just">
              <a:lnSpc>
                <a:spcPct val="150000"/>
              </a:lnSpc>
            </a:pPr>
            <a:r>
              <a:rPr lang="en-US" sz="2800" dirty="0">
                <a:solidFill>
                  <a:srgbClr val="7030A0"/>
                </a:solidFill>
                <a:latin typeface="Times New Roman" panose="02020603050405020304" pitchFamily="18" charset="0"/>
                <a:cs typeface="Times New Roman" panose="02020603050405020304" pitchFamily="18" charset="0"/>
              </a:rPr>
              <a:t>- </a:t>
            </a:r>
            <a:r>
              <a:rPr lang="vi-VN" sz="2800" dirty="0">
                <a:solidFill>
                  <a:srgbClr val="7030A0"/>
                </a:solidFill>
                <a:latin typeface="Times New Roman" panose="02020603050405020304" pitchFamily="18" charset="0"/>
                <a:cs typeface="Times New Roman" panose="02020603050405020304" pitchFamily="18" charset="0"/>
              </a:rPr>
              <a:t>HS </a:t>
            </a:r>
            <a:r>
              <a:rPr lang="en-US" sz="2800" dirty="0" err="1">
                <a:solidFill>
                  <a:srgbClr val="7030A0"/>
                </a:solidFill>
                <a:latin typeface="Times New Roman" panose="02020603050405020304" pitchFamily="18" charset="0"/>
                <a:cs typeface="Times New Roman" panose="02020603050405020304" pitchFamily="18" charset="0"/>
              </a:rPr>
              <a:t>hoàn</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thiện</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bài</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nói</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của</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mình</a:t>
            </a:r>
            <a:r>
              <a:rPr lang="en-US" sz="2800" dirty="0">
                <a:solidFill>
                  <a:srgbClr val="7030A0"/>
                </a:solidFill>
                <a:latin typeface="Times New Roman" panose="02020603050405020304" pitchFamily="18" charset="0"/>
                <a:cs typeface="Times New Roman" panose="02020603050405020304" pitchFamily="18" charset="0"/>
              </a:rPr>
              <a:t>.</a:t>
            </a:r>
          </a:p>
          <a:p>
            <a:pPr algn="just">
              <a:lnSpc>
                <a:spcPct val="150000"/>
              </a:lnSpc>
            </a:pPr>
            <a:r>
              <a:rPr lang="en-US" sz="2800" dirty="0">
                <a:solidFill>
                  <a:srgbClr val="7030A0"/>
                </a:solidFill>
                <a:latin typeface="Times New Roman" panose="02020603050405020304" pitchFamily="18" charset="0"/>
                <a:cs typeface="Times New Roman" panose="02020603050405020304" pitchFamily="18" charset="0"/>
              </a:rPr>
              <a:t>- </a:t>
            </a:r>
            <a:r>
              <a:rPr lang="vi-VN" sz="2800" dirty="0">
                <a:solidFill>
                  <a:srgbClr val="7030A0"/>
                </a:solidFill>
                <a:latin typeface="Times New Roman" panose="02020603050405020304" pitchFamily="18" charset="0"/>
                <a:cs typeface="Times New Roman" panose="02020603050405020304" pitchFamily="18" charset="0"/>
              </a:rPr>
              <a:t>GV hướng dẫn HS </a:t>
            </a:r>
            <a:r>
              <a:rPr lang="en-US" sz="2800" dirty="0" err="1">
                <a:solidFill>
                  <a:srgbClr val="7030A0"/>
                </a:solidFill>
                <a:latin typeface="Times New Roman" panose="02020603050405020304" pitchFamily="18" charset="0"/>
                <a:cs typeface="Times New Roman" panose="02020603050405020304" pitchFamily="18" charset="0"/>
              </a:rPr>
              <a:t>hoàn</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thiện</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nếu</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cần</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và</a:t>
            </a:r>
            <a:r>
              <a:rPr lang="vi-VN" sz="2800" dirty="0">
                <a:solidFill>
                  <a:srgbClr val="7030A0"/>
                </a:solidFill>
                <a:latin typeface="Times New Roman" panose="02020603050405020304" pitchFamily="18" charset="0"/>
                <a:cs typeface="Times New Roman" panose="02020603050405020304" pitchFamily="18" charset="0"/>
              </a:rPr>
              <a:t> yêu cầu HS trình bày sản phẩm của mình.</a:t>
            </a:r>
            <a:endParaRPr lang="en-US" sz="2800" dirty="0">
              <a:solidFill>
                <a:srgbClr val="7030A0"/>
              </a:solidFill>
              <a:latin typeface="Times New Roman" panose="02020603050405020304" pitchFamily="18" charset="0"/>
              <a:cs typeface="Times New Roman" panose="02020603050405020304" pitchFamily="18" charset="0"/>
            </a:endParaRPr>
          </a:p>
          <a:p>
            <a:pPr algn="just">
              <a:lnSpc>
                <a:spcPct val="150000"/>
              </a:lnSpc>
            </a:pPr>
            <a:r>
              <a:rPr lang="en-US" sz="2800" b="1" dirty="0">
                <a:solidFill>
                  <a:srgbClr val="7030A0"/>
                </a:solidFill>
                <a:latin typeface="Times New Roman" panose="02020603050405020304" pitchFamily="18" charset="0"/>
                <a:cs typeface="Times New Roman" panose="02020603050405020304" pitchFamily="18" charset="0"/>
              </a:rPr>
              <a:t>- </a:t>
            </a:r>
            <a:r>
              <a:rPr lang="vi-VN" sz="2800" dirty="0">
                <a:solidFill>
                  <a:srgbClr val="7030A0"/>
                </a:solidFill>
                <a:latin typeface="Times New Roman" panose="02020603050405020304" pitchFamily="18" charset="0"/>
                <a:cs typeface="Times New Roman" panose="02020603050405020304" pitchFamily="18" charset="0"/>
              </a:rPr>
              <a:t>HS trình bày, theo dõi, nhận xét, đánh giá và bổ sung cho bài của bạn (nếu cần).</a:t>
            </a:r>
            <a:endParaRPr lang="en-US" sz="2800"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2650896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arn(inVertic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arn(inVertical)">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sp>
        <p:nvSpPr>
          <p:cNvPr id="5" name="Rectangle 4"/>
          <p:cNvSpPr/>
          <p:nvPr/>
        </p:nvSpPr>
        <p:spPr>
          <a:xfrm>
            <a:off x="3428374" y="2055813"/>
            <a:ext cx="5335252" cy="1446550"/>
          </a:xfrm>
          <a:prstGeom prst="rect">
            <a:avLst/>
          </a:prstGeom>
        </p:spPr>
        <p:txBody>
          <a:bodyPr wrap="square">
            <a:spAutoFit/>
          </a:bodyPr>
          <a:lstStyle/>
          <a:p>
            <a:pPr algn="ctr"/>
            <a:r>
              <a:rPr lang="en-US" sz="4400" b="1" dirty="0">
                <a:solidFill>
                  <a:srgbClr val="FF0000"/>
                </a:solidFill>
                <a:latin typeface="Times New Roman" panose="02020603050405020304" pitchFamily="18" charset="0"/>
                <a:ea typeface="Times New Roman" panose="02020603050405020304" pitchFamily="18" charset="0"/>
              </a:rPr>
              <a:t>HOẠT ĐỘNG </a:t>
            </a:r>
            <a:r>
              <a:rPr lang="en-US" sz="4400" b="1" dirty="0" smtClean="0">
                <a:solidFill>
                  <a:srgbClr val="FF0000"/>
                </a:solidFill>
                <a:latin typeface="Times New Roman" panose="02020603050405020304" pitchFamily="18" charset="0"/>
                <a:ea typeface="Times New Roman" panose="02020603050405020304" pitchFamily="18" charset="0"/>
              </a:rPr>
              <a:t>4:</a:t>
            </a:r>
          </a:p>
          <a:p>
            <a:pPr algn="ctr"/>
            <a:r>
              <a:rPr lang="en-US" sz="4400" b="1" dirty="0" smtClean="0">
                <a:solidFill>
                  <a:srgbClr val="FF0000"/>
                </a:solidFill>
                <a:latin typeface="Times New Roman" panose="02020603050405020304" pitchFamily="18" charset="0"/>
                <a:ea typeface="Times New Roman" panose="02020603050405020304" pitchFamily="18" charset="0"/>
              </a:rPr>
              <a:t> VẬN DỤNG </a:t>
            </a:r>
            <a:endParaRPr lang="en-US" sz="4400" dirty="0"/>
          </a:p>
        </p:txBody>
      </p:sp>
    </p:spTree>
    <p:extLst>
      <p:ext uri="{BB962C8B-B14F-4D97-AF65-F5344CB8AC3E}">
        <p14:creationId xmlns:p14="http://schemas.microsoft.com/office/powerpoint/2010/main" val="398504116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284363" cy="6858000"/>
          </a:xfrm>
        </p:spPr>
      </p:pic>
      <p:sp>
        <p:nvSpPr>
          <p:cNvPr id="5" name="Rectangle 4"/>
          <p:cNvSpPr/>
          <p:nvPr/>
        </p:nvSpPr>
        <p:spPr>
          <a:xfrm>
            <a:off x="1203036" y="1967625"/>
            <a:ext cx="10150764" cy="2569934"/>
          </a:xfrm>
          <a:prstGeom prst="rect">
            <a:avLst/>
          </a:prstGeom>
        </p:spPr>
        <p:txBody>
          <a:bodyPr wrap="square">
            <a:spAutoFit/>
          </a:bodyPr>
          <a:lstStyle/>
          <a:p>
            <a:pPr algn="just">
              <a:lnSpc>
                <a:spcPct val="115000"/>
              </a:lnSpc>
              <a:spcBef>
                <a:spcPts val="200"/>
              </a:spcBef>
              <a:spcAft>
                <a:spcPts val="0"/>
              </a:spcAft>
            </a:pPr>
            <a:r>
              <a:rPr lang="vi-VN" sz="2800" b="1"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Đề bài: </a:t>
            </a:r>
            <a:r>
              <a:rPr lang="en-US" sz="2800" b="1" dirty="0" err="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Nghe</a:t>
            </a:r>
            <a:r>
              <a:rPr lang="en-US" sz="2800" b="1"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va</a:t>
            </a:r>
            <a:r>
              <a:rPr lang="en-US" sz="2800" b="1"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tóm</a:t>
            </a:r>
            <a:r>
              <a:rPr lang="en-US" sz="2800" b="1"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tắt</a:t>
            </a:r>
            <a:r>
              <a:rPr lang="en-US" sz="2800" b="1"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nội</a:t>
            </a:r>
            <a:r>
              <a:rPr lang="en-US" sz="2800" b="1"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dung </a:t>
            </a:r>
            <a:r>
              <a:rPr lang="en-US" sz="2800" b="1" dirty="0" err="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giới</a:t>
            </a:r>
            <a:r>
              <a:rPr lang="en-US" sz="2800" b="1"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thiệu</a:t>
            </a:r>
            <a:r>
              <a:rPr lang="en-US" sz="2800" b="1"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vê</a:t>
            </a:r>
            <a:r>
              <a:rPr lang="en-US" sz="2800" b="1"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một</a:t>
            </a:r>
            <a:r>
              <a:rPr lang="en-US" sz="2800" b="1"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tiểu</a:t>
            </a:r>
            <a:r>
              <a:rPr lang="en-US" sz="2800" b="1"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thuyết</a:t>
            </a:r>
            <a:r>
              <a:rPr lang="en-US" sz="2800" b="1"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đa</a:t>
            </a:r>
            <a:r>
              <a:rPr lang="en-US" sz="2800" b="1"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học</a:t>
            </a:r>
            <a:r>
              <a:rPr lang="en-US" sz="2800" b="1"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hay </a:t>
            </a:r>
            <a:r>
              <a:rPr lang="en-US" sz="2800" b="1" dirty="0" err="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đa</a:t>
            </a:r>
            <a:r>
              <a:rPr lang="en-US" sz="2800" b="1"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đọc</a:t>
            </a:r>
            <a:r>
              <a:rPr lang="en-US" sz="2800" b="1"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a:t>
            </a:r>
          </a:p>
          <a:p>
            <a:pPr algn="just">
              <a:lnSpc>
                <a:spcPct val="115000"/>
              </a:lnSpc>
              <a:spcAft>
                <a:spcPts val="0"/>
              </a:spcAft>
            </a:pPr>
            <a:r>
              <a:rPr lang="vi-VN" sz="2800"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Gợi ý:</a:t>
            </a:r>
            <a:endParaRPr lang="en-US" sz="2800" dirty="0" smtClean="0">
              <a:solidFill>
                <a:srgbClr val="7030A0"/>
              </a:solidFill>
              <a:effectLst/>
              <a:latin typeface="Times New Roman" panose="02020603050405020304" pitchFamily="18" charset="0"/>
              <a:ea typeface="Times New Roman" panose="02020603050405020304" pitchFamily="18" charset="0"/>
            </a:endParaRPr>
          </a:p>
          <a:p>
            <a:pPr algn="just">
              <a:lnSpc>
                <a:spcPct val="115000"/>
              </a:lnSpc>
              <a:spcAft>
                <a:spcPts val="0"/>
              </a:spcAft>
            </a:pPr>
            <a:r>
              <a:rPr lang="pt-BR" sz="2800" b="1"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Dự kiến sản phẩm cho phần giới thiệu về cuốn </a:t>
            </a:r>
            <a:r>
              <a:rPr lang="vi-VN" sz="2800" b="1"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tiểu thuyết</a:t>
            </a:r>
            <a:r>
              <a:rPr lang="pt-BR" sz="2800" b="1"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a:t>
            </a:r>
            <a:r>
              <a:rPr lang="vi-VN" sz="2800" i="1" dirty="0">
                <a:solidFill>
                  <a:srgbClr val="7030A0"/>
                </a:solidFill>
                <a:latin typeface="Times New Roman" panose="02020603050405020304" pitchFamily="18" charset="0"/>
                <a:ea typeface="Arial" panose="020B0604020202020204" pitchFamily="34" charset="0"/>
                <a:cs typeface="Times New Roman" panose="02020603050405020304" pitchFamily="18" charset="0"/>
              </a:rPr>
              <a:t> Hoàng</a:t>
            </a:r>
            <a:r>
              <a:rPr lang="en-US" sz="2800" i="1" dirty="0">
                <a:solidFill>
                  <a:srgbClr val="7030A0"/>
                </a:solidFill>
                <a:latin typeface="Times New Roman" panose="02020603050405020304" pitchFamily="18" charset="0"/>
                <a:ea typeface="Arial" panose="020B0604020202020204" pitchFamily="34" charset="0"/>
                <a:cs typeface="Times New Roman" panose="02020603050405020304" pitchFamily="18" charset="0"/>
              </a:rPr>
              <a:t> </a:t>
            </a:r>
            <a:r>
              <a:rPr lang="en-US" sz="2800" i="1" dirty="0" err="1">
                <a:solidFill>
                  <a:srgbClr val="7030A0"/>
                </a:solidFill>
                <a:latin typeface="Times New Roman" panose="02020603050405020304" pitchFamily="18" charset="0"/>
                <a:ea typeface="Arial" panose="020B0604020202020204" pitchFamily="34" charset="0"/>
                <a:cs typeface="Times New Roman" panose="02020603050405020304" pitchFamily="18" charset="0"/>
              </a:rPr>
              <a:t>Lê</a:t>
            </a:r>
            <a:r>
              <a:rPr lang="en-US" sz="2800" i="1" dirty="0">
                <a:solidFill>
                  <a:srgbClr val="7030A0"/>
                </a:solidFill>
                <a:latin typeface="Times New Roman" panose="02020603050405020304" pitchFamily="18" charset="0"/>
                <a:ea typeface="Arial" panose="020B0604020202020204" pitchFamily="34" charset="0"/>
                <a:cs typeface="Times New Roman" panose="02020603050405020304" pitchFamily="18" charset="0"/>
              </a:rPr>
              <a:t> </a:t>
            </a:r>
            <a:r>
              <a:rPr lang="en-US" sz="2800" i="1" dirty="0" err="1">
                <a:solidFill>
                  <a:srgbClr val="7030A0"/>
                </a:solidFill>
                <a:latin typeface="Times New Roman" panose="02020603050405020304" pitchFamily="18" charset="0"/>
                <a:ea typeface="Arial" panose="020B0604020202020204" pitchFamily="34" charset="0"/>
                <a:cs typeface="Times New Roman" panose="02020603050405020304" pitchFamily="18" charset="0"/>
              </a:rPr>
              <a:t>nhất</a:t>
            </a:r>
            <a:r>
              <a:rPr lang="en-US" sz="2800" i="1" dirty="0">
                <a:solidFill>
                  <a:srgbClr val="7030A0"/>
                </a:solidFill>
                <a:latin typeface="Times New Roman" panose="02020603050405020304" pitchFamily="18" charset="0"/>
                <a:ea typeface="Arial" panose="020B0604020202020204" pitchFamily="34" charset="0"/>
                <a:cs typeface="Times New Roman" panose="02020603050405020304" pitchFamily="18" charset="0"/>
              </a:rPr>
              <a:t> </a:t>
            </a:r>
            <a:r>
              <a:rPr lang="en-US" sz="2800" i="1" dirty="0" err="1">
                <a:solidFill>
                  <a:srgbClr val="7030A0"/>
                </a:solidFill>
                <a:latin typeface="Times New Roman" panose="02020603050405020304" pitchFamily="18" charset="0"/>
                <a:ea typeface="Arial" panose="020B0604020202020204" pitchFamily="34" charset="0"/>
                <a:cs typeface="Times New Roman" panose="02020603050405020304" pitchFamily="18" charset="0"/>
              </a:rPr>
              <a:t>thống</a:t>
            </a:r>
            <a:r>
              <a:rPr lang="en-US" sz="2800" i="1" dirty="0">
                <a:solidFill>
                  <a:srgbClr val="7030A0"/>
                </a:solidFill>
                <a:latin typeface="Times New Roman" panose="02020603050405020304" pitchFamily="18" charset="0"/>
                <a:ea typeface="Arial" panose="020B0604020202020204" pitchFamily="34" charset="0"/>
                <a:cs typeface="Times New Roman" panose="02020603050405020304" pitchFamily="18" charset="0"/>
              </a:rPr>
              <a:t> </a:t>
            </a:r>
            <a:r>
              <a:rPr lang="en-US" sz="2800" i="1" dirty="0" err="1">
                <a:solidFill>
                  <a:srgbClr val="7030A0"/>
                </a:solidFill>
                <a:latin typeface="Times New Roman" panose="02020603050405020304" pitchFamily="18" charset="0"/>
                <a:ea typeface="Arial" panose="020B0604020202020204" pitchFamily="34" charset="0"/>
                <a:cs typeface="Times New Roman" panose="02020603050405020304" pitchFamily="18" charset="0"/>
              </a:rPr>
              <a:t>chí</a:t>
            </a:r>
            <a:r>
              <a:rPr lang="en-US" sz="2800" i="1" dirty="0">
                <a:solidFill>
                  <a:srgbClr val="7030A0"/>
                </a:solidFill>
                <a:latin typeface="Times New Roman" panose="02020603050405020304" pitchFamily="18" charset="0"/>
                <a:ea typeface="Arial" panose="020B0604020202020204" pitchFamily="34" charset="0"/>
                <a:cs typeface="Times New Roman" panose="02020603050405020304" pitchFamily="18" charset="0"/>
              </a:rPr>
              <a:t> </a:t>
            </a:r>
            <a:r>
              <a:rPr lang="vi-VN" sz="2800" dirty="0">
                <a:solidFill>
                  <a:srgbClr val="7030A0"/>
                </a:solidFill>
                <a:latin typeface="Times New Roman" panose="02020603050405020304" pitchFamily="18" charset="0"/>
                <a:ea typeface="Arial" panose="020B0604020202020204" pitchFamily="34" charset="0"/>
                <a:cs typeface="Times New Roman" panose="02020603050405020304" pitchFamily="18" charset="0"/>
              </a:rPr>
              <a:t>của</a:t>
            </a:r>
            <a:r>
              <a:rPr lang="vi-VN" sz="2800" i="1" dirty="0">
                <a:solidFill>
                  <a:srgbClr val="7030A0"/>
                </a:solidFill>
                <a:latin typeface="Times New Roman" panose="02020603050405020304" pitchFamily="18" charset="0"/>
                <a:ea typeface="Arial" panose="020B0604020202020204" pitchFamily="34" charset="0"/>
                <a:cs typeface="Times New Roman" panose="02020603050405020304" pitchFamily="18" charset="0"/>
              </a:rPr>
              <a:t> </a:t>
            </a:r>
            <a:r>
              <a:rPr lang="vi-VN" sz="2800" dirty="0">
                <a:solidFill>
                  <a:srgbClr val="7030A0"/>
                </a:solidFill>
                <a:latin typeface="Times New Roman" panose="02020603050405020304" pitchFamily="18" charset="0"/>
                <a:ea typeface="Arial" panose="020B0604020202020204" pitchFamily="34" charset="0"/>
                <a:cs typeface="Times New Roman" panose="02020603050405020304" pitchFamily="18" charset="0"/>
              </a:rPr>
              <a:t>Ngô gia văn phái</a:t>
            </a:r>
            <a:endParaRPr lang="en-US" sz="2800" dirty="0">
              <a:solidFill>
                <a:srgbClr val="7030A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31057232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barn(inVertical)">
                                      <p:cBhvr>
                                        <p:cTn id="15"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764953763"/>
              </p:ext>
            </p:extLst>
          </p:nvPr>
        </p:nvGraphicFramePr>
        <p:xfrm>
          <a:off x="452582" y="465972"/>
          <a:ext cx="11480800" cy="6229615"/>
        </p:xfrm>
        <a:graphic>
          <a:graphicData uri="http://schemas.openxmlformats.org/drawingml/2006/table">
            <a:tbl>
              <a:tblPr firstRow="1" firstCol="1" bandRow="1"/>
              <a:tblGrid>
                <a:gridCol w="887352">
                  <a:extLst>
                    <a:ext uri="{9D8B030D-6E8A-4147-A177-3AD203B41FA5}">
                      <a16:colId xmlns:a16="http://schemas.microsoft.com/office/drawing/2014/main" val="240022428"/>
                    </a:ext>
                  </a:extLst>
                </a:gridCol>
                <a:gridCol w="6880430">
                  <a:extLst>
                    <a:ext uri="{9D8B030D-6E8A-4147-A177-3AD203B41FA5}">
                      <a16:colId xmlns:a16="http://schemas.microsoft.com/office/drawing/2014/main" val="549713099"/>
                    </a:ext>
                  </a:extLst>
                </a:gridCol>
                <a:gridCol w="3713018">
                  <a:extLst>
                    <a:ext uri="{9D8B030D-6E8A-4147-A177-3AD203B41FA5}">
                      <a16:colId xmlns:a16="http://schemas.microsoft.com/office/drawing/2014/main" val="2130860658"/>
                    </a:ext>
                  </a:extLst>
                </a:gridCol>
              </a:tblGrid>
              <a:tr h="221016">
                <a:tc>
                  <a:txBody>
                    <a:bodyPr/>
                    <a:lstStyle/>
                    <a:p>
                      <a:pPr algn="just">
                        <a:lnSpc>
                          <a:spcPct val="115000"/>
                        </a:lnSpc>
                        <a:spcAft>
                          <a:spcPts val="0"/>
                        </a:spcAft>
                      </a:pPr>
                      <a:r>
                        <a:rPr lang="en-US" sz="2400" b="1">
                          <a:effectLst/>
                          <a:latin typeface="Times New Roman" panose="02020603050405020304" pitchFamily="18" charset="0"/>
                          <a:ea typeface="Times New Roman" panose="02020603050405020304" pitchFamily="18" charset="0"/>
                          <a:cs typeface="Times New Roman" panose="02020603050405020304" pitchFamily="18" charset="0"/>
                        </a:rPr>
                        <a:t>Số tt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527" marR="665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400" b="1">
                          <a:effectLst/>
                          <a:latin typeface="Times New Roman" panose="02020603050405020304" pitchFamily="18" charset="0"/>
                          <a:ea typeface="Times New Roman" panose="02020603050405020304" pitchFamily="18" charset="0"/>
                          <a:cs typeface="Times New Roman" panose="02020603050405020304" pitchFamily="18" charset="0"/>
                        </a:rPr>
                        <a:t>Yêu cầu</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527" marR="665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400" b="1">
                          <a:effectLst/>
                          <a:latin typeface="Times New Roman" panose="02020603050405020304" pitchFamily="18" charset="0"/>
                          <a:ea typeface="Times New Roman" panose="02020603050405020304" pitchFamily="18" charset="0"/>
                          <a:cs typeface="Times New Roman" panose="02020603050405020304" pitchFamily="18" charset="0"/>
                        </a:rPr>
                        <a:t>Nội dung</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527" marR="665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75437149"/>
                  </a:ext>
                </a:extLst>
              </a:tr>
              <a:tr h="442033">
                <a:tc>
                  <a:txBody>
                    <a:bodyPr/>
                    <a:lstStyle/>
                    <a:p>
                      <a:pPr algn="just">
                        <a:lnSpc>
                          <a:spcPct val="115000"/>
                        </a:lnSpc>
                        <a:spcAft>
                          <a:spcPts val="0"/>
                        </a:spcAft>
                      </a:pPr>
                      <a:r>
                        <a:rPr lang="en-US" sz="2400" b="1">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527" marR="665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400">
                          <a:effectLst/>
                          <a:latin typeface="Times New Roman" panose="02020603050405020304" pitchFamily="18" charset="0"/>
                          <a:ea typeface="Times New Roman" panose="02020603050405020304" pitchFamily="18" charset="0"/>
                          <a:cs typeface="Times New Roman" panose="02020603050405020304" pitchFamily="18" charset="0"/>
                        </a:rPr>
                        <a:t>Nêu tên sách; tên tác giả; nhà xuất bản, năm xuất bản?</a:t>
                      </a:r>
                    </a:p>
                  </a:txBody>
                  <a:tcPr marL="66527" marR="665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vi-VN" sz="2400" i="1"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527" marR="665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84828448"/>
                  </a:ext>
                </a:extLst>
              </a:tr>
              <a:tr h="442033">
                <a:tc>
                  <a:txBody>
                    <a:bodyPr/>
                    <a:lstStyle/>
                    <a:p>
                      <a:pPr algn="just">
                        <a:lnSpc>
                          <a:spcPct val="115000"/>
                        </a:lnSpc>
                        <a:spcAft>
                          <a:spcPts val="0"/>
                        </a:spcAft>
                      </a:pPr>
                      <a:r>
                        <a:rPr lang="en-US" sz="24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en-US" sz="2400" b="1">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527" marR="665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400">
                          <a:effectLst/>
                          <a:latin typeface="Times New Roman" panose="02020603050405020304" pitchFamily="18" charset="0"/>
                          <a:ea typeface="Times New Roman" panose="02020603050405020304" pitchFamily="18" charset="0"/>
                          <a:cs typeface="Times New Roman" panose="02020603050405020304" pitchFamily="18" charset="0"/>
                        </a:rPr>
                        <a:t>Đề tài: Cuốn </a:t>
                      </a:r>
                      <a:r>
                        <a:rPr lang="vi-VN" sz="24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tiểu thuyết</a:t>
                      </a:r>
                      <a:r>
                        <a:rPr lang="en-US" sz="2400">
                          <a:effectLst/>
                          <a:latin typeface="Times New Roman" panose="02020603050405020304" pitchFamily="18" charset="0"/>
                          <a:ea typeface="Times New Roman" panose="02020603050405020304" pitchFamily="18" charset="0"/>
                          <a:cs typeface="Times New Roman" panose="02020603050405020304" pitchFamily="18" charset="0"/>
                        </a:rPr>
                        <a:t> đề cập đến phạm vi nào của cuộc sống?</a:t>
                      </a:r>
                    </a:p>
                  </a:txBody>
                  <a:tcPr marL="66527" marR="665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vi-VN"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527" marR="665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63293822"/>
                  </a:ext>
                </a:extLst>
              </a:tr>
              <a:tr h="884066">
                <a:tc>
                  <a:txBody>
                    <a:bodyPr/>
                    <a:lstStyle/>
                    <a:p>
                      <a:pPr algn="just">
                        <a:lnSpc>
                          <a:spcPct val="115000"/>
                        </a:lnSpc>
                        <a:spcAft>
                          <a:spcPts val="0"/>
                        </a:spcAft>
                      </a:pPr>
                      <a:r>
                        <a:rPr lang="en-US" sz="24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en-US" sz="2400" b="1">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527" marR="665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Bố</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cục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algn="just">
                        <a:lnSpc>
                          <a:spcPct val="115000"/>
                        </a:lnSpc>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Cuốn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tiểu thuyết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mấy</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chương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phần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algn="just">
                        <a:lnSpc>
                          <a:spcPct val="115000"/>
                        </a:lnSpc>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từng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chương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phần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527" marR="665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vi-VN"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vi-VN"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527" marR="665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23832925"/>
                  </a:ext>
                </a:extLst>
              </a:tr>
              <a:tr h="663049">
                <a:tc>
                  <a:txBody>
                    <a:bodyPr/>
                    <a:lstStyle/>
                    <a:p>
                      <a:pPr algn="just">
                        <a:lnSpc>
                          <a:spcPct val="115000"/>
                        </a:lnSpc>
                        <a:spcAft>
                          <a:spcPts val="0"/>
                        </a:spcAft>
                      </a:pPr>
                      <a:r>
                        <a:rPr lang="en-US" sz="24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en-US" sz="2400" b="1">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527" marR="665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kiện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bối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cảnh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nổi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bật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cuốn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tiểu thuyết</a:t>
                      </a:r>
                      <a:r>
                        <a:rPr lang="en-US"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527" marR="665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vi-VN"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527" marR="665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02057292"/>
                  </a:ext>
                </a:extLst>
              </a:tr>
              <a:tr h="1036091">
                <a:tc>
                  <a:txBody>
                    <a:bodyPr/>
                    <a:lstStyle/>
                    <a:p>
                      <a:pPr algn="just">
                        <a:lnSpc>
                          <a:spcPct val="115000"/>
                        </a:lnSpc>
                        <a:spcAft>
                          <a:spcPts val="0"/>
                        </a:spcAft>
                      </a:pPr>
                      <a:r>
                        <a:rPr lang="en-US" sz="2400" b="1">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527" marR="665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400">
                          <a:effectLst/>
                          <a:latin typeface="Times New Roman" panose="02020603050405020304" pitchFamily="18" charset="0"/>
                          <a:ea typeface="Times New Roman" panose="02020603050405020304" pitchFamily="18" charset="0"/>
                          <a:cs typeface="Times New Roman" panose="02020603050405020304" pitchFamily="18" charset="0"/>
                        </a:rPr>
                        <a:t>Có những chi tiết nào quan trọng? Những câu văn, đoạn văn</a:t>
                      </a:r>
                      <a:r>
                        <a:rPr lang="vi-VN" sz="2400">
                          <a:effectLst/>
                          <a:latin typeface="Times New Roman" panose="02020603050405020304" pitchFamily="18" charset="0"/>
                          <a:ea typeface="Times New Roman" panose="02020603050405020304" pitchFamily="18" charset="0"/>
                          <a:cs typeface="Times New Roman" panose="02020603050405020304" pitchFamily="18" charset="0"/>
                        </a:rPr>
                        <a:t>, chi tiết</a:t>
                      </a:r>
                      <a:r>
                        <a:rPr lang="en-US" sz="2400">
                          <a:effectLst/>
                          <a:latin typeface="Times New Roman" panose="02020603050405020304" pitchFamily="18" charset="0"/>
                          <a:ea typeface="Times New Roman" panose="02020603050405020304" pitchFamily="18" charset="0"/>
                          <a:cs typeface="Times New Roman" panose="02020603050405020304" pitchFamily="18" charset="0"/>
                        </a:rPr>
                        <a:t> nào có thể gợi lên ý nghĩa, vấn đề chính của cuốn </a:t>
                      </a:r>
                      <a:r>
                        <a:rPr lang="vi-VN" sz="24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tiểu thuyết</a:t>
                      </a:r>
                      <a:r>
                        <a:rPr lang="en-US" sz="240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66527" marR="665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vi-VN"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vi-VN"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6527" marR="665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66782342"/>
                  </a:ext>
                </a:extLst>
              </a:tr>
              <a:tr h="663049">
                <a:tc>
                  <a:txBody>
                    <a:bodyPr/>
                    <a:lstStyle/>
                    <a:p>
                      <a:pPr algn="just">
                        <a:lnSpc>
                          <a:spcPct val="115000"/>
                        </a:lnSpc>
                        <a:spcAft>
                          <a:spcPts val="0"/>
                        </a:spcAft>
                      </a:pPr>
                      <a:r>
                        <a:rPr lang="en-US" sz="2400" b="1">
                          <a:effectLst/>
                          <a:latin typeface="Times New Roman" panose="02020603050405020304" pitchFamily="18" charset="0"/>
                          <a:ea typeface="Times New Roman" panose="02020603050405020304" pitchFamily="18" charset="0"/>
                          <a:cs typeface="Times New Roman" panose="02020603050405020304" pitchFamily="18" charset="0"/>
                        </a:rPr>
                        <a:t>6</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527" marR="665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Chủ</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nghĩa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rút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cuốn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tiểu </a:t>
                      </a:r>
                      <a:r>
                        <a:rPr lang="vi-VN"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thuyết</a:t>
                      </a:r>
                      <a:r>
                        <a:rPr lang="en-US"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66527" marR="665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algn="just">
                        <a:lnSpc>
                          <a:spcPct val="115000"/>
                        </a:lnSpc>
                        <a:spcAft>
                          <a:spcPts val="0"/>
                        </a:spcAft>
                      </a:pPr>
                      <a:r>
                        <a:rPr lang="vi-VN"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6527" marR="665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54024303"/>
                  </a:ext>
                </a:extLst>
              </a:tr>
            </a:tbl>
          </a:graphicData>
        </a:graphic>
      </p:graphicFrame>
    </p:spTree>
    <p:extLst>
      <p:ext uri="{BB962C8B-B14F-4D97-AF65-F5344CB8AC3E}">
        <p14:creationId xmlns:p14="http://schemas.microsoft.com/office/powerpoint/2010/main" val="111237231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476640" y="2826396"/>
            <a:ext cx="7562648" cy="678327"/>
          </a:xfrm>
          <a:prstGeom prst="rect">
            <a:avLst/>
          </a:prstGeom>
        </p:spPr>
        <p:txBody>
          <a:bodyPr wrap="none">
            <a:spAutoFit/>
          </a:bodyPr>
          <a:lstStyle/>
          <a:p>
            <a:pPr algn="ctr">
              <a:lnSpc>
                <a:spcPct val="115000"/>
              </a:lnSpc>
              <a:spcAft>
                <a:spcPts val="0"/>
              </a:spcAft>
            </a:pPr>
            <a:r>
              <a:rPr lang="vi-VN" sz="3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HOẠT ĐỘNG </a:t>
            </a:r>
            <a:r>
              <a:rPr lang="en-US" sz="3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TỰ ĐÁNH GIÁ BÀI 8</a:t>
            </a:r>
            <a:endParaRPr lang="en-US" sz="3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66186362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090400" cy="6858000"/>
          </a:xfrm>
          <a:prstGeom prst="rect">
            <a:avLst/>
          </a:prstGeom>
        </p:spPr>
      </p:pic>
      <p:sp>
        <p:nvSpPr>
          <p:cNvPr id="3" name="Rectangle 2"/>
          <p:cNvSpPr/>
          <p:nvPr/>
        </p:nvSpPr>
        <p:spPr>
          <a:xfrm>
            <a:off x="1228437" y="651549"/>
            <a:ext cx="9319491" cy="3065455"/>
          </a:xfrm>
          <a:prstGeom prst="rect">
            <a:avLst/>
          </a:prstGeom>
        </p:spPr>
        <p:txBody>
          <a:bodyPr wrap="square">
            <a:spAutoFit/>
          </a:bodyPr>
          <a:lstStyle/>
          <a:p>
            <a:pPr algn="just">
              <a:lnSpc>
                <a:spcPct val="115000"/>
              </a:lnSpc>
              <a:spcAft>
                <a:spcPts val="0"/>
              </a:spcAft>
            </a:pP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I.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Trắc</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nghiệm</a:t>
            </a:r>
            <a:endParaRPr lang="en-US" sz="2800" dirty="0" smtClean="0">
              <a:effectLst/>
              <a:latin typeface="Times New Roman" panose="02020603050405020304" pitchFamily="18" charset="0"/>
              <a:ea typeface="Times New Roman" panose="02020603050405020304" pitchFamily="18" charset="0"/>
            </a:endParaRPr>
          </a:p>
          <a:p>
            <a:pPr indent="457200" algn="just">
              <a:lnSpc>
                <a:spcPct val="115000"/>
              </a:lnSpc>
              <a:spcAft>
                <a:spcPts val="0"/>
              </a:spcAft>
            </a:pP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Đ</a:t>
            </a:r>
            <a:r>
              <a:rPr lang="vi-VN" sz="2800" b="1" dirty="0">
                <a:latin typeface="Times New Roman" panose="02020603050405020304" pitchFamily="18" charset="0"/>
                <a:ea typeface="Times New Roman" panose="02020603050405020304" pitchFamily="18" charset="0"/>
                <a:cs typeface="Times New Roman" panose="02020603050405020304" pitchFamily="18" charset="0"/>
              </a:rPr>
              <a:t>ọc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văn</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bản</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a:latin typeface="Times New Roman" panose="02020603050405020304" pitchFamily="18" charset="0"/>
                <a:ea typeface="Times New Roman" panose="02020603050405020304" pitchFamily="18" charset="0"/>
                <a:cs typeface="Times New Roman" panose="02020603050405020304" pitchFamily="18" charset="0"/>
              </a:rPr>
              <a:t>“</a:t>
            </a:r>
            <a:r>
              <a:rPr lang="en-US" sz="2800" b="1" i="1" dirty="0" err="1">
                <a:latin typeface="Times New Roman" panose="02020603050405020304" pitchFamily="18" charset="0"/>
                <a:ea typeface="Times New Roman" panose="02020603050405020304" pitchFamily="18" charset="0"/>
                <a:cs typeface="Times New Roman" panose="02020603050405020304" pitchFamily="18" charset="0"/>
              </a:rPr>
              <a:t>Tức</a:t>
            </a:r>
            <a:r>
              <a:rPr lang="en-US" sz="28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ea typeface="Times New Roman" panose="02020603050405020304" pitchFamily="18" charset="0"/>
                <a:cs typeface="Times New Roman" panose="02020603050405020304" pitchFamily="18" charset="0"/>
              </a:rPr>
              <a:t>nước</a:t>
            </a:r>
            <a:r>
              <a:rPr lang="en-US" sz="28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ea typeface="Times New Roman" panose="02020603050405020304" pitchFamily="18" charset="0"/>
                <a:cs typeface="Times New Roman" panose="02020603050405020304" pitchFamily="18" charset="0"/>
              </a:rPr>
              <a:t>vỡ</a:t>
            </a:r>
            <a:r>
              <a:rPr lang="en-US" sz="28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ea typeface="Times New Roman" panose="02020603050405020304" pitchFamily="18" charset="0"/>
                <a:cs typeface="Times New Roman" panose="02020603050405020304" pitchFamily="18" charset="0"/>
              </a:rPr>
              <a:t>bờ</a:t>
            </a:r>
            <a:r>
              <a:rPr lang="vi-VN" sz="2800" b="1" i="1" dirty="0">
                <a:latin typeface="Times New Roman" panose="02020603050405020304" pitchFamily="18" charset="0"/>
                <a:ea typeface="Times New Roman" panose="02020603050405020304" pitchFamily="18" charset="0"/>
                <a:cs typeface="Times New Roman" panose="02020603050405020304" pitchFamily="18" charset="0"/>
              </a:rPr>
              <a:t>”</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a:latin typeface="Times New Roman" panose="02020603050405020304" pitchFamily="18" charset="0"/>
                <a:ea typeface="Times New Roman" panose="02020603050405020304" pitchFamily="18" charset="0"/>
                <a:cs typeface="Times New Roman" panose="02020603050405020304" pitchFamily="18" charset="0"/>
              </a:rPr>
              <a:t>Trích </a:t>
            </a:r>
            <a:r>
              <a:rPr lang="vi-VN" sz="2800" b="1" i="1" dirty="0">
                <a:latin typeface="Times New Roman" panose="02020603050405020304" pitchFamily="18" charset="0"/>
                <a:ea typeface="Times New Roman" panose="02020603050405020304" pitchFamily="18" charset="0"/>
                <a:cs typeface="Times New Roman" panose="02020603050405020304" pitchFamily="18" charset="0"/>
              </a:rPr>
              <a:t>Tắt đèn-</a:t>
            </a:r>
            <a:r>
              <a:rPr lang="vi-VN" sz="2800" b="1" dirty="0">
                <a:latin typeface="Times New Roman" panose="02020603050405020304" pitchFamily="18" charset="0"/>
                <a:ea typeface="Times New Roman" panose="02020603050405020304" pitchFamily="18" charset="0"/>
                <a:cs typeface="Times New Roman" panose="02020603050405020304" pitchFamily="18" charset="0"/>
              </a:rPr>
              <a:t> Ngô Tất Tố</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a:latin typeface="Times New Roman" panose="02020603050405020304" pitchFamily="18" charset="0"/>
                <a:ea typeface="Times New Roman" panose="02020603050405020304" pitchFamily="18" charset="0"/>
                <a:cs typeface="Times New Roman" panose="02020603050405020304" pitchFamily="18" charset="0"/>
              </a:rPr>
              <a:t>(từ trang 76 đến trang 79 sgk Ngữ văn lớp 8 Tập 2) và thực hiện các yêu cầu bên dưới: </a:t>
            </a:r>
            <a:endParaRPr lang="en-US" sz="2800" dirty="0" smtClean="0">
              <a:effectLst/>
              <a:latin typeface="Times New Roman" panose="02020603050405020304" pitchFamily="18" charset="0"/>
              <a:ea typeface="Times New Roman" panose="02020603050405020304" pitchFamily="18" charset="0"/>
            </a:endParaRPr>
          </a:p>
          <a:p>
            <a:pPr algn="just">
              <a:lnSpc>
                <a:spcPct val="115000"/>
              </a:lnSpc>
              <a:spcAft>
                <a:spcPts val="0"/>
              </a:spcAft>
            </a:pPr>
            <a:r>
              <a:rPr lang="vi-VN" sz="2800" dirty="0">
                <a:latin typeface="Times New Roman" panose="02020603050405020304" pitchFamily="18" charset="0"/>
                <a:ea typeface="Times New Roman" panose="02020603050405020304" pitchFamily="18" charset="0"/>
                <a:cs typeface="Times New Roman" panose="02020603050405020304" pitchFamily="18" charset="0"/>
              </a:rPr>
              <a:t>Ghi vào vở chữ cái đứng trước phương án trả lời đúng cho mỗi câu hỏi (từ câu 1 đến câu 5): </a:t>
            </a:r>
            <a:endParaRPr lang="en-US" sz="2800" dirty="0" smtClean="0">
              <a:effectLst/>
              <a:latin typeface="Times New Roman" panose="02020603050405020304" pitchFamily="18" charset="0"/>
              <a:ea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4088266934"/>
              </p:ext>
            </p:extLst>
          </p:nvPr>
        </p:nvGraphicFramePr>
        <p:xfrm>
          <a:off x="2272146" y="4133675"/>
          <a:ext cx="8211125" cy="902716"/>
        </p:xfrm>
        <a:graphic>
          <a:graphicData uri="http://schemas.openxmlformats.org/drawingml/2006/table">
            <a:tbl>
              <a:tblPr firstRow="1" firstCol="1" bandRow="1"/>
              <a:tblGrid>
                <a:gridCol w="1520831">
                  <a:extLst>
                    <a:ext uri="{9D8B030D-6E8A-4147-A177-3AD203B41FA5}">
                      <a16:colId xmlns:a16="http://schemas.microsoft.com/office/drawing/2014/main" val="2859156565"/>
                    </a:ext>
                  </a:extLst>
                </a:gridCol>
                <a:gridCol w="1276681">
                  <a:extLst>
                    <a:ext uri="{9D8B030D-6E8A-4147-A177-3AD203B41FA5}">
                      <a16:colId xmlns:a16="http://schemas.microsoft.com/office/drawing/2014/main" val="1781712782"/>
                    </a:ext>
                  </a:extLst>
                </a:gridCol>
                <a:gridCol w="1287591">
                  <a:extLst>
                    <a:ext uri="{9D8B030D-6E8A-4147-A177-3AD203B41FA5}">
                      <a16:colId xmlns:a16="http://schemas.microsoft.com/office/drawing/2014/main" val="2836339123"/>
                    </a:ext>
                  </a:extLst>
                </a:gridCol>
                <a:gridCol w="1704969">
                  <a:extLst>
                    <a:ext uri="{9D8B030D-6E8A-4147-A177-3AD203B41FA5}">
                      <a16:colId xmlns:a16="http://schemas.microsoft.com/office/drawing/2014/main" val="2333181616"/>
                    </a:ext>
                  </a:extLst>
                </a:gridCol>
                <a:gridCol w="1287591">
                  <a:extLst>
                    <a:ext uri="{9D8B030D-6E8A-4147-A177-3AD203B41FA5}">
                      <a16:colId xmlns:a16="http://schemas.microsoft.com/office/drawing/2014/main" val="4077466410"/>
                    </a:ext>
                  </a:extLst>
                </a:gridCol>
                <a:gridCol w="1133462">
                  <a:extLst>
                    <a:ext uri="{9D8B030D-6E8A-4147-A177-3AD203B41FA5}">
                      <a16:colId xmlns:a16="http://schemas.microsoft.com/office/drawing/2014/main" val="3939654551"/>
                    </a:ext>
                  </a:extLst>
                </a:gridCol>
              </a:tblGrid>
              <a:tr h="0">
                <a:tc>
                  <a:txBody>
                    <a:bodyPr/>
                    <a:lstStyle/>
                    <a:p>
                      <a:pPr algn="just">
                        <a:lnSpc>
                          <a:spcPct val="115000"/>
                        </a:lnSpc>
                        <a:spcAft>
                          <a:spcPts val="0"/>
                        </a:spcAft>
                      </a:pPr>
                      <a:r>
                        <a:rPr lang="en-US" sz="28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endParaRPr lang="en-US" sz="2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vi-VN" sz="2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n-US" sz="2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81489922"/>
                  </a:ext>
                </a:extLst>
              </a:tr>
              <a:tr h="41275">
                <a:tc>
                  <a:txBody>
                    <a:bodyPr/>
                    <a:lstStyle/>
                    <a:p>
                      <a:pPr algn="just">
                        <a:lnSpc>
                          <a:spcPct val="115000"/>
                        </a:lnSpc>
                        <a:spcAft>
                          <a:spcPts val="0"/>
                        </a:spcAft>
                      </a:pPr>
                      <a:r>
                        <a:rPr lang="en-US" sz="28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Đáp án</a:t>
                      </a:r>
                      <a:endParaRPr lang="en-US" sz="2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vi-VN" sz="2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a:t>
                      </a:r>
                      <a:endParaRPr lang="en-US" sz="2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vi-VN" sz="2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D</a:t>
                      </a:r>
                      <a:endParaRPr lang="en-US" sz="2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vi-VN" sz="2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a:t>
                      </a:r>
                      <a:endParaRPr lang="en-US" sz="2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vi-VN" sz="2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D</a:t>
                      </a:r>
                      <a:endParaRPr lang="en-US" sz="2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vi-VN"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a:t>
                      </a:r>
                      <a:endPar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17956735"/>
                  </a:ext>
                </a:extLst>
              </a:tr>
            </a:tbl>
          </a:graphicData>
        </a:graphic>
      </p:graphicFrame>
    </p:spTree>
    <p:extLst>
      <p:ext uri="{BB962C8B-B14F-4D97-AF65-F5344CB8AC3E}">
        <p14:creationId xmlns:p14="http://schemas.microsoft.com/office/powerpoint/2010/main" val="183237300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fltVal val="0"/>
                                          </p:val>
                                        </p:tav>
                                        <p:tav tm="100000">
                                          <p:val>
                                            <p:strVal val="#ppt_w"/>
                                          </p:val>
                                        </p:tav>
                                      </p:tavLst>
                                    </p:anim>
                                    <p:anim calcmode="lin" valueType="num">
                                      <p:cBhvr>
                                        <p:cTn id="13" dur="1000" fill="hold"/>
                                        <p:tgtEl>
                                          <p:spTgt spid="4"/>
                                        </p:tgtEl>
                                        <p:attrNameLst>
                                          <p:attrName>ppt_h</p:attrName>
                                        </p:attrNameLst>
                                      </p:cBhvr>
                                      <p:tavLst>
                                        <p:tav tm="0">
                                          <p:val>
                                            <p:fltVal val="0"/>
                                          </p:val>
                                        </p:tav>
                                        <p:tav tm="100000">
                                          <p:val>
                                            <p:strVal val="#ppt_h"/>
                                          </p:val>
                                        </p:tav>
                                      </p:tavLst>
                                    </p:anim>
                                    <p:anim calcmode="lin" valueType="num">
                                      <p:cBhvr>
                                        <p:cTn id="14" dur="1000" fill="hold"/>
                                        <p:tgtEl>
                                          <p:spTgt spid="4"/>
                                        </p:tgtEl>
                                        <p:attrNameLst>
                                          <p:attrName>style.rotation</p:attrName>
                                        </p:attrNameLst>
                                      </p:cBhvr>
                                      <p:tavLst>
                                        <p:tav tm="0">
                                          <p:val>
                                            <p:fltVal val="90"/>
                                          </p:val>
                                        </p:tav>
                                        <p:tav tm="100000">
                                          <p:val>
                                            <p:fltVal val="0"/>
                                          </p:val>
                                        </p:tav>
                                      </p:tavLst>
                                    </p:anim>
                                    <p:animEffect transition="in" filter="fade">
                                      <p:cBhvr>
                                        <p:cTn id="15"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090400" cy="6858000"/>
          </a:xfrm>
          <a:prstGeom prst="rect">
            <a:avLst/>
          </a:prstGeom>
        </p:spPr>
      </p:pic>
      <p:sp>
        <p:nvSpPr>
          <p:cNvPr id="3" name="Rectangle 2"/>
          <p:cNvSpPr/>
          <p:nvPr/>
        </p:nvSpPr>
        <p:spPr>
          <a:xfrm>
            <a:off x="1228437" y="651549"/>
            <a:ext cx="9319491" cy="5693866"/>
          </a:xfrm>
          <a:prstGeom prst="rect">
            <a:avLst/>
          </a:prstGeom>
        </p:spPr>
        <p:txBody>
          <a:bodyPr wrap="square">
            <a:spAutoFit/>
          </a:bodyPr>
          <a:lstStyle/>
          <a:p>
            <a:pPr algn="just" fontAlgn="base"/>
            <a:r>
              <a:rPr lang="vi-VN" sz="2800" b="1" dirty="0">
                <a:latin typeface="Times New Roman" panose="02020603050405020304" pitchFamily="18" charset="0"/>
                <a:cs typeface="Times New Roman" panose="02020603050405020304" pitchFamily="18" charset="0"/>
              </a:rPr>
              <a:t>II. Tự luận: </a:t>
            </a:r>
            <a:r>
              <a:rPr lang="vi-VN" sz="2800" b="1" dirty="0" smtClean="0">
                <a:latin typeface="Times New Roman" panose="02020603050405020304" pitchFamily="18" charset="0"/>
                <a:cs typeface="Times New Roman" panose="02020603050405020304" pitchFamily="18" charset="0"/>
              </a:rPr>
              <a:t>Câu </a:t>
            </a:r>
            <a:r>
              <a:rPr lang="vi-VN" sz="2800" b="1" dirty="0">
                <a:latin typeface="Times New Roman" panose="02020603050405020304" pitchFamily="18" charset="0"/>
                <a:cs typeface="Times New Roman" panose="02020603050405020304" pitchFamily="18" charset="0"/>
              </a:rPr>
              <a:t>6: </a:t>
            </a:r>
            <a:r>
              <a:rPr lang="en-US" sz="2800" i="1" dirty="0">
                <a:latin typeface="Times New Roman" panose="02020603050405020304" pitchFamily="18" charset="0"/>
                <a:cs typeface="Times New Roman" panose="02020603050405020304" pitchFamily="18" charset="0"/>
              </a:rPr>
              <a:t>Qua </a:t>
            </a:r>
            <a:r>
              <a:rPr lang="en-US" sz="2800" i="1" dirty="0" err="1">
                <a:latin typeface="Times New Roman" panose="02020603050405020304" pitchFamily="18" charset="0"/>
                <a:cs typeface="Times New Roman" panose="02020603050405020304" pitchFamily="18" charset="0"/>
              </a:rPr>
              <a:t>đoạn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chư</a:t>
            </a:r>
            <a:r>
              <a:rPr lang="en-US" sz="2800" i="1" dirty="0">
                <a:latin typeface="Times New Roman" panose="02020603050405020304" pitchFamily="18" charset="0"/>
                <a:cs typeface="Times New Roman" panose="02020603050405020304" pitchFamily="18" charset="0"/>
              </a:rPr>
              <a:t>̃ in </a:t>
            </a:r>
            <a:r>
              <a:rPr lang="en-US" sz="2800" i="1" dirty="0" err="1">
                <a:latin typeface="Times New Roman" panose="02020603050405020304" pitchFamily="18" charset="0"/>
                <a:cs typeface="Times New Roman" panose="02020603050405020304" pitchFamily="18" charset="0"/>
              </a:rPr>
              <a:t>nho</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phía</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trên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văn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bản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em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hiểu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gi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vê</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gia</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cảnh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của</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chị</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Dậu</a:t>
            </a:r>
            <a:r>
              <a:rPr lang="en-US" sz="2800" i="1"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pPr algn="just" fontAlgn="base"/>
            <a:r>
              <a:rPr lang="en-US" sz="2800" b="1" dirty="0" err="1">
                <a:latin typeface="Times New Roman" panose="02020603050405020304" pitchFamily="18" charset="0"/>
                <a:cs typeface="Times New Roman" panose="02020603050405020304" pitchFamily="18" charset="0"/>
              </a:rPr>
              <a:t>Trả</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lời</a:t>
            </a:r>
            <a:r>
              <a:rPr lang="en-US" sz="2800" b="1"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pPr algn="just" fontAlgn="base"/>
            <a:r>
              <a:rPr lang="en-US" sz="2800" dirty="0" err="1">
                <a:latin typeface="Times New Roman" panose="02020603050405020304" pitchFamily="18" charset="0"/>
                <a:cs typeface="Times New Roman" panose="02020603050405020304" pitchFamily="18" charset="0"/>
              </a:rPr>
              <a:t>Hoàn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Dậu</a:t>
            </a:r>
            <a:r>
              <a:rPr lang="en-US" sz="2800" dirty="0">
                <a:latin typeface="Times New Roman" panose="02020603050405020304" pitchFamily="18" charset="0"/>
                <a:cs typeface="Times New Roman" panose="02020603050405020304" pitchFamily="18" charset="0"/>
              </a:rPr>
              <a:t>:</a:t>
            </a:r>
          </a:p>
          <a:p>
            <a:pPr algn="just" fontAlgn="base"/>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Nghèo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cùng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đinh</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dù quanh năm “đầu tắt mặt tối”</a:t>
            </a:r>
            <a:r>
              <a:rPr lang="en-US" sz="2800" dirty="0">
                <a:latin typeface="Times New Roman" panose="02020603050405020304" pitchFamily="18" charset="0"/>
                <a:cs typeface="Times New Roman" panose="02020603050405020304" pitchFamily="18" charset="0"/>
              </a:rPr>
              <a:t>-&gt; </a:t>
            </a:r>
            <a:r>
              <a:rPr lang="en-US" sz="2800" dirty="0" err="1">
                <a:latin typeface="Times New Roman" panose="02020603050405020304" pitchFamily="18" charset="0"/>
                <a:cs typeface="Times New Roman" panose="02020603050405020304" pitchFamily="18" charset="0"/>
              </a:rPr>
              <a:t>rất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nghèo</a:t>
            </a:r>
            <a:endParaRPr lang="en-US" sz="2800" dirty="0">
              <a:latin typeface="Times New Roman" panose="02020603050405020304" pitchFamily="18" charset="0"/>
              <a:cs typeface="Times New Roman" panose="02020603050405020304" pitchFamily="18" charset="0"/>
            </a:endParaRPr>
          </a:p>
          <a:p>
            <a:pPr algn="just" fontAlgn="base"/>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Dậu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ốm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kéo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mấy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tiền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nộp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sưu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a:t>
            </a:r>
            <a:r>
              <a:rPr lang="en-US" sz="2800" dirty="0">
                <a:latin typeface="Times New Roman" panose="02020603050405020304" pitchFamily="18" charset="0"/>
                <a:cs typeface="Times New Roman" panose="02020603050405020304" pitchFamily="18" charset="0"/>
              </a:rPr>
              <a:t> con </a:t>
            </a:r>
            <a:r>
              <a:rPr lang="en-US" sz="2800" dirty="0" err="1">
                <a:latin typeface="Times New Roman" panose="02020603050405020304" pitchFamily="18" charset="0"/>
                <a:cs typeface="Times New Roman" panose="02020603050405020304" pitchFamily="18" charset="0"/>
              </a:rPr>
              <a:t>gái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đầu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lòng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ổ </a:t>
            </a:r>
            <a:r>
              <a:rPr lang="en-US" sz="2800" dirty="0" err="1">
                <a:latin typeface="Times New Roman" panose="02020603050405020304" pitchFamily="18" charset="0"/>
                <a:cs typeface="Times New Roman" panose="02020603050405020304" pitchFamily="18" charset="0"/>
              </a:rPr>
              <a:t>chó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chạy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nộp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suất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sưu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chồng</a:t>
            </a:r>
            <a:r>
              <a:rPr lang="en-US" sz="2800" dirty="0">
                <a:latin typeface="Times New Roman" panose="02020603050405020304" pitchFamily="18" charset="0"/>
                <a:cs typeface="Times New Roman" panose="02020603050405020304" pitchFamily="18" charset="0"/>
              </a:rPr>
              <a:t>.</a:t>
            </a:r>
          </a:p>
          <a:p>
            <a:pPr algn="just" fontAlgn="base"/>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nộp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sưu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nặng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nộp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luôn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Dậu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mất</a:t>
            </a:r>
            <a:r>
              <a:rPr lang="en-US" sz="2800" dirty="0">
                <a:latin typeface="Times New Roman" panose="02020603050405020304" pitchFamily="18" charset="0"/>
                <a:cs typeface="Times New Roman" panose="02020603050405020304" pitchFamily="18" charset="0"/>
              </a:rPr>
              <a:t>.</a:t>
            </a:r>
          </a:p>
          <a:p>
            <a:pPr algn="just" fontAlgn="base"/>
            <a:r>
              <a:rPr lang="en-US" sz="2800" b="1" dirty="0">
                <a:solidFill>
                  <a:srgbClr val="FF0000"/>
                </a:solidFill>
                <a:latin typeface="Times New Roman" panose="02020603050405020304" pitchFamily="18" charset="0"/>
                <a:cs typeface="Times New Roman" panose="02020603050405020304" pitchFamily="18" charset="0"/>
              </a:rPr>
              <a:t>=&gt; </a:t>
            </a:r>
            <a:r>
              <a:rPr lang="en-US" sz="2800" b="1" dirty="0" err="1">
                <a:solidFill>
                  <a:srgbClr val="FF0000"/>
                </a:solidFill>
                <a:latin typeface="Times New Roman" panose="02020603050405020304" pitchFamily="18" charset="0"/>
                <a:cs typeface="Times New Roman" panose="02020603050405020304" pitchFamily="18" charset="0"/>
              </a:rPr>
              <a:t>Hoàn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cảnh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khó</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khăn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bần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hàn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đến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tận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cùng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vì</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bị</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giai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cấp</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thống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trị</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áp</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bức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bóc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lột</a:t>
            </a:r>
            <a:r>
              <a:rPr lang="en-US" sz="2800" b="1"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61599178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000"/>
                                        <p:tgtEl>
                                          <p:spTgt spid="3">
                                            <p:txEl>
                                              <p:pRg st="3" end="3"/>
                                            </p:txEl>
                                          </p:spTgt>
                                        </p:tgtEl>
                                      </p:cBhvr>
                                    </p:animEffect>
                                    <p:anim calcmode="lin" valueType="num">
                                      <p:cBhvr>
                                        <p:cTn id="2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1000"/>
                                        <p:tgtEl>
                                          <p:spTgt spid="3">
                                            <p:txEl>
                                              <p:pRg st="4" end="4"/>
                                            </p:txEl>
                                          </p:spTgt>
                                        </p:tgtEl>
                                      </p:cBhvr>
                                    </p:animEffect>
                                    <p:anim calcmode="lin" valueType="num">
                                      <p:cBhvr>
                                        <p:cTn id="3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1000"/>
                                        <p:tgtEl>
                                          <p:spTgt spid="3">
                                            <p:txEl>
                                              <p:pRg st="5" end="5"/>
                                            </p:txEl>
                                          </p:spTgt>
                                        </p:tgtEl>
                                      </p:cBhvr>
                                    </p:animEffect>
                                    <p:anim calcmode="lin" valueType="num">
                                      <p:cBhvr>
                                        <p:cTn id="3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animEffect transition="in" filter="barn(inVertical)">
                                      <p:cBhvr>
                                        <p:cTn id="44"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090400" cy="6858000"/>
          </a:xfrm>
          <a:prstGeom prst="rect">
            <a:avLst/>
          </a:prstGeom>
        </p:spPr>
      </p:pic>
      <p:sp>
        <p:nvSpPr>
          <p:cNvPr id="3" name="Rectangle 2"/>
          <p:cNvSpPr/>
          <p:nvPr/>
        </p:nvSpPr>
        <p:spPr>
          <a:xfrm>
            <a:off x="1228437" y="651549"/>
            <a:ext cx="9319491" cy="5047536"/>
          </a:xfrm>
          <a:prstGeom prst="rect">
            <a:avLst/>
          </a:prstGeom>
        </p:spPr>
        <p:txBody>
          <a:bodyPr wrap="square">
            <a:spAutoFit/>
          </a:bodyPr>
          <a:lstStyle/>
          <a:p>
            <a:pPr algn="just"/>
            <a:r>
              <a:rPr lang="vi-VN" sz="2800" b="1" dirty="0">
                <a:latin typeface="Times New Roman" panose="02020603050405020304" pitchFamily="18" charset="0"/>
                <a:cs typeface="Times New Roman" panose="02020603050405020304" pitchFamily="18" charset="0"/>
              </a:rPr>
              <a:t>II. Tự luận</a:t>
            </a:r>
            <a:r>
              <a:rPr lang="vi-VN" sz="2800" b="1" dirty="0" smtClean="0">
                <a:latin typeface="Times New Roman" panose="02020603050405020304" pitchFamily="18" charset="0"/>
                <a:cs typeface="Times New Roman" panose="02020603050405020304" pitchFamily="18" charset="0"/>
              </a:rPr>
              <a:t>:</a:t>
            </a:r>
            <a:endParaRPr lang="en-US" sz="2800" b="1" dirty="0" smtClean="0">
              <a:latin typeface="Times New Roman" panose="02020603050405020304" pitchFamily="18" charset="0"/>
              <a:cs typeface="Times New Roman" panose="02020603050405020304" pitchFamily="18" charset="0"/>
            </a:endParaRPr>
          </a:p>
          <a:p>
            <a:pPr algn="just">
              <a:lnSpc>
                <a:spcPct val="150000"/>
              </a:lnSpc>
            </a:pPr>
            <a:r>
              <a:rPr lang="vi-VN" sz="2800" b="1" dirty="0" smtClean="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Câu</a:t>
            </a:r>
            <a:r>
              <a:rPr lang="en-US" sz="2800" b="1" dirty="0">
                <a:latin typeface="Times New Roman" panose="02020603050405020304" pitchFamily="18" charset="0"/>
                <a:cs typeface="Times New Roman" panose="02020603050405020304" pitchFamily="18" charset="0"/>
              </a:rPr>
              <a:t> 7</a:t>
            </a:r>
            <a:r>
              <a:rPr lang="vi-VN" sz="2800" b="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Em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có</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nhận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xét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gì</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về</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tính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cách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của</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tên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cai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lệ</a:t>
            </a:r>
            <a:r>
              <a:rPr lang="en-US" sz="2800" i="1"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pPr algn="just">
              <a:lnSpc>
                <a:spcPct val="150000"/>
              </a:lnSpc>
            </a:pPr>
            <a:r>
              <a:rPr lang="en-US" sz="2800" b="1" dirty="0" err="1">
                <a:latin typeface="Times New Roman" panose="02020603050405020304" pitchFamily="18" charset="0"/>
                <a:cs typeface="Times New Roman" panose="02020603050405020304" pitchFamily="18" charset="0"/>
              </a:rPr>
              <a:t>Trả</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lời</a:t>
            </a:r>
            <a:r>
              <a:rPr lang="en-US" sz="2800" b="1"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pPr algn="just">
              <a:lnSpc>
                <a:spcPct val="150000"/>
              </a:lnSpc>
            </a:pP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máy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chỉ</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tay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hạng</a:t>
            </a:r>
            <a:r>
              <a:rPr lang="vi-VN" sz="2800" dirty="0">
                <a:latin typeface="Times New Roman" panose="02020603050405020304" pitchFamily="18" charset="0"/>
                <a:cs typeface="Times New Roman" panose="02020603050405020304" pitchFamily="18" charset="0"/>
              </a:rPr>
              <a:t>, tiêu biểu cho hạng tay sai, công cụ đắc lực cho cái trật tự xã hội thực dân phong kiến vừa tàn bạo, độc ác, vừa hống hách, hung hãn, không nhân tính, cậy quyền để ức hiếp những người dân lành yếu đuối. </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4724064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arn(inVertical)">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090400" cy="6858000"/>
          </a:xfrm>
          <a:prstGeom prst="rect">
            <a:avLst/>
          </a:prstGeom>
        </p:spPr>
      </p:pic>
      <p:sp>
        <p:nvSpPr>
          <p:cNvPr id="3" name="Rectangle 2"/>
          <p:cNvSpPr/>
          <p:nvPr/>
        </p:nvSpPr>
        <p:spPr>
          <a:xfrm>
            <a:off x="1228437" y="651549"/>
            <a:ext cx="9319491" cy="4955203"/>
          </a:xfrm>
          <a:prstGeom prst="rect">
            <a:avLst/>
          </a:prstGeom>
        </p:spPr>
        <p:txBody>
          <a:bodyPr wrap="square">
            <a:spAutoFit/>
          </a:bodyPr>
          <a:lstStyle/>
          <a:p>
            <a:pPr algn="just"/>
            <a:r>
              <a:rPr lang="vi-VN" sz="2800" b="1" dirty="0">
                <a:latin typeface="Times New Roman" panose="02020603050405020304" pitchFamily="18" charset="0"/>
                <a:cs typeface="Times New Roman" panose="02020603050405020304" pitchFamily="18" charset="0"/>
              </a:rPr>
              <a:t>II. Tự luận</a:t>
            </a:r>
            <a:r>
              <a:rPr lang="vi-VN" sz="2800" b="1" dirty="0" smtClean="0">
                <a:latin typeface="Times New Roman" panose="02020603050405020304" pitchFamily="18" charset="0"/>
                <a:cs typeface="Times New Roman" panose="02020603050405020304" pitchFamily="18" charset="0"/>
              </a:rPr>
              <a:t>:</a:t>
            </a:r>
            <a:endParaRPr lang="en-US" sz="2800" b="1" dirty="0" smtClean="0">
              <a:latin typeface="Times New Roman" panose="02020603050405020304" pitchFamily="18" charset="0"/>
              <a:cs typeface="Times New Roman" panose="02020603050405020304" pitchFamily="18" charset="0"/>
            </a:endParaRPr>
          </a:p>
          <a:p>
            <a:pPr algn="just"/>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8</a:t>
            </a:r>
            <a:r>
              <a:rPr lang="vi-VN"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Theo </a:t>
            </a:r>
            <a:r>
              <a:rPr lang="en-US" sz="2400" i="1" dirty="0" err="1">
                <a:latin typeface="Times New Roman" panose="02020603050405020304" pitchFamily="18" charset="0"/>
                <a:cs typeface="Times New Roman" panose="02020603050405020304" pitchFamily="18" charset="0"/>
              </a:rPr>
              <a:t>em</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tình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huống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nào</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đã</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khiến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chị</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Dậu</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vùng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dậy</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chống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trả</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quyết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liệt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với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bọn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tay</a:t>
            </a:r>
            <a:r>
              <a:rPr lang="en-US" sz="2400" i="1" dirty="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sai</a:t>
            </a:r>
            <a:r>
              <a:rPr lang="en-US" sz="2400" i="1" dirty="0" smtClean="0">
                <a:latin typeface="Times New Roman" panose="02020603050405020304" pitchFamily="18" charset="0"/>
                <a:cs typeface="Times New Roman" panose="02020603050405020304" pitchFamily="18" charset="0"/>
              </a:rPr>
              <a:t>? </a:t>
            </a:r>
          </a:p>
          <a:p>
            <a:pPr algn="just"/>
            <a:r>
              <a:rPr lang="vi-VN" sz="2400" b="1" dirty="0" smtClean="0">
                <a:latin typeface="Times New Roman" panose="02020603050405020304" pitchFamily="18" charset="0"/>
                <a:cs typeface="Times New Roman" panose="02020603050405020304" pitchFamily="18" charset="0"/>
              </a:rPr>
              <a:t>Trả </a:t>
            </a:r>
            <a:r>
              <a:rPr lang="en-US" sz="2400" b="1" dirty="0" err="1">
                <a:latin typeface="Times New Roman" panose="02020603050405020304" pitchFamily="18" charset="0"/>
                <a:cs typeface="Times New Roman" panose="02020603050405020304" pitchFamily="18" charset="0"/>
              </a:rPr>
              <a:t>lời</a:t>
            </a:r>
            <a:r>
              <a:rPr lang="en-US" sz="2400" b="1"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algn="just"/>
            <a:r>
              <a:rPr lang="vi-VN" sz="2400" dirty="0">
                <a:latin typeface="Times New Roman" panose="02020603050405020304" pitchFamily="18" charset="0"/>
                <a:cs typeface="Times New Roman" panose="02020603050405020304" pitchFamily="18" charset="0"/>
              </a:rPr>
              <a:t>- Chị Dậu đã hạ mình nhẫn nhục để bảo vệ tính mạng của chồng. Những cai lệ và người nhà lí trưởng đã bỏ ngoài tai tất cả những lời van xin, khẩn cầu của chị. Tên cai lệ hung hăng xông tới, giật phắt cái dây thừng, đùng đùng sầm sập tiến đến chỗ anh Dậu. </a:t>
            </a:r>
            <a:endParaRPr lang="en-US" sz="2400" dirty="0">
              <a:latin typeface="Times New Roman" panose="02020603050405020304" pitchFamily="18" charset="0"/>
              <a:cs typeface="Times New Roman" panose="02020603050405020304" pitchFamily="18" charset="0"/>
            </a:endParaRPr>
          </a:p>
          <a:p>
            <a:pPr algn="just"/>
            <a:r>
              <a:rPr lang="vi-VN" sz="2400" dirty="0">
                <a:latin typeface="Times New Roman" panose="02020603050405020304" pitchFamily="18" charset="0"/>
                <a:cs typeface="Times New Roman" panose="02020603050405020304" pitchFamily="18" charset="0"/>
              </a:rPr>
              <a:t>- Trước sự ức hiếp tàn bạo của chúng, chị Dậu không còn nhẫn nhục được nữa, nên chị đã chủ động đấu tranh, chống chả quyết liệt với bọn tay sai.</a:t>
            </a:r>
            <a:endParaRPr lang="en-US" sz="2400" dirty="0">
              <a:latin typeface="Times New Roman" panose="02020603050405020304" pitchFamily="18" charset="0"/>
              <a:cs typeface="Times New Roman" panose="02020603050405020304" pitchFamily="18" charset="0"/>
            </a:endParaRPr>
          </a:p>
          <a:p>
            <a:pPr algn="just"/>
            <a:r>
              <a:rPr lang="vi-VN" sz="2400" dirty="0">
                <a:latin typeface="Times New Roman" panose="02020603050405020304" pitchFamily="18" charset="0"/>
                <a:cs typeface="Times New Roman" panose="02020603050405020304" pitchFamily="18" charset="0"/>
              </a:rPr>
              <a:t>- Sự vùng dậy của chị thể hiện sức mạnh phản kháng to lớn, chống lại bọn quan lại thối nát và không có nhân tính trong xã hội thực dân nửa phong kiến bấy giờ.</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5521400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anim calcmode="lin" valueType="num">
                                      <p:cBhvr>
                                        <p:cTn id="3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sp>
        <p:nvSpPr>
          <p:cNvPr id="5" name="Rectangle 4"/>
          <p:cNvSpPr/>
          <p:nvPr/>
        </p:nvSpPr>
        <p:spPr>
          <a:xfrm>
            <a:off x="3670203" y="1110733"/>
            <a:ext cx="4281365" cy="1446550"/>
          </a:xfrm>
          <a:prstGeom prst="rect">
            <a:avLst/>
          </a:prstGeom>
        </p:spPr>
        <p:txBody>
          <a:bodyPr wrap="none">
            <a:spAutoFit/>
          </a:bodyPr>
          <a:lstStyle/>
          <a:p>
            <a:pPr algn="ctr"/>
            <a:r>
              <a:rPr lang="en-US" sz="4400" b="1" dirty="0">
                <a:solidFill>
                  <a:srgbClr val="FF0000"/>
                </a:solidFill>
                <a:latin typeface="Times New Roman" panose="02020603050405020304" pitchFamily="18" charset="0"/>
                <a:ea typeface="Times New Roman" panose="02020603050405020304" pitchFamily="18" charset="0"/>
              </a:rPr>
              <a:t>HOẠT ĐỘNG 1</a:t>
            </a:r>
            <a:r>
              <a:rPr lang="en-US" sz="4400" b="1" dirty="0" smtClean="0">
                <a:solidFill>
                  <a:srgbClr val="FF0000"/>
                </a:solidFill>
                <a:latin typeface="Times New Roman" panose="02020603050405020304" pitchFamily="18" charset="0"/>
                <a:ea typeface="Times New Roman" panose="02020603050405020304" pitchFamily="18" charset="0"/>
              </a:rPr>
              <a:t>:</a:t>
            </a:r>
          </a:p>
          <a:p>
            <a:pPr algn="ctr"/>
            <a:r>
              <a:rPr lang="en-US" sz="4400" b="1" dirty="0" smtClean="0">
                <a:solidFill>
                  <a:srgbClr val="FF0000"/>
                </a:solidFill>
                <a:latin typeface="Times New Roman" panose="02020603050405020304" pitchFamily="18" charset="0"/>
                <a:ea typeface="Times New Roman" panose="02020603050405020304" pitchFamily="18" charset="0"/>
              </a:rPr>
              <a:t> </a:t>
            </a:r>
            <a:r>
              <a:rPr lang="en-US" sz="4400" b="1" dirty="0">
                <a:solidFill>
                  <a:srgbClr val="FF0000"/>
                </a:solidFill>
                <a:latin typeface="Times New Roman" panose="02020603050405020304" pitchFamily="18" charset="0"/>
                <a:ea typeface="Times New Roman" panose="02020603050405020304" pitchFamily="18" charset="0"/>
              </a:rPr>
              <a:t>KHỞI ĐỘNG</a:t>
            </a:r>
            <a:endParaRPr lang="en-US" sz="4400" dirty="0"/>
          </a:p>
        </p:txBody>
      </p:sp>
      <p:sp>
        <p:nvSpPr>
          <p:cNvPr id="6" name="Rectangle 5"/>
          <p:cNvSpPr/>
          <p:nvPr/>
        </p:nvSpPr>
        <p:spPr>
          <a:xfrm>
            <a:off x="2595418" y="2745736"/>
            <a:ext cx="6908800" cy="2569934"/>
          </a:xfrm>
          <a:prstGeom prst="rect">
            <a:avLst/>
          </a:prstGeom>
        </p:spPr>
        <p:txBody>
          <a:bodyPr wrap="square">
            <a:spAutoFit/>
          </a:bodyPr>
          <a:lstStyle/>
          <a:p>
            <a:pPr algn="just">
              <a:lnSpc>
                <a:spcPct val="115000"/>
              </a:lnSpc>
              <a:spcAft>
                <a:spcPts val="0"/>
              </a:spcAft>
            </a:pPr>
            <a:r>
              <a:rPr lang="vi-VN" sz="28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1. </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HS chia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sẻ</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giới</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thiệu</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nhân</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vật</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lịch</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sử</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mà</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ở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8,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phần</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đọc</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hiểu</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smtClean="0">
              <a:solidFill>
                <a:srgbClr val="0070C0"/>
              </a:solidFill>
              <a:effectLst/>
              <a:latin typeface="Times New Roman" panose="02020603050405020304" pitchFamily="18" charset="0"/>
              <a:ea typeface="Times New Roman" panose="02020603050405020304" pitchFamily="18" charset="0"/>
            </a:endParaRPr>
          </a:p>
          <a:p>
            <a:pPr algn="just">
              <a:lnSpc>
                <a:spcPct val="115000"/>
              </a:lnSpc>
              <a:spcAft>
                <a:spcPts val="0"/>
              </a:spcAft>
            </a:pPr>
            <a:r>
              <a:rPr lang="vi-VN" sz="28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2</a:t>
            </a:r>
            <a:r>
              <a:rPr lang="vi-VN"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HS2: Hãy tóm tắt phần trình bày của bạn một cách ngắn gọn nội dung bạn vừa giới thiệu về nhân vật lích sử.</a:t>
            </a:r>
            <a:endParaRPr lang="en-US" sz="2800" dirty="0">
              <a:solidFill>
                <a:srgbClr val="0070C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12445231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090400" cy="6858000"/>
          </a:xfrm>
          <a:prstGeom prst="rect">
            <a:avLst/>
          </a:prstGeom>
        </p:spPr>
      </p:pic>
      <p:sp>
        <p:nvSpPr>
          <p:cNvPr id="3" name="Rectangle 2"/>
          <p:cNvSpPr/>
          <p:nvPr/>
        </p:nvSpPr>
        <p:spPr>
          <a:xfrm>
            <a:off x="1257012" y="946824"/>
            <a:ext cx="9319491" cy="4585871"/>
          </a:xfrm>
          <a:prstGeom prst="rect">
            <a:avLst/>
          </a:prstGeom>
        </p:spPr>
        <p:txBody>
          <a:bodyPr wrap="square">
            <a:spAutoFit/>
          </a:bodyPr>
          <a:lstStyle/>
          <a:p>
            <a:pPr algn="just"/>
            <a:r>
              <a:rPr lang="vi-VN" sz="2800" b="1" dirty="0">
                <a:latin typeface="Times New Roman" panose="02020603050405020304" pitchFamily="18" charset="0"/>
                <a:cs typeface="Times New Roman" panose="02020603050405020304" pitchFamily="18" charset="0"/>
              </a:rPr>
              <a:t>II. Tự luận</a:t>
            </a:r>
            <a:r>
              <a:rPr lang="vi-VN" sz="2800" b="1" dirty="0" smtClean="0">
                <a:latin typeface="Times New Roman" panose="02020603050405020304" pitchFamily="18" charset="0"/>
                <a:cs typeface="Times New Roman" panose="02020603050405020304" pitchFamily="18" charset="0"/>
              </a:rPr>
              <a:t>:</a:t>
            </a:r>
            <a:endParaRPr lang="en-US" sz="2800" b="1" dirty="0" smtClean="0">
              <a:latin typeface="Times New Roman" panose="02020603050405020304" pitchFamily="18" charset="0"/>
              <a:cs typeface="Times New Roman" panose="02020603050405020304" pitchFamily="18" charset="0"/>
            </a:endParaRPr>
          </a:p>
          <a:p>
            <a:pPr algn="just"/>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a:t>
            </a:r>
            <a:r>
              <a:rPr lang="vi-VN" sz="2400" b="1" dirty="0">
                <a:latin typeface="Times New Roman" panose="02020603050405020304" pitchFamily="18" charset="0"/>
                <a:cs typeface="Times New Roman" panose="02020603050405020304" pitchFamily="18" charset="0"/>
              </a:rPr>
              <a:t>9:</a:t>
            </a:r>
            <a:r>
              <a:rPr lang="vi-VN" sz="2400"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Diễn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biến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tâm</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lí</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và</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hành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động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bảo</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vệ</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chồng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của</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chị</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Dậu</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được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tác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giả</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miêu</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tả</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như</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thế</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nào</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thông</a:t>
            </a:r>
            <a:r>
              <a:rPr lang="en-US" sz="2400" i="1" dirty="0">
                <a:latin typeface="Times New Roman" panose="02020603050405020304" pitchFamily="18" charset="0"/>
                <a:cs typeface="Times New Roman" panose="02020603050405020304" pitchFamily="18" charset="0"/>
              </a:rPr>
              <a:t> qua </a:t>
            </a:r>
            <a:r>
              <a:rPr lang="en-US" sz="2400" i="1" dirty="0" err="1">
                <a:latin typeface="Times New Roman" panose="02020603050405020304" pitchFamily="18" charset="0"/>
                <a:cs typeface="Times New Roman" panose="02020603050405020304" pitchFamily="18" charset="0"/>
              </a:rPr>
              <a:t>các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từ</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xưng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hô</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trong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văn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bản</a:t>
            </a:r>
            <a:r>
              <a:rPr lang="en-US" sz="2400" i="1"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algn="just"/>
            <a:r>
              <a:rPr lang="en-US" sz="2400" dirty="0" err="1">
                <a:latin typeface="Times New Roman" panose="02020603050405020304" pitchFamily="18" charset="0"/>
                <a:cs typeface="Times New Roman" panose="02020603050405020304" pitchFamily="18" charset="0"/>
              </a:rPr>
              <a:t>Trả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lời</a:t>
            </a:r>
            <a:r>
              <a:rPr lang="en-US" sz="2400" dirty="0">
                <a:latin typeface="Times New Roman" panose="02020603050405020304" pitchFamily="18" charset="0"/>
                <a:cs typeface="Times New Roman" panose="02020603050405020304" pitchFamily="18" charset="0"/>
              </a:rPr>
              <a:t>:</a:t>
            </a:r>
          </a:p>
          <a:p>
            <a:pPr algn="just"/>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Diễn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tâm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chồng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Dậu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miêu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thông</a:t>
            </a:r>
            <a:r>
              <a:rPr lang="en-US" sz="2400" dirty="0">
                <a:latin typeface="Times New Roman" panose="02020603050405020304" pitchFamily="18" charset="0"/>
                <a:cs typeface="Times New Roman" panose="02020603050405020304" pitchFamily="18" charset="0"/>
              </a:rPr>
              <a:t> qua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xưng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hô</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a:t>
            </a:r>
            <a:r>
              <a:rPr lang="en-US" sz="2400" i="1" dirty="0" err="1">
                <a:latin typeface="Times New Roman" panose="02020603050405020304" pitchFamily="18" charset="0"/>
                <a:cs typeface="Times New Roman" panose="02020603050405020304" pitchFamily="18" charset="0"/>
              </a:rPr>
              <a:t>cháu</a:t>
            </a:r>
            <a:r>
              <a:rPr lang="en-US" sz="2400" i="1" dirty="0">
                <a:latin typeface="Times New Roman" panose="02020603050405020304" pitchFamily="18" charset="0"/>
                <a:cs typeface="Times New Roman" panose="02020603050405020304" pitchFamily="18" charset="0"/>
              </a:rPr>
              <a:t> – </a:t>
            </a:r>
            <a:r>
              <a:rPr lang="en-US" sz="2400" i="1" dirty="0" err="1">
                <a:latin typeface="Times New Roman" panose="02020603050405020304" pitchFamily="18" charset="0"/>
                <a:cs typeface="Times New Roman" panose="02020603050405020304" pitchFamily="18" charset="0"/>
              </a:rPr>
              <a:t>ông</a:t>
            </a:r>
            <a:r>
              <a:rPr lang="vi-VN" sz="2400" i="1" dirty="0">
                <a:latin typeface="Times New Roman" panose="02020603050405020304" pitchFamily="18" charset="0"/>
                <a:cs typeface="Times New Roman" panose="02020603050405020304" pitchFamily="18" charset="0"/>
              </a:rPr>
              <a:t>”</a:t>
            </a:r>
            <a:r>
              <a:rPr lang="vi-VN" sz="2400" dirty="0">
                <a:latin typeface="Times New Roman" panose="02020603050405020304" pitchFamily="18" charset="0"/>
                <a:cs typeface="Times New Roman" panose="02020603050405020304" pitchFamily="18" charset="0"/>
              </a:rPr>
              <a:t> đến </a:t>
            </a:r>
            <a:r>
              <a:rPr lang="vi-VN" sz="2400" i="1" dirty="0">
                <a:latin typeface="Times New Roman" panose="02020603050405020304" pitchFamily="18" charset="0"/>
                <a:cs typeface="Times New Roman" panose="02020603050405020304" pitchFamily="18" charset="0"/>
              </a:rPr>
              <a:t>“</a:t>
            </a:r>
            <a:r>
              <a:rPr lang="en-US" sz="2400" i="1" dirty="0" err="1">
                <a:latin typeface="Times New Roman" panose="02020603050405020304" pitchFamily="18" charset="0"/>
                <a:cs typeface="Times New Roman" panose="02020603050405020304" pitchFamily="18" charset="0"/>
              </a:rPr>
              <a:t>tôi</a:t>
            </a:r>
            <a:r>
              <a:rPr lang="en-US" sz="2400" i="1" dirty="0">
                <a:latin typeface="Times New Roman" panose="02020603050405020304" pitchFamily="18" charset="0"/>
                <a:cs typeface="Times New Roman" panose="02020603050405020304" pitchFamily="18" charset="0"/>
              </a:rPr>
              <a:t> – </a:t>
            </a:r>
            <a:r>
              <a:rPr lang="en-US" sz="2400" i="1" dirty="0" err="1">
                <a:latin typeface="Times New Roman" panose="02020603050405020304" pitchFamily="18" charset="0"/>
                <a:cs typeface="Times New Roman" panose="02020603050405020304" pitchFamily="18" charset="0"/>
              </a:rPr>
              <a:t>ông</a:t>
            </a:r>
            <a:r>
              <a:rPr lang="vi-VN" sz="2400" i="1"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và đỉnh điểm là </a:t>
            </a:r>
            <a:r>
              <a:rPr lang="vi-VN" sz="2400" i="1" dirty="0">
                <a:latin typeface="Times New Roman" panose="02020603050405020304" pitchFamily="18" charset="0"/>
                <a:cs typeface="Times New Roman" panose="02020603050405020304" pitchFamily="18" charset="0"/>
              </a:rPr>
              <a:t>“</a:t>
            </a:r>
            <a:r>
              <a:rPr lang="en-US" sz="2400" i="1" dirty="0" err="1">
                <a:latin typeface="Times New Roman" panose="02020603050405020304" pitchFamily="18" charset="0"/>
                <a:cs typeface="Times New Roman" panose="02020603050405020304" pitchFamily="18" charset="0"/>
              </a:rPr>
              <a:t>bà</a:t>
            </a:r>
            <a:r>
              <a:rPr lang="en-US" sz="2400" i="1" dirty="0">
                <a:latin typeface="Times New Roman" panose="02020603050405020304" pitchFamily="18" charset="0"/>
                <a:cs typeface="Times New Roman" panose="02020603050405020304" pitchFamily="18" charset="0"/>
              </a:rPr>
              <a:t> – </a:t>
            </a:r>
            <a:r>
              <a:rPr lang="en-US" sz="2400" i="1" dirty="0" err="1">
                <a:latin typeface="Times New Roman" panose="02020603050405020304" pitchFamily="18" charset="0"/>
                <a:cs typeface="Times New Roman" panose="02020603050405020304" pitchFamily="18" charset="0"/>
              </a:rPr>
              <a:t>mày</a:t>
            </a:r>
            <a:r>
              <a:rPr lang="vi-VN" sz="2400"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a:t>
            </a:r>
          </a:p>
          <a:p>
            <a:pPr algn="just"/>
            <a:r>
              <a:rPr lang="vi-VN" sz="2400" dirty="0">
                <a:latin typeface="Times New Roman" panose="02020603050405020304" pitchFamily="18" charset="0"/>
                <a:cs typeface="Times New Roman" panose="02020603050405020304" pitchFamily="18" charset="0"/>
              </a:rPr>
              <a:t>- Cách xưng hô này của chị Dậu đã thể hiện từ khiêm tốn, nhường nhịn đi tới bản lĩnh và cương quyết; phù hợp với diễn biến tâm lý và hành động quyết liệt để bảo vệ chồng của chị Dậu.</a:t>
            </a:r>
            <a:endParaRPr lang="en-US" sz="2400" dirty="0">
              <a:latin typeface="Times New Roman" panose="02020603050405020304" pitchFamily="18" charset="0"/>
              <a:cs typeface="Times New Roman" panose="02020603050405020304" pitchFamily="18" charset="0"/>
            </a:endParaRPr>
          </a:p>
          <a:p>
            <a:pPr algn="just"/>
            <a:r>
              <a:rPr lang="vi-VN" sz="2400" dirty="0">
                <a:latin typeface="Times New Roman" panose="02020603050405020304" pitchFamily="18" charset="0"/>
                <a:cs typeface="Times New Roman" panose="02020603050405020304" pitchFamily="18" charset="0"/>
              </a:rPr>
              <a:t>-&gt; Qua đó, tác giả cho thấy những chịu đựng và tâm trạng phẫn uất của chị Dậu đã bị dồn nén lên đến đỉnh điểm “tức nước vỡ bờ”.</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6402464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charRg st="13" end="148"/>
                                            </p:txEl>
                                          </p:spTgt>
                                        </p:tgtEl>
                                        <p:attrNameLst>
                                          <p:attrName>style.visibility</p:attrName>
                                        </p:attrNameLst>
                                      </p:cBhvr>
                                      <p:to>
                                        <p:strVal val="visible"/>
                                      </p:to>
                                    </p:set>
                                    <p:anim calcmode="lin" valueType="num">
                                      <p:cBhvr additive="base">
                                        <p:cTn id="12" dur="500" fill="hold"/>
                                        <p:tgtEl>
                                          <p:spTgt spid="3">
                                            <p:txEl>
                                              <p:charRg st="13" end="148"/>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charRg st="13" end="148"/>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3">
                                            <p:txEl>
                                              <p:charRg st="148" end="157"/>
                                            </p:txEl>
                                          </p:spTgt>
                                        </p:tgtEl>
                                        <p:attrNameLst>
                                          <p:attrName>style.visibility</p:attrName>
                                        </p:attrNameLst>
                                      </p:cBhvr>
                                      <p:to>
                                        <p:strVal val="visible"/>
                                      </p:to>
                                    </p:set>
                                    <p:anim calcmode="lin" valueType="num">
                                      <p:cBhvr additive="base">
                                        <p:cTn id="16" dur="500" fill="hold"/>
                                        <p:tgtEl>
                                          <p:spTgt spid="3">
                                            <p:txEl>
                                              <p:charRg st="148" end="157"/>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charRg st="148" end="157"/>
                                            </p:txEl>
                                          </p:spTgt>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3">
                                            <p:txEl>
                                              <p:charRg st="157" end="336"/>
                                            </p:txEl>
                                          </p:spTgt>
                                        </p:tgtEl>
                                        <p:attrNameLst>
                                          <p:attrName>style.visibility</p:attrName>
                                        </p:attrNameLst>
                                      </p:cBhvr>
                                      <p:to>
                                        <p:strVal val="visible"/>
                                      </p:to>
                                    </p:set>
                                    <p:anim calcmode="lin" valueType="num">
                                      <p:cBhvr additive="base">
                                        <p:cTn id="20" dur="500" fill="hold"/>
                                        <p:tgtEl>
                                          <p:spTgt spid="3">
                                            <p:txEl>
                                              <p:charRg st="157" end="336"/>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charRg st="157" end="336"/>
                                            </p:txEl>
                                          </p:spTgt>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3">
                                            <p:txEl>
                                              <p:charRg st="336" end="519"/>
                                            </p:txEl>
                                          </p:spTgt>
                                        </p:tgtEl>
                                        <p:attrNameLst>
                                          <p:attrName>style.visibility</p:attrName>
                                        </p:attrNameLst>
                                      </p:cBhvr>
                                      <p:to>
                                        <p:strVal val="visible"/>
                                      </p:to>
                                    </p:set>
                                    <p:anim calcmode="lin" valueType="num">
                                      <p:cBhvr additive="base">
                                        <p:cTn id="24" dur="500" fill="hold"/>
                                        <p:tgtEl>
                                          <p:spTgt spid="3">
                                            <p:txEl>
                                              <p:charRg st="336" end="519"/>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charRg st="336" end="519"/>
                                            </p:txEl>
                                          </p:spTgt>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3">
                                            <p:txEl>
                                              <p:charRg st="519" end="647"/>
                                            </p:txEl>
                                          </p:spTgt>
                                        </p:tgtEl>
                                        <p:attrNameLst>
                                          <p:attrName>style.visibility</p:attrName>
                                        </p:attrNameLst>
                                      </p:cBhvr>
                                      <p:to>
                                        <p:strVal val="visible"/>
                                      </p:to>
                                    </p:set>
                                    <p:anim calcmode="lin" valueType="num">
                                      <p:cBhvr additive="base">
                                        <p:cTn id="28" dur="500" fill="hold"/>
                                        <p:tgtEl>
                                          <p:spTgt spid="3">
                                            <p:txEl>
                                              <p:charRg st="519" end="647"/>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charRg st="519" end="64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090400" cy="6858000"/>
          </a:xfrm>
          <a:prstGeom prst="rect">
            <a:avLst/>
          </a:prstGeom>
        </p:spPr>
      </p:pic>
      <p:sp>
        <p:nvSpPr>
          <p:cNvPr id="3" name="Rectangle 2"/>
          <p:cNvSpPr/>
          <p:nvPr/>
        </p:nvSpPr>
        <p:spPr>
          <a:xfrm>
            <a:off x="1257012" y="946824"/>
            <a:ext cx="9319491" cy="5262979"/>
          </a:xfrm>
          <a:prstGeom prst="rect">
            <a:avLst/>
          </a:prstGeom>
        </p:spPr>
        <p:txBody>
          <a:bodyPr wrap="square">
            <a:spAutoFit/>
          </a:bodyPr>
          <a:lstStyle/>
          <a:p>
            <a:pPr algn="just"/>
            <a:r>
              <a:rPr lang="vi-VN" sz="2800" b="1" dirty="0">
                <a:latin typeface="Times New Roman" panose="02020603050405020304" pitchFamily="18" charset="0"/>
                <a:cs typeface="Times New Roman" panose="02020603050405020304" pitchFamily="18" charset="0"/>
              </a:rPr>
              <a:t>II. Tự luận</a:t>
            </a:r>
            <a:r>
              <a:rPr lang="vi-VN" sz="2800" b="1" dirty="0" smtClean="0">
                <a:latin typeface="Times New Roman" panose="02020603050405020304" pitchFamily="18" charset="0"/>
                <a:cs typeface="Times New Roman" panose="02020603050405020304" pitchFamily="18" charset="0"/>
              </a:rPr>
              <a:t>:</a:t>
            </a:r>
            <a:endParaRPr lang="en-US" sz="2800" b="1" dirty="0" smtClean="0">
              <a:latin typeface="Times New Roman" panose="02020603050405020304" pitchFamily="18" charset="0"/>
              <a:cs typeface="Times New Roman" panose="02020603050405020304" pitchFamily="18" charset="0"/>
            </a:endParaRPr>
          </a:p>
          <a:p>
            <a:pPr algn="just"/>
            <a:r>
              <a:rPr lang="en-US" sz="2800" b="1" dirty="0" err="1">
                <a:latin typeface="Times New Roman" panose="02020603050405020304" pitchFamily="18" charset="0"/>
                <a:cs typeface="Times New Roman" panose="02020603050405020304" pitchFamily="18" charset="0"/>
              </a:rPr>
              <a:t>Câu</a:t>
            </a:r>
            <a:r>
              <a:rPr lang="en-US" sz="2800" b="1" dirty="0">
                <a:latin typeface="Times New Roman" panose="02020603050405020304" pitchFamily="18" charset="0"/>
                <a:cs typeface="Times New Roman" panose="02020603050405020304" pitchFamily="18" charset="0"/>
              </a:rPr>
              <a:t> 10:</a:t>
            </a:r>
            <a:r>
              <a:rPr lang="en-US" sz="2800"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Hãy</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viết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một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đoạn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văn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khoảng</a:t>
            </a:r>
            <a:r>
              <a:rPr lang="en-US" sz="2800" i="1" dirty="0">
                <a:latin typeface="Times New Roman" panose="02020603050405020304" pitchFamily="18" charset="0"/>
                <a:cs typeface="Times New Roman" panose="02020603050405020304" pitchFamily="18" charset="0"/>
              </a:rPr>
              <a:t> 8 – 10 </a:t>
            </a:r>
            <a:r>
              <a:rPr lang="en-US" sz="2800" i="1" dirty="0" err="1">
                <a:latin typeface="Times New Roman" panose="02020603050405020304" pitchFamily="18" charset="0"/>
                <a:cs typeface="Times New Roman" panose="02020603050405020304" pitchFamily="18" charset="0"/>
              </a:rPr>
              <a:t>dòng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trình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bày</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ngắn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gọn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suy</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nghĩ</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của</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em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về</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nhân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vật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chị</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Dậu</a:t>
            </a:r>
            <a:r>
              <a:rPr lang="en-US" sz="2800" i="1"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pPr algn="just"/>
            <a:r>
              <a:rPr lang="en-US" sz="2800" b="1" dirty="0" err="1">
                <a:latin typeface="Times New Roman" panose="02020603050405020304" pitchFamily="18" charset="0"/>
                <a:cs typeface="Times New Roman" panose="02020603050405020304" pitchFamily="18" charset="0"/>
              </a:rPr>
              <a:t>Trả</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lời</a:t>
            </a:r>
            <a:r>
              <a:rPr lang="en-US" sz="2800" b="1"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pPr algn="just"/>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Đảm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cầu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đoạn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cầu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dung </a:t>
            </a:r>
            <a:r>
              <a:rPr lang="en-US" sz="2800" dirty="0" err="1">
                <a:latin typeface="Times New Roman" panose="02020603050405020304" pitchFamily="18" charset="0"/>
                <a:cs typeface="Times New Roman" panose="02020603050405020304" pitchFamily="18" charset="0"/>
              </a:rPr>
              <a:t>lượng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khoảng</a:t>
            </a:r>
            <a:r>
              <a:rPr lang="en-US" sz="2800" dirty="0">
                <a:latin typeface="Times New Roman" panose="02020603050405020304" pitchFamily="18" charset="0"/>
                <a:cs typeface="Times New Roman" panose="02020603050405020304" pitchFamily="18" charset="0"/>
              </a:rPr>
              <a:t> 8 – 10 </a:t>
            </a:r>
            <a:r>
              <a:rPr lang="en-US" sz="2800" dirty="0" err="1">
                <a:latin typeface="Times New Roman" panose="02020603050405020304" pitchFamily="18" charset="0"/>
                <a:cs typeface="Times New Roman" panose="02020603050405020304" pitchFamily="18" charset="0"/>
              </a:rPr>
              <a:t>dòng</a:t>
            </a:r>
            <a:r>
              <a:rPr lang="en-US" sz="2800" dirty="0">
                <a:latin typeface="Times New Roman" panose="02020603050405020304" pitchFamily="18" charset="0"/>
                <a:cs typeface="Times New Roman" panose="02020603050405020304" pitchFamily="18" charset="0"/>
              </a:rPr>
              <a:t>. </a:t>
            </a:r>
          </a:p>
          <a:p>
            <a:pPr algn="just"/>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đúng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vấn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luận</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S</a:t>
            </a:r>
            <a:r>
              <a:rPr lang="en-US" sz="2800" i="1" dirty="0" err="1">
                <a:latin typeface="Times New Roman" panose="02020603050405020304" pitchFamily="18" charset="0"/>
                <a:cs typeface="Times New Roman" panose="02020603050405020304" pitchFamily="18" charset="0"/>
              </a:rPr>
              <a:t>uy</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nghĩ</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của</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em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về</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nhân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vật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chị</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Dậu</a:t>
            </a:r>
            <a:endParaRPr lang="en-US" sz="2800" dirty="0">
              <a:latin typeface="Times New Roman" panose="02020603050405020304" pitchFamily="18" charset="0"/>
              <a:cs typeface="Times New Roman" panose="02020603050405020304" pitchFamily="18" charset="0"/>
            </a:endParaRPr>
          </a:p>
          <a:p>
            <a:pPr marL="285750" indent="-285750" algn="just">
              <a:buFontTx/>
              <a:buChar char="-"/>
            </a:pPr>
            <a:r>
              <a:rPr lang="en-US" sz="2800" dirty="0" err="1" smtClean="0">
                <a:latin typeface="Times New Roman" panose="02020603050405020304" pitchFamily="18" charset="0"/>
                <a:cs typeface="Times New Roman" panose="02020603050405020304" pitchFamily="18" charset="0"/>
              </a:rPr>
              <a:t>Triển</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vấn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luận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tỏ</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suy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vấn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lập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luận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dẫn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chứng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phù</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hợp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thuyết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Dưới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hướng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triển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khai</a:t>
            </a:r>
            <a:r>
              <a:rPr lang="en-US" sz="2800" dirty="0">
                <a:latin typeface="Times New Roman" panose="02020603050405020304" pitchFamily="18" charset="0"/>
                <a:cs typeface="Times New Roman" panose="02020603050405020304" pitchFamily="18" charset="0"/>
              </a:rPr>
              <a:t>:</a:t>
            </a:r>
          </a:p>
          <a:p>
            <a:pPr marL="285750" indent="-285750" algn="just">
              <a:buFontTx/>
              <a:buChar char="-"/>
            </a:pPr>
            <a:endParaRPr lang="vi-VN"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470055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charRg st="13" end="120"/>
                                            </p:txEl>
                                          </p:spTgt>
                                        </p:tgtEl>
                                        <p:attrNameLst>
                                          <p:attrName>style.visibility</p:attrName>
                                        </p:attrNameLst>
                                      </p:cBhvr>
                                      <p:to>
                                        <p:strVal val="visible"/>
                                      </p:to>
                                    </p:set>
                                    <p:animEffect transition="in" filter="barn(inVertical)">
                                      <p:cBhvr>
                                        <p:cTn id="12" dur="500"/>
                                        <p:tgtEl>
                                          <p:spTgt spid="3">
                                            <p:txEl>
                                              <p:charRg st="13" end="12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3">
                                            <p:txEl>
                                              <p:charRg st="120" end="129"/>
                                            </p:txEl>
                                          </p:spTgt>
                                        </p:tgtEl>
                                        <p:attrNameLst>
                                          <p:attrName>style.visibility</p:attrName>
                                        </p:attrNameLst>
                                      </p:cBhvr>
                                      <p:to>
                                        <p:strVal val="visible"/>
                                      </p:to>
                                    </p:set>
                                    <p:animEffect transition="in" filter="barn(inVertical)">
                                      <p:cBhvr>
                                        <p:cTn id="15" dur="500"/>
                                        <p:tgtEl>
                                          <p:spTgt spid="3">
                                            <p:txEl>
                                              <p:charRg st="120" end="129"/>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3">
                                            <p:txEl>
                                              <p:charRg st="129" end="228"/>
                                            </p:txEl>
                                          </p:spTgt>
                                        </p:tgtEl>
                                        <p:attrNameLst>
                                          <p:attrName>style.visibility</p:attrName>
                                        </p:attrNameLst>
                                      </p:cBhvr>
                                      <p:to>
                                        <p:strVal val="visible"/>
                                      </p:to>
                                    </p:set>
                                    <p:animEffect transition="in" filter="barn(inVertical)">
                                      <p:cBhvr>
                                        <p:cTn id="18" dur="500"/>
                                        <p:tgtEl>
                                          <p:spTgt spid="3">
                                            <p:txEl>
                                              <p:charRg st="129" end="228"/>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3">
                                            <p:txEl>
                                              <p:charRg st="228" end="298"/>
                                            </p:txEl>
                                          </p:spTgt>
                                        </p:tgtEl>
                                        <p:attrNameLst>
                                          <p:attrName>style.visibility</p:attrName>
                                        </p:attrNameLst>
                                      </p:cBhvr>
                                      <p:to>
                                        <p:strVal val="visible"/>
                                      </p:to>
                                    </p:set>
                                    <p:animEffect transition="in" filter="barn(inVertical)">
                                      <p:cBhvr>
                                        <p:cTn id="21" dur="500"/>
                                        <p:tgtEl>
                                          <p:spTgt spid="3">
                                            <p:txEl>
                                              <p:charRg st="228" end="298"/>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3">
                                            <p:txEl>
                                              <p:charRg st="298" end="453"/>
                                            </p:txEl>
                                          </p:spTgt>
                                        </p:tgtEl>
                                        <p:attrNameLst>
                                          <p:attrName>style.visibility</p:attrName>
                                        </p:attrNameLst>
                                      </p:cBhvr>
                                      <p:to>
                                        <p:strVal val="visible"/>
                                      </p:to>
                                    </p:set>
                                    <p:animEffect transition="in" filter="barn(inVertical)">
                                      <p:cBhvr>
                                        <p:cTn id="24" dur="500"/>
                                        <p:tgtEl>
                                          <p:spTgt spid="3">
                                            <p:txEl>
                                              <p:charRg st="298" end="45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090400" cy="6858000"/>
          </a:xfrm>
          <a:prstGeom prst="rect">
            <a:avLst/>
          </a:prstGeom>
        </p:spPr>
      </p:pic>
      <p:sp>
        <p:nvSpPr>
          <p:cNvPr id="3" name="Rectangle 2"/>
          <p:cNvSpPr/>
          <p:nvPr/>
        </p:nvSpPr>
        <p:spPr>
          <a:xfrm>
            <a:off x="1314162" y="794424"/>
            <a:ext cx="9319491" cy="4524315"/>
          </a:xfrm>
          <a:prstGeom prst="rect">
            <a:avLst/>
          </a:prstGeom>
        </p:spPr>
        <p:txBody>
          <a:bodyPr wrap="square">
            <a:spAutoFit/>
          </a:bodyPr>
          <a:lstStyle/>
          <a:p>
            <a:pPr algn="just"/>
            <a:r>
              <a:rPr lang="vi-VN" sz="2400" b="1" dirty="0">
                <a:solidFill>
                  <a:srgbClr val="FF0000"/>
                </a:solidFill>
                <a:latin typeface="Times New Roman" panose="02020603050405020304" pitchFamily="18" charset="0"/>
                <a:cs typeface="Times New Roman" panose="02020603050405020304" pitchFamily="18" charset="0"/>
              </a:rPr>
              <a:t>II. Tự luận</a:t>
            </a:r>
            <a:r>
              <a:rPr lang="vi-VN" sz="2400" b="1" dirty="0" smtClean="0">
                <a:solidFill>
                  <a:srgbClr val="FF0000"/>
                </a:solidFill>
                <a:latin typeface="Times New Roman" panose="02020603050405020304" pitchFamily="18" charset="0"/>
                <a:cs typeface="Times New Roman" panose="02020603050405020304" pitchFamily="18" charset="0"/>
              </a:rPr>
              <a:t>:</a:t>
            </a:r>
            <a:endParaRPr lang="en-US" sz="2400" b="1" dirty="0" smtClean="0">
              <a:solidFill>
                <a:srgbClr val="FF0000"/>
              </a:solidFill>
              <a:latin typeface="Times New Roman" panose="02020603050405020304" pitchFamily="18" charset="0"/>
              <a:cs typeface="Times New Roman" panose="02020603050405020304" pitchFamily="18" charset="0"/>
            </a:endParaRPr>
          </a:p>
          <a:p>
            <a:pPr algn="just"/>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10:</a:t>
            </a:r>
            <a:r>
              <a:rPr lang="en-US" sz="2400"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Hãy</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viết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một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đoạn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văn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khoảng</a:t>
            </a:r>
            <a:r>
              <a:rPr lang="en-US" sz="2400" i="1" dirty="0">
                <a:latin typeface="Times New Roman" panose="02020603050405020304" pitchFamily="18" charset="0"/>
                <a:cs typeface="Times New Roman" panose="02020603050405020304" pitchFamily="18" charset="0"/>
              </a:rPr>
              <a:t> 8 – 10 </a:t>
            </a:r>
            <a:r>
              <a:rPr lang="en-US" sz="2400" i="1" dirty="0" err="1">
                <a:latin typeface="Times New Roman" panose="02020603050405020304" pitchFamily="18" charset="0"/>
                <a:cs typeface="Times New Roman" panose="02020603050405020304" pitchFamily="18" charset="0"/>
              </a:rPr>
              <a:t>dòng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trình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bày</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ngắn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gọn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suy</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nghĩ</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của</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em</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về</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nhân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vật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chị</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Dậu</a:t>
            </a:r>
            <a:r>
              <a:rPr lang="en-US" sz="2400" i="1"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algn="just"/>
            <a:r>
              <a:rPr lang="vi-VN" sz="2400" dirty="0" smtClean="0">
                <a:latin typeface="Times New Roman" panose="02020603050405020304" pitchFamily="18" charset="0"/>
                <a:cs typeface="Times New Roman" panose="02020603050405020304" pitchFamily="18" charset="0"/>
              </a:rPr>
              <a:t>+ </a:t>
            </a:r>
            <a:r>
              <a:rPr lang="vi-VN" sz="2400" b="1" dirty="0">
                <a:latin typeface="Times New Roman" panose="02020603050405020304" pitchFamily="18" charset="0"/>
                <a:cs typeface="Times New Roman" panose="02020603050405020304" pitchFamily="18" charset="0"/>
              </a:rPr>
              <a:t>Phản ánh số phận của</a:t>
            </a:r>
            <a:r>
              <a:rPr lang="vi-VN" sz="2400" dirty="0">
                <a:latin typeface="Times New Roman" panose="02020603050405020304" pitchFamily="18" charset="0"/>
                <a:cs typeface="Times New Roman" panose="02020603050405020304" pitchFamily="18" charset="0"/>
              </a:rPr>
              <a:t> </a:t>
            </a:r>
            <a:r>
              <a:rPr lang="vi-VN" sz="2400" b="1" dirty="0">
                <a:latin typeface="Times New Roman" panose="02020603050405020304" pitchFamily="18" charset="0"/>
                <a:cs typeface="Times New Roman" panose="02020603050405020304" pitchFamily="18" charset="0"/>
              </a:rPr>
              <a:t>người nông dân</a:t>
            </a:r>
            <a:r>
              <a:rPr lang="vi-VN" sz="2400" dirty="0">
                <a:latin typeface="Times New Roman" panose="02020603050405020304" pitchFamily="18" charset="0"/>
                <a:cs typeface="Times New Roman" panose="02020603050405020304" pitchFamily="18" charset="0"/>
              </a:rPr>
              <a:t> qua nhân vật chị Dậu: số phận đau thương, bị trà đạp, bị bóc lột đến tận xương tủy. Điển hình nhất là chính sách sưu thuế nặng nề, chính sưu thuế đã đẩy gia đình chị Dậu vào tình cảnh cùng đường. Xây dựng thành công nhân vật chị Dậu, Ngô Tất Tố đã tố cáo xã hội phong kiến nửa thực dân tàn bạo, bất công.</a:t>
            </a:r>
            <a:endParaRPr lang="en-US" sz="2400" dirty="0">
              <a:latin typeface="Times New Roman" panose="02020603050405020304" pitchFamily="18" charset="0"/>
              <a:cs typeface="Times New Roman" panose="02020603050405020304" pitchFamily="18" charset="0"/>
            </a:endParaRPr>
          </a:p>
          <a:p>
            <a:pPr algn="just"/>
            <a:r>
              <a:rPr lang="vi-VN" sz="2400" dirty="0">
                <a:latin typeface="Times New Roman" panose="02020603050405020304" pitchFamily="18" charset="0"/>
                <a:cs typeface="Times New Roman" panose="02020603050405020304" pitchFamily="18" charset="0"/>
              </a:rPr>
              <a:t>+ </a:t>
            </a:r>
            <a:r>
              <a:rPr lang="vi-VN" sz="2400" b="1" dirty="0">
                <a:latin typeface="Times New Roman" panose="02020603050405020304" pitchFamily="18" charset="0"/>
                <a:cs typeface="Times New Roman" panose="02020603050405020304" pitchFamily="18" charset="0"/>
              </a:rPr>
              <a:t>Ca ngợi phẩm chất tốt đẹp của người nông dân</a:t>
            </a:r>
            <a:r>
              <a:rPr lang="vi-VN" sz="2400" dirty="0">
                <a:latin typeface="Times New Roman" panose="02020603050405020304" pitchFamily="18" charset="0"/>
                <a:cs typeface="Times New Roman" panose="02020603050405020304" pitchFamily="18" charset="0"/>
              </a:rPr>
              <a:t> qua nhân vật chị Dậu. Từ người phụ nữ hiền lành, nhân hậu, đảm đang, chị Dậu trong đoạn trích “Tức ước vỡ bờ” còn là người phụ nữa mạnh mẽ, tiềm tàng tinh thần phản kháng. Chị đã dũng cảm đương đầu với bọn tay sai để bảo vệ chồng...</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4716947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020550" cy="7429501"/>
          </a:xfrm>
          <a:prstGeom prst="rect">
            <a:avLst/>
          </a:prstGeom>
        </p:spPr>
      </p:pic>
      <p:sp>
        <p:nvSpPr>
          <p:cNvPr id="3" name="Rectangle 2"/>
          <p:cNvSpPr/>
          <p:nvPr/>
        </p:nvSpPr>
        <p:spPr>
          <a:xfrm>
            <a:off x="561975" y="140692"/>
            <a:ext cx="11458575" cy="5047536"/>
          </a:xfrm>
          <a:prstGeom prst="rect">
            <a:avLst/>
          </a:prstGeom>
        </p:spPr>
        <p:txBody>
          <a:bodyPr wrap="square">
            <a:spAutoFit/>
          </a:bodyPr>
          <a:lstStyle/>
          <a:p>
            <a:pPr algn="ctr">
              <a:lnSpc>
                <a:spcPct val="115000"/>
              </a:lnSpc>
              <a:spcAft>
                <a:spcPts val="0"/>
              </a:spcAft>
            </a:pPr>
            <a:r>
              <a:rPr lang="vi-VN"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HƯỚNG DẪN </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TỰ HỌC BÀI 8</a:t>
            </a:r>
            <a:endParaRPr lang="en-US" sz="2800" dirty="0" smtClean="0">
              <a:effectLst/>
              <a:latin typeface="Times New Roman" panose="02020603050405020304" pitchFamily="18" charset="0"/>
              <a:ea typeface="Times New Roman" panose="02020603050405020304" pitchFamily="18" charset="0"/>
            </a:endParaRPr>
          </a:p>
          <a:p>
            <a:pPr algn="just">
              <a:lnSpc>
                <a:spcPct val="115000"/>
              </a:lnSpc>
              <a:spcAft>
                <a:spcPts val="0"/>
              </a:spcAft>
            </a:pPr>
            <a:r>
              <a:rPr lang="en-US" sz="28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1</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Sưu tầm một số thông tin, bài viết, hình ảnh về các tác giả Ngô gia văn phái, Hà Ân, </a:t>
            </a:r>
            <a:r>
              <a:rPr lang="vi-VN" sz="28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Xéc-van-tét</a:t>
            </a:r>
            <a:r>
              <a:rPr lang="vi-VN"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Ngô Tất Tố và tác phẩm đã đọc trong bài 8</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smtClean="0">
              <a:effectLst/>
              <a:latin typeface="Times New Roman" panose="02020603050405020304" pitchFamily="18" charset="0"/>
              <a:ea typeface="Times New Roman" panose="02020603050405020304" pitchFamily="18" charset="0"/>
            </a:endParaRPr>
          </a:p>
          <a:p>
            <a:pPr algn="just">
              <a:lnSpc>
                <a:spcPct val="115000"/>
              </a:lnSpc>
              <a:spcAft>
                <a:spcPts val="0"/>
              </a:spcAft>
            </a:pP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 </a:t>
            </a:r>
            <a:r>
              <a:rPr lang="vi-VN"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Đọc một số hồi/ chương của tác phẩm “</a:t>
            </a:r>
            <a:r>
              <a:rPr lang="vi-VN"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Hoàng Lê nhất thống chí”, “|Đôn-ki-hô-tê”, “Bên bờ Thiên Mạc”, “Tắt đèn”</a:t>
            </a:r>
            <a:endParaRPr lang="en-US" sz="2800" dirty="0" smtClean="0">
              <a:effectLst/>
              <a:latin typeface="Times New Roman" panose="02020603050405020304" pitchFamily="18" charset="0"/>
              <a:ea typeface="Times New Roman" panose="02020603050405020304" pitchFamily="18" charset="0"/>
            </a:endParaRPr>
          </a:p>
          <a:p>
            <a:pPr algn="just">
              <a:lnSpc>
                <a:spcPct val="115000"/>
              </a:lnSpc>
              <a:spcAft>
                <a:spcPts val="0"/>
              </a:spcAft>
            </a:pPr>
            <a:r>
              <a:rPr lang="vi-VN"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3. Sưu tầm một số bài văn nghị luận về một vấn đề tư tưởng, đạo lí và giới thiệu về các nhân vật lịch sử và tóm tắt một số tác phẩm văn học.</a:t>
            </a:r>
            <a:endParaRPr lang="en-US" sz="2800" dirty="0" smtClean="0">
              <a:effectLst/>
              <a:latin typeface="Times New Roman" panose="02020603050405020304" pitchFamily="18" charset="0"/>
              <a:ea typeface="Times New Roman" panose="02020603050405020304" pitchFamily="18" charset="0"/>
            </a:endParaRPr>
          </a:p>
          <a:p>
            <a:pPr algn="just">
              <a:lnSpc>
                <a:spcPct val="115000"/>
              </a:lnSpc>
              <a:spcAft>
                <a:spcPts val="0"/>
              </a:spcAft>
            </a:pPr>
            <a:r>
              <a:rPr lang="vi-VN"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Chuẩn bị bài học mới: </a:t>
            </a:r>
            <a:r>
              <a:rPr lang="vi-VN"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Tìm hiểu tri thức ngữ văn cho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9: </a:t>
            </a:r>
            <a:r>
              <a:rPr lang="vi-VN" sz="28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Nghị luận văn học</a:t>
            </a:r>
            <a:r>
              <a:rPr lang="vi-VN"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chuẩn bị câu hỏi đọc hiểu văn bản </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vi-VN"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Vẻ đẹp của bài thơ cảnh khuya</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Lê Trí Viễn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30887963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77066"/>
            <a:ext cx="12192000" cy="6935066"/>
          </a:xfrm>
        </p:spPr>
      </p:pic>
    </p:spTree>
    <p:extLst>
      <p:ext uri="{BB962C8B-B14F-4D97-AF65-F5344CB8AC3E}">
        <p14:creationId xmlns:p14="http://schemas.microsoft.com/office/powerpoint/2010/main" val="353973148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0574644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59282283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sp>
        <p:nvSpPr>
          <p:cNvPr id="5" name="Rectangle 4"/>
          <p:cNvSpPr/>
          <p:nvPr/>
        </p:nvSpPr>
        <p:spPr>
          <a:xfrm>
            <a:off x="3428374" y="2055813"/>
            <a:ext cx="5335252" cy="2123658"/>
          </a:xfrm>
          <a:prstGeom prst="rect">
            <a:avLst/>
          </a:prstGeom>
        </p:spPr>
        <p:txBody>
          <a:bodyPr wrap="square">
            <a:spAutoFit/>
          </a:bodyPr>
          <a:lstStyle/>
          <a:p>
            <a:pPr algn="ctr"/>
            <a:r>
              <a:rPr lang="en-US" sz="4400" b="1" dirty="0">
                <a:solidFill>
                  <a:srgbClr val="FF0000"/>
                </a:solidFill>
                <a:latin typeface="Times New Roman" panose="02020603050405020304" pitchFamily="18" charset="0"/>
                <a:ea typeface="Times New Roman" panose="02020603050405020304" pitchFamily="18" charset="0"/>
              </a:rPr>
              <a:t>HOẠT ĐỘNG </a:t>
            </a:r>
            <a:r>
              <a:rPr lang="en-US" sz="4400" b="1" dirty="0" smtClean="0">
                <a:solidFill>
                  <a:srgbClr val="FF0000"/>
                </a:solidFill>
                <a:latin typeface="Times New Roman" panose="02020603050405020304" pitchFamily="18" charset="0"/>
                <a:ea typeface="Times New Roman" panose="02020603050405020304" pitchFamily="18" charset="0"/>
              </a:rPr>
              <a:t>2:</a:t>
            </a:r>
          </a:p>
          <a:p>
            <a:pPr algn="ctr"/>
            <a:r>
              <a:rPr lang="en-US" sz="4400" b="1" dirty="0" smtClean="0">
                <a:solidFill>
                  <a:srgbClr val="FF0000"/>
                </a:solidFill>
                <a:latin typeface="Times New Roman" panose="02020603050405020304" pitchFamily="18" charset="0"/>
                <a:ea typeface="Times New Roman" panose="02020603050405020304" pitchFamily="18" charset="0"/>
              </a:rPr>
              <a:t> HÌNH THÀNH</a:t>
            </a:r>
          </a:p>
          <a:p>
            <a:pPr algn="ctr"/>
            <a:r>
              <a:rPr lang="en-US" sz="4400" b="1" dirty="0" smtClean="0">
                <a:solidFill>
                  <a:srgbClr val="FF0000"/>
                </a:solidFill>
                <a:latin typeface="Times New Roman" panose="02020603050405020304" pitchFamily="18" charset="0"/>
              </a:rPr>
              <a:t>KIẾN THỨC</a:t>
            </a:r>
            <a:endParaRPr lang="en-US" sz="4400" dirty="0"/>
          </a:p>
        </p:txBody>
      </p:sp>
    </p:spTree>
    <p:extLst>
      <p:ext uri="{BB962C8B-B14F-4D97-AF65-F5344CB8AC3E}">
        <p14:creationId xmlns:p14="http://schemas.microsoft.com/office/powerpoint/2010/main" val="420403918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18109" cy="6858000"/>
          </a:xfrm>
        </p:spPr>
      </p:pic>
      <p:sp>
        <p:nvSpPr>
          <p:cNvPr id="5" name="Rounded Rectangle 4"/>
          <p:cNvSpPr/>
          <p:nvPr/>
        </p:nvSpPr>
        <p:spPr>
          <a:xfrm>
            <a:off x="230909" y="157018"/>
            <a:ext cx="11508509" cy="6437745"/>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6" name="TextBox 5"/>
          <p:cNvSpPr txBox="1"/>
          <p:nvPr/>
        </p:nvSpPr>
        <p:spPr>
          <a:xfrm>
            <a:off x="503382" y="1680074"/>
            <a:ext cx="11111344" cy="5077800"/>
          </a:xfrm>
          <a:prstGeom prst="rect">
            <a:avLst/>
          </a:prstGeom>
          <a:noFill/>
        </p:spPr>
        <p:txBody>
          <a:bodyPr wrap="square" rtlCol="0">
            <a:spAutoFit/>
          </a:bodyPr>
          <a:lstStyle/>
          <a:p>
            <a:pPr algn="just">
              <a:lnSpc>
                <a:spcPct val="130000"/>
              </a:lnSpc>
            </a:pPr>
            <a:r>
              <a:rPr lang="en-US" sz="2800"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Trước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nói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hãy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trả</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lời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câu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hỏi</a:t>
            </a:r>
            <a:r>
              <a:rPr lang="en-US" sz="2800" b="1" dirty="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sau</a:t>
            </a:r>
            <a:r>
              <a:rPr lang="en-US" sz="2800" dirty="0" smtClean="0">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a:p>
            <a:pPr algn="just">
              <a:lnSpc>
                <a:spcPct val="130000"/>
              </a:lnSpc>
            </a:pPr>
            <a:r>
              <a:rPr lang="en-US" sz="2800" dirty="0" err="1">
                <a:latin typeface="Times New Roman" panose="02020603050405020304" pitchFamily="18" charset="0"/>
                <a:cs typeface="Times New Roman" panose="02020603050405020304" pitchFamily="18" charset="0"/>
              </a:rPr>
              <a:t>Dựa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hướng</a:t>
            </a:r>
            <a:r>
              <a:rPr lang="en-US" sz="2800" dirty="0">
                <a:latin typeface="Times New Roman" panose="02020603050405020304" pitchFamily="18" charset="0"/>
                <a:cs typeface="Times New Roman" panose="02020603050405020304" pitchFamily="18" charset="0"/>
              </a:rPr>
              <a:t> SGK </a:t>
            </a:r>
            <a:r>
              <a:rPr lang="en-US" sz="2800" dirty="0" err="1">
                <a:latin typeface="Times New Roman" panose="02020603050405020304" pitchFamily="18" charset="0"/>
                <a:cs typeface="Times New Roman" panose="02020603050405020304" pitchFamily="18" charset="0"/>
              </a:rPr>
              <a:t>kết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hợp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việc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tìm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hiểu</a:t>
            </a:r>
            <a:r>
              <a:rPr lang="en-US" sz="2800" dirty="0">
                <a:latin typeface="Times New Roman" panose="02020603050405020304" pitchFamily="18" charset="0"/>
                <a:cs typeface="Times New Roman" panose="02020603050405020304" pitchFamily="18" charset="0"/>
              </a:rPr>
              <a:t> ở </a:t>
            </a:r>
            <a:r>
              <a:rPr lang="en-US" sz="2800" dirty="0" err="1">
                <a:latin typeface="Times New Roman" panose="02020603050405020304" pitchFamily="18" charset="0"/>
                <a:cs typeface="Times New Roman" panose="02020603050405020304" pitchFamily="18" charset="0"/>
              </a:rPr>
              <a:t>nhà</a:t>
            </a:r>
            <a:r>
              <a:rPr lang="en-US" sz="2800" dirty="0">
                <a:latin typeface="Times New Roman" panose="02020603050405020304" pitchFamily="18" charset="0"/>
                <a:cs typeface="Times New Roman" panose="02020603050405020304" pitchFamily="18" charset="0"/>
              </a:rPr>
              <a:t>:</a:t>
            </a:r>
          </a:p>
          <a:p>
            <a:pPr algn="just">
              <a:lnSpc>
                <a:spcPct val="130000"/>
              </a:lnSpc>
            </a:pPr>
            <a:r>
              <a:rPr lang="vi-VN" sz="2800" dirty="0">
                <a:latin typeface="Times New Roman" panose="02020603050405020304" pitchFamily="18" charset="0"/>
                <a:cs typeface="Times New Roman" panose="02020603050405020304" pitchFamily="18" charset="0"/>
              </a:rPr>
              <a:t>- Hãy cho biết em đã được học kĩ năng nghe và tóm tắt nội dung người khác thuyết trình ở bài nào? Đó là những nội dung gì? Nhắc lại các yêu cầu đã nêu ở các bài đã học.</a:t>
            </a:r>
            <a:endParaRPr lang="en-US" sz="2800" dirty="0">
              <a:latin typeface="Times New Roman" panose="02020603050405020304" pitchFamily="18" charset="0"/>
              <a:cs typeface="Times New Roman" panose="02020603050405020304" pitchFamily="18" charset="0"/>
            </a:endParaRPr>
          </a:p>
          <a:p>
            <a:pPr algn="just">
              <a:lnSpc>
                <a:spcPct val="130000"/>
              </a:lnSpc>
            </a:pPr>
            <a:r>
              <a:rPr lang="vi-VN" sz="2800" dirty="0">
                <a:latin typeface="Times New Roman" panose="02020603050405020304" pitchFamily="18" charset="0"/>
                <a:cs typeface="Times New Roman" panose="02020603050405020304" pitchFamily="18" charset="0"/>
              </a:rPr>
              <a:t>- Phạm vi nội dung nói và nghe ở bài 8 có gì mới?</a:t>
            </a:r>
            <a:endParaRPr lang="en-US" sz="2800" dirty="0">
              <a:latin typeface="Times New Roman" panose="02020603050405020304" pitchFamily="18" charset="0"/>
              <a:cs typeface="Times New Roman" panose="02020603050405020304" pitchFamily="18" charset="0"/>
            </a:endParaRPr>
          </a:p>
          <a:p>
            <a:pPr algn="just">
              <a:lnSpc>
                <a:spcPct val="130000"/>
              </a:lnSpc>
            </a:pPr>
            <a:r>
              <a:rPr lang="vi-VN" sz="2800" dirty="0">
                <a:latin typeface="Times New Roman" panose="02020603050405020304" pitchFamily="18" charset="0"/>
                <a:cs typeface="Times New Roman" panose="02020603050405020304" pitchFamily="18" charset="0"/>
              </a:rPr>
              <a:t>- Để t</a:t>
            </a:r>
            <a:r>
              <a:rPr lang="en-US" sz="2800" dirty="0" err="1">
                <a:latin typeface="Times New Roman" panose="02020603050405020304" pitchFamily="18" charset="0"/>
                <a:cs typeface="Times New Roman" panose="02020603050405020304" pitchFamily="18" charset="0"/>
              </a:rPr>
              <a:t>óm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tắt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nội</a:t>
            </a:r>
            <a:r>
              <a:rPr lang="en-US" sz="2800" dirty="0">
                <a:latin typeface="Times New Roman" panose="02020603050405020304" pitchFamily="18" charset="0"/>
                <a:cs typeface="Times New Roman" panose="02020603050405020304" pitchFamily="18" charset="0"/>
              </a:rPr>
              <a:t> dung </a:t>
            </a:r>
            <a:r>
              <a:rPr lang="en-US" sz="2800" dirty="0" err="1">
                <a:latin typeface="Times New Roman" panose="02020603050405020304" pitchFamily="18" charset="0"/>
                <a:cs typeface="Times New Roman" panose="02020603050405020304" pitchFamily="18" charset="0"/>
              </a:rPr>
              <a:t>thuyết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lịch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sử</a:t>
            </a:r>
            <a:r>
              <a:rPr lang="en-US" sz="2800" dirty="0">
                <a:latin typeface="Times New Roman" panose="02020603050405020304" pitchFamily="18" charset="0"/>
                <a:cs typeface="Times New Roman" panose="02020603050405020304" pitchFamily="18" charset="0"/>
              </a:rPr>
              <a:t> hay </a:t>
            </a:r>
            <a:r>
              <a:rPr lang="en-US" sz="2800" dirty="0" err="1">
                <a:latin typeface="Times New Roman" panose="02020603050405020304" pitchFamily="18" charset="0"/>
                <a:cs typeface="Times New Roman" panose="02020603050405020304" pitchFamily="18" charset="0"/>
              </a:rPr>
              <a:t>tác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phẩm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vi-VN" sz="2800" dirty="0">
                <a:latin typeface="Times New Roman" panose="02020603050405020304" pitchFamily="18" charset="0"/>
                <a:cs typeface="Times New Roman" panose="02020603050405020304" pitchFamily="18" charset="0"/>
              </a:rPr>
              <a:t>, ngoài những yêu cầu đã học, em cần chú ý thêm điều gì?</a:t>
            </a:r>
            <a:endParaRPr lang="en-US" sz="2800" dirty="0">
              <a:latin typeface="Times New Roman" panose="02020603050405020304" pitchFamily="18" charset="0"/>
              <a:cs typeface="Times New Roman" panose="02020603050405020304" pitchFamily="18" charset="0"/>
            </a:endParaRPr>
          </a:p>
          <a:p>
            <a:pPr algn="just">
              <a:lnSpc>
                <a:spcPct val="130000"/>
              </a:lnSpc>
            </a:pPr>
            <a:endParaRPr lang="en-US" sz="2800"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8084" y="263234"/>
            <a:ext cx="6864703" cy="990651"/>
          </a:xfrm>
          <a:prstGeom prst="rect">
            <a:avLst/>
          </a:prstGeom>
        </p:spPr>
      </p:pic>
    </p:spTree>
    <p:extLst>
      <p:ext uri="{BB962C8B-B14F-4D97-AF65-F5344CB8AC3E}">
        <p14:creationId xmlns:p14="http://schemas.microsoft.com/office/powerpoint/2010/main" val="145717898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arn(inVertic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arn(inVertical)">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barn(inVertical)">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barn(inVertical)">
                                      <p:cBhvr>
                                        <p:cTn id="2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18109" cy="6858000"/>
          </a:xfrm>
        </p:spPr>
      </p:pic>
      <p:sp>
        <p:nvSpPr>
          <p:cNvPr id="5" name="Rounded Rectangle 4"/>
          <p:cNvSpPr/>
          <p:nvPr/>
        </p:nvSpPr>
        <p:spPr>
          <a:xfrm>
            <a:off x="230909" y="157018"/>
            <a:ext cx="11508509" cy="6437745"/>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6" name="TextBox 5"/>
          <p:cNvSpPr txBox="1"/>
          <p:nvPr/>
        </p:nvSpPr>
        <p:spPr>
          <a:xfrm>
            <a:off x="540328" y="744400"/>
            <a:ext cx="11111344" cy="6210931"/>
          </a:xfrm>
          <a:prstGeom prst="rect">
            <a:avLst/>
          </a:prstGeom>
          <a:noFill/>
        </p:spPr>
        <p:txBody>
          <a:bodyPr wrap="square" rtlCol="0">
            <a:spAutoFit/>
          </a:bodyPr>
          <a:lstStyle/>
          <a:p>
            <a:pPr algn="just">
              <a:lnSpc>
                <a:spcPct val="120000"/>
              </a:lnSpc>
            </a:pPr>
            <a:r>
              <a:rPr lang="vi-VN" sz="2800" b="1" dirty="0">
                <a:solidFill>
                  <a:srgbClr val="0070C0"/>
                </a:solidFill>
                <a:latin typeface="Times New Roman" panose="02020603050405020304" pitchFamily="18" charset="0"/>
                <a:cs typeface="Times New Roman" panose="02020603050405020304" pitchFamily="18" charset="0"/>
              </a:rPr>
              <a:t>1. Định hướng</a:t>
            </a:r>
            <a:endParaRPr lang="en-US" sz="2800" dirty="0">
              <a:solidFill>
                <a:srgbClr val="0070C0"/>
              </a:solidFill>
              <a:latin typeface="Times New Roman" panose="02020603050405020304" pitchFamily="18" charset="0"/>
              <a:cs typeface="Times New Roman" panose="02020603050405020304" pitchFamily="18" charset="0"/>
            </a:endParaRPr>
          </a:p>
          <a:p>
            <a:pPr algn="just">
              <a:lnSpc>
                <a:spcPct val="120000"/>
              </a:lnSpc>
            </a:pPr>
            <a:r>
              <a:rPr lang="vi-VN" sz="2800" b="1" dirty="0">
                <a:latin typeface="Times New Roman" panose="02020603050405020304" pitchFamily="18" charset="0"/>
                <a:cs typeface="Times New Roman" panose="02020603050405020304" pitchFamily="18" charset="0"/>
              </a:rPr>
              <a:t>1.1. Phạm vi nội dung nói và nghe ở bài 8:</a:t>
            </a:r>
            <a:endParaRPr lang="en-US" sz="2800" dirty="0">
              <a:latin typeface="Times New Roman" panose="02020603050405020304" pitchFamily="18" charset="0"/>
              <a:cs typeface="Times New Roman" panose="02020603050405020304" pitchFamily="18" charset="0"/>
            </a:endParaRPr>
          </a:p>
          <a:p>
            <a:pPr algn="just">
              <a:lnSpc>
                <a:spcPct val="120000"/>
              </a:lnSpc>
            </a:pPr>
            <a:r>
              <a:rPr lang="vi-VN"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Nghe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nội</a:t>
            </a:r>
            <a:r>
              <a:rPr lang="en-US" sz="2800" dirty="0">
                <a:latin typeface="Times New Roman" panose="02020603050405020304" pitchFamily="18" charset="0"/>
                <a:cs typeface="Times New Roman" panose="02020603050405020304" pitchFamily="18" charset="0"/>
              </a:rPr>
              <a:t> dung </a:t>
            </a:r>
            <a:r>
              <a:rPr lang="en-US" sz="2800" dirty="0" err="1">
                <a:latin typeface="Times New Roman" panose="02020603050405020304" pitchFamily="18" charset="0"/>
                <a:cs typeface="Times New Roman" panose="02020603050405020304" pitchFamily="18" charset="0"/>
              </a:rPr>
              <a:t>thuyết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lịch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sử</a:t>
            </a:r>
            <a:r>
              <a:rPr lang="en-US" sz="2800" dirty="0">
                <a:latin typeface="Times New Roman" panose="02020603050405020304" pitchFamily="18" charset="0"/>
                <a:cs typeface="Times New Roman" panose="02020603050405020304" pitchFamily="18" charset="0"/>
              </a:rPr>
              <a:t> hay </a:t>
            </a:r>
            <a:r>
              <a:rPr lang="en-US" sz="2800" dirty="0" err="1">
                <a:latin typeface="Times New Roman" panose="02020603050405020304" pitchFamily="18" charset="0"/>
                <a:cs typeface="Times New Roman" panose="02020603050405020304" pitchFamily="18" charset="0"/>
              </a:rPr>
              <a:t>tác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phẩm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vi-VN" sz="2800"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pPr algn="just">
              <a:lnSpc>
                <a:spcPct val="120000"/>
              </a:lnSpc>
            </a:pPr>
            <a:r>
              <a:rPr lang="vi-VN" sz="2800" dirty="0">
                <a:latin typeface="Times New Roman" panose="02020603050405020304" pitchFamily="18" charset="0"/>
                <a:cs typeface="Times New Roman" panose="02020603050405020304" pitchFamily="18" charset="0"/>
              </a:rPr>
              <a:t>-</a:t>
            </a:r>
            <a:r>
              <a:rPr lang="vi-VN"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Tóm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tắt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nội</a:t>
            </a:r>
            <a:r>
              <a:rPr lang="en-US" sz="2800" dirty="0">
                <a:latin typeface="Times New Roman" panose="02020603050405020304" pitchFamily="18" charset="0"/>
                <a:cs typeface="Times New Roman" panose="02020603050405020304" pitchFamily="18" charset="0"/>
              </a:rPr>
              <a:t> dung </a:t>
            </a:r>
            <a:r>
              <a:rPr lang="en-US" sz="2800" dirty="0" err="1">
                <a:latin typeface="Times New Roman" panose="02020603050405020304" pitchFamily="18" charset="0"/>
                <a:cs typeface="Times New Roman" panose="02020603050405020304" pitchFamily="18" charset="0"/>
              </a:rPr>
              <a:t>thuyết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lịch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sử</a:t>
            </a:r>
            <a:r>
              <a:rPr lang="en-US" sz="2800" dirty="0">
                <a:latin typeface="Times New Roman" panose="02020603050405020304" pitchFamily="18" charset="0"/>
                <a:cs typeface="Times New Roman" panose="02020603050405020304" pitchFamily="18" charset="0"/>
              </a:rPr>
              <a:t> hay </a:t>
            </a:r>
            <a:r>
              <a:rPr lang="en-US" sz="2800" dirty="0" err="1">
                <a:latin typeface="Times New Roman" panose="02020603050405020304" pitchFamily="18" charset="0"/>
                <a:cs typeface="Times New Roman" panose="02020603050405020304" pitchFamily="18" charset="0"/>
              </a:rPr>
              <a:t>tác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phẩm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vi-VN" sz="2800"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pPr algn="just">
              <a:lnSpc>
                <a:spcPct val="120000"/>
              </a:lnSpc>
            </a:pPr>
            <a:r>
              <a:rPr lang="vi-VN" sz="2800" b="1" dirty="0">
                <a:latin typeface="Times New Roman" panose="02020603050405020304" pitchFamily="18" charset="0"/>
                <a:cs typeface="Times New Roman" panose="02020603050405020304" pitchFamily="18" charset="0"/>
              </a:rPr>
              <a:t>1.2. Để t</a:t>
            </a:r>
            <a:r>
              <a:rPr lang="en-US" sz="2800" b="1" dirty="0" err="1">
                <a:latin typeface="Times New Roman" panose="02020603050405020304" pitchFamily="18" charset="0"/>
                <a:cs typeface="Times New Roman" panose="02020603050405020304" pitchFamily="18" charset="0"/>
              </a:rPr>
              <a:t>óm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tắt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nội</a:t>
            </a:r>
            <a:r>
              <a:rPr lang="en-US" sz="2800" b="1" dirty="0">
                <a:latin typeface="Times New Roman" panose="02020603050405020304" pitchFamily="18" charset="0"/>
                <a:cs typeface="Times New Roman" panose="02020603050405020304" pitchFamily="18" charset="0"/>
              </a:rPr>
              <a:t> dung </a:t>
            </a:r>
            <a:r>
              <a:rPr lang="en-US" sz="2800" b="1" dirty="0" err="1">
                <a:latin typeface="Times New Roman" panose="02020603050405020304" pitchFamily="18" charset="0"/>
                <a:cs typeface="Times New Roman" panose="02020603050405020304" pitchFamily="18" charset="0"/>
              </a:rPr>
              <a:t>thuyết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về</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một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nhân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vật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lịch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sử</a:t>
            </a:r>
            <a:r>
              <a:rPr lang="en-US" sz="2800" b="1" dirty="0">
                <a:latin typeface="Times New Roman" panose="02020603050405020304" pitchFamily="18" charset="0"/>
                <a:cs typeface="Times New Roman" panose="02020603050405020304" pitchFamily="18" charset="0"/>
              </a:rPr>
              <a:t> hay </a:t>
            </a:r>
            <a:r>
              <a:rPr lang="en-US" sz="2800" b="1" dirty="0" err="1">
                <a:latin typeface="Times New Roman" panose="02020603050405020304" pitchFamily="18" charset="0"/>
                <a:cs typeface="Times New Roman" panose="02020603050405020304" pitchFamily="18" charset="0"/>
              </a:rPr>
              <a:t>tác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phẩm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văn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học</a:t>
            </a:r>
            <a:r>
              <a:rPr lang="vi-VN" sz="2800" b="1" dirty="0">
                <a:latin typeface="Times New Roman" panose="02020603050405020304" pitchFamily="18" charset="0"/>
                <a:cs typeface="Times New Roman" panose="02020603050405020304" pitchFamily="18" charset="0"/>
              </a:rPr>
              <a:t>, ngoài những yêu cầu đã học, em cần chú ý thêm</a:t>
            </a:r>
            <a:r>
              <a:rPr lang="vi-VN" sz="2800" dirty="0">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a:p>
            <a:pPr algn="just">
              <a:lnSpc>
                <a:spcPct val="120000"/>
              </a:lnSpc>
            </a:pPr>
            <a:r>
              <a:rPr lang="vi-VN" sz="2800" dirty="0">
                <a:latin typeface="Times New Roman" panose="02020603050405020304" pitchFamily="18" charset="0"/>
                <a:cs typeface="Times New Roman" panose="02020603050405020304" pitchFamily="18" charset="0"/>
              </a:rPr>
              <a: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nội</a:t>
            </a:r>
            <a:r>
              <a:rPr lang="en-US" sz="2800" dirty="0">
                <a:latin typeface="Times New Roman" panose="02020603050405020304" pitchFamily="18" charset="0"/>
                <a:cs typeface="Times New Roman" panose="02020603050405020304" pitchFamily="18" charset="0"/>
              </a:rPr>
              <a:t> dung </a:t>
            </a:r>
            <a:r>
              <a:rPr lang="en-US" sz="2800" dirty="0" err="1">
                <a:latin typeface="Times New Roman" panose="02020603050405020304" pitchFamily="18" charset="0"/>
                <a:cs typeface="Times New Roman" panose="02020603050405020304" pitchFamily="18" charset="0"/>
              </a:rPr>
              <a:t>giới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thiệu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nói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bày</a:t>
            </a:r>
            <a:r>
              <a:rPr lang="en-US" sz="2800" dirty="0">
                <a:latin typeface="Times New Roman" panose="02020603050405020304" pitchFamily="18" charset="0"/>
                <a:cs typeface="Times New Roman" panose="02020603050405020304" pitchFamily="18" charset="0"/>
              </a:rPr>
              <a:t>.</a:t>
            </a:r>
          </a:p>
          <a:p>
            <a:pPr algn="just">
              <a:lnSpc>
                <a:spcPct val="120000"/>
              </a:lnSpc>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ý </a:t>
            </a:r>
            <a:r>
              <a:rPr lang="en-US" sz="2800" dirty="0" err="1">
                <a:latin typeface="Times New Roman" panose="02020603050405020304" pitchFamily="18" charset="0"/>
                <a:cs typeface="Times New Roman" panose="02020603050405020304" pitchFamily="18" charset="0"/>
              </a:rPr>
              <a:t>chính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theo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thống</a:t>
            </a:r>
            <a:r>
              <a:rPr lang="en-US" sz="2800" dirty="0">
                <a:latin typeface="Times New Roman" panose="02020603050405020304" pitchFamily="18" charset="0"/>
                <a:cs typeface="Times New Roman" panose="02020603050405020304" pitchFamily="18" charset="0"/>
              </a:rPr>
              <a:t> (ý </a:t>
            </a:r>
            <a:r>
              <a:rPr lang="en-US" sz="2800" dirty="0" err="1">
                <a:latin typeface="Times New Roman" panose="02020603050405020304" pitchFamily="18" charset="0"/>
                <a:cs typeface="Times New Roman" panose="02020603050405020304" pitchFamily="18" charset="0"/>
              </a:rPr>
              <a:t>lớn</a:t>
            </a:r>
            <a:r>
              <a:rPr lang="en-US" sz="2800" dirty="0">
                <a:latin typeface="Times New Roman" panose="02020603050405020304" pitchFamily="18" charset="0"/>
                <a:cs typeface="Times New Roman" panose="02020603050405020304" pitchFamily="18" charset="0"/>
              </a:rPr>
              <a:t>, ý </a:t>
            </a:r>
            <a:r>
              <a:rPr lang="en-US" sz="2800" dirty="0" err="1">
                <a:latin typeface="Times New Roman" panose="02020603050405020304" pitchFamily="18" charset="0"/>
                <a:cs typeface="Times New Roman" panose="02020603050405020304" pitchFamily="18" charset="0"/>
              </a:rPr>
              <a:t>nhỏ</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a:t>
            </a:r>
            <a:r>
              <a:rPr lang="en-US" sz="2800" dirty="0">
                <a:latin typeface="Times New Roman" panose="02020603050405020304" pitchFamily="18" charset="0"/>
                <a:cs typeface="Times New Roman" panose="02020603050405020304" pitchFamily="18" charset="0"/>
              </a:rPr>
              <a:t> minh </a:t>
            </a:r>
            <a:r>
              <a:rPr lang="en-US" sz="2800" dirty="0" err="1">
                <a:latin typeface="Times New Roman" panose="02020603050405020304" pitchFamily="18" charset="0"/>
                <a:cs typeface="Times New Roman" panose="02020603050405020304" pitchFamily="18" charset="0"/>
              </a:rPr>
              <a:t>hoạ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lên</a:t>
            </a:r>
            <a:r>
              <a:rPr lang="en-US" sz="2800" dirty="0">
                <a:latin typeface="Times New Roman" panose="02020603050405020304" pitchFamily="18" charset="0"/>
                <a:cs typeface="Times New Roman" panose="02020603050405020304" pitchFamily="18" charset="0"/>
              </a:rPr>
              <a:t>.</a:t>
            </a:r>
          </a:p>
          <a:p>
            <a:pPr algn="just">
              <a:lnSpc>
                <a:spcPct val="120000"/>
              </a:lnSpc>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bày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tóm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tắt</a:t>
            </a:r>
            <a:r>
              <a:rPr lang="en-US" sz="2800" dirty="0">
                <a:latin typeface="Times New Roman" panose="02020603050405020304" pitchFamily="18" charset="0"/>
                <a:cs typeface="Times New Roman" panose="02020603050405020304" pitchFamily="18" charset="0"/>
              </a:rPr>
              <a:t> ý </a:t>
            </a:r>
            <a:r>
              <a:rPr lang="en-US" sz="2800" dirty="0" err="1">
                <a:latin typeface="Times New Roman" panose="02020603050405020304" pitchFamily="18" charset="0"/>
                <a:cs typeface="Times New Roman" panose="02020603050405020304" pitchFamily="18" charset="0"/>
              </a:rPr>
              <a:t>chính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theo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từng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mức</a:t>
            </a:r>
            <a:r>
              <a:rPr lang="en-US" sz="2800" dirty="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độ</a:t>
            </a:r>
            <a:endParaRPr lang="en-US" sz="2800" dirty="0">
              <a:latin typeface="Times New Roman" panose="02020603050405020304" pitchFamily="18" charset="0"/>
              <a:cs typeface="Times New Roman" panose="02020603050405020304" pitchFamily="18" charset="0"/>
            </a:endParaRPr>
          </a:p>
          <a:p>
            <a:pPr algn="just"/>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8113744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arn(inVertic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arn(inVertical)">
                                      <p:cBhvr>
                                        <p:cTn id="17" dur="500"/>
                                        <p:tgtEl>
                                          <p:spTgt spid="6">
                                            <p:txEl>
                                              <p:pRg st="2" end="2"/>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6">
                                            <p:txEl>
                                              <p:pRg st="3" end="3"/>
                                            </p:txEl>
                                          </p:spTgt>
                                        </p:tgtEl>
                                        <p:attrNameLst>
                                          <p:attrName>style.visibility</p:attrName>
                                        </p:attrNameLst>
                                      </p:cBhvr>
                                      <p:to>
                                        <p:strVal val="visible"/>
                                      </p:to>
                                    </p:set>
                                    <p:animEffect transition="in" filter="barn(inVertical)">
                                      <p:cBhvr>
                                        <p:cTn id="20" dur="500"/>
                                        <p:tgtEl>
                                          <p:spTgt spid="6">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Effect transition="in" filter="barn(inVertical)">
                                      <p:cBhvr>
                                        <p:cTn id="25" dur="500"/>
                                        <p:tgtEl>
                                          <p:spTgt spid="6">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6">
                                            <p:txEl>
                                              <p:pRg st="5" end="5"/>
                                            </p:txEl>
                                          </p:spTgt>
                                        </p:tgtEl>
                                        <p:attrNameLst>
                                          <p:attrName>style.visibility</p:attrName>
                                        </p:attrNameLst>
                                      </p:cBhvr>
                                      <p:to>
                                        <p:strVal val="visible"/>
                                      </p:to>
                                    </p:set>
                                    <p:animEffect transition="in" filter="barn(inVertical)">
                                      <p:cBhvr>
                                        <p:cTn id="30" dur="500"/>
                                        <p:tgtEl>
                                          <p:spTgt spid="6">
                                            <p:txEl>
                                              <p:pRg st="5" end="5"/>
                                            </p:txEl>
                                          </p:spTgt>
                                        </p:tgtEl>
                                      </p:cBhvr>
                                    </p:animEffect>
                                  </p:childTnLst>
                                </p:cTn>
                              </p:par>
                              <p:par>
                                <p:cTn id="31" presetID="16" presetClass="entr" presetSubtype="21" fill="hold" nodeType="withEffect">
                                  <p:stCondLst>
                                    <p:cond delay="0"/>
                                  </p:stCondLst>
                                  <p:childTnLst>
                                    <p:set>
                                      <p:cBhvr>
                                        <p:cTn id="32" dur="1" fill="hold">
                                          <p:stCondLst>
                                            <p:cond delay="0"/>
                                          </p:stCondLst>
                                        </p:cTn>
                                        <p:tgtEl>
                                          <p:spTgt spid="6">
                                            <p:txEl>
                                              <p:pRg st="6" end="6"/>
                                            </p:txEl>
                                          </p:spTgt>
                                        </p:tgtEl>
                                        <p:attrNameLst>
                                          <p:attrName>style.visibility</p:attrName>
                                        </p:attrNameLst>
                                      </p:cBhvr>
                                      <p:to>
                                        <p:strVal val="visible"/>
                                      </p:to>
                                    </p:set>
                                    <p:animEffect transition="in" filter="barn(inVertical)">
                                      <p:cBhvr>
                                        <p:cTn id="33" dur="500"/>
                                        <p:tgtEl>
                                          <p:spTgt spid="6">
                                            <p:txEl>
                                              <p:pRg st="6" end="6"/>
                                            </p:txEl>
                                          </p:spTgt>
                                        </p:tgtEl>
                                      </p:cBhvr>
                                    </p:animEffect>
                                  </p:childTnLst>
                                </p:cTn>
                              </p:par>
                              <p:par>
                                <p:cTn id="34" presetID="16" presetClass="entr" presetSubtype="21" fill="hold" nodeType="withEffect">
                                  <p:stCondLst>
                                    <p:cond delay="0"/>
                                  </p:stCondLst>
                                  <p:childTnLst>
                                    <p:set>
                                      <p:cBhvr>
                                        <p:cTn id="35" dur="1" fill="hold">
                                          <p:stCondLst>
                                            <p:cond delay="0"/>
                                          </p:stCondLst>
                                        </p:cTn>
                                        <p:tgtEl>
                                          <p:spTgt spid="6">
                                            <p:txEl>
                                              <p:pRg st="7" end="7"/>
                                            </p:txEl>
                                          </p:spTgt>
                                        </p:tgtEl>
                                        <p:attrNameLst>
                                          <p:attrName>style.visibility</p:attrName>
                                        </p:attrNameLst>
                                      </p:cBhvr>
                                      <p:to>
                                        <p:strVal val="visible"/>
                                      </p:to>
                                    </p:set>
                                    <p:animEffect transition="in" filter="barn(inVertical)">
                                      <p:cBhvr>
                                        <p:cTn id="36"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18109" cy="6858000"/>
          </a:xfrm>
        </p:spPr>
      </p:pic>
      <p:sp>
        <p:nvSpPr>
          <p:cNvPr id="5" name="Rounded Rectangle 4"/>
          <p:cNvSpPr/>
          <p:nvPr/>
        </p:nvSpPr>
        <p:spPr>
          <a:xfrm>
            <a:off x="230909" y="157018"/>
            <a:ext cx="11508509" cy="6437745"/>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142982822"/>
              </p:ext>
            </p:extLst>
          </p:nvPr>
        </p:nvGraphicFramePr>
        <p:xfrm>
          <a:off x="1016000" y="1491718"/>
          <a:ext cx="9227127" cy="3768344"/>
        </p:xfrm>
        <a:graphic>
          <a:graphicData uri="http://schemas.openxmlformats.org/drawingml/2006/table">
            <a:tbl>
              <a:tblPr firstRow="1" firstCol="1" bandRow="1"/>
              <a:tblGrid>
                <a:gridCol w="2342169">
                  <a:extLst>
                    <a:ext uri="{9D8B030D-6E8A-4147-A177-3AD203B41FA5}">
                      <a16:colId xmlns:a16="http://schemas.microsoft.com/office/drawing/2014/main" val="4203953700"/>
                    </a:ext>
                  </a:extLst>
                </a:gridCol>
                <a:gridCol w="6884958">
                  <a:extLst>
                    <a:ext uri="{9D8B030D-6E8A-4147-A177-3AD203B41FA5}">
                      <a16:colId xmlns:a16="http://schemas.microsoft.com/office/drawing/2014/main" val="2496879571"/>
                    </a:ext>
                  </a:extLst>
                </a:gridCol>
              </a:tblGrid>
              <a:tr h="0">
                <a:tc gridSpan="2">
                  <a:txBody>
                    <a:bodyPr/>
                    <a:lstStyle/>
                    <a:p>
                      <a:pPr algn="just">
                        <a:lnSpc>
                          <a:spcPct val="115000"/>
                        </a:lnSpc>
                        <a:spcAft>
                          <a:spcPts val="0"/>
                        </a:spcAft>
                      </a:pPr>
                      <a:r>
                        <a:rPr lang="vi-VN" sz="2800" b="1">
                          <a:solidFill>
                            <a:srgbClr val="0D0D0D"/>
                          </a:solidFill>
                          <a:effectLst/>
                          <a:latin typeface="Times New Roman" panose="02020603050405020304" pitchFamily="18" charset="0"/>
                          <a:ea typeface="MS Mincho"/>
                          <a:cs typeface="Times New Roman" panose="02020603050405020304" pitchFamily="18" charset="0"/>
                        </a:rPr>
                        <a:t>Các nội dung rèn kĩ năng nghe và tóm tắt nội dung thuyết trình của người khác đã học là</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4133229885"/>
                  </a:ext>
                </a:extLst>
              </a:tr>
              <a:tr h="0">
                <a:tc>
                  <a:txBody>
                    <a:bodyPr/>
                    <a:lstStyle/>
                    <a:p>
                      <a:pPr algn="just">
                        <a:lnSpc>
                          <a:spcPct val="115000"/>
                        </a:lnSpc>
                        <a:spcAft>
                          <a:spcPts val="0"/>
                        </a:spcAft>
                      </a:pPr>
                      <a:r>
                        <a:rPr lang="vi-VN" sz="2800" b="1">
                          <a:solidFill>
                            <a:srgbClr val="0D0D0D"/>
                          </a:solidFill>
                          <a:effectLst/>
                          <a:latin typeface="Times New Roman" panose="02020603050405020304" pitchFamily="18" charset="0"/>
                          <a:ea typeface="MS Mincho"/>
                          <a:cs typeface="Times New Roman" panose="02020603050405020304" pitchFamily="18" charset="0"/>
                        </a:rPr>
                        <a:t>Bài 3</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800">
                          <a:effectLst/>
                          <a:latin typeface="Times New Roman" panose="02020603050405020304" pitchFamily="18" charset="0"/>
                          <a:ea typeface="Calibri" panose="020F0502020204030204" pitchFamily="34" charset="0"/>
                          <a:cs typeface="Times New Roman" panose="02020603050405020304" pitchFamily="18" charset="0"/>
                        </a:rPr>
                        <a:t>Tóm tắt nội dung thuyết minh giải thích một hiện tượng tự nhiên.</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39481578"/>
                  </a:ext>
                </a:extLst>
              </a:tr>
              <a:tr h="0">
                <a:tc>
                  <a:txBody>
                    <a:bodyPr/>
                    <a:lstStyle/>
                    <a:p>
                      <a:pPr algn="just">
                        <a:lnSpc>
                          <a:spcPct val="115000"/>
                        </a:lnSpc>
                        <a:spcAft>
                          <a:spcPts val="0"/>
                        </a:spcAft>
                      </a:pPr>
                      <a:r>
                        <a:rPr lang="vi-VN" sz="2800" b="1">
                          <a:solidFill>
                            <a:srgbClr val="0D0D0D"/>
                          </a:solidFill>
                          <a:effectLst/>
                          <a:latin typeface="Times New Roman" panose="02020603050405020304" pitchFamily="18" charset="0"/>
                          <a:ea typeface="MS Mincho"/>
                          <a:cs typeface="Times New Roman" panose="02020603050405020304" pitchFamily="18" charset="0"/>
                        </a:rPr>
                        <a:t>Bài 5</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800">
                          <a:effectLst/>
                          <a:latin typeface="Times New Roman" panose="02020603050405020304" pitchFamily="18" charset="0"/>
                          <a:ea typeface="Calibri" panose="020F0502020204030204" pitchFamily="34" charset="0"/>
                          <a:cs typeface="Times New Roman" panose="02020603050405020304" pitchFamily="18" charset="0"/>
                        </a:rPr>
                        <a:t>Nghe và tóm tắt nội dung thuyết trình về một vấn đề xã hội đặt ra trong tác phẩm văn học.</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28761669"/>
                  </a:ext>
                </a:extLst>
              </a:tr>
              <a:tr h="0">
                <a:tc>
                  <a:txBody>
                    <a:bodyPr/>
                    <a:lstStyle/>
                    <a:p>
                      <a:pPr algn="just">
                        <a:lnSpc>
                          <a:spcPct val="115000"/>
                        </a:lnSpc>
                        <a:spcAft>
                          <a:spcPts val="0"/>
                        </a:spcAft>
                      </a:pPr>
                      <a:r>
                        <a:rPr lang="vi-VN" sz="2800" b="1" dirty="0">
                          <a:solidFill>
                            <a:srgbClr val="0D0D0D"/>
                          </a:solidFill>
                          <a:effectLst/>
                          <a:latin typeface="Times New Roman" panose="02020603050405020304" pitchFamily="18" charset="0"/>
                          <a:ea typeface="MS Mincho"/>
                          <a:cs typeface="Times New Roman" panose="02020603050405020304" pitchFamily="18" charset="0"/>
                        </a:rPr>
                        <a:t>Bài 7</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Tóm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tắt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nội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dung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thuyết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trình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tác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phẩm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thơ</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78815530"/>
                  </a:ext>
                </a:extLst>
              </a:tr>
            </a:tbl>
          </a:graphicData>
        </a:graphic>
      </p:graphicFrame>
      <p:sp>
        <p:nvSpPr>
          <p:cNvPr id="7" name="TextBox 6"/>
          <p:cNvSpPr txBox="1"/>
          <p:nvPr/>
        </p:nvSpPr>
        <p:spPr>
          <a:xfrm>
            <a:off x="3796145" y="550852"/>
            <a:ext cx="4599709" cy="954107"/>
          </a:xfrm>
          <a:prstGeom prst="rect">
            <a:avLst/>
          </a:prstGeom>
          <a:noFill/>
        </p:spPr>
        <p:txBody>
          <a:bodyPr wrap="square" rtlCol="0">
            <a:spAutoFit/>
          </a:bodyPr>
          <a:lstStyle/>
          <a:p>
            <a:r>
              <a:rPr lang="vi-VN" sz="2800" b="1" dirty="0">
                <a:solidFill>
                  <a:srgbClr val="0070C0"/>
                </a:solidFill>
                <a:latin typeface="Times New Roman" panose="02020603050405020304" pitchFamily="18" charset="0"/>
                <a:cs typeface="Times New Roman" panose="02020603050405020304" pitchFamily="18" charset="0"/>
              </a:rPr>
              <a:t>1. Định hướng</a:t>
            </a:r>
            <a:endParaRPr lang="en-US" sz="2800" dirty="0">
              <a:solidFill>
                <a:srgbClr val="0070C0"/>
              </a:solidFill>
              <a:latin typeface="Times New Roman" panose="02020603050405020304" pitchFamily="18" charset="0"/>
              <a:cs typeface="Times New Roman" panose="02020603050405020304" pitchFamily="18" charset="0"/>
            </a:endParaRPr>
          </a:p>
          <a:p>
            <a:endParaRPr lang="en-US" sz="2800" dirty="0"/>
          </a:p>
        </p:txBody>
      </p:sp>
    </p:spTree>
    <p:extLst>
      <p:ext uri="{BB962C8B-B14F-4D97-AF65-F5344CB8AC3E}">
        <p14:creationId xmlns:p14="http://schemas.microsoft.com/office/powerpoint/2010/main" val="73202865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1999" cy="6858000"/>
          </a:xfrm>
        </p:spPr>
      </p:pic>
      <p:sp>
        <p:nvSpPr>
          <p:cNvPr id="5" name="Rounded Rectangle 4"/>
          <p:cNvSpPr/>
          <p:nvPr/>
        </p:nvSpPr>
        <p:spPr>
          <a:xfrm>
            <a:off x="295565" y="277091"/>
            <a:ext cx="11480800" cy="6382327"/>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6" name="TextBox 5"/>
          <p:cNvSpPr txBox="1"/>
          <p:nvPr/>
        </p:nvSpPr>
        <p:spPr>
          <a:xfrm>
            <a:off x="529934" y="461819"/>
            <a:ext cx="11132129" cy="1815882"/>
          </a:xfrm>
          <a:prstGeom prst="rect">
            <a:avLst/>
          </a:prstGeom>
          <a:noFill/>
        </p:spPr>
        <p:txBody>
          <a:bodyPr wrap="square" rtlCol="0">
            <a:spAutoFit/>
          </a:bodyPr>
          <a:lstStyle/>
          <a:p>
            <a:r>
              <a:rPr lang="en-US" sz="2800" b="1" dirty="0">
                <a:solidFill>
                  <a:srgbClr val="0070C0"/>
                </a:solidFill>
                <a:latin typeface="Times New Roman" panose="02020603050405020304" pitchFamily="18" charset="0"/>
                <a:cs typeface="Times New Roman" panose="02020603050405020304" pitchFamily="18" charset="0"/>
              </a:rPr>
              <a:t>2. </a:t>
            </a:r>
            <a:r>
              <a:rPr lang="en-US" sz="2800" b="1" dirty="0" err="1">
                <a:solidFill>
                  <a:srgbClr val="0070C0"/>
                </a:solidFill>
                <a:latin typeface="Times New Roman" panose="02020603050405020304" pitchFamily="18" charset="0"/>
                <a:cs typeface="Times New Roman" panose="02020603050405020304" pitchFamily="18" charset="0"/>
              </a:rPr>
              <a:t>Thực</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hành</a:t>
            </a:r>
            <a:r>
              <a:rPr lang="en-US" sz="2800" b="1" dirty="0">
                <a:solidFill>
                  <a:srgbClr val="0070C0"/>
                </a:solidFill>
                <a:latin typeface="Times New Roman" panose="02020603050405020304" pitchFamily="18" charset="0"/>
                <a:cs typeface="Times New Roman" panose="02020603050405020304" pitchFamily="18" charset="0"/>
              </a:rPr>
              <a:t> </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Bài</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tập</a:t>
            </a:r>
            <a:r>
              <a:rPr lang="en-US" sz="2800" b="1" dirty="0">
                <a:solidFill>
                  <a:srgbClr val="0070C0"/>
                </a:solidFill>
                <a:latin typeface="Times New Roman" panose="02020603050405020304" pitchFamily="18" charset="0"/>
                <a:cs typeface="Times New Roman" panose="02020603050405020304" pitchFamily="18" charset="0"/>
              </a:rPr>
              <a:t>:</a:t>
            </a:r>
            <a:r>
              <a:rPr lang="en-US" sz="2800" dirty="0">
                <a:solidFill>
                  <a:srgbClr val="0070C0"/>
                </a:solidFill>
                <a:latin typeface="Times New Roman" panose="02020603050405020304" pitchFamily="18" charset="0"/>
                <a:cs typeface="Times New Roman" panose="02020603050405020304" pitchFamily="18" charset="0"/>
              </a:rPr>
              <a:t> </a:t>
            </a:r>
          </a:p>
          <a:p>
            <a:r>
              <a:rPr lang="en-US" sz="2800" dirty="0" err="1">
                <a:solidFill>
                  <a:srgbClr val="0070C0"/>
                </a:solidFill>
                <a:latin typeface="Times New Roman" panose="02020603050405020304" pitchFamily="18" charset="0"/>
                <a:cs typeface="Times New Roman" panose="02020603050405020304" pitchFamily="18" charset="0"/>
              </a:rPr>
              <a:t>Nghe</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tóm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tắt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nội</a:t>
            </a:r>
            <a:r>
              <a:rPr lang="en-US" sz="2800" dirty="0">
                <a:solidFill>
                  <a:srgbClr val="0070C0"/>
                </a:solidFill>
                <a:latin typeface="Times New Roman" panose="02020603050405020304" pitchFamily="18" charset="0"/>
                <a:cs typeface="Times New Roman" panose="02020603050405020304" pitchFamily="18" charset="0"/>
              </a:rPr>
              <a:t> dung </a:t>
            </a:r>
            <a:r>
              <a:rPr lang="en-US" sz="2800" dirty="0" err="1">
                <a:solidFill>
                  <a:srgbClr val="0070C0"/>
                </a:solidFill>
                <a:latin typeface="Times New Roman" panose="02020603050405020304" pitchFamily="18" charset="0"/>
                <a:cs typeface="Times New Roman" panose="02020603050405020304" pitchFamily="18" charset="0"/>
              </a:rPr>
              <a:t>giới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thiệu</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vê</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nhân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vật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Trần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Bình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Trọng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với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câu</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nói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bất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hu</a:t>
            </a:r>
            <a:r>
              <a:rPr lang="en-US" sz="2800" dirty="0">
                <a:solidFill>
                  <a:srgbClr val="0070C0"/>
                </a:solidFill>
                <a:latin typeface="Times New Roman" panose="02020603050405020304" pitchFamily="18" charset="0"/>
                <a:cs typeface="Times New Roman" panose="02020603050405020304" pitchFamily="18" charset="0"/>
              </a:rPr>
              <a:t>̉: </a:t>
            </a:r>
            <a:r>
              <a:rPr lang="en-US" sz="2800" i="1" dirty="0">
                <a:solidFill>
                  <a:srgbClr val="0070C0"/>
                </a:solidFill>
                <a:latin typeface="Times New Roman" panose="02020603050405020304" pitchFamily="18" charset="0"/>
                <a:cs typeface="Times New Roman" panose="02020603050405020304" pitchFamily="18" charset="0"/>
              </a:rPr>
              <a:t>“Ta </a:t>
            </a:r>
            <a:r>
              <a:rPr lang="en-US" sz="2800" i="1" dirty="0" err="1">
                <a:solidFill>
                  <a:srgbClr val="0070C0"/>
                </a:solidFill>
                <a:latin typeface="Times New Roman" panose="02020603050405020304" pitchFamily="18" charset="0"/>
                <a:cs typeface="Times New Roman" panose="02020603050405020304" pitchFamily="18" charset="0"/>
              </a:rPr>
              <a:t>tha</a:t>
            </a:r>
            <a:r>
              <a:rPr lang="en-US" sz="2800" i="1" dirty="0">
                <a:solidFill>
                  <a:srgbClr val="0070C0"/>
                </a:solidFill>
                <a:latin typeface="Times New Roman" panose="02020603050405020304" pitchFamily="18" charset="0"/>
                <a:cs typeface="Times New Roman" panose="02020603050405020304" pitchFamily="18" charset="0"/>
              </a:rPr>
              <a:t>̀ </a:t>
            </a:r>
            <a:r>
              <a:rPr lang="en-US" sz="2800" i="1" dirty="0" err="1">
                <a:solidFill>
                  <a:srgbClr val="0070C0"/>
                </a:solidFill>
                <a:latin typeface="Times New Roman" panose="02020603050405020304" pitchFamily="18" charset="0"/>
                <a:cs typeface="Times New Roman" panose="02020603050405020304" pitchFamily="18" charset="0"/>
              </a:rPr>
              <a:t>làm</a:t>
            </a:r>
            <a:r>
              <a:rPr lang="en-US" sz="2800" i="1" dirty="0">
                <a:solidFill>
                  <a:srgbClr val="0070C0"/>
                </a:solidFill>
                <a:latin typeface="Times New Roman" panose="02020603050405020304" pitchFamily="18" charset="0"/>
                <a:cs typeface="Times New Roman" panose="02020603050405020304" pitchFamily="18" charset="0"/>
              </a:rPr>
              <a:t> ma </a:t>
            </a:r>
            <a:r>
              <a:rPr lang="en-US" sz="2800" i="1" dirty="0" err="1">
                <a:solidFill>
                  <a:srgbClr val="0070C0"/>
                </a:solidFill>
                <a:latin typeface="Times New Roman" panose="02020603050405020304" pitchFamily="18" charset="0"/>
                <a:cs typeface="Times New Roman" panose="02020603050405020304" pitchFamily="18" charset="0"/>
              </a:rPr>
              <a:t>nước</a:t>
            </a:r>
            <a:r>
              <a:rPr lang="en-US" sz="2800" i="1" dirty="0">
                <a:solidFill>
                  <a:srgbClr val="0070C0"/>
                </a:solidFill>
                <a:latin typeface="Times New Roman" panose="02020603050405020304" pitchFamily="18" charset="0"/>
                <a:cs typeface="Times New Roman" panose="02020603050405020304" pitchFamily="18" charset="0"/>
              </a:rPr>
              <a:t> Nam </a:t>
            </a:r>
            <a:r>
              <a:rPr lang="en-US" sz="2800" i="1" dirty="0" err="1">
                <a:solidFill>
                  <a:srgbClr val="0070C0"/>
                </a:solidFill>
                <a:latin typeface="Times New Roman" panose="02020603050405020304" pitchFamily="18" charset="0"/>
                <a:cs typeface="Times New Roman" panose="02020603050405020304" pitchFamily="18" charset="0"/>
              </a:rPr>
              <a:t>chư</a:t>
            </a:r>
            <a:r>
              <a:rPr lang="en-US" sz="2800" i="1" dirty="0">
                <a:solidFill>
                  <a:srgbClr val="0070C0"/>
                </a:solidFill>
                <a:latin typeface="Times New Roman" panose="02020603050405020304" pitchFamily="18" charset="0"/>
                <a:cs typeface="Times New Roman" panose="02020603050405020304" pitchFamily="18" charset="0"/>
              </a:rPr>
              <a:t>́ </a:t>
            </a:r>
            <a:r>
              <a:rPr lang="en-US" sz="2800" i="1" dirty="0" err="1">
                <a:solidFill>
                  <a:srgbClr val="0070C0"/>
                </a:solidFill>
                <a:latin typeface="Times New Roman" panose="02020603050405020304" pitchFamily="18" charset="0"/>
                <a:cs typeface="Times New Roman" panose="02020603050405020304" pitchFamily="18" charset="0"/>
              </a:rPr>
              <a:t>không</a:t>
            </a:r>
            <a:r>
              <a:rPr lang="en-US" sz="2800" i="1" dirty="0">
                <a:solidFill>
                  <a:srgbClr val="0070C0"/>
                </a:solidFill>
                <a:latin typeface="Times New Roman" panose="02020603050405020304" pitchFamily="18" charset="0"/>
                <a:cs typeface="Times New Roman" panose="02020603050405020304" pitchFamily="18" charset="0"/>
              </a:rPr>
              <a:t> </a:t>
            </a:r>
            <a:r>
              <a:rPr lang="en-US" sz="2800" i="1" dirty="0" err="1">
                <a:solidFill>
                  <a:srgbClr val="0070C0"/>
                </a:solidFill>
                <a:latin typeface="Times New Roman" panose="02020603050405020304" pitchFamily="18" charset="0"/>
                <a:cs typeface="Times New Roman" panose="02020603050405020304" pitchFamily="18" charset="0"/>
              </a:rPr>
              <a:t>thèm</a:t>
            </a:r>
            <a:r>
              <a:rPr lang="en-US" sz="2800" i="1" dirty="0">
                <a:solidFill>
                  <a:srgbClr val="0070C0"/>
                </a:solidFill>
                <a:latin typeface="Times New Roman" panose="02020603050405020304" pitchFamily="18" charset="0"/>
                <a:cs typeface="Times New Roman" panose="02020603050405020304" pitchFamily="18" charset="0"/>
              </a:rPr>
              <a:t> </a:t>
            </a:r>
            <a:r>
              <a:rPr lang="en-US" sz="2800" i="1" dirty="0" err="1">
                <a:solidFill>
                  <a:srgbClr val="0070C0"/>
                </a:solidFill>
                <a:latin typeface="Times New Roman" panose="02020603050405020304" pitchFamily="18" charset="0"/>
                <a:cs typeface="Times New Roman" panose="02020603050405020304" pitchFamily="18" charset="0"/>
              </a:rPr>
              <a:t>làm</a:t>
            </a:r>
            <a:r>
              <a:rPr lang="en-US" sz="2800" i="1" dirty="0">
                <a:solidFill>
                  <a:srgbClr val="0070C0"/>
                </a:solidFill>
                <a:latin typeface="Times New Roman" panose="02020603050405020304" pitchFamily="18" charset="0"/>
                <a:cs typeface="Times New Roman" panose="02020603050405020304" pitchFamily="18" charset="0"/>
              </a:rPr>
              <a:t> </a:t>
            </a:r>
            <a:r>
              <a:rPr lang="en-US" sz="2800" i="1" dirty="0" err="1">
                <a:solidFill>
                  <a:srgbClr val="0070C0"/>
                </a:solidFill>
                <a:latin typeface="Times New Roman" panose="02020603050405020304" pitchFamily="18" charset="0"/>
                <a:cs typeface="Times New Roman" panose="02020603050405020304" pitchFamily="18" charset="0"/>
              </a:rPr>
              <a:t>vương</a:t>
            </a:r>
            <a:r>
              <a:rPr lang="en-US" sz="2800" i="1" dirty="0">
                <a:solidFill>
                  <a:srgbClr val="0070C0"/>
                </a:solidFill>
                <a:latin typeface="Times New Roman" panose="02020603050405020304" pitchFamily="18" charset="0"/>
                <a:cs typeface="Times New Roman" panose="02020603050405020304" pitchFamily="18" charset="0"/>
              </a:rPr>
              <a:t> </a:t>
            </a:r>
            <a:r>
              <a:rPr lang="en-US" sz="2800" i="1" dirty="0" err="1">
                <a:solidFill>
                  <a:srgbClr val="0070C0"/>
                </a:solidFill>
                <a:latin typeface="Times New Roman" panose="02020603050405020304" pitchFamily="18" charset="0"/>
                <a:cs typeface="Times New Roman" panose="02020603050405020304" pitchFamily="18" charset="0"/>
              </a:rPr>
              <a:t>đất</a:t>
            </a:r>
            <a:r>
              <a:rPr lang="en-US" sz="2800" i="1" dirty="0">
                <a:solidFill>
                  <a:srgbClr val="0070C0"/>
                </a:solidFill>
                <a:latin typeface="Times New Roman" panose="02020603050405020304" pitchFamily="18" charset="0"/>
                <a:cs typeface="Times New Roman" panose="02020603050405020304" pitchFamily="18" charset="0"/>
              </a:rPr>
              <a:t> </a:t>
            </a:r>
            <a:r>
              <a:rPr lang="en-US" sz="2800" i="1" dirty="0" err="1">
                <a:solidFill>
                  <a:srgbClr val="0070C0"/>
                </a:solidFill>
                <a:latin typeface="Times New Roman" panose="02020603050405020304" pitchFamily="18" charset="0"/>
                <a:cs typeface="Times New Roman" panose="02020603050405020304" pitchFamily="18" charset="0"/>
              </a:rPr>
              <a:t>Bắc</a:t>
            </a:r>
            <a:r>
              <a:rPr lang="en-US" sz="2800" i="1" dirty="0">
                <a:solidFill>
                  <a:srgbClr val="0070C0"/>
                </a:solidFill>
                <a:latin typeface="Times New Roman" panose="02020603050405020304" pitchFamily="18" charset="0"/>
                <a:cs typeface="Times New Roman" panose="02020603050405020304" pitchFamily="18" charset="0"/>
              </a:rPr>
              <a:t>”.</a:t>
            </a:r>
            <a:endParaRPr lang="en-US" sz="2800" dirty="0">
              <a:solidFill>
                <a:srgbClr val="0070C0"/>
              </a:solidFill>
              <a:latin typeface="Times New Roman" panose="02020603050405020304" pitchFamily="18" charset="0"/>
              <a:cs typeface="Times New Roman" panose="02020603050405020304" pitchFamily="18" charset="0"/>
            </a:endParaRPr>
          </a:p>
          <a:p>
            <a:endParaRPr lang="en-US" sz="2800" dirty="0">
              <a:solidFill>
                <a:srgbClr val="0070C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549561" y="1787382"/>
            <a:ext cx="11092873" cy="5262979"/>
          </a:xfrm>
          <a:prstGeom prst="rect">
            <a:avLst/>
          </a:prstGeom>
          <a:noFill/>
        </p:spPr>
        <p:txBody>
          <a:bodyPr wrap="square" rtlCol="0">
            <a:spAutoFit/>
          </a:bodyPr>
          <a:lstStyle/>
          <a:p>
            <a:r>
              <a:rPr lang="en-US" sz="2800" dirty="0"/>
              <a:t> </a:t>
            </a:r>
            <a:r>
              <a:rPr lang="en-US" sz="2800" b="1" dirty="0" err="1" smtClean="0">
                <a:solidFill>
                  <a:srgbClr val="FF0000"/>
                </a:solidFill>
                <a:latin typeface="Times New Roman" panose="02020603050405020304" pitchFamily="18" charset="0"/>
                <a:cs typeface="Times New Roman" panose="02020603050405020304" pitchFamily="18" charset="0"/>
              </a:rPr>
              <a:t>Bước</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a:solidFill>
                  <a:srgbClr val="FF0000"/>
                </a:solidFill>
                <a:latin typeface="Times New Roman" panose="02020603050405020304" pitchFamily="18" charset="0"/>
                <a:cs typeface="Times New Roman" panose="02020603050405020304" pitchFamily="18" charset="0"/>
              </a:rPr>
              <a:t>1: </a:t>
            </a:r>
            <a:r>
              <a:rPr lang="en-US" sz="2800" b="1" dirty="0" err="1">
                <a:solidFill>
                  <a:srgbClr val="FF0000"/>
                </a:solidFill>
                <a:latin typeface="Times New Roman" panose="02020603050405020304" pitchFamily="18" charset="0"/>
                <a:cs typeface="Times New Roman" panose="02020603050405020304" pitchFamily="18" charset="0"/>
              </a:rPr>
              <a:t>Chuẩn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bị</a:t>
            </a:r>
            <a:r>
              <a:rPr lang="en-US" sz="2800" b="1" dirty="0">
                <a:solidFill>
                  <a:srgbClr val="FF0000"/>
                </a:solidFill>
                <a:latin typeface="Times New Roman" panose="02020603050405020304" pitchFamily="18" charset="0"/>
                <a:cs typeface="Times New Roman" panose="02020603050405020304" pitchFamily="18" charset="0"/>
              </a:rPr>
              <a:t> </a:t>
            </a:r>
            <a:r>
              <a:rPr lang="en-US" sz="2800" dirty="0">
                <a:solidFill>
                  <a:srgbClr val="FF0000"/>
                </a:solidFill>
                <a:latin typeface="Times New Roman" panose="02020603050405020304" pitchFamily="18" charset="0"/>
                <a:cs typeface="Times New Roman" panose="02020603050405020304" pitchFamily="18" charset="0"/>
              </a:rPr>
              <a:t>(</a:t>
            </a:r>
            <a:r>
              <a:rPr lang="en-US" sz="2800" dirty="0" err="1">
                <a:solidFill>
                  <a:srgbClr val="FF0000"/>
                </a:solidFill>
                <a:latin typeface="Times New Roman" panose="02020603050405020304" pitchFamily="18" charset="0"/>
                <a:cs typeface="Times New Roman" panose="02020603050405020304" pitchFamily="18" charset="0"/>
              </a:rPr>
              <a:t>hình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thức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cá</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nhân</a:t>
            </a:r>
            <a:r>
              <a:rPr lang="en-US" sz="2800" b="1" dirty="0">
                <a:solidFill>
                  <a:srgbClr val="FF0000"/>
                </a:solidFill>
                <a:latin typeface="Times New Roman" panose="02020603050405020304" pitchFamily="18" charset="0"/>
                <a:cs typeface="Times New Roman" panose="02020603050405020304" pitchFamily="18" charset="0"/>
              </a:rPr>
              <a:t>)</a:t>
            </a:r>
            <a:endParaRPr lang="en-US" sz="2800" dirty="0">
              <a:solidFill>
                <a:srgbClr val="FF0000"/>
              </a:solidFill>
              <a:latin typeface="Times New Roman" panose="02020603050405020304" pitchFamily="18" charset="0"/>
              <a:cs typeface="Times New Roman" panose="02020603050405020304" pitchFamily="18" charset="0"/>
            </a:endParaRPr>
          </a:p>
          <a:p>
            <a:r>
              <a:rPr lang="en-US" sz="2800"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Trước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khi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nói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hãy</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trả</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lời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các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câu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hỏi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sau</a:t>
            </a:r>
            <a:r>
              <a:rPr lang="en-US" sz="2800" dirty="0">
                <a:solidFill>
                  <a:srgbClr val="FF0000"/>
                </a:solidFill>
                <a:latin typeface="Times New Roman" panose="02020603050405020304" pitchFamily="18" charset="0"/>
                <a:cs typeface="Times New Roman" panose="02020603050405020304" pitchFamily="18" charset="0"/>
              </a:rPr>
              <a:t>:</a:t>
            </a:r>
          </a:p>
          <a:p>
            <a:r>
              <a:rPr lang="en-US" sz="2800" dirty="0" err="1">
                <a:solidFill>
                  <a:srgbClr val="FF0000"/>
                </a:solidFill>
                <a:latin typeface="Times New Roman" panose="02020603050405020304" pitchFamily="18" charset="0"/>
                <a:cs typeface="Times New Roman" panose="02020603050405020304" pitchFamily="18" charset="0"/>
              </a:rPr>
              <a:t>Với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nội</a:t>
            </a:r>
            <a:r>
              <a:rPr lang="en-US" sz="2800" dirty="0">
                <a:solidFill>
                  <a:srgbClr val="FF0000"/>
                </a:solidFill>
                <a:latin typeface="Times New Roman" panose="02020603050405020304" pitchFamily="18" charset="0"/>
                <a:cs typeface="Times New Roman" panose="02020603050405020304" pitchFamily="18" charset="0"/>
              </a:rPr>
              <a:t> dung </a:t>
            </a:r>
            <a:r>
              <a:rPr lang="en-US" sz="2800" dirty="0" err="1">
                <a:solidFill>
                  <a:srgbClr val="FF0000"/>
                </a:solidFill>
                <a:latin typeface="Times New Roman" panose="02020603050405020304" pitchFamily="18" charset="0"/>
                <a:cs typeface="Times New Roman" panose="02020603050405020304" pitchFamily="18" charset="0"/>
              </a:rPr>
              <a:t>cần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trao</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đổi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trong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đề</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bài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em</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cần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chuẩn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bị</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những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gì</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cho</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bài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nói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của</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mình</a:t>
            </a:r>
            <a:r>
              <a:rPr lang="en-US" sz="2800" dirty="0">
                <a:solidFill>
                  <a:srgbClr val="FF0000"/>
                </a:solidFill>
                <a:latin typeface="Times New Roman" panose="02020603050405020304" pitchFamily="18" charset="0"/>
                <a:cs typeface="Times New Roman" panose="02020603050405020304" pitchFamily="18" charset="0"/>
              </a:rPr>
              <a:t>?</a:t>
            </a:r>
          </a:p>
          <a:p>
            <a:r>
              <a:rPr lang="en-US" sz="2800" b="1" dirty="0" err="1">
                <a:solidFill>
                  <a:srgbClr val="FF0000"/>
                </a:solidFill>
                <a:latin typeface="Times New Roman" panose="02020603050405020304" pitchFamily="18" charset="0"/>
                <a:cs typeface="Times New Roman" panose="02020603050405020304" pitchFamily="18" charset="0"/>
              </a:rPr>
              <a:t>Bước</a:t>
            </a:r>
            <a:r>
              <a:rPr lang="en-US" sz="2800" b="1" dirty="0">
                <a:solidFill>
                  <a:srgbClr val="FF0000"/>
                </a:solidFill>
                <a:latin typeface="Times New Roman" panose="02020603050405020304" pitchFamily="18" charset="0"/>
                <a:cs typeface="Times New Roman" panose="02020603050405020304" pitchFamily="18" charset="0"/>
              </a:rPr>
              <a:t> </a:t>
            </a:r>
            <a:r>
              <a:rPr lang="vi-VN" sz="2800" b="1" dirty="0">
                <a:solidFill>
                  <a:srgbClr val="FF0000"/>
                </a:solidFill>
                <a:latin typeface="Times New Roman" panose="02020603050405020304" pitchFamily="18" charset="0"/>
                <a:cs typeface="Times New Roman" panose="02020603050405020304" pitchFamily="18" charset="0"/>
              </a:rPr>
              <a:t>2: </a:t>
            </a:r>
            <a:r>
              <a:rPr lang="en-US" sz="2800" b="1" dirty="0">
                <a:solidFill>
                  <a:srgbClr val="FF0000"/>
                </a:solidFill>
                <a:latin typeface="Times New Roman" panose="02020603050405020304" pitchFamily="18" charset="0"/>
                <a:cs typeface="Times New Roman" panose="02020603050405020304" pitchFamily="18" charset="0"/>
              </a:rPr>
              <a:t>(</a:t>
            </a:r>
            <a:r>
              <a:rPr lang="en-US" sz="2800" b="1" dirty="0" err="1">
                <a:solidFill>
                  <a:srgbClr val="FF0000"/>
                </a:solidFill>
                <a:latin typeface="Times New Roman" panose="02020603050405020304" pitchFamily="18" charset="0"/>
                <a:cs typeface="Times New Roman" panose="02020603050405020304" pitchFamily="18" charset="0"/>
              </a:rPr>
              <a:t>Thảo</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luận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nhóm</a:t>
            </a:r>
            <a:r>
              <a:rPr lang="en-US" sz="2800" b="1" dirty="0">
                <a:solidFill>
                  <a:srgbClr val="FF0000"/>
                </a:solidFill>
                <a:latin typeface="Times New Roman" panose="02020603050405020304" pitchFamily="18" charset="0"/>
                <a:cs typeface="Times New Roman" panose="02020603050405020304" pitchFamily="18" charset="0"/>
              </a:rPr>
              <a:t>)</a:t>
            </a:r>
            <a:endParaRPr lang="en-US" sz="2800" dirty="0">
              <a:solidFill>
                <a:srgbClr val="FF0000"/>
              </a:solidFill>
              <a:latin typeface="Times New Roman" panose="02020603050405020304" pitchFamily="18" charset="0"/>
              <a:cs typeface="Times New Roman" panose="02020603050405020304" pitchFamily="18" charset="0"/>
            </a:endParaRPr>
          </a:p>
          <a:p>
            <a:r>
              <a:rPr lang="vi-VN" sz="2800" b="1" dirty="0">
                <a:solidFill>
                  <a:srgbClr val="FF0000"/>
                </a:solidFill>
                <a:latin typeface="Times New Roman" panose="02020603050405020304" pitchFamily="18" charset="0"/>
                <a:cs typeface="Times New Roman" panose="02020603050405020304" pitchFamily="18" charset="0"/>
              </a:rPr>
              <a:t>Tìm ý bằng cách trả lời các câu hỏi:</a:t>
            </a:r>
            <a:endParaRPr lang="en-US" sz="2800" dirty="0">
              <a:solidFill>
                <a:srgbClr val="FF0000"/>
              </a:solidFill>
              <a:latin typeface="Times New Roman" panose="02020603050405020304" pitchFamily="18" charset="0"/>
              <a:cs typeface="Times New Roman" panose="02020603050405020304" pitchFamily="18" charset="0"/>
            </a:endParaRPr>
          </a:p>
          <a:p>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Hãy</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lập</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tìm</a:t>
            </a:r>
            <a:r>
              <a:rPr lang="en-US" sz="2800" b="1" dirty="0">
                <a:solidFill>
                  <a:srgbClr val="FF0000"/>
                </a:solidFill>
                <a:latin typeface="Times New Roman" panose="02020603050405020304" pitchFamily="18" charset="0"/>
                <a:cs typeface="Times New Roman" panose="02020603050405020304" pitchFamily="18" charset="0"/>
              </a:rPr>
              <a:t> ý, </a:t>
            </a:r>
            <a:r>
              <a:rPr lang="en-US" sz="2800" b="1" dirty="0" err="1">
                <a:solidFill>
                  <a:srgbClr val="FF0000"/>
                </a:solidFill>
                <a:latin typeface="Times New Roman" panose="02020603050405020304" pitchFamily="18" charset="0"/>
                <a:cs typeface="Times New Roman" panose="02020603050405020304" pitchFamily="18" charset="0"/>
              </a:rPr>
              <a:t>dàn</a:t>
            </a:r>
            <a:r>
              <a:rPr lang="en-US" sz="2800" b="1" dirty="0">
                <a:solidFill>
                  <a:srgbClr val="FF0000"/>
                </a:solidFill>
                <a:latin typeface="Times New Roman" panose="02020603050405020304" pitchFamily="18" charset="0"/>
                <a:cs typeface="Times New Roman" panose="02020603050405020304" pitchFamily="18" charset="0"/>
              </a:rPr>
              <a:t> ý </a:t>
            </a:r>
            <a:r>
              <a:rPr lang="en-US" sz="2800" b="1" dirty="0" err="1">
                <a:solidFill>
                  <a:srgbClr val="FF0000"/>
                </a:solidFill>
                <a:latin typeface="Times New Roman" panose="02020603050405020304" pitchFamily="18" charset="0"/>
                <a:cs typeface="Times New Roman" panose="02020603050405020304" pitchFamily="18" charset="0"/>
              </a:rPr>
              <a:t>cho</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bài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nói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của</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mình</a:t>
            </a:r>
            <a:r>
              <a:rPr lang="en-US" sz="2800" b="1" dirty="0">
                <a:solidFill>
                  <a:srgbClr val="FF0000"/>
                </a:solidFill>
                <a:latin typeface="Times New Roman" panose="02020603050405020304" pitchFamily="18" charset="0"/>
                <a:cs typeface="Times New Roman" panose="02020603050405020304" pitchFamily="18" charset="0"/>
              </a:rPr>
              <a:t>? </a:t>
            </a:r>
            <a:endParaRPr lang="en-US" sz="2800" dirty="0">
              <a:solidFill>
                <a:srgbClr val="FF0000"/>
              </a:solidFill>
              <a:latin typeface="Times New Roman" panose="02020603050405020304" pitchFamily="18" charset="0"/>
              <a:cs typeface="Times New Roman" panose="02020603050405020304" pitchFamily="18" charset="0"/>
            </a:endParaRPr>
          </a:p>
          <a:p>
            <a:r>
              <a:rPr lang="en-US" sz="2800" dirty="0">
                <a:solidFill>
                  <a:srgbClr val="FF0000"/>
                </a:solidFill>
                <a:latin typeface="Times New Roman" panose="02020603050405020304" pitchFamily="18" charset="0"/>
                <a:cs typeface="Times New Roman" panose="02020603050405020304" pitchFamily="18" charset="0"/>
              </a:rPr>
              <a:t> - </a:t>
            </a:r>
            <a:r>
              <a:rPr lang="en-US" sz="2800" dirty="0" err="1">
                <a:solidFill>
                  <a:srgbClr val="FF0000"/>
                </a:solidFill>
                <a:latin typeface="Times New Roman" panose="02020603050405020304" pitchFamily="18" charset="0"/>
                <a:cs typeface="Times New Roman" panose="02020603050405020304" pitchFamily="18" charset="0"/>
              </a:rPr>
              <a:t>Dựa</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vào</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dàn</a:t>
            </a:r>
            <a:r>
              <a:rPr lang="en-US" sz="2800" dirty="0">
                <a:solidFill>
                  <a:srgbClr val="FF0000"/>
                </a:solidFill>
                <a:latin typeface="Times New Roman" panose="02020603050405020304" pitchFamily="18" charset="0"/>
                <a:cs typeface="Times New Roman" panose="02020603050405020304" pitchFamily="18" charset="0"/>
              </a:rPr>
              <a:t> ý </a:t>
            </a:r>
            <a:r>
              <a:rPr lang="en-US" sz="2800" dirty="0" err="1">
                <a:solidFill>
                  <a:srgbClr val="FF0000"/>
                </a:solidFill>
                <a:latin typeface="Times New Roman" panose="02020603050405020304" pitchFamily="18" charset="0"/>
                <a:cs typeface="Times New Roman" panose="02020603050405020304" pitchFamily="18" charset="0"/>
              </a:rPr>
              <a:t>bài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viết</a:t>
            </a:r>
            <a:r>
              <a:rPr lang="en-US" sz="2800" dirty="0">
                <a:solidFill>
                  <a:srgbClr val="FF0000"/>
                </a:solidFill>
                <a:latin typeface="Times New Roman" panose="02020603050405020304" pitchFamily="18" charset="0"/>
                <a:cs typeface="Times New Roman" panose="02020603050405020304" pitchFamily="18" charset="0"/>
              </a:rPr>
              <a:t>, HS </a:t>
            </a:r>
            <a:r>
              <a:rPr lang="vi-VN" sz="2800" dirty="0">
                <a:solidFill>
                  <a:srgbClr val="FF0000"/>
                </a:solidFill>
                <a:latin typeface="Times New Roman" panose="02020603050405020304" pitchFamily="18" charset="0"/>
                <a:cs typeface="Times New Roman" panose="02020603050405020304" pitchFamily="18" charset="0"/>
              </a:rPr>
              <a:t>bổ sung, chỉnh sửa dàn ý cho bài nói </a:t>
            </a:r>
            <a:endParaRPr lang="en-US" sz="2800" dirty="0" smtClean="0">
              <a:solidFill>
                <a:srgbClr val="FF0000"/>
              </a:solidFill>
              <a:latin typeface="Times New Roman" panose="02020603050405020304" pitchFamily="18" charset="0"/>
              <a:cs typeface="Times New Roman" panose="02020603050405020304" pitchFamily="18" charset="0"/>
            </a:endParaRPr>
          </a:p>
          <a:p>
            <a:r>
              <a:rPr lang="vi-VN" sz="2800" dirty="0" smtClean="0">
                <a:solidFill>
                  <a:srgbClr val="FF0000"/>
                </a:solidFill>
                <a:latin typeface="Times New Roman" panose="02020603050405020304" pitchFamily="18" charset="0"/>
                <a:cs typeface="Times New Roman" panose="02020603050405020304" pitchFamily="18" charset="0"/>
              </a:rPr>
              <a:t>- </a:t>
            </a:r>
            <a:r>
              <a:rPr lang="en-US" sz="2800" dirty="0">
                <a:solidFill>
                  <a:srgbClr val="FF0000"/>
                </a:solidFill>
                <a:latin typeface="Times New Roman" panose="02020603050405020304" pitchFamily="18" charset="0"/>
                <a:cs typeface="Times New Roman" panose="02020603050405020304" pitchFamily="18" charset="0"/>
              </a:rPr>
              <a:t>L</a:t>
            </a:r>
            <a:r>
              <a:rPr lang="vi-VN" sz="2800" dirty="0">
                <a:solidFill>
                  <a:srgbClr val="FF0000"/>
                </a:solidFill>
                <a:latin typeface="Times New Roman" panose="02020603050405020304" pitchFamily="18" charset="0"/>
                <a:cs typeface="Times New Roman" panose="02020603050405020304" pitchFamily="18" charset="0"/>
              </a:rPr>
              <a:t>ập dàn ý cho bài nói.</a:t>
            </a:r>
            <a:endParaRPr lang="en-US" sz="2800" dirty="0">
              <a:solidFill>
                <a:srgbClr val="FF0000"/>
              </a:solidFill>
              <a:latin typeface="Times New Roman" panose="02020603050405020304" pitchFamily="18" charset="0"/>
              <a:cs typeface="Times New Roman" panose="02020603050405020304" pitchFamily="18" charset="0"/>
            </a:endParaRPr>
          </a:p>
          <a:p>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Có</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thể</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sử</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dụng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thêm</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tranh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ảnh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đạo</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cụ</a:t>
            </a:r>
            <a:r>
              <a:rPr lang="en-US" sz="2800" dirty="0">
                <a:solidFill>
                  <a:srgbClr val="FF0000"/>
                </a:solidFill>
                <a:latin typeface="Times New Roman" panose="02020603050405020304" pitchFamily="18" charset="0"/>
                <a:cs typeface="Times New Roman" panose="02020603050405020304" pitchFamily="18" charset="0"/>
              </a:rPr>
              <a:t>…</a:t>
            </a:r>
            <a:r>
              <a:rPr lang="en-US" sz="2800" dirty="0" err="1">
                <a:solidFill>
                  <a:srgbClr val="FF0000"/>
                </a:solidFill>
                <a:latin typeface="Times New Roman" panose="02020603050405020304" pitchFamily="18" charset="0"/>
                <a:cs typeface="Times New Roman" panose="02020603050405020304" pitchFamily="18" charset="0"/>
              </a:rPr>
              <a:t>để</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bài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nói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thêm</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sinh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động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và</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hấp</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dẫn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hơn</a:t>
            </a:r>
            <a:r>
              <a:rPr lang="en-US" sz="2800" dirty="0">
                <a:solidFill>
                  <a:srgbClr val="FF0000"/>
                </a:solidFill>
                <a:latin typeface="Times New Roman" panose="02020603050405020304" pitchFamily="18" charset="0"/>
                <a:cs typeface="Times New Roman" panose="02020603050405020304" pitchFamily="18" charset="0"/>
              </a:rPr>
              <a:t>.</a:t>
            </a:r>
          </a:p>
          <a:p>
            <a:endParaRPr lang="en-US" sz="28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3875916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828936853"/>
              </p:ext>
            </p:extLst>
          </p:nvPr>
        </p:nvGraphicFramePr>
        <p:xfrm>
          <a:off x="434109" y="286326"/>
          <a:ext cx="11526982" cy="6527676"/>
        </p:xfrm>
        <a:graphic>
          <a:graphicData uri="http://schemas.openxmlformats.org/drawingml/2006/table">
            <a:tbl>
              <a:tblPr firstRow="1" firstCol="1" bandRow="1"/>
              <a:tblGrid>
                <a:gridCol w="8209426">
                  <a:extLst>
                    <a:ext uri="{9D8B030D-6E8A-4147-A177-3AD203B41FA5}">
                      <a16:colId xmlns:a16="http://schemas.microsoft.com/office/drawing/2014/main" val="3645099272"/>
                    </a:ext>
                  </a:extLst>
                </a:gridCol>
                <a:gridCol w="3317556">
                  <a:extLst>
                    <a:ext uri="{9D8B030D-6E8A-4147-A177-3AD203B41FA5}">
                      <a16:colId xmlns:a16="http://schemas.microsoft.com/office/drawing/2014/main" val="3392578614"/>
                    </a:ext>
                  </a:extLst>
                </a:gridCol>
              </a:tblGrid>
              <a:tr h="1088999">
                <a:tc gridSpan="2">
                  <a:txBody>
                    <a:bodyPr/>
                    <a:lstStyle/>
                    <a:p>
                      <a:pPr algn="just">
                        <a:lnSpc>
                          <a:spcPct val="115000"/>
                        </a:lnSpc>
                        <a:spcAft>
                          <a:spcPts val="0"/>
                        </a:spcAft>
                      </a:pPr>
                      <a:r>
                        <a:rPr lang="pt-BR" sz="24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Phiếu chuẩn bị bài nói: </a:t>
                      </a:r>
                      <a:r>
                        <a:rPr lang="en-US" sz="2400" b="1" i="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Nghe và tóm tắt nội dung giới thiệu về nhân vật Trần Bình Trọng với câu nói bất hủ: “Ta thà làm ma nước Nam chứ không thèm làm vương đất Bắc”.</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en-US" sz="2400" b="1">
                          <a:solidFill>
                            <a:srgbClr val="0070C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b="1">
                          <a:solidFill>
                            <a:srgbClr val="0D0D0D"/>
                          </a:solidFill>
                          <a:effectLst/>
                          <a:latin typeface="Times New Roman" panose="02020603050405020304" pitchFamily="18" charset="0"/>
                          <a:ea typeface="Arial" panose="020B0604020202020204" pitchFamily="34" charset="0"/>
                          <a:cs typeface="Times New Roman" panose="02020603050405020304" pitchFamily="18" charset="0"/>
                        </a:rPr>
                        <a:t>(HS chuẩn bị ở nhà)</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021112888"/>
                  </a:ext>
                </a:extLst>
              </a:tr>
              <a:tr h="363000">
                <a:tc>
                  <a:txBody>
                    <a:bodyPr/>
                    <a:lstStyle/>
                    <a:p>
                      <a:pPr algn="just">
                        <a:lnSpc>
                          <a:spcPct val="115000"/>
                        </a:lnSpc>
                        <a:spcAft>
                          <a:spcPts val="0"/>
                        </a:spcAft>
                      </a:pPr>
                      <a:r>
                        <a:rPr lang="pt-BR" sz="2400" b="1">
                          <a:effectLst/>
                          <a:latin typeface="Times New Roman" panose="02020603050405020304" pitchFamily="18" charset="0"/>
                          <a:ea typeface="Calibri" panose="020F0502020204030204" pitchFamily="34" charset="0"/>
                          <a:cs typeface="Times New Roman" panose="02020603050405020304" pitchFamily="18" charset="0"/>
                        </a:rPr>
                        <a:t>1. Mục đích của bài nói</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pt-BR" sz="2400" b="1">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06480753"/>
                  </a:ext>
                </a:extLst>
              </a:tr>
              <a:tr h="363000">
                <a:tc>
                  <a:txBody>
                    <a:bodyPr/>
                    <a:lstStyle/>
                    <a:p>
                      <a:pPr algn="just">
                        <a:lnSpc>
                          <a:spcPct val="115000"/>
                        </a:lnSpc>
                        <a:spcAft>
                          <a:spcPts val="0"/>
                        </a:spcAft>
                      </a:pPr>
                      <a:r>
                        <a:rPr lang="pt-BR" sz="2400" b="1">
                          <a:effectLst/>
                          <a:latin typeface="Times New Roman" panose="02020603050405020304" pitchFamily="18" charset="0"/>
                          <a:ea typeface="Calibri" panose="020F0502020204030204" pitchFamily="34" charset="0"/>
                          <a:cs typeface="Times New Roman" panose="02020603050405020304" pitchFamily="18" charset="0"/>
                        </a:rPr>
                        <a:t>2. Đối tượng người nghe</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pt-BR" sz="2400" b="1">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05419301"/>
                  </a:ext>
                </a:extLst>
              </a:tr>
              <a:tr h="725999">
                <a:tc>
                  <a:txBody>
                    <a:bodyPr/>
                    <a:lstStyle/>
                    <a:p>
                      <a:pPr algn="just">
                        <a:lnSpc>
                          <a:spcPct val="115000"/>
                        </a:lnSpc>
                        <a:spcAft>
                          <a:spcPts val="0"/>
                        </a:spcAft>
                      </a:pPr>
                      <a:r>
                        <a:rPr lang="pt-BR" sz="2400" b="1">
                          <a:effectLst/>
                          <a:latin typeface="Times New Roman" panose="02020603050405020304" pitchFamily="18" charset="0"/>
                          <a:ea typeface="Calibri" panose="020F0502020204030204" pitchFamily="34" charset="0"/>
                          <a:cs typeface="Times New Roman" panose="02020603050405020304" pitchFamily="18" charset="0"/>
                        </a:rPr>
                        <a:t>3. </a:t>
                      </a:r>
                      <a:r>
                        <a:rPr lang="en-US" sz="2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Phạm vi trình bày</a:t>
                      </a:r>
                      <a:r>
                        <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a:effectLst/>
                          <a:latin typeface="Times New Roman" panose="02020603050405020304" pitchFamily="18" charset="0"/>
                          <a:ea typeface="Calibri" panose="020F0502020204030204" pitchFamily="34" charset="0"/>
                          <a:cs typeface="Times New Roman" panose="02020603050405020304" pitchFamily="18" charset="0"/>
                        </a:rPr>
                        <a:t>(</a:t>
                      </a:r>
                      <a:r>
                        <a:rPr lang="en-US" sz="2400" i="1">
                          <a:effectLst/>
                          <a:latin typeface="Times New Roman" panose="02020603050405020304" pitchFamily="18" charset="0"/>
                          <a:ea typeface="Calibri" panose="020F0502020204030204" pitchFamily="34" charset="0"/>
                          <a:cs typeface="Times New Roman" panose="02020603050405020304" pitchFamily="18" charset="0"/>
                        </a:rPr>
                        <a:t>về nhân vật Trần Bình Trọng với câu nói bất hủ: “Ta thà làm ma nước Nam chứ không thèm làm vương đất Bắc”)</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pt-BR" sz="2400" b="1">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37060396"/>
                  </a:ext>
                </a:extLst>
              </a:tr>
              <a:tr h="1088999">
                <a:tc>
                  <a:txBody>
                    <a:bodyPr/>
                    <a:lstStyle/>
                    <a:p>
                      <a:pPr algn="just">
                        <a:lnSpc>
                          <a:spcPct val="115000"/>
                        </a:lnSpc>
                        <a:spcAft>
                          <a:spcPts val="0"/>
                        </a:spcAft>
                      </a:pPr>
                      <a:r>
                        <a:rPr lang="pt-BR" sz="2400" b="1">
                          <a:effectLst/>
                          <a:latin typeface="Times New Roman" panose="02020603050405020304" pitchFamily="18" charset="0"/>
                          <a:ea typeface="Calibri" panose="020F0502020204030204" pitchFamily="34" charset="0"/>
                          <a:cs typeface="Times New Roman" panose="02020603050405020304" pitchFamily="18" charset="0"/>
                        </a:rPr>
                        <a:t>4. Tìm ý cho bài nói: </a:t>
                      </a:r>
                      <a:r>
                        <a:rPr lang="pt-BR" sz="2400">
                          <a:effectLst/>
                          <a:latin typeface="Times New Roman" panose="02020603050405020304" pitchFamily="18" charset="0"/>
                          <a:ea typeface="Calibri" panose="020F0502020204030204" pitchFamily="34" charset="0"/>
                          <a:cs typeface="Times New Roman" panose="02020603050405020304" pitchFamily="18" charset="0"/>
                        </a:rPr>
                        <a:t>Trả lời các câu hỏi sau:</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Giới thiệu về nhân vật Trần Bình Trọng</a:t>
                      </a:r>
                      <a:r>
                        <a:rPr lang="vi-VN" sz="2400" i="1">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en-US" sz="2400" i="1">
                          <a:effectLst/>
                          <a:latin typeface="Times New Roman" panose="02020603050405020304" pitchFamily="18" charset="0"/>
                          <a:ea typeface="Calibri" panose="020F0502020204030204" pitchFamily="34" charset="0"/>
                          <a:cs typeface="Times New Roman" panose="02020603050405020304" pitchFamily="18" charset="0"/>
                        </a:rPr>
                        <a:t>- </a:t>
                      </a:r>
                      <a:r>
                        <a:rPr lang="vi-VN" sz="2400">
                          <a:effectLst/>
                          <a:latin typeface="Times New Roman" panose="02020603050405020304" pitchFamily="18" charset="0"/>
                          <a:ea typeface="Calibri" panose="020F0502020204030204" pitchFamily="34" charset="0"/>
                          <a:cs typeface="Times New Roman" panose="02020603050405020304" pitchFamily="18" charset="0"/>
                        </a:rPr>
                        <a:t>Giới thiệu về câu nói bất hủ</a:t>
                      </a:r>
                      <a:r>
                        <a:rPr lang="vi-VN" sz="2400" b="1" i="1">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a:effectLst/>
                          <a:latin typeface="Times New Roman" panose="02020603050405020304" pitchFamily="18" charset="0"/>
                          <a:ea typeface="Calibri" panose="020F0502020204030204" pitchFamily="34" charset="0"/>
                          <a:cs typeface="Times New Roman" panose="02020603050405020304" pitchFamily="18" charset="0"/>
                        </a:rPr>
                        <a:t>“Ta thà làm ma nước Nam chứ không thèm làm vương đất Bắc” của ông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pt-BR" sz="2400" b="1">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33561591"/>
                  </a:ext>
                </a:extLst>
              </a:tr>
              <a:tr h="1451999">
                <a:tc>
                  <a:txBody>
                    <a:bodyPr/>
                    <a:lstStyle/>
                    <a:p>
                      <a:pPr algn="just">
                        <a:lnSpc>
                          <a:spcPct val="115000"/>
                        </a:lnSpc>
                        <a:spcAft>
                          <a:spcPts val="0"/>
                        </a:spcAft>
                      </a:pPr>
                      <a:r>
                        <a:rPr lang="pt-BR" sz="2400" b="1">
                          <a:effectLst/>
                          <a:latin typeface="Times New Roman" panose="02020603050405020304" pitchFamily="18" charset="0"/>
                          <a:ea typeface="Calibri" panose="020F0502020204030204" pitchFamily="34" charset="0"/>
                          <a:cs typeface="Times New Roman" panose="02020603050405020304" pitchFamily="18" charset="0"/>
                        </a:rPr>
                        <a:t>5. Dàn ý bài nói:</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pt-BR" sz="2400">
                          <a:effectLst/>
                          <a:latin typeface="Times New Roman" panose="02020603050405020304" pitchFamily="18" charset="0"/>
                          <a:ea typeface="Calibri" panose="020F0502020204030204" pitchFamily="34" charset="0"/>
                          <a:cs typeface="Times New Roman" panose="02020603050405020304" pitchFamily="18" charset="0"/>
                        </a:rPr>
                        <a:t>Mở đầu:.......</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pt-BR" sz="2400">
                          <a:effectLst/>
                          <a:latin typeface="Times New Roman" panose="02020603050405020304" pitchFamily="18" charset="0"/>
                          <a:ea typeface="Calibri" panose="020F0502020204030204" pitchFamily="34" charset="0"/>
                          <a:cs typeface="Times New Roman" panose="02020603050405020304" pitchFamily="18" charset="0"/>
                        </a:rPr>
                        <a:t>Triển khai:......</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pt-BR" sz="2400">
                          <a:effectLst/>
                          <a:latin typeface="Times New Roman" panose="02020603050405020304" pitchFamily="18" charset="0"/>
                          <a:ea typeface="Calibri" panose="020F0502020204030204" pitchFamily="34" charset="0"/>
                          <a:cs typeface="Times New Roman" panose="02020603050405020304" pitchFamily="18" charset="0"/>
                        </a:rPr>
                        <a:t>Kết luận:.........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pt-BR" sz="2400" b="1"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35322640"/>
                  </a:ext>
                </a:extLst>
              </a:tr>
            </a:tbl>
          </a:graphicData>
        </a:graphic>
      </p:graphicFrame>
    </p:spTree>
    <p:extLst>
      <p:ext uri="{BB962C8B-B14F-4D97-AF65-F5344CB8AC3E}">
        <p14:creationId xmlns:p14="http://schemas.microsoft.com/office/powerpoint/2010/main" val="251558381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113</TotalTime>
  <Words>3238</Words>
  <Application>Microsoft Office PowerPoint</Application>
  <PresentationFormat>Widescreen</PresentationFormat>
  <Paragraphs>269</Paragraphs>
  <Slides>36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Arial</vt:lpstr>
      <vt:lpstr>Calibri</vt:lpstr>
      <vt:lpstr>Calibri Light</vt:lpstr>
      <vt:lpstr>MS Mincho</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Administrator</cp:lastModifiedBy>
  <cp:revision>11</cp:revision>
  <dcterms:created xsi:type="dcterms:W3CDTF">2023-11-26T04:00:08Z</dcterms:created>
  <dcterms:modified xsi:type="dcterms:W3CDTF">2023-11-26T05:53:46Z</dcterms:modified>
</cp:coreProperties>
</file>