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62" r:id="rId5"/>
    <p:sldId id="260" r:id="rId6"/>
    <p:sldId id="263" r:id="rId7"/>
    <p:sldId id="264" r:id="rId8"/>
    <p:sldId id="265" r:id="rId9"/>
    <p:sldId id="266" r:id="rId10"/>
    <p:sldId id="267" r:id="rId11"/>
    <p:sldId id="268" r:id="rId12"/>
    <p:sldId id="269" r:id="rId13"/>
    <p:sldId id="271" r:id="rId14"/>
    <p:sldId id="274" r:id="rId15"/>
    <p:sldId id="272" r:id="rId16"/>
    <p:sldId id="273" r:id="rId17"/>
    <p:sldId id="275" r:id="rId18"/>
    <p:sldId id="276" r:id="rId19"/>
    <p:sldId id="277" r:id="rId20"/>
    <p:sldId id="280" r:id="rId21"/>
    <p:sldId id="279" r:id="rId22"/>
    <p:sldId id="281" r:id="rId23"/>
    <p:sldId id="282" r:id="rId24"/>
    <p:sldId id="283" r:id="rId25"/>
    <p:sldId id="284" r:id="rId26"/>
    <p:sldId id="285" r:id="rId27"/>
    <p:sldId id="286" r:id="rId28"/>
    <p:sldId id="25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D4913E-DE1C-4123-9779-B7B4832D6CCE}"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DEE7C-B178-4B09-A5ED-D7A3E54847E0}" type="slidenum">
              <a:rPr lang="en-US" smtClean="0"/>
              <a:t>‹#›</a:t>
            </a:fld>
            <a:endParaRPr lang="en-US"/>
          </a:p>
        </p:txBody>
      </p:sp>
    </p:spTree>
    <p:extLst>
      <p:ext uri="{BB962C8B-B14F-4D97-AF65-F5344CB8AC3E}">
        <p14:creationId xmlns:p14="http://schemas.microsoft.com/office/powerpoint/2010/main" val="55192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4913E-DE1C-4123-9779-B7B4832D6CCE}"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DEE7C-B178-4B09-A5ED-D7A3E54847E0}" type="slidenum">
              <a:rPr lang="en-US" smtClean="0"/>
              <a:t>‹#›</a:t>
            </a:fld>
            <a:endParaRPr lang="en-US"/>
          </a:p>
        </p:txBody>
      </p:sp>
    </p:spTree>
    <p:extLst>
      <p:ext uri="{BB962C8B-B14F-4D97-AF65-F5344CB8AC3E}">
        <p14:creationId xmlns:p14="http://schemas.microsoft.com/office/powerpoint/2010/main" val="339984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4913E-DE1C-4123-9779-B7B4832D6CCE}"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DEE7C-B178-4B09-A5ED-D7A3E54847E0}" type="slidenum">
              <a:rPr lang="en-US" smtClean="0"/>
              <a:t>‹#›</a:t>
            </a:fld>
            <a:endParaRPr lang="en-US"/>
          </a:p>
        </p:txBody>
      </p:sp>
    </p:spTree>
    <p:extLst>
      <p:ext uri="{BB962C8B-B14F-4D97-AF65-F5344CB8AC3E}">
        <p14:creationId xmlns:p14="http://schemas.microsoft.com/office/powerpoint/2010/main" val="9368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4913E-DE1C-4123-9779-B7B4832D6CCE}"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DEE7C-B178-4B09-A5ED-D7A3E54847E0}" type="slidenum">
              <a:rPr lang="en-US" smtClean="0"/>
              <a:t>‹#›</a:t>
            </a:fld>
            <a:endParaRPr lang="en-US"/>
          </a:p>
        </p:txBody>
      </p:sp>
    </p:spTree>
    <p:extLst>
      <p:ext uri="{BB962C8B-B14F-4D97-AF65-F5344CB8AC3E}">
        <p14:creationId xmlns:p14="http://schemas.microsoft.com/office/powerpoint/2010/main" val="145390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D4913E-DE1C-4123-9779-B7B4832D6CCE}"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DEE7C-B178-4B09-A5ED-D7A3E54847E0}" type="slidenum">
              <a:rPr lang="en-US" smtClean="0"/>
              <a:t>‹#›</a:t>
            </a:fld>
            <a:endParaRPr lang="en-US"/>
          </a:p>
        </p:txBody>
      </p:sp>
    </p:spTree>
    <p:extLst>
      <p:ext uri="{BB962C8B-B14F-4D97-AF65-F5344CB8AC3E}">
        <p14:creationId xmlns:p14="http://schemas.microsoft.com/office/powerpoint/2010/main" val="3159386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D4913E-DE1C-4123-9779-B7B4832D6CCE}"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DEE7C-B178-4B09-A5ED-D7A3E54847E0}" type="slidenum">
              <a:rPr lang="en-US" smtClean="0"/>
              <a:t>‹#›</a:t>
            </a:fld>
            <a:endParaRPr lang="en-US"/>
          </a:p>
        </p:txBody>
      </p:sp>
    </p:spTree>
    <p:extLst>
      <p:ext uri="{BB962C8B-B14F-4D97-AF65-F5344CB8AC3E}">
        <p14:creationId xmlns:p14="http://schemas.microsoft.com/office/powerpoint/2010/main" val="2151974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D4913E-DE1C-4123-9779-B7B4832D6CCE}" type="datetimeFigureOut">
              <a:rPr lang="en-US"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CDEE7C-B178-4B09-A5ED-D7A3E54847E0}" type="slidenum">
              <a:rPr lang="en-US" smtClean="0"/>
              <a:t>‹#›</a:t>
            </a:fld>
            <a:endParaRPr lang="en-US"/>
          </a:p>
        </p:txBody>
      </p:sp>
    </p:spTree>
    <p:extLst>
      <p:ext uri="{BB962C8B-B14F-4D97-AF65-F5344CB8AC3E}">
        <p14:creationId xmlns:p14="http://schemas.microsoft.com/office/powerpoint/2010/main" val="4167741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4913E-DE1C-4123-9779-B7B4832D6CCE}" type="datetimeFigureOut">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CDEE7C-B178-4B09-A5ED-D7A3E54847E0}" type="slidenum">
              <a:rPr lang="en-US" smtClean="0"/>
              <a:t>‹#›</a:t>
            </a:fld>
            <a:endParaRPr lang="en-US"/>
          </a:p>
        </p:txBody>
      </p:sp>
    </p:spTree>
    <p:extLst>
      <p:ext uri="{BB962C8B-B14F-4D97-AF65-F5344CB8AC3E}">
        <p14:creationId xmlns:p14="http://schemas.microsoft.com/office/powerpoint/2010/main" val="27492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4913E-DE1C-4123-9779-B7B4832D6CCE}" type="datetimeFigureOut">
              <a:rPr lang="en-US"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CDEE7C-B178-4B09-A5ED-D7A3E54847E0}" type="slidenum">
              <a:rPr lang="en-US" smtClean="0"/>
              <a:t>‹#›</a:t>
            </a:fld>
            <a:endParaRPr lang="en-US"/>
          </a:p>
        </p:txBody>
      </p:sp>
    </p:spTree>
    <p:extLst>
      <p:ext uri="{BB962C8B-B14F-4D97-AF65-F5344CB8AC3E}">
        <p14:creationId xmlns:p14="http://schemas.microsoft.com/office/powerpoint/2010/main" val="207974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D4913E-DE1C-4123-9779-B7B4832D6CCE}"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DEE7C-B178-4B09-A5ED-D7A3E54847E0}" type="slidenum">
              <a:rPr lang="en-US" smtClean="0"/>
              <a:t>‹#›</a:t>
            </a:fld>
            <a:endParaRPr lang="en-US"/>
          </a:p>
        </p:txBody>
      </p:sp>
    </p:spTree>
    <p:extLst>
      <p:ext uri="{BB962C8B-B14F-4D97-AF65-F5344CB8AC3E}">
        <p14:creationId xmlns:p14="http://schemas.microsoft.com/office/powerpoint/2010/main" val="1455474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D4913E-DE1C-4123-9779-B7B4832D6CCE}"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DEE7C-B178-4B09-A5ED-D7A3E54847E0}" type="slidenum">
              <a:rPr lang="en-US" smtClean="0"/>
              <a:t>‹#›</a:t>
            </a:fld>
            <a:endParaRPr lang="en-US"/>
          </a:p>
        </p:txBody>
      </p:sp>
    </p:spTree>
    <p:extLst>
      <p:ext uri="{BB962C8B-B14F-4D97-AF65-F5344CB8AC3E}">
        <p14:creationId xmlns:p14="http://schemas.microsoft.com/office/powerpoint/2010/main" val="41282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4913E-DE1C-4123-9779-B7B4832D6CCE}" type="datetimeFigureOut">
              <a:rPr lang="en-US" smtClean="0"/>
              <a:t>4/12/2024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DEE7C-B178-4B09-A5ED-D7A3E54847E0}" type="slidenum">
              <a:rPr lang="en-US" smtClean="0"/>
              <a:t>‹#›</a:t>
            </a:fld>
            <a:endParaRPr lang="en-US"/>
          </a:p>
        </p:txBody>
      </p:sp>
    </p:spTree>
    <p:extLst>
      <p:ext uri="{BB962C8B-B14F-4D97-AF65-F5344CB8AC3E}">
        <p14:creationId xmlns:p14="http://schemas.microsoft.com/office/powerpoint/2010/main" val="1540052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vietjack.com/soan-van-lop-8-cd/cam-nghi-sau-khi-hoc-van-ban-quang-trung-dai-pha-quan-thanh.jsp"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vietjack.com/soan-van-lop-8-cd/cam-nghi-sau-khi-hoc-van-ban-quang-trung-dai-pha-quan-thanh.jsp"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714836"/>
          </a:xfrm>
        </p:spPr>
      </p:pic>
    </p:spTree>
    <p:extLst>
      <p:ext uri="{BB962C8B-B14F-4D97-AF65-F5344CB8AC3E}">
        <p14:creationId xmlns:p14="http://schemas.microsoft.com/office/powerpoint/2010/main" val="544634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55" y="0"/>
            <a:ext cx="12192000" cy="6858000"/>
          </a:xfrm>
          <a:prstGeom prst="rect">
            <a:avLst/>
          </a:prstGeom>
        </p:spPr>
      </p:pic>
      <p:sp>
        <p:nvSpPr>
          <p:cNvPr id="3" name="Rectangle 2"/>
          <p:cNvSpPr/>
          <p:nvPr/>
        </p:nvSpPr>
        <p:spPr>
          <a:xfrm>
            <a:off x="2807855" y="150953"/>
            <a:ext cx="6096000" cy="1179554"/>
          </a:xfrm>
          <a:prstGeom prst="rect">
            <a:avLst/>
          </a:prstGeom>
        </p:spPr>
        <p:txBody>
          <a:bodyPr>
            <a:spAutoFit/>
          </a:bodyPr>
          <a:lstStyle/>
          <a:p>
            <a:pPr algn="just">
              <a:lnSpc>
                <a:spcPct val="115000"/>
              </a:lnSpc>
              <a:spcAft>
                <a:spcPts val="0"/>
              </a:spcAft>
            </a:pPr>
            <a:r>
              <a:rPr lang="vi-VN"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Kết luận</a:t>
            </a:r>
            <a:endParaRPr lang="en-US" sz="32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 Câu khẳng định:</a:t>
            </a:r>
            <a:endParaRPr lang="en-US" sz="32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320799" y="2496052"/>
            <a:ext cx="5123422" cy="2074414"/>
          </a:xfrm>
          <a:prstGeom prst="rect">
            <a:avLst/>
          </a:prstGeom>
        </p:spPr>
        <p:txBody>
          <a:bodyPr wrap="square">
            <a:spAutoFit/>
          </a:bodyPr>
          <a:lstStyle/>
          <a:p>
            <a:pPr algn="just">
              <a:lnSpc>
                <a:spcPct val="115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Về chức năng:</a:t>
            </a: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Câu khẳng định dùng để </a:t>
            </a:r>
            <a:r>
              <a:rPr lang="vi-VN" sz="2800" u="sng"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thông báo, xác nhận sự tồn tại</a:t>
            </a: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của một sự vật, sự việc nhất định.</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6696364" y="2496052"/>
            <a:ext cx="4091707" cy="2074414"/>
          </a:xfrm>
          <a:prstGeom prst="rect">
            <a:avLst/>
          </a:prstGeom>
        </p:spPr>
        <p:txBody>
          <a:bodyPr wrap="square">
            <a:spAutoFit/>
          </a:bodyPr>
          <a:lstStyle/>
          <a:p>
            <a:pPr algn="just">
              <a:lnSpc>
                <a:spcPct val="115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Về hình thức:</a:t>
            </a: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câu khẳng định </a:t>
            </a:r>
            <a:r>
              <a:rPr lang="vi-VN" sz="2800" u="sng"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thường không chứa </a:t>
            </a: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 </a:t>
            </a:r>
            <a:r>
              <a:rPr lang="vi-VN" sz="2800" u="sng"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từ ngữ mang ý nghĩa phủ định</a:t>
            </a: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1089891" y="4832838"/>
            <a:ext cx="9809017" cy="1895968"/>
          </a:xfrm>
          <a:prstGeom prst="rect">
            <a:avLst/>
          </a:prstGeom>
        </p:spPr>
        <p:txBody>
          <a:bodyPr wrap="square">
            <a:spAutoFit/>
          </a:bodyPr>
          <a:lstStyle/>
          <a:p>
            <a:pPr algn="just">
              <a:lnSpc>
                <a:spcPct val="115000"/>
              </a:lnSpc>
              <a:spcAft>
                <a:spcPts val="0"/>
              </a:spcAft>
            </a:pPr>
            <a:r>
              <a:rPr lang="vi-VN" sz="2600" b="1" dirty="0">
                <a:latin typeface="Times New Roman" panose="02020603050405020304" pitchFamily="18" charset="0"/>
                <a:ea typeface="Times New Roman" panose="02020603050405020304" pitchFamily="18" charset="0"/>
                <a:cs typeface="Times New Roman" panose="02020603050405020304" pitchFamily="18" charset="0"/>
              </a:rPr>
              <a:t>- Lưu ý:</a:t>
            </a:r>
            <a:r>
              <a:rPr lang="vi-VN" sz="2600" dirty="0">
                <a:latin typeface="Times New Roman" panose="02020603050405020304" pitchFamily="18" charset="0"/>
                <a:ea typeface="Times New Roman" panose="02020603050405020304" pitchFamily="18" charset="0"/>
                <a:cs typeface="Times New Roman" panose="02020603050405020304" pitchFamily="18" charset="0"/>
              </a:rPr>
              <a:t> Câu khẳng định được dùng với hình thức “phủ định của phủ định”; tức là lặp đi lặp lại hai lần từ ngữ mang nghĩa phủ định.</a:t>
            </a:r>
            <a:endParaRPr lang="en-US" sz="26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vi-VN"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Tháng Tám, hồng hạc đỏ, hồng hạc vàng, không ai không từng ăn trong tết Trung thu...” </a:t>
            </a:r>
            <a:r>
              <a:rPr lang="vi-VN" sz="2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(Băng Sơn)</a:t>
            </a:r>
            <a:endParaRPr lang="en-US" sz="26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2901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55" y="0"/>
            <a:ext cx="12192000" cy="6858000"/>
          </a:xfrm>
          <a:prstGeom prst="rect">
            <a:avLst/>
          </a:prstGeom>
        </p:spPr>
      </p:pic>
      <p:sp>
        <p:nvSpPr>
          <p:cNvPr id="3" name="Rectangle 2"/>
          <p:cNvSpPr/>
          <p:nvPr/>
        </p:nvSpPr>
        <p:spPr>
          <a:xfrm>
            <a:off x="2807855" y="150953"/>
            <a:ext cx="6096000" cy="1224951"/>
          </a:xfrm>
          <a:prstGeom prst="rect">
            <a:avLst/>
          </a:prstGeom>
        </p:spPr>
        <p:txBody>
          <a:bodyPr>
            <a:spAutoFit/>
          </a:bodyPr>
          <a:lstStyle/>
          <a:p>
            <a:pPr algn="just">
              <a:lnSpc>
                <a:spcPct val="115000"/>
              </a:lnSpc>
              <a:spcAft>
                <a:spcPts val="0"/>
              </a:spcAft>
            </a:pPr>
            <a:r>
              <a:rPr lang="vi-VN"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Kết luận</a:t>
            </a:r>
            <a:endParaRPr lang="en-US" sz="32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3200"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sz="3200"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p</a:t>
            </a:r>
            <a:r>
              <a:rPr lang="vi-VN" sz="3200"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3200"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32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200726" y="2521059"/>
            <a:ext cx="5123422" cy="1815882"/>
          </a:xfrm>
          <a:prstGeom prst="rect">
            <a:avLst/>
          </a:prstGeom>
        </p:spPr>
        <p:txBody>
          <a:bodyPr wrap="square">
            <a:spAutoFit/>
          </a:bodyPr>
          <a:lstStyle/>
          <a:p>
            <a:pPr algn="just"/>
            <a:r>
              <a:rPr lang="vi-VN" sz="2800" b="1" dirty="0">
                <a:solidFill>
                  <a:srgbClr val="0070C0"/>
                </a:solidFill>
                <a:latin typeface="+mj-lt"/>
              </a:rPr>
              <a:t>- Về chức năng:</a:t>
            </a:r>
            <a:r>
              <a:rPr lang="vi-VN" sz="2800" dirty="0">
                <a:solidFill>
                  <a:srgbClr val="0070C0"/>
                </a:solidFill>
                <a:latin typeface="+mj-lt"/>
              </a:rPr>
              <a:t> là câu dùng để thông báo, xác nhận </a:t>
            </a:r>
            <a:r>
              <a:rPr lang="vi-VN" sz="2800" u="sng" dirty="0">
                <a:solidFill>
                  <a:srgbClr val="0070C0"/>
                </a:solidFill>
                <a:latin typeface="+mj-lt"/>
              </a:rPr>
              <a:t>không có</a:t>
            </a:r>
            <a:r>
              <a:rPr lang="vi-VN" sz="2800" dirty="0">
                <a:solidFill>
                  <a:srgbClr val="0070C0"/>
                </a:solidFill>
                <a:latin typeface="+mj-lt"/>
              </a:rPr>
              <a:t> sự vật, sự việc hoặc </a:t>
            </a:r>
            <a:r>
              <a:rPr lang="vi-VN" sz="2800" u="sng" dirty="0">
                <a:solidFill>
                  <a:srgbClr val="0070C0"/>
                </a:solidFill>
                <a:latin typeface="+mj-lt"/>
              </a:rPr>
              <a:t>bác bỏ</a:t>
            </a:r>
            <a:r>
              <a:rPr lang="vi-VN" sz="2800" dirty="0">
                <a:solidFill>
                  <a:srgbClr val="0070C0"/>
                </a:solidFill>
                <a:latin typeface="+mj-lt"/>
              </a:rPr>
              <a:t> một ý kiến, một nhận định nào đó.</a:t>
            </a:r>
            <a:endParaRPr lang="en-US" sz="2800" dirty="0">
              <a:solidFill>
                <a:srgbClr val="0070C0"/>
              </a:solidFill>
              <a:latin typeface="+mj-lt"/>
            </a:endParaRPr>
          </a:p>
        </p:txBody>
      </p:sp>
      <p:sp>
        <p:nvSpPr>
          <p:cNvPr id="5" name="Rectangle 4"/>
          <p:cNvSpPr/>
          <p:nvPr/>
        </p:nvSpPr>
        <p:spPr>
          <a:xfrm>
            <a:off x="6696364" y="2496052"/>
            <a:ext cx="4091707" cy="2613857"/>
          </a:xfrm>
          <a:prstGeom prst="rect">
            <a:avLst/>
          </a:prstGeom>
        </p:spPr>
        <p:txBody>
          <a:bodyPr wrap="square">
            <a:spAutoFit/>
          </a:bodyPr>
          <a:lstStyle/>
          <a:p>
            <a:pPr algn="just">
              <a:lnSpc>
                <a:spcPct val="115000"/>
              </a:lnSpc>
              <a:spcAft>
                <a:spcPts val="0"/>
              </a:spcAft>
            </a:pPr>
            <a:r>
              <a:rPr lang="vi-VN" sz="2400" b="1" dirty="0">
                <a:solidFill>
                  <a:srgbClr val="0070C0"/>
                </a:solidFill>
                <a:latin typeface="+mj-lt"/>
              </a:rPr>
              <a:t>- Về hình thức:</a:t>
            </a:r>
            <a:r>
              <a:rPr lang="vi-VN" sz="2400" dirty="0">
                <a:solidFill>
                  <a:srgbClr val="0070C0"/>
                </a:solidFill>
                <a:latin typeface="+mj-lt"/>
              </a:rPr>
              <a:t> câu phủ định thường có </a:t>
            </a:r>
            <a:r>
              <a:rPr lang="vi-VN" sz="2400" u="sng" dirty="0">
                <a:solidFill>
                  <a:srgbClr val="0070C0"/>
                </a:solidFill>
                <a:latin typeface="+mj-lt"/>
              </a:rPr>
              <a:t>các từ ngữ phủ định </a:t>
            </a:r>
            <a:r>
              <a:rPr lang="vi-VN" sz="2400" dirty="0">
                <a:solidFill>
                  <a:srgbClr val="0070C0"/>
                </a:solidFill>
                <a:latin typeface="+mj-lt"/>
              </a:rPr>
              <a:t>như: </a:t>
            </a:r>
            <a:r>
              <a:rPr lang="vi-VN" sz="2400" i="1" dirty="0">
                <a:solidFill>
                  <a:srgbClr val="0070C0"/>
                </a:solidFill>
                <a:latin typeface="+mj-lt"/>
              </a:rPr>
              <a:t>không, chưa, chẳng, chả, không phải, chẳng phải, đâu (có), có...đâu, làm gì, làm sao, ...</a:t>
            </a:r>
            <a:endParaRPr lang="en-US" sz="2400" dirty="0">
              <a:solidFill>
                <a:srgbClr val="0070C0"/>
              </a:solidFill>
              <a:effectLst/>
              <a:latin typeface="+mj-lt"/>
              <a:ea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726" y="4630683"/>
            <a:ext cx="9772074" cy="1933575"/>
          </a:xfrm>
          <a:prstGeom prst="rect">
            <a:avLst/>
          </a:prstGeom>
        </p:spPr>
      </p:pic>
    </p:spTree>
    <p:extLst>
      <p:ext uri="{BB962C8B-B14F-4D97-AF65-F5344CB8AC3E}">
        <p14:creationId xmlns:p14="http://schemas.microsoft.com/office/powerpoint/2010/main" val="287373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2766291" y="2274838"/>
            <a:ext cx="8211127" cy="1154162"/>
          </a:xfrm>
          <a:prstGeom prst="rect">
            <a:avLst/>
          </a:prstGeom>
        </p:spPr>
        <p:txBody>
          <a:bodyPr wrap="square">
            <a:spAutoFit/>
          </a:bodyPr>
          <a:lstStyle/>
          <a:p>
            <a:pPr algn="just">
              <a:lnSpc>
                <a:spcPct val="115000"/>
              </a:lnSpc>
              <a:spcAft>
                <a:spcPts val="0"/>
              </a:spcAft>
            </a:pPr>
            <a:r>
              <a:rPr lang="en-US" sz="6000"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II. THỰC HÀNH</a:t>
            </a:r>
            <a:endParaRPr lang="en-US" sz="6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0352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Let's Discover the Doors of Knowledge - WordPress.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7418" y="274347"/>
            <a:ext cx="7112000" cy="6255761"/>
          </a:xfrm>
          <a:prstGeom prst="rect">
            <a:avLst/>
          </a:prstGeom>
          <a:noFill/>
          <a:ln>
            <a:noFill/>
          </a:ln>
        </p:spPr>
      </p:pic>
      <p:sp>
        <p:nvSpPr>
          <p:cNvPr id="4" name="Rectangle 3"/>
          <p:cNvSpPr/>
          <p:nvPr/>
        </p:nvSpPr>
        <p:spPr>
          <a:xfrm>
            <a:off x="230909" y="274347"/>
            <a:ext cx="4285673" cy="6494342"/>
          </a:xfrm>
          <a:prstGeom prst="rect">
            <a:avLst/>
          </a:prstGeom>
        </p:spPr>
        <p:txBody>
          <a:bodyPr wrap="square">
            <a:spAutoFit/>
          </a:bodyPr>
          <a:lstStyle/>
          <a:p>
            <a:pPr algn="just">
              <a:lnSpc>
                <a:spcPct val="115000"/>
              </a:lnSpc>
              <a:spcBef>
                <a:spcPts val="200"/>
              </a:spcBef>
              <a:spcAft>
                <a:spcPts val="0"/>
              </a:spcAft>
            </a:pPr>
            <a:r>
              <a:rPr lang="pt-BR"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B1: </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Think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r>
              <a:rPr lang="vi-VN"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B2: Pair (Bắt cặp): </a:t>
            </a: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HS được ghép cặp với nhau để thảo luận về những ý tưởng vừa có.</a:t>
            </a:r>
            <a:endParaRPr lang="en-US" sz="2800" dirty="0">
              <a:solidFill>
                <a:srgbClr val="7030A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B3:</a:t>
            </a: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Share (Chia sẻ): </a:t>
            </a: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HS chia sẻ ý tưởng vừa thảo luận với nhóm lớn hơn  hoặc chia sẻ trước lớp.</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729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24016894"/>
              </p:ext>
            </p:extLst>
          </p:nvPr>
        </p:nvGraphicFramePr>
        <p:xfrm>
          <a:off x="240145" y="0"/>
          <a:ext cx="11573165" cy="7321550"/>
        </p:xfrm>
        <a:graphic>
          <a:graphicData uri="http://schemas.openxmlformats.org/drawingml/2006/table">
            <a:tbl>
              <a:tblPr firstRow="1" firstCol="1" bandRow="1"/>
              <a:tblGrid>
                <a:gridCol w="7028873">
                  <a:extLst>
                    <a:ext uri="{9D8B030D-6E8A-4147-A177-3AD203B41FA5}">
                      <a16:colId xmlns:a16="http://schemas.microsoft.com/office/drawing/2014/main" val="3904115308"/>
                    </a:ext>
                  </a:extLst>
                </a:gridCol>
                <a:gridCol w="1200727">
                  <a:extLst>
                    <a:ext uri="{9D8B030D-6E8A-4147-A177-3AD203B41FA5}">
                      <a16:colId xmlns:a16="http://schemas.microsoft.com/office/drawing/2014/main" val="1373981129"/>
                    </a:ext>
                  </a:extLst>
                </a:gridCol>
                <a:gridCol w="960582">
                  <a:extLst>
                    <a:ext uri="{9D8B030D-6E8A-4147-A177-3AD203B41FA5}">
                      <a16:colId xmlns:a16="http://schemas.microsoft.com/office/drawing/2014/main" val="319092139"/>
                    </a:ext>
                  </a:extLst>
                </a:gridCol>
                <a:gridCol w="1237673">
                  <a:extLst>
                    <a:ext uri="{9D8B030D-6E8A-4147-A177-3AD203B41FA5}">
                      <a16:colId xmlns:a16="http://schemas.microsoft.com/office/drawing/2014/main" val="1322345289"/>
                    </a:ext>
                  </a:extLst>
                </a:gridCol>
                <a:gridCol w="1145310">
                  <a:extLst>
                    <a:ext uri="{9D8B030D-6E8A-4147-A177-3AD203B41FA5}">
                      <a16:colId xmlns:a16="http://schemas.microsoft.com/office/drawing/2014/main" val="2587045806"/>
                    </a:ext>
                  </a:extLst>
                </a:gridCol>
              </a:tblGrid>
              <a:tr h="1064430">
                <a:tc gridSpan="5">
                  <a:txBody>
                    <a:bodyPr/>
                    <a:lstStyle/>
                    <a:p>
                      <a:pPr algn="just">
                        <a:lnSpc>
                          <a:spcPct val="115000"/>
                        </a:lnSpc>
                        <a:spcAft>
                          <a:spcPts val="0"/>
                        </a:spcAft>
                        <a:tabLst>
                          <a:tab pos="1386840" algn="l"/>
                        </a:tabLst>
                      </a:pPr>
                      <a:r>
                        <a:rPr lang="vi-VN" sz="2800" b="1" u="sng">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PHT số 02:</a:t>
                      </a:r>
                      <a:r>
                        <a:rPr lang="vi-VN" sz="28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Bài tập 1, trang 67 SGK</a:t>
                      </a:r>
                      <a:r>
                        <a:rPr lang="vi-VN" sz="2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Char char="-"/>
                        <a:tabLst>
                          <a:tab pos="1386840" algn="l"/>
                        </a:tabLst>
                      </a:pPr>
                      <a:r>
                        <a:rPr lang="en-US" sz="2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Tìm câu khẳng định và câu phủ định trong những câu dưới đây.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2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Chỉ ra đặc điểm về ý nghĩa và hình thức của mỗi 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592065"/>
                  </a:ext>
                </a:extLst>
              </a:tr>
              <a:tr h="1419241">
                <a:tc>
                  <a:txBody>
                    <a:bodyPr/>
                    <a:lstStyle/>
                    <a:p>
                      <a:pPr algn="just">
                        <a:lnSpc>
                          <a:spcPct val="115000"/>
                        </a:lnSpc>
                        <a:spcAft>
                          <a:spcPts val="0"/>
                        </a:spcAft>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Câu khẳng định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Câu phủ định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Ý nghĩa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Hình thức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297362"/>
                  </a:ext>
                </a:extLst>
              </a:tr>
              <a:tr h="709620">
                <a:tc>
                  <a:txBody>
                    <a:bodyPr/>
                    <a:lstStyle/>
                    <a:p>
                      <a:pPr algn="just">
                        <a:lnSpc>
                          <a:spcPct val="115000"/>
                        </a:lnSpc>
                        <a:spcAft>
                          <a:spcPts val="0"/>
                        </a:spcAft>
                        <a:tabLst>
                          <a:tab pos="1386840" algn="l"/>
                        </a:tabLs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a)</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Tất</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cả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những</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điều</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ấy</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họ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làm</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sao</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hiểu</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được</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ro</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ràng</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đích</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xác</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Ngô</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phái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403677"/>
                  </a:ext>
                </a:extLst>
              </a:tr>
              <a:tr h="709620">
                <a:tc>
                  <a:txBody>
                    <a:bodyPr/>
                    <a:lstStyle/>
                    <a:p>
                      <a:pPr algn="just">
                        <a:lnSpc>
                          <a:spcPct val="115000"/>
                        </a:lnSpc>
                        <a:spcAft>
                          <a:spcPts val="0"/>
                        </a:spcAft>
                        <a:tabLst>
                          <a:tab pos="1386840" algn="l"/>
                        </a:tabLs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b)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Hôm</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sau</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vua</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Quang</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Trung</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hạ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lệnh</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tiến</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quân</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Ngô</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phái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6805473"/>
                  </a:ext>
                </a:extLst>
              </a:tr>
              <a:tr h="709620">
                <a:tc>
                  <a:txBody>
                    <a:bodyPr/>
                    <a:lstStyle/>
                    <a:p>
                      <a:pPr algn="just">
                        <a:lnSpc>
                          <a:spcPct val="115000"/>
                        </a:lnSpc>
                        <a:spcAft>
                          <a:spcPts val="0"/>
                        </a:spcAft>
                        <a:tabLst>
                          <a:tab pos="1386840" algn="l"/>
                        </a:tabLs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c)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Các</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quân</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đều</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nghiêm</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chỉnh</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đội</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ngu</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mà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đi</a:t>
                      </a:r>
                      <a:r>
                        <a:rPr lang="vi-VN" sz="2800" i="1" dirty="0">
                          <a:effectLst/>
                          <a:latin typeface="Times New Roman" panose="02020603050405020304" pitchFamily="18" charset="0"/>
                          <a:ea typeface="Arial" panose="020B0604020202020204" pitchFamily="34" charset="0"/>
                          <a:cs typeface="Times New Roman" panose="02020603050405020304" pitchFamily="18" charset="0"/>
                        </a:rPr>
                        <a: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Ngô</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phái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182380"/>
                  </a:ext>
                </a:extLst>
              </a:tr>
              <a:tr h="354810">
                <a:tc>
                  <a:txBody>
                    <a:bodyPr/>
                    <a:lstStyle/>
                    <a:p>
                      <a:pPr algn="just">
                        <a:lnSpc>
                          <a:spcPct val="115000"/>
                        </a:lnSpc>
                        <a:spcAft>
                          <a:spcPts val="0"/>
                        </a:spcAft>
                        <a:tabLst>
                          <a:tab pos="1386840" algn="l"/>
                        </a:tabLs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d)</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Chị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Dậu</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vẫn</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chưa</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nguôi</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cơn</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giận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Ngô</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Tất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Tô</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2509728"/>
                  </a:ext>
                </a:extLst>
              </a:tr>
              <a:tr h="354810">
                <a:tc>
                  <a:txBody>
                    <a:bodyPr/>
                    <a:lstStyle/>
                    <a:p>
                      <a:pPr algn="just">
                        <a:lnSpc>
                          <a:spcPct val="115000"/>
                        </a:lnSpc>
                        <a:spcAft>
                          <a:spcPts val="0"/>
                        </a:spcAft>
                        <a:tabLst>
                          <a:tab pos="1386840" algn="l"/>
                        </a:tabLst>
                      </a:pPr>
                      <a:r>
                        <a:rPr lang="nl-NL" sz="28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nl-NL" sz="28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8192821"/>
                  </a:ext>
                </a:extLst>
              </a:tr>
            </a:tbl>
          </a:graphicData>
        </a:graphic>
      </p:graphicFrame>
    </p:spTree>
    <p:extLst>
      <p:ext uri="{BB962C8B-B14F-4D97-AF65-F5344CB8AC3E}">
        <p14:creationId xmlns:p14="http://schemas.microsoft.com/office/powerpoint/2010/main" val="3908545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84354920"/>
              </p:ext>
            </p:extLst>
          </p:nvPr>
        </p:nvGraphicFramePr>
        <p:xfrm>
          <a:off x="314036" y="195452"/>
          <a:ext cx="11526982" cy="6241924"/>
        </p:xfrm>
        <a:graphic>
          <a:graphicData uri="http://schemas.openxmlformats.org/drawingml/2006/table">
            <a:tbl>
              <a:tblPr firstRow="1" firstCol="1" bandRow="1"/>
              <a:tblGrid>
                <a:gridCol w="11526982">
                  <a:extLst>
                    <a:ext uri="{9D8B030D-6E8A-4147-A177-3AD203B41FA5}">
                      <a16:colId xmlns:a16="http://schemas.microsoft.com/office/drawing/2014/main" val="3218882883"/>
                    </a:ext>
                  </a:extLst>
                </a:gridCol>
              </a:tblGrid>
              <a:tr h="3525429">
                <a:tc>
                  <a:txBody>
                    <a:bodyPr/>
                    <a:lstStyle/>
                    <a:p>
                      <a:pPr algn="just">
                        <a:lnSpc>
                          <a:spcPct val="115000"/>
                        </a:lnSpc>
                        <a:spcAft>
                          <a:spcPts val="0"/>
                        </a:spcAft>
                        <a:tabLst>
                          <a:tab pos="1386840" algn="l"/>
                        </a:tabLst>
                      </a:pPr>
                      <a:r>
                        <a:rPr lang="vi-VN" sz="2400" b="1" u="sng"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PHT số 03:</a:t>
                      </a:r>
                      <a:r>
                        <a:rPr lang="vi-VN" sz="2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67 SGK</a:t>
                      </a:r>
                      <a:r>
                        <a:rPr lang="vi-VN"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địch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chỉ là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khách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dê</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thôi</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hậu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vương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tuổi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ở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Bấy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thắng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dê</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08706"/>
                  </a:ext>
                </a:extLst>
              </a:tr>
              <a:tr h="1922961">
                <a:tc>
                  <a:txBody>
                    <a:bodyPr/>
                    <a:lstStyle/>
                    <a:p>
                      <a:pPr algn="just">
                        <a:lnSpc>
                          <a:spcPct val="115000"/>
                        </a:lnSpc>
                        <a:spcAft>
                          <a:spcPts val="0"/>
                        </a:spcAft>
                        <a:tabLst>
                          <a:tab pos="1386840" algn="l"/>
                        </a:tabLst>
                      </a:pPr>
                      <a:r>
                        <a:rPr lang="vi-VN" sz="2400" b="1" dirty="0">
                          <a:solidFill>
                            <a:srgbClr val="2F5496"/>
                          </a:solidFill>
                          <a:effectLst/>
                          <a:latin typeface="Times New Roman" panose="02020603050405020304" pitchFamily="18" charset="0"/>
                          <a:ea typeface="Arial" panose="020B0604020202020204" pitchFamily="34" charset="0"/>
                          <a:cs typeface="Times New Roman" panose="02020603050405020304" pitchFamily="18" charset="0"/>
                        </a:rPr>
                        <a:t>Trả lời: HS xác định lần lượt từng câu của mỗi phần theo trình tự: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2400" b="1" dirty="0">
                          <a:solidFill>
                            <a:srgbClr val="2F5496"/>
                          </a:solidFill>
                          <a:effectLst/>
                          <a:latin typeface="Times New Roman" panose="02020603050405020304" pitchFamily="18" charset="0"/>
                          <a:ea typeface="Arial" panose="020B0604020202020204" pitchFamily="34" charset="0"/>
                          <a:cs typeface="Times New Roman" panose="02020603050405020304" pitchFamily="18" charset="0"/>
                        </a:rPr>
                        <a:t>a) </a:t>
                      </a:r>
                      <a:r>
                        <a:rPr lang="vi-VN" sz="2400" b="1" dirty="0">
                          <a:effectLst/>
                          <a:latin typeface="Times New Roman" panose="02020603050405020304" pitchFamily="18" charset="0"/>
                          <a:ea typeface="Arial" panose="020B0604020202020204" pitchFamily="34" charset="0"/>
                          <a:cs typeface="Times New Roman" panose="02020603050405020304" pitchFamily="18" charset="0"/>
                        </a:rPr>
                        <a:t>Câu ..... dùng để......:</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Lí giải:...........................................................................................................................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về ý nghĩa:..................................................................................................................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về hình thức: </a:t>
                      </a:r>
                      <a:r>
                        <a:rPr lang="vi-VN" sz="2400" dirty="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570893"/>
                  </a:ext>
                </a:extLst>
              </a:tr>
            </a:tbl>
          </a:graphicData>
        </a:graphic>
      </p:graphicFrame>
    </p:spTree>
    <p:extLst>
      <p:ext uri="{BB962C8B-B14F-4D97-AF65-F5344CB8AC3E}">
        <p14:creationId xmlns:p14="http://schemas.microsoft.com/office/powerpoint/2010/main" val="2824183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1331773"/>
              </p:ext>
            </p:extLst>
          </p:nvPr>
        </p:nvGraphicFramePr>
        <p:xfrm>
          <a:off x="489528" y="193963"/>
          <a:ext cx="11388434" cy="6340094"/>
        </p:xfrm>
        <a:graphic>
          <a:graphicData uri="http://schemas.openxmlformats.org/drawingml/2006/table">
            <a:tbl>
              <a:tblPr firstRow="1" firstCol="1" bandRow="1"/>
              <a:tblGrid>
                <a:gridCol w="1031101">
                  <a:extLst>
                    <a:ext uri="{9D8B030D-6E8A-4147-A177-3AD203B41FA5}">
                      <a16:colId xmlns:a16="http://schemas.microsoft.com/office/drawing/2014/main" val="1504519751"/>
                    </a:ext>
                  </a:extLst>
                </a:gridCol>
                <a:gridCol w="4833989">
                  <a:extLst>
                    <a:ext uri="{9D8B030D-6E8A-4147-A177-3AD203B41FA5}">
                      <a16:colId xmlns:a16="http://schemas.microsoft.com/office/drawing/2014/main" val="159149878"/>
                    </a:ext>
                  </a:extLst>
                </a:gridCol>
                <a:gridCol w="5523344">
                  <a:extLst>
                    <a:ext uri="{9D8B030D-6E8A-4147-A177-3AD203B41FA5}">
                      <a16:colId xmlns:a16="http://schemas.microsoft.com/office/drawing/2014/main" val="1552040250"/>
                    </a:ext>
                  </a:extLst>
                </a:gridCol>
              </a:tblGrid>
              <a:tr h="806443">
                <a:tc gridSpan="3">
                  <a:txBody>
                    <a:bodyPr/>
                    <a:lstStyle/>
                    <a:p>
                      <a:pPr algn="just">
                        <a:lnSpc>
                          <a:spcPct val="115000"/>
                        </a:lnSpc>
                        <a:spcAft>
                          <a:spcPts val="0"/>
                        </a:spcAft>
                        <a:tabLst>
                          <a:tab pos="1386840" algn="l"/>
                        </a:tabLst>
                      </a:pPr>
                      <a:r>
                        <a:rPr lang="vi-VN" sz="2800" b="1" u="sng"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PHT số 04:</a:t>
                      </a:r>
                      <a:r>
                        <a:rPr lang="vi-VN"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b="1" dirty="0" err="1">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b="1" dirty="0">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rPr>
                        <a:t> 67, </a:t>
                      </a:r>
                      <a:r>
                        <a:rPr lang="en-US" sz="2800" b="1" dirty="0" smtClean="0">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rPr>
                        <a:t>68:</a:t>
                      </a:r>
                      <a:r>
                        <a:rPr lang="en-US" sz="28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0"/>
                        </a:spcAft>
                        <a:tabLst>
                          <a:tab pos="1386840" algn="l"/>
                        </a:tabLst>
                      </a:pP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dưới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 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dụng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1825569"/>
                  </a:ext>
                </a:extLst>
              </a:tr>
              <a:tr h="403222">
                <a:tc>
                  <a:txBody>
                    <a:bodyPr/>
                    <a:lstStyle/>
                    <a:p>
                      <a:pPr algn="just">
                        <a:lnSpc>
                          <a:spcPct val="115000"/>
                        </a:lnSpc>
                        <a:spcAft>
                          <a:spcPts val="0"/>
                        </a:spcAft>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Câu khẳng định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Chuyển thành câu có ý nghĩa tương đương có sử dụng phủ định hai lần</a:t>
                      </a:r>
                      <a:r>
                        <a:rPr lang="en-US" sz="280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906415"/>
                  </a:ext>
                </a:extLst>
              </a:tr>
              <a:tr h="806443">
                <a:tc>
                  <a:txBody>
                    <a:bodyPr/>
                    <a:lstStyle/>
                    <a:p>
                      <a:pPr algn="just">
                        <a:lnSpc>
                          <a:spcPct val="115000"/>
                        </a:lnSpc>
                        <a:spcAft>
                          <a:spcPts val="0"/>
                        </a:spcAft>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Ai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đuổi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vi-VN" sz="2800" dirty="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2800" dirty="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516808"/>
                  </a:ext>
                </a:extLst>
              </a:tr>
              <a:tr h="806443">
                <a:tc>
                  <a:txBody>
                    <a:bodyPr/>
                    <a:lstStyle/>
                    <a:p>
                      <a:pPr algn="just">
                        <a:lnSpc>
                          <a:spcPct val="115000"/>
                        </a:lnSpc>
                        <a:spcAft>
                          <a:spcPts val="0"/>
                        </a:spcAft>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Ngày nào Thị Nở cũng phải đi qua vườn nhà hắn</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(Nam Cao)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vi-VN" sz="2800" dirty="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2800" dirty="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0120051"/>
                  </a:ext>
                </a:extLst>
              </a:tr>
              <a:tr h="1612887">
                <a:tc>
                  <a:txBody>
                    <a:bodyPr/>
                    <a:lstStyle/>
                    <a:p>
                      <a:pPr algn="just">
                        <a:lnSpc>
                          <a:spcPct val="115000"/>
                        </a:lnSpc>
                        <a:spcAft>
                          <a:spcPts val="0"/>
                        </a:spcAft>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Từ đấy, ngày nào Hoài Văn cũng xuống các thôn xóm, vận động bà con đứng lên cứu nước</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(Nguyễn Huy Tưởng)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vi-VN" sz="2800" dirty="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2800" dirty="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2800" dirty="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857462"/>
                  </a:ext>
                </a:extLst>
              </a:tr>
            </a:tbl>
          </a:graphicData>
        </a:graphic>
      </p:graphicFrame>
    </p:spTree>
    <p:extLst>
      <p:ext uri="{BB962C8B-B14F-4D97-AF65-F5344CB8AC3E}">
        <p14:creationId xmlns:p14="http://schemas.microsoft.com/office/powerpoint/2010/main" val="3636080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91" y="1866900"/>
            <a:ext cx="5969000" cy="4991100"/>
          </a:xfrm>
          <a:prstGeom prst="rect">
            <a:avLst/>
          </a:prstGeom>
        </p:spPr>
      </p:pic>
      <p:sp>
        <p:nvSpPr>
          <p:cNvPr id="3" name="Rectangle 2"/>
          <p:cNvSpPr/>
          <p:nvPr/>
        </p:nvSpPr>
        <p:spPr>
          <a:xfrm>
            <a:off x="3038763" y="483250"/>
            <a:ext cx="8765309" cy="5998822"/>
          </a:xfrm>
          <a:prstGeom prst="rect">
            <a:avLst/>
          </a:prstGeom>
        </p:spPr>
        <p:txBody>
          <a:bodyPr wrap="square">
            <a:spAutoFit/>
          </a:bodyPr>
          <a:lstStyle/>
          <a:p>
            <a:pPr algn="just">
              <a:lnSpc>
                <a:spcPct val="115000"/>
              </a:lnSpc>
              <a:spcAft>
                <a:spcPts val="0"/>
              </a:spcAft>
              <a:tabLst>
                <a:tab pos="1386840" algn="l"/>
              </a:tabLst>
            </a:pPr>
            <a:r>
              <a:rPr lang="en-US" sz="2800" b="1" u="sng"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u="sng"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u="sng"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u="sng"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u="sng"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b="1" u="sng"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67:</a:t>
            </a:r>
            <a:r>
              <a:rPr lang="en-US" sz="28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và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US" sz="2800" b="1" dirty="0">
              <a:solidFill>
                <a:srgbClr val="FF0000"/>
              </a:solidFill>
              <a:latin typeface="Times New Roman" panose="02020603050405020304" pitchFamily="18" charset="0"/>
              <a:ea typeface="Times New Roman" panose="02020603050405020304" pitchFamily="18" charset="0"/>
            </a:endParaRPr>
          </a:p>
          <a:p>
            <a:pPr lvl="0" algn="just">
              <a:lnSpc>
                <a:spcPct val="115000"/>
              </a:lnSpc>
              <a:spcAft>
                <a:spcPts val="0"/>
              </a:spcAft>
              <a:buSzPts val="1400"/>
              <a:tabLst>
                <a:tab pos="1386840" algn="l"/>
              </a:tabLst>
            </a:pP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ea typeface="Times New Roman" panose="02020603050405020304" pitchFamily="18" charset="0"/>
                <a:cs typeface="Times New Roman" panose="02020603050405020304" pitchFamily="18" charset="0"/>
              </a:rPr>
              <a:t>Câu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khẳng định:</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các câu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b,c.</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Về nghĩa: các câu này đã xác nhận sự tồn tại của sự việc nêu trong câu.</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 Ở câu b: xác nhận sự tồn tại của sự việc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Quang Trung hạ lệnh tiến quân.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 Ở câu c: xác nhận sự tồn tại của sự việc</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 Các quân đều nghiêm chỉnh đội ngũ mà đi</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Về hình thức: các câu b,c đều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không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có từ phủ 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0762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91" y="1866900"/>
            <a:ext cx="5969000" cy="4991100"/>
          </a:xfrm>
          <a:prstGeom prst="rect">
            <a:avLst/>
          </a:prstGeom>
        </p:spPr>
      </p:pic>
      <p:sp>
        <p:nvSpPr>
          <p:cNvPr id="3" name="Rectangle 2"/>
          <p:cNvSpPr/>
          <p:nvPr/>
        </p:nvSpPr>
        <p:spPr>
          <a:xfrm>
            <a:off x="3038763" y="483250"/>
            <a:ext cx="8765309" cy="5521512"/>
          </a:xfrm>
          <a:prstGeom prst="rect">
            <a:avLst/>
          </a:prstGeom>
        </p:spPr>
        <p:txBody>
          <a:bodyPr wrap="square">
            <a:spAutoFit/>
          </a:bodyPr>
          <a:lstStyle/>
          <a:p>
            <a:pPr algn="just">
              <a:lnSpc>
                <a:spcPct val="115000"/>
              </a:lnSpc>
              <a:spcAft>
                <a:spcPts val="0"/>
              </a:spcAft>
              <a:tabLst>
                <a:tab pos="1386840" algn="l"/>
              </a:tabLst>
            </a:pPr>
            <a:r>
              <a:rPr lang="en-US" sz="2800" b="1" u="sng"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u="sng"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u="sng"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u="sng"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u="sng"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b="1" u="sng"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67:</a:t>
            </a:r>
            <a:r>
              <a:rPr lang="en-US" sz="28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và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US" sz="2800" b="1" dirty="0">
              <a:solidFill>
                <a:srgbClr val="FF0000"/>
              </a:solidFill>
              <a:latin typeface="Times New Roman" panose="02020603050405020304" pitchFamily="18" charset="0"/>
              <a:ea typeface="Times New Roman" panose="02020603050405020304" pitchFamily="18" charset="0"/>
            </a:endParaRPr>
          </a:p>
          <a:p>
            <a:pPr lvl="0"/>
            <a:r>
              <a:rPr lang="vi-VN" sz="2800" b="1" dirty="0">
                <a:latin typeface="+mj-lt"/>
              </a:rPr>
              <a:t>Câu phủ định</a:t>
            </a:r>
            <a:r>
              <a:rPr lang="vi-VN" sz="2800" dirty="0">
                <a:latin typeface="+mj-lt"/>
              </a:rPr>
              <a:t> các câu </a:t>
            </a:r>
            <a:r>
              <a:rPr lang="vi-VN" sz="2800" b="1" dirty="0">
                <a:latin typeface="+mj-lt"/>
              </a:rPr>
              <a:t>a, d.</a:t>
            </a:r>
            <a:r>
              <a:rPr lang="en-US" sz="2800" dirty="0">
                <a:latin typeface="+mj-lt"/>
              </a:rPr>
              <a:t> </a:t>
            </a:r>
          </a:p>
          <a:p>
            <a:r>
              <a:rPr lang="vi-VN" sz="2800" dirty="0">
                <a:latin typeface="+mj-lt"/>
              </a:rPr>
              <a:t>+ Về nghĩa: các câu này đều xác nhận </a:t>
            </a:r>
            <a:r>
              <a:rPr lang="vi-VN" sz="2800" b="1" dirty="0">
                <a:latin typeface="+mj-lt"/>
              </a:rPr>
              <a:t>không</a:t>
            </a:r>
            <a:r>
              <a:rPr lang="vi-VN" sz="2800" dirty="0">
                <a:latin typeface="+mj-lt"/>
              </a:rPr>
              <a:t> tồn tại sự việc nêu trong câu ở vị ngữ</a:t>
            </a:r>
            <a:r>
              <a:rPr lang="en-US" sz="2800" dirty="0">
                <a:latin typeface="+mj-lt"/>
              </a:rPr>
              <a:t>. </a:t>
            </a:r>
          </a:p>
          <a:p>
            <a:r>
              <a:rPr lang="vi-VN" sz="2800" dirty="0">
                <a:latin typeface="+mj-lt"/>
              </a:rPr>
              <a:t>+ Về hình thức: các câu này đều chứa các từ ngữ </a:t>
            </a:r>
            <a:r>
              <a:rPr lang="vi-VN" sz="2800" b="1" dirty="0">
                <a:latin typeface="+mj-lt"/>
              </a:rPr>
              <a:t>phủ định</a:t>
            </a:r>
            <a:r>
              <a:rPr lang="vi-VN" sz="2800" dirty="0">
                <a:latin typeface="+mj-lt"/>
              </a:rPr>
              <a:t> </a:t>
            </a:r>
            <a:r>
              <a:rPr lang="vi-VN" sz="2800" i="1" dirty="0">
                <a:latin typeface="+mj-lt"/>
              </a:rPr>
              <a:t>làm sao</a:t>
            </a:r>
            <a:r>
              <a:rPr lang="vi-VN" sz="2800" dirty="0">
                <a:latin typeface="+mj-lt"/>
              </a:rPr>
              <a:t> ở câu a, </a:t>
            </a:r>
            <a:r>
              <a:rPr lang="vi-VN" sz="2800" i="1" dirty="0">
                <a:latin typeface="+mj-lt"/>
              </a:rPr>
              <a:t>chưa</a:t>
            </a:r>
            <a:r>
              <a:rPr lang="vi-VN" sz="2800" dirty="0">
                <a:latin typeface="+mj-lt"/>
              </a:rPr>
              <a:t> ở câu d.</a:t>
            </a:r>
            <a:r>
              <a:rPr lang="en-US" sz="2800" dirty="0">
                <a:latin typeface="+mj-lt"/>
              </a:rPr>
              <a:t> </a:t>
            </a:r>
          </a:p>
          <a:p>
            <a:r>
              <a:rPr lang="vi-VN" sz="2800" dirty="0">
                <a:latin typeface="+mj-lt"/>
              </a:rPr>
              <a:t>a) </a:t>
            </a:r>
            <a:r>
              <a:rPr lang="en-US" sz="2800" i="1" dirty="0" err="1">
                <a:latin typeface="Times New Roman" panose="02020603050405020304" pitchFamily="18" charset="0"/>
                <a:cs typeface="Times New Roman" panose="02020603050405020304" pitchFamily="18" charset="0"/>
              </a:rPr>
              <a:t>Tất</a:t>
            </a:r>
            <a:r>
              <a:rPr lang="en-US" sz="2800" i="1" dirty="0">
                <a:latin typeface="Times New Roman" panose="02020603050405020304" pitchFamily="18" charset="0"/>
                <a:cs typeface="Times New Roman" panose="02020603050405020304" pitchFamily="18" charset="0"/>
              </a:rPr>
              <a:t> cả </a:t>
            </a:r>
            <a:r>
              <a:rPr lang="en-US" sz="2800" i="1" dirty="0" err="1">
                <a:latin typeface="Times New Roman" panose="02020603050405020304" pitchFamily="18" charset="0"/>
                <a:cs typeface="Times New Roman" panose="02020603050405020304" pitchFamily="18" charset="0"/>
              </a:rPr>
              <a:t>những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ấy</a:t>
            </a:r>
            <a:r>
              <a:rPr lang="en-US" sz="2800" i="1" dirty="0">
                <a:latin typeface="Times New Roman" panose="02020603050405020304" pitchFamily="18" charset="0"/>
                <a:cs typeface="Times New Roman" panose="02020603050405020304" pitchFamily="18" charset="0"/>
              </a:rPr>
              <a:t>, họ </a:t>
            </a:r>
            <a:r>
              <a:rPr lang="en-US" sz="2800" b="1" i="1" dirty="0" err="1">
                <a:latin typeface="Times New Roman" panose="02020603050405020304" pitchFamily="18" charset="0"/>
                <a:cs typeface="Times New Roman" panose="02020603050405020304" pitchFamily="18" charset="0"/>
              </a:rPr>
              <a:t>làm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xác</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phái</a:t>
            </a:r>
            <a:r>
              <a:rPr lang="en-US" sz="2800" dirty="0">
                <a:latin typeface="Times New Roman" panose="02020603050405020304" pitchFamily="18" charset="0"/>
                <a:cs typeface="Times New Roman" panose="02020603050405020304" pitchFamily="18" charset="0"/>
              </a:rPr>
              <a:t>).</a:t>
            </a:r>
          </a:p>
          <a:p>
            <a:r>
              <a:rPr lang="vi-VN" sz="2800" dirty="0">
                <a:latin typeface="+mj-lt"/>
              </a:rPr>
              <a:t>d) </a:t>
            </a:r>
            <a:r>
              <a:rPr lang="en-US" sz="2800" i="1" dirty="0">
                <a:latin typeface="Times New Roman" panose="02020603050405020304" pitchFamily="18" charset="0"/>
                <a:cs typeface="Times New Roman" panose="02020603050405020304" pitchFamily="18" charset="0"/>
              </a:rPr>
              <a:t>Chị </a:t>
            </a:r>
            <a:r>
              <a:rPr lang="en-US" sz="2800" i="1" dirty="0" err="1">
                <a:latin typeface="Times New Roman" panose="02020603050405020304" pitchFamily="18" charset="0"/>
                <a:cs typeface="Times New Roman" panose="02020603050405020304" pitchFamily="18" charset="0"/>
              </a:rPr>
              <a:t>Dậu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vẫn</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nguôi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211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11177544"/>
              </p:ext>
            </p:extLst>
          </p:nvPr>
        </p:nvGraphicFramePr>
        <p:xfrm>
          <a:off x="387928" y="286327"/>
          <a:ext cx="11369962" cy="6880168"/>
        </p:xfrm>
        <a:graphic>
          <a:graphicData uri="http://schemas.openxmlformats.org/drawingml/2006/table">
            <a:tbl>
              <a:tblPr firstRow="1" firstCol="1" bandRow="1"/>
              <a:tblGrid>
                <a:gridCol w="78860">
                  <a:extLst>
                    <a:ext uri="{9D8B030D-6E8A-4147-A177-3AD203B41FA5}">
                      <a16:colId xmlns:a16="http://schemas.microsoft.com/office/drawing/2014/main" val="3318743163"/>
                    </a:ext>
                  </a:extLst>
                </a:gridCol>
                <a:gridCol w="1121867">
                  <a:extLst>
                    <a:ext uri="{9D8B030D-6E8A-4147-A177-3AD203B41FA5}">
                      <a16:colId xmlns:a16="http://schemas.microsoft.com/office/drawing/2014/main" val="2334203445"/>
                    </a:ext>
                  </a:extLst>
                </a:gridCol>
                <a:gridCol w="2890981">
                  <a:extLst>
                    <a:ext uri="{9D8B030D-6E8A-4147-A177-3AD203B41FA5}">
                      <a16:colId xmlns:a16="http://schemas.microsoft.com/office/drawing/2014/main" val="2994177733"/>
                    </a:ext>
                  </a:extLst>
                </a:gridCol>
                <a:gridCol w="3334328">
                  <a:extLst>
                    <a:ext uri="{9D8B030D-6E8A-4147-A177-3AD203B41FA5}">
                      <a16:colId xmlns:a16="http://schemas.microsoft.com/office/drawing/2014/main" val="4160644380"/>
                    </a:ext>
                  </a:extLst>
                </a:gridCol>
                <a:gridCol w="3943926">
                  <a:extLst>
                    <a:ext uri="{9D8B030D-6E8A-4147-A177-3AD203B41FA5}">
                      <a16:colId xmlns:a16="http://schemas.microsoft.com/office/drawing/2014/main" val="734810668"/>
                    </a:ext>
                  </a:extLst>
                </a:gridCol>
              </a:tblGrid>
              <a:tr h="287578">
                <a:tc gridSpan="5">
                  <a:txBody>
                    <a:bodyPr/>
                    <a:lstStyle/>
                    <a:p>
                      <a:pPr algn="just">
                        <a:lnSpc>
                          <a:spcPct val="115000"/>
                        </a:lnSpc>
                        <a:spcAft>
                          <a:spcPts val="0"/>
                        </a:spcAft>
                      </a:pPr>
                      <a:r>
                        <a:rPr lang="en-US" sz="2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600" b="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600" b="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2 - </a:t>
                      </a:r>
                      <a:r>
                        <a:rPr lang="en-US" sz="2600" b="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baseline="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6049449"/>
                  </a:ext>
                </a:extLst>
              </a:tr>
              <a:tr h="312670">
                <a:tc>
                  <a:txBody>
                    <a:bodyPr/>
                    <a:lstStyle/>
                    <a:p>
                      <a:pPr algn="just">
                        <a:lnSpc>
                          <a:spcPct val="115000"/>
                        </a:lnSpc>
                        <a:spcAft>
                          <a:spcPts val="0"/>
                        </a:spcAft>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600" b="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2600" b="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âu</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6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Câu văn cụ thể</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6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Về ý nghĩa</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6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Về hình thức</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602946"/>
                  </a:ext>
                </a:extLst>
              </a:tr>
              <a:tr h="1876023">
                <a:tc rowSpan="3">
                  <a:txBody>
                    <a:bodyPr/>
                    <a:lstStyle/>
                    <a:p>
                      <a:pPr algn="just">
                        <a:lnSpc>
                          <a:spcPct val="115000"/>
                        </a:lnSpc>
                        <a:spcAft>
                          <a:spcPts val="0"/>
                        </a:spcAft>
                      </a:pPr>
                      <a:r>
                        <a:rPr lang="vi-VN" sz="2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600" b="1" dirty="0">
                          <a:effectLst/>
                          <a:latin typeface="Times New Roman" panose="02020603050405020304" pitchFamily="18" charset="0"/>
                          <a:ea typeface="Times New Roman" panose="02020603050405020304" pitchFamily="18" charset="0"/>
                          <a:cs typeface="Times New Roman" panose="02020603050405020304" pitchFamily="18" charset="0"/>
                        </a:rPr>
                        <a:t>Câu khẳng định</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chỉ là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khách</a:t>
                      </a: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này</a:t>
                      </a: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cốt</a:t>
                      </a: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a:t>
                      </a: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dê</a:t>
                      </a: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liệu</a:t>
                      </a: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a:t>
                      </a: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lui</a:t>
                      </a:r>
                      <a:r>
                        <a:rPr lang="en-US" sz="2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6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vi-V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 nhận sự tồn tại của sự việc nêu trong câu. </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6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chứa từ ngữ có ý nghĩa phủ định, (</a:t>
                      </a:r>
                      <a:r>
                        <a:rPr lang="vi-VN" sz="2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 qua</a:t>
                      </a:r>
                      <a:r>
                        <a:rPr lang="vi-VN"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không phải là từ phủ định mà là một từ hợp từ biểu thị mức độ hạn chế của sự việc nêu sau đó.</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007305"/>
                  </a:ext>
                </a:extLst>
              </a:tr>
              <a:tr h="2911544">
                <a:tc vMerge="1">
                  <a:txBody>
                    <a:bodyPr/>
                    <a:lstStyle/>
                    <a:p>
                      <a:endParaRPr lang="en-US"/>
                    </a:p>
                  </a:txBody>
                  <a:tcPr/>
                </a:tc>
                <a:tc>
                  <a:txBody>
                    <a:bodyPr/>
                    <a:lstStyle/>
                    <a:p>
                      <a:pPr algn="just">
                        <a:lnSpc>
                          <a:spcPct val="115000"/>
                        </a:lnSpc>
                        <a:spcAft>
                          <a:spcPts val="0"/>
                        </a:spcAft>
                      </a:pPr>
                      <a:r>
                        <a:rPr lang="vi-VN"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phủ định</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địch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địch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2286013"/>
                  </a:ext>
                </a:extLst>
              </a:tr>
              <a:tr h="0">
                <a:tc vMerge="1">
                  <a:txBody>
                    <a:bodyPr/>
                    <a:lstStyle/>
                    <a:p>
                      <a:endParaRPr lang="en-US"/>
                    </a:p>
                  </a:txBody>
                  <a:tcPr/>
                </a:tc>
                <a:tc>
                  <a:txBody>
                    <a:bodyPr/>
                    <a:lstStyle/>
                    <a:p>
                      <a:endParaRPr lang="en-US" sz="2600" dirty="0"/>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600"/>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600"/>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600" dirty="0"/>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789648"/>
                  </a:ext>
                </a:extLst>
              </a:tr>
            </a:tbl>
          </a:graphicData>
        </a:graphic>
      </p:graphicFrame>
    </p:spTree>
    <p:extLst>
      <p:ext uri="{BB962C8B-B14F-4D97-AF65-F5344CB8AC3E}">
        <p14:creationId xmlns:p14="http://schemas.microsoft.com/office/powerpoint/2010/main" val="4271857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2316163"/>
            <a:ext cx="8903854" cy="1897443"/>
          </a:xfrm>
          <a:prstGeom prst="rect">
            <a:avLst/>
          </a:prstGeom>
        </p:spPr>
        <p:txBody>
          <a:bodyPr wrap="square">
            <a:spAutoFit/>
          </a:bodyPr>
          <a:lstStyle/>
          <a:p>
            <a:pPr algn="ctr">
              <a:lnSpc>
                <a:spcPct val="115000"/>
              </a:lnSpc>
              <a:spcAft>
                <a:spcPts val="0"/>
              </a:spcAft>
            </a:pPr>
            <a:r>
              <a:rPr lang="en-US" sz="5400" b="1" dirty="0">
                <a:latin typeface="Times New Roman" panose="02020603050405020304" pitchFamily="18" charset="0"/>
                <a:ea typeface="Times New Roman" panose="02020603050405020304" pitchFamily="18" charset="0"/>
                <a:cs typeface="Times New Roman" panose="02020603050405020304" pitchFamily="18" charset="0"/>
              </a:rPr>
              <a:t>THỰC HÀNH TIẾNG VIỆT</a:t>
            </a:r>
            <a:endParaRPr lang="en-US" sz="5400"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khẳng</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phủ</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48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09331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13918936"/>
              </p:ext>
            </p:extLst>
          </p:nvPr>
        </p:nvGraphicFramePr>
        <p:xfrm>
          <a:off x="387928" y="286327"/>
          <a:ext cx="11369962" cy="4823486"/>
        </p:xfrm>
        <a:graphic>
          <a:graphicData uri="http://schemas.openxmlformats.org/drawingml/2006/table">
            <a:tbl>
              <a:tblPr firstRow="1" firstCol="1" bandRow="1"/>
              <a:tblGrid>
                <a:gridCol w="78860">
                  <a:extLst>
                    <a:ext uri="{9D8B030D-6E8A-4147-A177-3AD203B41FA5}">
                      <a16:colId xmlns:a16="http://schemas.microsoft.com/office/drawing/2014/main" val="3318743163"/>
                    </a:ext>
                  </a:extLst>
                </a:gridCol>
                <a:gridCol w="1555976">
                  <a:extLst>
                    <a:ext uri="{9D8B030D-6E8A-4147-A177-3AD203B41FA5}">
                      <a16:colId xmlns:a16="http://schemas.microsoft.com/office/drawing/2014/main" val="2334203445"/>
                    </a:ext>
                  </a:extLst>
                </a:gridCol>
                <a:gridCol w="2863272">
                  <a:extLst>
                    <a:ext uri="{9D8B030D-6E8A-4147-A177-3AD203B41FA5}">
                      <a16:colId xmlns:a16="http://schemas.microsoft.com/office/drawing/2014/main" val="2994177733"/>
                    </a:ext>
                  </a:extLst>
                </a:gridCol>
                <a:gridCol w="2927928">
                  <a:extLst>
                    <a:ext uri="{9D8B030D-6E8A-4147-A177-3AD203B41FA5}">
                      <a16:colId xmlns:a16="http://schemas.microsoft.com/office/drawing/2014/main" val="4160644380"/>
                    </a:ext>
                  </a:extLst>
                </a:gridCol>
                <a:gridCol w="3943926">
                  <a:extLst>
                    <a:ext uri="{9D8B030D-6E8A-4147-A177-3AD203B41FA5}">
                      <a16:colId xmlns:a16="http://schemas.microsoft.com/office/drawing/2014/main" val="734810668"/>
                    </a:ext>
                  </a:extLst>
                </a:gridCol>
              </a:tblGrid>
              <a:tr h="684924">
                <a:tc gridSpan="5">
                  <a:txBody>
                    <a:bodyPr/>
                    <a:lstStyle/>
                    <a:p>
                      <a:pPr algn="just">
                        <a:lnSpc>
                          <a:spcPct val="115000"/>
                        </a:lnSpc>
                        <a:spcAft>
                          <a:spcPts val="0"/>
                        </a:spcAft>
                      </a:pPr>
                      <a:r>
                        <a:rPr lang="en-US"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2 - </a:t>
                      </a:r>
                      <a:r>
                        <a:rPr lang="en-US" sz="2800" b="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baseline="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6049449"/>
                  </a:ext>
                </a:extLst>
              </a:tr>
              <a:tr h="684924">
                <a:tc>
                  <a:txBody>
                    <a:bodyPr/>
                    <a:lstStyle/>
                    <a:p>
                      <a:pPr algn="just">
                        <a:lnSpc>
                          <a:spcPct val="115000"/>
                        </a:lnSpc>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Dạng 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Câu văn cụ thể</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Về ý nghĩa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Về hình thức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602946"/>
                  </a:ext>
                </a:extLst>
              </a:tr>
              <a:tr h="0">
                <a:tc rowSpan="3">
                  <a:txBody>
                    <a:bodyPr/>
                    <a:lstStyle/>
                    <a:p>
                      <a:pPr algn="just">
                        <a:lnSpc>
                          <a:spcPct val="115000"/>
                        </a:lnSpc>
                        <a:spcAft>
                          <a:spcPts val="0"/>
                        </a:spcAft>
                      </a:pPr>
                      <a:r>
                        <a:rPr lang="vi-VN"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007305"/>
                  </a:ext>
                </a:extLst>
              </a:tr>
              <a:tr h="0">
                <a:tc vMerge="1">
                  <a:txBody>
                    <a:bodyPr/>
                    <a:lstStyle/>
                    <a:p>
                      <a:endParaRPr lang="en-US"/>
                    </a:p>
                  </a:txBody>
                  <a:tcPr/>
                </a:tc>
                <a:tc>
                  <a:txBody>
                    <a:bodyPr/>
                    <a:lstStyle/>
                    <a:p>
                      <a:endParaRPr lang="en-US"/>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2286013"/>
                  </a:ext>
                </a:extLst>
              </a:tr>
              <a:tr h="2739697">
                <a:tc vMerge="1">
                  <a:txBody>
                    <a:bodyPr/>
                    <a:lstStyle/>
                    <a:p>
                      <a:endParaRPr lang="en-US"/>
                    </a:p>
                  </a:txBody>
                  <a:tcPr/>
                </a:tc>
                <a:tc>
                  <a:txBody>
                    <a:bodyPr/>
                    <a:lstStyle/>
                    <a:p>
                      <a:pPr algn="just">
                        <a:lnSpc>
                          <a:spcPct val="115000"/>
                        </a:lnSpc>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 còn nhà nước của ta thì sao? Thái hậu có thể chạy sang đất Trung Hoa một chuyến nữa chăng</a:t>
                      </a: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 câu này đều được dùng với mục đích hỏi</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 câu đều có đặc điểm của câu hỏi (các từ nghi vấn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 chăng</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 dấu chấm hỏi).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754699"/>
                  </a:ext>
                </a:extLst>
              </a:tr>
            </a:tbl>
          </a:graphicData>
        </a:graphic>
      </p:graphicFrame>
    </p:spTree>
    <p:extLst>
      <p:ext uri="{BB962C8B-B14F-4D97-AF65-F5344CB8AC3E}">
        <p14:creationId xmlns:p14="http://schemas.microsoft.com/office/powerpoint/2010/main" val="211219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42729872"/>
              </p:ext>
            </p:extLst>
          </p:nvPr>
        </p:nvGraphicFramePr>
        <p:xfrm>
          <a:off x="314036" y="101602"/>
          <a:ext cx="11619347" cy="6241924"/>
        </p:xfrm>
        <a:graphic>
          <a:graphicData uri="http://schemas.openxmlformats.org/drawingml/2006/table">
            <a:tbl>
              <a:tblPr firstRow="1" firstCol="1" bandRow="1"/>
              <a:tblGrid>
                <a:gridCol w="78860">
                  <a:extLst>
                    <a:ext uri="{9D8B030D-6E8A-4147-A177-3AD203B41FA5}">
                      <a16:colId xmlns:a16="http://schemas.microsoft.com/office/drawing/2014/main" val="3318743163"/>
                    </a:ext>
                  </a:extLst>
                </a:gridCol>
                <a:gridCol w="1472849">
                  <a:extLst>
                    <a:ext uri="{9D8B030D-6E8A-4147-A177-3AD203B41FA5}">
                      <a16:colId xmlns:a16="http://schemas.microsoft.com/office/drawing/2014/main" val="2334203445"/>
                    </a:ext>
                  </a:extLst>
                </a:gridCol>
                <a:gridCol w="3389746">
                  <a:extLst>
                    <a:ext uri="{9D8B030D-6E8A-4147-A177-3AD203B41FA5}">
                      <a16:colId xmlns:a16="http://schemas.microsoft.com/office/drawing/2014/main" val="2994177733"/>
                    </a:ext>
                  </a:extLst>
                </a:gridCol>
                <a:gridCol w="3380509">
                  <a:extLst>
                    <a:ext uri="{9D8B030D-6E8A-4147-A177-3AD203B41FA5}">
                      <a16:colId xmlns:a16="http://schemas.microsoft.com/office/drawing/2014/main" val="4160644380"/>
                    </a:ext>
                  </a:extLst>
                </a:gridCol>
                <a:gridCol w="3297383">
                  <a:extLst>
                    <a:ext uri="{9D8B030D-6E8A-4147-A177-3AD203B41FA5}">
                      <a16:colId xmlns:a16="http://schemas.microsoft.com/office/drawing/2014/main" val="734810668"/>
                    </a:ext>
                  </a:extLst>
                </a:gridCol>
              </a:tblGrid>
              <a:tr h="245226">
                <a:tc gridSpan="5">
                  <a:txBody>
                    <a:bodyPr/>
                    <a:lstStyle/>
                    <a:p>
                      <a:pPr algn="just">
                        <a:lnSpc>
                          <a:spcPct val="115000"/>
                        </a:lnSpc>
                        <a:spcAft>
                          <a:spcPts val="0"/>
                        </a:spcAft>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2 - </a:t>
                      </a:r>
                      <a:r>
                        <a:rPr lang="en-US" sz="2400" b="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baseline="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b</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6049449"/>
                  </a:ext>
                </a:extLst>
              </a:tr>
              <a:tr h="245226">
                <a:tc>
                  <a:txBody>
                    <a:bodyPr/>
                    <a:lstStyle/>
                    <a:p>
                      <a:endParaRPr lang="en-US"/>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Dạng câu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Câu văn cụ thể</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Về ý nghĩa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Về hình thức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602946"/>
                  </a:ext>
                </a:extLst>
              </a:tr>
              <a:tr h="1226127">
                <a:tc rowSpan="2">
                  <a:txBody>
                    <a:bodyPr/>
                    <a:lstStyle/>
                    <a:p>
                      <a:endParaRPr lang="en-US" dirty="0"/>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vương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tuổi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ở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âu này được dùng với mục đích hỏi.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ó từ nghi vấn </a:t>
                      </a: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 dấu chấm hỏi.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028114"/>
                  </a:ext>
                </a:extLst>
              </a:tr>
              <a:tr h="3187930">
                <a:tc vMerge="1">
                  <a:txBody>
                    <a:bodyPr/>
                    <a:lstStyle/>
                    <a:p>
                      <a:endParaRPr lang="en-US"/>
                    </a:p>
                  </a:txBody>
                  <a:tcPr/>
                </a:tc>
                <a:tc>
                  <a:txBody>
                    <a:bodyPr/>
                    <a:lstStyle/>
                    <a:p>
                      <a:pPr algn="just">
                        <a:lnSpc>
                          <a:spcPct val="115000"/>
                        </a:lnSpc>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khẳng định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Bấy giờ, nhân khi ta thắng, đè bẹp ngay lúc chúng đang khốn đốn, há chẳng dễ dàng hơn hay sao?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âu này không được dùng để hỏi và để xác nhận khẳng định sự tồn tại của sự việc nêu trong câu. Mặc dù câu này có đặc điểm hình thức là câu hỏi (các từ có nghãi nghi vấn </a:t>
                      </a: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 chẳng ...hay sao</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 dấu chấm hỏi.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chắn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730" marR="26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997958"/>
                  </a:ext>
                </a:extLst>
              </a:tr>
            </a:tbl>
          </a:graphicData>
        </a:graphic>
      </p:graphicFrame>
    </p:spTree>
    <p:extLst>
      <p:ext uri="{BB962C8B-B14F-4D97-AF65-F5344CB8AC3E}">
        <p14:creationId xmlns:p14="http://schemas.microsoft.com/office/powerpoint/2010/main" val="1928054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91" y="1866900"/>
            <a:ext cx="5969000" cy="4991100"/>
          </a:xfrm>
          <a:prstGeom prst="rect">
            <a:avLst/>
          </a:prstGeom>
        </p:spPr>
      </p:pic>
      <p:sp>
        <p:nvSpPr>
          <p:cNvPr id="3" name="Rectangle 2"/>
          <p:cNvSpPr/>
          <p:nvPr/>
        </p:nvSpPr>
        <p:spPr>
          <a:xfrm>
            <a:off x="2475345" y="483250"/>
            <a:ext cx="9328727" cy="5970865"/>
          </a:xfrm>
          <a:prstGeom prst="rect">
            <a:avLst/>
          </a:prstGeom>
        </p:spPr>
        <p:txBody>
          <a:bodyPr wrap="square">
            <a:spAutoFit/>
          </a:bodyPr>
          <a:lstStyle/>
          <a:p>
            <a:r>
              <a:rPr lang="en-US" b="1" dirty="0"/>
              <a:t> </a:t>
            </a:r>
            <a:endParaRPr lang="en-US" dirty="0"/>
          </a:p>
          <a:p>
            <a:pPr algn="just"/>
            <a:r>
              <a:rPr lang="en-US" sz="2800" b="1" u="sng" dirty="0">
                <a:solidFill>
                  <a:srgbClr val="FF0000"/>
                </a:solidFill>
                <a:latin typeface="Times New Roman" panose="02020603050405020304" pitchFamily="18" charset="0"/>
                <a:cs typeface="Times New Roman" panose="02020603050405020304" pitchFamily="18" charset="0"/>
              </a:rPr>
              <a:t>3. </a:t>
            </a:r>
            <a:r>
              <a:rPr lang="en-US" sz="2800" b="1" u="sng" dirty="0" err="1">
                <a:solidFill>
                  <a:srgbClr val="FF0000"/>
                </a:solidFill>
                <a:latin typeface="Times New Roman" panose="02020603050405020304" pitchFamily="18" charset="0"/>
                <a:cs typeface="Times New Roman" panose="02020603050405020304" pitchFamily="18" charset="0"/>
              </a:rPr>
              <a:t>Bài</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tập</a:t>
            </a:r>
            <a:r>
              <a:rPr lang="en-US" sz="2800" b="1" u="sng" dirty="0">
                <a:solidFill>
                  <a:srgbClr val="FF0000"/>
                </a:solidFill>
                <a:latin typeface="Times New Roman" panose="02020603050405020304" pitchFamily="18" charset="0"/>
                <a:cs typeface="Times New Roman" panose="02020603050405020304" pitchFamily="18" charset="0"/>
              </a:rPr>
              <a:t> 3, </a:t>
            </a:r>
            <a:r>
              <a:rPr lang="en-US" sz="2800" b="1" u="sng" dirty="0" err="1">
                <a:solidFill>
                  <a:srgbClr val="FF0000"/>
                </a:solidFill>
                <a:latin typeface="Times New Roman" panose="02020603050405020304" pitchFamily="18" charset="0"/>
                <a:cs typeface="Times New Roman" panose="02020603050405020304" pitchFamily="18" charset="0"/>
              </a:rPr>
              <a:t>trang</a:t>
            </a:r>
            <a:r>
              <a:rPr lang="en-US" sz="2800" b="1" u="sng" dirty="0">
                <a:solidFill>
                  <a:srgbClr val="FF0000"/>
                </a:solidFill>
                <a:latin typeface="Times New Roman" panose="02020603050405020304" pitchFamily="18" charset="0"/>
                <a:cs typeface="Times New Roman" panose="02020603050405020304" pitchFamily="18" charset="0"/>
              </a:rPr>
              <a:t> 67, 68:</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b="1" dirty="0" err="1">
                <a:solidFill>
                  <a:srgbClr val="FF0000"/>
                </a:solidFill>
                <a:latin typeface="Times New Roman" panose="02020603050405020304" pitchFamily="18" charset="0"/>
                <a:cs typeface="Times New Roman" panose="02020603050405020304" pitchFamily="18" charset="0"/>
              </a:rPr>
              <a:t>Yêu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cầu</a:t>
            </a:r>
            <a:r>
              <a:rPr lang="en-US" sz="2800" b="1" dirty="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dưới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có ý </a:t>
            </a:r>
            <a:r>
              <a:rPr lang="en-US" sz="2800" dirty="0" err="1">
                <a:solidFill>
                  <a:srgbClr val="FF0000"/>
                </a:solidFill>
                <a:latin typeface="Times New Roman" panose="02020603050405020304" pitchFamily="18" charset="0"/>
                <a:cs typeface="Times New Roman" panose="02020603050405020304" pitchFamily="18" charset="0"/>
              </a:rPr>
              <a:t>nghĩa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a:t>
            </a:r>
            <a:r>
              <a:rPr lang="en-US" sz="2800" dirty="0">
                <a:solidFill>
                  <a:srgbClr val="FF0000"/>
                </a:solidFill>
                <a:latin typeface="Times New Roman" panose="02020603050405020304" pitchFamily="18" charset="0"/>
                <a:cs typeface="Times New Roman" panose="02020603050405020304" pitchFamily="18" charset="0"/>
              </a:rPr>
              <a:t>́ có </a:t>
            </a:r>
            <a:r>
              <a:rPr lang="en-US" sz="2800" dirty="0" err="1">
                <a:solidFill>
                  <a:srgbClr val="FF0000"/>
                </a:solidFill>
                <a:latin typeface="Times New Roman" panose="02020603050405020304" pitchFamily="18" charset="0"/>
                <a:cs typeface="Times New Roman" panose="02020603050405020304" pitchFamily="18" charset="0"/>
              </a:rPr>
              <a:t>sư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dụng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định</a:t>
            </a:r>
            <a:r>
              <a:rPr lang="en-US" sz="2800" dirty="0">
                <a:solidFill>
                  <a:srgbClr val="FF0000"/>
                </a:solidFill>
                <a:latin typeface="Times New Roman" panose="02020603050405020304" pitchFamily="18" charset="0"/>
                <a:cs typeface="Times New Roman" panose="02020603050405020304" pitchFamily="18" charset="0"/>
              </a:rPr>
              <a:t>: </a:t>
            </a:r>
          </a:p>
          <a:p>
            <a:pPr algn="just"/>
            <a:r>
              <a:rPr lang="vi-VN" sz="2800" b="1" dirty="0">
                <a:latin typeface="Times New Roman" panose="02020603050405020304" pitchFamily="18" charset="0"/>
                <a:cs typeface="Times New Roman" panose="02020603050405020304" pitchFamily="18" charset="0"/>
              </a:rPr>
              <a:t>Trả lời: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a. </a:t>
            </a:r>
            <a:r>
              <a:rPr lang="vi-VN" sz="2800" i="1" dirty="0">
                <a:latin typeface="Times New Roman" panose="02020603050405020304" pitchFamily="18" charset="0"/>
                <a:cs typeface="Times New Roman" panose="02020603050405020304" pitchFamily="18" charset="0"/>
              </a:rPr>
              <a:t>Ai cũng muốn đuổi chúng đi</a:t>
            </a:r>
            <a:r>
              <a:rPr lang="vi-VN" sz="2800" dirty="0">
                <a:latin typeface="Times New Roman" panose="02020603050405020304" pitchFamily="18" charset="0"/>
                <a:cs typeface="Times New Roman" panose="02020603050405020304" pitchFamily="18" charset="0"/>
              </a:rPr>
              <a:t>. -&gt;  Không ai không muốn đuổi chúng đi</a:t>
            </a:r>
            <a:r>
              <a:rPr lang="en-US" sz="2800" dirty="0">
                <a:latin typeface="Times New Roman" panose="02020603050405020304" pitchFamily="18" charset="0"/>
                <a:cs typeface="Times New Roman" panose="02020603050405020304" pitchFamily="18" charset="0"/>
              </a:rPr>
              <a:t>.</a:t>
            </a:r>
          </a:p>
          <a:p>
            <a:pPr algn="just"/>
            <a:r>
              <a:rPr lang="vi-VN" sz="2800" dirty="0">
                <a:latin typeface="Times New Roman" panose="02020603050405020304" pitchFamily="18" charset="0"/>
                <a:cs typeface="Times New Roman" panose="02020603050405020304" pitchFamily="18" charset="0"/>
              </a:rPr>
              <a:t>b. </a:t>
            </a:r>
            <a:r>
              <a:rPr lang="vi-VN" sz="2800" i="1" dirty="0">
                <a:latin typeface="Times New Roman" panose="02020603050405020304" pitchFamily="18" charset="0"/>
                <a:cs typeface="Times New Roman" panose="02020603050405020304" pitchFamily="18" charset="0"/>
              </a:rPr>
              <a:t>Ngày nào thị Nở cũng phải đi qua vườn nhà hắn</a:t>
            </a:r>
            <a:r>
              <a:rPr lang="vi-VN" sz="2800" dirty="0">
                <a:latin typeface="Times New Roman" panose="02020603050405020304" pitchFamily="18" charset="0"/>
                <a:cs typeface="Times New Roman" panose="02020603050405020304" pitchFamily="18" charset="0"/>
              </a:rPr>
              <a:t> - &gt; không ngày nào thị Nở không đi qua vườn nhà hắn.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c. </a:t>
            </a:r>
            <a:r>
              <a:rPr lang="vi-VN" sz="2800" i="1" dirty="0">
                <a:latin typeface="Times New Roman" panose="02020603050405020304" pitchFamily="18" charset="0"/>
                <a:cs typeface="Times New Roman" panose="02020603050405020304" pitchFamily="18" charset="0"/>
              </a:rPr>
              <a:t>Từ đấy, ngày nào Hoài Văn cũng xuống các thôn xóm, vận động bà con đứng lên cứu nước</a:t>
            </a:r>
            <a:r>
              <a:rPr lang="vi-VN" sz="2800" dirty="0">
                <a:latin typeface="Times New Roman" panose="02020603050405020304" pitchFamily="18" charset="0"/>
                <a:cs typeface="Times New Roman" panose="02020603050405020304" pitchFamily="18" charset="0"/>
              </a:rPr>
              <a:t>. -&gt; Từ đấy, không ngày nào Hoài Văn không xuống các thôn xóm, vận động bà con đứng lên cứu nước.</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26246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291" y="812800"/>
            <a:ext cx="8959273" cy="5179436"/>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3723549" y="2764043"/>
            <a:ext cx="4504759" cy="1015663"/>
          </a:xfrm>
          <a:prstGeom prst="rect">
            <a:avLst/>
          </a:prstGeom>
        </p:spPr>
        <p:txBody>
          <a:bodyPr wrap="none">
            <a:spAutoFit/>
          </a:bodyPr>
          <a:lstStyle/>
          <a:p>
            <a:pPr algn="ctr"/>
            <a:r>
              <a:rPr lang="en-US" sz="6000" b="1" dirty="0" smtClean="0">
                <a:latin typeface="Times New Roman" panose="02020603050405020304" pitchFamily="18" charset="0"/>
                <a:ea typeface="Times New Roman" panose="02020603050405020304" pitchFamily="18" charset="0"/>
              </a:rPr>
              <a:t>VẬN DỤNG </a:t>
            </a:r>
            <a:endParaRPr lang="en-US" sz="6000" b="1" dirty="0"/>
          </a:p>
        </p:txBody>
      </p:sp>
    </p:spTree>
    <p:extLst>
      <p:ext uri="{BB962C8B-B14F-4D97-AF65-F5344CB8AC3E}">
        <p14:creationId xmlns:p14="http://schemas.microsoft.com/office/powerpoint/2010/main" val="3776969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2363"/>
            <a:ext cx="12192000" cy="6853382"/>
          </a:xfrm>
        </p:spPr>
      </p:pic>
      <p:sp>
        <p:nvSpPr>
          <p:cNvPr id="5" name="Rectangle 4"/>
          <p:cNvSpPr/>
          <p:nvPr/>
        </p:nvSpPr>
        <p:spPr>
          <a:xfrm>
            <a:off x="544946" y="92363"/>
            <a:ext cx="11277600" cy="5998822"/>
          </a:xfrm>
          <a:prstGeom prst="rect">
            <a:avLst/>
          </a:prstGeom>
        </p:spPr>
        <p:txBody>
          <a:bodyPr wrap="square">
            <a:spAutoFit/>
          </a:bodyPr>
          <a:lstStyle/>
          <a:p>
            <a:pPr algn="just">
              <a:lnSpc>
                <a:spcPct val="115000"/>
              </a:lnSpc>
              <a:spcAft>
                <a:spcPts val="0"/>
              </a:spcAft>
            </a:pPr>
            <a:r>
              <a:rPr lang="vi-VN" sz="2800" b="1" u="sng"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Bài tập 4 trang 68:</a:t>
            </a:r>
            <a:r>
              <a:rPr lang="vi-VN" sz="28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Viết</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một</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đoạn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văn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khoảng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5 – 7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dòng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nêu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cảm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nghi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của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em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sau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khi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học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văn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bản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Quang</a:t>
            </a: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Trung</a:t>
            </a: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đại</a:t>
            </a: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pha</a:t>
            </a: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quân</a:t>
            </a: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Thanh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Ngô</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gia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văn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phái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trong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đo</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có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sư</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dụng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câu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khẳng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định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được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thê</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hiện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dưới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hình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thức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phu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định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của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phu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định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dùng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hai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lần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tư</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phu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định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 cảm về văn bản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Quang Trung đại phá quân Thanh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 gia văn phái)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6-8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Nêu</a:t>
            </a:r>
            <a:r>
              <a:rPr lang="en-US"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cảm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nghi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của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em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sau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khi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học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văn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bản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Quang</a:t>
            </a: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Trung</a:t>
            </a: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đại</a:t>
            </a: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pha</a:t>
            </a: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quân</a:t>
            </a: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Thanh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Ngô</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gia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văn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phái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có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sư</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dụng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câu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khẳng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định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được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thê</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hiện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dưới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hình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thức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phu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định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của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phu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định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dùng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hai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lần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tư</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phu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định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9975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barn(inVertical)">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2363"/>
            <a:ext cx="12192000" cy="6853382"/>
          </a:xfrm>
        </p:spPr>
      </p:pic>
      <p:sp>
        <p:nvSpPr>
          <p:cNvPr id="5" name="Rectangle 4"/>
          <p:cNvSpPr/>
          <p:nvPr/>
        </p:nvSpPr>
        <p:spPr>
          <a:xfrm>
            <a:off x="544946" y="92363"/>
            <a:ext cx="11277600" cy="5952399"/>
          </a:xfrm>
          <a:prstGeom prst="rect">
            <a:avLst/>
          </a:prstGeom>
        </p:spPr>
        <p:txBody>
          <a:bodyPr wrap="square">
            <a:spAutoFit/>
          </a:bodyPr>
          <a:lstStyle/>
          <a:p>
            <a:pPr algn="just">
              <a:lnSpc>
                <a:spcPct val="115000"/>
              </a:lnSpc>
              <a:spcAft>
                <a:spcPts val="0"/>
              </a:spcAft>
            </a:pPr>
            <a:r>
              <a:rPr lang="vi-VN" sz="2800" b="1" u="sng"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Bài tập 4 trang 68:</a:t>
            </a:r>
            <a:r>
              <a:rPr lang="vi-VN" sz="28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Viết</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một</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đoạn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văn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khoảng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5 – 7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dòng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nêu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cảm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nghi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của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em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sau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khi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học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văn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bản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Quang</a:t>
            </a: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Trung</a:t>
            </a: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đại</a:t>
            </a: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pha</a:t>
            </a: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quân</a:t>
            </a: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Thanh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Ngô</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gia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văn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phái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trong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đo</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có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sư</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dụng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câu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khẳng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định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được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thê</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hiện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dưới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hình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thức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phu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định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của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phu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định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dùng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hai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lần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tư</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phu</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định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r>
              <a:rPr lang="en-US" sz="2800" b="1" i="1" dirty="0" err="1">
                <a:latin typeface="Times New Roman" panose="02020603050405020304" pitchFamily="18" charset="0"/>
                <a:cs typeface="Times New Roman" panose="02020603050405020304" pitchFamily="18" charset="0"/>
              </a:rPr>
              <a:t>Gợi</a:t>
            </a:r>
            <a:r>
              <a:rPr lang="en-US" sz="2800" b="1" i="1" dirty="0">
                <a:latin typeface="Times New Roman" panose="02020603050405020304" pitchFamily="18" charset="0"/>
                <a:cs typeface="Times New Roman" panose="02020603050405020304" pitchFamily="18" charset="0"/>
              </a:rPr>
              <a:t> ý:</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Khi đọc hồi mười bốn của cuốn tiểu thuyết “</a:t>
            </a:r>
            <a:r>
              <a:rPr lang="vi-VN" sz="2800" i="1" dirty="0">
                <a:latin typeface="Times New Roman" panose="02020603050405020304" pitchFamily="18" charset="0"/>
                <a:cs typeface="Times New Roman" panose="02020603050405020304" pitchFamily="18" charset="0"/>
              </a:rPr>
              <a:t>Hoàng Lê nhất thống chí</a:t>
            </a:r>
            <a:r>
              <a:rPr lang="vi-VN" sz="2800" dirty="0">
                <a:latin typeface="Times New Roman" panose="02020603050405020304" pitchFamily="18" charset="0"/>
                <a:cs typeface="Times New Roman" panose="02020603050405020304" pitchFamily="18" charset="0"/>
              </a:rPr>
              <a:t>” của Ngô gia văn phái, hình tượng người anh hùng dân tộc Quang Trung cùng chiến công đại phá quân Thanh của nghĩa quân Tây Sơn làm em vô cùng xúc động, tự hào. </a:t>
            </a:r>
            <a:r>
              <a:rPr lang="vi-VN" sz="2800" u="sng" dirty="0">
                <a:latin typeface="Times New Roman" panose="02020603050405020304" pitchFamily="18" charset="0"/>
                <a:cs typeface="Times New Roman" panose="02020603050405020304" pitchFamily="18" charset="0"/>
              </a:rPr>
              <a:t>Chắc chắn không ai là không khâm phục, ngưỡng mộ lòng yêu nước nồng nàn, ý chí căm thù giặc sâu sắc, tinh thần chiến đấu vô cùng dũng cảm và đặc biệt là tài thao lược về quân sự của quân Quang Trung</a:t>
            </a:r>
            <a:r>
              <a:rPr lang="vi-VN" sz="2800" dirty="0">
                <a:latin typeface="Times New Roman" panose="02020603050405020304" pitchFamily="18" charset="0"/>
                <a:cs typeface="Times New Roman" panose="02020603050405020304" pitchFamily="18" charset="0"/>
              </a:rPr>
              <a:t>. Đoạn trích bồi đắp cho em lòng yêu nước và tự hào dân tộc, giúp em ý thức được trách nhiệm của mình với đất nước quê hương.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290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480291" y="147783"/>
            <a:ext cx="11277600" cy="6253018"/>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PHIẾU CHỈNH SỬA BÀI VIẾT</a:t>
            </a:r>
            <a:endParaRPr lang="en-US" sz="2800" dirty="0">
              <a:solidFill>
                <a:srgbClr val="FF0000"/>
              </a:solidFill>
              <a:latin typeface="Times New Roman" panose="02020603050405020304" pitchFamily="18" charset="0"/>
              <a:cs typeface="Times New Roman" panose="02020603050405020304" pitchFamily="18" charset="0"/>
            </a:endParaRPr>
          </a:p>
          <a:p>
            <a:r>
              <a:rPr lang="vi-VN" sz="2800" b="1" dirty="0" smtClean="0">
                <a:latin typeface="Times New Roman" panose="02020603050405020304" pitchFamily="18" charset="0"/>
                <a:cs typeface="Times New Roman" panose="02020603050405020304" pitchFamily="18" charset="0"/>
              </a:rPr>
              <a:t>Nhiệm </a:t>
            </a:r>
            <a:r>
              <a:rPr lang="vi-VN" sz="2800" b="1" dirty="0">
                <a:latin typeface="Times New Roman" panose="02020603050405020304" pitchFamily="18" charset="0"/>
                <a:cs typeface="Times New Roman" panose="02020603050405020304" pitchFamily="18" charset="0"/>
              </a:rPr>
              <a:t>vụ: Hãy đọc bài viết của mình và hoàn chỉnh bài viết bằng cách trả lời các câu hỏi sau:</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1. Bài viết  đảm bảo hình thức đoạn văn chưa? Dung lượng có đạt yêu cầu không?</a:t>
            </a:r>
            <a:endParaRPr lang="en-US" sz="2800" dirty="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2. Nội dung đã đảm bảo các ý chưa? Nếu chưa cần bổ sung những ý nào?</a:t>
            </a:r>
            <a:endParaRPr lang="en-US" sz="2800" dirty="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3. Bài viết có sai chính tả không? Nếu có em sửa chữa như thế nào?</a:t>
            </a:r>
            <a:endParaRPr lang="en-US" sz="2800" dirty="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4. Đoạn văn viết đã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phái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có </a:t>
            </a:r>
            <a:r>
              <a:rPr lang="en-US" sz="2800" dirty="0" err="1">
                <a:latin typeface="Times New Roman" panose="02020603050405020304" pitchFamily="18" charset="0"/>
                <a:cs typeface="Times New Roman" panose="02020603050405020304" pitchFamily="18" charset="0"/>
              </a:rPr>
              <a:t>sư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định</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hay </a:t>
            </a:r>
            <a:r>
              <a:rPr lang="vi-VN" sz="2800" dirty="0" smtClean="0">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Nếu</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876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2363"/>
            <a:ext cx="12192000" cy="6853382"/>
          </a:xfrm>
        </p:spPr>
      </p:pic>
      <p:sp>
        <p:nvSpPr>
          <p:cNvPr id="5" name="Rectangle 4"/>
          <p:cNvSpPr/>
          <p:nvPr/>
        </p:nvSpPr>
        <p:spPr>
          <a:xfrm>
            <a:off x="526473" y="905163"/>
            <a:ext cx="11277600" cy="2800767"/>
          </a:xfrm>
          <a:prstGeom prst="rect">
            <a:avLst/>
          </a:prstGeom>
        </p:spPr>
        <p:txBody>
          <a:bodyPr wrap="square">
            <a:spAutoFit/>
          </a:bodyPr>
          <a:lstStyle/>
          <a:p>
            <a:pPr algn="ctr"/>
            <a:r>
              <a:rPr lang="de-DE" sz="4400" b="1" dirty="0">
                <a:solidFill>
                  <a:srgbClr val="FF0000"/>
                </a:solidFill>
                <a:latin typeface="Times New Roman" panose="02020603050405020304" pitchFamily="18" charset="0"/>
                <a:cs typeface="Times New Roman" panose="02020603050405020304" pitchFamily="18" charset="0"/>
              </a:rPr>
              <a:t>HƯỚNG DẪN TỰ HỌC</a:t>
            </a:r>
            <a:endParaRPr lang="en-US" sz="4400" dirty="0">
              <a:solidFill>
                <a:srgbClr val="FF0000"/>
              </a:solidFill>
              <a:latin typeface="Times New Roman" panose="02020603050405020304" pitchFamily="18" charset="0"/>
              <a:cs typeface="Times New Roman" panose="02020603050405020304" pitchFamily="18" charset="0"/>
            </a:endParaRPr>
          </a:p>
          <a:p>
            <a:pPr algn="ctr"/>
            <a:r>
              <a:rPr lang="en-US" sz="4400" dirty="0">
                <a:solidFill>
                  <a:srgbClr val="FF0000"/>
                </a:solidFill>
                <a:latin typeface="Times New Roman" panose="02020603050405020304" pitchFamily="18" charset="0"/>
                <a:cs typeface="Times New Roman" panose="02020603050405020304" pitchFamily="18" charset="0"/>
              </a:rPr>
              <a:t>- </a:t>
            </a:r>
            <a:r>
              <a:rPr lang="vi-VN" sz="4400" dirty="0">
                <a:solidFill>
                  <a:srgbClr val="FF0000"/>
                </a:solidFill>
                <a:latin typeface="Times New Roman" panose="02020603050405020304" pitchFamily="18" charset="0"/>
                <a:cs typeface="Times New Roman" panose="02020603050405020304" pitchFamily="18" charset="0"/>
              </a:rPr>
              <a:t>Hoàn thành các bài tập</a:t>
            </a:r>
            <a:r>
              <a:rPr lang="en-US" sz="4400" dirty="0">
                <a:solidFill>
                  <a:srgbClr val="FF0000"/>
                </a:solidFill>
                <a:latin typeface="Times New Roman" panose="02020603050405020304" pitchFamily="18" charset="0"/>
                <a:cs typeface="Times New Roman" panose="02020603050405020304" pitchFamily="18" charset="0"/>
              </a:rPr>
              <a:t>.</a:t>
            </a:r>
          </a:p>
          <a:p>
            <a:pPr algn="ctr"/>
            <a:r>
              <a:rPr lang="en-US" sz="4400" dirty="0">
                <a:solidFill>
                  <a:srgbClr val="FF0000"/>
                </a:solidFill>
                <a:latin typeface="Times New Roman" panose="02020603050405020304" pitchFamily="18" charset="0"/>
                <a:cs typeface="Times New Roman" panose="02020603050405020304" pitchFamily="18" charset="0"/>
              </a:rPr>
              <a:t>-</a:t>
            </a:r>
            <a:r>
              <a:rPr lang="vi-VN" sz="4400" dirty="0">
                <a:solidFill>
                  <a:srgbClr val="FF0000"/>
                </a:solidFill>
                <a:latin typeface="Times New Roman" panose="02020603050405020304" pitchFamily="18" charset="0"/>
                <a:cs typeface="Times New Roman" panose="02020603050405020304" pitchFamily="18" charset="0"/>
              </a:rPr>
              <a:t> Chuẩn bị bài thực hành đọc hiểu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văn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bản</a:t>
            </a:r>
            <a:r>
              <a:rPr lang="en-US" sz="4400" dirty="0">
                <a:solidFill>
                  <a:srgbClr val="FF0000"/>
                </a:solidFill>
                <a:latin typeface="Times New Roman" panose="02020603050405020304" pitchFamily="18" charset="0"/>
                <a:cs typeface="Times New Roman" panose="02020603050405020304" pitchFamily="18" charset="0"/>
              </a:rPr>
              <a:t>: “</a:t>
            </a:r>
            <a:r>
              <a:rPr lang="vi-VN" sz="4400" i="1" dirty="0">
                <a:solidFill>
                  <a:srgbClr val="FF0000"/>
                </a:solidFill>
                <a:latin typeface="Times New Roman" panose="02020603050405020304" pitchFamily="18" charset="0"/>
                <a:cs typeface="Times New Roman" panose="02020603050405020304" pitchFamily="18" charset="0"/>
              </a:rPr>
              <a:t>Bên bờ Thiên Mạc</a:t>
            </a:r>
            <a:r>
              <a:rPr lang="en-US" sz="4400" i="1" dirty="0">
                <a:solidFill>
                  <a:srgbClr val="FF0000"/>
                </a:solidFill>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a:t>
            </a:r>
            <a:r>
              <a:rPr lang="vi-VN" sz="4400" dirty="0">
                <a:solidFill>
                  <a:srgbClr val="FF0000"/>
                </a:solidFill>
                <a:latin typeface="Times New Roman" panose="02020603050405020304" pitchFamily="18" charset="0"/>
                <a:cs typeface="Times New Roman" panose="02020603050405020304" pitchFamily="18" charset="0"/>
              </a:rPr>
              <a:t>Hà Ân)</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086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27344" cy="6936509"/>
          </a:xfrm>
        </p:spPr>
      </p:pic>
    </p:spTree>
    <p:extLst>
      <p:ext uri="{BB962C8B-B14F-4D97-AF65-F5344CB8AC3E}">
        <p14:creationId xmlns:p14="http://schemas.microsoft.com/office/powerpoint/2010/main" val="2323952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291" y="812800"/>
            <a:ext cx="8959273" cy="5179436"/>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3487103" y="3059607"/>
            <a:ext cx="4778872" cy="1015663"/>
          </a:xfrm>
          <a:prstGeom prst="rect">
            <a:avLst/>
          </a:prstGeom>
        </p:spPr>
        <p:txBody>
          <a:bodyPr wrap="none">
            <a:spAutoFit/>
          </a:bodyPr>
          <a:lstStyle/>
          <a:p>
            <a:r>
              <a:rPr lang="en-US" sz="6000" b="1" dirty="0">
                <a:latin typeface="Times New Roman" panose="02020603050405020304" pitchFamily="18" charset="0"/>
                <a:ea typeface="Times New Roman" panose="02020603050405020304" pitchFamily="18" charset="0"/>
              </a:rPr>
              <a:t>KHỞI ĐỘNG</a:t>
            </a:r>
            <a:endParaRPr lang="en-US" sz="6000" b="1" dirty="0"/>
          </a:p>
        </p:txBody>
      </p:sp>
    </p:spTree>
    <p:extLst>
      <p:ext uri="{BB962C8B-B14F-4D97-AF65-F5344CB8AC3E}">
        <p14:creationId xmlns:p14="http://schemas.microsoft.com/office/powerpoint/2010/main" val="34342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660236" y="713368"/>
            <a:ext cx="11030527" cy="3560975"/>
          </a:xfrm>
          <a:prstGeom prst="rect">
            <a:avLst/>
          </a:prstGeom>
        </p:spPr>
        <p:txBody>
          <a:bodyPr wrap="square">
            <a:spAutoFit/>
          </a:bodyPr>
          <a:lstStyle/>
          <a:p>
            <a:pPr algn="just">
              <a:lnSpc>
                <a:spcPct val="115000"/>
              </a:lnSpc>
              <a:spcAft>
                <a:spcPts val="0"/>
              </a:spcAft>
            </a:pPr>
            <a:r>
              <a:rPr lang="vi-VN"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Xét những câu sau và trả lời câu hỏi.</a:t>
            </a:r>
            <a:endParaRPr lang="en-US" sz="2800" b="1" dirty="0" smtClean="0">
              <a:solidFill>
                <a:srgbClr val="7030A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Nam đi Huế.</a:t>
            </a:r>
            <a:endParaRPr lang="en-US" sz="2800" dirty="0" smtClean="0">
              <a:solidFill>
                <a:srgbClr val="7030A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Nam không đi Huế.</a:t>
            </a:r>
            <a:endParaRPr lang="en-US" sz="2800" dirty="0" smtClean="0">
              <a:solidFill>
                <a:srgbClr val="7030A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Nam chưa đi Huế.</a:t>
            </a:r>
            <a:endParaRPr lang="en-US" sz="2800" dirty="0" smtClean="0">
              <a:solidFill>
                <a:srgbClr val="7030A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Nam chẳng đi Huế.</a:t>
            </a:r>
            <a:endParaRPr lang="en-US" sz="2800" dirty="0" smtClean="0">
              <a:solidFill>
                <a:srgbClr val="7030A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Các câu (b), (c), (d) có đặc điểm hình thức gì khác so với câu (a)?</a:t>
            </a:r>
            <a:endParaRPr lang="en-US" sz="2800" dirty="0" smtClean="0">
              <a:solidFill>
                <a:srgbClr val="FF000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Những câu này có gì khác với câu (a) về chức năng?</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 name="Rounded Rectangle 2"/>
          <p:cNvSpPr/>
          <p:nvPr/>
        </p:nvSpPr>
        <p:spPr>
          <a:xfrm>
            <a:off x="1371600" y="4274343"/>
            <a:ext cx="9448800" cy="18749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2800" dirty="0">
                <a:latin typeface="+mj-lt"/>
              </a:rPr>
              <a:t>- Các câu (b), (c), (d) có chứa thêm các từ  "không", "chưa", "chẳng" khác về mặt hình thức so với câu (a).</a:t>
            </a:r>
            <a:endParaRPr lang="en-US" sz="2800" dirty="0">
              <a:latin typeface="+mj-lt"/>
            </a:endParaRPr>
          </a:p>
          <a:p>
            <a:r>
              <a:rPr lang="vi-VN" sz="2800" dirty="0">
                <a:latin typeface="+mj-lt"/>
              </a:rPr>
              <a:t>- Câu (a) mang nghĩa khẳng định, xác nhận đã tồn tại sự việc Nam đã đi Huế, còn câu (b), (c) và (d) lại phủ định điều đó.</a:t>
            </a:r>
            <a:endParaRPr lang="en-US" sz="2800" dirty="0">
              <a:latin typeface="+mj-lt"/>
            </a:endParaRPr>
          </a:p>
        </p:txBody>
      </p:sp>
    </p:spTree>
    <p:extLst>
      <p:ext uri="{BB962C8B-B14F-4D97-AF65-F5344CB8AC3E}">
        <p14:creationId xmlns:p14="http://schemas.microsoft.com/office/powerpoint/2010/main" val="1502536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291" y="812800"/>
            <a:ext cx="8959273" cy="5179436"/>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3261626" y="2764043"/>
            <a:ext cx="5428602" cy="1938992"/>
          </a:xfrm>
          <a:prstGeom prst="rect">
            <a:avLst/>
          </a:prstGeom>
        </p:spPr>
        <p:txBody>
          <a:bodyPr wrap="none">
            <a:spAutoFit/>
          </a:bodyPr>
          <a:lstStyle/>
          <a:p>
            <a:pPr algn="ctr"/>
            <a:r>
              <a:rPr lang="en-US" sz="6000" b="1" dirty="0" smtClean="0">
                <a:latin typeface="Times New Roman" panose="02020603050405020304" pitchFamily="18" charset="0"/>
                <a:ea typeface="Times New Roman" panose="02020603050405020304" pitchFamily="18" charset="0"/>
              </a:rPr>
              <a:t>HÌNH THÀNH </a:t>
            </a:r>
          </a:p>
          <a:p>
            <a:pPr algn="ctr"/>
            <a:r>
              <a:rPr lang="en-US" sz="6000" b="1" dirty="0" smtClean="0">
                <a:latin typeface="Times New Roman" panose="02020603050405020304" pitchFamily="18" charset="0"/>
                <a:ea typeface="Times New Roman" panose="02020603050405020304" pitchFamily="18" charset="0"/>
              </a:rPr>
              <a:t>KIẾN THỨC </a:t>
            </a:r>
            <a:endParaRPr lang="en-US" sz="6000" b="1" dirty="0"/>
          </a:p>
        </p:txBody>
      </p:sp>
    </p:spTree>
    <p:extLst>
      <p:ext uri="{BB962C8B-B14F-4D97-AF65-F5344CB8AC3E}">
        <p14:creationId xmlns:p14="http://schemas.microsoft.com/office/powerpoint/2010/main" val="1709837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2766291" y="2274838"/>
            <a:ext cx="8211127" cy="1154162"/>
          </a:xfrm>
          <a:prstGeom prst="rect">
            <a:avLst/>
          </a:prstGeom>
        </p:spPr>
        <p:txBody>
          <a:bodyPr wrap="square">
            <a:spAutoFit/>
          </a:bodyPr>
          <a:lstStyle/>
          <a:p>
            <a:pPr algn="just">
              <a:lnSpc>
                <a:spcPct val="115000"/>
              </a:lnSpc>
              <a:spcAft>
                <a:spcPts val="0"/>
              </a:spcAft>
            </a:pPr>
            <a:r>
              <a:rPr lang="en-US" sz="6000"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 LÍ THUYẾT</a:t>
            </a:r>
            <a:endParaRPr lang="en-US" sz="6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3980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164" y="210249"/>
            <a:ext cx="10788072" cy="1083374"/>
          </a:xfrm>
          <a:prstGeom prst="rect">
            <a:avLst/>
          </a:prstGeom>
        </p:spPr>
        <p:txBody>
          <a:bodyPr wrap="square">
            <a:spAutoFit/>
          </a:bodyPr>
          <a:lstStyle/>
          <a:p>
            <a:pPr algn="ctr">
              <a:lnSpc>
                <a:spcPct val="115000"/>
              </a:lnSpc>
              <a:spcAft>
                <a:spcPts val="0"/>
              </a:spcAft>
              <a:tabLst>
                <a:tab pos="90170" algn="l"/>
                <a:tab pos="180340" algn="l"/>
                <a:tab pos="270510" algn="l"/>
              </a:tabLst>
            </a:pPr>
            <a:r>
              <a:rPr lang="vi-VN" sz="28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NV1: </a:t>
            </a:r>
            <a:r>
              <a:rPr lang="nl-NL" sz="28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Tìm hiểu ví dụ về câu khẳng định, câu phủ định</a:t>
            </a:r>
            <a:endParaRPr lang="en-US" sz="2800"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 ĐỘNG CẶP ĐÔI</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6342646"/>
              </p:ext>
            </p:extLst>
          </p:nvPr>
        </p:nvGraphicFramePr>
        <p:xfrm>
          <a:off x="323272" y="1293623"/>
          <a:ext cx="11212946" cy="5358638"/>
        </p:xfrm>
        <a:graphic>
          <a:graphicData uri="http://schemas.openxmlformats.org/drawingml/2006/table">
            <a:tbl>
              <a:tblPr firstRow="1" firstCol="1" bandRow="1"/>
              <a:tblGrid>
                <a:gridCol w="5476487">
                  <a:extLst>
                    <a:ext uri="{9D8B030D-6E8A-4147-A177-3AD203B41FA5}">
                      <a16:colId xmlns:a16="http://schemas.microsoft.com/office/drawing/2014/main" val="71591754"/>
                    </a:ext>
                  </a:extLst>
                </a:gridCol>
                <a:gridCol w="5736459">
                  <a:extLst>
                    <a:ext uri="{9D8B030D-6E8A-4147-A177-3AD203B41FA5}">
                      <a16:colId xmlns:a16="http://schemas.microsoft.com/office/drawing/2014/main" val="261945673"/>
                    </a:ext>
                  </a:extLst>
                </a:gridCol>
              </a:tblGrid>
              <a:tr h="0">
                <a:tc gridSpan="2">
                  <a:txBody>
                    <a:bodyPr/>
                    <a:lstStyle/>
                    <a:p>
                      <a:pPr algn="just">
                        <a:lnSpc>
                          <a:spcPct val="115000"/>
                        </a:lnSpc>
                        <a:spcAft>
                          <a:spcPts val="0"/>
                        </a:spcAft>
                      </a:pPr>
                      <a:r>
                        <a:rPr lang="vi-VN" sz="2800" b="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01:</a:t>
                      </a: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Ví dụ: Trong các câu sau, câu nào là câu phủ định, câu nào là câu khẳng định? Dựa vào kiến thức ngữ văn SGK mục 3 trang 56, em hãy chỉ rõ hình thức và chức năng của mỗi nhóm 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arenR"/>
                      </a:pPr>
                      <a:r>
                        <a:rPr lang="vi-VN" sz="2800"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Bác chưa hát vì chưa có người nghe. </a:t>
                      </a:r>
                      <a:r>
                        <a:rPr lang="vi-VN" sz="2800" i="0" dirty="0">
                          <a:effectLst/>
                          <a:latin typeface="Times New Roman" panose="02020603050405020304" pitchFamily="18" charset="0"/>
                          <a:ea typeface="Times New Roman" panose="02020603050405020304" pitchFamily="18" charset="0"/>
                          <a:cs typeface="Times New Roman" panose="02020603050405020304" pitchFamily="18" charset="0"/>
                        </a:rPr>
                        <a:t>(Thạch Lam)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arenR"/>
                      </a:pPr>
                      <a:r>
                        <a:rPr lang="vi-VN" sz="2800" i="1" dirty="0" smtClean="0">
                          <a:effectLst/>
                          <a:latin typeface="Times New Roman" panose="02020603050405020304" pitchFamily="18" charset="0"/>
                          <a:ea typeface="Times New Roman" panose="02020603050405020304" pitchFamily="18" charset="0"/>
                          <a:cs typeface="Times New Roman" panose="02020603050405020304" pitchFamily="18" charset="0"/>
                        </a:rPr>
                        <a:t>Lão </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nói xong lại cười đưa đà. </a:t>
                      </a:r>
                      <a:r>
                        <a:rPr lang="vi-VN" sz="2800" i="0" dirty="0">
                          <a:effectLst/>
                          <a:latin typeface="Times New Roman" panose="02020603050405020304" pitchFamily="18" charset="0"/>
                          <a:ea typeface="Times New Roman" panose="02020603050405020304" pitchFamily="18" charset="0"/>
                          <a:cs typeface="Times New Roman" panose="02020603050405020304" pitchFamily="18" charset="0"/>
                        </a:rPr>
                        <a:t>(Nam Cao)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arenR"/>
                      </a:pPr>
                      <a:r>
                        <a:rPr lang="vi-VN" sz="2800" i="1" dirty="0" smtClean="0">
                          <a:effectLst/>
                          <a:latin typeface="Times New Roman" panose="02020603050405020304" pitchFamily="18" charset="0"/>
                          <a:ea typeface="Times New Roman" panose="02020603050405020304" pitchFamily="18" charset="0"/>
                          <a:cs typeface="Times New Roman" panose="02020603050405020304" pitchFamily="18" charset="0"/>
                        </a:rPr>
                        <a:t>(Sau </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trận ốm, lão yếu người đi ghê lắm.) Những công việc nặng không làm được nữa. </a:t>
                      </a:r>
                      <a:r>
                        <a:rPr lang="vi-VN" sz="2800" i="0" dirty="0">
                          <a:effectLst/>
                          <a:latin typeface="Times New Roman" panose="02020603050405020304" pitchFamily="18" charset="0"/>
                          <a:ea typeface="Times New Roman" panose="02020603050405020304" pitchFamily="18" charset="0"/>
                          <a:cs typeface="Times New Roman" panose="02020603050405020304" pitchFamily="18" charset="0"/>
                        </a:rPr>
                        <a:t>(Nam Cao)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4) Vua Quang Trung tự mình đốc suất đại binh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lẫn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85599920"/>
                  </a:ext>
                </a:extLst>
              </a:tr>
              <a:tr h="0">
                <a:tc>
                  <a:txBody>
                    <a:bodyPr/>
                    <a:lstStyle/>
                    <a:p>
                      <a:pPr algn="just">
                        <a:lnSpc>
                          <a:spcPct val="115000"/>
                        </a:lnSpc>
                        <a:spcAft>
                          <a:spcPts val="0"/>
                        </a:spcAft>
                        <a:tabLst>
                          <a:tab pos="90170" algn="l"/>
                          <a:tab pos="180340" algn="l"/>
                          <a:tab pos="27051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 câu khẳng định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 câu phủ định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363591"/>
                  </a:ext>
                </a:extLst>
              </a:tr>
              <a:tr h="0">
                <a:tc>
                  <a:txBody>
                    <a:bodyPr/>
                    <a:lstStyle/>
                    <a:p>
                      <a:pPr algn="just">
                        <a:lnSpc>
                          <a:spcPct val="115000"/>
                        </a:lnSpc>
                        <a:spcAft>
                          <a:spcPts val="0"/>
                        </a:spcAft>
                        <a:tabLst>
                          <a:tab pos="90170" algn="l"/>
                          <a:tab pos="180340" algn="l"/>
                          <a:tab pos="270510" algn="l"/>
                        </a:tabLst>
                      </a:pPr>
                      <a:r>
                        <a:rPr lang="vi-VN"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714800"/>
                  </a:ext>
                </a:extLst>
              </a:tr>
            </a:tbl>
          </a:graphicData>
        </a:graphic>
      </p:graphicFrame>
    </p:spTree>
    <p:extLst>
      <p:ext uri="{BB962C8B-B14F-4D97-AF65-F5344CB8AC3E}">
        <p14:creationId xmlns:p14="http://schemas.microsoft.com/office/powerpoint/2010/main" val="1222640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164" y="210249"/>
            <a:ext cx="10788072" cy="548099"/>
          </a:xfrm>
          <a:prstGeom prst="rect">
            <a:avLst/>
          </a:prstGeom>
        </p:spPr>
        <p:txBody>
          <a:bodyPr wrap="square">
            <a:spAutoFit/>
          </a:bodyPr>
          <a:lstStyle/>
          <a:p>
            <a:pPr algn="ctr">
              <a:lnSpc>
                <a:spcPct val="115000"/>
              </a:lnSpc>
              <a:spcAft>
                <a:spcPts val="0"/>
              </a:spcAft>
              <a:tabLst>
                <a:tab pos="90170" algn="l"/>
                <a:tab pos="180340" algn="l"/>
                <a:tab pos="270510" algn="l"/>
              </a:tabLst>
            </a:pPr>
            <a:r>
              <a:rPr lang="vi-VN" sz="28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NV1: </a:t>
            </a:r>
            <a:r>
              <a:rPr lang="nl-NL" sz="28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Tìm hiểu ví dụ về câu khẳng định, câu phủ </a:t>
            </a:r>
            <a:r>
              <a:rPr lang="nl-NL" sz="2800" b="1" dirty="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800" dirty="0" smtClean="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44344968"/>
              </p:ext>
            </p:extLst>
          </p:nvPr>
        </p:nvGraphicFramePr>
        <p:xfrm>
          <a:off x="350981" y="758348"/>
          <a:ext cx="11212946" cy="5156527"/>
        </p:xfrm>
        <a:graphic>
          <a:graphicData uri="http://schemas.openxmlformats.org/drawingml/2006/table">
            <a:tbl>
              <a:tblPr firstRow="1" firstCol="1" bandRow="1"/>
              <a:tblGrid>
                <a:gridCol w="5476487">
                  <a:extLst>
                    <a:ext uri="{9D8B030D-6E8A-4147-A177-3AD203B41FA5}">
                      <a16:colId xmlns:a16="http://schemas.microsoft.com/office/drawing/2014/main" val="71591754"/>
                    </a:ext>
                  </a:extLst>
                </a:gridCol>
                <a:gridCol w="5736459">
                  <a:extLst>
                    <a:ext uri="{9D8B030D-6E8A-4147-A177-3AD203B41FA5}">
                      <a16:colId xmlns:a16="http://schemas.microsoft.com/office/drawing/2014/main" val="261945673"/>
                    </a:ext>
                  </a:extLst>
                </a:gridCol>
              </a:tblGrid>
              <a:tr h="2077216">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vi-VN" sz="2800" b="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01:</a:t>
                      </a: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 câu khẳng định</a:t>
                      </a:r>
                      <a:endParaRPr lang="en-US" sz="28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800" i="1"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Lão nói xong lại cười đưa đà. </a:t>
                      </a:r>
                      <a:r>
                        <a:rPr lang="vi-VN" sz="2800" i="0" dirty="0">
                          <a:effectLst/>
                          <a:latin typeface="Times New Roman" panose="02020603050405020304" pitchFamily="18" charset="0"/>
                          <a:ea typeface="Times New Roman" panose="02020603050405020304" pitchFamily="18" charset="0"/>
                          <a:cs typeface="Times New Roman" panose="02020603050405020304" pitchFamily="18" charset="0"/>
                        </a:rPr>
                        <a:t>(Nam Cao)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800" i="1" dirty="0" smtClean="0">
                          <a:effectLst/>
                          <a:latin typeface="Times New Roman" panose="02020603050405020304" pitchFamily="18" charset="0"/>
                          <a:ea typeface="Times New Roman" panose="02020603050405020304" pitchFamily="18" charset="0"/>
                          <a:cs typeface="Times New Roman" panose="02020603050405020304" pitchFamily="18" charset="0"/>
                        </a:rPr>
                        <a:t>4</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Vua Quang Trung tự mình đốc suất đại binh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lẫn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85599920"/>
                  </a:ext>
                </a:extLst>
              </a:tr>
              <a:tr h="1607127">
                <a:tc>
                  <a:txBody>
                    <a:bodyPr/>
                    <a:lstStyle/>
                    <a:p>
                      <a:r>
                        <a:rPr lang="en-US" sz="1800" kern="1200" dirty="0" smtClean="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i="1" kern="1200" dirty="0" smtClean="0">
                          <a:solidFill>
                            <a:schemeClr val="tx1"/>
                          </a:solidFill>
                          <a:effectLst/>
                          <a:latin typeface="+mn-lt"/>
                          <a:ea typeface="+mn-ea"/>
                          <a:cs typeface="+mn-cs"/>
                        </a:rPr>
                        <a:t> </a:t>
                      </a:r>
                    </a:p>
                    <a:p>
                      <a:endParaRPr lang="en-US" sz="1800" i="1" kern="1200" dirty="0" smtClean="0">
                        <a:solidFill>
                          <a:schemeClr val="tx1"/>
                        </a:solidFill>
                        <a:effectLst/>
                        <a:latin typeface="+mn-lt"/>
                        <a:ea typeface="+mn-ea"/>
                        <a:cs typeface="+mn-cs"/>
                      </a:endParaRPr>
                    </a:p>
                    <a:p>
                      <a:endParaRPr lang="en-US" sz="1800" kern="1200" dirty="0" smtClean="0">
                        <a:solidFill>
                          <a:schemeClr val="tx1"/>
                        </a:solidFill>
                        <a:effectLst/>
                        <a:latin typeface="+mn-lt"/>
                        <a:ea typeface="+mn-ea"/>
                        <a:cs typeface="+mn-cs"/>
                      </a:endParaRPr>
                    </a:p>
                    <a:p>
                      <a:endParaRPr lang="en-US" sz="1800" kern="1200" dirty="0" smtClean="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363591"/>
                  </a:ext>
                </a:extLst>
              </a:tr>
              <a:tr h="0">
                <a:tc>
                  <a:txBody>
                    <a:bodyPr/>
                    <a:lstStyle/>
                    <a:p>
                      <a:pPr algn="just">
                        <a:lnSpc>
                          <a:spcPct val="115000"/>
                        </a:lnSpc>
                        <a:spcAft>
                          <a:spcPts val="0"/>
                        </a:spcAft>
                        <a:tabLst>
                          <a:tab pos="90170" algn="l"/>
                          <a:tab pos="180340" algn="l"/>
                          <a:tab pos="270510" algn="l"/>
                        </a:tabLst>
                      </a:pPr>
                      <a:r>
                        <a:rPr lang="en-U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en-U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0"/>
                        </a:spcAft>
                        <a:tabLst>
                          <a:tab pos="90170" algn="l"/>
                          <a:tab pos="180340" algn="l"/>
                          <a:tab pos="270510" algn="l"/>
                        </a:tabLst>
                      </a:pPr>
                      <a:endParaRPr lang="en-U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endParaRPr lang="en-U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714800"/>
                  </a:ext>
                </a:extLst>
              </a:tr>
            </a:tbl>
          </a:graphicData>
        </a:graphic>
      </p:graphicFrame>
      <p:sp>
        <p:nvSpPr>
          <p:cNvPr id="4" name="Rectangle 3"/>
          <p:cNvSpPr/>
          <p:nvPr/>
        </p:nvSpPr>
        <p:spPr>
          <a:xfrm>
            <a:off x="5938982" y="2926339"/>
            <a:ext cx="5624945" cy="1578894"/>
          </a:xfrm>
          <a:prstGeom prst="rect">
            <a:avLst/>
          </a:prstGeom>
        </p:spPr>
        <p:txBody>
          <a:bodyPr wrap="square">
            <a:spAutoFit/>
          </a:bodyPr>
          <a:lstStyle/>
          <a:p>
            <a:pPr algn="just">
              <a:lnSpc>
                <a:spcPct val="115000"/>
              </a:lnSpc>
              <a:spcAft>
                <a:spcPts val="0"/>
              </a:spcAft>
            </a:pPr>
            <a:r>
              <a:rPr lang="vi-VN" sz="28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Câu </a:t>
            </a: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4 xác nhận sự tồn tại của sự việc “</a:t>
            </a:r>
            <a:r>
              <a:rPr lang="vi-VN"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Vua Quang Trung tự mình đốc suất đại binh</a:t>
            </a:r>
            <a:r>
              <a:rPr lang="en-US"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lẫn</a:t>
            </a:r>
            <a:r>
              <a:rPr lang="en-US"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đi</a:t>
            </a:r>
            <a:r>
              <a:rPr lang="vi-VN" sz="2800" i="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7030A0"/>
                </a:solidFill>
                <a:latin typeface="Times New Roman" panose="02020603050405020304" pitchFamily="18" charset="0"/>
                <a:ea typeface="Times New Roman" panose="02020603050405020304" pitchFamily="18" charset="0"/>
              </a:rPr>
              <a:t>.</a:t>
            </a:r>
            <a:endParaRPr lang="en-US" sz="2800" i="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5938981" y="4697069"/>
            <a:ext cx="5273963" cy="1508105"/>
          </a:xfrm>
          <a:prstGeom prst="rect">
            <a:avLst/>
          </a:prstGeom>
        </p:spPr>
        <p:txBody>
          <a:bodyPr wrap="square">
            <a:spAutoFit/>
          </a:bodyPr>
          <a:lstStyle/>
          <a:p>
            <a:pPr marL="285750" indent="-285750">
              <a:buFontTx/>
              <a:buChar char="-"/>
            </a:pPr>
            <a:r>
              <a:rPr lang="vi-VN" sz="2800" i="1" dirty="0" smtClean="0">
                <a:solidFill>
                  <a:srgbClr val="FF0000"/>
                </a:solidFill>
                <a:latin typeface="+mj-lt"/>
              </a:rPr>
              <a:t>Về </a:t>
            </a:r>
            <a:r>
              <a:rPr lang="vi-VN" sz="2800" i="1" dirty="0">
                <a:solidFill>
                  <a:srgbClr val="FF0000"/>
                </a:solidFill>
                <a:latin typeface="+mj-lt"/>
              </a:rPr>
              <a:t>hình thức: Các câu trên đều không có từ ngữ ngữ phủ </a:t>
            </a:r>
            <a:r>
              <a:rPr lang="vi-VN" sz="2800" i="1" dirty="0" smtClean="0">
                <a:solidFill>
                  <a:srgbClr val="FF0000"/>
                </a:solidFill>
                <a:latin typeface="+mj-lt"/>
              </a:rPr>
              <a:t>định</a:t>
            </a:r>
            <a:endParaRPr lang="en-US" sz="2800" i="1" dirty="0" smtClean="0">
              <a:solidFill>
                <a:srgbClr val="FF0000"/>
              </a:solidFill>
              <a:latin typeface="+mj-lt"/>
            </a:endParaRPr>
          </a:p>
          <a:p>
            <a:pPr marL="285750" indent="-285750">
              <a:buFontTx/>
              <a:buChar char="-"/>
            </a:pPr>
            <a:endParaRPr lang="en-US" i="1" dirty="0"/>
          </a:p>
          <a:p>
            <a:pPr marL="285750" indent="-285750">
              <a:buFontTx/>
              <a:buChar char="-"/>
            </a:pPr>
            <a:endParaRPr lang="en-US" dirty="0"/>
          </a:p>
        </p:txBody>
      </p:sp>
      <p:sp>
        <p:nvSpPr>
          <p:cNvPr id="6" name="Rectangle 5"/>
          <p:cNvSpPr/>
          <p:nvPr/>
        </p:nvSpPr>
        <p:spPr>
          <a:xfrm>
            <a:off x="581889" y="4697069"/>
            <a:ext cx="4978401" cy="954107"/>
          </a:xfrm>
          <a:prstGeom prst="rect">
            <a:avLst/>
          </a:prstGeom>
        </p:spPr>
        <p:txBody>
          <a:bodyPr wrap="square">
            <a:spAutoFit/>
          </a:bodyPr>
          <a:lstStyle/>
          <a:p>
            <a:pPr algn="just"/>
            <a:r>
              <a:rPr lang="vi-VN" sz="2800" dirty="0">
                <a:solidFill>
                  <a:srgbClr val="FF0000"/>
                </a:solidFill>
                <a:latin typeface="+mj-lt"/>
              </a:rPr>
              <a:t>- Về nghĩa các này xác nhận sự tồn tại của sự việc nêu trong câu</a:t>
            </a:r>
            <a:r>
              <a:rPr lang="vi-VN" sz="2800" dirty="0">
                <a:latin typeface="+mj-lt"/>
              </a:rPr>
              <a:t>.</a:t>
            </a:r>
            <a:endParaRPr lang="en-US" sz="2800" dirty="0">
              <a:latin typeface="+mj-lt"/>
            </a:endParaRPr>
          </a:p>
        </p:txBody>
      </p:sp>
      <p:sp>
        <p:nvSpPr>
          <p:cNvPr id="7" name="Rectangle 6"/>
          <p:cNvSpPr/>
          <p:nvPr/>
        </p:nvSpPr>
        <p:spPr>
          <a:xfrm>
            <a:off x="443344" y="2849826"/>
            <a:ext cx="5255492" cy="2074414"/>
          </a:xfrm>
          <a:prstGeom prst="rect">
            <a:avLst/>
          </a:prstGeom>
        </p:spPr>
        <p:txBody>
          <a:bodyPr wrap="square">
            <a:spAutoFit/>
          </a:bodyPr>
          <a:lstStyle/>
          <a:p>
            <a:pPr lvl="0" algn="just">
              <a:lnSpc>
                <a:spcPct val="115000"/>
              </a:lnSpc>
            </a:pP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Câu 2 xác nhận sự tồn tại của sự việc “</a:t>
            </a:r>
            <a:r>
              <a:rPr lang="en-US" sz="2800"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Lão</a:t>
            </a:r>
            <a:r>
              <a:rPr lang="en-US"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xong</a:t>
            </a:r>
            <a:r>
              <a:rPr lang="en-US"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đà</a:t>
            </a:r>
            <a:r>
              <a:rPr lang="vi-VN" sz="2800" i="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i="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pPr>
            <a:endParaRPr lang="en-US"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2596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arn(inVertical)">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barn(inVertical)">
                                      <p:cBhvr>
                                        <p:cTn id="3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164" y="210249"/>
            <a:ext cx="10788072" cy="548099"/>
          </a:xfrm>
          <a:prstGeom prst="rect">
            <a:avLst/>
          </a:prstGeom>
        </p:spPr>
        <p:txBody>
          <a:bodyPr wrap="square">
            <a:spAutoFit/>
          </a:bodyPr>
          <a:lstStyle/>
          <a:p>
            <a:pPr algn="ctr">
              <a:lnSpc>
                <a:spcPct val="115000"/>
              </a:lnSpc>
              <a:spcAft>
                <a:spcPts val="0"/>
              </a:spcAft>
              <a:tabLst>
                <a:tab pos="90170" algn="l"/>
                <a:tab pos="180340" algn="l"/>
                <a:tab pos="270510" algn="l"/>
              </a:tabLst>
            </a:pPr>
            <a:r>
              <a:rPr lang="vi-VN" sz="28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NV1: </a:t>
            </a:r>
            <a:r>
              <a:rPr lang="nl-NL" sz="28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Tìm hiểu ví dụ về câu khẳng định, câu phủ </a:t>
            </a:r>
            <a:r>
              <a:rPr lang="nl-NL" sz="2800" b="1" dirty="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800" dirty="0" smtClean="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67471741"/>
              </p:ext>
            </p:extLst>
          </p:nvPr>
        </p:nvGraphicFramePr>
        <p:xfrm>
          <a:off x="350981" y="758348"/>
          <a:ext cx="11212946" cy="3549400"/>
        </p:xfrm>
        <a:graphic>
          <a:graphicData uri="http://schemas.openxmlformats.org/drawingml/2006/table">
            <a:tbl>
              <a:tblPr firstRow="1" firstCol="1" bandRow="1"/>
              <a:tblGrid>
                <a:gridCol w="5476487">
                  <a:extLst>
                    <a:ext uri="{9D8B030D-6E8A-4147-A177-3AD203B41FA5}">
                      <a16:colId xmlns:a16="http://schemas.microsoft.com/office/drawing/2014/main" val="71591754"/>
                    </a:ext>
                  </a:extLst>
                </a:gridCol>
                <a:gridCol w="5736459">
                  <a:extLst>
                    <a:ext uri="{9D8B030D-6E8A-4147-A177-3AD203B41FA5}">
                      <a16:colId xmlns:a16="http://schemas.microsoft.com/office/drawing/2014/main" val="261945673"/>
                    </a:ext>
                  </a:extLst>
                </a:gridCol>
              </a:tblGrid>
              <a:tr h="2077216">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vi-VN" sz="2800" b="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01:</a:t>
                      </a: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 câu </a:t>
                      </a:r>
                      <a:r>
                        <a:rPr lang="en-US" sz="28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8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vi-VN" sz="2800" i="1" kern="1200" dirty="0" smtClean="0">
                          <a:solidFill>
                            <a:schemeClr val="tx1"/>
                          </a:solidFill>
                          <a:effectLst/>
                          <a:latin typeface="+mj-lt"/>
                          <a:ea typeface="+mn-ea"/>
                          <a:cs typeface="+mn-cs"/>
                        </a:rPr>
                        <a:t>1) Bác chưa hát vì chưa có người nghe. (Thạch Lam)</a:t>
                      </a:r>
                      <a:endParaRPr lang="en-US" sz="2800" b="1" dirty="0" smtClean="0">
                        <a:solidFill>
                          <a:srgbClr val="0070C0"/>
                        </a:solidFill>
                        <a:effectLst/>
                        <a:latin typeface="+mj-lt"/>
                        <a:ea typeface="Times New Roman" panose="02020603050405020304" pitchFamily="18" charset="0"/>
                        <a:cs typeface="Times New Roman" panose="02020603050405020304" pitchFamily="18" charset="0"/>
                      </a:endParaRPr>
                    </a:p>
                    <a:p>
                      <a:pPr marL="0" lvl="0" indent="0" algn="just">
                        <a:lnSpc>
                          <a:spcPct val="115000"/>
                        </a:lnSpc>
                        <a:spcAft>
                          <a:spcPts val="0"/>
                        </a:spcAft>
                        <a:buFont typeface="+mj-lt"/>
                        <a:buNone/>
                      </a:pPr>
                      <a:r>
                        <a:rPr lang="en-US" sz="2800" i="1" dirty="0" smtClean="0">
                          <a:effectLst/>
                          <a:latin typeface="+mj-lt"/>
                          <a:ea typeface="Times New Roman" panose="02020603050405020304" pitchFamily="18" charset="0"/>
                          <a:cs typeface="Times New Roman" panose="02020603050405020304" pitchFamily="18" charset="0"/>
                        </a:rPr>
                        <a:t>3) </a:t>
                      </a:r>
                      <a:r>
                        <a:rPr lang="vi-VN" sz="2800" i="1" dirty="0" smtClean="0">
                          <a:effectLst/>
                          <a:latin typeface="+mj-lt"/>
                          <a:ea typeface="Times New Roman" panose="02020603050405020304" pitchFamily="18" charset="0"/>
                          <a:cs typeface="Times New Roman" panose="02020603050405020304" pitchFamily="18" charset="0"/>
                        </a:rPr>
                        <a:t>(Sau trận ốm, lão yếu người đi ghê lắm.) Những công việc nặng không làm được nữa. </a:t>
                      </a:r>
                      <a:r>
                        <a:rPr lang="vi-VN" sz="2800" i="0" dirty="0" smtClean="0">
                          <a:effectLst/>
                          <a:latin typeface="+mj-lt"/>
                          <a:ea typeface="Times New Roman" panose="02020603050405020304" pitchFamily="18" charset="0"/>
                          <a:cs typeface="Times New Roman" panose="02020603050405020304" pitchFamily="18" charset="0"/>
                        </a:rPr>
                        <a:t>(Nam Cao)</a:t>
                      </a:r>
                      <a:endParaRPr lang="en-US" sz="2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85599920"/>
                  </a:ext>
                </a:extLst>
              </a:tr>
              <a:tr h="0">
                <a:tc>
                  <a:txBody>
                    <a:bodyPr/>
                    <a:lstStyle/>
                    <a:p>
                      <a:pPr algn="just">
                        <a:lnSpc>
                          <a:spcPct val="115000"/>
                        </a:lnSpc>
                        <a:spcAft>
                          <a:spcPts val="0"/>
                        </a:spcAft>
                        <a:tabLst>
                          <a:tab pos="90170" algn="l"/>
                          <a:tab pos="180340" algn="l"/>
                          <a:tab pos="270510" algn="l"/>
                        </a:tabLst>
                      </a:pPr>
                      <a:r>
                        <a:rPr lang="en-U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en-U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0"/>
                        </a:spcAft>
                        <a:tabLst>
                          <a:tab pos="90170" algn="l"/>
                          <a:tab pos="180340" algn="l"/>
                          <a:tab pos="270510" algn="l"/>
                        </a:tabLst>
                      </a:pPr>
                      <a:endParaRPr lang="en-U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endParaRPr lang="en-U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714800"/>
                  </a:ext>
                </a:extLst>
              </a:tr>
            </a:tbl>
          </a:graphicData>
        </a:graphic>
      </p:graphicFrame>
      <p:sp>
        <p:nvSpPr>
          <p:cNvPr id="5" name="Rectangle 4"/>
          <p:cNvSpPr/>
          <p:nvPr/>
        </p:nvSpPr>
        <p:spPr>
          <a:xfrm>
            <a:off x="5957454" y="2922753"/>
            <a:ext cx="5273963" cy="1938992"/>
          </a:xfrm>
          <a:prstGeom prst="rect">
            <a:avLst/>
          </a:prstGeom>
        </p:spPr>
        <p:txBody>
          <a:bodyPr wrap="square">
            <a:spAutoFit/>
          </a:bodyPr>
          <a:lstStyle/>
          <a:p>
            <a:pPr algn="just"/>
            <a:r>
              <a:rPr lang="vi-VN" sz="2800" i="1" dirty="0">
                <a:solidFill>
                  <a:srgbClr val="7030A0"/>
                </a:solidFill>
                <a:latin typeface="+mj-lt"/>
              </a:rPr>
              <a:t>- Về hình thức: Các câu này đều có từ ngữ ngữ phủ định: câu 1 từ chưa, câu 3 từ không</a:t>
            </a:r>
            <a:endParaRPr lang="en-US" sz="2800" dirty="0">
              <a:solidFill>
                <a:srgbClr val="7030A0"/>
              </a:solidFill>
              <a:latin typeface="+mj-lt"/>
            </a:endParaRPr>
          </a:p>
          <a:p>
            <a:pPr marL="285750" indent="-285750">
              <a:buFontTx/>
              <a:buChar char="-"/>
            </a:pPr>
            <a:endParaRPr lang="en-US" i="1" dirty="0"/>
          </a:p>
          <a:p>
            <a:pPr marL="285750" indent="-285750">
              <a:buFontTx/>
              <a:buChar char="-"/>
            </a:pPr>
            <a:endParaRPr lang="en-US" dirty="0"/>
          </a:p>
        </p:txBody>
      </p:sp>
      <p:sp>
        <p:nvSpPr>
          <p:cNvPr id="6" name="Rectangle 5"/>
          <p:cNvSpPr/>
          <p:nvPr/>
        </p:nvSpPr>
        <p:spPr>
          <a:xfrm>
            <a:off x="461816" y="2922753"/>
            <a:ext cx="4978401" cy="1384995"/>
          </a:xfrm>
          <a:prstGeom prst="rect">
            <a:avLst/>
          </a:prstGeom>
        </p:spPr>
        <p:txBody>
          <a:bodyPr wrap="square">
            <a:spAutoFit/>
          </a:bodyPr>
          <a:lstStyle/>
          <a:p>
            <a:pPr algn="just"/>
            <a:r>
              <a:rPr lang="vi-VN" sz="2800" dirty="0">
                <a:solidFill>
                  <a:srgbClr val="7030A0"/>
                </a:solidFill>
                <a:latin typeface="+mj-lt"/>
              </a:rPr>
              <a:t>- Về nghĩa các 1,3 đều xác nhận không tồn tại của sự việc nêu trong câu (ở vị ngữ)</a:t>
            </a:r>
            <a:endParaRPr lang="en-US" sz="2800" dirty="0">
              <a:solidFill>
                <a:srgbClr val="7030A0"/>
              </a:solidFill>
              <a:latin typeface="+mj-lt"/>
            </a:endParaRPr>
          </a:p>
        </p:txBody>
      </p:sp>
      <p:sp>
        <p:nvSpPr>
          <p:cNvPr id="8" name="Rectangle 7"/>
          <p:cNvSpPr/>
          <p:nvPr/>
        </p:nvSpPr>
        <p:spPr>
          <a:xfrm>
            <a:off x="3020291" y="5351026"/>
            <a:ext cx="6096000" cy="1179554"/>
          </a:xfrm>
          <a:prstGeom prst="rect">
            <a:avLst/>
          </a:prstGeom>
        </p:spPr>
        <p:txBody>
          <a:bodyPr>
            <a:spAutoFit/>
          </a:bodyPr>
          <a:lstStyle/>
          <a:p>
            <a:pPr marL="342900" lvl="0" indent="-342900" algn="just">
              <a:lnSpc>
                <a:spcPct val="115000"/>
              </a:lnSpc>
              <a:spcAft>
                <a:spcPts val="0"/>
              </a:spcAft>
              <a:buSzPts val="1400"/>
              <a:buFont typeface="Times New Roman" panose="02020603050405020304" pitchFamily="18" charset="0"/>
              <a:buChar char="-"/>
              <a:tabLst>
                <a:tab pos="90170" algn="l"/>
                <a:tab pos="180340" algn="l"/>
                <a:tab pos="270510" algn="l"/>
              </a:tabLst>
            </a:pPr>
            <a:r>
              <a:rPr lang="vi-VN" sz="32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 nào là câu </a:t>
            </a:r>
            <a:r>
              <a:rPr lang="nl-NL" sz="32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khẳng định?</a:t>
            </a:r>
            <a:endParaRPr lang="en-US" sz="3200" dirty="0">
              <a:solidFill>
                <a:srgbClr val="FF0000"/>
              </a:solidFill>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Char char="-"/>
              <a:tabLst>
                <a:tab pos="90170" algn="l"/>
                <a:tab pos="180340" algn="l"/>
                <a:tab pos="270510" algn="l"/>
              </a:tabLst>
            </a:pPr>
            <a:r>
              <a:rPr lang="vi-VN" sz="32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 nào là</a:t>
            </a:r>
            <a:r>
              <a:rPr lang="nl-NL" sz="32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câu phủ định</a:t>
            </a:r>
            <a:r>
              <a:rPr lang="vi-VN" sz="32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7820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1895</Words>
  <Application>Microsoft Office PowerPoint</Application>
  <PresentationFormat>Widescreen</PresentationFormat>
  <Paragraphs>204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13</cp:revision>
  <dcterms:created xsi:type="dcterms:W3CDTF">2023-11-24T10:31:07Z</dcterms:created>
  <dcterms:modified xsi:type="dcterms:W3CDTF">2024-04-12T09:28:58Z</dcterms:modified>
</cp:coreProperties>
</file>