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4"/>
  </p:notesMasterIdLst>
  <p:sldIdLst>
    <p:sldId id="259" r:id="rId3"/>
    <p:sldId id="257" r:id="rId4"/>
    <p:sldId id="261" r:id="rId5"/>
    <p:sldId id="263" r:id="rId6"/>
    <p:sldId id="262" r:id="rId7"/>
    <p:sldId id="264" r:id="rId8"/>
    <p:sldId id="266" r:id="rId9"/>
    <p:sldId id="265" r:id="rId10"/>
    <p:sldId id="267" r:id="rId11"/>
    <p:sldId id="268" r:id="rId12"/>
    <p:sldId id="269" r:id="rId13"/>
    <p:sldId id="270" r:id="rId14"/>
    <p:sldId id="274" r:id="rId15"/>
    <p:sldId id="271" r:id="rId16"/>
    <p:sldId id="272" r:id="rId17"/>
    <p:sldId id="273" r:id="rId18"/>
    <p:sldId id="275" r:id="rId19"/>
    <p:sldId id="277" r:id="rId20"/>
    <p:sldId id="278" r:id="rId21"/>
    <p:sldId id="279" r:id="rId22"/>
    <p:sldId id="280" r:id="rId23"/>
    <p:sldId id="281" r:id="rId24"/>
    <p:sldId id="282" r:id="rId25"/>
    <p:sldId id="276" r:id="rId26"/>
    <p:sldId id="283" r:id="rId27"/>
    <p:sldId id="284" r:id="rId28"/>
    <p:sldId id="286" r:id="rId29"/>
    <p:sldId id="287" r:id="rId30"/>
    <p:sldId id="285" r:id="rId31"/>
    <p:sldId id="288" r:id="rId32"/>
    <p:sldId id="289" r:id="rId33"/>
    <p:sldId id="290" r:id="rId34"/>
    <p:sldId id="291" r:id="rId35"/>
    <p:sldId id="292" r:id="rId36"/>
    <p:sldId id="293" r:id="rId37"/>
    <p:sldId id="294" r:id="rId38"/>
    <p:sldId id="302" r:id="rId39"/>
    <p:sldId id="309" r:id="rId40"/>
    <p:sldId id="318" r:id="rId41"/>
    <p:sldId id="306" r:id="rId42"/>
    <p:sldId id="317" r:id="rId43"/>
    <p:sldId id="311" r:id="rId44"/>
    <p:sldId id="312" r:id="rId45"/>
    <p:sldId id="313" r:id="rId46"/>
    <p:sldId id="314" r:id="rId47"/>
    <p:sldId id="315" r:id="rId48"/>
    <p:sldId id="316" r:id="rId49"/>
    <p:sldId id="319" r:id="rId50"/>
    <p:sldId id="320" r:id="rId51"/>
    <p:sldId id="321" r:id="rId52"/>
    <p:sldId id="26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8T17:52:05.829" idx="2">
    <p:pos x="10" y="10"/>
    <p:text>Đôn Ki-hô-tê được coi là một kiệt tác văn chương. Tác phẩm đã chế giễu tàn dư của lí tưởng hiệp sĩ phong kiến lỗi thời, báo trước sự xuất hiện của thời đại phục hưng với những con người mới, tính cách mới và nghị lực mới, sáng ngời chủ nghĩa nhân văn.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6-18T17:52:05.829" idx="2">
    <p:pos x="10" y="10"/>
    <p:text>Đôn Ki-hô-tê được coi là một kiệt tác văn chương. Tác phẩm đã chế giễu tàn dư của lí tưởng hiệp sĩ phong kiến lỗi thời, báo trước sự xuất hiện của thời đại phục hưng với những con người mới, tính cách mới và nghị lực mới, sáng ngời chủ nghĩa nhân văn.</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B137C-ADD9-4D5F-99C7-6ACF357040BA}"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AD80E4-CA80-46C9-917C-62A311691A67}" type="slidenum">
              <a:rPr lang="en-US" smtClean="0"/>
              <a:t>‹#›</a:t>
            </a:fld>
            <a:endParaRPr lang="en-US"/>
          </a:p>
        </p:txBody>
      </p:sp>
    </p:spTree>
    <p:extLst>
      <p:ext uri="{BB962C8B-B14F-4D97-AF65-F5344CB8AC3E}">
        <p14:creationId xmlns:p14="http://schemas.microsoft.com/office/powerpoint/2010/main" val="328155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6</a:t>
            </a:fld>
            <a:endParaRPr lang="zh-CN" altLang="en-US"/>
          </a:p>
        </p:txBody>
      </p:sp>
    </p:spTree>
    <p:extLst>
      <p:ext uri="{BB962C8B-B14F-4D97-AF65-F5344CB8AC3E}">
        <p14:creationId xmlns:p14="http://schemas.microsoft.com/office/powerpoint/2010/main" val="372077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190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86478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9</a:t>
            </a:fld>
            <a:endParaRPr lang="zh-CN" altLang="en-US"/>
          </a:p>
        </p:txBody>
      </p:sp>
    </p:spTree>
    <p:extLst>
      <p:ext uri="{BB962C8B-B14F-4D97-AF65-F5344CB8AC3E}">
        <p14:creationId xmlns:p14="http://schemas.microsoft.com/office/powerpoint/2010/main" val="3155317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mtClean="0"/>
              <a:t> </a:t>
            </a:r>
            <a:endParaRPr lang="en-SG" dirty="0"/>
          </a:p>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10</a:t>
            </a:fld>
            <a:endParaRPr lang="zh-CN" altLang="en-US"/>
          </a:p>
        </p:txBody>
      </p:sp>
    </p:spTree>
    <p:extLst>
      <p:ext uri="{BB962C8B-B14F-4D97-AF65-F5344CB8AC3E}">
        <p14:creationId xmlns:p14="http://schemas.microsoft.com/office/powerpoint/2010/main" val="2741978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mtClean="0"/>
              <a:t> </a:t>
            </a:r>
            <a:endParaRPr lang="en-SG" dirty="0"/>
          </a:p>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11</a:t>
            </a:fld>
            <a:endParaRPr lang="zh-CN" altLang="en-US"/>
          </a:p>
        </p:txBody>
      </p:sp>
    </p:spTree>
    <p:extLst>
      <p:ext uri="{BB962C8B-B14F-4D97-AF65-F5344CB8AC3E}">
        <p14:creationId xmlns:p14="http://schemas.microsoft.com/office/powerpoint/2010/main" val="3459087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smtClean="0"/>
              <a:t> </a:t>
            </a:r>
            <a:endParaRPr lang="en-SG" dirty="0"/>
          </a:p>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17</a:t>
            </a:fld>
            <a:endParaRPr lang="zh-CN" altLang="en-US"/>
          </a:p>
        </p:txBody>
      </p:sp>
    </p:spTree>
    <p:extLst>
      <p:ext uri="{BB962C8B-B14F-4D97-AF65-F5344CB8AC3E}">
        <p14:creationId xmlns:p14="http://schemas.microsoft.com/office/powerpoint/2010/main" val="1254807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C4B26D-9D91-4788-B49E-90049E7E2DD4}"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234639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4B26D-9D91-4788-B49E-90049E7E2DD4}"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1626557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4B26D-9D91-4788-B49E-90049E7E2DD4}"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2388616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678131"/>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39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11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221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53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290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483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069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4B26D-9D91-4788-B49E-90049E7E2DD4}"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2955423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878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572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730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530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336361"/>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38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452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C4B26D-9D91-4788-B49E-90049E7E2DD4}"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2362618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C4B26D-9D91-4788-B49E-90049E7E2DD4}"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1845416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C4B26D-9D91-4788-B49E-90049E7E2DD4}"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15504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4B26D-9D91-4788-B49E-90049E7E2DD4}"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3479858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4B26D-9D91-4788-B49E-90049E7E2DD4}"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4035283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C4B26D-9D91-4788-B49E-90049E7E2DD4}"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102658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C4B26D-9D91-4788-B49E-90049E7E2DD4}"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983E3-4842-4703-8CFF-8FCD7ED246BF}" type="slidenum">
              <a:rPr lang="en-US" smtClean="0"/>
              <a:t>‹#›</a:t>
            </a:fld>
            <a:endParaRPr lang="en-US"/>
          </a:p>
        </p:txBody>
      </p:sp>
    </p:spTree>
    <p:extLst>
      <p:ext uri="{BB962C8B-B14F-4D97-AF65-F5344CB8AC3E}">
        <p14:creationId xmlns:p14="http://schemas.microsoft.com/office/powerpoint/2010/main" val="3444606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26" Type="http://schemas.openxmlformats.org/officeDocument/2006/relationships/image" Target="../media/image7.png"/><Relationship Id="rId3" Type="http://schemas.openxmlformats.org/officeDocument/2006/relationships/slideLayout" Target="../slideLayouts/slideLayout15.xml"/><Relationship Id="rId21" Type="http://schemas.microsoft.com/office/2007/relationships/hdphoto" Target="../media/hdphoto2.wdp"/><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microsoft.com/office/2007/relationships/hdphoto" Target="../media/hdphoto1.wdp"/><Relationship Id="rId25" Type="http://schemas.microsoft.com/office/2007/relationships/hdphoto" Target="../media/hdphoto4.wdp"/><Relationship Id="rId2" Type="http://schemas.openxmlformats.org/officeDocument/2006/relationships/slideLayout" Target="../slideLayouts/slideLayout14.xml"/><Relationship Id="rId16" Type="http://schemas.openxmlformats.org/officeDocument/2006/relationships/image" Target="../media/image1.png"/><Relationship Id="rId20"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6.png"/><Relationship Id="rId5" Type="http://schemas.openxmlformats.org/officeDocument/2006/relationships/slideLayout" Target="../slideLayouts/slideLayout17.xml"/><Relationship Id="rId15" Type="http://schemas.openxmlformats.org/officeDocument/2006/relationships/theme" Target="../theme/theme2.xml"/><Relationship Id="rId23" Type="http://schemas.microsoft.com/office/2007/relationships/hdphoto" Target="../media/hdphoto3.wdp"/><Relationship Id="rId28" Type="http://schemas.openxmlformats.org/officeDocument/2006/relationships/image" Target="../media/image8.png"/><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5.png"/><Relationship Id="rId27" Type="http://schemas.microsoft.com/office/2007/relationships/hdphoto" Target="../media/hdphoto5.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4B26D-9D91-4788-B49E-90049E7E2DD4}" type="datetimeFigureOut">
              <a:rPr lang="en-US" smtClean="0"/>
              <a:t>4/2/2024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983E3-4842-4703-8CFF-8FCD7ED246BF}" type="slidenum">
              <a:rPr lang="en-US" smtClean="0"/>
              <a:t>‹#›</a:t>
            </a:fld>
            <a:endParaRPr lang="en-US"/>
          </a:p>
        </p:txBody>
      </p:sp>
    </p:spTree>
    <p:extLst>
      <p:ext uri="{BB962C8B-B14F-4D97-AF65-F5344CB8AC3E}">
        <p14:creationId xmlns:p14="http://schemas.microsoft.com/office/powerpoint/2010/main" val="2392577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图片 3">
            <a:extLst>
              <a:ext uri="{FF2B5EF4-FFF2-40B4-BE49-F238E27FC236}">
                <a16:creationId xmlns:a16="http://schemas.microsoft.com/office/drawing/2014/main" id="{E3ED9B11-D705-4210-BDF1-F241D8CE9BAD}"/>
              </a:ext>
            </a:extLst>
          </p:cNvPr>
          <p:cNvPicPr>
            <a:picLocks noChangeAspect="1"/>
          </p:cNvPicPr>
          <p:nvPr userDrawn="1"/>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17230" y="-26504"/>
            <a:ext cx="12209231" cy="5802097"/>
          </a:xfrm>
          <a:prstGeom prst="rect">
            <a:avLst/>
          </a:prstGeom>
        </p:spPr>
      </p:pic>
      <p:pic>
        <p:nvPicPr>
          <p:cNvPr id="8" name="图片 4">
            <a:extLst>
              <a:ext uri="{FF2B5EF4-FFF2-40B4-BE49-F238E27FC236}">
                <a16:creationId xmlns:a16="http://schemas.microsoft.com/office/drawing/2014/main" id="{256617B3-81FA-49F2-B480-6C7DDB57E35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a:extLst>
              <a:ext uri="{FF2B5EF4-FFF2-40B4-BE49-F238E27FC236}">
                <a16:creationId xmlns:a16="http://schemas.microsoft.com/office/drawing/2014/main" id="{DFE6C03C-91AA-430E-8515-A78A8212969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a:extLst>
              <a:ext uri="{FF2B5EF4-FFF2-40B4-BE49-F238E27FC236}">
                <a16:creationId xmlns:a16="http://schemas.microsoft.com/office/drawing/2014/main" id="{D1C1BAF7-7E3C-4D67-9A0E-E742C325BA8A}"/>
              </a:ext>
            </a:extLst>
          </p:cNvPr>
          <p:cNvPicPr>
            <a:picLocks noChangeAspect="1"/>
          </p:cNvPicPr>
          <p:nvPr userDrawn="1"/>
        </p:nvPicPr>
        <p:blipFill>
          <a:blip r:embed="rId20">
            <a:extLst>
              <a:ext uri="{BEBA8EAE-BF5A-486C-A8C5-ECC9F3942E4B}">
                <a14:imgProps xmlns:a14="http://schemas.microsoft.com/office/drawing/2010/main">
                  <a14:imgLayer r:embed="rId21">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a:extLst>
              <a:ext uri="{FF2B5EF4-FFF2-40B4-BE49-F238E27FC236}">
                <a16:creationId xmlns:a16="http://schemas.microsoft.com/office/drawing/2014/main" id="{C86DD01A-89C3-4C18-8E05-D1E86ACADC36}"/>
              </a:ext>
            </a:extLst>
          </p:cNvPr>
          <p:cNvPicPr>
            <a:picLocks noChangeAspect="1"/>
          </p:cNvPicPr>
          <p:nvPr userDrawn="1"/>
        </p:nvPicPr>
        <p:blipFill>
          <a:blip r:embed="rId22">
            <a:extLst>
              <a:ext uri="{BEBA8EAE-BF5A-486C-A8C5-ECC9F3942E4B}">
                <a14:imgProps xmlns:a14="http://schemas.microsoft.com/office/drawing/2010/main">
                  <a14:imgLayer r:embed="rId23">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a:extLst>
              <a:ext uri="{FF2B5EF4-FFF2-40B4-BE49-F238E27FC236}">
                <a16:creationId xmlns:a16="http://schemas.microsoft.com/office/drawing/2014/main" id="{229EEDFB-1F1F-4B45-8DD6-DF5E898F882E}"/>
              </a:ext>
            </a:extLst>
          </p:cNvPr>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a:extLst>
              <a:ext uri="{FF2B5EF4-FFF2-40B4-BE49-F238E27FC236}">
                <a16:creationId xmlns:a16="http://schemas.microsoft.com/office/drawing/2014/main" id="{B9817B5E-8B44-40AC-8FF7-52F8227E2FBE}"/>
              </a:ext>
            </a:extLst>
          </p:cNvPr>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a:extLst>
              <a:ext uri="{FF2B5EF4-FFF2-40B4-BE49-F238E27FC236}">
                <a16:creationId xmlns:a16="http://schemas.microsoft.com/office/drawing/2014/main" id="{CE57246B-EC5B-448B-BCDE-767CD98F32C9}"/>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spTree>
    <p:extLst>
      <p:ext uri="{BB962C8B-B14F-4D97-AF65-F5344CB8AC3E}">
        <p14:creationId xmlns:p14="http://schemas.microsoft.com/office/powerpoint/2010/main" val="16457970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comments" Target="../comments/comment2.xml"/><Relationship Id="rId4" Type="http://schemas.openxmlformats.org/officeDocument/2006/relationships/hyperlink" Target="https://vi.wikipedia.org/wiki/Phong_ki%E1%BA%BF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47.xml"/><Relationship Id="rId18" Type="http://schemas.openxmlformats.org/officeDocument/2006/relationships/slide" Target="slide48.xml"/><Relationship Id="rId3" Type="http://schemas.openxmlformats.org/officeDocument/2006/relationships/slideLayout" Target="../slideLayouts/slideLayout14.xml"/><Relationship Id="rId7" Type="http://schemas.openxmlformats.org/officeDocument/2006/relationships/slide" Target="slide41.xml"/><Relationship Id="rId12" Type="http://schemas.openxmlformats.org/officeDocument/2006/relationships/slide" Target="slide46.xml"/><Relationship Id="rId17" Type="http://schemas.openxmlformats.org/officeDocument/2006/relationships/image" Target="../media/image32.png"/><Relationship Id="rId2" Type="http://schemas.openxmlformats.org/officeDocument/2006/relationships/audio" Target="../media/media1.wav"/><Relationship Id="rId16" Type="http://schemas.openxmlformats.org/officeDocument/2006/relationships/image" Target="../media/image31.gif"/><Relationship Id="rId1" Type="http://schemas.microsoft.com/office/2007/relationships/media" Target="../media/media1.wav"/><Relationship Id="rId6" Type="http://schemas.openxmlformats.org/officeDocument/2006/relationships/slide" Target="slide40.xml"/><Relationship Id="rId11" Type="http://schemas.openxmlformats.org/officeDocument/2006/relationships/slide" Target="slide45.xml"/><Relationship Id="rId5" Type="http://schemas.openxmlformats.org/officeDocument/2006/relationships/slide" Target="slide39.xml"/><Relationship Id="rId15" Type="http://schemas.openxmlformats.org/officeDocument/2006/relationships/image" Target="../media/image30.gif"/><Relationship Id="rId10" Type="http://schemas.openxmlformats.org/officeDocument/2006/relationships/slide" Target="slide44.xml"/><Relationship Id="rId4" Type="http://schemas.openxmlformats.org/officeDocument/2006/relationships/image" Target="../media/image28.png"/><Relationship Id="rId9" Type="http://schemas.openxmlformats.org/officeDocument/2006/relationships/slide" Target="slide43.xml"/><Relationship Id="rId14" Type="http://schemas.openxmlformats.org/officeDocument/2006/relationships/image" Target="../media/image29.gif"/></Relationships>
</file>

<file path=ppt/slides/_rels/slide3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slide" Target="slide38.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dKaIAuJbPuE?si=9qH6_r7O1u55gI03"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38.xml"/><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38.xml"/><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slide" Target="slide38.xml"/></Relationships>
</file>

<file path=ppt/slides/_rels/slide4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slide" Target="slide38.xml"/></Relationships>
</file>

<file path=ppt/slides/_rels/slide4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slide" Target="slide38.xml"/></Relationships>
</file>

<file path=ppt/slides/_rels/slide4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38.xml"/><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5.png"/></Relationships>
</file>

<file path=ppt/slides/_rels/slide4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38.xml"/><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slide" Target="slide38.xml"/><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5.png"/><Relationship Id="rId5" Type="http://schemas.microsoft.com/office/2007/relationships/hdphoto" Target="../media/hdphoto7.wdp"/><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4" y="0"/>
            <a:ext cx="12169776" cy="6858000"/>
          </a:xfrm>
          <a:prstGeom prst="rect">
            <a:avLst/>
          </a:prstGeom>
        </p:spPr>
      </p:pic>
    </p:spTree>
    <p:extLst>
      <p:ext uri="{BB962C8B-B14F-4D97-AF65-F5344CB8AC3E}">
        <p14:creationId xmlns:p14="http://schemas.microsoft.com/office/powerpoint/2010/main" val="2297146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Picture 6" descr="13527625053_3e1739bcc9">
            <a:extLst>
              <a:ext uri="{FF2B5EF4-FFF2-40B4-BE49-F238E27FC236}">
                <a16:creationId xmlns:a16="http://schemas.microsoft.com/office/drawing/2014/main" id="{8D52B04E-AD04-4CEB-B941-24B6B9A79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01" y="1197502"/>
            <a:ext cx="3542129" cy="459369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30727" y="91049"/>
            <a:ext cx="5225085" cy="584775"/>
          </a:xfrm>
          <a:prstGeom prst="rect">
            <a:avLst/>
          </a:prstGeom>
        </p:spPr>
        <p:txBody>
          <a:bodyPr wrap="none">
            <a:spAutoFit/>
          </a:bodyPr>
          <a:lstStyle/>
          <a:p>
            <a:r>
              <a:rPr lang="en-US" sz="3200" b="1" dirty="0">
                <a:solidFill>
                  <a:srgbClr val="7030A0"/>
                </a:solidFill>
                <a:latin typeface="Times New Roman" panose="02020603050405020304" pitchFamily="18" charset="0"/>
                <a:ea typeface="MS Mincho"/>
              </a:rPr>
              <a:t>2. </a:t>
            </a:r>
            <a:r>
              <a:rPr lang="en-US" sz="3200" b="1" dirty="0" err="1">
                <a:solidFill>
                  <a:srgbClr val="7030A0"/>
                </a:solidFill>
                <a:latin typeface="Times New Roman" panose="02020603050405020304" pitchFamily="18" charset="0"/>
                <a:ea typeface="MS Mincho"/>
              </a:rPr>
              <a:t>Tác</a:t>
            </a:r>
            <a:r>
              <a:rPr lang="en-US" sz="3200" b="1" dirty="0">
                <a:solidFill>
                  <a:srgbClr val="7030A0"/>
                </a:solidFill>
                <a:latin typeface="Times New Roman" panose="02020603050405020304" pitchFamily="18" charset="0"/>
                <a:ea typeface="MS Mincho"/>
              </a:rPr>
              <a:t> </a:t>
            </a:r>
            <a:r>
              <a:rPr lang="en-US" sz="3200" b="1" dirty="0" err="1">
                <a:solidFill>
                  <a:srgbClr val="7030A0"/>
                </a:solidFill>
                <a:latin typeface="Times New Roman" panose="02020603050405020304" pitchFamily="18" charset="0"/>
                <a:ea typeface="MS Mincho"/>
              </a:rPr>
              <a:t>phẩm</a:t>
            </a:r>
            <a:r>
              <a:rPr lang="en-US" sz="3200" b="1" dirty="0">
                <a:solidFill>
                  <a:srgbClr val="7030A0"/>
                </a:solidFill>
                <a:latin typeface="Times New Roman" panose="02020603050405020304" pitchFamily="18" charset="0"/>
                <a:ea typeface="MS Mincho"/>
              </a:rPr>
              <a:t>: </a:t>
            </a:r>
            <a:r>
              <a:rPr lang="vi-VN" sz="3200" b="1" i="1" dirty="0">
                <a:solidFill>
                  <a:srgbClr val="7030A0"/>
                </a:solidFill>
                <a:latin typeface="Times New Roman" panose="02020603050405020304" pitchFamily="18" charset="0"/>
                <a:ea typeface="MS Mincho"/>
              </a:rPr>
              <a:t>“Đôn Ki-hô-tê</a:t>
            </a:r>
            <a:r>
              <a:rPr lang="en-US" sz="3200" b="1" i="1" dirty="0">
                <a:solidFill>
                  <a:srgbClr val="7030A0"/>
                </a:solidFill>
                <a:latin typeface="Times New Roman" panose="02020603050405020304" pitchFamily="18" charset="0"/>
                <a:ea typeface="MS Mincho"/>
              </a:rPr>
              <a:t>”</a:t>
            </a:r>
            <a:endParaRPr lang="en-US" sz="3200" dirty="0">
              <a:solidFill>
                <a:srgbClr val="7030A0"/>
              </a:solidFill>
            </a:endParaRPr>
          </a:p>
        </p:txBody>
      </p:sp>
      <p:sp>
        <p:nvSpPr>
          <p:cNvPr id="4" name="TextBox 3"/>
          <p:cNvSpPr txBox="1"/>
          <p:nvPr/>
        </p:nvSpPr>
        <p:spPr>
          <a:xfrm>
            <a:off x="4323931" y="761957"/>
            <a:ext cx="7646396" cy="5693866"/>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Thời điểm sáng tác:</a:t>
            </a:r>
            <a:r>
              <a:rPr lang="vi-VN" sz="2800" dirty="0">
                <a:latin typeface="Times New Roman" panose="02020603050405020304" pitchFamily="18" charset="0"/>
                <a:cs typeface="Times New Roman" panose="02020603050405020304" pitchFamily="18" charset="0"/>
              </a:rPr>
              <a:t> đầu thế kỉ XVII (1605- 1615)</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Thể loại</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Đôn Ki-hô-tê</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Kể về Đôn Ki-hô-tê một quý tộc nghèo say mê truyện kiếm hiệp và muốn </a:t>
            </a:r>
            <a:r>
              <a:rPr lang="vi-VN" sz="2800" dirty="0" smtClean="0">
                <a:latin typeface="Times New Roman" panose="02020603050405020304" pitchFamily="18" charset="0"/>
                <a:cs typeface="Times New Roman" panose="02020603050405020304" pitchFamily="18" charset="0"/>
              </a:rPr>
              <a:t>t</a:t>
            </a:r>
            <a:r>
              <a:rPr lang="en-US" sz="2800" smtClean="0">
                <a:latin typeface="Times New Roman" panose="02020603050405020304" pitchFamily="18" charset="0"/>
                <a:cs typeface="Times New Roman" panose="02020603050405020304" pitchFamily="18" charset="0"/>
              </a:rPr>
              <a:t>rở</a:t>
            </a:r>
            <a:r>
              <a:rPr lang="vi-VN" sz="280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thành hiệp sĩ giang hồ. Đôn Ki-hô-tê người gầy gò, cao lênh khênh, cưỡi trên lưng con ngựa còm, ra đi làm hiệp sĩ lang thang để trừ lũ gian tà, cứu người lương thiện. Cùng đi với Đôn Ki-hô-tê có giám mã Xan-chô Pan-xa béo lùn. Sau nhiều phen thất bại, cuối cùng Đôn Ki-hô-tê ốm nặng và qua đời.</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61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barn(inVertical)">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barn(inVertical)">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Picture 6" descr="13527625053_3e1739bcc9">
            <a:extLst>
              <a:ext uri="{FF2B5EF4-FFF2-40B4-BE49-F238E27FC236}">
                <a16:creationId xmlns:a16="http://schemas.microsoft.com/office/drawing/2014/main" id="{8D52B04E-AD04-4CEB-B941-24B6B9A79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01" y="1197502"/>
            <a:ext cx="3542129" cy="459369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30727" y="91049"/>
            <a:ext cx="5225085" cy="584775"/>
          </a:xfrm>
          <a:prstGeom prst="rect">
            <a:avLst/>
          </a:prstGeom>
        </p:spPr>
        <p:txBody>
          <a:bodyPr wrap="none">
            <a:spAutoFit/>
          </a:bodyPr>
          <a:lstStyle/>
          <a:p>
            <a:r>
              <a:rPr lang="en-US" sz="3200" b="1" dirty="0">
                <a:solidFill>
                  <a:srgbClr val="7030A0"/>
                </a:solidFill>
                <a:latin typeface="Times New Roman" panose="02020603050405020304" pitchFamily="18" charset="0"/>
                <a:ea typeface="MS Mincho"/>
              </a:rPr>
              <a:t>2. </a:t>
            </a:r>
            <a:r>
              <a:rPr lang="en-US" sz="3200" b="1" dirty="0" err="1">
                <a:solidFill>
                  <a:srgbClr val="7030A0"/>
                </a:solidFill>
                <a:latin typeface="Times New Roman" panose="02020603050405020304" pitchFamily="18" charset="0"/>
                <a:ea typeface="MS Mincho"/>
              </a:rPr>
              <a:t>Tác</a:t>
            </a:r>
            <a:r>
              <a:rPr lang="en-US" sz="3200" b="1" dirty="0">
                <a:solidFill>
                  <a:srgbClr val="7030A0"/>
                </a:solidFill>
                <a:latin typeface="Times New Roman" panose="02020603050405020304" pitchFamily="18" charset="0"/>
                <a:ea typeface="MS Mincho"/>
              </a:rPr>
              <a:t> </a:t>
            </a:r>
            <a:r>
              <a:rPr lang="en-US" sz="3200" b="1" dirty="0" err="1">
                <a:solidFill>
                  <a:srgbClr val="7030A0"/>
                </a:solidFill>
                <a:latin typeface="Times New Roman" panose="02020603050405020304" pitchFamily="18" charset="0"/>
                <a:ea typeface="MS Mincho"/>
              </a:rPr>
              <a:t>phẩm</a:t>
            </a:r>
            <a:r>
              <a:rPr lang="en-US" sz="3200" b="1" dirty="0">
                <a:solidFill>
                  <a:srgbClr val="7030A0"/>
                </a:solidFill>
                <a:latin typeface="Times New Roman" panose="02020603050405020304" pitchFamily="18" charset="0"/>
                <a:ea typeface="MS Mincho"/>
              </a:rPr>
              <a:t>: </a:t>
            </a:r>
            <a:r>
              <a:rPr lang="vi-VN" sz="3200" b="1" i="1" dirty="0">
                <a:solidFill>
                  <a:srgbClr val="7030A0"/>
                </a:solidFill>
                <a:latin typeface="Times New Roman" panose="02020603050405020304" pitchFamily="18" charset="0"/>
                <a:ea typeface="MS Mincho"/>
              </a:rPr>
              <a:t>“Đôn Ki-hô-tê</a:t>
            </a:r>
            <a:r>
              <a:rPr lang="en-US" sz="3200" b="1" i="1" dirty="0">
                <a:solidFill>
                  <a:srgbClr val="7030A0"/>
                </a:solidFill>
                <a:latin typeface="Times New Roman" panose="02020603050405020304" pitchFamily="18" charset="0"/>
                <a:ea typeface="MS Mincho"/>
              </a:rPr>
              <a:t>”</a:t>
            </a:r>
            <a:endParaRPr lang="en-US" sz="3200" dirty="0">
              <a:solidFill>
                <a:srgbClr val="7030A0"/>
              </a:solidFill>
            </a:endParaRPr>
          </a:p>
        </p:txBody>
      </p:sp>
      <p:sp>
        <p:nvSpPr>
          <p:cNvPr id="4" name="TextBox 3"/>
          <p:cNvSpPr txBox="1"/>
          <p:nvPr/>
        </p:nvSpPr>
        <p:spPr>
          <a:xfrm>
            <a:off x="4323931" y="761957"/>
            <a:ext cx="7646396" cy="6198107"/>
          </a:xfrm>
          <a:prstGeom prst="rect">
            <a:avLst/>
          </a:prstGeom>
          <a:noFill/>
        </p:spPr>
        <p:txBody>
          <a:bodyPr wrap="square" rtlCol="0">
            <a:spAutoFit/>
          </a:bodyPr>
          <a:lstStyle/>
          <a:p>
            <a:pPr algn="just">
              <a:lnSpc>
                <a:spcPct val="130000"/>
              </a:lnSpc>
            </a:pPr>
            <a:r>
              <a:rPr lang="vi-VN" sz="2800" b="1" dirty="0">
                <a:latin typeface="Times New Roman" panose="02020603050405020304" pitchFamily="18" charset="0"/>
                <a:cs typeface="Times New Roman" panose="02020603050405020304" pitchFamily="18" charset="0"/>
              </a:rPr>
              <a:t>- Chủ đề: </a:t>
            </a:r>
            <a:endParaRPr lang="en-US" sz="2800" dirty="0">
              <a:latin typeface="Times New Roman" panose="02020603050405020304" pitchFamily="18" charset="0"/>
              <a:cs typeface="Times New Roman" panose="02020603050405020304" pitchFamily="18" charset="0"/>
            </a:endParaRPr>
          </a:p>
          <a:p>
            <a:pPr algn="just">
              <a:lnSpc>
                <a:spcPct val="130000"/>
              </a:lnSpc>
            </a:pP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p>
          <a:p>
            <a:pPr algn="just">
              <a:lnSpc>
                <a:spcPct val="130000"/>
              </a:lnSpc>
            </a:pP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giễu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4" tooltip="Phong kiến"/>
              </a:rPr>
              <a:t>phong</a:t>
            </a:r>
            <a:r>
              <a:rPr lang="en-US" sz="2800" dirty="0">
                <a:latin typeface="Times New Roman" panose="02020603050405020304" pitchFamily="18" charset="0"/>
                <a:cs typeface="Times New Roman" panose="02020603050405020304" pitchFamily="18" charset="0"/>
                <a:hlinkClick r:id="rId4" tooltip="Phong kiến"/>
              </a:rPr>
              <a:t> </a:t>
            </a:r>
            <a:r>
              <a:rPr lang="en-US" sz="2800" dirty="0" err="1">
                <a:latin typeface="Times New Roman" panose="02020603050405020304" pitchFamily="18" charset="0"/>
                <a:cs typeface="Times New Roman" panose="02020603050405020304" pitchFamily="18" charset="0"/>
                <a:hlinkClick r:id="rId4" tooltip="Phong kiến"/>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thể 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p>
          <a:p>
            <a:pPr algn="just">
              <a:lnSpc>
                <a:spcPct val="130000"/>
              </a:lnSpc>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8053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0590" y="880769"/>
            <a:ext cx="3749365" cy="4505334"/>
          </a:xfrm>
          <a:prstGeom prst="ellipse">
            <a:avLst/>
          </a:prstGeom>
          <a:ln>
            <a:noFill/>
          </a:ln>
          <a:effectLst>
            <a:softEdge rad="112500"/>
          </a:effectLst>
        </p:spPr>
      </p:pic>
      <p:sp>
        <p:nvSpPr>
          <p:cNvPr id="3" name="Rectangle 2"/>
          <p:cNvSpPr/>
          <p:nvPr/>
        </p:nvSpPr>
        <p:spPr>
          <a:xfrm>
            <a:off x="3230584" y="267524"/>
            <a:ext cx="7481535" cy="1675074"/>
          </a:xfrm>
          <a:prstGeom prst="rect">
            <a:avLst/>
          </a:prstGeom>
        </p:spPr>
        <p:txBody>
          <a:bodyPr wrap="none">
            <a:spAutoFit/>
          </a:bodyPr>
          <a:lstStyle/>
          <a:p>
            <a:pPr>
              <a:lnSpc>
                <a:spcPct val="115000"/>
              </a:lnSpc>
              <a:spcAft>
                <a:spcPts val="0"/>
              </a:spcAft>
              <a:tabLst>
                <a:tab pos="1386840" algn="l"/>
              </a:tabLst>
            </a:pPr>
            <a:r>
              <a:rPr lang="en-US" sz="3200" b="1" dirty="0">
                <a:solidFill>
                  <a:srgbClr val="7030A0"/>
                </a:solidFill>
                <a:latin typeface="Times New Roman" panose="02020603050405020304" pitchFamily="18" charset="0"/>
                <a:ea typeface="MS Mincho"/>
                <a:cs typeface="Times New Roman" panose="02020603050405020304" pitchFamily="18" charset="0"/>
              </a:rPr>
              <a:t>3. Đ</a:t>
            </a:r>
            <a:r>
              <a:rPr lang="vi-VN" sz="3200" b="1" dirty="0">
                <a:solidFill>
                  <a:srgbClr val="7030A0"/>
                </a:solidFill>
                <a:latin typeface="Times New Roman" panose="02020603050405020304" pitchFamily="18" charset="0"/>
                <a:ea typeface="MS Mincho"/>
                <a:cs typeface="Times New Roman" panose="02020603050405020304" pitchFamily="18" charset="0"/>
              </a:rPr>
              <a:t>oạn trích</a:t>
            </a:r>
            <a:r>
              <a:rPr lang="vi-VN" sz="3200" dirty="0">
                <a:solidFill>
                  <a:srgbClr val="7030A0"/>
                </a:solidFill>
                <a:latin typeface="Times New Roman" panose="02020603050405020304" pitchFamily="18" charset="0"/>
                <a:ea typeface="MS Mincho"/>
                <a:cs typeface="Times New Roman" panose="02020603050405020304" pitchFamily="18" charset="0"/>
              </a:rPr>
              <a:t> </a:t>
            </a:r>
            <a:r>
              <a:rPr lang="vi-VN" sz="3200" b="1" i="1" dirty="0">
                <a:solidFill>
                  <a:srgbClr val="7030A0"/>
                </a:solidFill>
                <a:latin typeface="Times New Roman" panose="02020603050405020304" pitchFamily="18" charset="0"/>
                <a:ea typeface="MS Mincho"/>
                <a:cs typeface="Times New Roman" panose="02020603050405020304" pitchFamily="18" charset="0"/>
              </a:rPr>
              <a:t>“</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xay</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gió</a:t>
            </a:r>
            <a:r>
              <a:rPr lang="vi-VN" sz="3200" b="1" i="1" dirty="0" smtClean="0">
                <a:solidFill>
                  <a:srgbClr val="7030A0"/>
                </a:solidFill>
                <a:latin typeface="Times New Roman" panose="02020603050405020304" pitchFamily="18" charset="0"/>
                <a:ea typeface="MS Mincho"/>
                <a:cs typeface="Times New Roman" panose="02020603050405020304" pitchFamily="18" charset="0"/>
              </a:rPr>
              <a:t>”</a:t>
            </a:r>
            <a:endParaRPr lang="en-US" sz="3200" b="1" i="1" dirty="0" smtClean="0">
              <a:solidFill>
                <a:srgbClr val="7030A0"/>
              </a:solidFill>
              <a:latin typeface="Times New Roman" panose="02020603050405020304" pitchFamily="18" charset="0"/>
              <a:ea typeface="MS Mincho"/>
              <a:cs typeface="Times New Roman" panose="02020603050405020304" pitchFamily="18" charset="0"/>
            </a:endParaRPr>
          </a:p>
          <a:p>
            <a:pPr>
              <a:lnSpc>
                <a:spcPct val="115000"/>
              </a:lnSpc>
              <a:tabLst>
                <a:tab pos="1386840" algn="l"/>
              </a:tabLst>
            </a:pPr>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khó</a:t>
            </a:r>
            <a:endParaRPr lang="en-US" sz="2800" dirty="0">
              <a:latin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endParaRPr lang="en-US" sz="3200" dirty="0">
              <a:solidFill>
                <a:srgbClr val="7030A0"/>
              </a:solidFill>
              <a:effectLst/>
              <a:latin typeface="Times New Roman" panose="02020603050405020304" pitchFamily="18" charset="0"/>
              <a:ea typeface="Times New Roman" panose="02020603050405020304" pitchFamily="18" charset="0"/>
            </a:endParaRPr>
          </a:p>
        </p:txBody>
      </p:sp>
      <p:sp>
        <p:nvSpPr>
          <p:cNvPr id="4" name="Rounded Rectangle 3"/>
          <p:cNvSpPr/>
          <p:nvPr/>
        </p:nvSpPr>
        <p:spPr>
          <a:xfrm>
            <a:off x="4987636" y="2567709"/>
            <a:ext cx="6391564" cy="380538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GV lưu ý về cách đọc truyện, chú ý ngôn ngữ nhân vật cho phù hợp. Đọc phân vai</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HS1: người dẫn chuyện</a:t>
            </a:r>
            <a:r>
              <a:rPr lang="en-US"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HS2: trong vai Đôn-ki-hô-tê</a:t>
            </a:r>
            <a:r>
              <a:rPr lang="en-US"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HS3: trong vai Xan-chô Pan-xa</a:t>
            </a:r>
            <a:r>
              <a:rPr lang="en-US" sz="2800" dirty="0">
                <a:latin typeface="Times New Roman" panose="02020603050405020304" pitchFamily="18" charset="0"/>
                <a:cs typeface="Times New Roman" panose="02020603050405020304" pitchFamily="18" charset="0"/>
              </a:rPr>
              <a:t>.</a:t>
            </a:r>
          </a:p>
          <a:p>
            <a:pPr lvl="0" algn="just"/>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097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29677854"/>
              </p:ext>
            </p:extLst>
          </p:nvPr>
        </p:nvGraphicFramePr>
        <p:xfrm>
          <a:off x="461820" y="1348511"/>
          <a:ext cx="11286836" cy="5468112"/>
        </p:xfrm>
        <a:graphic>
          <a:graphicData uri="http://schemas.openxmlformats.org/drawingml/2006/table">
            <a:tbl>
              <a:tblPr firstRow="1" firstCol="1" bandRow="1"/>
              <a:tblGrid>
                <a:gridCol w="4882420">
                  <a:extLst>
                    <a:ext uri="{9D8B030D-6E8A-4147-A177-3AD203B41FA5}">
                      <a16:colId xmlns:a16="http://schemas.microsoft.com/office/drawing/2014/main" val="878063478"/>
                    </a:ext>
                  </a:extLst>
                </a:gridCol>
                <a:gridCol w="6404416">
                  <a:extLst>
                    <a:ext uri="{9D8B030D-6E8A-4147-A177-3AD203B41FA5}">
                      <a16:colId xmlns:a16="http://schemas.microsoft.com/office/drawing/2014/main" val="3315594986"/>
                    </a:ext>
                  </a:extLst>
                </a:gridCol>
              </a:tblGrid>
              <a:tr h="386506">
                <a:tc gridSpan="2">
                  <a:txBody>
                    <a:bodyPr/>
                    <a:lstStyle/>
                    <a:p>
                      <a:pPr>
                        <a:lnSpc>
                          <a:spcPct val="115000"/>
                        </a:lnSpc>
                        <a:spcAft>
                          <a:spcPts val="0"/>
                        </a:spcAft>
                      </a:pPr>
                      <a:r>
                        <a:rPr lang="vi-VN" sz="2400" b="1" u="sng" dirty="0">
                          <a:solidFill>
                            <a:srgbClr val="FF0000"/>
                          </a:solidFill>
                          <a:effectLst/>
                          <a:latin typeface="Times New Roman" panose="02020603050405020304" pitchFamily="18" charset="0"/>
                          <a:ea typeface="MS Mincho"/>
                          <a:cs typeface="Times New Roman" panose="02020603050405020304" pitchFamily="18" charset="0"/>
                        </a:rPr>
                        <a:t>PHT số 02</a:t>
                      </a:r>
                      <a:r>
                        <a:rPr lang="vi-VN" sz="2400" b="1" dirty="0">
                          <a:solidFill>
                            <a:srgbClr val="FF0000"/>
                          </a:solidFill>
                          <a:effectLst/>
                          <a:latin typeface="Times New Roman" panose="02020603050405020304" pitchFamily="18" charset="0"/>
                          <a:ea typeface="MS Mincho"/>
                          <a:cs typeface="Times New Roman" panose="02020603050405020304" pitchFamily="18" charset="0"/>
                        </a:rPr>
                        <a:t>: </a:t>
                      </a:r>
                      <a:r>
                        <a:rPr lang="vi-VN" sz="2400" b="1" dirty="0">
                          <a:solidFill>
                            <a:srgbClr val="0070C0"/>
                          </a:solidFill>
                          <a:effectLst/>
                          <a:latin typeface="Times New Roman" panose="02020603050405020304" pitchFamily="18" charset="0"/>
                          <a:ea typeface="MS Mincho"/>
                          <a:cs typeface="Times New Roman" panose="02020603050405020304" pitchFamily="18" charset="0"/>
                        </a:rPr>
                        <a:t>Tìm hiểu chung về đoạn trích </a:t>
                      </a:r>
                      <a:r>
                        <a:rPr lang="vi-VN" sz="2400" b="1" i="1" dirty="0">
                          <a:solidFill>
                            <a:srgbClr val="0070C0"/>
                          </a:solidFill>
                          <a:effectLst/>
                          <a:latin typeface="Times New Roman" panose="02020603050405020304" pitchFamily="18" charset="0"/>
                          <a:ea typeface="MS Mincho"/>
                          <a:cs typeface="Times New Roman" panose="02020603050405020304" pitchFamily="18" charset="0"/>
                        </a:rPr>
                        <a:t>“</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cối</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xay</a:t>
                      </a:r>
                      <a:r>
                        <a:rPr lang="en-US"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vi-VN" sz="2400" b="1" i="1" dirty="0">
                          <a:solidFill>
                            <a:srgbClr val="0070C0"/>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extLst>
                  <a:ext uri="{0D108BD9-81ED-4DB2-BD59-A6C34878D82A}">
                    <a16:rowId xmlns:a16="http://schemas.microsoft.com/office/drawing/2014/main" val="843029345"/>
                  </a:ext>
                </a:extLst>
              </a:tr>
              <a:tr h="773012">
                <a:tc>
                  <a:txBody>
                    <a:bodyPr/>
                    <a:lstStyle/>
                    <a:p>
                      <a:pPr>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1. Ví trí đoạn trích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i="1">
                          <a:solidFill>
                            <a:srgbClr val="0D0D0D"/>
                          </a:solidFill>
                          <a:effectLst/>
                          <a:latin typeface="Times New Roman" panose="02020603050405020304" pitchFamily="18" charset="0"/>
                          <a:ea typeface="MS Mincho"/>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400" i="1">
                          <a:solidFill>
                            <a:srgbClr val="0D0D0D"/>
                          </a:solidFill>
                          <a:effectLst/>
                          <a:latin typeface="Times New Roman" panose="02020603050405020304" pitchFamily="18" charset="0"/>
                          <a:ea typeface="MS Mincho"/>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139138"/>
                  </a:ext>
                </a:extLst>
              </a:tr>
              <a:tr h="773012">
                <a:tc>
                  <a:txBody>
                    <a:bodyPr/>
                    <a:lstStyle/>
                    <a:p>
                      <a:pPr>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2.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4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7966457"/>
                  </a:ext>
                </a:extLst>
              </a:tr>
              <a:tr h="773012">
                <a:tc>
                  <a:txBody>
                    <a:bodyPr/>
                    <a:lstStyle/>
                    <a:p>
                      <a:pPr>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3. Ngôi kể</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i="1">
                          <a:solidFill>
                            <a:srgbClr val="0D0D0D"/>
                          </a:solidFill>
                          <a:effectLst/>
                          <a:latin typeface="Times New Roman" panose="02020603050405020304" pitchFamily="18" charset="0"/>
                          <a:ea typeface="MS Mincho"/>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400" i="1">
                          <a:solidFill>
                            <a:srgbClr val="0D0D0D"/>
                          </a:solidFill>
                          <a:effectLst/>
                          <a:latin typeface="Times New Roman" panose="02020603050405020304" pitchFamily="18" charset="0"/>
                          <a:ea typeface="MS Mincho"/>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726350"/>
                  </a:ext>
                </a:extLst>
              </a:tr>
              <a:tr h="773012">
                <a:tc>
                  <a:txBody>
                    <a:bodyPr/>
                    <a:lstStyle/>
                    <a:p>
                      <a:pPr>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4.</a:t>
                      </a:r>
                      <a:r>
                        <a:rPr lang="vi-VN" sz="2400" b="1">
                          <a:effectLst/>
                          <a:latin typeface="Times New Roman" panose="02020603050405020304" pitchFamily="18" charset="0"/>
                          <a:ea typeface="Calibri" panose="020F0502020204030204" pitchFamily="34" charset="0"/>
                          <a:cs typeface="Times New Roman" panose="02020603050405020304" pitchFamily="18" charset="0"/>
                        </a:rPr>
                        <a:t> </a:t>
                      </a:r>
                      <a:r>
                        <a:rPr lang="en-US" sz="2400">
                          <a:solidFill>
                            <a:srgbClr val="0D0D0D"/>
                          </a:solidFill>
                          <a:effectLst/>
                          <a:latin typeface="Times New Roman" panose="02020603050405020304" pitchFamily="18" charset="0"/>
                          <a:ea typeface="MS Mincho"/>
                          <a:cs typeface="Times New Roman" panose="02020603050405020304" pitchFamily="18" charset="0"/>
                        </a:rPr>
                        <a:t>Phương thức biểu đạt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i="1">
                          <a:solidFill>
                            <a:srgbClr val="0D0D0D"/>
                          </a:solidFill>
                          <a:effectLst/>
                          <a:latin typeface="Times New Roman" panose="02020603050405020304" pitchFamily="18" charset="0"/>
                          <a:ea typeface="MS Mincho"/>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400" i="1">
                          <a:solidFill>
                            <a:srgbClr val="0D0D0D"/>
                          </a:solidFill>
                          <a:effectLst/>
                          <a:latin typeface="Times New Roman" panose="02020603050405020304" pitchFamily="18" charset="0"/>
                          <a:ea typeface="MS Mincho"/>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947395"/>
                  </a:ext>
                </a:extLst>
              </a:tr>
              <a:tr h="773012">
                <a:tc>
                  <a:txBody>
                    <a:bodyPr/>
                    <a:lstStyle/>
                    <a:p>
                      <a:pPr>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5. Bố cục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i="1">
                          <a:solidFill>
                            <a:srgbClr val="0D0D0D"/>
                          </a:solidFill>
                          <a:effectLst/>
                          <a:latin typeface="Times New Roman" panose="02020603050405020304" pitchFamily="18" charset="0"/>
                          <a:ea typeface="MS Mincho"/>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400" i="1">
                          <a:solidFill>
                            <a:srgbClr val="0D0D0D"/>
                          </a:solidFill>
                          <a:effectLst/>
                          <a:latin typeface="Times New Roman" panose="02020603050405020304" pitchFamily="18" charset="0"/>
                          <a:ea typeface="MS Mincho"/>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270248"/>
                  </a:ext>
                </a:extLst>
              </a:tr>
              <a:tr h="773012">
                <a:tc>
                  <a:txBody>
                    <a:bodyPr/>
                    <a:lstStyle/>
                    <a:p>
                      <a:pPr>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6. Cốt truyện trong đoạn trích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4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148230"/>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4307" y="221673"/>
            <a:ext cx="6763098" cy="738358"/>
          </a:xfrm>
          <a:prstGeom prst="rect">
            <a:avLst/>
          </a:prstGeom>
        </p:spPr>
      </p:pic>
    </p:spTree>
    <p:extLst>
      <p:ext uri="{BB962C8B-B14F-4D97-AF65-F5344CB8AC3E}">
        <p14:creationId xmlns:p14="http://schemas.microsoft.com/office/powerpoint/2010/main" val="1664347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5061"/>
            <a:ext cx="3749365" cy="4505334"/>
          </a:xfrm>
          <a:prstGeom prst="ellipse">
            <a:avLst/>
          </a:prstGeom>
          <a:ln>
            <a:noFill/>
          </a:ln>
          <a:effectLst>
            <a:softEdge rad="112500"/>
          </a:effectLst>
        </p:spPr>
      </p:pic>
      <p:sp>
        <p:nvSpPr>
          <p:cNvPr id="3" name="Rectangle 2"/>
          <p:cNvSpPr/>
          <p:nvPr/>
        </p:nvSpPr>
        <p:spPr>
          <a:xfrm>
            <a:off x="3592945" y="267524"/>
            <a:ext cx="8358910" cy="6740307"/>
          </a:xfrm>
          <a:prstGeom prst="rect">
            <a:avLst/>
          </a:prstGeom>
        </p:spPr>
        <p:txBody>
          <a:bodyPr wrap="square">
            <a:spAutoFit/>
          </a:bodyPr>
          <a:lstStyle/>
          <a:p>
            <a:pPr>
              <a:lnSpc>
                <a:spcPct val="115000"/>
              </a:lnSpc>
              <a:spcAft>
                <a:spcPts val="0"/>
              </a:spcAft>
              <a:tabLst>
                <a:tab pos="1386840" algn="l"/>
              </a:tabLst>
            </a:pPr>
            <a:r>
              <a:rPr lang="en-US" sz="3200" b="1" dirty="0">
                <a:solidFill>
                  <a:srgbClr val="7030A0"/>
                </a:solidFill>
                <a:latin typeface="Times New Roman" panose="02020603050405020304" pitchFamily="18" charset="0"/>
                <a:ea typeface="MS Mincho"/>
                <a:cs typeface="Times New Roman" panose="02020603050405020304" pitchFamily="18" charset="0"/>
              </a:rPr>
              <a:t>3. Đ</a:t>
            </a:r>
            <a:r>
              <a:rPr lang="vi-VN" sz="3200" b="1" dirty="0">
                <a:solidFill>
                  <a:srgbClr val="7030A0"/>
                </a:solidFill>
                <a:latin typeface="Times New Roman" panose="02020603050405020304" pitchFamily="18" charset="0"/>
                <a:ea typeface="MS Mincho"/>
                <a:cs typeface="Times New Roman" panose="02020603050405020304" pitchFamily="18" charset="0"/>
              </a:rPr>
              <a:t>oạn trích</a:t>
            </a:r>
            <a:r>
              <a:rPr lang="vi-VN" sz="3200" dirty="0">
                <a:solidFill>
                  <a:srgbClr val="7030A0"/>
                </a:solidFill>
                <a:latin typeface="Times New Roman" panose="02020603050405020304" pitchFamily="18" charset="0"/>
                <a:ea typeface="MS Mincho"/>
                <a:cs typeface="Times New Roman" panose="02020603050405020304" pitchFamily="18" charset="0"/>
              </a:rPr>
              <a:t> </a:t>
            </a:r>
            <a:r>
              <a:rPr lang="vi-VN" sz="3200" b="1" i="1" dirty="0">
                <a:solidFill>
                  <a:srgbClr val="7030A0"/>
                </a:solidFill>
                <a:latin typeface="Times New Roman" panose="02020603050405020304" pitchFamily="18" charset="0"/>
                <a:ea typeface="MS Mincho"/>
                <a:cs typeface="Times New Roman" panose="02020603050405020304" pitchFamily="18" charset="0"/>
              </a:rPr>
              <a:t>“</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xay</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gió</a:t>
            </a:r>
            <a:r>
              <a:rPr lang="vi-VN" sz="3200" b="1" i="1" dirty="0" smtClean="0">
                <a:solidFill>
                  <a:srgbClr val="7030A0"/>
                </a:solidFill>
                <a:latin typeface="Times New Roman" panose="02020603050405020304" pitchFamily="18" charset="0"/>
                <a:ea typeface="MS Mincho"/>
                <a:cs typeface="Times New Roman" panose="02020603050405020304" pitchFamily="18" charset="0"/>
              </a:rPr>
              <a:t>”</a:t>
            </a:r>
            <a:endParaRPr lang="en-US" sz="3200" b="1" i="1" dirty="0" smtClean="0">
              <a:solidFill>
                <a:srgbClr val="7030A0"/>
              </a:solidFill>
              <a:latin typeface="Times New Roman" panose="02020603050405020304" pitchFamily="18" charset="0"/>
              <a:ea typeface="MS Mincho"/>
              <a:cs typeface="Times New Roman" panose="02020603050405020304" pitchFamily="18" charset="0"/>
            </a:endParaRPr>
          </a:p>
          <a:p>
            <a:pPr marL="514350" indent="-514350">
              <a:lnSpc>
                <a:spcPct val="115000"/>
              </a:lnSpc>
              <a:buAutoNum type="alphaLcPeriod"/>
              <a:tabLst>
                <a:tab pos="1386840" algn="l"/>
              </a:tabLst>
            </a:pPr>
            <a:r>
              <a:rPr lang="en-US" sz="2800" b="1" dirty="0" err="1" smtClean="0">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khó</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Ví trí đoạn trích</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trích chương VIII của tiểu thuyết </a:t>
            </a:r>
            <a:r>
              <a:rPr lang="vi-VN" sz="2800" i="1" dirty="0">
                <a:latin typeface="Times New Roman" panose="02020603050405020304" pitchFamily="18" charset="0"/>
                <a:cs typeface="Times New Roman" panose="02020603050405020304" pitchFamily="18" charset="0"/>
              </a:rPr>
              <a:t>“Đôn Ki-hô-tê”</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Đôn Ki-hô-tê, Xan-chô Pan-xa</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nhất ba</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p>
          <a:p>
            <a:pPr marL="514350" indent="-514350" algn="just">
              <a:lnSpc>
                <a:spcPct val="115000"/>
              </a:lnSpc>
              <a:buAutoNum type="alphaLcPeriod"/>
              <a:tabLst>
                <a:tab pos="1386840" algn="l"/>
              </a:tabLst>
            </a:pPr>
            <a:endParaRPr lang="en-US" sz="2800" dirty="0">
              <a:latin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endParaRPr lang="en-US" sz="32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60617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5061"/>
            <a:ext cx="3749365" cy="4505334"/>
          </a:xfrm>
          <a:prstGeom prst="ellipse">
            <a:avLst/>
          </a:prstGeom>
          <a:ln>
            <a:noFill/>
          </a:ln>
          <a:effectLst>
            <a:softEdge rad="112500"/>
          </a:effectLst>
        </p:spPr>
      </p:pic>
      <p:sp>
        <p:nvSpPr>
          <p:cNvPr id="3" name="Rectangle 2"/>
          <p:cNvSpPr/>
          <p:nvPr/>
        </p:nvSpPr>
        <p:spPr>
          <a:xfrm>
            <a:off x="3592945" y="267524"/>
            <a:ext cx="8358910" cy="7402026"/>
          </a:xfrm>
          <a:prstGeom prst="rect">
            <a:avLst/>
          </a:prstGeom>
        </p:spPr>
        <p:txBody>
          <a:bodyPr wrap="square">
            <a:spAutoFit/>
          </a:bodyPr>
          <a:lstStyle/>
          <a:p>
            <a:pPr>
              <a:lnSpc>
                <a:spcPct val="115000"/>
              </a:lnSpc>
              <a:spcAft>
                <a:spcPts val="0"/>
              </a:spcAft>
              <a:tabLst>
                <a:tab pos="1386840" algn="l"/>
              </a:tabLst>
            </a:pPr>
            <a:r>
              <a:rPr lang="en-US" sz="3200" b="1" dirty="0">
                <a:solidFill>
                  <a:srgbClr val="7030A0"/>
                </a:solidFill>
                <a:latin typeface="Times New Roman" panose="02020603050405020304" pitchFamily="18" charset="0"/>
                <a:ea typeface="MS Mincho"/>
                <a:cs typeface="Times New Roman" panose="02020603050405020304" pitchFamily="18" charset="0"/>
              </a:rPr>
              <a:t>3. Đ</a:t>
            </a:r>
            <a:r>
              <a:rPr lang="vi-VN" sz="3200" b="1" dirty="0">
                <a:solidFill>
                  <a:srgbClr val="7030A0"/>
                </a:solidFill>
                <a:latin typeface="Times New Roman" panose="02020603050405020304" pitchFamily="18" charset="0"/>
                <a:ea typeface="MS Mincho"/>
                <a:cs typeface="Times New Roman" panose="02020603050405020304" pitchFamily="18" charset="0"/>
              </a:rPr>
              <a:t>oạn trích</a:t>
            </a:r>
            <a:r>
              <a:rPr lang="vi-VN" sz="3200" dirty="0">
                <a:solidFill>
                  <a:srgbClr val="7030A0"/>
                </a:solidFill>
                <a:latin typeface="Times New Roman" panose="02020603050405020304" pitchFamily="18" charset="0"/>
                <a:ea typeface="MS Mincho"/>
                <a:cs typeface="Times New Roman" panose="02020603050405020304" pitchFamily="18" charset="0"/>
              </a:rPr>
              <a:t> </a:t>
            </a:r>
            <a:r>
              <a:rPr lang="vi-VN" sz="3200" b="1" i="1" dirty="0">
                <a:solidFill>
                  <a:srgbClr val="7030A0"/>
                </a:solidFill>
                <a:latin typeface="Times New Roman" panose="02020603050405020304" pitchFamily="18" charset="0"/>
                <a:ea typeface="MS Mincho"/>
                <a:cs typeface="Times New Roman" panose="02020603050405020304" pitchFamily="18" charset="0"/>
              </a:rPr>
              <a:t>“</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xay</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gió</a:t>
            </a:r>
            <a:r>
              <a:rPr lang="vi-VN" sz="3200" b="1" i="1" dirty="0" smtClean="0">
                <a:solidFill>
                  <a:srgbClr val="7030A0"/>
                </a:solidFill>
                <a:latin typeface="Times New Roman" panose="02020603050405020304" pitchFamily="18" charset="0"/>
                <a:ea typeface="MS Mincho"/>
                <a:cs typeface="Times New Roman" panose="02020603050405020304" pitchFamily="18" charset="0"/>
              </a:rPr>
              <a:t>”</a:t>
            </a:r>
            <a:endParaRPr lang="en-US" sz="3200" b="1" i="1" dirty="0" smtClean="0">
              <a:solidFill>
                <a:srgbClr val="7030A0"/>
              </a:solidFill>
              <a:latin typeface="Times New Roman" panose="02020603050405020304" pitchFamily="18" charset="0"/>
              <a:ea typeface="MS Mincho"/>
              <a:cs typeface="Times New Roman" panose="02020603050405020304" pitchFamily="18" charset="0"/>
            </a:endParaRPr>
          </a:p>
          <a:p>
            <a:pPr marL="514350" indent="-514350">
              <a:lnSpc>
                <a:spcPct val="115000"/>
              </a:lnSpc>
              <a:buAutoNum type="alphaLcPeriod"/>
              <a:tabLst>
                <a:tab pos="1386840" algn="l"/>
              </a:tabLst>
            </a:pPr>
            <a:r>
              <a:rPr lang="en-US" sz="2800" b="1" dirty="0" err="1" smtClean="0">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khó</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dirty="0">
              <a:latin typeface="Times New Roman" panose="02020603050405020304" pitchFamily="18" charset="0"/>
              <a:cs typeface="Times New Roman" panose="02020603050405020304" pitchFamily="18" charset="0"/>
            </a:endParaRPr>
          </a:p>
          <a:p>
            <a:pPr>
              <a:lnSpc>
                <a:spcPct val="130000"/>
              </a:lnSpc>
            </a:pP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Bố cục</a:t>
            </a:r>
            <a:r>
              <a:rPr lang="vi-VN" sz="2800" dirty="0">
                <a:latin typeface="Times New Roman" panose="02020603050405020304" pitchFamily="18" charset="0"/>
                <a:cs typeface="Times New Roman" panose="02020603050405020304" pitchFamily="18" charset="0"/>
              </a:rPr>
              <a:t>: 3 phần</a:t>
            </a:r>
            <a:r>
              <a:rPr lang="en-US" sz="2800" dirty="0">
                <a:latin typeface="Times New Roman" panose="02020603050405020304" pitchFamily="18" charset="0"/>
                <a:cs typeface="Times New Roman" panose="02020603050405020304" pitchFamily="18" charset="0"/>
              </a:rPr>
              <a:t>.</a:t>
            </a:r>
          </a:p>
          <a:p>
            <a:pPr>
              <a:lnSpc>
                <a:spcPct val="13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1</a:t>
            </a:r>
            <a:r>
              <a:rPr lang="vi-VN"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Đôn Ki-hô-tê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Xan-chô Pan-xa.</a:t>
            </a:r>
            <a:endParaRPr lang="en-US" sz="2800" dirty="0">
              <a:latin typeface="Times New Roman" panose="02020603050405020304" pitchFamily="18" charset="0"/>
              <a:cs typeface="Times New Roman" panose="02020603050405020304" pitchFamily="18" charset="0"/>
            </a:endParaRPr>
          </a:p>
          <a:p>
            <a:pPr>
              <a:lnSpc>
                <a:spcPct val="13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2</a:t>
            </a:r>
            <a:r>
              <a:rPr lang="vi-VN"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vi-VN" sz="2800" dirty="0">
                <a:latin typeface="Times New Roman" panose="02020603050405020304" pitchFamily="18" charset="0"/>
                <a:cs typeface="Times New Roman" panose="02020603050405020304" pitchFamily="18" charset="0"/>
              </a:rPr>
              <a:t>, Đôn Ki-hô-tê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pháp sư Phơ-re-xtôn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a:t>
            </a:r>
          </a:p>
          <a:p>
            <a:pPr>
              <a:lnSpc>
                <a:spcPct val="13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3</a:t>
            </a:r>
            <a:r>
              <a:rPr lang="vi-VN"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Đôn Ki-hô-tê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Xan-chô Pan-xa.</a:t>
            </a:r>
            <a:endParaRPr lang="en-US" sz="2800" dirty="0">
              <a:latin typeface="Times New Roman" panose="02020603050405020304" pitchFamily="18" charset="0"/>
              <a:cs typeface="Times New Roman" panose="02020603050405020304" pitchFamily="18" charset="0"/>
            </a:endParaRPr>
          </a:p>
          <a:p>
            <a:pPr marL="514350" indent="-514350" algn="just">
              <a:lnSpc>
                <a:spcPct val="130000"/>
              </a:lnSpc>
              <a:buAutoNum type="alphaLcPeriod"/>
              <a:tabLst>
                <a:tab pos="1386840" algn="l"/>
              </a:tabLst>
            </a:pPr>
            <a:endParaRPr lang="en-US" sz="2800" dirty="0">
              <a:latin typeface="Times New Roman" panose="02020603050405020304" pitchFamily="18" charset="0"/>
              <a:cs typeface="Times New Roman" panose="02020603050405020304" pitchFamily="18" charset="0"/>
            </a:endParaRPr>
          </a:p>
          <a:p>
            <a:pPr>
              <a:lnSpc>
                <a:spcPct val="130000"/>
              </a:lnSpc>
              <a:spcAft>
                <a:spcPts val="0"/>
              </a:spcAft>
              <a:tabLst>
                <a:tab pos="1386840" algn="l"/>
              </a:tabLst>
            </a:pPr>
            <a:endPar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939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5061"/>
            <a:ext cx="3749365" cy="4505334"/>
          </a:xfrm>
          <a:prstGeom prst="ellipse">
            <a:avLst/>
          </a:prstGeom>
          <a:ln>
            <a:noFill/>
          </a:ln>
          <a:effectLst>
            <a:softEdge rad="112500"/>
          </a:effectLst>
        </p:spPr>
      </p:pic>
      <p:sp>
        <p:nvSpPr>
          <p:cNvPr id="3" name="Rectangle 2"/>
          <p:cNvSpPr/>
          <p:nvPr/>
        </p:nvSpPr>
        <p:spPr>
          <a:xfrm>
            <a:off x="3592945" y="267524"/>
            <a:ext cx="8358910" cy="7121950"/>
          </a:xfrm>
          <a:prstGeom prst="rect">
            <a:avLst/>
          </a:prstGeom>
        </p:spPr>
        <p:txBody>
          <a:bodyPr wrap="square">
            <a:spAutoFit/>
          </a:bodyPr>
          <a:lstStyle/>
          <a:p>
            <a:pPr>
              <a:lnSpc>
                <a:spcPct val="115000"/>
              </a:lnSpc>
              <a:spcAft>
                <a:spcPts val="0"/>
              </a:spcAft>
              <a:tabLst>
                <a:tab pos="1386840" algn="l"/>
              </a:tabLst>
            </a:pPr>
            <a:r>
              <a:rPr lang="en-US" sz="3200" b="1" dirty="0">
                <a:solidFill>
                  <a:srgbClr val="7030A0"/>
                </a:solidFill>
                <a:latin typeface="Times New Roman" panose="02020603050405020304" pitchFamily="18" charset="0"/>
                <a:ea typeface="MS Mincho"/>
                <a:cs typeface="Times New Roman" panose="02020603050405020304" pitchFamily="18" charset="0"/>
              </a:rPr>
              <a:t>3. Đ</a:t>
            </a:r>
            <a:r>
              <a:rPr lang="vi-VN" sz="3200" b="1" dirty="0">
                <a:solidFill>
                  <a:srgbClr val="7030A0"/>
                </a:solidFill>
                <a:latin typeface="Times New Roman" panose="02020603050405020304" pitchFamily="18" charset="0"/>
                <a:ea typeface="MS Mincho"/>
                <a:cs typeface="Times New Roman" panose="02020603050405020304" pitchFamily="18" charset="0"/>
              </a:rPr>
              <a:t>oạn trích</a:t>
            </a:r>
            <a:r>
              <a:rPr lang="vi-VN" sz="3200" dirty="0">
                <a:solidFill>
                  <a:srgbClr val="7030A0"/>
                </a:solidFill>
                <a:latin typeface="Times New Roman" panose="02020603050405020304" pitchFamily="18" charset="0"/>
                <a:ea typeface="MS Mincho"/>
                <a:cs typeface="Times New Roman" panose="02020603050405020304" pitchFamily="18" charset="0"/>
              </a:rPr>
              <a:t> </a:t>
            </a:r>
            <a:r>
              <a:rPr lang="vi-VN" sz="3200" b="1" i="1" dirty="0">
                <a:solidFill>
                  <a:srgbClr val="7030A0"/>
                </a:solidFill>
                <a:latin typeface="Times New Roman" panose="02020603050405020304" pitchFamily="18" charset="0"/>
                <a:ea typeface="MS Mincho"/>
                <a:cs typeface="Times New Roman" panose="02020603050405020304" pitchFamily="18" charset="0"/>
              </a:rPr>
              <a:t>“</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xay</a:t>
            </a:r>
            <a:r>
              <a:rPr lang="en-US" sz="32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gió</a:t>
            </a:r>
            <a:r>
              <a:rPr lang="vi-VN" sz="3200" b="1" i="1" dirty="0" smtClean="0">
                <a:solidFill>
                  <a:srgbClr val="7030A0"/>
                </a:solidFill>
                <a:latin typeface="Times New Roman" panose="02020603050405020304" pitchFamily="18" charset="0"/>
                <a:ea typeface="MS Mincho"/>
                <a:cs typeface="Times New Roman" panose="02020603050405020304" pitchFamily="18" charset="0"/>
              </a:rPr>
              <a:t>”</a:t>
            </a:r>
            <a:endParaRPr lang="en-US" sz="3200" b="1" i="1" dirty="0" smtClean="0">
              <a:solidFill>
                <a:srgbClr val="7030A0"/>
              </a:solidFill>
              <a:latin typeface="Times New Roman" panose="02020603050405020304" pitchFamily="18" charset="0"/>
              <a:ea typeface="MS Mincho"/>
              <a:cs typeface="Times New Roman" panose="02020603050405020304" pitchFamily="18" charset="0"/>
            </a:endParaRPr>
          </a:p>
          <a:p>
            <a:pPr algn="just">
              <a:lnSpc>
                <a:spcPct val="150000"/>
              </a:lnSpc>
              <a:tabLst>
                <a:tab pos="1386840" algn="l"/>
              </a:tabLst>
            </a:pPr>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Cốt truyện trong đoạn trích:</a:t>
            </a:r>
            <a:r>
              <a:rPr lang="vi-VN" sz="2800" dirty="0">
                <a:latin typeface="Times New Roman" panose="02020603050405020304" pitchFamily="18" charset="0"/>
                <a:cs typeface="Times New Roman" panose="02020603050405020304" pitchFamily="18" charset="0"/>
              </a:rPr>
              <a:t> thuộc cốt truyện đơn tuyến. Đoạn trích chủ yếu xoay quanh việc Đôn Ki-hô-tê vì quá đam mê truyện kiếm hiệp nên nhìn thấy 3, 4 chục chiếc cối xay gió lại tưởng là những tên khổng lồ. Lão thúc ngựa xông lên, chẳng thèm để ý đến lời khuyên can của giám mã Xan-chô Pan-xa. Cuối cùng Đôn Ki-hô-tê bị ngã đau nhưng không hề kêu ca vì cho là mình là “hiệp sĩ giang hồ”, không ăn uống gì và đêm đến thì thức trắng để nghĩ đến tình nương.</a:t>
            </a:r>
            <a:r>
              <a:rPr lang="en-US" sz="2800" dirty="0">
                <a:latin typeface="Times New Roman" panose="02020603050405020304" pitchFamily="18" charset="0"/>
                <a:cs typeface="Times New Roman" panose="02020603050405020304" pitchFamily="18" charset="0"/>
              </a:rPr>
              <a:t> </a:t>
            </a:r>
          </a:p>
          <a:p>
            <a:pPr algn="just">
              <a:lnSpc>
                <a:spcPct val="150000"/>
              </a:lnSpc>
              <a:spcAft>
                <a:spcPts val="0"/>
              </a:spcAft>
              <a:tabLst>
                <a:tab pos="1386840" algn="l"/>
              </a:tabLst>
            </a:pPr>
            <a:endParaRPr lang="en-US" sz="2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203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 name="Picture 5">
            <a:extLst>
              <a:ext uri="{FF2B5EF4-FFF2-40B4-BE49-F238E27FC236}">
                <a16:creationId xmlns:a16="http://schemas.microsoft.com/office/drawing/2014/main" id="{56D72513-F103-4458-B324-433E9541C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6" y="725060"/>
            <a:ext cx="5260327" cy="5260327"/>
          </a:xfrm>
          <a:prstGeom prst="rect">
            <a:avLst/>
          </a:prstGeom>
        </p:spPr>
      </p:pic>
      <p:sp>
        <p:nvSpPr>
          <p:cNvPr id="7" name="矩形 9">
            <a:extLst>
              <a:ext uri="{FF2B5EF4-FFF2-40B4-BE49-F238E27FC236}">
                <a16:creationId xmlns:a16="http://schemas.microsoft.com/office/drawing/2014/main" id="{80180C8F-3DB2-4B7F-B1E1-DCECE687FDC9}"/>
              </a:ext>
            </a:extLst>
          </p:cNvPr>
          <p:cNvSpPr/>
          <p:nvPr/>
        </p:nvSpPr>
        <p:spPr>
          <a:xfrm>
            <a:off x="4757063" y="1905506"/>
            <a:ext cx="7005638" cy="2308324"/>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altLang="zh-CN" sz="7200" b="1" spc="50" dirty="0" smtClean="0">
                <a:ln w="11430"/>
                <a:solidFill>
                  <a:srgbClr val="7030A0"/>
                </a:solidFill>
                <a:latin typeface="Times New Roman" panose="02020603050405020304" pitchFamily="18" charset="0"/>
                <a:ea typeface="华康方圆体W7" pitchFamily="81" charset="-122"/>
                <a:cs typeface="Times New Roman" panose="02020603050405020304" pitchFamily="18" charset="0"/>
              </a:rPr>
              <a:t>II. ĐỌC HIỂU VĂN BẢN</a:t>
            </a:r>
            <a:endParaRPr lang="zh-CN" altLang="en-US" sz="7200" b="1" spc="50" dirty="0">
              <a:ln w="11430"/>
              <a:solidFill>
                <a:srgbClr val="7030A0"/>
              </a:solidFill>
              <a:latin typeface="Times New Roman" panose="02020603050405020304" pitchFamily="18" charset="0"/>
              <a:ea typeface="华康方圆体W7" pitchFamily="81" charset="-122"/>
              <a:cs typeface="Times New Roman" panose="02020603050405020304" pitchFamily="18" charset="0"/>
            </a:endParaRPr>
          </a:p>
        </p:txBody>
      </p:sp>
    </p:spTree>
    <p:extLst>
      <p:ext uri="{BB962C8B-B14F-4D97-AF65-F5344CB8AC3E}">
        <p14:creationId xmlns:p14="http://schemas.microsoft.com/office/powerpoint/2010/main" val="2770537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43018"/>
            <a:ext cx="5737235" cy="4414982"/>
          </a:xfrm>
          <a:prstGeom prst="rect">
            <a:avLst/>
          </a:prstGeom>
        </p:spPr>
      </p:pic>
      <p:pic>
        <p:nvPicPr>
          <p:cNvPr id="3" name="Picture 2" descr="PHÃN TÃCH NHÃN Váº¬T ÄÃN-KI-HÃ-TÃ TRONG ÄÃNH NHAU Vá»I Cá»I XAY GIÃ ...">
            <a:extLst>
              <a:ext uri="{FF2B5EF4-FFF2-40B4-BE49-F238E27FC236}">
                <a16:creationId xmlns:a16="http://schemas.microsoft.com/office/drawing/2014/main" id="{B5B97DA1-55B6-422E-96BB-1F94786E6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46"/>
          <a:stretch/>
        </p:blipFill>
        <p:spPr bwMode="auto">
          <a:xfrm>
            <a:off x="5829598" y="138545"/>
            <a:ext cx="6228388" cy="40039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36821" y="369523"/>
            <a:ext cx="4698722" cy="678327"/>
          </a:xfrm>
          <a:prstGeom prst="rect">
            <a:avLst/>
          </a:prstGeom>
        </p:spPr>
        <p:txBody>
          <a:bodyPr wrap="none">
            <a:spAutoFit/>
          </a:bodyPr>
          <a:lstStyle/>
          <a:p>
            <a:pPr algn="just">
              <a:lnSpc>
                <a:spcPct val="115000"/>
              </a:lnSpc>
              <a:spcAft>
                <a:spcPts val="0"/>
              </a:spcAft>
            </a:pPr>
            <a:r>
              <a:rPr lang="vi-VN"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1. Cặp nhân vật bất hủ</a:t>
            </a:r>
            <a:endParaRPr lang="en-US" sz="3600" dirty="0">
              <a:solidFill>
                <a:srgbClr val="7030A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5737235" y="4800721"/>
            <a:ext cx="6096000" cy="1043619"/>
          </a:xfrm>
          <a:prstGeom prst="rect">
            <a:avLst/>
          </a:prstGeom>
        </p:spPr>
        <p:txBody>
          <a:bodyPr>
            <a:spAutoFit/>
          </a:bodyPr>
          <a:lstStyle/>
          <a:p>
            <a:pPr algn="ctr">
              <a:lnSpc>
                <a:spcPct val="115000"/>
              </a:lnSpc>
              <a:spcAft>
                <a:spcPts val="0"/>
              </a:spcAft>
            </a:pPr>
            <a:r>
              <a:rPr lang="vi-VN"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8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Ki-</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tê</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Xan-</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chô</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Pan-</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882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363658"/>
            <a:ext cx="11480800" cy="6494342"/>
          </a:xfrm>
          <a:prstGeom prst="rect">
            <a:avLst/>
          </a:prstGeom>
        </p:spPr>
        <p:txBody>
          <a:bodyPr wrap="square">
            <a:spAutoFit/>
          </a:bodyPr>
          <a:lstStyle/>
          <a:p>
            <a:pPr algn="ctr">
              <a:lnSpc>
                <a:spcPct val="115000"/>
              </a:lnSpc>
              <a:spcAft>
                <a:spcPts val="0"/>
              </a:spcAft>
              <a:tabLst>
                <a:tab pos="90170" algn="l"/>
                <a:tab pos="18034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KĨ THUẬT MẢNH GHÉP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ea typeface="MS Mincho"/>
                <a:cs typeface="Times New Roman" panose="02020603050405020304" pitchFamily="18" charset="0"/>
              </a:rPr>
              <a:t>: (8 </a:t>
            </a:r>
            <a:r>
              <a:rPr lang="en-US" sz="2800" b="1" dirty="0" err="1">
                <a:solidFill>
                  <a:srgbClr val="FF0000"/>
                </a:solidFill>
                <a:latin typeface="Times New Roman" panose="02020603050405020304" pitchFamily="18" charset="0"/>
                <a:ea typeface="MS Mincho"/>
                <a:cs typeface="Times New Roman" panose="02020603050405020304" pitchFamily="18" charset="0"/>
              </a:rPr>
              <a:t>phút</a:t>
            </a:r>
            <a:r>
              <a:rPr lang="en-US" sz="2800" b="1" dirty="0">
                <a:solidFill>
                  <a:srgbClr val="FF0000"/>
                </a:solidFill>
                <a:latin typeface="Times New Roman" panose="02020603050405020304" pitchFamily="18" charset="0"/>
                <a:ea typeface="MS Mincho"/>
                <a:cs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err="1">
                <a:latin typeface="Times New Roman" panose="02020603050405020304" pitchFamily="18" charset="0"/>
                <a:ea typeface="MS Mincho"/>
                <a:cs typeface="Times New Roman" panose="02020603050405020304" pitchFamily="18" charset="0"/>
              </a:rPr>
              <a:t>Phân</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công</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lớp</a:t>
            </a:r>
            <a:r>
              <a:rPr lang="en-US" sz="2800" b="1" dirty="0">
                <a:latin typeface="Times New Roman" panose="02020603050405020304" pitchFamily="18" charset="0"/>
                <a:ea typeface="MS Mincho"/>
                <a:cs typeface="Times New Roman" panose="02020603050405020304" pitchFamily="18" charset="0"/>
              </a:rPr>
              <a:t> chia </a:t>
            </a:r>
            <a:r>
              <a:rPr lang="en-US" sz="2800" b="1" dirty="0" err="1">
                <a:latin typeface="Times New Roman" panose="02020603050405020304" pitchFamily="18" charset="0"/>
                <a:ea typeface="MS Mincho"/>
                <a:cs typeface="Times New Roman" panose="02020603050405020304" pitchFamily="18" charset="0"/>
              </a:rPr>
              <a:t>thành</a:t>
            </a:r>
            <a:r>
              <a:rPr lang="en-US" sz="2800" b="1" dirty="0">
                <a:latin typeface="Times New Roman" panose="02020603050405020304" pitchFamily="18" charset="0"/>
                <a:ea typeface="MS Mincho"/>
                <a:cs typeface="Times New Roman" panose="02020603050405020304" pitchFamily="18" charset="0"/>
              </a:rPr>
              <a:t> 4 </a:t>
            </a:r>
            <a:r>
              <a:rPr lang="en-US" sz="2800" b="1" dirty="0" err="1">
                <a:latin typeface="Times New Roman" panose="02020603050405020304" pitchFamily="18" charset="0"/>
                <a:ea typeface="MS Mincho"/>
                <a:cs typeface="Times New Roman" panose="02020603050405020304" pitchFamily="18" charset="0"/>
              </a:rPr>
              <a:t>nhóm</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thảo</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luận</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các</a:t>
            </a:r>
            <a:r>
              <a:rPr lang="en-US" sz="2800" b="1" dirty="0">
                <a:latin typeface="Times New Roman" panose="02020603050405020304" pitchFamily="18" charset="0"/>
                <a:ea typeface="MS Mincho"/>
                <a:cs typeface="Times New Roman" panose="02020603050405020304" pitchFamily="18" charset="0"/>
              </a:rPr>
              <a:t> </a:t>
            </a:r>
            <a:r>
              <a:rPr lang="en-US" sz="2800" b="1" dirty="0" err="1">
                <a:solidFill>
                  <a:srgbClr val="C00000"/>
                </a:solidFill>
                <a:latin typeface="Times New Roman" panose="02020603050405020304" pitchFamily="18" charset="0"/>
                <a:ea typeface="MS Mincho"/>
                <a:cs typeface="Times New Roman" panose="02020603050405020304" pitchFamily="18" charset="0"/>
              </a:rPr>
              <a:t>phiếu</a:t>
            </a:r>
            <a:r>
              <a:rPr lang="en-US" sz="2800" b="1" dirty="0">
                <a:solidFill>
                  <a:srgbClr val="C00000"/>
                </a:solidFill>
                <a:latin typeface="Times New Roman" panose="02020603050405020304" pitchFamily="18" charset="0"/>
                <a:ea typeface="MS Mincho"/>
                <a:cs typeface="Times New Roman" panose="02020603050405020304" pitchFamily="18" charset="0"/>
              </a:rPr>
              <a:t> HT 03 </a:t>
            </a:r>
            <a:endParaRPr lang="en-US" sz="2800" b="1" dirty="0" smtClean="0">
              <a:solidFill>
                <a:srgbClr val="C00000"/>
              </a:solidFill>
              <a:latin typeface="Times New Roman" panose="02020603050405020304" pitchFamily="18" charset="0"/>
              <a:ea typeface="MS Mincho"/>
              <a:cs typeface="Times New Roman" panose="02020603050405020304" pitchFamily="18" charset="0"/>
            </a:endParaRPr>
          </a:p>
          <a:p>
            <a:pPr algn="just">
              <a:lnSpc>
                <a:spcPct val="115000"/>
              </a:lnSpc>
              <a:spcAft>
                <a:spcPts val="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 1,2:</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Điền thông tin về nhân vật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Ki-</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Nhóm 3,4:</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Điền thông tin về nhân vật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Xan-chô Pan-xa</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MS Mincho"/>
                <a:cs typeface="Times New Roman" panose="02020603050405020304" pitchFamily="18" charset="0"/>
              </a:rPr>
              <a:t>8 </a:t>
            </a:r>
            <a:r>
              <a:rPr lang="en-US" sz="2800" b="1" dirty="0" err="1">
                <a:solidFill>
                  <a:srgbClr val="FF0000"/>
                </a:solidFill>
                <a:latin typeface="Times New Roman" panose="02020603050405020304" pitchFamily="18" charset="0"/>
                <a:ea typeface="MS Mincho"/>
                <a:cs typeface="Times New Roman" panose="02020603050405020304" pitchFamily="18" charset="0"/>
              </a:rPr>
              <a:t>phút</a:t>
            </a:r>
            <a:r>
              <a:rPr lang="en-US" sz="2800" b="1" dirty="0">
                <a:solidFill>
                  <a:srgbClr val="FF0000"/>
                </a:solidFill>
                <a:latin typeface="Times New Roman" panose="02020603050405020304" pitchFamily="18" charset="0"/>
                <a:ea typeface="MS Mincho"/>
                <a:cs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Tạo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nhóm</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mới</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và</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giao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nhiệm</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vụ</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mới</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dirty="0">
                <a:latin typeface="Times New Roman" panose="02020603050405020304" pitchFamily="18" charset="0"/>
                <a:ea typeface="MS Mincho"/>
                <a:cs typeface="Times New Roman" panose="02020603050405020304" pitchFamily="18" charset="0"/>
              </a:rPr>
              <a:t>+ Chia </a:t>
            </a:r>
            <a:r>
              <a:rPr lang="en-US" sz="2800" dirty="0" err="1">
                <a:latin typeface="Times New Roman" panose="02020603050405020304" pitchFamily="18" charset="0"/>
                <a:ea typeface="MS Mincho"/>
                <a:cs typeface="Times New Roman" panose="02020603050405020304" pitchFamily="18" charset="0"/>
              </a:rPr>
              <a:t>sẻ</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kết</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quả</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thảo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luận</a:t>
            </a:r>
            <a:r>
              <a:rPr lang="en-US" sz="2800" dirty="0">
                <a:latin typeface="Times New Roman" panose="02020603050405020304" pitchFamily="18" charset="0"/>
                <a:ea typeface="MS Mincho"/>
                <a:cs typeface="Times New Roman" panose="02020603050405020304" pitchFamily="18" charset="0"/>
              </a:rPr>
              <a:t> ở </a:t>
            </a:r>
            <a:r>
              <a:rPr lang="en-US" sz="2800" dirty="0" err="1">
                <a:latin typeface="Times New Roman" panose="02020603050405020304" pitchFamily="18" charset="0"/>
                <a:ea typeface="MS Mincho"/>
                <a:cs typeface="Times New Roman" panose="02020603050405020304" pitchFamily="18" charset="0"/>
              </a:rPr>
              <a:t>vòng</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chuyên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sâu</a:t>
            </a:r>
            <a:r>
              <a:rPr lang="en-US" sz="2800" dirty="0">
                <a:latin typeface="Times New Roman" panose="02020603050405020304" pitchFamily="18" charset="0"/>
                <a:ea typeface="MS Mincho"/>
                <a:cs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ì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Ki-</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tê</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Xan-chô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Ki-</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đoạn trích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 nhau với cối xay gió”</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em có nhận xét gì về tính về cách xây dựng nhân vật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Ki-</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và Xan-chô Pan-xa của tác giả?</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9014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418" y="0"/>
            <a:ext cx="12192000" cy="6858000"/>
          </a:xfrm>
          <a:prstGeom prst="rect">
            <a:avLst/>
          </a:prstGeom>
        </p:spPr>
      </p:pic>
      <p:sp>
        <p:nvSpPr>
          <p:cNvPr id="5" name="Rectangle 4"/>
          <p:cNvSpPr/>
          <p:nvPr/>
        </p:nvSpPr>
        <p:spPr>
          <a:xfrm>
            <a:off x="0" y="2302164"/>
            <a:ext cx="11799127" cy="1015663"/>
          </a:xfrm>
          <a:prstGeom prst="rect">
            <a:avLst/>
          </a:prstGeom>
        </p:spPr>
        <p:txBody>
          <a:bodyPr wrap="none">
            <a:spAutoFit/>
          </a:bodyPr>
          <a:lstStyle/>
          <a:p>
            <a:pPr algn="ctr" defTabSz="457200">
              <a:defRPr/>
            </a:pPr>
            <a:r>
              <a:rPr lang="en-US" altLang="zh-CN" sz="6000" b="1" spc="50" dirty="0">
                <a:ln w="11430"/>
                <a:solidFill>
                  <a:srgbClr val="7030A0"/>
                </a:solidFill>
                <a:latin typeface="Times New Roman" panose="02020603050405020304" pitchFamily="18" charset="0"/>
                <a:ea typeface="华康方圆体W7" pitchFamily="81" charset="-122"/>
                <a:cs typeface="Times New Roman" panose="02020603050405020304" pitchFamily="18" charset="0"/>
              </a:rPr>
              <a:t>ĐÁNH NHAU VỚI CỐI XAY GIÓ</a:t>
            </a:r>
            <a:endParaRPr lang="zh-CN" altLang="en-US" sz="6000" b="1" spc="50" dirty="0">
              <a:ln w="11430"/>
              <a:solidFill>
                <a:srgbClr val="7030A0"/>
              </a:solidFill>
              <a:latin typeface="Times New Roman" panose="02020603050405020304" pitchFamily="18" charset="0"/>
              <a:ea typeface="华康方圆体W7" pitchFamily="81" charset="-122"/>
              <a:cs typeface="Times New Roman" panose="02020603050405020304" pitchFamily="18" charset="0"/>
            </a:endParaRPr>
          </a:p>
        </p:txBody>
      </p:sp>
      <p:sp>
        <p:nvSpPr>
          <p:cNvPr id="6" name="Rectangle 5"/>
          <p:cNvSpPr/>
          <p:nvPr/>
        </p:nvSpPr>
        <p:spPr>
          <a:xfrm>
            <a:off x="1856509" y="0"/>
            <a:ext cx="6096000" cy="1437317"/>
          </a:xfrm>
          <a:prstGeom prst="rect">
            <a:avLst/>
          </a:prstGeom>
        </p:spPr>
        <p:txBody>
          <a:bodyPr>
            <a:spAutoFit/>
          </a:bodyPr>
          <a:lstStyle/>
          <a:p>
            <a:pPr>
              <a:lnSpc>
                <a:spcPct val="115000"/>
              </a:lnSpc>
              <a:spcAft>
                <a:spcPts val="0"/>
              </a:spcAft>
            </a:pPr>
            <a:r>
              <a:rPr lang="en-US" sz="13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4000" b="1" dirty="0" err="1" smtClean="0">
                <a:solidFill>
                  <a:srgbClr val="FF0000"/>
                </a:solidFill>
                <a:effectLst/>
                <a:latin typeface="Times New Roman" panose="02020603050405020304" pitchFamily="18" charset="0"/>
                <a:ea typeface="MS Mincho"/>
                <a:cs typeface="Times New Roman" panose="02020603050405020304" pitchFamily="18" charset="0"/>
              </a:rPr>
              <a:t>Tiết</a:t>
            </a:r>
            <a:r>
              <a:rPr lang="en-US" sz="4000" b="1" dirty="0" smtClean="0">
                <a:solidFill>
                  <a:srgbClr val="FF0000"/>
                </a:solidFill>
                <a:effectLst/>
                <a:latin typeface="Times New Roman" panose="02020603050405020304" pitchFamily="18" charset="0"/>
                <a:ea typeface="MS Mincho"/>
                <a:cs typeface="Times New Roman" panose="02020603050405020304" pitchFamily="18" charset="0"/>
              </a:rPr>
              <a:t> ….</a:t>
            </a:r>
            <a:endParaRPr lang="en-US" sz="4000" dirty="0" smtClean="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n-US" sz="3600" b="1" dirty="0" smtClean="0">
                <a:solidFill>
                  <a:srgbClr val="000000"/>
                </a:solidFill>
                <a:effectLst/>
                <a:latin typeface="Times New Roman" panose="02020603050405020304" pitchFamily="18" charset="0"/>
                <a:ea typeface="MS Mincho"/>
                <a:cs typeface="Times New Roman" panose="02020603050405020304" pitchFamily="18" charset="0"/>
              </a:rPr>
              <a:t>ĐỌC HIỂU VĂN BẢN 2: </a:t>
            </a:r>
            <a:endParaRPr lang="en-US" sz="3600" dirty="0"/>
          </a:p>
        </p:txBody>
      </p:sp>
      <p:sp>
        <p:nvSpPr>
          <p:cNvPr id="7" name="Rectangle 6"/>
          <p:cNvSpPr/>
          <p:nvPr/>
        </p:nvSpPr>
        <p:spPr>
          <a:xfrm>
            <a:off x="1212159" y="3527111"/>
            <a:ext cx="6022803" cy="584775"/>
          </a:xfrm>
          <a:prstGeom prst="rect">
            <a:avLst/>
          </a:prstGeom>
        </p:spPr>
        <p:txBody>
          <a:bodyPr wrap="none">
            <a:spAutoFit/>
          </a:bodyPr>
          <a:lstStyle/>
          <a:p>
            <a:r>
              <a:rPr lang="vi-VN"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latin typeface="Times New Roman" panose="02020603050405020304" pitchFamily="18" charset="0"/>
                <a:ea typeface="Calibri" panose="020F0502020204030204" pitchFamily="34" charset="0"/>
                <a:cs typeface="Times New Roman" panose="02020603050405020304" pitchFamily="18" charset="0"/>
              </a:rPr>
              <a:t>Đôn Ki-hô-tê</a:t>
            </a:r>
            <a:r>
              <a:rPr lang="en-US" sz="3200" b="1" i="1" dirty="0">
                <a:latin typeface="Times New Roman" panose="02020603050405020304" pitchFamily="18" charset="0"/>
                <a:ea typeface="Calibri" panose="020F0502020204030204" pitchFamily="34" charset="0"/>
                <a:cs typeface="Times New Roman" panose="02020603050405020304" pitchFamily="18" charset="0"/>
              </a:rPr>
              <a: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Xéc</a:t>
            </a:r>
            <a:r>
              <a:rPr lang="en-US" sz="3200" b="1" dirty="0">
                <a:latin typeface="Times New Roman" panose="02020603050405020304" pitchFamily="18" charset="0"/>
                <a:ea typeface="Calibri" panose="020F0502020204030204" pitchFamily="34" charset="0"/>
                <a:cs typeface="Times New Roman" panose="02020603050405020304" pitchFamily="18" charset="0"/>
              </a:rPr>
              <a:t>-van-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tét</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p>
        </p:txBody>
      </p:sp>
    </p:spTree>
    <p:extLst>
      <p:ext uri="{BB962C8B-B14F-4D97-AF65-F5344CB8AC3E}">
        <p14:creationId xmlns:p14="http://schemas.microsoft.com/office/powerpoint/2010/main" val="1093470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03856093"/>
              </p:ext>
            </p:extLst>
          </p:nvPr>
        </p:nvGraphicFramePr>
        <p:xfrm>
          <a:off x="572653" y="1477820"/>
          <a:ext cx="11074400" cy="4867562"/>
        </p:xfrm>
        <a:graphic>
          <a:graphicData uri="http://schemas.openxmlformats.org/drawingml/2006/table">
            <a:tbl>
              <a:tblPr firstRow="1" firstCol="1" bandRow="1"/>
              <a:tblGrid>
                <a:gridCol w="3690676">
                  <a:extLst>
                    <a:ext uri="{9D8B030D-6E8A-4147-A177-3AD203B41FA5}">
                      <a16:colId xmlns:a16="http://schemas.microsoft.com/office/drawing/2014/main" val="2291613169"/>
                    </a:ext>
                  </a:extLst>
                </a:gridCol>
                <a:gridCol w="3691862">
                  <a:extLst>
                    <a:ext uri="{9D8B030D-6E8A-4147-A177-3AD203B41FA5}">
                      <a16:colId xmlns:a16="http://schemas.microsoft.com/office/drawing/2014/main" val="20353327"/>
                    </a:ext>
                  </a:extLst>
                </a:gridCol>
                <a:gridCol w="3691862">
                  <a:extLst>
                    <a:ext uri="{9D8B030D-6E8A-4147-A177-3AD203B41FA5}">
                      <a16:colId xmlns:a16="http://schemas.microsoft.com/office/drawing/2014/main" val="2338057992"/>
                    </a:ext>
                  </a:extLst>
                </a:gridCol>
              </a:tblGrid>
              <a:tr h="1216892">
                <a:tc gridSpan="3">
                  <a:txBody>
                    <a:bodyPr/>
                    <a:lstStyle/>
                    <a:p>
                      <a:pPr algn="ctr">
                        <a:lnSpc>
                          <a:spcPct val="115000"/>
                        </a:lnSpc>
                        <a:spcAft>
                          <a:spcPts val="0"/>
                        </a:spcAft>
                      </a:pPr>
                      <a:r>
                        <a:rPr lang="vi-VN" sz="24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03:</a:t>
                      </a: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400" b="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đặc điểm của hai nhân vật Đôn Ki-hô-tê và Xan-chô Pan-xa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8448401"/>
                  </a:ext>
                </a:extLst>
              </a:tr>
              <a:tr h="608445">
                <a:tc>
                  <a:txBody>
                    <a:bodyPr/>
                    <a:lstStyle/>
                    <a:p>
                      <a:pPr>
                        <a:lnSpc>
                          <a:spcPct val="115000"/>
                        </a:lnSpc>
                        <a:spcAft>
                          <a:spcPts val="0"/>
                        </a:spcAft>
                      </a:pPr>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Đôn Ki-hô-tê</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Xan-chô Pan-xa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8944088"/>
                  </a:ext>
                </a:extLst>
              </a:tr>
              <a:tr h="608445">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Dáng vẻ bên ngoài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099706"/>
                  </a:ext>
                </a:extLst>
              </a:tr>
              <a:tr h="608445">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Suy nghĩ</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9288829"/>
                  </a:ext>
                </a:extLst>
              </a:tr>
              <a:tr h="608445">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Sở thích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746208"/>
                  </a:ext>
                </a:extLst>
              </a:tr>
              <a:tr h="608445">
                <a:tc>
                  <a:txBody>
                    <a:bodyPr/>
                    <a:lstStyle/>
                    <a:p>
                      <a:pPr>
                        <a:lnSpc>
                          <a:spcPct val="115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Lời nói và hành động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008577"/>
                  </a:ext>
                </a:extLst>
              </a:tr>
              <a:tr h="608445">
                <a:tc>
                  <a:txBody>
                    <a:bodyPr/>
                    <a:lstStyle/>
                    <a:p>
                      <a:pPr>
                        <a:lnSpc>
                          <a:spcPct val="115000"/>
                        </a:lnSpc>
                        <a:spcAft>
                          <a:spcPts val="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573037"/>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514" y="162187"/>
            <a:ext cx="5747045" cy="1028753"/>
          </a:xfrm>
          <a:prstGeom prst="rect">
            <a:avLst/>
          </a:prstGeom>
        </p:spPr>
      </p:pic>
    </p:spTree>
    <p:extLst>
      <p:ext uri="{BB962C8B-B14F-4D97-AF65-F5344CB8AC3E}">
        <p14:creationId xmlns:p14="http://schemas.microsoft.com/office/powerpoint/2010/main" val="2790000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28919936"/>
              </p:ext>
            </p:extLst>
          </p:nvPr>
        </p:nvGraphicFramePr>
        <p:xfrm>
          <a:off x="378691" y="341004"/>
          <a:ext cx="11545454" cy="6379464"/>
        </p:xfrm>
        <a:graphic>
          <a:graphicData uri="http://schemas.openxmlformats.org/drawingml/2006/table">
            <a:tbl>
              <a:tblPr firstRow="1" firstCol="1" bandRow="1"/>
              <a:tblGrid>
                <a:gridCol w="1549343">
                  <a:extLst>
                    <a:ext uri="{9D8B030D-6E8A-4147-A177-3AD203B41FA5}">
                      <a16:colId xmlns:a16="http://schemas.microsoft.com/office/drawing/2014/main" val="1772241194"/>
                    </a:ext>
                  </a:extLst>
                </a:gridCol>
                <a:gridCol w="6892693">
                  <a:extLst>
                    <a:ext uri="{9D8B030D-6E8A-4147-A177-3AD203B41FA5}">
                      <a16:colId xmlns:a16="http://schemas.microsoft.com/office/drawing/2014/main" val="1469827817"/>
                    </a:ext>
                  </a:extLst>
                </a:gridCol>
                <a:gridCol w="3103418">
                  <a:extLst>
                    <a:ext uri="{9D8B030D-6E8A-4147-A177-3AD203B41FA5}">
                      <a16:colId xmlns:a16="http://schemas.microsoft.com/office/drawing/2014/main" val="2427670985"/>
                    </a:ext>
                  </a:extLst>
                </a:gridCol>
              </a:tblGrid>
              <a:tr h="114509">
                <a:tc gridSpan="3">
                  <a:txBody>
                    <a:bodyPr/>
                    <a:lstStyle/>
                    <a:p>
                      <a:pPr algn="ctr">
                        <a:lnSpc>
                          <a:spcPct val="115000"/>
                        </a:lnSpc>
                        <a:spcAft>
                          <a:spcPts val="0"/>
                        </a:spcAft>
                      </a:pP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a. Đặc điểm của hai nhân vật Đôn Ki-hô-tê và Xan-chô Pan-xa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2837530"/>
                  </a:ext>
                </a:extLst>
              </a:tr>
              <a:tr h="114509">
                <a:tc>
                  <a:txBody>
                    <a:bodyPr/>
                    <a:lstStyle/>
                    <a:p>
                      <a:pP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Đôn Ki-hô-tê</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Xan-chô Pan-xa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205915"/>
                  </a:ext>
                </a:extLst>
              </a:tr>
              <a:tr h="229018">
                <a:tc>
                  <a:txBody>
                    <a:bodyPr/>
                    <a:lstStyle/>
                    <a:p>
                      <a:pP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Dáng vẻ bên ngoài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19564"/>
                  </a:ext>
                </a:extLst>
              </a:tr>
              <a:tr h="916071">
                <a:tc>
                  <a:txBody>
                    <a:bodyPr/>
                    <a:lstStyle/>
                    <a:p>
                      <a:pP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Suy nghĩ</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fontAlgn="base">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15000"/>
                        </a:lnSpc>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1290499"/>
                  </a:ext>
                </a:extLst>
              </a:tr>
              <a:tr h="229018">
                <a:tc>
                  <a:txBody>
                    <a:bodyPr/>
                    <a:lstStyle/>
                    <a:p>
                      <a:pP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Sở thích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endPar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5880757"/>
                  </a:ext>
                </a:extLst>
              </a:tr>
            </a:tbl>
          </a:graphicData>
        </a:graphic>
      </p:graphicFrame>
      <p:sp>
        <p:nvSpPr>
          <p:cNvPr id="3" name="Rectangle 2"/>
          <p:cNvSpPr/>
          <p:nvPr/>
        </p:nvSpPr>
        <p:spPr>
          <a:xfrm>
            <a:off x="2116267" y="1407874"/>
            <a:ext cx="3581430" cy="587853"/>
          </a:xfrm>
          <a:prstGeom prst="rect">
            <a:avLst/>
          </a:prstGeom>
        </p:spPr>
        <p:txBody>
          <a:bodyPr wrap="none">
            <a:spAutoFit/>
          </a:bodyPr>
          <a:lstStyle/>
          <a:p>
            <a:pPr lvl="0">
              <a:lnSpc>
                <a:spcPct val="115000"/>
              </a:lnSpc>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Gầy gò, cao lênh khênh</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9192275" y="1407874"/>
            <a:ext cx="1399742" cy="587853"/>
          </a:xfrm>
          <a:prstGeom prst="rect">
            <a:avLst/>
          </a:prstGeom>
        </p:spPr>
        <p:txBody>
          <a:bodyPr wrap="none">
            <a:spAutoFit/>
          </a:bodyPr>
          <a:lstStyle/>
          <a:p>
            <a:pPr lvl="0">
              <a:lnSpc>
                <a:spcPct val="115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Béo, lùn</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1873842" y="2183582"/>
            <a:ext cx="6854521" cy="1578894"/>
          </a:xfrm>
          <a:prstGeom prst="rect">
            <a:avLst/>
          </a:prstGeom>
        </p:spPr>
        <p:txBody>
          <a:bodyPr wrap="square">
            <a:spAutoFit/>
          </a:bodyPr>
          <a:lstStyle/>
          <a:p>
            <a:pPr lvl="0" algn="just">
              <a:lnSpc>
                <a:spcPct val="115000"/>
              </a:lnSpc>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Nhìn những chiếc cối xay gió nghĩ là những tên khổng lồ: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 tay của chúng dài ngoẵng, có đứa, cánh tay dài tới hai dặm</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1873842" y="3624035"/>
            <a:ext cx="6742545" cy="2074414"/>
          </a:xfrm>
          <a:prstGeom prst="rect">
            <a:avLst/>
          </a:prstGeom>
        </p:spPr>
        <p:txBody>
          <a:bodyPr wrap="square">
            <a:spAutoFit/>
          </a:bodyPr>
          <a:lstStyle/>
          <a:p>
            <a:pPr lvl="0" algn="just" fontAlgn="base">
              <a:lnSpc>
                <a:spcPct val="115000"/>
              </a:lnSpc>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Cho rằng: “</a:t>
            </a:r>
            <a:r>
              <a:rPr lang="vi-VN" sz="28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chính lão pháp sư Phơ-rê-xtôn trước đây đã đánh cắp thư phòng và sách vở của ta, bây giờ lại biến những tên khổng lồ kia thành cối xay gió”</a:t>
            </a:r>
            <a:r>
              <a:rPr lang="en-US" sz="280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8820726" y="2316281"/>
            <a:ext cx="2863273" cy="2569934"/>
          </a:xfrm>
          <a:prstGeom prst="rect">
            <a:avLst/>
          </a:prstGeom>
        </p:spPr>
        <p:txBody>
          <a:bodyPr wrap="square">
            <a:spAutoFit/>
          </a:bodyPr>
          <a:lstStyle/>
          <a:p>
            <a:pPr lvl="0" algn="just">
              <a:lnSpc>
                <a:spcPct val="115000"/>
              </a:lnSpc>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 rằng đó không phải là những tên khổng lồ mà chỉ là những chiếc cối xay gió.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1873842" y="5605054"/>
            <a:ext cx="6946884" cy="1083374"/>
          </a:xfrm>
          <a:prstGeom prst="rect">
            <a:avLst/>
          </a:prstGeom>
        </p:spPr>
        <p:txBody>
          <a:bodyPr wrap="square">
            <a:spAutoFit/>
          </a:bodyPr>
          <a:lstStyle/>
          <a:p>
            <a:pPr lvl="0" algn="just">
              <a:lnSpc>
                <a:spcPct val="115000"/>
              </a:lnSpc>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Thích đọc truyện tiểu thuyết kiếm hiệp, suốt đêm không ngủ để nhớ đến người yêu.</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8820727" y="5562019"/>
            <a:ext cx="2955638" cy="1083374"/>
          </a:xfrm>
          <a:prstGeom prst="rect">
            <a:avLst/>
          </a:prstGeom>
        </p:spPr>
        <p:txBody>
          <a:bodyPr wrap="square">
            <a:spAutoFit/>
          </a:bodyPr>
          <a:lstStyle/>
          <a:p>
            <a:pPr lvl="0" algn="just">
              <a:lnSpc>
                <a:spcPct val="115000"/>
              </a:lnSpc>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 ăn uống no say và ngủ.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89776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09305200"/>
              </p:ext>
            </p:extLst>
          </p:nvPr>
        </p:nvGraphicFramePr>
        <p:xfrm>
          <a:off x="332509" y="331767"/>
          <a:ext cx="11480800" cy="6449568"/>
        </p:xfrm>
        <a:graphic>
          <a:graphicData uri="http://schemas.openxmlformats.org/drawingml/2006/table">
            <a:tbl>
              <a:tblPr firstRow="1" firstCol="1" bandRow="1"/>
              <a:tblGrid>
                <a:gridCol w="1043709">
                  <a:extLst>
                    <a:ext uri="{9D8B030D-6E8A-4147-A177-3AD203B41FA5}">
                      <a16:colId xmlns:a16="http://schemas.microsoft.com/office/drawing/2014/main" val="3262130652"/>
                    </a:ext>
                  </a:extLst>
                </a:gridCol>
                <a:gridCol w="6446982">
                  <a:extLst>
                    <a:ext uri="{9D8B030D-6E8A-4147-A177-3AD203B41FA5}">
                      <a16:colId xmlns:a16="http://schemas.microsoft.com/office/drawing/2014/main" val="2486799219"/>
                    </a:ext>
                  </a:extLst>
                </a:gridCol>
                <a:gridCol w="3990109">
                  <a:extLst>
                    <a:ext uri="{9D8B030D-6E8A-4147-A177-3AD203B41FA5}">
                      <a16:colId xmlns:a16="http://schemas.microsoft.com/office/drawing/2014/main" val="3845176686"/>
                    </a:ext>
                  </a:extLst>
                </a:gridCol>
              </a:tblGrid>
              <a:tr h="114509">
                <a:tc gridSpan="3">
                  <a:txBody>
                    <a:bodyPr/>
                    <a:lstStyle/>
                    <a:p>
                      <a:pPr algn="ctr">
                        <a:lnSpc>
                          <a:spcPct val="115000"/>
                        </a:lnSpc>
                        <a:spcAft>
                          <a:spcPts val="0"/>
                        </a:spcAft>
                      </a:pPr>
                      <a:r>
                        <a:rPr lang="vi-VN" sz="2800" b="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a. Đặc điểm của hai nhân vật Đôn Ki-hô-tê và Xan-chô Pan-xa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3167705"/>
                  </a:ext>
                </a:extLst>
              </a:tr>
              <a:tr h="114509">
                <a:tc>
                  <a:txBody>
                    <a:bodyPr/>
                    <a:lstStyle/>
                    <a:p>
                      <a:pP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Đôn Ki-hô-tê</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Xan-chô Pan-xa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447739"/>
                  </a:ext>
                </a:extLst>
              </a:tr>
              <a:tr h="2748213">
                <a:tc>
                  <a:txBody>
                    <a:bodyPr/>
                    <a:lstStyle/>
                    <a:p>
                      <a:pPr>
                        <a:lnSpc>
                          <a:spcPct val="115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Lời nói và hành động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15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ase">
                        <a:lnSpc>
                          <a:spcPct val="115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effectLst/>
                        <a:latin typeface="Times New Roman" panose="02020603050405020304" pitchFamily="18" charset="0"/>
                        <a:ea typeface="Segoe UI" panose="020B0502040204020203" pitchFamily="34"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fontAlgn="base">
                        <a:lnSpc>
                          <a:spcPct val="115000"/>
                        </a:lnSpc>
                        <a:spcAft>
                          <a:spcPts val="0"/>
                        </a:spcAft>
                        <a:buFontTx/>
                        <a:buChar cha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468" marR="34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5358832"/>
                  </a:ext>
                </a:extLst>
              </a:tr>
            </a:tbl>
          </a:graphicData>
        </a:graphic>
      </p:graphicFrame>
      <p:sp>
        <p:nvSpPr>
          <p:cNvPr id="3" name="Rectangle 2"/>
          <p:cNvSpPr/>
          <p:nvPr/>
        </p:nvSpPr>
        <p:spPr>
          <a:xfrm>
            <a:off x="1339272" y="1185143"/>
            <a:ext cx="6373091" cy="3490186"/>
          </a:xfrm>
          <a:prstGeom prst="rect">
            <a:avLst/>
          </a:prstGeom>
        </p:spPr>
        <p:txBody>
          <a:bodyPr wrap="square">
            <a:spAutoFit/>
          </a:bodyPr>
          <a:lstStyle/>
          <a:p>
            <a:pPr lvl="0" algn="just" fontAlgn="base">
              <a:lnSpc>
                <a:spcPct val="115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Do đọc quá nhiều truyện kiếm hiệp, Đôn Ki-hô-tê tưởng những chiếc cối xay gió là bọn khổng lồ gian ác, nên chế giễu tính nhút nhát của Xan- chô “</a:t>
            </a:r>
            <a:r>
              <a:rPr lang="vi-VN"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Nếu anh sợ thì hãy tránh xa”; lão còn hét thét lớn</a:t>
            </a:r>
            <a:r>
              <a:rPr lang="en-US"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“Chớ có chạy trốn” và cảnh báo: “dù cho bọn ngươi có vung nhiều cánh tay hơn cả gã khổng lồ Bri-a-rê-ô, các ngươi cũng sắp phải đền tội”</a:t>
            </a:r>
            <a:r>
              <a:rPr lang="en-US"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487053" y="4675329"/>
            <a:ext cx="6373091" cy="1791260"/>
          </a:xfrm>
          <a:prstGeom prst="rect">
            <a:avLst/>
          </a:prstGeom>
        </p:spPr>
        <p:txBody>
          <a:bodyPr wrap="square">
            <a:spAutoFit/>
          </a:bodyPr>
          <a:lstStyle/>
          <a:p>
            <a:pPr lvl="0" algn="just" fontAlgn="base">
              <a:lnSpc>
                <a:spcPct val="115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Vì hoang tưởng nên Đôn Ki-hô-tê có hành động ngông cuồng “</a:t>
            </a:r>
            <a:r>
              <a:rPr lang="vi-VN"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tay lăm lăm ngọn giáo</a:t>
            </a:r>
            <a:r>
              <a:rPr lang="en-US"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phi thẳng tới chiếc cối xay gió gần nhất ở trước mặt, và đâm mũi giáo vào cánh quạt”; </a:t>
            </a:r>
            <a:r>
              <a:rPr lang="en-US"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7860144" y="1185143"/>
            <a:ext cx="3879274" cy="1791260"/>
          </a:xfrm>
          <a:prstGeom prst="rect">
            <a:avLst/>
          </a:prstGeom>
        </p:spPr>
        <p:txBody>
          <a:bodyPr wrap="square">
            <a:spAutoFit/>
          </a:bodyPr>
          <a:lstStyle/>
          <a:p>
            <a:pPr lvl="0" algn="just" fontAlgn="base">
              <a:lnSpc>
                <a:spcPct val="115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Đưa ra lời khuyên can </a:t>
            </a:r>
            <a:r>
              <a:rPr lang="vi-VN"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“chẳng phải là những tên khổng lồ đâu mà là những chiếc cối xay gió, </a:t>
            </a:r>
            <a:r>
              <a:rPr lang="en-US"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7924801" y="3125728"/>
            <a:ext cx="3389746" cy="941796"/>
          </a:xfrm>
          <a:prstGeom prst="rect">
            <a:avLst/>
          </a:prstGeom>
        </p:spPr>
        <p:txBody>
          <a:bodyPr wrap="square">
            <a:spAutoFit/>
          </a:bodyPr>
          <a:lstStyle/>
          <a:p>
            <a:pPr lvl="0" algn="just" fontAlgn="base">
              <a:lnSpc>
                <a:spcPct val="115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Sẵn sàng cứu chủ </a:t>
            </a:r>
            <a:r>
              <a:rPr lang="vi-VN"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“nâng Đôn Ki-hô-tê dậy”;</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7786253" y="4112264"/>
            <a:ext cx="3953165" cy="2640723"/>
          </a:xfrm>
          <a:prstGeom prst="rect">
            <a:avLst/>
          </a:prstGeom>
        </p:spPr>
        <p:txBody>
          <a:bodyPr wrap="square">
            <a:spAutoFit/>
          </a:bodyPr>
          <a:lstStyle/>
          <a:p>
            <a:pPr lvl="0" algn="just" fontAlgn="base">
              <a:lnSpc>
                <a:spcPct val="115000"/>
              </a:lnSpc>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 động vô tư, lạc quan: “</a:t>
            </a:r>
            <a:r>
              <a:rPr lang="vi-VN"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ngồi lại cho thật thoải mái trên lưng lừa, </a:t>
            </a:r>
            <a:r>
              <a:rPr lang="en-US"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vừa đi vừa ung dung đánh chén, thỉnh thoảng lại tu bầu rượu một cách ngon lành”.</a:t>
            </a:r>
            <a:r>
              <a:rPr lang="en-US" sz="240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 </a:t>
            </a:r>
          </a:p>
        </p:txBody>
      </p:sp>
    </p:spTree>
    <p:extLst>
      <p:ext uri="{BB962C8B-B14F-4D97-AF65-F5344CB8AC3E}">
        <p14:creationId xmlns:p14="http://schemas.microsoft.com/office/powerpoint/2010/main" val="4103551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anim calcmode="lin" valueType="num">
                                      <p:cBhvr>
                                        <p:cTn id="3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43018"/>
            <a:ext cx="5737235" cy="4414982"/>
          </a:xfrm>
          <a:prstGeom prst="rect">
            <a:avLst/>
          </a:prstGeom>
        </p:spPr>
      </p:pic>
      <p:pic>
        <p:nvPicPr>
          <p:cNvPr id="3" name="Picture 2" descr="PHÃN TÃCH NHÃN Váº¬T ÄÃN-KI-HÃ-TÃ TRONG ÄÃNH NHAU Vá»I Cá»I XAY GIÃ ...">
            <a:extLst>
              <a:ext uri="{FF2B5EF4-FFF2-40B4-BE49-F238E27FC236}">
                <a16:creationId xmlns:a16="http://schemas.microsoft.com/office/drawing/2014/main" id="{B5B97DA1-55B6-422E-96BB-1F94786E6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46"/>
          <a:stretch/>
        </p:blipFill>
        <p:spPr bwMode="auto">
          <a:xfrm>
            <a:off x="5829598" y="138545"/>
            <a:ext cx="6228388" cy="40039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36821" y="369523"/>
            <a:ext cx="4698722" cy="678327"/>
          </a:xfrm>
          <a:prstGeom prst="rect">
            <a:avLst/>
          </a:prstGeom>
        </p:spPr>
        <p:txBody>
          <a:bodyPr wrap="none">
            <a:spAutoFit/>
          </a:bodyPr>
          <a:lstStyle/>
          <a:p>
            <a:pPr algn="just">
              <a:lnSpc>
                <a:spcPct val="115000"/>
              </a:lnSpc>
              <a:spcAft>
                <a:spcPts val="0"/>
              </a:spcAft>
            </a:pPr>
            <a:r>
              <a:rPr lang="vi-VN"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1. Cặp nhân vật bất hủ</a:t>
            </a:r>
            <a:endParaRPr lang="en-US" sz="3600" dirty="0">
              <a:solidFill>
                <a:srgbClr val="7030A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5737235" y="4800721"/>
            <a:ext cx="6096000" cy="548099"/>
          </a:xfrm>
          <a:prstGeom prst="rect">
            <a:avLst/>
          </a:prstGeom>
        </p:spPr>
        <p:txBody>
          <a:bodyPr>
            <a:spAutoFit/>
          </a:bodyPr>
          <a:lstStyle/>
          <a:p>
            <a:pPr algn="ctr">
              <a:lnSpc>
                <a:spcPct val="115000"/>
              </a:lnSpc>
              <a:spcAft>
                <a:spcPts val="0"/>
              </a:spcAft>
            </a:pPr>
            <a:r>
              <a:rPr lang="en-US" sz="2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4832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ÃN TÃCH NHÃN Váº¬T ÄÃN-KI-HÃ-TÃ TRONG ÄÃNH NHAU Vá»I Cá»I XAY GIÃ ...">
            <a:extLst>
              <a:ext uri="{FF2B5EF4-FFF2-40B4-BE49-F238E27FC236}">
                <a16:creationId xmlns:a16="http://schemas.microsoft.com/office/drawing/2014/main" id="{B5B97DA1-55B6-422E-96BB-1F94786E6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46"/>
          <a:stretch/>
        </p:blipFill>
        <p:spPr bwMode="auto">
          <a:xfrm rot="20693437">
            <a:off x="469427" y="1027195"/>
            <a:ext cx="3023409" cy="2392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 name="Picture 2" descr="PhÃ¢n tÃ­ch Äoáº¡n trÃ­ch ÄÃ¡nh nhau vá»i cá»i xay giÃ³ cá»§a Xec-van-tex ...">
            <a:extLst>
              <a:ext uri="{FF2B5EF4-FFF2-40B4-BE49-F238E27FC236}">
                <a16:creationId xmlns:a16="http://schemas.microsoft.com/office/drawing/2014/main" id="{580BAB6C-6390-4566-91A0-188738223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3852">
            <a:off x="1012838" y="4149019"/>
            <a:ext cx="2969331" cy="23020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Rectangle 3"/>
          <p:cNvSpPr/>
          <p:nvPr/>
        </p:nvSpPr>
        <p:spPr>
          <a:xfrm>
            <a:off x="4553527" y="858806"/>
            <a:ext cx="7093528" cy="5262979"/>
          </a:xfrm>
          <a:prstGeom prst="rect">
            <a:avLst/>
          </a:prstGeom>
        </p:spPr>
        <p:txBody>
          <a:bodyPr wrap="square">
            <a:spAutoFit/>
          </a:bodyPr>
          <a:lstStyle/>
          <a:p>
            <a:pPr algn="just">
              <a:lnSpc>
                <a:spcPct val="150000"/>
              </a:lnSpc>
              <a:spcAft>
                <a:spcPts val="0"/>
              </a:spcAft>
            </a:pP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Nhân vật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Ki-</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tê</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solidFill>
                <a:srgbClr val="7030A0"/>
              </a:solidFill>
              <a:effectLst/>
              <a:latin typeface="Times New Roman" panose="02020603050405020304" pitchFamily="18" charset="0"/>
              <a:ea typeface="Times New Roman" panose="02020603050405020304" pitchFamily="18" charset="0"/>
            </a:endParaRPr>
          </a:p>
          <a:p>
            <a:pPr algn="just" fontAlgn="base">
              <a:lnSpc>
                <a:spcPct val="150000"/>
              </a:lnSpc>
              <a:spcAft>
                <a:spcPts val="0"/>
              </a:spcAft>
            </a:pP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Ki-</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tê</a:t>
            </a: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đánh nhau với những chiếc cối xay gió:</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50000"/>
              </a:lnSpc>
              <a:spcAft>
                <a:spcPts val="0"/>
              </a:spcAft>
            </a:pPr>
            <a:r>
              <a:rPr lang="en-US"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ì </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đam mê truyện kiếm hiệp đến nỗi điên cuồng nên khi nhìn những chiếc cối xay gió,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Ki-</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tê</a:t>
            </a: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tưởng đó là những tên khổng lồ gian ác liền lao vào giao chiến bất chấp lời khuyên của Xan-chô. </a:t>
            </a:r>
            <a:endParaRPr lang="en-US" sz="28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9742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ÃN TÃCH NHÃN Váº¬T ÄÃN-KI-HÃ-TÃ TRONG ÄÃNH NHAU Vá»I Cá»I XAY GIÃ ...">
            <a:extLst>
              <a:ext uri="{FF2B5EF4-FFF2-40B4-BE49-F238E27FC236}">
                <a16:creationId xmlns:a16="http://schemas.microsoft.com/office/drawing/2014/main" id="{B5B97DA1-55B6-422E-96BB-1F94786E6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46"/>
          <a:stretch/>
        </p:blipFill>
        <p:spPr bwMode="auto">
          <a:xfrm rot="20693437">
            <a:off x="469427" y="1027195"/>
            <a:ext cx="3023409" cy="2392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 name="Picture 2" descr="PhÃ¢n tÃ­ch Äoáº¡n trÃ­ch ÄÃ¡nh nhau vá»i cá»i xay giÃ³ cá»§a Xec-van-tex ...">
            <a:extLst>
              <a:ext uri="{FF2B5EF4-FFF2-40B4-BE49-F238E27FC236}">
                <a16:creationId xmlns:a16="http://schemas.microsoft.com/office/drawing/2014/main" id="{580BAB6C-6390-4566-91A0-188738223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3852">
            <a:off x="1012838" y="4149019"/>
            <a:ext cx="2969331" cy="23020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Rectangle 3"/>
          <p:cNvSpPr/>
          <p:nvPr/>
        </p:nvSpPr>
        <p:spPr>
          <a:xfrm>
            <a:off x="4387273" y="221496"/>
            <a:ext cx="7093528" cy="7201972"/>
          </a:xfrm>
          <a:prstGeom prst="rect">
            <a:avLst/>
          </a:prstGeom>
        </p:spPr>
        <p:txBody>
          <a:bodyPr wrap="square">
            <a:spAutoFit/>
          </a:bodyPr>
          <a:lstStyle/>
          <a:p>
            <a:pPr algn="just" fontAlgn="base">
              <a:lnSpc>
                <a:spcPct val="150000"/>
              </a:lnSpc>
            </a:pP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Nhân vật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Ki-</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tê</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50000"/>
              </a:lnSpc>
            </a:pPr>
            <a:r>
              <a:rPr lang="vi-VN" sz="2800" b="1" dirty="0" smtClean="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Tính cách nhân vật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Đôn</a:t>
            </a:r>
            <a:r>
              <a:rPr lang="en-US" sz="2800" b="1" dirty="0">
                <a:solidFill>
                  <a:srgbClr val="7030A0"/>
                </a:solidFill>
                <a:latin typeface="Times New Roman" panose="02020603050405020304" pitchFamily="18" charset="0"/>
                <a:cs typeface="Times New Roman" panose="02020603050405020304" pitchFamily="18" charset="0"/>
              </a:rPr>
              <a:t> Ki-</a:t>
            </a:r>
            <a:r>
              <a:rPr lang="en-US" sz="2800" b="1" dirty="0" err="1">
                <a:solidFill>
                  <a:srgbClr val="7030A0"/>
                </a:solidFill>
                <a:latin typeface="Times New Roman" panose="02020603050405020304" pitchFamily="18" charset="0"/>
                <a:cs typeface="Times New Roman" panose="02020603050405020304" pitchFamily="18" charset="0"/>
              </a:rPr>
              <a:t>hô</a:t>
            </a:r>
            <a:r>
              <a:rPr lang="en-US" sz="2800" b="1" dirty="0">
                <a:solidFill>
                  <a:srgbClr val="7030A0"/>
                </a:solidFill>
                <a:latin typeface="Times New Roman" panose="02020603050405020304" pitchFamily="18" charset="0"/>
                <a:cs typeface="Times New Roman" panose="02020603050405020304" pitchFamily="18" charset="0"/>
              </a:rPr>
              <a:t>-</a:t>
            </a:r>
            <a:r>
              <a:rPr lang="en-US" sz="2800" b="1" dirty="0" err="1">
                <a:solidFill>
                  <a:srgbClr val="7030A0"/>
                </a:solidFill>
                <a:latin typeface="Times New Roman" panose="02020603050405020304" pitchFamily="18" charset="0"/>
                <a:cs typeface="Times New Roman" panose="02020603050405020304" pitchFamily="18" charset="0"/>
              </a:rPr>
              <a:t>tê</a:t>
            </a:r>
            <a:r>
              <a:rPr lang="vi-VN" sz="2800" b="1"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pPr algn="just" fontAlgn="base">
              <a:lnSpc>
                <a:spcPct val="150000"/>
              </a:lnSpc>
            </a:pPr>
            <a:r>
              <a:rPr lang="vi-VN" sz="2800" b="1" dirty="0">
                <a:solidFill>
                  <a:srgbClr val="7030A0"/>
                </a:solidFill>
                <a:latin typeface="Times New Roman" panose="02020603050405020304" pitchFamily="18" charset="0"/>
                <a:cs typeface="Times New Roman" panose="02020603050405020304" pitchFamily="18" charset="0"/>
              </a:rPr>
              <a:t>+ + Nhược điểm:</a:t>
            </a:r>
            <a:r>
              <a:rPr lang="vi-VN" sz="2800" dirty="0">
                <a:solidFill>
                  <a:srgbClr val="7030A0"/>
                </a:solidFill>
                <a:latin typeface="Times New Roman" panose="02020603050405020304" pitchFamily="18" charset="0"/>
                <a:cs typeface="Times New Roman" panose="02020603050405020304" pitchFamily="18" charset="0"/>
              </a:rPr>
              <a:t> Đầu óc ảo tưởng, hão huyền, viển vông, thiếu kiến thức thực tế, hành động, lời nói, gàn dở, điên rồ</a:t>
            </a:r>
            <a:endParaRPr lang="en-US" sz="2800" dirty="0">
              <a:solidFill>
                <a:srgbClr val="7030A0"/>
              </a:solidFill>
              <a:latin typeface="Times New Roman" panose="02020603050405020304" pitchFamily="18" charset="0"/>
              <a:cs typeface="Times New Roman" panose="02020603050405020304" pitchFamily="18" charset="0"/>
            </a:endParaRPr>
          </a:p>
          <a:p>
            <a:pPr algn="just" fontAlgn="base">
              <a:lnSpc>
                <a:spcPct val="150000"/>
              </a:lnSpc>
            </a:pPr>
            <a:r>
              <a:rPr lang="vi-VN" sz="2800" b="1" dirty="0">
                <a:solidFill>
                  <a:srgbClr val="7030A0"/>
                </a:solidFill>
                <a:latin typeface="Times New Roman" panose="02020603050405020304" pitchFamily="18" charset="0"/>
                <a:cs typeface="Times New Roman" panose="02020603050405020304" pitchFamily="18" charset="0"/>
              </a:rPr>
              <a:t>+ + Ưu điểm:</a:t>
            </a:r>
            <a:r>
              <a:rPr lang="vi-VN" sz="2800" dirty="0">
                <a:solidFill>
                  <a:srgbClr val="7030A0"/>
                </a:solidFill>
                <a:latin typeface="Times New Roman" panose="02020603050405020304" pitchFamily="18" charset="0"/>
                <a:cs typeface="Times New Roman" panose="02020603050405020304" pitchFamily="18" charset="0"/>
              </a:rPr>
              <a:t> Đôn Ki-hô-tê mang trong mình những phẩm chất tốt đẹp: có lý tưởng cao đẹp, có tinh thần dũng cảm, nghĩa hiệp, mong muốn lập lại trật tự xã hội, đem lại công lý cho người nghèo.</a:t>
            </a:r>
            <a:r>
              <a:rPr lang="en-US" sz="2800" dirty="0">
                <a:solidFill>
                  <a:srgbClr val="7030A0"/>
                </a:solidFill>
                <a:latin typeface="Times New Roman" panose="02020603050405020304" pitchFamily="18" charset="0"/>
                <a:cs typeface="Times New Roman" panose="02020603050405020304" pitchFamily="18" charset="0"/>
              </a:rPr>
              <a:t> </a:t>
            </a:r>
          </a:p>
          <a:p>
            <a:pPr algn="just" fontAlgn="base">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819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ÃN TÃCH NHÃN Váº¬T ÄÃN-KI-HÃ-TÃ TRONG ÄÃNH NHAU Vá»I Cá»I XAY GIÃ ...">
            <a:extLst>
              <a:ext uri="{FF2B5EF4-FFF2-40B4-BE49-F238E27FC236}">
                <a16:creationId xmlns:a16="http://schemas.microsoft.com/office/drawing/2014/main" id="{B5B97DA1-55B6-422E-96BB-1F94786E6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46"/>
          <a:stretch/>
        </p:blipFill>
        <p:spPr bwMode="auto">
          <a:xfrm rot="20693437">
            <a:off x="450639" y="885532"/>
            <a:ext cx="4110356" cy="23922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 name="Picture 2" descr="PhÃ¢n tÃ­ch Äoáº¡n trÃ­ch ÄÃ¡nh nhau vá»i cá»i xay giÃ³ cá»§a Xec-van-tex ...">
            <a:extLst>
              <a:ext uri="{FF2B5EF4-FFF2-40B4-BE49-F238E27FC236}">
                <a16:creationId xmlns:a16="http://schemas.microsoft.com/office/drawing/2014/main" id="{580BAB6C-6390-4566-91A0-188738223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3852">
            <a:off x="1008395" y="4217741"/>
            <a:ext cx="4036836" cy="23020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Rectangle 3"/>
          <p:cNvSpPr/>
          <p:nvPr/>
        </p:nvSpPr>
        <p:spPr>
          <a:xfrm>
            <a:off x="5310909" y="1884041"/>
            <a:ext cx="6557820" cy="2677656"/>
          </a:xfrm>
          <a:prstGeom prst="rect">
            <a:avLst/>
          </a:prstGeom>
        </p:spPr>
        <p:txBody>
          <a:bodyPr wrap="square">
            <a:spAutoFit/>
          </a:bodyPr>
          <a:lstStyle/>
          <a:p>
            <a:pPr algn="just" fontAlgn="base"/>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Nhân vật </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Ki-</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tê</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r>
              <a:rPr lang="en-US" sz="2800" b="1" dirty="0" smtClean="0">
                <a:solidFill>
                  <a:srgbClr val="7030A0"/>
                </a:solidFill>
                <a:latin typeface="Times New Roman" panose="02020603050405020304" pitchFamily="18" charset="0"/>
                <a:cs typeface="Times New Roman" panose="02020603050405020304" pitchFamily="18" charset="0"/>
              </a:rPr>
              <a:t> </a:t>
            </a:r>
            <a:endParaRPr lang="en-US" sz="2800" dirty="0">
              <a:solidFill>
                <a:srgbClr val="7030A0"/>
              </a:solidFill>
              <a:latin typeface="Times New Roman" panose="02020603050405020304" pitchFamily="18" charset="0"/>
              <a:cs typeface="Times New Roman" panose="02020603050405020304" pitchFamily="18" charset="0"/>
            </a:endParaRPr>
          </a:p>
          <a:p>
            <a:pPr algn="just" fontAlgn="base"/>
            <a:r>
              <a:rPr lang="en-US" sz="2800" dirty="0" smtClean="0">
                <a:solidFill>
                  <a:srgbClr val="FF0000"/>
                </a:solidFill>
                <a:latin typeface="Times New Roman" panose="02020603050405020304" pitchFamily="18" charset="0"/>
                <a:cs typeface="Times New Roman" panose="02020603050405020304" pitchFamily="18" charset="0"/>
              </a:rPr>
              <a:t>=&gt; </a:t>
            </a:r>
            <a:r>
              <a:rPr lang="en-US" sz="2800" dirty="0" err="1" smtClean="0">
                <a:solidFill>
                  <a:srgbClr val="FF0000"/>
                </a:solidFill>
                <a:latin typeface="Times New Roman" panose="02020603050405020304" pitchFamily="18" charset="0"/>
                <a:cs typeface="Times New Roman" panose="02020603050405020304" pitchFamily="18" charset="0"/>
              </a:rPr>
              <a:t>Đôn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Ki-</a:t>
            </a:r>
            <a:r>
              <a:rPr lang="en-US" sz="2800" dirty="0" err="1">
                <a:solidFill>
                  <a:srgbClr val="FF0000"/>
                </a:solidFill>
                <a:latin typeface="Times New Roman" panose="02020603050405020304" pitchFamily="18" charset="0"/>
                <a:cs typeface="Times New Roman" panose="02020603050405020304" pitchFamily="18" charset="0"/>
              </a:rPr>
              <a:t>hô</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tê</a:t>
            </a:r>
            <a:r>
              <a:rPr lang="vi-VN" sz="2800" dirty="0">
                <a:solidFill>
                  <a:srgbClr val="FF0000"/>
                </a:solidFill>
                <a:latin typeface="Times New Roman" panose="02020603050405020304" pitchFamily="18" charset="0"/>
                <a:cs typeface="Times New Roman" panose="02020603050405020304" pitchFamily="18" charset="0"/>
              </a:rPr>
              <a:t> vừa đáng trách, vừa đáng thương. Hình ảnh của chàng là hình ảnh của hiệp sĩ đã lỗi thời, chàng trở nên cô đơn, lạc lõng giữa cuộc đời.</a:t>
            </a:r>
            <a:r>
              <a:rPr lang="vi-VN"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95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Ã¢n tÃ­ch Äoáº¡n trÃ­ch ÄÃ¡nh nhau vá»i cá»i xay giÃ³ cá»§a Xec-van-tex ...">
            <a:extLst>
              <a:ext uri="{FF2B5EF4-FFF2-40B4-BE49-F238E27FC236}">
                <a16:creationId xmlns:a16="http://schemas.microsoft.com/office/drawing/2014/main" id="{580BAB6C-6390-4566-91A0-188738223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3852">
            <a:off x="1012838" y="4149019"/>
            <a:ext cx="2969331" cy="23020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Rectangle 3"/>
          <p:cNvSpPr/>
          <p:nvPr/>
        </p:nvSpPr>
        <p:spPr>
          <a:xfrm>
            <a:off x="4387273" y="221496"/>
            <a:ext cx="7093528" cy="5539978"/>
          </a:xfrm>
          <a:prstGeom prst="rect">
            <a:avLst/>
          </a:prstGeom>
        </p:spPr>
        <p:txBody>
          <a:bodyPr wrap="square">
            <a:spAutoFit/>
          </a:bodyPr>
          <a:lstStyle/>
          <a:p>
            <a:pPr fontAlgn="base"/>
            <a:r>
              <a:rPr lang="vi-VN" b="1" dirty="0"/>
              <a:t> </a:t>
            </a:r>
            <a:endParaRPr lang="en-US" dirty="0"/>
          </a:p>
          <a:p>
            <a:pPr algn="just" fontAlgn="base">
              <a:lnSpc>
                <a:spcPct val="150000"/>
              </a:lnSpc>
            </a:pPr>
            <a:r>
              <a:rPr lang="en-US" sz="2800" b="1"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Nhân vật Xan-chô Pan-xa:</a:t>
            </a:r>
            <a:endParaRPr lang="en-US" sz="2800" dirty="0">
              <a:solidFill>
                <a:srgbClr val="7030A0"/>
              </a:solidFill>
              <a:latin typeface="Times New Roman" panose="02020603050405020304" pitchFamily="18" charset="0"/>
              <a:cs typeface="Times New Roman" panose="02020603050405020304" pitchFamily="18" charset="0"/>
            </a:endParaRPr>
          </a:p>
          <a:p>
            <a:pPr algn="just" fontAlgn="base">
              <a:lnSpc>
                <a:spcPct val="150000"/>
              </a:lnSpc>
            </a:pPr>
            <a:r>
              <a:rPr lang="vi-VN" sz="2800" b="1" dirty="0">
                <a:solidFill>
                  <a:srgbClr val="7030A0"/>
                </a:solidFill>
                <a:latin typeface="Times New Roman" panose="02020603050405020304" pitchFamily="18" charset="0"/>
                <a:cs typeface="Times New Roman" panose="02020603050405020304" pitchFamily="18" charset="0"/>
              </a:rPr>
              <a:t>+ Nhìn nhận về những chiếc cối xay gió</a:t>
            </a:r>
            <a:r>
              <a:rPr lang="vi-VN" sz="2800" dirty="0">
                <a:solidFill>
                  <a:srgbClr val="7030A0"/>
                </a:solidFill>
                <a:latin typeface="Times New Roman" panose="02020603050405020304" pitchFamily="18" charset="0"/>
                <a:cs typeface="Times New Roman" panose="02020603050405020304" pitchFamily="18" charset="0"/>
              </a:rPr>
              <a:t>: Xan-chô biết rằng đó chẳng phải là những tên khổng lồ mà là những chiếc cối xay gió và cái vật trông tưởng giống cánh tay kia là những cánh quạt khi có gió thổi, chúng sẽ quay tròn làm chuyển động những khối đá bên trong.</a:t>
            </a:r>
            <a:r>
              <a:rPr lang="en-US" sz="2800" dirty="0">
                <a:solidFill>
                  <a:srgbClr val="7030A0"/>
                </a:solidFill>
                <a:latin typeface="Times New Roman" panose="02020603050405020304" pitchFamily="18" charset="0"/>
                <a:cs typeface="Times New Roman" panose="02020603050405020304" pitchFamily="18" charset="0"/>
              </a:rPr>
              <a:t> </a:t>
            </a:r>
          </a:p>
          <a:p>
            <a:pPr algn="just" fontAlgn="base">
              <a:lnSpc>
                <a:spcPct val="150000"/>
              </a:lnSpc>
            </a:pPr>
            <a:r>
              <a:rPr lang="en-US" sz="2800" dirty="0" smtClean="0">
                <a:solidFill>
                  <a:srgbClr val="7030A0"/>
                </a:solidFill>
                <a:latin typeface="Times New Roman" panose="02020603050405020304" pitchFamily="18" charset="0"/>
                <a:cs typeface="Times New Roman" panose="02020603050405020304" pitchFamily="18" charset="0"/>
              </a:rPr>
              <a:t> </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rot="20480540">
            <a:off x="327111" y="750317"/>
            <a:ext cx="3378727" cy="2600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94093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Ã¢n tÃ­ch Äoáº¡n trÃ­ch ÄÃ¡nh nhau vá»i cá»i xay giÃ³ cá»§a Xec-van-tex ...">
            <a:extLst>
              <a:ext uri="{FF2B5EF4-FFF2-40B4-BE49-F238E27FC236}">
                <a16:creationId xmlns:a16="http://schemas.microsoft.com/office/drawing/2014/main" id="{580BAB6C-6390-4566-91A0-188738223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3852">
            <a:off x="1012838" y="4149019"/>
            <a:ext cx="2969331" cy="23020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Rectangle 3"/>
          <p:cNvSpPr/>
          <p:nvPr/>
        </p:nvSpPr>
        <p:spPr>
          <a:xfrm>
            <a:off x="4387273" y="221496"/>
            <a:ext cx="7093528" cy="5539978"/>
          </a:xfrm>
          <a:prstGeom prst="rect">
            <a:avLst/>
          </a:prstGeom>
        </p:spPr>
        <p:txBody>
          <a:bodyPr wrap="square">
            <a:spAutoFit/>
          </a:bodyPr>
          <a:lstStyle/>
          <a:p>
            <a:pPr fontAlgn="base"/>
            <a:r>
              <a:rPr lang="vi-VN" b="1" dirty="0"/>
              <a:t> </a:t>
            </a:r>
            <a:endParaRPr lang="en-US" dirty="0"/>
          </a:p>
          <a:p>
            <a:pPr algn="just" fontAlgn="base">
              <a:lnSpc>
                <a:spcPct val="150000"/>
              </a:lnSpc>
            </a:pPr>
            <a:r>
              <a:rPr lang="en-US" sz="2800" b="1" dirty="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Nhân vật Xan-chô Pan-xa:</a:t>
            </a:r>
            <a:endParaRPr lang="en-US" sz="2800" dirty="0">
              <a:solidFill>
                <a:srgbClr val="7030A0"/>
              </a:solidFill>
              <a:latin typeface="Times New Roman" panose="02020603050405020304" pitchFamily="18" charset="0"/>
              <a:cs typeface="Times New Roman" panose="02020603050405020304" pitchFamily="18" charset="0"/>
            </a:endParaRPr>
          </a:p>
          <a:p>
            <a:pPr algn="just" fontAlgn="base">
              <a:lnSpc>
                <a:spcPct val="150000"/>
              </a:lnSpc>
            </a:pPr>
            <a:r>
              <a:rPr lang="vi-VN" sz="2800" b="1" dirty="0" smtClean="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Tính cách nhân vật Xan-chô Pan-xa:</a:t>
            </a:r>
            <a:endParaRPr lang="en-US" sz="28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vi-VN" sz="2800" b="1" dirty="0">
                <a:solidFill>
                  <a:srgbClr val="7030A0"/>
                </a:solidFill>
                <a:latin typeface="Times New Roman" panose="02020603050405020304" pitchFamily="18" charset="0"/>
                <a:cs typeface="Times New Roman" panose="02020603050405020304" pitchFamily="18" charset="0"/>
              </a:rPr>
              <a:t>+ + Ưu điểm</a:t>
            </a:r>
            <a:r>
              <a:rPr lang="vi-VN" sz="2800" dirty="0">
                <a:solidFill>
                  <a:srgbClr val="7030A0"/>
                </a:solidFill>
                <a:latin typeface="Times New Roman" panose="02020603050405020304" pitchFamily="18" charset="0"/>
                <a:cs typeface="Times New Roman" panose="02020603050405020304" pitchFamily="18" charset="0"/>
              </a:rPr>
              <a:t>: là người có đầu óc tỉnh táo, thiết thực, lạc quan</a:t>
            </a:r>
            <a:r>
              <a:rPr lang="en-US" sz="2800" dirty="0">
                <a:solidFill>
                  <a:srgbClr val="7030A0"/>
                </a:solidFill>
                <a:latin typeface="Times New Roman" panose="02020603050405020304" pitchFamily="18" charset="0"/>
                <a:cs typeface="Times New Roman" panose="02020603050405020304" pitchFamily="18" charset="0"/>
              </a:rPr>
              <a:t>.</a:t>
            </a:r>
            <a:r>
              <a:rPr lang="vi-VN" sz="2800" dirty="0">
                <a:solidFill>
                  <a:srgbClr val="7030A0"/>
                </a:solidFill>
                <a:latin typeface="Times New Roman" panose="02020603050405020304" pitchFamily="18" charset="0"/>
                <a:cs typeface="Times New Roman" panose="02020603050405020304" pitchFamily="18" charset="0"/>
              </a:rPr>
              <a:t> </a:t>
            </a:r>
            <a:endParaRPr lang="en-US" sz="2800"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vi-VN" sz="2800" b="1" dirty="0">
                <a:solidFill>
                  <a:srgbClr val="7030A0"/>
                </a:solidFill>
                <a:latin typeface="Times New Roman" panose="02020603050405020304" pitchFamily="18" charset="0"/>
                <a:cs typeface="Times New Roman" panose="02020603050405020304" pitchFamily="18" charset="0"/>
              </a:rPr>
              <a:t>+ + Nhược điểm</a:t>
            </a:r>
            <a:r>
              <a:rPr lang="vi-VN" sz="2800" dirty="0">
                <a:solidFill>
                  <a:srgbClr val="7030A0"/>
                </a:solidFill>
                <a:latin typeface="Times New Roman" panose="02020603050405020304" pitchFamily="18" charset="0"/>
                <a:cs typeface="Times New Roman" panose="02020603050405020304" pitchFamily="18" charset="0"/>
              </a:rPr>
              <a:t>: thực dụng, ước muốn tầm thường, chỉ nghĩ đến cá nhân, hèn nhát, chỉ lo hưởng thụ bản thân</a:t>
            </a:r>
            <a:r>
              <a:rPr lang="en-US" sz="2800" dirty="0">
                <a:solidFill>
                  <a:srgbClr val="7030A0"/>
                </a:solidFill>
                <a:latin typeface="Times New Roman" panose="02020603050405020304" pitchFamily="18" charset="0"/>
                <a:cs typeface="Times New Roman" panose="02020603050405020304" pitchFamily="18" charset="0"/>
              </a:rPr>
              <a:t>.</a:t>
            </a:r>
          </a:p>
          <a:p>
            <a:pPr algn="just" fontAlgn="base">
              <a:lnSpc>
                <a:spcPct val="150000"/>
              </a:lnSpc>
            </a:pPr>
            <a:r>
              <a:rPr lang="en-US" sz="2800" dirty="0" smtClean="0">
                <a:solidFill>
                  <a:srgbClr val="7030A0"/>
                </a:solidFill>
                <a:latin typeface="Times New Roman" panose="02020603050405020304" pitchFamily="18" charset="0"/>
                <a:cs typeface="Times New Roman" panose="02020603050405020304" pitchFamily="18" charset="0"/>
              </a:rPr>
              <a:t> </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rot="20480540">
            <a:off x="327111" y="750317"/>
            <a:ext cx="3378727" cy="2600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44358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barn(inVertical)">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08873" cy="6858000"/>
          </a:xfrm>
          <a:prstGeom prst="rect">
            <a:avLst/>
          </a:prstGeom>
        </p:spPr>
      </p:pic>
      <p:sp>
        <p:nvSpPr>
          <p:cNvPr id="3" name="Rectangle 2"/>
          <p:cNvSpPr/>
          <p:nvPr/>
        </p:nvSpPr>
        <p:spPr>
          <a:xfrm>
            <a:off x="2856056" y="498832"/>
            <a:ext cx="5205271" cy="548099"/>
          </a:xfrm>
          <a:prstGeom prst="rect">
            <a:avLst/>
          </a:prstGeom>
        </p:spPr>
        <p:txBody>
          <a:bodyPr wrap="none">
            <a:spAutoFit/>
          </a:bodyPr>
          <a:lstStyle/>
          <a:p>
            <a:pPr algn="just">
              <a:lnSpc>
                <a:spcPct val="115000"/>
              </a:lnSpc>
              <a:spcAft>
                <a:spcPts val="0"/>
              </a:spcAft>
            </a:pPr>
            <a:r>
              <a:rPr lang="vi-VN" sz="2800" b="1" dirty="0">
                <a:solidFill>
                  <a:srgbClr val="0070C0"/>
                </a:solidFill>
                <a:latin typeface="Times New Roman" panose="02020603050405020304" pitchFamily="18" charset="0"/>
                <a:ea typeface="MS Mincho"/>
                <a:cs typeface="Times New Roman" panose="02020603050405020304" pitchFamily="18" charset="0"/>
              </a:rPr>
              <a:t>2. Nghệ thuật xây dựng nhân vật</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801091" y="2745736"/>
            <a:ext cx="8636000" cy="2074414"/>
          </a:xfrm>
          <a:prstGeom prst="rect">
            <a:avLst/>
          </a:prstGeom>
        </p:spPr>
        <p:txBody>
          <a:bodyPr wrap="square">
            <a:spAutoFit/>
          </a:bodyPr>
          <a:lstStyle/>
          <a:p>
            <a:pPr algn="just">
              <a:lnSpc>
                <a:spcPct val="115000"/>
              </a:lnSpc>
              <a:spcAft>
                <a:spcPts val="0"/>
              </a:spcAft>
              <a:tabLst>
                <a:tab pos="1386840" algn="l"/>
              </a:tabLs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Ki-</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Xan-chô Pan-xa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MS Mincho"/>
                <a:cs typeface="Times New Roman" panose="02020603050405020304" pitchFamily="18" charset="0"/>
              </a:rPr>
              <a:t> </a:t>
            </a:r>
            <a:r>
              <a:rPr lang="vi-VN" sz="2800" dirty="0">
                <a:latin typeface="Times New Roman" panose="02020603050405020304" pitchFamily="18" charset="0"/>
                <a:ea typeface="MS Mincho"/>
                <a:cs typeface="Times New Roman" panose="02020603050405020304" pitchFamily="18" charset="0"/>
              </a:rPr>
              <a:t>Việc xây dựng nhân vật như thế thể hiện dụng ý gì của tác giả?</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256144" y="1076048"/>
            <a:ext cx="9596582" cy="5413790"/>
          </a:xfrm>
          <a:prstGeom prst="rect">
            <a:avLst/>
          </a:prstGeom>
        </p:spPr>
        <p:txBody>
          <a:bodyPr wrap="square">
            <a:spAutoFit/>
          </a:bodyPr>
          <a:lstStyle/>
          <a:p>
            <a:pPr algn="just">
              <a:lnSpc>
                <a:spcPct val="115000"/>
              </a:lnSpc>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Cách thức xây dựng nhân vật:</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 hai nhân vật có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 tương phản đối lập</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về mọi mặt như dáng vẻ bên ngoài, suy nghĩ, sở thích, lời nói, hành động. </a:t>
            </a:r>
            <a:endParaRPr lang="en-US" sz="2800" dirty="0" smtClean="0">
              <a:effectLst/>
              <a:latin typeface="Times New Roman" panose="02020603050405020304" pitchFamily="18" charset="0"/>
              <a:ea typeface="Times New Roman" panose="02020603050405020304" pitchFamily="18" charset="0"/>
            </a:endParaRPr>
          </a:p>
          <a:p>
            <a:pPr>
              <a:lnSpc>
                <a:spcPct val="115000"/>
              </a:lnSpc>
              <a:spcAft>
                <a:spcPts val="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Dụng ý nghệ thuật của nhà văn:</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Làm nổi rõ chân dung, tính cách của từng nhân vật. </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Sự hoàn thiện chỉ có trong sự đối chiếu và bổ sung cho nhau chứ không hề mâu thuẫn nhau.</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 thế họ luôn song hành, gắn bó với nhau, từ đó trở thành một hình tượng độc đáo để tạo nên cặp nhân vật bất hủ, làm nên giá trị của tác phẩm.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r>
              <a:rPr lang="en-US" sz="2800" b="1" dirty="0" smtClean="0">
                <a:solidFill>
                  <a:srgbClr val="FF0000"/>
                </a:solidFill>
                <a:latin typeface="Times New Roman" panose="02020603050405020304" pitchFamily="18" charset="0"/>
                <a:ea typeface="Times New Roman" panose="02020603050405020304" pitchFamily="18" charset="0"/>
              </a:rPr>
              <a:t>=&gt;</a:t>
            </a:r>
            <a:r>
              <a:rPr lang="vi-VN" sz="2800" b="1" dirty="0" smtClean="0">
                <a:solidFill>
                  <a:srgbClr val="FF0000"/>
                </a:solidFill>
                <a:latin typeface="Times New Roman" panose="02020603050405020304" pitchFamily="18" charset="0"/>
                <a:ea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rPr>
              <a:t>Tác giả đã thành công trong việc xây dựng tính cách hai nhân vật này</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Tree>
    <p:extLst>
      <p:ext uri="{BB962C8B-B14F-4D97-AF65-F5344CB8AC3E}">
        <p14:creationId xmlns:p14="http://schemas.microsoft.com/office/powerpoint/2010/main" val="3171982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500"/>
                                        <p:tgtEl>
                                          <p:spTgt spid="5">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barn(inVertical)">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p:cTn id="36"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9"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3782" y="618836"/>
            <a:ext cx="9901382" cy="5948219"/>
          </a:xfrm>
        </p:spPr>
      </p:pic>
      <p:sp>
        <p:nvSpPr>
          <p:cNvPr id="5" name="Rectangle 4"/>
          <p:cNvSpPr/>
          <p:nvPr/>
        </p:nvSpPr>
        <p:spPr>
          <a:xfrm>
            <a:off x="2575473" y="2967243"/>
            <a:ext cx="6686574" cy="830997"/>
          </a:xfrm>
          <a:prstGeom prst="rect">
            <a:avLst/>
          </a:prstGeom>
        </p:spPr>
        <p:txBody>
          <a:bodyPr wrap="none">
            <a:spAutoFit/>
          </a:bodyPr>
          <a:lstStyle/>
          <a:p>
            <a:r>
              <a:rPr lang="en-US" sz="4800" b="1" dirty="0">
                <a:solidFill>
                  <a:srgbClr val="FF0000"/>
                </a:solidFill>
                <a:latin typeface="Times New Roman" panose="02020603050405020304" pitchFamily="18" charset="0"/>
                <a:ea typeface="Times New Roman" panose="02020603050405020304" pitchFamily="18" charset="0"/>
              </a:rPr>
              <a:t>HOẠT ĐỘNG MỞ ĐẦU</a:t>
            </a:r>
            <a:endParaRPr lang="en-US" sz="4800" b="1" dirty="0"/>
          </a:p>
        </p:txBody>
      </p:sp>
    </p:spTree>
    <p:extLst>
      <p:ext uri="{BB962C8B-B14F-4D97-AF65-F5344CB8AC3E}">
        <p14:creationId xmlns:p14="http://schemas.microsoft.com/office/powerpoint/2010/main" val="1522243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55"/>
            <a:ext cx="12108873" cy="6858000"/>
          </a:xfrm>
          <a:prstGeom prst="rect">
            <a:avLst/>
          </a:prstGeom>
        </p:spPr>
      </p:pic>
      <p:sp>
        <p:nvSpPr>
          <p:cNvPr id="3" name="Rectangle 2"/>
          <p:cNvSpPr/>
          <p:nvPr/>
        </p:nvSpPr>
        <p:spPr>
          <a:xfrm>
            <a:off x="1178421" y="2576294"/>
            <a:ext cx="9752029" cy="707886"/>
          </a:xfrm>
          <a:prstGeom prst="rect">
            <a:avLst/>
          </a:prstGeom>
        </p:spPr>
        <p:txBody>
          <a:bodyPr wrap="none">
            <a:spAutoFit/>
          </a:bodyPr>
          <a:lstStyle/>
          <a:p>
            <a:r>
              <a:rPr lang="vi-VN" sz="4000" b="1" dirty="0" smtClean="0">
                <a:solidFill>
                  <a:srgbClr val="0070C0"/>
                </a:solidFill>
                <a:latin typeface="Times New Roman" panose="02020603050405020304" pitchFamily="18" charset="0"/>
                <a:cs typeface="Times New Roman" panose="02020603050405020304" pitchFamily="18" charset="0"/>
              </a:rPr>
              <a:t>3. Ý NGHĨA- BÀI HỌC TỪ ĐOẠN TRÍCH</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293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7436283"/>
              </p:ext>
            </p:extLst>
          </p:nvPr>
        </p:nvGraphicFramePr>
        <p:xfrm>
          <a:off x="720436" y="1542473"/>
          <a:ext cx="10972799" cy="4907280"/>
        </p:xfrm>
        <a:graphic>
          <a:graphicData uri="http://schemas.openxmlformats.org/drawingml/2006/table">
            <a:tbl>
              <a:tblPr firstRow="1" firstCol="1" bandRow="1"/>
              <a:tblGrid>
                <a:gridCol w="10972799">
                  <a:extLst>
                    <a:ext uri="{9D8B030D-6E8A-4147-A177-3AD203B41FA5}">
                      <a16:colId xmlns:a16="http://schemas.microsoft.com/office/drawing/2014/main" val="3782506112"/>
                    </a:ext>
                  </a:extLst>
                </a:gridCol>
              </a:tblGrid>
              <a:tr h="719602">
                <a:tc>
                  <a:txBody>
                    <a:bodyPr/>
                    <a:lstStyle/>
                    <a:p>
                      <a:pPr>
                        <a:lnSpc>
                          <a:spcPct val="115000"/>
                        </a:lnSpc>
                        <a:spcAft>
                          <a:spcPts val="0"/>
                        </a:spcAft>
                      </a:pPr>
                      <a:r>
                        <a:rPr lang="vi-VN" sz="28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04</a:t>
                      </a:r>
                      <a:r>
                        <a:rPr lang="en-US" sz="28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việc </a:t>
                      </a:r>
                      <a:r>
                        <a:rPr lang="vi-VN"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ý nghĩa- bài học gợi ra từ đoạn trích “Đánh nhau với cối xay gió”</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3977133"/>
                  </a:ext>
                </a:extLst>
              </a:tr>
              <a:tr h="2878409">
                <a:tc>
                  <a:txBody>
                    <a:bodyPr/>
                    <a:lstStyle/>
                    <a:p>
                      <a:pPr>
                        <a:lnSpc>
                          <a:spcPct val="115000"/>
                        </a:lnSpc>
                        <a:spcAft>
                          <a:spcPts val="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Đôn Ki-hô-tê</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hay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4397977"/>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159" y="163055"/>
            <a:ext cx="6813900" cy="971600"/>
          </a:xfrm>
          <a:prstGeom prst="rect">
            <a:avLst/>
          </a:prstGeom>
        </p:spPr>
      </p:pic>
    </p:spTree>
    <p:extLst>
      <p:ext uri="{BB962C8B-B14F-4D97-AF65-F5344CB8AC3E}">
        <p14:creationId xmlns:p14="http://schemas.microsoft.com/office/powerpoint/2010/main" val="58881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08873" cy="6858000"/>
          </a:xfrm>
          <a:prstGeom prst="rect">
            <a:avLst/>
          </a:prstGeom>
        </p:spPr>
      </p:pic>
      <p:sp>
        <p:nvSpPr>
          <p:cNvPr id="3" name="Rectangle 2"/>
          <p:cNvSpPr/>
          <p:nvPr/>
        </p:nvSpPr>
        <p:spPr>
          <a:xfrm>
            <a:off x="2856056" y="498832"/>
            <a:ext cx="6591869" cy="646331"/>
          </a:xfrm>
          <a:prstGeom prst="rect">
            <a:avLst/>
          </a:prstGeom>
        </p:spPr>
        <p:txBody>
          <a:bodyPr wrap="none">
            <a:spAutoFit/>
          </a:bodyPr>
          <a:lstStyle/>
          <a:p>
            <a:r>
              <a:rPr lang="vi-VN" sz="3600" b="1" dirty="0">
                <a:solidFill>
                  <a:srgbClr val="0070C0"/>
                </a:solidFill>
                <a:latin typeface="Times New Roman" panose="02020603050405020304" pitchFamily="18" charset="0"/>
                <a:cs typeface="Times New Roman" panose="02020603050405020304" pitchFamily="18" charset="0"/>
              </a:rPr>
              <a:t>3. Ý nghĩa- bài học từ đoạn trích</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56144" y="1643995"/>
            <a:ext cx="9596582" cy="4031873"/>
          </a:xfrm>
          <a:prstGeom prst="rect">
            <a:avLst/>
          </a:prstGeom>
        </p:spPr>
        <p:txBody>
          <a:bodyPr wrap="square">
            <a:spAutoFit/>
          </a:bodyPr>
          <a:lstStyle/>
          <a:p>
            <a:pPr algn="just" fontAlgn="base"/>
            <a:r>
              <a:rPr lang="vi-VN" sz="3200" b="1" dirty="0">
                <a:solidFill>
                  <a:srgbClr val="7030A0"/>
                </a:solidFill>
                <a:latin typeface="Times New Roman" panose="02020603050405020304" pitchFamily="18" charset="0"/>
                <a:cs typeface="Times New Roman" panose="02020603050405020304" pitchFamily="18" charset="0"/>
              </a:rPr>
              <a:t>- Nhận xét về ước mơ muốn làm hiệp sĩ và hành động của Đôn Ki-hô-tê:</a:t>
            </a:r>
            <a:endParaRPr lang="en-US" sz="3200" dirty="0">
              <a:solidFill>
                <a:srgbClr val="7030A0"/>
              </a:solidFill>
              <a:latin typeface="Times New Roman" panose="02020603050405020304" pitchFamily="18" charset="0"/>
              <a:cs typeface="Times New Roman" panose="02020603050405020304" pitchFamily="18" charset="0"/>
            </a:endParaRPr>
          </a:p>
          <a:p>
            <a:pPr algn="just" fontAlgn="base"/>
            <a:r>
              <a:rPr lang="vi-VN" sz="3200" dirty="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a:p>
            <a:pPr algn="just" fontAlgn="base"/>
            <a:r>
              <a:rPr lang="vi-VN" sz="3200" dirty="0">
                <a:solidFill>
                  <a:srgbClr val="7030A0"/>
                </a:solidFill>
                <a:latin typeface="Times New Roman" panose="02020603050405020304" pitchFamily="18" charset="0"/>
                <a:cs typeface="Times New Roman" panose="02020603050405020304" pitchFamily="18" charset="0"/>
              </a:rPr>
              <a:t>+ Điểm tốt: có hoài bão có ước mơ cao cả, muốn diệt gian trừ ác, gan dạ, dũng cảm, sống hết mình với tình yêu. </a:t>
            </a:r>
            <a:endParaRPr lang="en-US" sz="3200" dirty="0">
              <a:solidFill>
                <a:srgbClr val="7030A0"/>
              </a:solidFill>
              <a:latin typeface="Times New Roman" panose="02020603050405020304" pitchFamily="18" charset="0"/>
              <a:cs typeface="Times New Roman" panose="02020603050405020304" pitchFamily="18" charset="0"/>
            </a:endParaRPr>
          </a:p>
          <a:p>
            <a:pPr algn="just" fontAlgn="base"/>
            <a:r>
              <a:rPr lang="vi-VN" sz="3200" dirty="0">
                <a:solidFill>
                  <a:srgbClr val="7030A0"/>
                </a:solidFill>
                <a:latin typeface="Times New Roman" panose="02020603050405020304" pitchFamily="18" charset="0"/>
                <a:cs typeface="Times New Roman" panose="02020603050405020304" pitchFamily="18" charset="0"/>
              </a:rPr>
              <a:t>+ Điểm không tốt: như sống khắc khổ, cứng nhắc, suy nghĩ và hành động điên rồ, hoang tưởng xa rời thực tế.</a:t>
            </a:r>
            <a:r>
              <a:rPr lang="en-US" sz="3200" dirty="0">
                <a:solidFill>
                  <a:srgbClr val="7030A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04045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08873" cy="6858000"/>
          </a:xfrm>
          <a:prstGeom prst="rect">
            <a:avLst/>
          </a:prstGeom>
        </p:spPr>
      </p:pic>
      <p:sp>
        <p:nvSpPr>
          <p:cNvPr id="3" name="Rectangle 2"/>
          <p:cNvSpPr/>
          <p:nvPr/>
        </p:nvSpPr>
        <p:spPr>
          <a:xfrm>
            <a:off x="2856056" y="498832"/>
            <a:ext cx="6707285" cy="646331"/>
          </a:xfrm>
          <a:prstGeom prst="rect">
            <a:avLst/>
          </a:prstGeom>
        </p:spPr>
        <p:txBody>
          <a:bodyPr wrap="none">
            <a:spAutoFit/>
          </a:bodyPr>
          <a:lstStyle/>
          <a:p>
            <a:r>
              <a:rPr lang="vi-VN" sz="3600" b="1" dirty="0">
                <a:solidFill>
                  <a:srgbClr val="0070C0"/>
                </a:solidFill>
                <a:latin typeface="Times New Roman" panose="02020603050405020304" pitchFamily="18" charset="0"/>
                <a:cs typeface="Times New Roman" panose="02020603050405020304" pitchFamily="18" charset="0"/>
              </a:rPr>
              <a:t>3. Ý </a:t>
            </a:r>
            <a:r>
              <a:rPr lang="vi-VN" sz="3600" b="1" dirty="0" smtClean="0">
                <a:solidFill>
                  <a:srgbClr val="0070C0"/>
                </a:solidFill>
                <a:latin typeface="Times New Roman" panose="02020603050405020304" pitchFamily="18" charset="0"/>
                <a:cs typeface="Times New Roman" panose="02020603050405020304" pitchFamily="18" charset="0"/>
              </a:rPr>
              <a:t>nghĩa</a:t>
            </a:r>
            <a:r>
              <a:rPr lang="en-US" sz="3600" b="1" dirty="0" smtClean="0">
                <a:solidFill>
                  <a:srgbClr val="0070C0"/>
                </a:solidFill>
                <a:latin typeface="Times New Roman" panose="02020603050405020304" pitchFamily="18" charset="0"/>
                <a:cs typeface="Times New Roman" panose="02020603050405020304" pitchFamily="18" charset="0"/>
              </a:rPr>
              <a:t> </a:t>
            </a:r>
            <a:r>
              <a:rPr lang="vi-VN" sz="3600" b="1" dirty="0" smtClean="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bài học từ đoạn trích</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54544" y="1233131"/>
            <a:ext cx="9596582" cy="3600986"/>
          </a:xfrm>
          <a:prstGeom prst="rect">
            <a:avLst/>
          </a:prstGeom>
        </p:spPr>
        <p:txBody>
          <a:bodyPr wrap="square">
            <a:spAutoFit/>
          </a:bodyPr>
          <a:lstStyle/>
          <a:p>
            <a:pPr fontAlgn="base"/>
            <a:r>
              <a:rPr lang="en-US" dirty="0"/>
              <a:t> </a:t>
            </a:r>
          </a:p>
          <a:p>
            <a:pPr algn="just" fontAlgn="base"/>
            <a:r>
              <a:rPr lang="vi-VN" sz="3200" b="1" dirty="0">
                <a:solidFill>
                  <a:srgbClr val="7030A0"/>
                </a:solidFill>
                <a:latin typeface="Times New Roman" panose="02020603050405020304" pitchFamily="18" charset="0"/>
                <a:cs typeface="Times New Roman" panose="02020603050405020304" pitchFamily="18" charset="0"/>
              </a:rPr>
              <a:t>- Ý </a:t>
            </a:r>
            <a:r>
              <a:rPr lang="vi-VN" sz="3200" b="1" dirty="0" smtClean="0">
                <a:solidFill>
                  <a:srgbClr val="7030A0"/>
                </a:solidFill>
                <a:latin typeface="Times New Roman" panose="02020603050405020304" pitchFamily="18" charset="0"/>
                <a:cs typeface="Times New Roman" panose="02020603050405020304" pitchFamily="18" charset="0"/>
              </a:rPr>
              <a:t>nghĩa</a:t>
            </a:r>
            <a:r>
              <a:rPr lang="en-US" sz="3200" b="1" dirty="0" smtClean="0">
                <a:solidFill>
                  <a:srgbClr val="7030A0"/>
                </a:solidFill>
                <a:latin typeface="Times New Roman" panose="02020603050405020304" pitchFamily="18" charset="0"/>
                <a:cs typeface="Times New Roman" panose="02020603050405020304" pitchFamily="18" charset="0"/>
              </a:rPr>
              <a:t> </a:t>
            </a:r>
            <a:r>
              <a:rPr lang="vi-VN" sz="3200" b="1" dirty="0" smtClean="0">
                <a:solidFill>
                  <a:srgbClr val="7030A0"/>
                </a:solidFill>
                <a:latin typeface="Times New Roman" panose="02020603050405020304" pitchFamily="18" charset="0"/>
                <a:cs typeface="Times New Roman" panose="02020603050405020304" pitchFamily="18" charset="0"/>
              </a:rPr>
              <a:t>- </a:t>
            </a:r>
            <a:r>
              <a:rPr lang="vi-VN" sz="3200" b="1" dirty="0">
                <a:solidFill>
                  <a:srgbClr val="7030A0"/>
                </a:solidFill>
                <a:latin typeface="Times New Roman" panose="02020603050405020304" pitchFamily="18" charset="0"/>
                <a:cs typeface="Times New Roman" panose="02020603050405020304" pitchFamily="18" charset="0"/>
              </a:rPr>
              <a:t>bài học:</a:t>
            </a:r>
            <a:endParaRPr lang="en-US" sz="3200" dirty="0">
              <a:solidFill>
                <a:srgbClr val="7030A0"/>
              </a:solidFill>
              <a:latin typeface="Times New Roman" panose="02020603050405020304" pitchFamily="18" charset="0"/>
              <a:cs typeface="Times New Roman" panose="02020603050405020304" pitchFamily="18" charset="0"/>
            </a:endParaRPr>
          </a:p>
          <a:p>
            <a:pPr algn="just" fontAlgn="base"/>
            <a:r>
              <a:rPr lang="vi-VN" sz="3200" dirty="0">
                <a:solidFill>
                  <a:srgbClr val="7030A0"/>
                </a:solidFill>
                <a:latin typeface="Times New Roman" panose="02020603050405020304" pitchFamily="18" charset="0"/>
                <a:cs typeface="Times New Roman" panose="02020603050405020304" pitchFamily="18" charset="0"/>
              </a:rPr>
              <a:t>+ Câu chuyện nhằm ngợi ca tinh thần xả thân vì chính nghĩa, tình yêu thương, lòng nhân đạo, biết đấu tranh, bảo vệ người lương thiện;</a:t>
            </a:r>
            <a:endParaRPr lang="en-US" sz="3200" dirty="0">
              <a:solidFill>
                <a:srgbClr val="7030A0"/>
              </a:solidFill>
              <a:latin typeface="Times New Roman" panose="02020603050405020304" pitchFamily="18" charset="0"/>
              <a:cs typeface="Times New Roman" panose="02020603050405020304" pitchFamily="18" charset="0"/>
            </a:endParaRPr>
          </a:p>
          <a:p>
            <a:pPr algn="just" fontAlgn="base"/>
            <a:r>
              <a:rPr lang="vi-VN" sz="3200" dirty="0">
                <a:solidFill>
                  <a:srgbClr val="7030A0"/>
                </a:solidFill>
                <a:latin typeface="Times New Roman" panose="02020603050405020304" pitchFamily="18" charset="0"/>
                <a:cs typeface="Times New Roman" panose="02020603050405020304" pitchFamily="18" charset="0"/>
              </a:rPr>
              <a:t>+ Chúng ta cần biết phê phán lối sống hoang tưởng, luôn mộng mơ, xa rời thực tế.</a:t>
            </a:r>
            <a:r>
              <a:rPr lang="en-US" sz="3200" dirty="0">
                <a:solidFill>
                  <a:srgbClr val="7030A0"/>
                </a:solidFill>
                <a:latin typeface="Times New Roman" panose="02020603050405020304" pitchFamily="18" charset="0"/>
                <a:cs typeface="Times New Roman" panose="02020603050405020304" pitchFamily="18" charset="0"/>
              </a:rPr>
              <a:t> </a:t>
            </a:r>
          </a:p>
          <a:p>
            <a:r>
              <a:rPr lang="en-US" dirty="0"/>
              <a:t> </a:t>
            </a:r>
          </a:p>
        </p:txBody>
      </p:sp>
    </p:spTree>
    <p:extLst>
      <p:ext uri="{BB962C8B-B14F-4D97-AF65-F5344CB8AC3E}">
        <p14:creationId xmlns:p14="http://schemas.microsoft.com/office/powerpoint/2010/main" val="12906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509" y="526472"/>
            <a:ext cx="9901382" cy="5948219"/>
          </a:xfrm>
        </p:spPr>
      </p:pic>
      <p:sp>
        <p:nvSpPr>
          <p:cNvPr id="5" name="Rectangle 4"/>
          <p:cNvSpPr/>
          <p:nvPr/>
        </p:nvSpPr>
        <p:spPr>
          <a:xfrm>
            <a:off x="3711546" y="2810225"/>
            <a:ext cx="4676280" cy="1107996"/>
          </a:xfrm>
          <a:prstGeom prst="rect">
            <a:avLst/>
          </a:prstGeom>
        </p:spPr>
        <p:txBody>
          <a:bodyPr wrap="none">
            <a:spAutoFit/>
          </a:bodyPr>
          <a:lstStyle/>
          <a:p>
            <a:r>
              <a:rPr lang="en-US" sz="6600" b="1" dirty="0" smtClean="0">
                <a:solidFill>
                  <a:srgbClr val="FF0000"/>
                </a:solidFill>
                <a:latin typeface="Times New Roman" panose="02020603050405020304" pitchFamily="18" charset="0"/>
                <a:ea typeface="Times New Roman" panose="02020603050405020304" pitchFamily="18" charset="0"/>
              </a:rPr>
              <a:t>TỔNG KẾT</a:t>
            </a:r>
            <a:endParaRPr lang="en-US" sz="6600" b="1" dirty="0"/>
          </a:p>
        </p:txBody>
      </p:sp>
    </p:spTree>
    <p:extLst>
      <p:ext uri="{BB962C8B-B14F-4D97-AF65-F5344CB8AC3E}">
        <p14:creationId xmlns:p14="http://schemas.microsoft.com/office/powerpoint/2010/main" val="318214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687782" y="1889011"/>
            <a:ext cx="6096000" cy="2312171"/>
          </a:xfrm>
          <a:prstGeom prst="rect">
            <a:avLst/>
          </a:prstGeom>
        </p:spPr>
        <p:txBody>
          <a:bodyPr>
            <a:spAutoFit/>
          </a:bodyPr>
          <a:lstStyle/>
          <a:p>
            <a:pPr algn="just">
              <a:lnSpc>
                <a:spcPct val="115000"/>
              </a:lnSpc>
              <a:spcAft>
                <a:spcPts val="0"/>
              </a:spcAft>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Kĩ thuật trình bày một phút</a:t>
            </a:r>
            <a:endParaRPr lang="en-US" sz="32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Khái quát những nét đặc sắc về nghệ thuật của đoạn trích?</a:t>
            </a:r>
            <a:endParaRPr lang="en-US" sz="32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ý nghĩa của đoạn trích?</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653310" y="1135727"/>
            <a:ext cx="9707418" cy="3065455"/>
          </a:xfrm>
          <a:prstGeom prst="rect">
            <a:avLst/>
          </a:prstGeom>
        </p:spPr>
        <p:txBody>
          <a:bodyPr wrap="square">
            <a:spAutoFit/>
          </a:bodyPr>
          <a:lstStyle/>
          <a:p>
            <a:pPr algn="just">
              <a:lnSpc>
                <a:spcPct val="115000"/>
              </a:lnSpc>
              <a:spcAft>
                <a:spcPts val="0"/>
              </a:spcAft>
            </a:pP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III.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Nghệ thuật</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Cách xây dựng nhân vật tương phản từ dáng vẻ bên ngoài, suy nghĩ, sơ thích đến hành động và lời nói.</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Dựng cảnh và cách kể chuyện tài tình độc đáo của tác giả.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hước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4081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ppt_x"/>
                                          </p:val>
                                        </p:tav>
                                      </p:tavLst>
                                    </p:anim>
                                    <p:anim calcmode="lin" valueType="num">
                                      <p:cBhvr additive="base">
                                        <p:cTn id="12" dur="500"/>
                                        <p:tgtEl>
                                          <p:spTgt spid="3"/>
                                        </p:tgtEl>
                                        <p:attrNameLst>
                                          <p:attrName>ppt_y</p:attrName>
                                        </p:attrNameLst>
                                      </p:cBhvr>
                                      <p:tavLst>
                                        <p:tav tm="0">
                                          <p:val>
                                            <p:strVal val="ppt_y"/>
                                          </p:val>
                                        </p:tav>
                                        <p:tav tm="100000">
                                          <p:val>
                                            <p:strVal val="1+ppt_h/2"/>
                                          </p:val>
                                        </p:tav>
                                      </p:tavLst>
                                    </p:anim>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barn(inVertical)">
                                      <p:cBhvr>
                                        <p:cTn id="26" dur="500"/>
                                        <p:tgtEl>
                                          <p:spTgt spid="4">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687782" y="1889011"/>
            <a:ext cx="6096000" cy="613245"/>
          </a:xfrm>
          <a:prstGeom prst="rect">
            <a:avLst/>
          </a:prstGeom>
        </p:spPr>
        <p:txBody>
          <a:bodyPr>
            <a:spAutoFit/>
          </a:bodyPr>
          <a:lstStyle/>
          <a:p>
            <a:pPr algn="just">
              <a:lnSpc>
                <a:spcPct val="115000"/>
              </a:lnSpc>
              <a:spcAft>
                <a:spcPts val="0"/>
              </a:spcAft>
            </a:pP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838037" y="877109"/>
            <a:ext cx="9707418" cy="1154162"/>
          </a:xfrm>
          <a:prstGeom prst="rect">
            <a:avLst/>
          </a:prstGeom>
        </p:spPr>
        <p:txBody>
          <a:bodyPr wrap="square">
            <a:spAutoFit/>
          </a:bodyPr>
          <a:lstStyle/>
          <a:p>
            <a:pPr algn="just">
              <a:lnSpc>
                <a:spcPct val="115000"/>
              </a:lnSpc>
              <a:spcAft>
                <a:spcPts val="0"/>
              </a:spcAft>
            </a:pPr>
            <a:r>
              <a:rPr lang="en-US"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III. </a:t>
            </a:r>
            <a:r>
              <a:rPr lang="en-US" sz="32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32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endParaRPr lang="en-US" sz="32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1422401" y="1782619"/>
            <a:ext cx="9938327" cy="3970318"/>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vi-VN" sz="2800" dirty="0">
                <a:latin typeface="Times New Roman" panose="02020603050405020304" pitchFamily="18" charset="0"/>
                <a:cs typeface="Times New Roman" panose="02020603050405020304" pitchFamily="18" charset="0"/>
              </a:rPr>
              <a:t>Qua đoạn trích “</a:t>
            </a:r>
            <a:r>
              <a:rPr lang="vi-VN" sz="2800" i="1" dirty="0">
                <a:latin typeface="Times New Roman" panose="02020603050405020304" pitchFamily="18" charset="0"/>
                <a:cs typeface="Times New Roman" panose="02020603050405020304" pitchFamily="18" charset="0"/>
              </a:rPr>
              <a:t>Đánh nhau với cối xay gió</a:t>
            </a:r>
            <a:r>
              <a:rPr lang="vi-VN" sz="2800" dirty="0">
                <a:latin typeface="Times New Roman" panose="02020603050405020304" pitchFamily="18" charset="0"/>
                <a:cs typeface="Times New Roman" panose="02020603050405020304" pitchFamily="18" charset="0"/>
              </a:rPr>
              <a:t>” Đôn Ki-hô-tê, tác giả muốn nhắc nhở mọi người cần sống có khát vọng, có lý tưởng, hoài bão cao đẹp nhưng phải tỉnh táo, thực tế, biết quan tâm, chia sẻ với người khác, với cộng đồng.</a:t>
            </a:r>
            <a:endParaRPr lang="en-US" sz="2800" dirty="0">
              <a:latin typeface="Times New Roman" panose="02020603050405020304" pitchFamily="18" charset="0"/>
              <a:cs typeface="Times New Roman" panose="02020603050405020304" pitchFamily="18" charset="0"/>
            </a:endParaRPr>
          </a:p>
          <a:p>
            <a:pPr algn="just">
              <a:lnSpc>
                <a:spcPct val="150000"/>
              </a:lnSpc>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37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ppt_x"/>
                                          </p:val>
                                        </p:tav>
                                      </p:tavLst>
                                    </p:anim>
                                    <p:anim calcmode="lin" valueType="num">
                                      <p:cBhvr additive="base">
                                        <p:cTn id="12" dur="500"/>
                                        <p:tgtEl>
                                          <p:spTgt spid="3"/>
                                        </p:tgtEl>
                                        <p:attrNameLst>
                                          <p:attrName>ppt_y</p:attrName>
                                        </p:attrNameLst>
                                      </p:cBhvr>
                                      <p:tavLst>
                                        <p:tav tm="0">
                                          <p:val>
                                            <p:strVal val="ppt_y"/>
                                          </p:val>
                                        </p:tav>
                                        <p:tav tm="100000">
                                          <p:val>
                                            <p:strVal val="1+ppt_h/2"/>
                                          </p:val>
                                        </p:tav>
                                      </p:tavLst>
                                    </p:anim>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509" y="526472"/>
            <a:ext cx="9901382" cy="5948219"/>
          </a:xfrm>
        </p:spPr>
      </p:pic>
      <p:sp>
        <p:nvSpPr>
          <p:cNvPr id="5" name="Rectangle 4"/>
          <p:cNvSpPr/>
          <p:nvPr/>
        </p:nvSpPr>
        <p:spPr>
          <a:xfrm>
            <a:off x="3711546" y="2810225"/>
            <a:ext cx="5199437" cy="1107996"/>
          </a:xfrm>
          <a:prstGeom prst="rect">
            <a:avLst/>
          </a:prstGeom>
        </p:spPr>
        <p:txBody>
          <a:bodyPr wrap="none">
            <a:spAutoFit/>
          </a:bodyPr>
          <a:lstStyle/>
          <a:p>
            <a:r>
              <a:rPr lang="en-US" sz="6600" b="1" dirty="0" smtClean="0">
                <a:solidFill>
                  <a:srgbClr val="FF0000"/>
                </a:solidFill>
                <a:latin typeface="Times New Roman" panose="02020603050405020304" pitchFamily="18" charset="0"/>
                <a:ea typeface="Times New Roman" panose="02020603050405020304" pitchFamily="18" charset="0"/>
              </a:rPr>
              <a:t>LUYỆN TẬP </a:t>
            </a:r>
            <a:endParaRPr lang="en-US" sz="6600" b="1" dirty="0"/>
          </a:p>
        </p:txBody>
      </p:sp>
    </p:spTree>
    <p:extLst>
      <p:ext uri="{BB962C8B-B14F-4D97-AF65-F5344CB8AC3E}">
        <p14:creationId xmlns:p14="http://schemas.microsoft.com/office/powerpoint/2010/main" val="3811626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4" y="478510"/>
            <a:ext cx="5042125" cy="5036855"/>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9"/>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5" name="quay dung"/>
          <p:cNvSpPr/>
          <p:nvPr/>
        </p:nvSpPr>
        <p:spPr>
          <a:xfrm>
            <a:off x="9287691" y="587828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3"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9"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59321" y="527912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57239" y="527912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3" action="ppaction://hlinksldjump"/>
          </p:cNvPr>
          <p:cNvSpPr/>
          <p:nvPr/>
        </p:nvSpPr>
        <p:spPr>
          <a:xfrm>
            <a:off x="3855155" y="527912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2"/>
            <a:ext cx="5121915" cy="1938992"/>
          </a:xfrm>
          <a:prstGeom prst="rect">
            <a:avLst/>
          </a:prstGeom>
          <a:noFill/>
        </p:spPr>
        <p:txBody>
          <a:bodyPr wrap="none" lIns="91440" tIns="45720" rIns="91440" bIns="45720">
            <a:spAutoFit/>
          </a:bodyPr>
          <a:lstStyle/>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914377">
              <a:defRPr/>
            </a:pPr>
            <a:r>
              <a:rPr lang="vi-VN" sz="6000" b="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VĂN HỌC</a:t>
            </a:r>
            <a:endPar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6194"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2" name="5-Point Star 61">
            <a:hlinkClick r:id="rId18" action="ppaction://hlinksldjump"/>
          </p:cNvPr>
          <p:cNvSpPr/>
          <p:nvPr/>
        </p:nvSpPr>
        <p:spPr>
          <a:xfrm>
            <a:off x="10403705" y="78382"/>
            <a:ext cx="1422501" cy="1501541"/>
          </a:xfrm>
          <a:prstGeom prst="star5">
            <a:avLst>
              <a:gd name="adj" fmla="val 2025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44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20210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smtClean="0">
                <a:solidFill>
                  <a:srgbClr val="7030A0"/>
                </a:solidFill>
                <a:latin typeface="Times New Roman" panose="02020603050405020304" pitchFamily="18" charset="0"/>
                <a:cs typeface="Times New Roman" panose="02020603050405020304" pitchFamily="18" charset="0"/>
              </a:rPr>
              <a:t>Câu 1. Nhà văn Xét-van-tét là người nước nào?</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67223" y="4623822"/>
            <a:ext cx="4906799" cy="11743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C. </a:t>
            </a:r>
            <a:r>
              <a:rPr lang="vi-VN" sz="3200" dirty="0" smtClean="0">
                <a:solidFill>
                  <a:srgbClr val="7030A0"/>
                </a:solidFill>
                <a:latin typeface="Times New Roman" panose="02020603050405020304" pitchFamily="18" charset="0"/>
                <a:cs typeface="Times New Roman" panose="02020603050405020304" pitchFamily="18" charset="0"/>
              </a:rPr>
              <a:t>Tây ban Nha</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363395" y="2889507"/>
            <a:ext cx="4906799" cy="9708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B. </a:t>
            </a:r>
            <a:r>
              <a:rPr lang="vi-VN" sz="3200" dirty="0" smtClean="0">
                <a:solidFill>
                  <a:srgbClr val="7030A0"/>
                </a:solidFill>
                <a:latin typeface="Times New Roman" panose="02020603050405020304" pitchFamily="18" charset="0"/>
                <a:cs typeface="Times New Roman" panose="02020603050405020304" pitchFamily="18" charset="0"/>
              </a:rPr>
              <a:t>Pháp</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89587" y="2865541"/>
            <a:ext cx="4906799" cy="9708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A. </a:t>
            </a:r>
            <a:r>
              <a:rPr lang="vi-VN" sz="3200" dirty="0" smtClean="0">
                <a:solidFill>
                  <a:srgbClr val="7030A0"/>
                </a:solidFill>
                <a:latin typeface="Times New Roman" panose="02020603050405020304" pitchFamily="18" charset="0"/>
                <a:cs typeface="Times New Roman" panose="02020603050405020304" pitchFamily="18" charset="0"/>
              </a:rPr>
              <a:t>Hi lạp</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363396" y="4623822"/>
            <a:ext cx="4906799" cy="10901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D. </a:t>
            </a:r>
            <a:r>
              <a:rPr lang="vi-VN" sz="3200" dirty="0" smtClean="0">
                <a:solidFill>
                  <a:srgbClr val="7030A0"/>
                </a:solidFill>
                <a:latin typeface="Times New Roman" panose="02020603050405020304" pitchFamily="18" charset="0"/>
                <a:cs typeface="Times New Roman" panose="02020603050405020304" pitchFamily="18" charset="0"/>
              </a:rPr>
              <a:t>Bồ Đào Nha</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88885" y="5090135"/>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91851" y="295268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94163" y="5006793"/>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28371" y="3166476"/>
            <a:ext cx="804743" cy="707197"/>
          </a:xfrm>
          <a:prstGeom prst="rect">
            <a:avLst/>
          </a:prstGeom>
        </p:spPr>
      </p:pic>
      <p:sp>
        <p:nvSpPr>
          <p:cNvPr id="2" name="5-Point Star 1">
            <a:hlinkClick r:id="rId14" action="ppaction://hlinksldjump"/>
          </p:cNvPr>
          <p:cNvSpPr/>
          <p:nvPr/>
        </p:nvSpPr>
        <p:spPr>
          <a:xfrm>
            <a:off x="10589827" y="818147"/>
            <a:ext cx="1422501" cy="1501541"/>
          </a:xfrm>
          <a:prstGeom prst="star5">
            <a:avLst>
              <a:gd name="adj" fmla="val 2025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03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2363"/>
            <a:ext cx="12191999" cy="4941426"/>
          </a:xfrm>
        </p:spPr>
      </p:pic>
      <p:sp>
        <p:nvSpPr>
          <p:cNvPr id="5" name="Rectangle 4"/>
          <p:cNvSpPr/>
          <p:nvPr/>
        </p:nvSpPr>
        <p:spPr>
          <a:xfrm>
            <a:off x="341745" y="4563044"/>
            <a:ext cx="11443855" cy="2074414"/>
          </a:xfrm>
          <a:prstGeom prst="rect">
            <a:avLst/>
          </a:prstGeom>
        </p:spPr>
        <p:txBody>
          <a:bodyPr wrap="square">
            <a:spAutoFit/>
          </a:bodyPr>
          <a:lstStyle/>
          <a:p>
            <a:pPr>
              <a:lnSpc>
                <a:spcPct val="115000"/>
              </a:lnSpc>
              <a:spcAft>
                <a:spcPts val="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HS xem bộ phim hoạt hình theo đường link:</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https://youtu.be/dKaIAuJbPuE?si=9qH6_r7O1u55gI03</a:t>
            </a:r>
            <a:endParaRPr lang="en-US" sz="28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GV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ảnh nhân vật nào ấn tượng nhất với em trong đoạn phim trên? Em hãy nhận xét về hai nhân vật trong đoạn phim?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62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smtClean="0">
                <a:solidFill>
                  <a:srgbClr val="7030A0"/>
                </a:solidFill>
                <a:latin typeface="Times New Roman" panose="02020603050405020304" pitchFamily="18" charset="0"/>
                <a:cs typeface="Times New Roman" panose="02020603050405020304" pitchFamily="18" charset="0"/>
              </a:rPr>
              <a:t>Câu 2. Đoạn trích “</a:t>
            </a:r>
            <a:r>
              <a:rPr lang="vi-VN" sz="3200" b="1" i="1" dirty="0" smtClean="0">
                <a:solidFill>
                  <a:srgbClr val="7030A0"/>
                </a:solidFill>
                <a:latin typeface="Times New Roman" panose="02020603050405020304" pitchFamily="18" charset="0"/>
                <a:cs typeface="Times New Roman" panose="02020603050405020304" pitchFamily="18" charset="0"/>
              </a:rPr>
              <a:t>Đánh nhau với cối xay gió” </a:t>
            </a:r>
            <a:r>
              <a:rPr lang="vi-VN" sz="3200" b="1" dirty="0" smtClean="0">
                <a:solidFill>
                  <a:srgbClr val="7030A0"/>
                </a:solidFill>
                <a:latin typeface="Times New Roman" panose="02020603050405020304" pitchFamily="18" charset="0"/>
                <a:cs typeface="Times New Roman" panose="02020603050405020304" pitchFamily="18" charset="0"/>
              </a:rPr>
              <a:t>được trích từ tác phẩm có thể loại là </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72214"/>
            <a:ext cx="4906799" cy="14255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A. </a:t>
            </a:r>
            <a:r>
              <a:rPr lang="vi-VN" sz="3200" dirty="0" smtClean="0">
                <a:solidFill>
                  <a:srgbClr val="7030A0"/>
                </a:solidFill>
                <a:latin typeface="Times New Roman" panose="02020603050405020304" pitchFamily="18" charset="0"/>
                <a:cs typeface="Times New Roman" panose="02020603050405020304" pitchFamily="18" charset="0"/>
              </a:rPr>
              <a:t>Truyện lịch sử</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130615" y="1953534"/>
            <a:ext cx="4906799" cy="1423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B. </a:t>
            </a:r>
            <a:r>
              <a:rPr lang="vi-VN" sz="3200" dirty="0" smtClean="0">
                <a:solidFill>
                  <a:srgbClr val="7030A0"/>
                </a:solidFill>
                <a:latin typeface="Times New Roman" panose="02020603050405020304" pitchFamily="18" charset="0"/>
                <a:cs typeface="Times New Roman" panose="02020603050405020304" pitchFamily="18" charset="0"/>
              </a:rPr>
              <a:t>Truyện ngắn</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18" y="4001746"/>
            <a:ext cx="4906799" cy="14319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C. </a:t>
            </a:r>
            <a:r>
              <a:rPr lang="vi-VN" sz="3200" dirty="0" smtClean="0">
                <a:solidFill>
                  <a:srgbClr val="7030A0"/>
                </a:solidFill>
                <a:latin typeface="Times New Roman" panose="02020603050405020304" pitchFamily="18" charset="0"/>
                <a:cs typeface="Times New Roman" panose="02020603050405020304" pitchFamily="18" charset="0"/>
              </a:rPr>
              <a:t>Truyện dài</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096000" y="4013736"/>
            <a:ext cx="4906799" cy="1419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D. </a:t>
            </a:r>
            <a:r>
              <a:rPr lang="vi-VN" sz="3200" dirty="0" smtClean="0">
                <a:solidFill>
                  <a:srgbClr val="7030A0"/>
                </a:solidFill>
                <a:latin typeface="Times New Roman" panose="02020603050405020304" pitchFamily="18" charset="0"/>
                <a:cs typeface="Times New Roman" panose="02020603050405020304" pitchFamily="18" charset="0"/>
              </a:rPr>
              <a:t>Tiểu thuyết</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7" y="2395372"/>
            <a:ext cx="805723" cy="93393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3" y="4464112"/>
            <a:ext cx="732404" cy="949565"/>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8745" y="4451130"/>
            <a:ext cx="804743" cy="94980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8745" y="2538058"/>
            <a:ext cx="732592" cy="849167"/>
          </a:xfrm>
          <a:prstGeom prst="rect">
            <a:avLst/>
          </a:prstGeom>
        </p:spPr>
      </p:pic>
      <p:sp>
        <p:nvSpPr>
          <p:cNvPr id="16" name="5-Point Star 15">
            <a:hlinkClick r:id="rId13" action="ppaction://hlinksldjump"/>
          </p:cNvPr>
          <p:cNvSpPr/>
          <p:nvPr/>
        </p:nvSpPr>
        <p:spPr>
          <a:xfrm>
            <a:off x="10589827" y="818147"/>
            <a:ext cx="1422501" cy="1501541"/>
          </a:xfrm>
          <a:prstGeom prst="star5">
            <a:avLst>
              <a:gd name="adj" fmla="val 2025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121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67388" y="253825"/>
            <a:ext cx="10933140" cy="21898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smtClean="0">
                <a:solidFill>
                  <a:srgbClr val="7030A0"/>
                </a:solidFill>
                <a:latin typeface="Times New Roman" panose="02020603050405020304" pitchFamily="18" charset="0"/>
                <a:cs typeface="Times New Roman" panose="02020603050405020304" pitchFamily="18" charset="0"/>
              </a:rPr>
              <a:t>Câu 3. Theo em, cốt truyện trong đoạn trích </a:t>
            </a:r>
            <a:r>
              <a:rPr lang="vi-VN" sz="3200" b="1" i="1" dirty="0" smtClean="0">
                <a:solidFill>
                  <a:srgbClr val="7030A0"/>
                </a:solidFill>
                <a:latin typeface="Times New Roman" panose="02020603050405020304" pitchFamily="18" charset="0"/>
                <a:cs typeface="Times New Roman" panose="02020603050405020304" pitchFamily="18" charset="0"/>
              </a:rPr>
              <a:t>“Đánh nhau với cối xay gió” </a:t>
            </a:r>
            <a:r>
              <a:rPr lang="vi-VN" sz="3200" b="1" dirty="0" smtClean="0">
                <a:solidFill>
                  <a:srgbClr val="7030A0"/>
                </a:solidFill>
                <a:latin typeface="Times New Roman" panose="02020603050405020304" pitchFamily="18" charset="0"/>
                <a:cs typeface="Times New Roman" panose="02020603050405020304" pitchFamily="18" charset="0"/>
              </a:rPr>
              <a:t>là cốt truyện đơn tuyến</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đúng</a:t>
            </a:r>
            <a:r>
              <a:rPr lang="en-US" sz="3200" b="1" dirty="0" smtClean="0">
                <a:solidFill>
                  <a:srgbClr val="7030A0"/>
                </a:solidFill>
                <a:latin typeface="Times New Roman" panose="02020603050405020304" pitchFamily="18" charset="0"/>
                <a:cs typeface="Times New Roman" panose="02020603050405020304" pitchFamily="18" charset="0"/>
              </a:rPr>
              <a:t> hay </a:t>
            </a:r>
            <a:r>
              <a:rPr lang="en-US" sz="3200" b="1" dirty="0" err="1" smtClean="0">
                <a:solidFill>
                  <a:srgbClr val="7030A0"/>
                </a:solidFill>
                <a:latin typeface="Times New Roman" panose="02020603050405020304" pitchFamily="18" charset="0"/>
                <a:cs typeface="Times New Roman" panose="02020603050405020304" pitchFamily="18" charset="0"/>
              </a:rPr>
              <a:t>sai</a:t>
            </a:r>
            <a:r>
              <a:rPr lang="en-US" sz="3200" b="1" dirty="0" smtClean="0">
                <a:solidFill>
                  <a:srgbClr val="7030A0"/>
                </a:solidFill>
                <a:latin typeface="Times New Roman" panose="02020603050405020304" pitchFamily="18" charset="0"/>
                <a:cs typeface="Times New Roman" panose="02020603050405020304" pitchFamily="18" charset="0"/>
              </a:rPr>
              <a:t>?</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57831" y="3928130"/>
            <a:ext cx="4906799" cy="176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smtClean="0">
                <a:solidFill>
                  <a:srgbClr val="7030A0"/>
                </a:solidFill>
                <a:latin typeface="Times New Roman" panose="02020603050405020304" pitchFamily="18" charset="0"/>
                <a:cs typeface="Times New Roman" panose="02020603050405020304" pitchFamily="18" charset="0"/>
              </a:rPr>
              <a:t>B. </a:t>
            </a:r>
            <a:r>
              <a:rPr lang="en-US" sz="3200" dirty="0" smtClean="0">
                <a:solidFill>
                  <a:srgbClr val="7030A0"/>
                </a:solidFill>
                <a:latin typeface="Times New Roman" panose="02020603050405020304" pitchFamily="18" charset="0"/>
                <a:cs typeface="Times New Roman" panose="02020603050405020304" pitchFamily="18" charset="0"/>
              </a:rPr>
              <a:t>Sai</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1241052" y="3908141"/>
            <a:ext cx="4906799" cy="1835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smtClean="0">
                <a:solidFill>
                  <a:srgbClr val="7030A0"/>
                </a:solidFill>
                <a:latin typeface="Times New Roman" panose="02020603050405020304" pitchFamily="18" charset="0"/>
                <a:cs typeface="Times New Roman" panose="02020603050405020304" pitchFamily="18" charset="0"/>
              </a:rPr>
              <a:t>A. </a:t>
            </a:r>
            <a:r>
              <a:rPr lang="en-US" sz="3200" dirty="0" err="1" smtClean="0">
                <a:solidFill>
                  <a:srgbClr val="7030A0"/>
                </a:solidFill>
                <a:latin typeface="Times New Roman" panose="02020603050405020304" pitchFamily="18" charset="0"/>
                <a:cs typeface="Times New Roman" panose="02020603050405020304" pitchFamily="18" charset="0"/>
              </a:rPr>
              <a:t>Đúng</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02317" y="4976953"/>
            <a:ext cx="805723" cy="68807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3108" y="5078990"/>
            <a:ext cx="804743" cy="643793"/>
          </a:xfrm>
          <a:prstGeom prst="rect">
            <a:avLst/>
          </a:prstGeom>
        </p:spPr>
      </p:pic>
      <p:sp>
        <p:nvSpPr>
          <p:cNvPr id="12" name="5-Point Star 11">
            <a:hlinkClick r:id="rId13" action="ppaction://hlinksldjump"/>
          </p:cNvPr>
          <p:cNvSpPr/>
          <p:nvPr/>
        </p:nvSpPr>
        <p:spPr>
          <a:xfrm>
            <a:off x="10769499" y="1437320"/>
            <a:ext cx="1422501" cy="1501541"/>
          </a:xfrm>
          <a:prstGeom prst="star5">
            <a:avLst>
              <a:gd name="adj" fmla="val 2025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4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20210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rgbClr val="7030A0"/>
                </a:solidFill>
                <a:latin typeface="Times New Roman" panose="02020603050405020304" pitchFamily="18" charset="0"/>
                <a:cs typeface="Times New Roman" panose="02020603050405020304" pitchFamily="18" charset="0"/>
              </a:rPr>
              <a:t>Câu</a:t>
            </a:r>
            <a:r>
              <a:rPr lang="en-US" sz="3200" b="1" dirty="0" smtClean="0">
                <a:solidFill>
                  <a:srgbClr val="7030A0"/>
                </a:solidFill>
                <a:latin typeface="Times New Roman" panose="02020603050405020304" pitchFamily="18" charset="0"/>
                <a:cs typeface="Times New Roman" panose="02020603050405020304" pitchFamily="18" charset="0"/>
              </a:rPr>
              <a:t> 4: </a:t>
            </a:r>
            <a:r>
              <a:rPr lang="en-US" sz="3200" b="1" dirty="0" err="1" smtClean="0">
                <a:solidFill>
                  <a:srgbClr val="7030A0"/>
                </a:solidFill>
                <a:latin typeface="Times New Roman" panose="02020603050405020304" pitchFamily="18" charset="0"/>
                <a:cs typeface="Times New Roman" panose="02020603050405020304" pitchFamily="18" charset="0"/>
              </a:rPr>
              <a:t>Đặc</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điểm</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nào</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sau</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đây</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không</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đúng</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về</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nhân</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vật</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Đôn</a:t>
            </a:r>
            <a:r>
              <a:rPr lang="en-US" sz="3200" b="1" dirty="0" smtClean="0">
                <a:solidFill>
                  <a:srgbClr val="7030A0"/>
                </a:solidFill>
                <a:latin typeface="Times New Roman" panose="02020603050405020304" pitchFamily="18" charset="0"/>
                <a:cs typeface="Times New Roman" panose="02020603050405020304" pitchFamily="18" charset="0"/>
              </a:rPr>
              <a:t> Ki-</a:t>
            </a:r>
            <a:r>
              <a:rPr lang="en-US" sz="3200" b="1" dirty="0" err="1" smtClean="0">
                <a:solidFill>
                  <a:srgbClr val="7030A0"/>
                </a:solidFill>
                <a:latin typeface="Times New Roman" panose="02020603050405020304" pitchFamily="18" charset="0"/>
                <a:cs typeface="Times New Roman" panose="02020603050405020304" pitchFamily="18" charset="0"/>
              </a:rPr>
              <a:t>hô</a:t>
            </a:r>
            <a:r>
              <a:rPr lang="en-US" sz="3200" b="1" dirty="0" smtClean="0">
                <a:solidFill>
                  <a:srgbClr val="7030A0"/>
                </a:solidFill>
                <a:latin typeface="Times New Roman" panose="02020603050405020304" pitchFamily="18" charset="0"/>
                <a:cs typeface="Times New Roman" panose="02020603050405020304" pitchFamily="18" charset="0"/>
              </a:rPr>
              <a:t>-</a:t>
            </a:r>
            <a:r>
              <a:rPr lang="en-US" sz="3200" b="1" dirty="0" err="1" smtClean="0">
                <a:solidFill>
                  <a:srgbClr val="7030A0"/>
                </a:solidFill>
                <a:latin typeface="Times New Roman" panose="02020603050405020304" pitchFamily="18" charset="0"/>
                <a:cs typeface="Times New Roman" panose="02020603050405020304" pitchFamily="18" charset="0"/>
              </a:rPr>
              <a:t>tê</a:t>
            </a:r>
            <a:r>
              <a:rPr lang="en-US" sz="3200" b="1" dirty="0" smtClean="0">
                <a:solidFill>
                  <a:srgbClr val="7030A0"/>
                </a:solidFill>
                <a:latin typeface="Times New Roman" panose="02020603050405020304" pitchFamily="18" charset="0"/>
                <a:cs typeface="Times New Roman" panose="02020603050405020304" pitchFamily="18" charset="0"/>
              </a:rPr>
              <a:t>?</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67223" y="4623822"/>
            <a:ext cx="4906799" cy="18520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C. </a:t>
            </a:r>
            <a:r>
              <a:rPr lang="en-US" sz="3200" dirty="0" err="1" smtClean="0">
                <a:solidFill>
                  <a:srgbClr val="7030A0"/>
                </a:solidFill>
                <a:latin typeface="Times New Roman" panose="02020603050405020304" pitchFamily="18" charset="0"/>
                <a:cs typeface="Times New Roman" panose="02020603050405020304" pitchFamily="18" charset="0"/>
              </a:rPr>
              <a:t>Là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người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nhát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gan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lười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biếng</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363395" y="2484873"/>
            <a:ext cx="5292799" cy="13755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B. </a:t>
            </a:r>
            <a:r>
              <a:rPr lang="en-US" sz="3200" dirty="0" err="1" smtClean="0">
                <a:solidFill>
                  <a:srgbClr val="7030A0"/>
                </a:solidFill>
                <a:latin typeface="Times New Roman" panose="02020603050405020304" pitchFamily="18" charset="0"/>
                <a:cs typeface="Times New Roman" panose="02020603050405020304" pitchFamily="18" charset="0"/>
              </a:rPr>
              <a:t>Là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người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có</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khát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vọng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cao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cả</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vì</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lí</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tưởng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công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bằng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tự</a:t>
            </a:r>
            <a:r>
              <a:rPr lang="en-US" sz="3200" dirty="0" smtClean="0">
                <a:solidFill>
                  <a:srgbClr val="7030A0"/>
                </a:solidFill>
                <a:latin typeface="Times New Roman" panose="02020603050405020304" pitchFamily="18" charset="0"/>
                <a:cs typeface="Times New Roman" panose="02020603050405020304" pitchFamily="18" charset="0"/>
              </a:rPr>
              <a:t> do </a:t>
            </a:r>
            <a:r>
              <a:rPr lang="en-US" sz="3200" dirty="0" err="1" smtClean="0">
                <a:solidFill>
                  <a:srgbClr val="7030A0"/>
                </a:solidFill>
                <a:latin typeface="Times New Roman" panose="02020603050405020304" pitchFamily="18" charset="0"/>
                <a:cs typeface="Times New Roman" panose="02020603050405020304" pitchFamily="18" charset="0"/>
              </a:rPr>
              <a:t>cho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mọi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người</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89587" y="2460907"/>
            <a:ext cx="5078076" cy="13755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A. </a:t>
            </a:r>
            <a:r>
              <a:rPr lang="en-US" sz="3200" dirty="0" err="1" smtClean="0">
                <a:solidFill>
                  <a:srgbClr val="7030A0"/>
                </a:solidFill>
                <a:latin typeface="Times New Roman" panose="02020603050405020304" pitchFamily="18" charset="0"/>
                <a:cs typeface="Times New Roman" panose="02020603050405020304" pitchFamily="18" charset="0"/>
              </a:rPr>
              <a:t>Có</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tướng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mạo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gầy</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gò</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cao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lênh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khênh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cưỡi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trên</a:t>
            </a:r>
            <a:r>
              <a:rPr lang="en-US" sz="3200" dirty="0" smtClean="0">
                <a:solidFill>
                  <a:srgbClr val="7030A0"/>
                </a:solidFill>
                <a:latin typeface="Times New Roman" panose="02020603050405020304" pitchFamily="18" charset="0"/>
                <a:cs typeface="Times New Roman" panose="02020603050405020304" pitchFamily="18" charset="0"/>
              </a:rPr>
              <a:t> con </a:t>
            </a:r>
            <a:r>
              <a:rPr lang="en-US" sz="3200" dirty="0" err="1" smtClean="0">
                <a:solidFill>
                  <a:srgbClr val="7030A0"/>
                </a:solidFill>
                <a:latin typeface="Times New Roman" panose="02020603050405020304" pitchFamily="18" charset="0"/>
                <a:cs typeface="Times New Roman" panose="02020603050405020304" pitchFamily="18" charset="0"/>
              </a:rPr>
              <a:t>ngựa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còm</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363396" y="4623822"/>
            <a:ext cx="5398339" cy="17192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D. </a:t>
            </a:r>
            <a:r>
              <a:rPr lang="en-US" sz="3200" dirty="0" err="1" smtClean="0">
                <a:solidFill>
                  <a:srgbClr val="7030A0"/>
                </a:solidFill>
                <a:latin typeface="Times New Roman" panose="02020603050405020304" pitchFamily="18" charset="0"/>
                <a:cs typeface="Times New Roman" panose="02020603050405020304" pitchFamily="18" charset="0"/>
              </a:rPr>
              <a:t>Nhân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vật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bị</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mê</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muội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hoang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tưởng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vì</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đọc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quá</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nhiều</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truyện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kiếm</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hiệp</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88885" y="590828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277504"/>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40856" y="5715483"/>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56992" y="3345432"/>
            <a:ext cx="804743" cy="707197"/>
          </a:xfrm>
          <a:prstGeom prst="rect">
            <a:avLst/>
          </a:prstGeom>
        </p:spPr>
      </p:pic>
      <p:sp>
        <p:nvSpPr>
          <p:cNvPr id="16" name="5-Point Star 15">
            <a:hlinkClick r:id="rId14" action="ppaction://hlinksldjump"/>
          </p:cNvPr>
          <p:cNvSpPr/>
          <p:nvPr/>
        </p:nvSpPr>
        <p:spPr>
          <a:xfrm>
            <a:off x="10731976" y="1280775"/>
            <a:ext cx="1422501" cy="1097280"/>
          </a:xfrm>
          <a:prstGeom prst="star5">
            <a:avLst>
              <a:gd name="adj" fmla="val 2025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632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20210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smtClean="0">
                <a:solidFill>
                  <a:srgbClr val="7030A0"/>
                </a:solidFill>
                <a:latin typeface="Times New Roman" panose="02020603050405020304" pitchFamily="18" charset="0"/>
                <a:cs typeface="Times New Roman" panose="02020603050405020304" pitchFamily="18" charset="0"/>
              </a:rPr>
              <a:t>Câu 5: Dòng nào thể hiện đầy đủ kết quả cuộc đánh nhau của Đôn Ki-hô-tê với cối xay gió?</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78151" y="4623822"/>
            <a:ext cx="5295872" cy="16757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C. </a:t>
            </a:r>
            <a:r>
              <a:rPr lang="en-US" sz="3200" dirty="0" err="1" smtClean="0">
                <a:solidFill>
                  <a:srgbClr val="7030A0"/>
                </a:solidFill>
                <a:latin typeface="Times New Roman" panose="02020603050405020304" pitchFamily="18" charset="0"/>
                <a:cs typeface="Times New Roman" panose="02020603050405020304" pitchFamily="18" charset="0"/>
              </a:rPr>
              <a:t>Cả</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người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ngựa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ngã</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văng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ra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xa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ngựa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bị</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toạc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nửa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vai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ngọn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giáo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gãy</a:t>
            </a:r>
            <a:r>
              <a:rPr lang="en-US" sz="3200" dirty="0" smtClean="0">
                <a:solidFill>
                  <a:srgbClr val="7030A0"/>
                </a:solidFill>
                <a:latin typeface="Times New Roman" panose="02020603050405020304" pitchFamily="18" charset="0"/>
                <a:cs typeface="Times New Roman" panose="02020603050405020304" pitchFamily="18" charset="0"/>
              </a:rPr>
              <a:t> tan </a:t>
            </a:r>
            <a:r>
              <a:rPr lang="en-US" sz="3200" dirty="0" err="1" smtClean="0">
                <a:solidFill>
                  <a:srgbClr val="7030A0"/>
                </a:solidFill>
                <a:latin typeface="Times New Roman" panose="02020603050405020304" pitchFamily="18" charset="0"/>
                <a:cs typeface="Times New Roman" panose="02020603050405020304" pitchFamily="18" charset="0"/>
              </a:rPr>
              <a:t>tành</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363395" y="2706424"/>
            <a:ext cx="5217268" cy="1452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B. </a:t>
            </a:r>
            <a:r>
              <a:rPr lang="en-US" sz="3200" dirty="0" err="1" smtClean="0">
                <a:solidFill>
                  <a:srgbClr val="7030A0"/>
                </a:solidFill>
                <a:latin typeface="Times New Roman" panose="02020603050405020304" pitchFamily="18" charset="0"/>
                <a:cs typeface="Times New Roman" panose="02020603050405020304" pitchFamily="18" charset="0"/>
              </a:rPr>
              <a:t>Ngọn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giáo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gãy</a:t>
            </a:r>
            <a:r>
              <a:rPr lang="en-US" sz="3200" dirty="0" smtClean="0">
                <a:solidFill>
                  <a:srgbClr val="7030A0"/>
                </a:solidFill>
                <a:latin typeface="Times New Roman" panose="02020603050405020304" pitchFamily="18" charset="0"/>
                <a:cs typeface="Times New Roman" panose="02020603050405020304" pitchFamily="18" charset="0"/>
              </a:rPr>
              <a:t> tan </a:t>
            </a:r>
            <a:r>
              <a:rPr lang="en-US" sz="3200" dirty="0" err="1" smtClean="0">
                <a:solidFill>
                  <a:srgbClr val="7030A0"/>
                </a:solidFill>
                <a:latin typeface="Times New Roman" panose="02020603050405020304" pitchFamily="18" charset="0"/>
                <a:cs typeface="Times New Roman" panose="02020603050405020304" pitchFamily="18" charset="0"/>
              </a:rPr>
              <a:t>tành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chiếc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mũ</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bị</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văng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ra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xa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thanh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kiếm</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bị</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mẻ</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500515" y="2682458"/>
            <a:ext cx="5295872" cy="1452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A. </a:t>
            </a:r>
            <a:r>
              <a:rPr lang="en-US" sz="3200" dirty="0" err="1" smtClean="0">
                <a:solidFill>
                  <a:srgbClr val="7030A0"/>
                </a:solidFill>
                <a:latin typeface="Times New Roman" panose="02020603050405020304" pitchFamily="18" charset="0"/>
                <a:cs typeface="Times New Roman" panose="02020603050405020304" pitchFamily="18" charset="0"/>
              </a:rPr>
              <a:t>Chiến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khiên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bị</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vỡ</a:t>
            </a:r>
            <a:r>
              <a:rPr lang="en-US" sz="3200" dirty="0" smtClean="0">
                <a:solidFill>
                  <a:srgbClr val="7030A0"/>
                </a:solidFill>
                <a:latin typeface="Times New Roman" panose="02020603050405020304" pitchFamily="18" charset="0"/>
                <a:cs typeface="Times New Roman" panose="02020603050405020304" pitchFamily="18" charset="0"/>
              </a:rPr>
              <a:t> tan </a:t>
            </a:r>
            <a:r>
              <a:rPr lang="en-US" sz="3200" dirty="0" err="1" smtClean="0">
                <a:solidFill>
                  <a:srgbClr val="7030A0"/>
                </a:solidFill>
                <a:latin typeface="Times New Roman" panose="02020603050405020304" pitchFamily="18" charset="0"/>
                <a:cs typeface="Times New Roman" panose="02020603050405020304" pitchFamily="18" charset="0"/>
              </a:rPr>
              <a:t>tành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ngọn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giáo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bị</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quằn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người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ngựa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không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việc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gì</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363396" y="4623821"/>
            <a:ext cx="5217267" cy="1555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D. </a:t>
            </a:r>
            <a:r>
              <a:rPr lang="en-US" sz="3200" dirty="0" err="1" smtClean="0">
                <a:solidFill>
                  <a:srgbClr val="7030A0"/>
                </a:solidFill>
                <a:latin typeface="Times New Roman" panose="02020603050405020304" pitchFamily="18" charset="0"/>
                <a:cs typeface="Times New Roman" panose="02020603050405020304" pitchFamily="18" charset="0"/>
              </a:rPr>
              <a:t>Ngọn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giáo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gãy</a:t>
            </a:r>
            <a:r>
              <a:rPr lang="en-US" sz="3200" dirty="0" smtClean="0">
                <a:solidFill>
                  <a:srgbClr val="7030A0"/>
                </a:solidFill>
                <a:latin typeface="Times New Roman" panose="02020603050405020304" pitchFamily="18" charset="0"/>
                <a:cs typeface="Times New Roman" panose="02020603050405020304" pitchFamily="18" charset="0"/>
              </a:rPr>
              <a:t> tan </a:t>
            </a:r>
            <a:r>
              <a:rPr lang="en-US" sz="3200" dirty="0" err="1" smtClean="0">
                <a:solidFill>
                  <a:srgbClr val="7030A0"/>
                </a:solidFill>
                <a:latin typeface="Times New Roman" panose="02020603050405020304" pitchFamily="18" charset="0"/>
                <a:cs typeface="Times New Roman" panose="02020603050405020304" pitchFamily="18" charset="0"/>
              </a:rPr>
              <a:t>tành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chiếc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khiên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bị</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vỡ</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đôi</a:t>
            </a:r>
            <a:r>
              <a:rPr lang="en-US" sz="3200" dirty="0" smtClean="0">
                <a:solidFill>
                  <a:srgbClr val="7030A0"/>
                </a:solidFill>
                <a:latin typeface="Times New Roman" panose="02020603050405020304" pitchFamily="18" charset="0"/>
                <a:cs typeface="Times New Roman" panose="02020603050405020304" pitchFamily="18" charset="0"/>
              </a:rPr>
              <a:t>, con </a:t>
            </a:r>
            <a:r>
              <a:rPr lang="en-US" sz="3200" dirty="0" err="1" smtClean="0">
                <a:solidFill>
                  <a:srgbClr val="7030A0"/>
                </a:solidFill>
                <a:latin typeface="Times New Roman" panose="02020603050405020304" pitchFamily="18" charset="0"/>
                <a:cs typeface="Times New Roman" panose="02020603050405020304" pitchFamily="18" charset="0"/>
              </a:rPr>
              <a:t>ngựa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bị</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què</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chân</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69267" y="559151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23310" y="336004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82370" y="5584593"/>
            <a:ext cx="85566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82370" y="3645562"/>
            <a:ext cx="855662" cy="707197"/>
          </a:xfrm>
          <a:prstGeom prst="rect">
            <a:avLst/>
          </a:prstGeom>
        </p:spPr>
      </p:pic>
      <p:sp>
        <p:nvSpPr>
          <p:cNvPr id="16" name="5-Point Star 15">
            <a:hlinkClick r:id="rId14" action="ppaction://hlinksldjump"/>
          </p:cNvPr>
          <p:cNvSpPr/>
          <p:nvPr/>
        </p:nvSpPr>
        <p:spPr>
          <a:xfrm>
            <a:off x="10769499" y="1115717"/>
            <a:ext cx="1422501" cy="1501541"/>
          </a:xfrm>
          <a:prstGeom prst="star5">
            <a:avLst>
              <a:gd name="adj" fmla="val 2025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186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69"/>
            <a:ext cx="10526728" cy="20210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rgbClr val="7030A0"/>
                </a:solidFill>
                <a:latin typeface="Times New Roman" panose="02020603050405020304" pitchFamily="18" charset="0"/>
                <a:cs typeface="Times New Roman" panose="02020603050405020304" pitchFamily="18" charset="0"/>
              </a:rPr>
              <a:t>Câu</a:t>
            </a:r>
            <a:r>
              <a:rPr lang="en-US" sz="3200" b="1" dirty="0" smtClean="0">
                <a:solidFill>
                  <a:srgbClr val="7030A0"/>
                </a:solidFill>
                <a:latin typeface="Times New Roman" panose="02020603050405020304" pitchFamily="18" charset="0"/>
                <a:cs typeface="Times New Roman" panose="02020603050405020304" pitchFamily="18" charset="0"/>
              </a:rPr>
              <a:t> 6: </a:t>
            </a:r>
            <a:r>
              <a:rPr lang="en-US" sz="3200" b="1" dirty="0" err="1" smtClean="0">
                <a:solidFill>
                  <a:srgbClr val="7030A0"/>
                </a:solidFill>
                <a:latin typeface="Times New Roman" panose="02020603050405020304" pitchFamily="18" charset="0"/>
                <a:cs typeface="Times New Roman" panose="02020603050405020304" pitchFamily="18" charset="0"/>
              </a:rPr>
              <a:t>Dòng</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nào</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thuật</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đúng</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tình</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trạng</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của</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Đôn</a:t>
            </a:r>
            <a:r>
              <a:rPr lang="en-US" sz="3200" b="1" dirty="0" smtClean="0">
                <a:solidFill>
                  <a:srgbClr val="7030A0"/>
                </a:solidFill>
                <a:latin typeface="Times New Roman" panose="02020603050405020304" pitchFamily="18" charset="0"/>
                <a:cs typeface="Times New Roman" panose="02020603050405020304" pitchFamily="18" charset="0"/>
              </a:rPr>
              <a:t> Ki-</a:t>
            </a:r>
            <a:r>
              <a:rPr lang="en-US" sz="3200" b="1" dirty="0" err="1" smtClean="0">
                <a:solidFill>
                  <a:srgbClr val="7030A0"/>
                </a:solidFill>
                <a:latin typeface="Times New Roman" panose="02020603050405020304" pitchFamily="18" charset="0"/>
                <a:cs typeface="Times New Roman" panose="02020603050405020304" pitchFamily="18" charset="0"/>
              </a:rPr>
              <a:t>hô</a:t>
            </a:r>
            <a:r>
              <a:rPr lang="en-US" sz="3200" b="1" dirty="0" smtClean="0">
                <a:solidFill>
                  <a:srgbClr val="7030A0"/>
                </a:solidFill>
                <a:latin typeface="Times New Roman" panose="02020603050405020304" pitchFamily="18" charset="0"/>
                <a:cs typeface="Times New Roman" panose="02020603050405020304" pitchFamily="18" charset="0"/>
              </a:rPr>
              <a:t>-</a:t>
            </a:r>
            <a:r>
              <a:rPr lang="en-US" sz="3200" b="1" dirty="0" err="1" smtClean="0">
                <a:solidFill>
                  <a:srgbClr val="7030A0"/>
                </a:solidFill>
                <a:latin typeface="Times New Roman" panose="02020603050405020304" pitchFamily="18" charset="0"/>
                <a:cs typeface="Times New Roman" panose="02020603050405020304" pitchFamily="18" charset="0"/>
              </a:rPr>
              <a:t>tê</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sau</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khi</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đánh</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nhau</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với</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cối</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xay</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smtClean="0">
                <a:solidFill>
                  <a:srgbClr val="7030A0"/>
                </a:solidFill>
                <a:latin typeface="Times New Roman" panose="02020603050405020304" pitchFamily="18" charset="0"/>
                <a:cs typeface="Times New Roman" panose="02020603050405020304" pitchFamily="18" charset="0"/>
              </a:rPr>
              <a:t>gió</a:t>
            </a:r>
            <a:r>
              <a:rPr lang="en-US" sz="3200" b="1" dirty="0" smtClean="0">
                <a:solidFill>
                  <a:srgbClr val="7030A0"/>
                </a:solidFill>
                <a:latin typeface="Times New Roman" panose="02020603050405020304" pitchFamily="18" charset="0"/>
                <a:cs typeface="Times New Roman" panose="02020603050405020304" pitchFamily="18" charset="0"/>
              </a:rPr>
              <a:t>?</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78151" y="4623822"/>
            <a:ext cx="5295872" cy="19309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7030A0"/>
                </a:solidFill>
                <a:latin typeface="Times New Roman" panose="02020603050405020304" pitchFamily="18" charset="0"/>
                <a:cs typeface="Times New Roman" panose="02020603050405020304" pitchFamily="18" charset="0"/>
              </a:rPr>
              <a:t>C. </a:t>
            </a:r>
            <a:r>
              <a:rPr lang="en-US" sz="2800" dirty="0" err="1" smtClean="0">
                <a:solidFill>
                  <a:srgbClr val="7030A0"/>
                </a:solidFill>
                <a:latin typeface="Times New Roman" panose="02020603050405020304" pitchFamily="18" charset="0"/>
                <a:cs typeface="Times New Roman" panose="02020603050405020304" pitchFamily="18" charset="0"/>
              </a:rPr>
              <a:t>Nằm</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không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cựa</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quậy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được</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giám</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mã</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nâng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dậy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đỡ</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ngồi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lên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ngựa</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nhưng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không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ngồi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ngay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ngắn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được</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vì</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đau</a:t>
            </a:r>
            <a:r>
              <a:rPr lang="en-US" sz="2800" dirty="0" smtClean="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363395" y="2706424"/>
            <a:ext cx="5217268" cy="1452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7030A0"/>
                </a:solidFill>
                <a:latin typeface="Times New Roman" panose="02020603050405020304" pitchFamily="18" charset="0"/>
                <a:cs typeface="Times New Roman" panose="02020603050405020304" pitchFamily="18" charset="0"/>
              </a:rPr>
              <a:t>B. </a:t>
            </a:r>
            <a:r>
              <a:rPr lang="en-US" sz="2800" dirty="0" err="1" smtClean="0">
                <a:solidFill>
                  <a:srgbClr val="7030A0"/>
                </a:solidFill>
                <a:latin typeface="Times New Roman" panose="02020603050405020304" pitchFamily="18" charset="0"/>
                <a:cs typeface="Times New Roman" panose="02020603050405020304" pitchFamily="18" charset="0"/>
              </a:rPr>
              <a:t>Vùng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dậy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ngay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nhảy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lên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ngựa</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tiếp</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và</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rất</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hùng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dũng</a:t>
            </a:r>
            <a:r>
              <a:rPr lang="en-US" sz="2800" dirty="0" smtClean="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500515" y="2682458"/>
            <a:ext cx="5295872" cy="16703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7030A0"/>
                </a:solidFill>
                <a:latin typeface="Times New Roman" panose="02020603050405020304" pitchFamily="18" charset="0"/>
                <a:cs typeface="Times New Roman" panose="02020603050405020304" pitchFamily="18" charset="0"/>
              </a:rPr>
              <a:t>A. </a:t>
            </a:r>
            <a:r>
              <a:rPr lang="en-US" sz="2800" dirty="0" err="1" smtClean="0">
                <a:solidFill>
                  <a:srgbClr val="7030A0"/>
                </a:solidFill>
                <a:latin typeface="Times New Roman" panose="02020603050405020304" pitchFamily="18" charset="0"/>
                <a:cs typeface="Times New Roman" panose="02020603050405020304" pitchFamily="18" charset="0"/>
              </a:rPr>
              <a:t>Nằm</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không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cựa</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quậy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cầu</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mong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nàng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Đuyn</a:t>
            </a:r>
            <a:r>
              <a:rPr lang="en-US" sz="2800" dirty="0" smtClean="0">
                <a:solidFill>
                  <a:srgbClr val="7030A0"/>
                </a:solidFill>
                <a:latin typeface="Times New Roman" panose="02020603050405020304" pitchFamily="18" charset="0"/>
                <a:cs typeface="Times New Roman" panose="02020603050405020304" pitchFamily="18" charset="0"/>
              </a:rPr>
              <a:t>-xi-</a:t>
            </a:r>
            <a:r>
              <a:rPr lang="en-US" sz="2800" dirty="0" err="1" smtClean="0">
                <a:solidFill>
                  <a:srgbClr val="7030A0"/>
                </a:solidFill>
                <a:latin typeface="Times New Roman" panose="02020603050405020304" pitchFamily="18" charset="0"/>
                <a:cs typeface="Times New Roman" panose="02020603050405020304" pitchFamily="18" charset="0"/>
              </a:rPr>
              <a:t>nê</a:t>
            </a:r>
            <a:r>
              <a:rPr lang="en-US" sz="2800" dirty="0" smtClean="0">
                <a:solidFill>
                  <a:srgbClr val="7030A0"/>
                </a:solidFill>
                <a:latin typeface="Times New Roman" panose="02020603050405020304" pitchFamily="18" charset="0"/>
                <a:cs typeface="Times New Roman" panose="02020603050405020304" pitchFamily="18" charset="0"/>
              </a:rPr>
              <a:t>-a </a:t>
            </a:r>
            <a:r>
              <a:rPr lang="en-US" sz="2800" dirty="0" err="1" smtClean="0">
                <a:solidFill>
                  <a:srgbClr val="7030A0"/>
                </a:solidFill>
                <a:latin typeface="Times New Roman" panose="02020603050405020304" pitchFamily="18" charset="0"/>
                <a:cs typeface="Times New Roman" panose="02020603050405020304" pitchFamily="18" charset="0"/>
              </a:rPr>
              <a:t>cứu</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giúp</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lại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có</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sức</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mạnh</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nhảy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phắt</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lên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ngựa</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tiếp</a:t>
            </a:r>
            <a:r>
              <a:rPr lang="en-US" sz="2800" dirty="0" smtClean="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363396" y="4623821"/>
            <a:ext cx="5217267" cy="1555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7030A0"/>
                </a:solidFill>
                <a:latin typeface="Times New Roman" panose="02020603050405020304" pitchFamily="18" charset="0"/>
                <a:cs typeface="Times New Roman" panose="02020603050405020304" pitchFamily="18" charset="0"/>
              </a:rPr>
              <a:t>D. </a:t>
            </a:r>
            <a:r>
              <a:rPr lang="en-US" sz="2800" dirty="0" err="1" smtClean="0">
                <a:solidFill>
                  <a:srgbClr val="7030A0"/>
                </a:solidFill>
                <a:latin typeface="Times New Roman" panose="02020603050405020304" pitchFamily="18" charset="0"/>
                <a:cs typeface="Times New Roman" panose="02020603050405020304" pitchFamily="18" charset="0"/>
              </a:rPr>
              <a:t>Nằm</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không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cựa</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quậy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rồi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thu</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hết</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sức</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vùng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đứng</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lên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nhảy</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lên</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ngựa</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đi</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về</a:t>
            </a:r>
            <a:r>
              <a:rPr lang="en-US" sz="2800" dirty="0" smtClean="0">
                <a:solidFill>
                  <a:srgbClr val="7030A0"/>
                </a:solidFill>
                <a:latin typeface="Times New Roman" panose="02020603050405020304" pitchFamily="18" charset="0"/>
                <a:cs typeface="Times New Roman" panose="02020603050405020304" pitchFamily="18" charset="0"/>
              </a:rPr>
              <a:t> </a:t>
            </a:r>
            <a:r>
              <a:rPr lang="en-US" sz="2800" dirty="0" err="1" smtClean="0">
                <a:solidFill>
                  <a:srgbClr val="7030A0"/>
                </a:solidFill>
                <a:latin typeface="Times New Roman" panose="02020603050405020304" pitchFamily="18" charset="0"/>
                <a:cs typeface="Times New Roman" panose="02020603050405020304" pitchFamily="18" charset="0"/>
              </a:rPr>
              <a:t>cảng</a:t>
            </a:r>
            <a:r>
              <a:rPr lang="en-US" sz="2800" dirty="0" smtClean="0">
                <a:solidFill>
                  <a:srgbClr val="7030A0"/>
                </a:solidFill>
                <a:latin typeface="Times New Roman" panose="02020603050405020304" pitchFamily="18" charset="0"/>
                <a:cs typeface="Times New Roman" panose="02020603050405020304" pitchFamily="18" charset="0"/>
              </a:rPr>
              <a:t> La-pi-</a:t>
            </a:r>
            <a:r>
              <a:rPr lang="en-US" sz="2800" dirty="0" err="1" smtClean="0">
                <a:solidFill>
                  <a:srgbClr val="7030A0"/>
                </a:solidFill>
                <a:latin typeface="Times New Roman" panose="02020603050405020304" pitchFamily="18" charset="0"/>
                <a:cs typeface="Times New Roman" panose="02020603050405020304" pitchFamily="18" charset="0"/>
              </a:rPr>
              <a:t>xê</a:t>
            </a:r>
            <a:r>
              <a:rPr lang="en-US" sz="2800" dirty="0" smtClean="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23310" y="593819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38123" y="3816250"/>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82370" y="5584593"/>
            <a:ext cx="85566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82370" y="3645562"/>
            <a:ext cx="855662" cy="707197"/>
          </a:xfrm>
          <a:prstGeom prst="rect">
            <a:avLst/>
          </a:prstGeom>
        </p:spPr>
      </p:pic>
      <p:sp>
        <p:nvSpPr>
          <p:cNvPr id="16" name="5-Point Star 15">
            <a:hlinkClick r:id="rId14" action="ppaction://hlinksldjump"/>
          </p:cNvPr>
          <p:cNvSpPr/>
          <p:nvPr/>
        </p:nvSpPr>
        <p:spPr>
          <a:xfrm>
            <a:off x="10769499" y="1225984"/>
            <a:ext cx="1422501" cy="1501541"/>
          </a:xfrm>
          <a:prstGeom prst="star5">
            <a:avLst>
              <a:gd name="adj" fmla="val 2025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333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smtClean="0">
                <a:solidFill>
                  <a:srgbClr val="7030A0"/>
                </a:solidFill>
                <a:latin typeface="Times New Roman" panose="02020603050405020304" pitchFamily="18" charset="0"/>
                <a:cs typeface="Times New Roman" panose="02020603050405020304" pitchFamily="18" charset="0"/>
              </a:rPr>
              <a:t>Câu 7: Biện pháp nghệ thuật nào</a:t>
            </a:r>
            <a:r>
              <a:rPr lang="vi-VN" sz="3200" b="1" u="sng" dirty="0" smtClean="0">
                <a:solidFill>
                  <a:srgbClr val="7030A0"/>
                </a:solidFill>
                <a:latin typeface="Times New Roman" panose="02020603050405020304" pitchFamily="18" charset="0"/>
                <a:cs typeface="Times New Roman" panose="02020603050405020304" pitchFamily="18" charset="0"/>
              </a:rPr>
              <a:t> không</a:t>
            </a:r>
            <a:r>
              <a:rPr lang="vi-VN" sz="3200" b="1" dirty="0" smtClean="0">
                <a:solidFill>
                  <a:srgbClr val="7030A0"/>
                </a:solidFill>
                <a:latin typeface="Times New Roman" panose="02020603050405020304" pitchFamily="18" charset="0"/>
                <a:cs typeface="Times New Roman" panose="02020603050405020304" pitchFamily="18" charset="0"/>
              </a:rPr>
              <a:t> chính xác về cách mà nhà văn dùng để làm nổi bật cá tính của Xan-chô Pan-xa và Đôn Ki-hô-tê</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72214"/>
            <a:ext cx="4906799" cy="14255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A. </a:t>
            </a:r>
            <a:r>
              <a:rPr lang="en-US" sz="3200" dirty="0" err="1" smtClean="0">
                <a:solidFill>
                  <a:srgbClr val="7030A0"/>
                </a:solidFill>
                <a:latin typeface="Times New Roman" panose="02020603050405020304" pitchFamily="18" charset="0"/>
                <a:cs typeface="Times New Roman" panose="02020603050405020304" pitchFamily="18" charset="0"/>
              </a:rPr>
              <a:t>Sử</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dụng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biện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pháp</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tương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phản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đối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lập</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130615" y="1953534"/>
            <a:ext cx="4906799" cy="1423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B. </a:t>
            </a:r>
            <a:r>
              <a:rPr lang="en-US" sz="3200" dirty="0" err="1" smtClean="0">
                <a:solidFill>
                  <a:srgbClr val="7030A0"/>
                </a:solidFill>
                <a:latin typeface="Times New Roman" panose="02020603050405020304" pitchFamily="18" charset="0"/>
                <a:cs typeface="Times New Roman" panose="02020603050405020304" pitchFamily="18" charset="0"/>
              </a:rPr>
              <a:t>Để</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nhân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vật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tự</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bộc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lộ</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mình</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18" y="4001746"/>
            <a:ext cx="4906799" cy="14319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C. </a:t>
            </a:r>
            <a:r>
              <a:rPr lang="en-US" sz="3200" dirty="0" err="1" smtClean="0">
                <a:solidFill>
                  <a:srgbClr val="7030A0"/>
                </a:solidFill>
                <a:latin typeface="Times New Roman" panose="02020603050405020304" pitchFamily="18" charset="0"/>
                <a:cs typeface="Times New Roman" panose="02020603050405020304" pitchFamily="18" charset="0"/>
              </a:rPr>
              <a:t>Để</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cho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nhân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vật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này</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đánh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giá</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về</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nhân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vật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khác</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096000" y="4013736"/>
            <a:ext cx="4906799" cy="1419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D. </a:t>
            </a:r>
            <a:r>
              <a:rPr lang="en-US" sz="3200" dirty="0" err="1" smtClean="0">
                <a:solidFill>
                  <a:srgbClr val="7030A0"/>
                </a:solidFill>
                <a:latin typeface="Times New Roman" panose="02020603050405020304" pitchFamily="18" charset="0"/>
                <a:cs typeface="Times New Roman" panose="02020603050405020304" pitchFamily="18" charset="0"/>
              </a:rPr>
              <a:t>Trực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tiếp</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đưa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ra</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lời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đánh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giá</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về</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nhân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vật</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8815" y="2712718"/>
            <a:ext cx="805723" cy="93393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3" y="4791280"/>
            <a:ext cx="732404" cy="622397"/>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8745" y="4578864"/>
            <a:ext cx="804743" cy="822074"/>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8745" y="2538058"/>
            <a:ext cx="732592" cy="849167"/>
          </a:xfrm>
          <a:prstGeom prst="rect">
            <a:avLst/>
          </a:prstGeom>
        </p:spPr>
      </p:pic>
      <p:sp>
        <p:nvSpPr>
          <p:cNvPr id="16" name="5-Point Star 15">
            <a:hlinkClick r:id="rId13" action="ppaction://hlinksldjump"/>
          </p:cNvPr>
          <p:cNvSpPr/>
          <p:nvPr/>
        </p:nvSpPr>
        <p:spPr>
          <a:xfrm>
            <a:off x="10704911" y="1325723"/>
            <a:ext cx="1422501" cy="1106905"/>
          </a:xfrm>
          <a:prstGeom prst="star5">
            <a:avLst>
              <a:gd name="adj" fmla="val 2025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271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smtClean="0">
                <a:solidFill>
                  <a:srgbClr val="7030A0"/>
                </a:solidFill>
                <a:latin typeface="Times New Roman" panose="02020603050405020304" pitchFamily="18" charset="0"/>
                <a:cs typeface="Times New Roman" panose="02020603050405020304" pitchFamily="18" charset="0"/>
              </a:rPr>
              <a:t>Câu 8: Đặc điểm nào sau đây không đúng về nhân vật Xan-chô Pan-xa?</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1" y="1972214"/>
            <a:ext cx="4906799" cy="14255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A. </a:t>
            </a:r>
            <a:r>
              <a:rPr lang="en-US" sz="3200" dirty="0" err="1" smtClean="0">
                <a:solidFill>
                  <a:srgbClr val="7030A0"/>
                </a:solidFill>
                <a:latin typeface="Times New Roman" panose="02020603050405020304" pitchFamily="18" charset="0"/>
                <a:cs typeface="Times New Roman" panose="02020603050405020304" pitchFamily="18" charset="0"/>
              </a:rPr>
              <a:t>Xuất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thân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từ</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nông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dân</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130615" y="1953534"/>
            <a:ext cx="5304198" cy="1423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B. </a:t>
            </a:r>
            <a:r>
              <a:rPr lang="en-US" sz="3200" dirty="0" err="1" smtClean="0">
                <a:solidFill>
                  <a:srgbClr val="7030A0"/>
                </a:solidFill>
                <a:latin typeface="Times New Roman" panose="02020603050405020304" pitchFamily="18" charset="0"/>
                <a:cs typeface="Times New Roman" panose="02020603050405020304" pitchFamily="18" charset="0"/>
              </a:rPr>
              <a:t>Là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người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có</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suy</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nghĩ</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tỉnh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thực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dụng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tỉnh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táo</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18" y="4001746"/>
            <a:ext cx="4906799" cy="14319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C. </a:t>
            </a:r>
            <a:r>
              <a:rPr lang="en-US" sz="3200" dirty="0" err="1" smtClean="0">
                <a:solidFill>
                  <a:srgbClr val="7030A0"/>
                </a:solidFill>
                <a:latin typeface="Times New Roman" panose="02020603050405020304" pitchFamily="18" charset="0"/>
                <a:cs typeface="Times New Roman" panose="02020603050405020304" pitchFamily="18" charset="0"/>
              </a:rPr>
              <a:t>Có</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tướng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mạo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béo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lùn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cưỡi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trên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lưng</a:t>
            </a:r>
            <a:r>
              <a:rPr lang="en-US" sz="3200" dirty="0" smtClean="0">
                <a:solidFill>
                  <a:srgbClr val="7030A0"/>
                </a:solidFill>
                <a:latin typeface="Times New Roman" panose="02020603050405020304" pitchFamily="18" charset="0"/>
                <a:cs typeface="Times New Roman" panose="02020603050405020304" pitchFamily="18" charset="0"/>
              </a:rPr>
              <a:t> con </a:t>
            </a:r>
            <a:r>
              <a:rPr lang="en-US" sz="3200" dirty="0" err="1" smtClean="0">
                <a:solidFill>
                  <a:srgbClr val="7030A0"/>
                </a:solidFill>
                <a:latin typeface="Times New Roman" panose="02020603050405020304" pitchFamily="18" charset="0"/>
                <a:cs typeface="Times New Roman" panose="02020603050405020304" pitchFamily="18" charset="0"/>
              </a:rPr>
              <a:t>lừa</a:t>
            </a:r>
            <a:r>
              <a:rPr lang="en-US" sz="3200" dirty="0" smtClean="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096000" y="4013736"/>
            <a:ext cx="5484663" cy="1419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7030A0"/>
                </a:solidFill>
                <a:latin typeface="Times New Roman" panose="02020603050405020304" pitchFamily="18" charset="0"/>
                <a:cs typeface="Times New Roman" panose="02020603050405020304" pitchFamily="18" charset="0"/>
              </a:rPr>
              <a:t>D. </a:t>
            </a:r>
            <a:r>
              <a:rPr lang="en-US" sz="3200" dirty="0" err="1" smtClean="0">
                <a:solidFill>
                  <a:srgbClr val="7030A0"/>
                </a:solidFill>
                <a:latin typeface="Times New Roman" panose="02020603050405020304" pitchFamily="18" charset="0"/>
                <a:cs typeface="Times New Roman" panose="02020603050405020304" pitchFamily="18" charset="0"/>
              </a:rPr>
              <a:t>Là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người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dũng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cảm</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thích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sống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phiêu</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lưu</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mạo</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hiểm</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8815" y="2712718"/>
            <a:ext cx="805723" cy="93393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3" y="4791280"/>
            <a:ext cx="732404" cy="622397"/>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54903" y="4691441"/>
            <a:ext cx="804743" cy="822074"/>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89827" y="2620076"/>
            <a:ext cx="732592" cy="849167"/>
          </a:xfrm>
          <a:prstGeom prst="rect">
            <a:avLst/>
          </a:prstGeom>
        </p:spPr>
      </p:pic>
      <p:sp>
        <p:nvSpPr>
          <p:cNvPr id="16" name="5-Point Star 15">
            <a:hlinkClick r:id="rId13" action="ppaction://hlinksldjump"/>
          </p:cNvPr>
          <p:cNvSpPr/>
          <p:nvPr/>
        </p:nvSpPr>
        <p:spPr>
          <a:xfrm>
            <a:off x="10769499" y="854656"/>
            <a:ext cx="1422501" cy="1501541"/>
          </a:xfrm>
          <a:prstGeom prst="star5">
            <a:avLst>
              <a:gd name="adj" fmla="val 2025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0621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794135" y="154464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smtClean="0">
                <a:solidFill>
                  <a:srgbClr val="7030A0"/>
                </a:solidFill>
                <a:latin typeface="Times New Roman" panose="02020603050405020304" pitchFamily="18" charset="0"/>
                <a:cs typeface="Times New Roman" panose="02020603050405020304" pitchFamily="18" charset="0"/>
              </a:rPr>
              <a:t>Câu</a:t>
            </a:r>
            <a:r>
              <a:rPr lang="en-US" sz="4400" b="1" dirty="0" smtClean="0">
                <a:solidFill>
                  <a:srgbClr val="7030A0"/>
                </a:solidFill>
                <a:latin typeface="Times New Roman" panose="02020603050405020304" pitchFamily="18" charset="0"/>
                <a:cs typeface="Times New Roman" panose="02020603050405020304" pitchFamily="18" charset="0"/>
              </a:rPr>
              <a:t> 9 - </a:t>
            </a:r>
            <a:r>
              <a:rPr lang="en-US" sz="4400" b="1" dirty="0" err="1" smtClean="0">
                <a:solidFill>
                  <a:srgbClr val="7030A0"/>
                </a:solidFill>
                <a:latin typeface="Times New Roman" panose="02020603050405020304" pitchFamily="18" charset="0"/>
                <a:cs typeface="Times New Roman" panose="02020603050405020304" pitchFamily="18" charset="0"/>
              </a:rPr>
              <a:t>Vòng</a:t>
            </a:r>
            <a:r>
              <a:rPr lang="en-US" sz="4400" b="1" dirty="0" smtClean="0">
                <a:solidFill>
                  <a:srgbClr val="7030A0"/>
                </a:solidFill>
                <a:latin typeface="Times New Roman" panose="02020603050405020304" pitchFamily="18" charset="0"/>
                <a:cs typeface="Times New Roman" panose="02020603050405020304" pitchFamily="18" charset="0"/>
              </a:rPr>
              <a:t> quay may </a:t>
            </a:r>
            <a:r>
              <a:rPr lang="en-US" sz="4400" b="1" dirty="0" err="1" smtClean="0">
                <a:solidFill>
                  <a:srgbClr val="7030A0"/>
                </a:solidFill>
                <a:latin typeface="Times New Roman" panose="02020603050405020304" pitchFamily="18" charset="0"/>
                <a:cs typeface="Times New Roman" panose="02020603050405020304" pitchFamily="18" charset="0"/>
              </a:rPr>
              <a:t>mắn</a:t>
            </a:r>
            <a:r>
              <a:rPr lang="en-US" sz="4400" b="1" dirty="0" smtClean="0">
                <a:solidFill>
                  <a:srgbClr val="7030A0"/>
                </a:solidFill>
                <a:latin typeface="Times New Roman" panose="02020603050405020304" pitchFamily="18" charset="0"/>
                <a:cs typeface="Times New Roman" panose="02020603050405020304" pitchFamily="18" charset="0"/>
              </a:rPr>
              <a:t>! </a:t>
            </a:r>
          </a:p>
          <a:p>
            <a:pPr algn="ctr"/>
            <a:r>
              <a:rPr lang="en-US" sz="4400" b="1" dirty="0" smtClean="0">
                <a:solidFill>
                  <a:srgbClr val="7030A0"/>
                </a:solidFill>
                <a:latin typeface="Times New Roman" panose="02020603050405020304" pitchFamily="18" charset="0"/>
                <a:cs typeface="Times New Roman" panose="02020603050405020304" pitchFamily="18" charset="0"/>
              </a:rPr>
              <a:t>Xin </a:t>
            </a:r>
            <a:r>
              <a:rPr lang="en-US" sz="4400" b="1" dirty="0" err="1" smtClean="0">
                <a:solidFill>
                  <a:srgbClr val="7030A0"/>
                </a:solidFill>
                <a:latin typeface="Times New Roman" panose="02020603050405020304" pitchFamily="18" charset="0"/>
                <a:cs typeface="Times New Roman" panose="02020603050405020304" pitchFamily="18" charset="0"/>
              </a:rPr>
              <a:t>chúc</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mừng</a:t>
            </a:r>
            <a:r>
              <a:rPr lang="en-US" sz="4400" b="1" dirty="0" smtClean="0">
                <a:solidFill>
                  <a:srgbClr val="7030A0"/>
                </a:solidFill>
                <a:latin typeface="Times New Roman" panose="02020603050405020304" pitchFamily="18" charset="0"/>
                <a:cs typeface="Times New Roman" panose="02020603050405020304" pitchFamily="18" charset="0"/>
              </a:rPr>
              <a:t>!</a:t>
            </a:r>
            <a:endParaRPr lang="en-US" sz="4400" b="1" dirty="0">
              <a:solidFill>
                <a:srgbClr val="7030A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10" name="5-Point Star 9">
            <a:hlinkClick r:id="rId8" action="ppaction://hlinksldjump"/>
          </p:cNvPr>
          <p:cNvSpPr/>
          <p:nvPr/>
        </p:nvSpPr>
        <p:spPr>
          <a:xfrm>
            <a:off x="10589827" y="818147"/>
            <a:ext cx="1422501" cy="1501541"/>
          </a:xfrm>
          <a:prstGeom prst="star5">
            <a:avLst>
              <a:gd name="adj" fmla="val 2025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36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Rectangle 2"/>
          <p:cNvSpPr/>
          <p:nvPr/>
        </p:nvSpPr>
        <p:spPr>
          <a:xfrm>
            <a:off x="3916326" y="953715"/>
            <a:ext cx="2933816" cy="707886"/>
          </a:xfrm>
          <a:prstGeom prst="rect">
            <a:avLst/>
          </a:prstGeom>
        </p:spPr>
        <p:txBody>
          <a:bodyPr wrap="none">
            <a:spAutoFit/>
          </a:bodyPr>
          <a:lstStyle/>
          <a:p>
            <a:r>
              <a:rPr lang="fr-FR" sz="4000" b="1" dirty="0">
                <a:solidFill>
                  <a:srgbClr val="FF0000"/>
                </a:solidFill>
                <a:latin typeface="Times New Roman" panose="02020603050405020304" pitchFamily="18" charset="0"/>
                <a:ea typeface="Times New Roman" panose="02020603050405020304" pitchFamily="18" charset="0"/>
              </a:rPr>
              <a:t>VẬN DỤNG</a:t>
            </a:r>
            <a:endParaRPr lang="en-US" sz="4000" dirty="0"/>
          </a:p>
        </p:txBody>
      </p:sp>
      <p:sp>
        <p:nvSpPr>
          <p:cNvPr id="4" name="Rectangle 3"/>
          <p:cNvSpPr/>
          <p:nvPr/>
        </p:nvSpPr>
        <p:spPr>
          <a:xfrm>
            <a:off x="1717962" y="2443192"/>
            <a:ext cx="8497455" cy="1578894"/>
          </a:xfrm>
          <a:prstGeom prst="rect">
            <a:avLst/>
          </a:prstGeom>
        </p:spPr>
        <p:txBody>
          <a:bodyPr wrap="square">
            <a:spAutoFit/>
          </a:bodyPr>
          <a:lstStyle/>
          <a:p>
            <a:pPr algn="just">
              <a:lnSpc>
                <a:spcPct val="115000"/>
              </a:lnSpc>
              <a:spcAft>
                <a:spcPts val="0"/>
              </a:spcAft>
            </a:pPr>
            <a:r>
              <a:rPr lang="en-US" sz="2800" b="1" u="sng"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800" b="1" u="sng"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tập 2</a:t>
            </a:r>
            <a:r>
              <a:rPr lang="en-US" sz="2800" b="1" u="sng"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oạn trích </a:t>
            </a:r>
            <a:r>
              <a:rPr lang="vi-VN"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“Đánh nhau với cối xay gió” </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gợi cho người đọc hai lối sống: mơ mộng và thực dụng. Theo em, nên chọn lối sống nào, vì sao?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860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Rectangle 2"/>
          <p:cNvSpPr/>
          <p:nvPr/>
        </p:nvSpPr>
        <p:spPr>
          <a:xfrm>
            <a:off x="4359672" y="828288"/>
            <a:ext cx="2933816" cy="707886"/>
          </a:xfrm>
          <a:prstGeom prst="rect">
            <a:avLst/>
          </a:prstGeom>
        </p:spPr>
        <p:txBody>
          <a:bodyPr wrap="none">
            <a:spAutoFit/>
          </a:bodyPr>
          <a:lstStyle/>
          <a:p>
            <a:r>
              <a:rPr lang="fr-FR" sz="4000" b="1" dirty="0">
                <a:solidFill>
                  <a:srgbClr val="FF0000"/>
                </a:solidFill>
                <a:latin typeface="Times New Roman" panose="02020603050405020304" pitchFamily="18" charset="0"/>
                <a:ea typeface="Times New Roman" panose="02020603050405020304" pitchFamily="18" charset="0"/>
              </a:rPr>
              <a:t>VẬN DỤNG</a:t>
            </a:r>
            <a:endParaRPr lang="en-US" sz="4000" dirty="0"/>
          </a:p>
        </p:txBody>
      </p:sp>
      <p:sp>
        <p:nvSpPr>
          <p:cNvPr id="4" name="Rectangle 3"/>
          <p:cNvSpPr/>
          <p:nvPr/>
        </p:nvSpPr>
        <p:spPr>
          <a:xfrm>
            <a:off x="1417782" y="1332974"/>
            <a:ext cx="9356438" cy="4401205"/>
          </a:xfrm>
          <a:prstGeom prst="rect">
            <a:avLst/>
          </a:prstGeom>
        </p:spPr>
        <p:txBody>
          <a:bodyPr wrap="square">
            <a:spAutoFit/>
          </a:bodyPr>
          <a:lstStyle/>
          <a:p>
            <a:pPr algn="just"/>
            <a:r>
              <a:rPr lang="en-US" sz="2800" b="1" u="sng" dirty="0" err="1">
                <a:latin typeface="Times New Roman" panose="02020603050405020304" pitchFamily="18" charset="0"/>
                <a:cs typeface="Times New Roman" panose="02020603050405020304" pitchFamily="18" charset="0"/>
              </a:rPr>
              <a:t>Bài</a:t>
            </a:r>
            <a:r>
              <a:rPr lang="en-US" sz="2800" b="1" u="sng" dirty="0">
                <a:latin typeface="Times New Roman" panose="02020603050405020304" pitchFamily="18" charset="0"/>
                <a:cs typeface="Times New Roman" panose="02020603050405020304" pitchFamily="18" charset="0"/>
              </a:rPr>
              <a:t> </a:t>
            </a:r>
            <a:r>
              <a:rPr lang="vi-VN" sz="2800" b="1" u="sng" dirty="0">
                <a:latin typeface="Times New Roman" panose="02020603050405020304" pitchFamily="18" charset="0"/>
                <a:cs typeface="Times New Roman" panose="02020603050405020304" pitchFamily="18" charset="0"/>
              </a:rPr>
              <a:t>tập </a:t>
            </a:r>
            <a:r>
              <a:rPr lang="en-US" sz="2800" b="1" u="sng" dirty="0">
                <a:latin typeface="Times New Roman" panose="02020603050405020304" pitchFamily="18" charset="0"/>
                <a:cs typeface="Times New Roman" panose="02020603050405020304" pitchFamily="18" charset="0"/>
              </a:rPr>
              <a:t>2:</a:t>
            </a:r>
            <a:r>
              <a:rPr lang="en-US" sz="2800" u="sng"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r>
              <a:rPr lang="en-US" sz="2800" b="1" dirty="0" err="1">
                <a:latin typeface="Times New Roman" panose="02020603050405020304" pitchFamily="18" charset="0"/>
                <a:cs typeface="Times New Roman" panose="02020603050405020304" pitchFamily="18" charset="0"/>
              </a:rPr>
              <a:t>Gợi</a:t>
            </a:r>
            <a:r>
              <a:rPr lang="en-US" sz="2800" b="1" dirty="0">
                <a:latin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a:p>
            <a:pPr lvl="0" algn="just"/>
            <a:r>
              <a:rPr lang="vi-VN" sz="2800" dirty="0">
                <a:latin typeface="Times New Roman" panose="02020603050405020304" pitchFamily="18" charset="0"/>
                <a:cs typeface="Times New Roman" panose="02020603050405020304" pitchFamily="18" charset="0"/>
              </a:rPr>
              <a:t>Nêu quan điểm của bản thân: Học sinh có thể chọn một trong hai hoặc cả hai lối sống.</a:t>
            </a:r>
            <a:endParaRPr lang="en-US" sz="2800" dirty="0">
              <a:latin typeface="Times New Roman" panose="02020603050405020304" pitchFamily="18" charset="0"/>
              <a:cs typeface="Times New Roman" panose="02020603050405020304" pitchFamily="18" charset="0"/>
            </a:endParaRPr>
          </a:p>
          <a:p>
            <a:pPr lvl="0" algn="just"/>
            <a:r>
              <a:rPr lang="vi-VN" sz="2800" dirty="0">
                <a:latin typeface="Times New Roman" panose="02020603050405020304" pitchFamily="18" charset="0"/>
                <a:cs typeface="Times New Roman" panose="02020603050405020304" pitchFamily="18" charset="0"/>
              </a:rPr>
              <a:t>Lí giải: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Con người cũng có lúc cần phải mơ mộng cho cuộc sống thêm thi vị nhưng không nên hoang tưởng xa rời thực tế.</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Khôn ngoan, tỉnh táo nhưng đừng quá thực dụng, ích kỉ, chỉ biết nghĩ đến lợi ích của bản thân mà không quan tâm đến người khác, đến cộng đồng.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330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3782" y="618836"/>
            <a:ext cx="9901382" cy="5948219"/>
          </a:xfrm>
        </p:spPr>
      </p:pic>
      <p:sp>
        <p:nvSpPr>
          <p:cNvPr id="5" name="Rectangle 4"/>
          <p:cNvSpPr/>
          <p:nvPr/>
        </p:nvSpPr>
        <p:spPr>
          <a:xfrm>
            <a:off x="2575473" y="2967243"/>
            <a:ext cx="8073300" cy="830997"/>
          </a:xfrm>
          <a:prstGeom prst="rect">
            <a:avLst/>
          </a:prstGeom>
        </p:spPr>
        <p:txBody>
          <a:bodyPr wrap="none">
            <a:spAutoFit/>
          </a:bodyPr>
          <a:lstStyle/>
          <a:p>
            <a:r>
              <a:rPr lang="en-US" sz="4800" b="1" dirty="0" smtClean="0">
                <a:solidFill>
                  <a:srgbClr val="FF0000"/>
                </a:solidFill>
                <a:latin typeface="Times New Roman" panose="02020603050405020304" pitchFamily="18" charset="0"/>
                <a:ea typeface="Times New Roman" panose="02020603050405020304" pitchFamily="18" charset="0"/>
              </a:rPr>
              <a:t>HÌNH THÀNH KIẾN THỨC </a:t>
            </a:r>
            <a:endParaRPr lang="en-US" sz="4800" b="1" dirty="0"/>
          </a:p>
        </p:txBody>
      </p:sp>
    </p:spTree>
    <p:extLst>
      <p:ext uri="{BB962C8B-B14F-4D97-AF65-F5344CB8AC3E}">
        <p14:creationId xmlns:p14="http://schemas.microsoft.com/office/powerpoint/2010/main" val="289589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7" y="0"/>
            <a:ext cx="12192000" cy="6858000"/>
          </a:xfrm>
          <a:prstGeom prst="rect">
            <a:avLst/>
          </a:prstGeom>
        </p:spPr>
      </p:pic>
      <p:sp>
        <p:nvSpPr>
          <p:cNvPr id="3" name="Rectangle 2"/>
          <p:cNvSpPr/>
          <p:nvPr/>
        </p:nvSpPr>
        <p:spPr>
          <a:xfrm>
            <a:off x="3611526" y="1474834"/>
            <a:ext cx="5027017" cy="646331"/>
          </a:xfrm>
          <a:prstGeom prst="rect">
            <a:avLst/>
          </a:prstGeom>
        </p:spPr>
        <p:txBody>
          <a:bodyPr wrap="none">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TỰ HỌC</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46815" y="2644170"/>
            <a:ext cx="9356438" cy="1569660"/>
          </a:xfrm>
          <a:prstGeom prst="rect">
            <a:avLst/>
          </a:prstGeom>
        </p:spPr>
        <p:txBody>
          <a:bodyPr wrap="square">
            <a:spAutoFit/>
          </a:bodyPr>
          <a:lstStyle/>
          <a:p>
            <a:r>
              <a:rPr lang="pt-BR" sz="3200" dirty="0">
                <a:latin typeface="Times New Roman" panose="02020603050405020304" pitchFamily="18" charset="0"/>
                <a:cs typeface="Times New Roman" panose="02020603050405020304" pitchFamily="18" charset="0"/>
              </a:rPr>
              <a:t>- Hoàn thiện các nội dung đã học trong bài.</a:t>
            </a:r>
            <a:endParaRPr lang="en-US" sz="3200" dirty="0">
              <a:latin typeface="Times New Roman" panose="02020603050405020304" pitchFamily="18" charset="0"/>
              <a:cs typeface="Times New Roman" panose="02020603050405020304" pitchFamily="18" charset="0"/>
            </a:endParaRPr>
          </a:p>
          <a:p>
            <a:r>
              <a:rPr lang="pt-BR" sz="3200" dirty="0">
                <a:latin typeface="Times New Roman" panose="02020603050405020304" pitchFamily="18" charset="0"/>
                <a:cs typeface="Times New Roman" panose="02020603050405020304" pitchFamily="18" charset="0"/>
              </a:rPr>
              <a:t>- Chuẩn bị soạn bài: Thực hành tiếng Việt: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19292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eelOff"/>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385851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 name="Picture 5">
            <a:extLst>
              <a:ext uri="{FF2B5EF4-FFF2-40B4-BE49-F238E27FC236}">
                <a16:creationId xmlns:a16="http://schemas.microsoft.com/office/drawing/2014/main" id="{56D72513-F103-4458-B324-433E9541C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6" y="725060"/>
            <a:ext cx="5260327" cy="5260327"/>
          </a:xfrm>
          <a:prstGeom prst="rect">
            <a:avLst/>
          </a:prstGeom>
        </p:spPr>
      </p:pic>
      <p:sp>
        <p:nvSpPr>
          <p:cNvPr id="7" name="矩形 9">
            <a:extLst>
              <a:ext uri="{FF2B5EF4-FFF2-40B4-BE49-F238E27FC236}">
                <a16:creationId xmlns:a16="http://schemas.microsoft.com/office/drawing/2014/main" id="{80180C8F-3DB2-4B7F-B1E1-DCECE687FDC9}"/>
              </a:ext>
            </a:extLst>
          </p:cNvPr>
          <p:cNvSpPr/>
          <p:nvPr/>
        </p:nvSpPr>
        <p:spPr>
          <a:xfrm>
            <a:off x="4884063" y="2028616"/>
            <a:ext cx="7005638" cy="2308324"/>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altLang="zh-CN" sz="7200" b="1" spc="50" dirty="0" smtClean="0">
                <a:ln w="11430"/>
                <a:solidFill>
                  <a:srgbClr val="7030A0"/>
                </a:solidFill>
                <a:latin typeface="Times New Roman" panose="02020603050405020304" pitchFamily="18" charset="0"/>
                <a:ea typeface="华康方圆体W7" pitchFamily="81" charset="-122"/>
                <a:cs typeface="Times New Roman" panose="02020603050405020304" pitchFamily="18" charset="0"/>
              </a:rPr>
              <a:t>I. ĐỌC -TÌM HIỂU CHUNG</a:t>
            </a:r>
            <a:endParaRPr lang="zh-CN" altLang="en-US" sz="7200" b="1" spc="50" dirty="0">
              <a:ln w="11430"/>
              <a:solidFill>
                <a:srgbClr val="7030A0"/>
              </a:solidFill>
              <a:latin typeface="Times New Roman" panose="02020603050405020304" pitchFamily="18" charset="0"/>
              <a:ea typeface="华康方圆体W7" pitchFamily="81" charset="-122"/>
              <a:cs typeface="Times New Roman" panose="02020603050405020304" pitchFamily="18" charset="0"/>
            </a:endParaRPr>
          </a:p>
        </p:txBody>
      </p:sp>
    </p:spTree>
    <p:extLst>
      <p:ext uri="{BB962C8B-B14F-4D97-AF65-F5344CB8AC3E}">
        <p14:creationId xmlns:p14="http://schemas.microsoft.com/office/powerpoint/2010/main" val="3341446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3"/>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94F6BB1-FC2B-49DF-9126-CA9A92553A57}"/>
              </a:ext>
            </a:extLst>
          </p:cNvPr>
          <p:cNvSpPr>
            <a:spLocks noGrp="1" noChangeArrowheads="1"/>
          </p:cNvSpPr>
          <p:nvPr/>
        </p:nvSpPr>
        <p:spPr bwMode="auto">
          <a:xfrm>
            <a:off x="-1496501" y="1011955"/>
            <a:ext cx="2688201" cy="90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812800" marR="0" lvl="0" indent="-812800" algn="ctr" defTabSz="457200" rtl="0" eaLnBrk="0" fontAlgn="base" latinLnBrk="0" hangingPunct="0">
              <a:lnSpc>
                <a:spcPct val="150000"/>
              </a:lnSpc>
              <a:spcBef>
                <a:spcPct val="20000"/>
              </a:spcBef>
              <a:spcAft>
                <a:spcPct val="0"/>
              </a:spcAft>
              <a:buClrTx/>
              <a:buSzTx/>
              <a:buFontTx/>
              <a:buNone/>
              <a:tabLst/>
              <a:defRPr/>
            </a:pPr>
            <a:endParaRPr kumimoji="0" lang="vi-VN" sz="4400" b="1" i="0" u="none" strike="noStrike" kern="1200" cap="none" spc="0" normalizeH="0" baseline="0" noProof="0" dirty="0">
              <a:ln>
                <a:noFill/>
              </a:ln>
              <a:solidFill>
                <a:srgbClr val="0000FF"/>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6" name="Group 8">
            <a:extLst>
              <a:ext uri="{FF2B5EF4-FFF2-40B4-BE49-F238E27FC236}">
                <a16:creationId xmlns:a16="http://schemas.microsoft.com/office/drawing/2014/main" id="{A2E0CAAB-A537-493F-8943-A6BDC6FFF6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92" r="19778" b="283"/>
          <a:stretch/>
        </p:blipFill>
        <p:spPr bwMode="auto">
          <a:xfrm>
            <a:off x="4440765" y="345859"/>
            <a:ext cx="3310469" cy="137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29">
            <a:extLst>
              <a:ext uri="{FF2B5EF4-FFF2-40B4-BE49-F238E27FC236}">
                <a16:creationId xmlns:a16="http://schemas.microsoft.com/office/drawing/2014/main" id="{B53AD77F-4422-4B2F-99F8-EF7A3C0C894B}"/>
              </a:ext>
            </a:extLst>
          </p:cNvPr>
          <p:cNvSpPr txBox="1"/>
          <p:nvPr/>
        </p:nvSpPr>
        <p:spPr>
          <a:xfrm>
            <a:off x="4957379" y="564606"/>
            <a:ext cx="2277239" cy="854080"/>
          </a:xfrm>
          <a:prstGeom prst="rect">
            <a:avLst/>
          </a:prstGeom>
          <a:noFill/>
        </p:spPr>
        <p:txBody>
          <a:bodyPr wrap="square" rtlCol="0">
            <a:spAutoFit/>
          </a:bodyPr>
          <a:lstStyle/>
          <a:p>
            <a:pPr marL="812800" marR="0" lvl="0" indent="-812800" algn="ctr" defTabSz="4572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a:t>
            </a:r>
            <a:endPar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1662545" y="3177309"/>
            <a:ext cx="9393382" cy="1661993"/>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HS</a:t>
            </a:r>
            <a:r>
              <a:rPr lang="vi-VN" sz="2800" dirty="0">
                <a:latin typeface="Times New Roman" panose="02020603050405020304" pitchFamily="18" charset="0"/>
                <a:cs typeface="Times New Roman" panose="02020603050405020304" pitchFamily="18" charset="0"/>
              </a:rPr>
              <a:t> thảo luận 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Em hãy giới thiệu hiểu biết của em về nhà văn </a:t>
            </a:r>
            <a:r>
              <a:rPr lang="en-US" sz="2800" b="1" dirty="0" err="1">
                <a:latin typeface="Times New Roman" panose="02020603050405020304" pitchFamily="18" charset="0"/>
                <a:cs typeface="Times New Roman" panose="02020603050405020304" pitchFamily="18" charset="0"/>
              </a:rPr>
              <a:t>Xéc</a:t>
            </a:r>
            <a:r>
              <a:rPr lang="en-US" sz="2800" b="1" dirty="0">
                <a:latin typeface="Times New Roman" panose="02020603050405020304" pitchFamily="18" charset="0"/>
                <a:cs typeface="Times New Roman" panose="02020603050405020304" pitchFamily="18" charset="0"/>
              </a:rPr>
              <a:t> – van - </a:t>
            </a:r>
            <a:r>
              <a:rPr lang="en-US" sz="2800" b="1" dirty="0" err="1">
                <a:latin typeface="Times New Roman" panose="02020603050405020304" pitchFamily="18" charset="0"/>
                <a:cs typeface="Times New Roman" panose="02020603050405020304" pitchFamily="18" charset="0"/>
              </a:rPr>
              <a:t>tét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và tác phẩm</a:t>
            </a:r>
            <a:r>
              <a:rPr lang="vi-VN" sz="2800" i="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Đôn Ki-hô-tê</a:t>
            </a:r>
            <a:r>
              <a:rPr lang="en-US" sz="2800"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53892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3"/>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94F6BB1-FC2B-49DF-9126-CA9A92553A57}"/>
              </a:ext>
            </a:extLst>
          </p:cNvPr>
          <p:cNvSpPr>
            <a:spLocks noGrp="1" noChangeArrowheads="1"/>
          </p:cNvSpPr>
          <p:nvPr/>
        </p:nvSpPr>
        <p:spPr bwMode="auto">
          <a:xfrm>
            <a:off x="-1496501" y="1011955"/>
            <a:ext cx="2688201" cy="90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812800" marR="0" lvl="0" indent="-812800" algn="ctr" defTabSz="457200" rtl="0" eaLnBrk="0" fontAlgn="base" latinLnBrk="0" hangingPunct="0">
              <a:lnSpc>
                <a:spcPct val="150000"/>
              </a:lnSpc>
              <a:spcBef>
                <a:spcPct val="20000"/>
              </a:spcBef>
              <a:spcAft>
                <a:spcPct val="0"/>
              </a:spcAft>
              <a:buClrTx/>
              <a:buSzTx/>
              <a:buFontTx/>
              <a:buNone/>
              <a:tabLst/>
              <a:defRPr/>
            </a:pPr>
            <a:endParaRPr kumimoji="0" lang="vi-VN" sz="4400" b="1" i="0" u="none" strike="noStrike" kern="1200" cap="none" spc="0" normalizeH="0" baseline="0" noProof="0" dirty="0">
              <a:ln>
                <a:noFill/>
              </a:ln>
              <a:solidFill>
                <a:srgbClr val="0000FF"/>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4" name="Picture 13">
            <a:extLst>
              <a:ext uri="{FF2B5EF4-FFF2-40B4-BE49-F238E27FC236}">
                <a16:creationId xmlns:a16="http://schemas.microsoft.com/office/drawing/2014/main" id="{15DFDCBF-1100-49B7-9F87-25ABCD75D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70" y="1466082"/>
            <a:ext cx="2879197" cy="358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Group 8">
            <a:extLst>
              <a:ext uri="{FF2B5EF4-FFF2-40B4-BE49-F238E27FC236}">
                <a16:creationId xmlns:a16="http://schemas.microsoft.com/office/drawing/2014/main" id="{A2E0CAAB-A537-493F-8943-A6BDC6FFF6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92" r="19778" b="283"/>
          <a:stretch/>
        </p:blipFill>
        <p:spPr bwMode="auto">
          <a:xfrm>
            <a:off x="4440765" y="345859"/>
            <a:ext cx="3310469" cy="137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29">
            <a:extLst>
              <a:ext uri="{FF2B5EF4-FFF2-40B4-BE49-F238E27FC236}">
                <a16:creationId xmlns:a16="http://schemas.microsoft.com/office/drawing/2014/main" id="{B53AD77F-4422-4B2F-99F8-EF7A3C0C894B}"/>
              </a:ext>
            </a:extLst>
          </p:cNvPr>
          <p:cNvSpPr txBox="1"/>
          <p:nvPr/>
        </p:nvSpPr>
        <p:spPr>
          <a:xfrm>
            <a:off x="4957379" y="564606"/>
            <a:ext cx="5336152" cy="923330"/>
          </a:xfrm>
          <a:prstGeom prst="rect">
            <a:avLst/>
          </a:prstGeom>
          <a:noFill/>
        </p:spPr>
        <p:txBody>
          <a:bodyPr wrap="square" rtlCol="0">
            <a:spAutoFit/>
          </a:bodyPr>
          <a:lstStyle/>
          <a:p>
            <a:pPr marL="812800" marR="0" lvl="0" indent="-812800" algn="ctr" defTabSz="4572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1. </a:t>
            </a:r>
            <a:r>
              <a:rPr kumimoji="0" lang="en-US" sz="3600" b="1"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Tác</a:t>
            </a:r>
            <a:r>
              <a:rPr kumimoji="0" lang="en-US" sz="3600" b="1"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600" b="1"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giả</a:t>
            </a:r>
            <a:endParaRPr kumimoji="0" lang="vi-VN" sz="3600" b="1" i="0" u="none" strike="noStrike" kern="1200" cap="none" spc="0" normalizeH="0" baseline="0" noProof="0" dirty="0">
              <a:ln>
                <a:noFill/>
              </a:ln>
              <a:solidFill>
                <a:srgbClr val="0000FF"/>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4" name="TextBox 3"/>
          <p:cNvSpPr txBox="1"/>
          <p:nvPr/>
        </p:nvSpPr>
        <p:spPr>
          <a:xfrm>
            <a:off x="4185997" y="1531148"/>
            <a:ext cx="7904403" cy="5077800"/>
          </a:xfrm>
          <a:prstGeom prst="rect">
            <a:avLst/>
          </a:prstGeom>
          <a:noFill/>
        </p:spPr>
        <p:txBody>
          <a:bodyPr wrap="square" rtlCol="0">
            <a:spAutoFit/>
          </a:bodyPr>
          <a:lstStyle/>
          <a:p>
            <a:pPr algn="just">
              <a:lnSpc>
                <a:spcPct val="13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Mi-ghen đơ </a:t>
            </a:r>
            <a:r>
              <a:rPr lang="en-US" sz="2800" dirty="0" err="1">
                <a:latin typeface="Times New Roman" panose="02020603050405020304" pitchFamily="18" charset="0"/>
                <a:cs typeface="Times New Roman" panose="02020603050405020304" pitchFamily="18" charset="0"/>
              </a:rPr>
              <a:t>Xéc</a:t>
            </a:r>
            <a:r>
              <a:rPr lang="en-US" sz="2800" dirty="0">
                <a:latin typeface="Times New Roman" panose="02020603050405020304" pitchFamily="18" charset="0"/>
                <a:cs typeface="Times New Roman" panose="02020603050405020304" pitchFamily="18" charset="0"/>
              </a:rPr>
              <a:t>–van-</a:t>
            </a:r>
            <a:r>
              <a:rPr lang="en-US" sz="2800" dirty="0" err="1">
                <a:latin typeface="Times New Roman" panose="02020603050405020304" pitchFamily="18" charset="0"/>
                <a:cs typeface="Times New Roman" panose="02020603050405020304" pitchFamily="18" charset="0"/>
              </a:rPr>
              <a:t>tét</a:t>
            </a:r>
            <a:r>
              <a:rPr lang="en-US" sz="2800" dirty="0">
                <a:latin typeface="Times New Roman" panose="02020603050405020304" pitchFamily="18" charset="0"/>
                <a:cs typeface="Times New Roman" panose="02020603050405020304" pitchFamily="18" charset="0"/>
              </a:rPr>
              <a:t> (1547 - 1616) -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vi-VN" sz="2800" dirty="0">
                <a:latin typeface="Times New Roman" panose="02020603050405020304" pitchFamily="18" charset="0"/>
                <a:cs typeface="Times New Roman" panose="02020603050405020304" pitchFamily="18" charset="0"/>
              </a:rPr>
              <a:t> tiếng người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Nha</a:t>
            </a:r>
            <a:r>
              <a:rPr lang="vi-VN" sz="2800" dirty="0">
                <a:latin typeface="Times New Roman" panose="02020603050405020304" pitchFamily="18" charset="0"/>
                <a:cs typeface="Times New Roman" panose="02020603050405020304" pitchFamily="18" charset="0"/>
              </a:rPr>
              <a:t> thời Phục Hưng.</a:t>
            </a:r>
            <a:endParaRPr lang="en-US" sz="2800" dirty="0">
              <a:latin typeface="Times New Roman" panose="02020603050405020304" pitchFamily="18" charset="0"/>
              <a:cs typeface="Times New Roman" panose="02020603050405020304" pitchFamily="18" charset="0"/>
            </a:endParaRPr>
          </a:p>
          <a:p>
            <a:pPr algn="just">
              <a:lnSpc>
                <a:spcPct val="130000"/>
              </a:lnSpc>
            </a:pP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đày</a:t>
            </a:r>
            <a:r>
              <a:rPr lang="en-US" sz="2800" dirty="0">
                <a:latin typeface="Times New Roman" panose="02020603050405020304" pitchFamily="18" charset="0"/>
                <a:cs typeface="Times New Roman" panose="02020603050405020304" pitchFamily="18" charset="0"/>
              </a:rPr>
              <a:t>...)</a:t>
            </a:r>
          </a:p>
          <a:p>
            <a:pPr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Xéc</a:t>
            </a:r>
            <a:r>
              <a:rPr lang="en-US" sz="2800" dirty="0">
                <a:latin typeface="Times New Roman" panose="02020603050405020304" pitchFamily="18" charset="0"/>
                <a:cs typeface="Times New Roman" panose="02020603050405020304" pitchFamily="18" charset="0"/>
              </a:rPr>
              <a:t>-van-</a:t>
            </a:r>
            <a:r>
              <a:rPr lang="en-US" sz="2800" dirty="0" err="1">
                <a:latin typeface="Times New Roman" panose="02020603050405020304" pitchFamily="18" charset="0"/>
                <a:cs typeface="Times New Roman" panose="02020603050405020304" pitchFamily="18" charset="0"/>
              </a:rPr>
              <a:t>tec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a:t>
            </a:r>
          </a:p>
          <a:p>
            <a:pPr algn="just">
              <a:lnSpc>
                <a:spcPct val="130000"/>
              </a:lnSpc>
            </a:pPr>
            <a:r>
              <a:rPr lang="vi-VN" sz="2800" dirty="0">
                <a:latin typeface="Times New Roman" panose="02020603050405020304" pitchFamily="18" charset="0"/>
                <a:cs typeface="Times New Roman" panose="02020603050405020304" pitchFamily="18" charset="0"/>
              </a:rPr>
              <a:t>- Tác phẩm chính: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du </a:t>
            </a:r>
            <a:r>
              <a:rPr lang="en-US" sz="2800" i="1" dirty="0" err="1">
                <a:latin typeface="Times New Roman" panose="02020603050405020304" pitchFamily="18" charset="0"/>
                <a:cs typeface="Times New Roman" panose="02020603050405020304" pitchFamily="18" charset="0"/>
              </a:rPr>
              <a:t>ngoạn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đỉnh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Pacnanxơ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Đôn</a:t>
            </a:r>
            <a:r>
              <a:rPr lang="en-US" sz="2800" i="1" dirty="0">
                <a:latin typeface="Times New Roman" panose="02020603050405020304" pitchFamily="18" charset="0"/>
                <a:cs typeface="Times New Roman" panose="02020603050405020304" pitchFamily="18" charset="0"/>
              </a:rPr>
              <a:t> Ki-</a:t>
            </a:r>
            <a:r>
              <a:rPr lang="en-US" sz="2800" i="1" dirty="0" err="1">
                <a:latin typeface="Times New Roman" panose="02020603050405020304" pitchFamily="18" charset="0"/>
                <a:cs typeface="Times New Roman" panose="02020603050405020304" pitchFamily="18" charset="0"/>
              </a:rPr>
              <a:t>hô</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tê</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7308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42"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barn(inVertical)">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barn(inVertical)">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barn(inVertical)">
                                      <p:cBhvr>
                                        <p:cTn id="3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Group 8">
            <a:extLst>
              <a:ext uri="{FF2B5EF4-FFF2-40B4-BE49-F238E27FC236}">
                <a16:creationId xmlns:a16="http://schemas.microsoft.com/office/drawing/2014/main" id="{4C8D7A33-DDDB-4E00-96DA-51079068B6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92" r="19778" b="283"/>
          <a:stretch/>
        </p:blipFill>
        <p:spPr bwMode="auto">
          <a:xfrm>
            <a:off x="4440765" y="345859"/>
            <a:ext cx="3310469" cy="137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29">
            <a:extLst>
              <a:ext uri="{FF2B5EF4-FFF2-40B4-BE49-F238E27FC236}">
                <a16:creationId xmlns:a16="http://schemas.microsoft.com/office/drawing/2014/main" id="{EF3AD808-36A6-4A39-A098-2D26743A3CFE}"/>
              </a:ext>
            </a:extLst>
          </p:cNvPr>
          <p:cNvSpPr txBox="1"/>
          <p:nvPr/>
        </p:nvSpPr>
        <p:spPr>
          <a:xfrm>
            <a:off x="4610101" y="564606"/>
            <a:ext cx="2916618" cy="738664"/>
          </a:xfrm>
          <a:prstGeom prst="rect">
            <a:avLst/>
          </a:prstGeom>
          <a:noFill/>
        </p:spPr>
        <p:txBody>
          <a:bodyPr wrap="square" rtlCol="0">
            <a:spAutoFit/>
          </a:bodyPr>
          <a:lstStyle/>
          <a:p>
            <a:pPr marL="812800" indent="-812800" algn="ctr">
              <a:lnSpc>
                <a:spcPct val="150000"/>
              </a:lnSpc>
              <a:buFontTx/>
              <a:buNone/>
              <a:defRPr/>
            </a:pPr>
            <a:r>
              <a:rPr lang="en-US" sz="2800" b="1" dirty="0" err="1" smtClean="0">
                <a:solidFill>
                  <a:srgbClr val="FF0000"/>
                </a:solidFill>
                <a:latin typeface="Times New Roman" panose="02020603050405020304" pitchFamily="18" charset="0"/>
                <a:cs typeface="Times New Roman" panose="02020603050405020304" pitchFamily="18" charset="0"/>
              </a:rPr>
              <a:t>Tác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phẩm</a:t>
            </a:r>
            <a:endParaRPr lang="vi-VN" sz="2800" b="1" dirty="0">
              <a:solidFill>
                <a:srgbClr val="0000F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72A0E3-BBDC-4631-8BCC-966BFFB77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21" y="2183416"/>
            <a:ext cx="3086485" cy="4213926"/>
          </a:xfrm>
          <a:prstGeom prst="rect">
            <a:avLst/>
          </a:prstGeom>
          <a:ln w="88900" cap="sq" cmpd="thickThin">
            <a:solidFill>
              <a:srgbClr val="000000"/>
            </a:solidFill>
            <a:prstDash val="solid"/>
            <a:miter lim="800000"/>
          </a:ln>
          <a:effectLst>
            <a:innerShdw blurRad="76200">
              <a:srgbClr val="000000"/>
            </a:innerShdw>
          </a:effectLst>
        </p:spPr>
      </p:pic>
      <p:pic>
        <p:nvPicPr>
          <p:cNvPr id="6" name="Picture 6" descr="13527625053_3e1739bcc9">
            <a:extLst>
              <a:ext uri="{FF2B5EF4-FFF2-40B4-BE49-F238E27FC236}">
                <a16:creationId xmlns:a16="http://schemas.microsoft.com/office/drawing/2014/main" id="{B09FA4A9-F072-4CBF-B5DE-07D724CEE1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426" y="2183416"/>
            <a:ext cx="3249293" cy="421392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E72B3B-E0A8-4DD0-BA5C-59B2753C3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7539" y="2183416"/>
            <a:ext cx="3149737" cy="421392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69720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2508</Words>
  <Application>Microsoft Office PowerPoint</Application>
  <PresentationFormat>Widescreen</PresentationFormat>
  <Paragraphs>300</Paragraphs>
  <Slides>51</Slides>
  <Notes>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51</vt:i4>
      </vt:variant>
    </vt:vector>
  </HeadingPairs>
  <TitlesOfParts>
    <vt:vector size="64" baseType="lpstr">
      <vt:lpstr>宋体</vt:lpstr>
      <vt:lpstr>#9Slide03 Arima Madurai Black</vt:lpstr>
      <vt:lpstr>Arial</vt:lpstr>
      <vt:lpstr>Calibri</vt:lpstr>
      <vt:lpstr>Calibri Light</vt:lpstr>
      <vt:lpstr>等线</vt:lpstr>
      <vt:lpstr>MS Mincho</vt:lpstr>
      <vt:lpstr>Segoe UI</vt:lpstr>
      <vt:lpstr>Tahoma</vt:lpstr>
      <vt:lpstr>Times New Roman</vt:lpstr>
      <vt:lpstr>华康方圆体W7</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25</cp:revision>
  <dcterms:created xsi:type="dcterms:W3CDTF">2023-11-26T07:46:52Z</dcterms:created>
  <dcterms:modified xsi:type="dcterms:W3CDTF">2024-04-02T16:12:57Z</dcterms:modified>
</cp:coreProperties>
</file>