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8" r:id="rId4"/>
    <p:sldId id="259" r:id="rId5"/>
    <p:sldId id="262" r:id="rId6"/>
    <p:sldId id="271" r:id="rId7"/>
    <p:sldId id="260" r:id="rId8"/>
    <p:sldId id="272" r:id="rId9"/>
    <p:sldId id="263" r:id="rId10"/>
    <p:sldId id="266" r:id="rId11"/>
    <p:sldId id="264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94660"/>
  </p:normalViewPr>
  <p:slideViewPr>
    <p:cSldViewPr snapToGrid="0">
      <p:cViewPr varScale="1">
        <p:scale>
          <a:sx n="76" d="100"/>
          <a:sy n="76" d="100"/>
        </p:scale>
        <p:origin x="1776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85324-D11E-4C63-343F-FC68348CC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ADEBD-A955-BB71-4F7D-B077580DF3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15299-E231-264A-1DA4-3499786D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1D358-CA37-4B57-F3FD-6EC7DE86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E94D3-5023-77EF-B6CD-567EAF64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36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A1914-C6AC-AF10-0646-5C799395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BBC6CC-2AD4-23E2-77F4-938125BB8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2640A-4F02-439E-F6CE-A7049073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8C535-78C9-EAB4-38E8-9F746206B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78675-70EF-22D0-0E05-E7208F79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99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8FD823-E152-17B3-5895-BD4191EB5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9C8975-8087-4150-EA82-B02CC883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3EA1A9-2DB3-C854-8E20-805A044F5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B0B53-7F44-6A20-B0D1-541BA677D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DF0B-DD05-E64B-58C3-5594FA5F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962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04FC6-B8B0-0B05-F21D-AEBFB8761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013A8-5DA0-1940-07DA-C59C3B3A4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F80D4-4206-521F-1EB8-1AD146D53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31677-4555-A0C1-4DD3-F4884CC5D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833B0-FA73-CE24-84DB-CA7E945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19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EDE17-C075-97E9-5F44-E054F69EE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BFD3C-6F58-8D95-9241-B858BC118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6562F-1307-87DA-C78F-6B65BC94E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85D49-1918-4D99-6024-7FCB37C6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BA6AB-C16E-0EF0-6308-16B224AB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0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058D-9AB2-BC89-6D2F-E21E004C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DC232-D4AE-195F-CB1C-306898D59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F5080-D151-87A0-AD78-979770CFD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A03491-9604-260A-A2BD-4A19B43AC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5DA50-4DBD-5EE6-E7D8-305FC254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9B9302-D17A-6503-BD6E-ECAD5DD77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5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75127-C0F3-482F-C781-F50B8797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61252-CDA7-6029-CD2C-96A671596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D62D7F-F6C7-8E41-A34D-EE7C17EB7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45590-71A6-0F42-185C-0294EA73D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552A69-8240-3B7D-EC3D-D633FFD5C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5C08DD-B0F7-B8C4-C01A-D5A88B8F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0CC335-5C68-FD6E-5EAF-952CFDDA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1BFCC-0730-29C4-9218-3F838B418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7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38A31-EB98-96ED-A583-031838A0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3164CD-DF40-ACDF-4594-C38036016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2F6953-BB21-7BF2-EAD3-C5F284CC9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F6C2F6-24DA-8C87-C1AC-131DA7207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3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68B1FD-4DC9-72C9-A5C2-5D74AA590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2EE873-7E43-5D7B-BBE6-5B75CD83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83B5D-1009-83EA-011B-DBB462AF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34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7CC67-5E99-84DA-DE2B-8D66E368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887E7-49C8-1B05-CA90-4E73AB555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35FAB-0BD9-8412-7CA8-CF1D02381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44329-844B-40F4-8BA5-45853D90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4FD77E-0336-F127-9588-4956CC181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DB0349-FC91-60C2-8F0F-BA6A3260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1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E04A-BC94-DFD9-55E3-F5DFA9CE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D8E294-270B-10A9-1A05-38BBEDFC52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253-0292-393D-6FDC-018696137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DDAA1D-A9C9-FC74-AFA9-C99EFF0C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AF0781-1295-D6C0-065A-787819C2F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D343B-B132-E458-EC20-C84097377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460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ABF08A-1D3D-AC5D-FD93-6BEA10A15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777E8C-57DC-6540-42EB-5328F26EC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EA5287-9AC9-85B1-C76C-262145EB9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E75D9-7383-46CA-B66C-7E19206E174A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A9E75-5507-A26F-4C2A-41A8942B4C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B5F22-B149-0F55-352C-024432980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B02118-6C86-4FD4-B5B3-139CBA5B5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41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svg"/><Relationship Id="rId5" Type="http://schemas.openxmlformats.org/officeDocument/2006/relationships/image" Target="../media/image12.sv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0.svg"/><Relationship Id="rId7" Type="http://schemas.openxmlformats.org/officeDocument/2006/relationships/image" Target="../media/image22.png"/><Relationship Id="rId12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sv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svg"/><Relationship Id="rId5" Type="http://schemas.openxmlformats.org/officeDocument/2006/relationships/image" Target="../media/image12.svg"/><Relationship Id="rId10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4433119"/>
            <a:chOff x="0" y="0"/>
            <a:chExt cx="4816593" cy="175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51356"/>
            </a:xfrm>
            <a:custGeom>
              <a:avLst/>
              <a:gdLst/>
              <a:ahLst/>
              <a:cxnLst/>
              <a:rect l="l" t="t" r="r" b="b"/>
              <a:pathLst>
                <a:path w="4816592" h="1751356">
                  <a:moveTo>
                    <a:pt x="0" y="0"/>
                  </a:moveTo>
                  <a:lnTo>
                    <a:pt x="4816592" y="0"/>
                  </a:lnTo>
                  <a:lnTo>
                    <a:pt x="4816592" y="1751356"/>
                  </a:lnTo>
                  <a:lnTo>
                    <a:pt x="0" y="1751356"/>
                  </a:lnTo>
                  <a:close/>
                </a:path>
              </a:pathLst>
            </a:custGeom>
            <a:solidFill>
              <a:srgbClr val="EFE5D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46707" y="1252718"/>
            <a:ext cx="6384565" cy="638456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6F3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5453057" y="413994"/>
            <a:ext cx="6923750" cy="7424933"/>
          </a:xfrm>
          <a:custGeom>
            <a:avLst/>
            <a:gdLst/>
            <a:ahLst/>
            <a:cxnLst/>
            <a:rect l="l" t="t" r="r" b="b"/>
            <a:pathLst>
              <a:path w="10385625" h="11137399">
                <a:moveTo>
                  <a:pt x="0" y="0"/>
                </a:moveTo>
                <a:lnTo>
                  <a:pt x="10385625" y="0"/>
                </a:lnTo>
                <a:lnTo>
                  <a:pt x="10385625" y="11137400"/>
                </a:lnTo>
                <a:lnTo>
                  <a:pt x="0" y="1113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469405" y="5054600"/>
            <a:ext cx="4385099" cy="902881"/>
            <a:chOff x="0" y="0"/>
            <a:chExt cx="350857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8575" cy="406400"/>
            </a:xfrm>
            <a:custGeom>
              <a:avLst/>
              <a:gdLst/>
              <a:ahLst/>
              <a:cxnLst/>
              <a:rect l="l" t="t" r="r" b="b"/>
              <a:pathLst>
                <a:path w="3508575" h="406400">
                  <a:moveTo>
                    <a:pt x="3305375" y="0"/>
                  </a:moveTo>
                  <a:cubicBezTo>
                    <a:pt x="3417600" y="0"/>
                    <a:pt x="3508575" y="90976"/>
                    <a:pt x="3508575" y="203200"/>
                  </a:cubicBezTo>
                  <a:cubicBezTo>
                    <a:pt x="3508575" y="315424"/>
                    <a:pt x="3417600" y="406400"/>
                    <a:pt x="330537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564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256" y="166301"/>
            <a:ext cx="7533453" cy="4247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defRPr/>
            </a:pPr>
            <a:r>
              <a:rPr lang="en-US" sz="9200" dirty="0">
                <a:solidFill>
                  <a:srgbClr val="664C25"/>
                </a:solidFill>
                <a:latin typeface="Fredoka One Bold"/>
              </a:rPr>
              <a:t>WELCOME TO OUR CLASS!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0755" y="5283471"/>
            <a:ext cx="3952247" cy="364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13"/>
              </a:lnSpc>
              <a:spcBef>
                <a:spcPct val="0"/>
              </a:spcBef>
              <a:defRPr/>
            </a:pPr>
            <a:r>
              <a:rPr lang="en-US" sz="2224" dirty="0">
                <a:solidFill>
                  <a:srgbClr val="FFFFFF"/>
                </a:solidFill>
                <a:latin typeface="Fredoka One Bold"/>
              </a:rPr>
              <a:t>Teacher: 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42012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470400" y="-3009729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46531" y="294532"/>
            <a:ext cx="11331176" cy="6268937"/>
            <a:chOff x="0" y="0"/>
            <a:chExt cx="4380413" cy="2423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380413" cy="2423450"/>
            </a:xfrm>
            <a:custGeom>
              <a:avLst/>
              <a:gdLst/>
              <a:ahLst/>
              <a:cxnLst/>
              <a:rect l="l" t="t" r="r" b="b"/>
              <a:pathLst>
                <a:path w="4380413" h="2423450">
                  <a:moveTo>
                    <a:pt x="4255953" y="2423450"/>
                  </a:moveTo>
                  <a:lnTo>
                    <a:pt x="124460" y="2423450"/>
                  </a:lnTo>
                  <a:cubicBezTo>
                    <a:pt x="55880" y="2423450"/>
                    <a:pt x="0" y="2367570"/>
                    <a:pt x="0" y="2298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255953" y="0"/>
                  </a:lnTo>
                  <a:cubicBezTo>
                    <a:pt x="4324533" y="0"/>
                    <a:pt x="4380413" y="55880"/>
                    <a:pt x="4380413" y="124460"/>
                  </a:cubicBezTo>
                  <a:lnTo>
                    <a:pt x="4380413" y="2298990"/>
                  </a:lnTo>
                  <a:cubicBezTo>
                    <a:pt x="4380413" y="2367570"/>
                    <a:pt x="4324533" y="2423450"/>
                    <a:pt x="4255953" y="24234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91180" y="1557683"/>
            <a:ext cx="5230121" cy="558718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19C83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7919825" y="1557683"/>
            <a:ext cx="4662439" cy="5038561"/>
          </a:xfrm>
          <a:custGeom>
            <a:avLst/>
            <a:gdLst/>
            <a:ahLst/>
            <a:cxnLst/>
            <a:rect l="l" t="t" r="r" b="b"/>
            <a:pathLst>
              <a:path w="11075295" h="11735412">
                <a:moveTo>
                  <a:pt x="0" y="0"/>
                </a:moveTo>
                <a:lnTo>
                  <a:pt x="11075295" y="0"/>
                </a:lnTo>
                <a:lnTo>
                  <a:pt x="11075295" y="11735411"/>
                </a:lnTo>
                <a:lnTo>
                  <a:pt x="0" y="117354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id="{3D4FD334-E732-8BF2-985D-78FB5AC21C62}"/>
              </a:ext>
            </a:extLst>
          </p:cNvPr>
          <p:cNvSpPr txBox="1">
            <a:spLocks/>
          </p:cNvSpPr>
          <p:nvPr/>
        </p:nvSpPr>
        <p:spPr>
          <a:xfrm>
            <a:off x="195824" y="1594507"/>
            <a:ext cx="7771318" cy="50667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400" dirty="0">
                <a:latin typeface="Congenial" panose="02000503040000020004" pitchFamily="2" charset="0"/>
              </a:rPr>
              <a:t>The shuttle bus (leave)__________every 15 minutes to take customers to the parking lot.</a:t>
            </a:r>
          </a:p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400" dirty="0">
                <a:latin typeface="Congenial" panose="02000503040000020004" pitchFamily="2" charset="0"/>
              </a:rPr>
              <a:t>- Mum, what time (be)________ the show tonight?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genial" panose="02000503040000020004" pitchFamily="2" charset="0"/>
              </a:rPr>
              <a:t>      - Let me check.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genial" panose="02000503040000020004" pitchFamily="2" charset="0"/>
              </a:rPr>
              <a:t>3.  We (can use)__________ these vouchers for the next shopping.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genial" panose="02000503040000020004" pitchFamily="2" charset="0"/>
              </a:rPr>
              <a:t>4.  The announcement says that the sale (last)________for just two hours, from 17:00 to 19:00 tomorrow.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dirty="0">
                <a:latin typeface="Congenial" panose="02000503040000020004" pitchFamily="2" charset="0"/>
              </a:rPr>
              <a:t>5.  We (not have)____________ home economics next semester. We have music instead.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4CD065-B12C-B61B-95A9-FFC5FC8B18D5}"/>
              </a:ext>
            </a:extLst>
          </p:cNvPr>
          <p:cNvSpPr txBox="1"/>
          <p:nvPr/>
        </p:nvSpPr>
        <p:spPr>
          <a:xfrm>
            <a:off x="144399" y="392310"/>
            <a:ext cx="10903783" cy="9950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933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redoka One" panose="02000000000000000000" pitchFamily="2" charset="0"/>
                <a:cs typeface="Arial" panose="020B0604020202020204" pitchFamily="34" charset="0"/>
              </a:rPr>
              <a:t>4. Use the correct tense and form of the verbs in brackets to complete the sentences.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20C07D7-AB6A-06EC-0965-24A2193162E2}"/>
              </a:ext>
            </a:extLst>
          </p:cNvPr>
          <p:cNvSpPr/>
          <p:nvPr/>
        </p:nvSpPr>
        <p:spPr>
          <a:xfrm>
            <a:off x="4799684" y="1533099"/>
            <a:ext cx="14029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ongenial" panose="02000503040000020004" pitchFamily="2" charset="0"/>
              </a:rPr>
              <a:t>leaves</a:t>
            </a:r>
            <a:endParaRPr lang="en-US" sz="32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AAFC440-8B05-2EF4-1AA6-5D433EB8030D}"/>
              </a:ext>
            </a:extLst>
          </p:cNvPr>
          <p:cNvSpPr/>
          <p:nvPr/>
        </p:nvSpPr>
        <p:spPr>
          <a:xfrm>
            <a:off x="4182100" y="2427759"/>
            <a:ext cx="5068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ongenial" panose="02000503040000020004" pitchFamily="2" charset="0"/>
              </a:rPr>
              <a:t>is</a:t>
            </a:r>
            <a:endParaRPr lang="en-US" sz="32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455CED1-26DF-21EC-6748-B22625A0BF13}"/>
              </a:ext>
            </a:extLst>
          </p:cNvPr>
          <p:cNvSpPr/>
          <p:nvPr/>
        </p:nvSpPr>
        <p:spPr>
          <a:xfrm>
            <a:off x="2752172" y="3276600"/>
            <a:ext cx="1648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ongenial" panose="02000503040000020004" pitchFamily="2" charset="0"/>
              </a:rPr>
              <a:t>can use</a:t>
            </a:r>
            <a:endParaRPr lang="en-US" sz="32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D88240-B515-37CC-CEC1-6706CBC6C698}"/>
              </a:ext>
            </a:extLst>
          </p:cNvPr>
          <p:cNvSpPr/>
          <p:nvPr/>
        </p:nvSpPr>
        <p:spPr>
          <a:xfrm>
            <a:off x="1066800" y="4597400"/>
            <a:ext cx="12652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ongenial" panose="02000503040000020004" pitchFamily="2" charset="0"/>
              </a:rPr>
              <a:t>lasts</a:t>
            </a:r>
            <a:endParaRPr lang="en-US" sz="32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F0E5E23-9FCA-C5D2-F08C-A61981D92E7D}"/>
              </a:ext>
            </a:extLst>
          </p:cNvPr>
          <p:cNvSpPr/>
          <p:nvPr/>
        </p:nvSpPr>
        <p:spPr>
          <a:xfrm>
            <a:off x="2954410" y="5461000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200" b="1" dirty="0">
                <a:solidFill>
                  <a:srgbClr val="FF0000"/>
                </a:solidFill>
                <a:latin typeface="Congenial" panose="02000503040000020004" pitchFamily="2" charset="0"/>
              </a:rPr>
              <a:t>don’t have</a:t>
            </a:r>
            <a:endParaRPr lang="en-US" sz="32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352223" y="-3588795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0"/>
            <a:ext cx="12192000" cy="2706359"/>
            <a:chOff x="0" y="0"/>
            <a:chExt cx="4816593" cy="106917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1069179"/>
            </a:xfrm>
            <a:custGeom>
              <a:avLst/>
              <a:gdLst/>
              <a:ahLst/>
              <a:cxnLst/>
              <a:rect l="l" t="t" r="r" b="b"/>
              <a:pathLst>
                <a:path w="4816592" h="1069179">
                  <a:moveTo>
                    <a:pt x="0" y="0"/>
                  </a:moveTo>
                  <a:lnTo>
                    <a:pt x="4816592" y="0"/>
                  </a:lnTo>
                  <a:lnTo>
                    <a:pt x="4816592" y="1069179"/>
                  </a:lnTo>
                  <a:lnTo>
                    <a:pt x="0" y="1069179"/>
                  </a:lnTo>
                  <a:close/>
                </a:path>
              </a:pathLst>
            </a:custGeom>
            <a:solidFill>
              <a:srgbClr val="EFE5D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470400" y="1294570"/>
            <a:ext cx="740201" cy="381753"/>
            <a:chOff x="0" y="0"/>
            <a:chExt cx="787991" cy="4064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87991" cy="406400"/>
            </a:xfrm>
            <a:custGeom>
              <a:avLst/>
              <a:gdLst/>
              <a:ahLst/>
              <a:cxnLst/>
              <a:rect l="l" t="t" r="r" b="b"/>
              <a:pathLst>
                <a:path w="787991" h="406400">
                  <a:moveTo>
                    <a:pt x="584791" y="0"/>
                  </a:moveTo>
                  <a:cubicBezTo>
                    <a:pt x="697015" y="0"/>
                    <a:pt x="787991" y="90976"/>
                    <a:pt x="787991" y="203200"/>
                  </a:cubicBezTo>
                  <a:cubicBezTo>
                    <a:pt x="787991" y="315424"/>
                    <a:pt x="697015" y="406400"/>
                    <a:pt x="5847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564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383598" y="1326840"/>
            <a:ext cx="740201" cy="381753"/>
            <a:chOff x="0" y="0"/>
            <a:chExt cx="787991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87991" cy="406400"/>
            </a:xfrm>
            <a:custGeom>
              <a:avLst/>
              <a:gdLst/>
              <a:ahLst/>
              <a:cxnLst/>
              <a:rect l="l" t="t" r="r" b="b"/>
              <a:pathLst>
                <a:path w="787991" h="406400">
                  <a:moveTo>
                    <a:pt x="584791" y="0"/>
                  </a:moveTo>
                  <a:cubicBezTo>
                    <a:pt x="697015" y="0"/>
                    <a:pt x="787991" y="90976"/>
                    <a:pt x="787991" y="203200"/>
                  </a:cubicBezTo>
                  <a:cubicBezTo>
                    <a:pt x="787991" y="315424"/>
                    <a:pt x="697015" y="406400"/>
                    <a:pt x="58479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564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17" name="Freeform 17"/>
          <p:cNvSpPr/>
          <p:nvPr/>
        </p:nvSpPr>
        <p:spPr>
          <a:xfrm rot="-10800000">
            <a:off x="4634978" y="1388290"/>
            <a:ext cx="411047" cy="194313"/>
          </a:xfrm>
          <a:custGeom>
            <a:avLst/>
            <a:gdLst/>
            <a:ahLst/>
            <a:cxnLst/>
            <a:rect l="l" t="t" r="r" b="b"/>
            <a:pathLst>
              <a:path w="616571" h="291470">
                <a:moveTo>
                  <a:pt x="0" y="0"/>
                </a:moveTo>
                <a:lnTo>
                  <a:pt x="616571" y="0"/>
                </a:lnTo>
                <a:lnTo>
                  <a:pt x="616571" y="291470"/>
                </a:lnTo>
                <a:lnTo>
                  <a:pt x="0" y="291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8" name="Freeform 18"/>
          <p:cNvSpPr/>
          <p:nvPr/>
        </p:nvSpPr>
        <p:spPr>
          <a:xfrm rot="-10800000">
            <a:off x="8548176" y="1420560"/>
            <a:ext cx="411047" cy="194313"/>
          </a:xfrm>
          <a:custGeom>
            <a:avLst/>
            <a:gdLst/>
            <a:ahLst/>
            <a:cxnLst/>
            <a:rect l="l" t="t" r="r" b="b"/>
            <a:pathLst>
              <a:path w="616571" h="291470">
                <a:moveTo>
                  <a:pt x="0" y="0"/>
                </a:moveTo>
                <a:lnTo>
                  <a:pt x="616571" y="0"/>
                </a:lnTo>
                <a:lnTo>
                  <a:pt x="616571" y="291470"/>
                </a:lnTo>
                <a:lnTo>
                  <a:pt x="0" y="2914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>
            <a:off x="6628696" y="1957040"/>
            <a:ext cx="4470450" cy="6086009"/>
          </a:xfrm>
          <a:custGeom>
            <a:avLst/>
            <a:gdLst/>
            <a:ahLst/>
            <a:cxnLst/>
            <a:rect l="l" t="t" r="r" b="b"/>
            <a:pathLst>
              <a:path w="6705675" h="9129013">
                <a:moveTo>
                  <a:pt x="0" y="0"/>
                </a:moveTo>
                <a:lnTo>
                  <a:pt x="6705675" y="0"/>
                </a:lnTo>
                <a:lnTo>
                  <a:pt x="6705675" y="9129013"/>
                </a:lnTo>
                <a:lnTo>
                  <a:pt x="0" y="91290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TextBox 20"/>
          <p:cNvSpPr txBox="1"/>
          <p:nvPr/>
        </p:nvSpPr>
        <p:spPr>
          <a:xfrm>
            <a:off x="356666" y="3471747"/>
            <a:ext cx="6667270" cy="1944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756"/>
              </a:lnSpc>
            </a:pPr>
            <a:r>
              <a:rPr lang="en-US" sz="6464" dirty="0">
                <a:solidFill>
                  <a:srgbClr val="FFFFFF"/>
                </a:solidFill>
                <a:latin typeface="Fredoka One Bold"/>
              </a:rPr>
              <a:t>PROJECT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203EFA-9030-6F46-FC54-98B9B9DDA909}"/>
              </a:ext>
            </a:extLst>
          </p:cNvPr>
          <p:cNvSpPr txBox="1"/>
          <p:nvPr/>
        </p:nvSpPr>
        <p:spPr>
          <a:xfrm>
            <a:off x="131112" y="708241"/>
            <a:ext cx="4139673" cy="17340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67" b="1" dirty="0">
                <a:effectLst>
                  <a:glow rad="88900">
                    <a:schemeClr val="bg1"/>
                  </a:glow>
                </a:effectLst>
                <a:latin typeface="Congenial" panose="02000503040000020004" pitchFamily="2" charset="0"/>
                <a:cs typeface="Arial" panose="020B0604020202020204" pitchFamily="34" charset="0"/>
              </a:rPr>
              <a:t>Imagine a shopping place you would like to have in your neighbourhood.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96FACD-3FEA-E790-1291-8E312A37BCE0}"/>
              </a:ext>
            </a:extLst>
          </p:cNvPr>
          <p:cNvSpPr txBox="1"/>
          <p:nvPr/>
        </p:nvSpPr>
        <p:spPr>
          <a:xfrm>
            <a:off x="5432053" y="968543"/>
            <a:ext cx="3003683" cy="13236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67" b="1" dirty="0">
                <a:effectLst>
                  <a:glow rad="88900">
                    <a:schemeClr val="bg1"/>
                  </a:glow>
                </a:effectLst>
                <a:latin typeface="Congenial" panose="02000503040000020004" pitchFamily="2" charset="0"/>
                <a:cs typeface="Arial" panose="020B0604020202020204" pitchFamily="34" charset="0"/>
              </a:rPr>
              <a:t>Draw it or find a picture similar to it.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7897ED-C962-F2D7-C2E7-677DBA7BADF9}"/>
              </a:ext>
            </a:extLst>
          </p:cNvPr>
          <p:cNvSpPr txBox="1"/>
          <p:nvPr/>
        </p:nvSpPr>
        <p:spPr>
          <a:xfrm>
            <a:off x="9164121" y="1118610"/>
            <a:ext cx="3003683" cy="9131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67" b="1" dirty="0">
                <a:effectLst>
                  <a:glow rad="88900">
                    <a:schemeClr val="bg1"/>
                  </a:glow>
                </a:effectLst>
                <a:latin typeface="Congenial" panose="02000503040000020004" pitchFamily="2" charset="0"/>
                <a:cs typeface="Arial" panose="020B0604020202020204" pitchFamily="34" charset="0"/>
              </a:rPr>
              <a:t>Present it to the class.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172628" y="-4835528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0" y="4834005"/>
            <a:ext cx="12192000" cy="2023995"/>
            <a:chOff x="0" y="0"/>
            <a:chExt cx="4816593" cy="79960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6592" cy="799603"/>
            </a:xfrm>
            <a:custGeom>
              <a:avLst/>
              <a:gdLst/>
              <a:ahLst/>
              <a:cxnLst/>
              <a:rect l="l" t="t" r="r" b="b"/>
              <a:pathLst>
                <a:path w="4816592" h="799603">
                  <a:moveTo>
                    <a:pt x="0" y="0"/>
                  </a:moveTo>
                  <a:lnTo>
                    <a:pt x="4816592" y="0"/>
                  </a:lnTo>
                  <a:lnTo>
                    <a:pt x="4816592" y="799603"/>
                  </a:lnTo>
                  <a:lnTo>
                    <a:pt x="0" y="799603"/>
                  </a:lnTo>
                  <a:close/>
                </a:path>
              </a:pathLst>
            </a:custGeom>
            <a:solidFill>
              <a:srgbClr val="906F3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0214" y="1808052"/>
            <a:ext cx="4195018" cy="4364149"/>
            <a:chOff x="0" y="0"/>
            <a:chExt cx="1429395" cy="211010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29395" cy="2110105"/>
            </a:xfrm>
            <a:custGeom>
              <a:avLst/>
              <a:gdLst/>
              <a:ahLst/>
              <a:cxnLst/>
              <a:rect l="l" t="t" r="r" b="b"/>
              <a:pathLst>
                <a:path w="1429395" h="2110105">
                  <a:moveTo>
                    <a:pt x="1304935" y="2110105"/>
                  </a:moveTo>
                  <a:lnTo>
                    <a:pt x="124460" y="2110105"/>
                  </a:lnTo>
                  <a:cubicBezTo>
                    <a:pt x="55880" y="2110105"/>
                    <a:pt x="0" y="2054225"/>
                    <a:pt x="0" y="19856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04935" y="0"/>
                  </a:lnTo>
                  <a:cubicBezTo>
                    <a:pt x="1373515" y="0"/>
                    <a:pt x="1429395" y="55880"/>
                    <a:pt x="1429395" y="124460"/>
                  </a:cubicBezTo>
                  <a:lnTo>
                    <a:pt x="1429395" y="1985645"/>
                  </a:lnTo>
                  <a:cubicBezTo>
                    <a:pt x="1429395" y="2054225"/>
                    <a:pt x="1373515" y="2110105"/>
                    <a:pt x="1304935" y="21101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475446" y="1887022"/>
            <a:ext cx="4206381" cy="4364149"/>
            <a:chOff x="0" y="0"/>
            <a:chExt cx="1429395" cy="211010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29395" cy="2110105"/>
            </a:xfrm>
            <a:custGeom>
              <a:avLst/>
              <a:gdLst/>
              <a:ahLst/>
              <a:cxnLst/>
              <a:rect l="l" t="t" r="r" b="b"/>
              <a:pathLst>
                <a:path w="1429395" h="2110105">
                  <a:moveTo>
                    <a:pt x="1304935" y="2110105"/>
                  </a:moveTo>
                  <a:lnTo>
                    <a:pt x="124460" y="2110105"/>
                  </a:lnTo>
                  <a:cubicBezTo>
                    <a:pt x="55880" y="2110105"/>
                    <a:pt x="0" y="2054225"/>
                    <a:pt x="0" y="1985645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04935" y="0"/>
                  </a:lnTo>
                  <a:cubicBezTo>
                    <a:pt x="1373515" y="0"/>
                    <a:pt x="1429395" y="55880"/>
                    <a:pt x="1429395" y="124460"/>
                  </a:cubicBezTo>
                  <a:lnTo>
                    <a:pt x="1429395" y="1985645"/>
                  </a:lnTo>
                  <a:cubicBezTo>
                    <a:pt x="1429395" y="2054225"/>
                    <a:pt x="1373515" y="2110105"/>
                    <a:pt x="1304935" y="2110105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6" name="Freeform 26"/>
          <p:cNvSpPr/>
          <p:nvPr/>
        </p:nvSpPr>
        <p:spPr>
          <a:xfrm rot="2875448">
            <a:off x="-676472" y="-1067751"/>
            <a:ext cx="2628780" cy="3782417"/>
          </a:xfrm>
          <a:custGeom>
            <a:avLst/>
            <a:gdLst/>
            <a:ahLst/>
            <a:cxnLst/>
            <a:rect l="l" t="t" r="r" b="b"/>
            <a:pathLst>
              <a:path w="3943170" h="5673626">
                <a:moveTo>
                  <a:pt x="0" y="0"/>
                </a:moveTo>
                <a:lnTo>
                  <a:pt x="3943169" y="0"/>
                </a:lnTo>
                <a:lnTo>
                  <a:pt x="3943169" y="5673626"/>
                </a:lnTo>
                <a:lnTo>
                  <a:pt x="0" y="56736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7" name="Freeform 27"/>
          <p:cNvSpPr/>
          <p:nvPr/>
        </p:nvSpPr>
        <p:spPr>
          <a:xfrm rot="-2571168" flipH="1">
            <a:off x="10426525" y="-1205409"/>
            <a:ext cx="2628780" cy="3782417"/>
          </a:xfrm>
          <a:custGeom>
            <a:avLst/>
            <a:gdLst/>
            <a:ahLst/>
            <a:cxnLst/>
            <a:rect l="l" t="t" r="r" b="b"/>
            <a:pathLst>
              <a:path w="3943170" h="5673626">
                <a:moveTo>
                  <a:pt x="3943170" y="0"/>
                </a:moveTo>
                <a:lnTo>
                  <a:pt x="0" y="0"/>
                </a:lnTo>
                <a:lnTo>
                  <a:pt x="0" y="5673626"/>
                </a:lnTo>
                <a:lnTo>
                  <a:pt x="3943170" y="5673626"/>
                </a:lnTo>
                <a:lnTo>
                  <a:pt x="394317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8" name="TextBox 28"/>
          <p:cNvSpPr txBox="1"/>
          <p:nvPr/>
        </p:nvSpPr>
        <p:spPr>
          <a:xfrm>
            <a:off x="3237723" y="719241"/>
            <a:ext cx="6014685" cy="8839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72"/>
              </a:lnSpc>
            </a:pPr>
            <a:r>
              <a:rPr lang="en-US" sz="7667" dirty="0">
                <a:solidFill>
                  <a:srgbClr val="FF0000"/>
                </a:solidFill>
                <a:latin typeface="Fredoka One Bold"/>
              </a:rPr>
              <a:t>WRAP – UP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F138CA-FE72-BC3B-255A-641C9CF2211F}"/>
              </a:ext>
            </a:extLst>
          </p:cNvPr>
          <p:cNvSpPr txBox="1"/>
          <p:nvPr/>
        </p:nvSpPr>
        <p:spPr>
          <a:xfrm>
            <a:off x="1235853" y="2452730"/>
            <a:ext cx="4346186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15" indent="-3048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Congenial" panose="02000503040000020004" pitchFamily="2" charset="0"/>
              </a:rPr>
              <a:t>Reviewing vocabulary in Unit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F67652-8B96-8B09-70A8-55015C38D0E4}"/>
              </a:ext>
            </a:extLst>
          </p:cNvPr>
          <p:cNvSpPr txBox="1"/>
          <p:nvPr/>
        </p:nvSpPr>
        <p:spPr>
          <a:xfrm>
            <a:off x="6548586" y="2170786"/>
            <a:ext cx="4658678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4815" indent="-30481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dirty="0">
                <a:latin typeface="Congenial" panose="02000503040000020004" pitchFamily="2" charset="0"/>
              </a:rPr>
              <a:t>Reviewing present simple and adverbs of frequency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4433119"/>
            <a:chOff x="0" y="0"/>
            <a:chExt cx="4816593" cy="175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51356"/>
            </a:xfrm>
            <a:custGeom>
              <a:avLst/>
              <a:gdLst/>
              <a:ahLst/>
              <a:cxnLst/>
              <a:rect l="l" t="t" r="r" b="b"/>
              <a:pathLst>
                <a:path w="4816592" h="1751356">
                  <a:moveTo>
                    <a:pt x="0" y="0"/>
                  </a:moveTo>
                  <a:lnTo>
                    <a:pt x="4816592" y="0"/>
                  </a:lnTo>
                  <a:lnTo>
                    <a:pt x="4816592" y="1751356"/>
                  </a:lnTo>
                  <a:lnTo>
                    <a:pt x="0" y="1751356"/>
                  </a:lnTo>
                  <a:close/>
                </a:path>
              </a:pathLst>
            </a:custGeom>
            <a:solidFill>
              <a:srgbClr val="EFE5D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46707" y="1252718"/>
            <a:ext cx="6384565" cy="638456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06F3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5453057" y="413994"/>
            <a:ext cx="6923750" cy="7424933"/>
          </a:xfrm>
          <a:custGeom>
            <a:avLst/>
            <a:gdLst/>
            <a:ahLst/>
            <a:cxnLst/>
            <a:rect l="l" t="t" r="r" b="b"/>
            <a:pathLst>
              <a:path w="10385625" h="11137399">
                <a:moveTo>
                  <a:pt x="0" y="0"/>
                </a:moveTo>
                <a:lnTo>
                  <a:pt x="10385625" y="0"/>
                </a:lnTo>
                <a:lnTo>
                  <a:pt x="10385625" y="11137400"/>
                </a:lnTo>
                <a:lnTo>
                  <a:pt x="0" y="1113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9" name="Group 9"/>
          <p:cNvGrpSpPr/>
          <p:nvPr/>
        </p:nvGrpSpPr>
        <p:grpSpPr>
          <a:xfrm>
            <a:off x="1022580" y="5563765"/>
            <a:ext cx="3399070" cy="393716"/>
            <a:chOff x="0" y="0"/>
            <a:chExt cx="3508575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508575" cy="406400"/>
            </a:xfrm>
            <a:custGeom>
              <a:avLst/>
              <a:gdLst/>
              <a:ahLst/>
              <a:cxnLst/>
              <a:rect l="l" t="t" r="r" b="b"/>
              <a:pathLst>
                <a:path w="3508575" h="406400">
                  <a:moveTo>
                    <a:pt x="3305375" y="0"/>
                  </a:moveTo>
                  <a:cubicBezTo>
                    <a:pt x="3417600" y="0"/>
                    <a:pt x="3508575" y="90976"/>
                    <a:pt x="3508575" y="203200"/>
                  </a:cubicBezTo>
                  <a:cubicBezTo>
                    <a:pt x="3508575" y="315424"/>
                    <a:pt x="3417600" y="406400"/>
                    <a:pt x="330537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564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45747" y="1190987"/>
            <a:ext cx="5073420" cy="2831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9200" dirty="0">
                <a:solidFill>
                  <a:srgbClr val="664C25"/>
                </a:solidFill>
                <a:latin typeface="Fredoka One Bold"/>
              </a:rPr>
              <a:t>THANK YOU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8050" y="-397065"/>
            <a:ext cx="6281045" cy="628104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11506200" y="4800600"/>
            <a:ext cx="3163019" cy="2743200"/>
          </a:xfrm>
          <a:custGeom>
            <a:avLst/>
            <a:gdLst/>
            <a:ahLst/>
            <a:cxnLst/>
            <a:rect l="l" t="t" r="r" b="b"/>
            <a:pathLst>
              <a:path w="4744528" h="4114800">
                <a:moveTo>
                  <a:pt x="4744528" y="0"/>
                </a:moveTo>
                <a:lnTo>
                  <a:pt x="0" y="0"/>
                </a:lnTo>
                <a:lnTo>
                  <a:pt x="0" y="4114800"/>
                </a:lnTo>
                <a:lnTo>
                  <a:pt x="4744528" y="4114800"/>
                </a:lnTo>
                <a:lnTo>
                  <a:pt x="474452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7366887" y="-1625120"/>
            <a:ext cx="5351927" cy="7784620"/>
          </a:xfrm>
          <a:custGeom>
            <a:avLst/>
            <a:gdLst/>
            <a:ahLst/>
            <a:cxnLst/>
            <a:rect l="l" t="t" r="r" b="b"/>
            <a:pathLst>
              <a:path w="8027890" h="11676930">
                <a:moveTo>
                  <a:pt x="0" y="0"/>
                </a:moveTo>
                <a:lnTo>
                  <a:pt x="8027890" y="0"/>
                </a:lnTo>
                <a:lnTo>
                  <a:pt x="8027890" y="11676930"/>
                </a:lnTo>
                <a:lnTo>
                  <a:pt x="0" y="116769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9" name="TextBox 9"/>
          <p:cNvSpPr txBox="1"/>
          <p:nvPr/>
        </p:nvSpPr>
        <p:spPr>
          <a:xfrm>
            <a:off x="418990" y="1002838"/>
            <a:ext cx="1171117" cy="626731"/>
          </a:xfrm>
          <a:prstGeom prst="rect">
            <a:avLst/>
          </a:prstGeom>
        </p:spPr>
        <p:txBody>
          <a:bodyPr lIns="33867" tIns="33867" rIns="33867" bIns="33867" rtlCol="0" anchor="ctr"/>
          <a:lstStyle/>
          <a:p>
            <a:pPr algn="ctr">
              <a:lnSpc>
                <a:spcPts val="1307"/>
              </a:lnSpc>
            </a:pPr>
            <a:endParaRPr sz="1200"/>
          </a:p>
        </p:txBody>
      </p:sp>
      <p:sp>
        <p:nvSpPr>
          <p:cNvPr id="10" name="Freeform 10"/>
          <p:cNvSpPr/>
          <p:nvPr/>
        </p:nvSpPr>
        <p:spPr>
          <a:xfrm>
            <a:off x="5963822" y="4651723"/>
            <a:ext cx="3072831" cy="2743200"/>
          </a:xfrm>
          <a:custGeom>
            <a:avLst/>
            <a:gdLst/>
            <a:ahLst/>
            <a:cxnLst/>
            <a:rect l="l" t="t" r="r" b="b"/>
            <a:pathLst>
              <a:path w="4609246" h="4114800">
                <a:moveTo>
                  <a:pt x="0" y="0"/>
                </a:moveTo>
                <a:lnTo>
                  <a:pt x="4609246" y="0"/>
                </a:lnTo>
                <a:lnTo>
                  <a:pt x="46092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TextBox 11"/>
          <p:cNvSpPr txBox="1"/>
          <p:nvPr/>
        </p:nvSpPr>
        <p:spPr>
          <a:xfrm>
            <a:off x="500519" y="2429803"/>
            <a:ext cx="7105420" cy="12032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130"/>
              </a:lnSpc>
            </a:pPr>
            <a:r>
              <a:rPr lang="en-US" sz="10934" dirty="0">
                <a:solidFill>
                  <a:srgbClr val="C00000"/>
                </a:solidFill>
                <a:latin typeface="Fredoka One Bold"/>
              </a:rPr>
              <a:t>SHOPPING</a:t>
            </a:r>
          </a:p>
        </p:txBody>
      </p:sp>
      <p:sp>
        <p:nvSpPr>
          <p:cNvPr id="12" name="Freeform 12"/>
          <p:cNvSpPr/>
          <p:nvPr/>
        </p:nvSpPr>
        <p:spPr>
          <a:xfrm rot="-5547088">
            <a:off x="6056019" y="-809647"/>
            <a:ext cx="2174609" cy="2743200"/>
          </a:xfrm>
          <a:custGeom>
            <a:avLst/>
            <a:gdLst/>
            <a:ahLst/>
            <a:cxnLst/>
            <a:rect l="l" t="t" r="r" b="b"/>
            <a:pathLst>
              <a:path w="3261914" h="4114800">
                <a:moveTo>
                  <a:pt x="0" y="0"/>
                </a:moveTo>
                <a:lnTo>
                  <a:pt x="3261914" y="0"/>
                </a:lnTo>
                <a:lnTo>
                  <a:pt x="32619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3" name="TextBox 13"/>
          <p:cNvSpPr txBox="1"/>
          <p:nvPr/>
        </p:nvSpPr>
        <p:spPr>
          <a:xfrm>
            <a:off x="148703" y="4021427"/>
            <a:ext cx="707204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0"/>
              </a:spcBef>
            </a:pPr>
            <a:r>
              <a:rPr lang="en-US" sz="4800" dirty="0">
                <a:solidFill>
                  <a:srgbClr val="664C25"/>
                </a:solidFill>
                <a:latin typeface="Fredoka One Bold"/>
              </a:rPr>
              <a:t>Lesson 7: Looking back Project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43418" y="1336790"/>
            <a:ext cx="3509811" cy="431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4800" dirty="0">
                <a:solidFill>
                  <a:srgbClr val="664C25"/>
                </a:solidFill>
                <a:latin typeface="Manjari Bold"/>
              </a:rPr>
              <a:t>Unit 8: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252" y="-3306470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06400" y="381000"/>
            <a:ext cx="10183806" cy="6268937"/>
            <a:chOff x="0" y="0"/>
            <a:chExt cx="3936862" cy="2423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36862" cy="2423450"/>
            </a:xfrm>
            <a:custGeom>
              <a:avLst/>
              <a:gdLst/>
              <a:ahLst/>
              <a:cxnLst/>
              <a:rect l="l" t="t" r="r" b="b"/>
              <a:pathLst>
                <a:path w="3936862" h="2423450">
                  <a:moveTo>
                    <a:pt x="3812402" y="2423450"/>
                  </a:moveTo>
                  <a:lnTo>
                    <a:pt x="124460" y="2423450"/>
                  </a:lnTo>
                  <a:cubicBezTo>
                    <a:pt x="55880" y="2423450"/>
                    <a:pt x="0" y="2367570"/>
                    <a:pt x="0" y="2298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12402" y="0"/>
                  </a:lnTo>
                  <a:cubicBezTo>
                    <a:pt x="3880982" y="0"/>
                    <a:pt x="3936862" y="55880"/>
                    <a:pt x="3936862" y="124460"/>
                  </a:cubicBezTo>
                  <a:lnTo>
                    <a:pt x="3936862" y="2298990"/>
                  </a:lnTo>
                  <a:cubicBezTo>
                    <a:pt x="3936862" y="2367570"/>
                    <a:pt x="3880982" y="2423450"/>
                    <a:pt x="3812402" y="2423450"/>
                  </a:cubicBezTo>
                  <a:close/>
                </a:path>
              </a:pathLst>
            </a:custGeom>
            <a:solidFill>
              <a:srgbClr val="906F3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091445" y="-149219"/>
            <a:ext cx="5690261" cy="7329375"/>
          </a:xfrm>
          <a:custGeom>
            <a:avLst/>
            <a:gdLst/>
            <a:ahLst/>
            <a:cxnLst/>
            <a:rect l="l" t="t" r="r" b="b"/>
            <a:pathLst>
              <a:path w="8535391" h="10994063">
                <a:moveTo>
                  <a:pt x="0" y="0"/>
                </a:moveTo>
                <a:lnTo>
                  <a:pt x="8535391" y="0"/>
                </a:lnTo>
                <a:lnTo>
                  <a:pt x="8535391" y="10994064"/>
                </a:lnTo>
                <a:lnTo>
                  <a:pt x="0" y="10994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6501740" y="781327"/>
            <a:ext cx="1551623" cy="1416209"/>
          </a:xfrm>
          <a:custGeom>
            <a:avLst/>
            <a:gdLst/>
            <a:ahLst/>
            <a:cxnLst/>
            <a:rect l="l" t="t" r="r" b="b"/>
            <a:pathLst>
              <a:path w="2327435" h="2124313">
                <a:moveTo>
                  <a:pt x="0" y="0"/>
                </a:moveTo>
                <a:lnTo>
                  <a:pt x="2327435" y="0"/>
                </a:lnTo>
                <a:lnTo>
                  <a:pt x="2327435" y="2124314"/>
                </a:lnTo>
                <a:lnTo>
                  <a:pt x="0" y="2124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207888" y="1941478"/>
            <a:ext cx="7884653" cy="121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985"/>
              </a:lnSpc>
            </a:pPr>
            <a:r>
              <a:rPr lang="en-US" sz="8321" dirty="0">
                <a:solidFill>
                  <a:srgbClr val="FFFFFF"/>
                </a:solidFill>
                <a:latin typeface="Fredoka One Bold"/>
              </a:rPr>
              <a:t>VOCABULARY</a:t>
            </a:r>
          </a:p>
        </p:txBody>
      </p:sp>
      <p:sp>
        <p:nvSpPr>
          <p:cNvPr id="13" name="Freeform 13"/>
          <p:cNvSpPr/>
          <p:nvPr/>
        </p:nvSpPr>
        <p:spPr>
          <a:xfrm>
            <a:off x="4917105" y="3429000"/>
            <a:ext cx="1178895" cy="1254144"/>
          </a:xfrm>
          <a:custGeom>
            <a:avLst/>
            <a:gdLst/>
            <a:ahLst/>
            <a:cxnLst/>
            <a:rect l="l" t="t" r="r" b="b"/>
            <a:pathLst>
              <a:path w="1768343" h="1881216">
                <a:moveTo>
                  <a:pt x="0" y="0"/>
                </a:moveTo>
                <a:lnTo>
                  <a:pt x="1768343" y="0"/>
                </a:lnTo>
                <a:lnTo>
                  <a:pt x="1768343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11166026" y="1759306"/>
            <a:ext cx="1446078" cy="1254144"/>
          </a:xfrm>
          <a:custGeom>
            <a:avLst/>
            <a:gdLst/>
            <a:ahLst/>
            <a:cxnLst/>
            <a:rect l="l" t="t" r="r" b="b"/>
            <a:pathLst>
              <a:path w="2169117" h="1881216">
                <a:moveTo>
                  <a:pt x="0" y="0"/>
                </a:moveTo>
                <a:lnTo>
                  <a:pt x="2169117" y="0"/>
                </a:lnTo>
                <a:lnTo>
                  <a:pt x="2169117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-1443030">
            <a:off x="5437475" y="5884156"/>
            <a:ext cx="1459655" cy="1191609"/>
          </a:xfrm>
          <a:custGeom>
            <a:avLst/>
            <a:gdLst/>
            <a:ahLst/>
            <a:cxnLst/>
            <a:rect l="l" t="t" r="r" b="b"/>
            <a:pathLst>
              <a:path w="2189482" h="1787414">
                <a:moveTo>
                  <a:pt x="0" y="0"/>
                </a:moveTo>
                <a:lnTo>
                  <a:pt x="2189482" y="0"/>
                </a:lnTo>
                <a:lnTo>
                  <a:pt x="2189482" y="1787413"/>
                </a:lnTo>
                <a:lnTo>
                  <a:pt x="0" y="1787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-4480133" y="-3788196"/>
            <a:ext cx="9249385" cy="4708777"/>
          </a:xfrm>
          <a:custGeom>
            <a:avLst/>
            <a:gdLst/>
            <a:ahLst/>
            <a:cxnLst/>
            <a:rect l="l" t="t" r="r" b="b"/>
            <a:pathLst>
              <a:path w="13874077" h="7063166">
                <a:moveTo>
                  <a:pt x="0" y="0"/>
                </a:moveTo>
                <a:lnTo>
                  <a:pt x="13874076" y="0"/>
                </a:lnTo>
                <a:lnTo>
                  <a:pt x="13874076" y="7063166"/>
                </a:lnTo>
                <a:lnTo>
                  <a:pt x="0" y="70631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" name="Freeform 3"/>
          <p:cNvSpPr/>
          <p:nvPr/>
        </p:nvSpPr>
        <p:spPr>
          <a:xfrm rot="-10800000" flipV="1">
            <a:off x="-3271831" y="1085856"/>
            <a:ext cx="9249385" cy="4708777"/>
          </a:xfrm>
          <a:custGeom>
            <a:avLst/>
            <a:gdLst/>
            <a:ahLst/>
            <a:cxnLst/>
            <a:rect l="l" t="t" r="r" b="b"/>
            <a:pathLst>
              <a:path w="13874077" h="7063166">
                <a:moveTo>
                  <a:pt x="0" y="7063166"/>
                </a:moveTo>
                <a:lnTo>
                  <a:pt x="13874077" y="7063166"/>
                </a:lnTo>
                <a:lnTo>
                  <a:pt x="13874077" y="0"/>
                </a:lnTo>
                <a:lnTo>
                  <a:pt x="0" y="0"/>
                </a:lnTo>
                <a:lnTo>
                  <a:pt x="0" y="7063166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4" name="Freeform 4"/>
          <p:cNvSpPr/>
          <p:nvPr/>
        </p:nvSpPr>
        <p:spPr>
          <a:xfrm>
            <a:off x="254000" y="5119240"/>
            <a:ext cx="3143784" cy="1681331"/>
          </a:xfrm>
          <a:custGeom>
            <a:avLst/>
            <a:gdLst/>
            <a:ahLst/>
            <a:cxnLst/>
            <a:rect l="l" t="t" r="r" b="b"/>
            <a:pathLst>
              <a:path w="6773952" h="3903490">
                <a:moveTo>
                  <a:pt x="0" y="0"/>
                </a:moveTo>
                <a:lnTo>
                  <a:pt x="6773952" y="0"/>
                </a:lnTo>
                <a:lnTo>
                  <a:pt x="6773952" y="3903490"/>
                </a:lnTo>
                <a:lnTo>
                  <a:pt x="0" y="39034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 flipH="1" flipV="1">
            <a:off x="4541680" y="940818"/>
            <a:ext cx="55821" cy="3892294"/>
          </a:xfrm>
          <a:prstGeom prst="line">
            <a:avLst/>
          </a:prstGeom>
          <a:ln w="142875" cap="rnd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grpSp>
        <p:nvGrpSpPr>
          <p:cNvPr id="6" name="Group 6"/>
          <p:cNvGrpSpPr/>
          <p:nvPr/>
        </p:nvGrpSpPr>
        <p:grpSpPr>
          <a:xfrm>
            <a:off x="3556000" y="5725886"/>
            <a:ext cx="1004521" cy="100452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130344" y="4981666"/>
            <a:ext cx="1004521" cy="113685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412403" y="5832344"/>
            <a:ext cx="1004521" cy="100452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54892" y="5269885"/>
            <a:ext cx="1004521" cy="1004521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18" name="Freeform 18"/>
          <p:cNvSpPr/>
          <p:nvPr/>
        </p:nvSpPr>
        <p:spPr>
          <a:xfrm>
            <a:off x="3771084" y="5895719"/>
            <a:ext cx="479103" cy="585571"/>
          </a:xfrm>
          <a:custGeom>
            <a:avLst/>
            <a:gdLst/>
            <a:ahLst/>
            <a:cxnLst/>
            <a:rect l="l" t="t" r="r" b="b"/>
            <a:pathLst>
              <a:path w="718655" h="878356">
                <a:moveTo>
                  <a:pt x="0" y="0"/>
                </a:moveTo>
                <a:lnTo>
                  <a:pt x="718655" y="0"/>
                </a:lnTo>
                <a:lnTo>
                  <a:pt x="718655" y="878356"/>
                </a:lnTo>
                <a:lnTo>
                  <a:pt x="0" y="8783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9" name="Freeform 19"/>
          <p:cNvSpPr/>
          <p:nvPr/>
        </p:nvSpPr>
        <p:spPr>
          <a:xfrm>
            <a:off x="4564544" y="6074880"/>
            <a:ext cx="700237" cy="519449"/>
          </a:xfrm>
          <a:custGeom>
            <a:avLst/>
            <a:gdLst/>
            <a:ahLst/>
            <a:cxnLst/>
            <a:rect l="l" t="t" r="r" b="b"/>
            <a:pathLst>
              <a:path w="1050356" h="779173">
                <a:moveTo>
                  <a:pt x="0" y="0"/>
                </a:moveTo>
                <a:lnTo>
                  <a:pt x="1050356" y="0"/>
                </a:lnTo>
                <a:lnTo>
                  <a:pt x="1050356" y="779174"/>
                </a:lnTo>
                <a:lnTo>
                  <a:pt x="0" y="7791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>
            <a:off x="4306587" y="5244176"/>
            <a:ext cx="652033" cy="625229"/>
          </a:xfrm>
          <a:custGeom>
            <a:avLst/>
            <a:gdLst/>
            <a:ahLst/>
            <a:cxnLst/>
            <a:rect l="l" t="t" r="r" b="b"/>
            <a:pathLst>
              <a:path w="978050" h="828675">
                <a:moveTo>
                  <a:pt x="0" y="0"/>
                </a:moveTo>
                <a:lnTo>
                  <a:pt x="978050" y="0"/>
                </a:lnTo>
                <a:lnTo>
                  <a:pt x="978050" y="828675"/>
                </a:lnTo>
                <a:lnTo>
                  <a:pt x="0" y="82867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5154882" y="5450580"/>
            <a:ext cx="604542" cy="643129"/>
          </a:xfrm>
          <a:custGeom>
            <a:avLst/>
            <a:gdLst/>
            <a:ahLst/>
            <a:cxnLst/>
            <a:rect l="l" t="t" r="r" b="b"/>
            <a:pathLst>
              <a:path w="906813" h="964694">
                <a:moveTo>
                  <a:pt x="0" y="0"/>
                </a:moveTo>
                <a:lnTo>
                  <a:pt x="906813" y="0"/>
                </a:lnTo>
                <a:lnTo>
                  <a:pt x="906813" y="964695"/>
                </a:lnTo>
                <a:lnTo>
                  <a:pt x="0" y="964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1" name="Content Placeholder 5">
            <a:extLst>
              <a:ext uri="{FF2B5EF4-FFF2-40B4-BE49-F238E27FC236}">
                <a16:creationId xmlns:a16="http://schemas.microsoft.com/office/drawing/2014/main" id="{77B8A390-0EE8-B15D-86D8-C6CCA4A47B96}"/>
              </a:ext>
            </a:extLst>
          </p:cNvPr>
          <p:cNvSpPr txBox="1">
            <a:spLocks/>
          </p:cNvSpPr>
          <p:nvPr/>
        </p:nvSpPr>
        <p:spPr>
          <a:xfrm>
            <a:off x="154235" y="937892"/>
            <a:ext cx="4631825" cy="330039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1. </a:t>
            </a:r>
            <a:r>
              <a:rPr lang="en-US" sz="2667" b="1" dirty="0">
                <a:latin typeface="Congenial" panose="02000503040000020004" pitchFamily="2" charset="0"/>
              </a:rPr>
              <a:t>during sales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2. </a:t>
            </a:r>
            <a:r>
              <a:rPr lang="en-US" sz="2667" b="1" dirty="0">
                <a:latin typeface="Congenial" panose="02000503040000020004" pitchFamily="2" charset="0"/>
              </a:rPr>
              <a:t>browsing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3. </a:t>
            </a:r>
            <a:r>
              <a:rPr lang="en-US" sz="2667" b="1" dirty="0">
                <a:latin typeface="Congenial" panose="02000503040000020004" pitchFamily="2" charset="0"/>
              </a:rPr>
              <a:t>online shopping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4. </a:t>
            </a:r>
            <a:r>
              <a:rPr lang="en-US" sz="2667" b="1" dirty="0">
                <a:latin typeface="Congenial" panose="02000503040000020004" pitchFamily="2" charset="0"/>
              </a:rPr>
              <a:t>wide range of products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5. </a:t>
            </a:r>
            <a:r>
              <a:rPr lang="en-US" sz="2667" b="1" dirty="0">
                <a:latin typeface="Congenial" panose="02000503040000020004" pitchFamily="2" charset="0"/>
              </a:rPr>
              <a:t>shopaholic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D4329E6-D619-8F48-5AF5-2FD3FD22DFA5}"/>
              </a:ext>
            </a:extLst>
          </p:cNvPr>
          <p:cNvSpPr txBox="1"/>
          <p:nvPr/>
        </p:nvSpPr>
        <p:spPr>
          <a:xfrm>
            <a:off x="50800" y="101524"/>
            <a:ext cx="120904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redoka One" panose="02000000000000000000" pitchFamily="2" charset="0"/>
                <a:cs typeface="Arial" panose="020B0604020202020204" pitchFamily="34" charset="0"/>
              </a:rPr>
              <a:t>1. Match the words and phrases (1-5) with the meanings (a-e)</a:t>
            </a:r>
          </a:p>
        </p:txBody>
      </p:sp>
      <p:sp>
        <p:nvSpPr>
          <p:cNvPr id="33" name="Content Placeholder 5">
            <a:extLst>
              <a:ext uri="{FF2B5EF4-FFF2-40B4-BE49-F238E27FC236}">
                <a16:creationId xmlns:a16="http://schemas.microsoft.com/office/drawing/2014/main" id="{A99A93E3-8789-53AF-51A1-EDDFCAB2D097}"/>
              </a:ext>
            </a:extLst>
          </p:cNvPr>
          <p:cNvSpPr txBox="1">
            <a:spLocks/>
          </p:cNvSpPr>
          <p:nvPr/>
        </p:nvSpPr>
        <p:spPr>
          <a:xfrm>
            <a:off x="4914663" y="755893"/>
            <a:ext cx="7079619" cy="5013513"/>
          </a:xfrm>
          <a:prstGeom prst="rect">
            <a:avLst/>
          </a:prstGeom>
        </p:spPr>
        <p:txBody>
          <a:bodyPr vert="horz" lIns="60960" tIns="30480" rIns="60960" bIns="304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a. </a:t>
            </a:r>
            <a:r>
              <a:rPr lang="en-US" sz="2667" b="1" dirty="0">
                <a:latin typeface="Congenial" panose="02000503040000020004" pitchFamily="2" charset="0"/>
              </a:rPr>
              <a:t>the other action of using the Internet to order food or goods.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b. </a:t>
            </a:r>
            <a:r>
              <a:rPr lang="en-US" sz="2667" b="1" dirty="0">
                <a:latin typeface="Congenial" panose="02000503040000020004" pitchFamily="2" charset="0"/>
              </a:rPr>
              <a:t>a time when many things in a shop are at lower prices than usual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c. </a:t>
            </a:r>
            <a:r>
              <a:rPr lang="en-US" sz="2667" b="1" dirty="0">
                <a:latin typeface="Congenial" panose="02000503040000020004" pitchFamily="2" charset="0"/>
              </a:rPr>
              <a:t>a person who is addicted to shopping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d. </a:t>
            </a:r>
            <a:r>
              <a:rPr lang="en-US" sz="2667" b="1" dirty="0">
                <a:latin typeface="Congenial" panose="02000503040000020004" pitchFamily="2" charset="0"/>
              </a:rPr>
              <a:t>going round and looking at the things on display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en-US" sz="2667" b="1" dirty="0">
                <a:solidFill>
                  <a:srgbClr val="C00000"/>
                </a:solidFill>
                <a:latin typeface="Congenial" panose="02000503040000020004" pitchFamily="2" charset="0"/>
              </a:rPr>
              <a:t>e. </a:t>
            </a:r>
            <a:r>
              <a:rPr lang="en-US" sz="2667" b="1" dirty="0">
                <a:latin typeface="Congenial" panose="02000503040000020004" pitchFamily="2" charset="0"/>
              </a:rPr>
              <a:t>a great number of goods. </a:t>
            </a:r>
            <a:endParaRPr lang="en-US" sz="2667" dirty="0">
              <a:latin typeface="Congenial" panose="02000503040000020004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681CA5D-97E6-5BC7-C563-66E32622A123}"/>
              </a:ext>
            </a:extLst>
          </p:cNvPr>
          <p:cNvCxnSpPr>
            <a:cxnSpLocks/>
          </p:cNvCxnSpPr>
          <p:nvPr/>
        </p:nvCxnSpPr>
        <p:spPr>
          <a:xfrm>
            <a:off x="2692400" y="1283381"/>
            <a:ext cx="2239071" cy="72321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3810477-97B5-5450-47A3-93DBD849A307}"/>
              </a:ext>
            </a:extLst>
          </p:cNvPr>
          <p:cNvCxnSpPr>
            <a:cxnSpLocks/>
          </p:cNvCxnSpPr>
          <p:nvPr/>
        </p:nvCxnSpPr>
        <p:spPr>
          <a:xfrm>
            <a:off x="2321450" y="2037615"/>
            <a:ext cx="2593213" cy="145658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FAA9DE2-65D5-9EC2-E85C-73ABC8741F55}"/>
              </a:ext>
            </a:extLst>
          </p:cNvPr>
          <p:cNvCxnSpPr>
            <a:cxnSpLocks/>
          </p:cNvCxnSpPr>
          <p:nvPr/>
        </p:nvCxnSpPr>
        <p:spPr>
          <a:xfrm flipV="1">
            <a:off x="3283668" y="1011083"/>
            <a:ext cx="1630995" cy="17411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E3E1AF7-D5B5-7D5F-8A9B-2FCB024BB618}"/>
              </a:ext>
            </a:extLst>
          </p:cNvPr>
          <p:cNvCxnSpPr>
            <a:cxnSpLocks/>
          </p:cNvCxnSpPr>
          <p:nvPr/>
        </p:nvCxnSpPr>
        <p:spPr>
          <a:xfrm>
            <a:off x="4351252" y="3436760"/>
            <a:ext cx="563411" cy="10994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604CBAA-3670-BFCC-A351-E3913EE61757}"/>
              </a:ext>
            </a:extLst>
          </p:cNvPr>
          <p:cNvCxnSpPr>
            <a:cxnSpLocks/>
          </p:cNvCxnSpPr>
          <p:nvPr/>
        </p:nvCxnSpPr>
        <p:spPr>
          <a:xfrm flipV="1">
            <a:off x="3038934" y="2964348"/>
            <a:ext cx="1875729" cy="110232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9">
            <a:extLst>
              <a:ext uri="{FF2B5EF4-FFF2-40B4-BE49-F238E27FC236}">
                <a16:creationId xmlns:a16="http://schemas.microsoft.com/office/drawing/2014/main" id="{C7A5BD6E-AA7D-3DE8-4B56-C4B7E6DFDFAC}"/>
              </a:ext>
            </a:extLst>
          </p:cNvPr>
          <p:cNvGrpSpPr/>
          <p:nvPr/>
        </p:nvGrpSpPr>
        <p:grpSpPr>
          <a:xfrm>
            <a:off x="6179152" y="5002461"/>
            <a:ext cx="1004521" cy="1091248"/>
            <a:chOff x="0" y="32607"/>
            <a:chExt cx="812800" cy="780193"/>
          </a:xfrm>
        </p:grpSpPr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FE9BE0C7-FC22-6580-841B-676A3D63DD62}"/>
                </a:ext>
              </a:extLst>
            </p:cNvPr>
            <p:cNvSpPr/>
            <p:nvPr/>
          </p:nvSpPr>
          <p:spPr>
            <a:xfrm>
              <a:off x="0" y="32607"/>
              <a:ext cx="812800" cy="78019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Fredoka One" panose="02000000000000000000" pitchFamily="2" charset="0"/>
                </a:rPr>
                <a:t>1b</a:t>
              </a:r>
              <a:endParaRPr lang="en-US" sz="2400" dirty="0">
                <a:solidFill>
                  <a:srgbClr val="C00000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48" name="TextBox 11">
              <a:extLst>
                <a:ext uri="{FF2B5EF4-FFF2-40B4-BE49-F238E27FC236}">
                  <a16:creationId xmlns:a16="http://schemas.microsoft.com/office/drawing/2014/main" id="{1524075B-AA04-0845-3A30-DF1F27C84D18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49" name="Group 9">
            <a:extLst>
              <a:ext uri="{FF2B5EF4-FFF2-40B4-BE49-F238E27FC236}">
                <a16:creationId xmlns:a16="http://schemas.microsoft.com/office/drawing/2014/main" id="{15C11DF0-FFDF-A496-E8B0-C25AD857B993}"/>
              </a:ext>
            </a:extLst>
          </p:cNvPr>
          <p:cNvGrpSpPr/>
          <p:nvPr/>
        </p:nvGrpSpPr>
        <p:grpSpPr>
          <a:xfrm>
            <a:off x="7289488" y="5011166"/>
            <a:ext cx="1004521" cy="1091248"/>
            <a:chOff x="0" y="32607"/>
            <a:chExt cx="812800" cy="780193"/>
          </a:xfrm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ACACC528-98BE-1B14-38E8-06B462DCE61D}"/>
                </a:ext>
              </a:extLst>
            </p:cNvPr>
            <p:cNvSpPr/>
            <p:nvPr/>
          </p:nvSpPr>
          <p:spPr>
            <a:xfrm>
              <a:off x="0" y="32607"/>
              <a:ext cx="812800" cy="78019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Fredoka One" panose="02000000000000000000" pitchFamily="2" charset="0"/>
                </a:rPr>
                <a:t>2d</a:t>
              </a:r>
              <a:endParaRPr lang="en-US" sz="2400" dirty="0">
                <a:solidFill>
                  <a:srgbClr val="C00000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51" name="TextBox 11">
              <a:extLst>
                <a:ext uri="{FF2B5EF4-FFF2-40B4-BE49-F238E27FC236}">
                  <a16:creationId xmlns:a16="http://schemas.microsoft.com/office/drawing/2014/main" id="{9E5503C7-28DC-213E-4F2F-F96D3A392AD9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52" name="Group 9">
            <a:extLst>
              <a:ext uri="{FF2B5EF4-FFF2-40B4-BE49-F238E27FC236}">
                <a16:creationId xmlns:a16="http://schemas.microsoft.com/office/drawing/2014/main" id="{703A5C6F-B6F6-8456-4F11-A3E72C5EBC57}"/>
              </a:ext>
            </a:extLst>
          </p:cNvPr>
          <p:cNvGrpSpPr/>
          <p:nvPr/>
        </p:nvGrpSpPr>
        <p:grpSpPr>
          <a:xfrm>
            <a:off x="8362235" y="4968379"/>
            <a:ext cx="1004521" cy="1091248"/>
            <a:chOff x="27346" y="20683"/>
            <a:chExt cx="812800" cy="780193"/>
          </a:xfrm>
        </p:grpSpPr>
        <p:sp>
          <p:nvSpPr>
            <p:cNvPr id="53" name="Freeform 10">
              <a:extLst>
                <a:ext uri="{FF2B5EF4-FFF2-40B4-BE49-F238E27FC236}">
                  <a16:creationId xmlns:a16="http://schemas.microsoft.com/office/drawing/2014/main" id="{1379159B-7350-3EF9-B7C9-1B7EDA384C61}"/>
                </a:ext>
              </a:extLst>
            </p:cNvPr>
            <p:cNvSpPr/>
            <p:nvPr/>
          </p:nvSpPr>
          <p:spPr>
            <a:xfrm>
              <a:off x="27346" y="20683"/>
              <a:ext cx="812800" cy="78019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Fredoka One" panose="02000000000000000000" pitchFamily="2" charset="0"/>
                </a:rPr>
                <a:t>3a</a:t>
              </a:r>
              <a:endParaRPr lang="en-US" sz="2400" dirty="0">
                <a:solidFill>
                  <a:srgbClr val="C00000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54" name="TextBox 11">
              <a:extLst>
                <a:ext uri="{FF2B5EF4-FFF2-40B4-BE49-F238E27FC236}">
                  <a16:creationId xmlns:a16="http://schemas.microsoft.com/office/drawing/2014/main" id="{60FA4EF1-9B99-1AF1-6D23-1C45C316F7DC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58" name="Group 9">
            <a:extLst>
              <a:ext uri="{FF2B5EF4-FFF2-40B4-BE49-F238E27FC236}">
                <a16:creationId xmlns:a16="http://schemas.microsoft.com/office/drawing/2014/main" id="{5FC389C1-8DAC-B4F6-6650-EF92796944B9}"/>
              </a:ext>
            </a:extLst>
          </p:cNvPr>
          <p:cNvGrpSpPr/>
          <p:nvPr/>
        </p:nvGrpSpPr>
        <p:grpSpPr>
          <a:xfrm>
            <a:off x="9426670" y="4968379"/>
            <a:ext cx="1004521" cy="1091248"/>
            <a:chOff x="0" y="32607"/>
            <a:chExt cx="812800" cy="780193"/>
          </a:xfrm>
        </p:grpSpPr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0FB95B2B-D742-03EE-FF73-7D923BC4F2B6}"/>
                </a:ext>
              </a:extLst>
            </p:cNvPr>
            <p:cNvSpPr/>
            <p:nvPr/>
          </p:nvSpPr>
          <p:spPr>
            <a:xfrm>
              <a:off x="0" y="32607"/>
              <a:ext cx="812800" cy="78019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Fredoka One" panose="02000000000000000000" pitchFamily="2" charset="0"/>
                </a:rPr>
                <a:t>4e</a:t>
              </a:r>
              <a:endParaRPr lang="en-US" sz="2400" dirty="0">
                <a:solidFill>
                  <a:srgbClr val="C00000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60" name="TextBox 11">
              <a:extLst>
                <a:ext uri="{FF2B5EF4-FFF2-40B4-BE49-F238E27FC236}">
                  <a16:creationId xmlns:a16="http://schemas.microsoft.com/office/drawing/2014/main" id="{226A44FC-B158-8591-60F1-FE81BAE9C79A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grpSp>
        <p:nvGrpSpPr>
          <p:cNvPr id="61" name="Group 9">
            <a:extLst>
              <a:ext uri="{FF2B5EF4-FFF2-40B4-BE49-F238E27FC236}">
                <a16:creationId xmlns:a16="http://schemas.microsoft.com/office/drawing/2014/main" id="{88A9AA84-8331-1635-0C67-4D4B4498F4E0}"/>
              </a:ext>
            </a:extLst>
          </p:cNvPr>
          <p:cNvGrpSpPr/>
          <p:nvPr/>
        </p:nvGrpSpPr>
        <p:grpSpPr>
          <a:xfrm>
            <a:off x="10517458" y="4978099"/>
            <a:ext cx="1004521" cy="1091248"/>
            <a:chOff x="0" y="32607"/>
            <a:chExt cx="812800" cy="780193"/>
          </a:xfrm>
        </p:grpSpPr>
        <p:sp>
          <p:nvSpPr>
            <p:cNvPr id="62" name="Freeform 10">
              <a:extLst>
                <a:ext uri="{FF2B5EF4-FFF2-40B4-BE49-F238E27FC236}">
                  <a16:creationId xmlns:a16="http://schemas.microsoft.com/office/drawing/2014/main" id="{4DA491F7-1AF8-B69C-3D1A-D05E493A1D24}"/>
                </a:ext>
              </a:extLst>
            </p:cNvPr>
            <p:cNvSpPr/>
            <p:nvPr/>
          </p:nvSpPr>
          <p:spPr>
            <a:xfrm>
              <a:off x="0" y="32607"/>
              <a:ext cx="812800" cy="780193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4800" dirty="0">
                  <a:solidFill>
                    <a:srgbClr val="C00000"/>
                  </a:solidFill>
                  <a:latin typeface="Fredoka One" panose="02000000000000000000" pitchFamily="2" charset="0"/>
                </a:rPr>
                <a:t>5c</a:t>
              </a:r>
              <a:endParaRPr lang="en-US" sz="2400" dirty="0">
                <a:solidFill>
                  <a:srgbClr val="C00000"/>
                </a:solidFill>
                <a:latin typeface="Fredoka One" panose="02000000000000000000" pitchFamily="2" charset="0"/>
              </a:endParaRPr>
            </a:p>
          </p:txBody>
        </p:sp>
        <p:sp>
          <p:nvSpPr>
            <p:cNvPr id="63" name="TextBox 11">
              <a:extLst>
                <a:ext uri="{FF2B5EF4-FFF2-40B4-BE49-F238E27FC236}">
                  <a16:creationId xmlns:a16="http://schemas.microsoft.com/office/drawing/2014/main" id="{225D3F4D-881E-E8CF-F296-2E1277EEA133}"/>
                </a:ext>
              </a:extLst>
            </p:cNvPr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uiExpand="1" build="p"/>
      <p:bldP spid="3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042400" y="-5816600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8" name="Freeform 8"/>
          <p:cNvSpPr/>
          <p:nvPr/>
        </p:nvSpPr>
        <p:spPr>
          <a:xfrm>
            <a:off x="9855200" y="4788346"/>
            <a:ext cx="2217057" cy="1579002"/>
          </a:xfrm>
          <a:custGeom>
            <a:avLst/>
            <a:gdLst/>
            <a:ahLst/>
            <a:cxnLst/>
            <a:rect l="l" t="t" r="r" b="b"/>
            <a:pathLst>
              <a:path w="11108992" h="10345249">
                <a:moveTo>
                  <a:pt x="0" y="0"/>
                </a:moveTo>
                <a:lnTo>
                  <a:pt x="11108992" y="0"/>
                </a:lnTo>
                <a:lnTo>
                  <a:pt x="11108992" y="10345249"/>
                </a:lnTo>
                <a:lnTo>
                  <a:pt x="0" y="103452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2" name="Group 12"/>
          <p:cNvGrpSpPr/>
          <p:nvPr/>
        </p:nvGrpSpPr>
        <p:grpSpPr>
          <a:xfrm>
            <a:off x="489927" y="478593"/>
            <a:ext cx="10635273" cy="1575087"/>
            <a:chOff x="-129372" y="-28575"/>
            <a:chExt cx="1603830" cy="608200"/>
          </a:xfrm>
        </p:grpSpPr>
        <p:sp>
          <p:nvSpPr>
            <p:cNvPr id="13" name="Freeform 13"/>
            <p:cNvSpPr/>
            <p:nvPr/>
          </p:nvSpPr>
          <p:spPr>
            <a:xfrm>
              <a:off x="-129372" y="173225"/>
              <a:ext cx="1603830" cy="406400"/>
            </a:xfrm>
            <a:custGeom>
              <a:avLst/>
              <a:gdLst/>
              <a:ahLst/>
              <a:cxnLst/>
              <a:rect l="l" t="t" r="r" b="b"/>
              <a:pathLst>
                <a:path w="1603830" h="406400">
                  <a:moveTo>
                    <a:pt x="1400630" y="0"/>
                  </a:moveTo>
                  <a:cubicBezTo>
                    <a:pt x="1512854" y="0"/>
                    <a:pt x="1603830" y="90976"/>
                    <a:pt x="1603830" y="203200"/>
                  </a:cubicBezTo>
                  <a:cubicBezTo>
                    <a:pt x="1603830" y="315424"/>
                    <a:pt x="1512854" y="406400"/>
                    <a:pt x="140063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56400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812800" cy="4349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91DA7402-516D-425D-E9C8-74A091939AA1}"/>
              </a:ext>
            </a:extLst>
          </p:cNvPr>
          <p:cNvSpPr txBox="1">
            <a:spLocks/>
          </p:cNvSpPr>
          <p:nvPr/>
        </p:nvSpPr>
        <p:spPr>
          <a:xfrm>
            <a:off x="413796" y="2437032"/>
            <a:ext cx="10440925" cy="235131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67" dirty="0">
                <a:latin typeface="Congenial" panose="02000503040000020004" pitchFamily="2" charset="0"/>
              </a:rPr>
              <a:t>1. Look! These sports shoes are __________. They are 30% off.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67" dirty="0">
                <a:latin typeface="Congenial" panose="02000503040000020004" pitchFamily="2" charset="0"/>
              </a:rPr>
              <a:t>2. This item has a price tag, so you cannot ___________.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67" dirty="0">
                <a:latin typeface="Congenial" panose="02000503040000020004" pitchFamily="2" charset="0"/>
              </a:rPr>
              <a:t>3. Do you have ______________ here? I want to check my email.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67" dirty="0">
                <a:latin typeface="Congenial" panose="02000503040000020004" pitchFamily="2" charset="0"/>
              </a:rPr>
              <a:t>4. When you visit a farmers’ market, you will find a lot of ___________.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67" dirty="0">
                <a:latin typeface="Congenial" panose="02000503040000020004" pitchFamily="2" charset="0"/>
              </a:rPr>
              <a:t>fruit and vegetables.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67" dirty="0">
                <a:latin typeface="Congenial" panose="02000503040000020004" pitchFamily="2" charset="0"/>
              </a:rPr>
              <a:t>5. My mother always shops __________. She never shops online.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E1BDD4-76B9-B12B-2D8A-A6A508CBF8C0}"/>
              </a:ext>
            </a:extLst>
          </p:cNvPr>
          <p:cNvSpPr txBox="1"/>
          <p:nvPr/>
        </p:nvSpPr>
        <p:spPr>
          <a:xfrm>
            <a:off x="0" y="-28514"/>
            <a:ext cx="12239868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redoka One" panose="02000000000000000000" pitchFamily="2" charset="0"/>
                <a:cs typeface="Arial" panose="020B0604020202020204" pitchFamily="34" charset="0"/>
              </a:rPr>
              <a:t>2. Complete the sentences with the words and phrases from the box.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019490-C029-8D63-B9E2-7546A76D097A}"/>
              </a:ext>
            </a:extLst>
          </p:cNvPr>
          <p:cNvSpPr/>
          <p:nvPr/>
        </p:nvSpPr>
        <p:spPr>
          <a:xfrm>
            <a:off x="772817" y="995677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ongenial" panose="02000503040000020004" pitchFamily="2" charset="0"/>
              </a:rPr>
              <a:t>Internet access</a:t>
            </a:r>
            <a:endParaRPr lang="en-US" sz="3600" b="1" dirty="0">
              <a:solidFill>
                <a:schemeClr val="bg1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BE3245-43B3-7368-419F-80B4CF037B76}"/>
              </a:ext>
            </a:extLst>
          </p:cNvPr>
          <p:cNvSpPr/>
          <p:nvPr/>
        </p:nvSpPr>
        <p:spPr>
          <a:xfrm>
            <a:off x="5042458" y="1036402"/>
            <a:ext cx="1659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ongenial" panose="02000503040000020004" pitchFamily="2" charset="0"/>
              </a:rPr>
              <a:t>offline</a:t>
            </a:r>
            <a:endParaRPr lang="en-US" sz="3600" b="1" dirty="0">
              <a:solidFill>
                <a:schemeClr val="bg1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B7EE2A-2F16-00B7-89E7-4FFAE4AB0FED}"/>
              </a:ext>
            </a:extLst>
          </p:cNvPr>
          <p:cNvSpPr/>
          <p:nvPr/>
        </p:nvSpPr>
        <p:spPr>
          <a:xfrm>
            <a:off x="7812222" y="1040667"/>
            <a:ext cx="30732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ongenial" panose="02000503040000020004" pitchFamily="2" charset="0"/>
              </a:rPr>
              <a:t>home-grown</a:t>
            </a:r>
            <a:endParaRPr lang="en-US" sz="3600" b="1" dirty="0">
              <a:solidFill>
                <a:schemeClr val="bg1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B5DED1-E31F-5C6F-6D6B-15D1334183EC}"/>
              </a:ext>
            </a:extLst>
          </p:cNvPr>
          <p:cNvSpPr/>
          <p:nvPr/>
        </p:nvSpPr>
        <p:spPr>
          <a:xfrm>
            <a:off x="1588714" y="1544188"/>
            <a:ext cx="18886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ongenial" panose="02000503040000020004" pitchFamily="2" charset="0"/>
              </a:rPr>
              <a:t>bargain</a:t>
            </a:r>
            <a:endParaRPr lang="en-US" sz="3600" b="1" dirty="0">
              <a:solidFill>
                <a:schemeClr val="bg1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A94138-E802-BDEC-D4EC-7955BF55EBAD}"/>
              </a:ext>
            </a:extLst>
          </p:cNvPr>
          <p:cNvSpPr/>
          <p:nvPr/>
        </p:nvSpPr>
        <p:spPr>
          <a:xfrm>
            <a:off x="5074262" y="1576519"/>
            <a:ext cx="17315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600" b="1" dirty="0">
                <a:solidFill>
                  <a:schemeClr val="bg1"/>
                </a:solidFill>
                <a:latin typeface="Congenial" panose="02000503040000020004" pitchFamily="2" charset="0"/>
              </a:rPr>
              <a:t>on sale</a:t>
            </a:r>
            <a:endParaRPr lang="en-US" sz="3600" b="1" dirty="0">
              <a:solidFill>
                <a:schemeClr val="bg1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35802E-6 L 0.03785 0.106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2" y="53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0556E-6 -1.7284E-6 L 0.45894 0.1913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43" y="956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8.64198E-7 L 0.18446 0.3449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17238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7222E-6 -4.93827E-6 L -0.62092 0.53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50" y="2685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34568E-6 L 0.05616 0.68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4" y="3446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50252" y="-3306470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406400" y="381000"/>
            <a:ext cx="10183806" cy="6268937"/>
            <a:chOff x="0" y="0"/>
            <a:chExt cx="3936862" cy="2423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936862" cy="2423450"/>
            </a:xfrm>
            <a:custGeom>
              <a:avLst/>
              <a:gdLst/>
              <a:ahLst/>
              <a:cxnLst/>
              <a:rect l="l" t="t" r="r" b="b"/>
              <a:pathLst>
                <a:path w="3936862" h="2423450">
                  <a:moveTo>
                    <a:pt x="3812402" y="2423450"/>
                  </a:moveTo>
                  <a:lnTo>
                    <a:pt x="124460" y="2423450"/>
                  </a:lnTo>
                  <a:cubicBezTo>
                    <a:pt x="55880" y="2423450"/>
                    <a:pt x="0" y="2367570"/>
                    <a:pt x="0" y="2298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812402" y="0"/>
                  </a:lnTo>
                  <a:cubicBezTo>
                    <a:pt x="3880982" y="0"/>
                    <a:pt x="3936862" y="55880"/>
                    <a:pt x="3936862" y="124460"/>
                  </a:cubicBezTo>
                  <a:lnTo>
                    <a:pt x="3936862" y="2298990"/>
                  </a:lnTo>
                  <a:cubicBezTo>
                    <a:pt x="3936862" y="2367570"/>
                    <a:pt x="3880982" y="2423450"/>
                    <a:pt x="3812402" y="2423450"/>
                  </a:cubicBezTo>
                  <a:close/>
                </a:path>
              </a:pathLst>
            </a:custGeom>
            <a:solidFill>
              <a:srgbClr val="906F3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0" name="Freeform 10"/>
          <p:cNvSpPr/>
          <p:nvPr/>
        </p:nvSpPr>
        <p:spPr>
          <a:xfrm>
            <a:off x="7091445" y="-149219"/>
            <a:ext cx="5690261" cy="7329375"/>
          </a:xfrm>
          <a:custGeom>
            <a:avLst/>
            <a:gdLst/>
            <a:ahLst/>
            <a:cxnLst/>
            <a:rect l="l" t="t" r="r" b="b"/>
            <a:pathLst>
              <a:path w="8535391" h="10994063">
                <a:moveTo>
                  <a:pt x="0" y="0"/>
                </a:moveTo>
                <a:lnTo>
                  <a:pt x="8535391" y="0"/>
                </a:lnTo>
                <a:lnTo>
                  <a:pt x="8535391" y="10994064"/>
                </a:lnTo>
                <a:lnTo>
                  <a:pt x="0" y="109940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" name="Freeform 11"/>
          <p:cNvSpPr/>
          <p:nvPr/>
        </p:nvSpPr>
        <p:spPr>
          <a:xfrm>
            <a:off x="6501740" y="781327"/>
            <a:ext cx="1551623" cy="1416209"/>
          </a:xfrm>
          <a:custGeom>
            <a:avLst/>
            <a:gdLst/>
            <a:ahLst/>
            <a:cxnLst/>
            <a:rect l="l" t="t" r="r" b="b"/>
            <a:pathLst>
              <a:path w="2327435" h="2124313">
                <a:moveTo>
                  <a:pt x="0" y="0"/>
                </a:moveTo>
                <a:lnTo>
                  <a:pt x="2327435" y="0"/>
                </a:lnTo>
                <a:lnTo>
                  <a:pt x="2327435" y="2124314"/>
                </a:lnTo>
                <a:lnTo>
                  <a:pt x="0" y="212431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2" name="TextBox 12"/>
          <p:cNvSpPr txBox="1"/>
          <p:nvPr/>
        </p:nvSpPr>
        <p:spPr>
          <a:xfrm>
            <a:off x="207888" y="1941478"/>
            <a:ext cx="7884653" cy="1211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9985"/>
              </a:lnSpc>
              <a:defRPr/>
            </a:pPr>
            <a:r>
              <a:rPr lang="en-US" sz="8321" dirty="0">
                <a:solidFill>
                  <a:srgbClr val="FFFFFF"/>
                </a:solidFill>
                <a:latin typeface="Fredoka One Bold"/>
              </a:rPr>
              <a:t>GRAMMAR</a:t>
            </a:r>
          </a:p>
        </p:txBody>
      </p:sp>
      <p:sp>
        <p:nvSpPr>
          <p:cNvPr id="13" name="Freeform 13"/>
          <p:cNvSpPr/>
          <p:nvPr/>
        </p:nvSpPr>
        <p:spPr>
          <a:xfrm>
            <a:off x="4917105" y="3429000"/>
            <a:ext cx="1178895" cy="1254144"/>
          </a:xfrm>
          <a:custGeom>
            <a:avLst/>
            <a:gdLst/>
            <a:ahLst/>
            <a:cxnLst/>
            <a:rect l="l" t="t" r="r" b="b"/>
            <a:pathLst>
              <a:path w="1768343" h="1881216">
                <a:moveTo>
                  <a:pt x="0" y="0"/>
                </a:moveTo>
                <a:lnTo>
                  <a:pt x="1768343" y="0"/>
                </a:lnTo>
                <a:lnTo>
                  <a:pt x="1768343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Freeform 14"/>
          <p:cNvSpPr/>
          <p:nvPr/>
        </p:nvSpPr>
        <p:spPr>
          <a:xfrm>
            <a:off x="11166026" y="1759306"/>
            <a:ext cx="1446078" cy="1254144"/>
          </a:xfrm>
          <a:custGeom>
            <a:avLst/>
            <a:gdLst/>
            <a:ahLst/>
            <a:cxnLst/>
            <a:rect l="l" t="t" r="r" b="b"/>
            <a:pathLst>
              <a:path w="2169117" h="1881216">
                <a:moveTo>
                  <a:pt x="0" y="0"/>
                </a:moveTo>
                <a:lnTo>
                  <a:pt x="2169117" y="0"/>
                </a:lnTo>
                <a:lnTo>
                  <a:pt x="2169117" y="1881216"/>
                </a:lnTo>
                <a:lnTo>
                  <a:pt x="0" y="18812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5" name="Freeform 15"/>
          <p:cNvSpPr/>
          <p:nvPr/>
        </p:nvSpPr>
        <p:spPr>
          <a:xfrm rot="-1443030">
            <a:off x="5437475" y="5884156"/>
            <a:ext cx="1459655" cy="1191609"/>
          </a:xfrm>
          <a:custGeom>
            <a:avLst/>
            <a:gdLst/>
            <a:ahLst/>
            <a:cxnLst/>
            <a:rect l="l" t="t" r="r" b="b"/>
            <a:pathLst>
              <a:path w="2189482" h="1787414">
                <a:moveTo>
                  <a:pt x="0" y="0"/>
                </a:moveTo>
                <a:lnTo>
                  <a:pt x="2189482" y="0"/>
                </a:lnTo>
                <a:lnTo>
                  <a:pt x="2189482" y="1787413"/>
                </a:lnTo>
                <a:lnTo>
                  <a:pt x="0" y="1787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61481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4433119"/>
            <a:chOff x="0" y="0"/>
            <a:chExt cx="4816593" cy="175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51356"/>
            </a:xfrm>
            <a:custGeom>
              <a:avLst/>
              <a:gdLst/>
              <a:ahLst/>
              <a:cxnLst/>
              <a:rect l="l" t="t" r="r" b="b"/>
              <a:pathLst>
                <a:path w="4816592" h="1751356">
                  <a:moveTo>
                    <a:pt x="0" y="0"/>
                  </a:moveTo>
                  <a:lnTo>
                    <a:pt x="4816592" y="0"/>
                  </a:lnTo>
                  <a:lnTo>
                    <a:pt x="4816592" y="1751356"/>
                  </a:lnTo>
                  <a:lnTo>
                    <a:pt x="0" y="1751356"/>
                  </a:lnTo>
                  <a:close/>
                </a:path>
              </a:pathLst>
            </a:custGeom>
            <a:solidFill>
              <a:srgbClr val="EFE5D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307"/>
                </a:lnSpc>
              </a:pPr>
              <a:endParaRPr sz="1200"/>
            </a:p>
          </p:txBody>
        </p:sp>
      </p:grpSp>
      <p:sp>
        <p:nvSpPr>
          <p:cNvPr id="5" name="Freeform 5"/>
          <p:cNvSpPr/>
          <p:nvPr/>
        </p:nvSpPr>
        <p:spPr>
          <a:xfrm>
            <a:off x="6597954" y="372556"/>
            <a:ext cx="4752771" cy="6112889"/>
          </a:xfrm>
          <a:custGeom>
            <a:avLst/>
            <a:gdLst/>
            <a:ahLst/>
            <a:cxnLst/>
            <a:rect l="l" t="t" r="r" b="b"/>
            <a:pathLst>
              <a:path w="7129156" h="9169333">
                <a:moveTo>
                  <a:pt x="0" y="0"/>
                </a:moveTo>
                <a:lnTo>
                  <a:pt x="7129156" y="0"/>
                </a:lnTo>
                <a:lnTo>
                  <a:pt x="7129156" y="9169334"/>
                </a:lnTo>
                <a:lnTo>
                  <a:pt x="0" y="9169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676019" y="279147"/>
            <a:ext cx="7406571" cy="689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58"/>
              </a:lnSpc>
            </a:pPr>
            <a:r>
              <a:rPr lang="en-US" sz="4714" dirty="0">
                <a:solidFill>
                  <a:srgbClr val="664C25"/>
                </a:solidFill>
                <a:latin typeface="Fredoka One Bold"/>
              </a:rPr>
              <a:t>Adverb of frequency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766A49-FCE8-49EF-5909-D53327BDB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0" b="97361" l="6094" r="57031">
                        <a14:foregroundMark x1="6094" y1="18750" x2="9766" y2="26944"/>
                        <a14:foregroundMark x1="28750" y1="80417" x2="30312" y2="85000"/>
                        <a14:foregroundMark x1="30312" y1="85000" x2="31094" y2="89722"/>
                        <a14:foregroundMark x1="30234" y1="95139" x2="30469" y2="97361"/>
                      </a14:backgroundRemoval>
                    </a14:imgEffect>
                  </a14:imgLayer>
                </a14:imgProps>
              </a:ext>
            </a:extLst>
          </a:blip>
          <a:srcRect t="14790" r="36530"/>
          <a:stretch/>
        </p:blipFill>
        <p:spPr>
          <a:xfrm>
            <a:off x="152400" y="1001739"/>
            <a:ext cx="7242364" cy="5469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192000" cy="4433119"/>
            <a:chOff x="0" y="0"/>
            <a:chExt cx="4816593" cy="1751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51356"/>
            </a:xfrm>
            <a:custGeom>
              <a:avLst/>
              <a:gdLst/>
              <a:ahLst/>
              <a:cxnLst/>
              <a:rect l="l" t="t" r="r" b="b"/>
              <a:pathLst>
                <a:path w="4816592" h="1751356">
                  <a:moveTo>
                    <a:pt x="0" y="0"/>
                  </a:moveTo>
                  <a:lnTo>
                    <a:pt x="4816592" y="0"/>
                  </a:lnTo>
                  <a:lnTo>
                    <a:pt x="4816592" y="1751356"/>
                  </a:lnTo>
                  <a:lnTo>
                    <a:pt x="0" y="1751356"/>
                  </a:lnTo>
                  <a:close/>
                </a:path>
              </a:pathLst>
            </a:custGeom>
            <a:solidFill>
              <a:srgbClr val="EFE5D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307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163615" y="604218"/>
            <a:ext cx="4752771" cy="6112889"/>
          </a:xfrm>
          <a:custGeom>
            <a:avLst/>
            <a:gdLst/>
            <a:ahLst/>
            <a:cxnLst/>
            <a:rect l="l" t="t" r="r" b="b"/>
            <a:pathLst>
              <a:path w="7129156" h="9169333">
                <a:moveTo>
                  <a:pt x="0" y="0"/>
                </a:moveTo>
                <a:lnTo>
                  <a:pt x="7129156" y="0"/>
                </a:lnTo>
                <a:lnTo>
                  <a:pt x="7129156" y="9169334"/>
                </a:lnTo>
                <a:lnTo>
                  <a:pt x="0" y="916933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6" name="TextBox 6"/>
          <p:cNvSpPr txBox="1"/>
          <p:nvPr/>
        </p:nvSpPr>
        <p:spPr>
          <a:xfrm>
            <a:off x="2540000" y="275518"/>
            <a:ext cx="10322514" cy="689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5658"/>
              </a:lnSpc>
              <a:defRPr/>
            </a:pPr>
            <a:r>
              <a:rPr lang="en-US" sz="4714" dirty="0">
                <a:solidFill>
                  <a:srgbClr val="664C25"/>
                </a:solidFill>
                <a:latin typeface="Fredoka One Bold"/>
              </a:rPr>
              <a:t>Present simple for future events 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ECB0B12-D7F1-A4F2-6AFB-6471736443B1}"/>
              </a:ext>
            </a:extLst>
          </p:cNvPr>
          <p:cNvSpPr/>
          <p:nvPr/>
        </p:nvSpPr>
        <p:spPr>
          <a:xfrm>
            <a:off x="4548526" y="1308788"/>
            <a:ext cx="7557985" cy="4196382"/>
          </a:xfrm>
          <a:custGeom>
            <a:avLst/>
            <a:gdLst/>
            <a:ahLst/>
            <a:cxnLst/>
            <a:rect l="l" t="t" r="r" b="b"/>
            <a:pathLst>
              <a:path w="5958634" h="1251313">
                <a:moveTo>
                  <a:pt x="0" y="0"/>
                </a:moveTo>
                <a:lnTo>
                  <a:pt x="5958634" y="0"/>
                </a:lnTo>
                <a:lnTo>
                  <a:pt x="5958634" y="1251313"/>
                </a:lnTo>
                <a:lnTo>
                  <a:pt x="0" y="1251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9ED3F6-33E6-A4BB-95AB-2B36474050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719"/>
          <a:stretch/>
        </p:blipFill>
        <p:spPr>
          <a:xfrm>
            <a:off x="5334000" y="1681689"/>
            <a:ext cx="6066797" cy="328745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50502" y="-3211220"/>
            <a:ext cx="27296148" cy="12877458"/>
            <a:chOff x="0" y="0"/>
            <a:chExt cx="54592296" cy="25754916"/>
          </a:xfrm>
        </p:grpSpPr>
        <p:sp>
          <p:nvSpPr>
            <p:cNvPr id="3" name="Freeform 3"/>
            <p:cNvSpPr/>
            <p:nvPr/>
          </p:nvSpPr>
          <p:spPr>
            <a:xfrm>
              <a:off x="19437076" y="5217202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3" y="0"/>
                  </a:lnTo>
                  <a:lnTo>
                    <a:pt x="19794343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4" name="Freeform 4"/>
            <p:cNvSpPr/>
            <p:nvPr/>
          </p:nvSpPr>
          <p:spPr>
            <a:xfrm>
              <a:off x="15417779" y="1036323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5" name="Freeform 5"/>
            <p:cNvSpPr/>
            <p:nvPr/>
          </p:nvSpPr>
          <p:spPr>
            <a:xfrm>
              <a:off x="10730735" y="15677796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0"/>
                  </a:lnTo>
                  <a:lnTo>
                    <a:pt x="0" y="100771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797952" y="15528791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19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7" name="Freeform 7"/>
            <p:cNvSpPr/>
            <p:nvPr/>
          </p:nvSpPr>
          <p:spPr>
            <a:xfrm>
              <a:off x="0" y="0"/>
              <a:ext cx="19794344" cy="10077121"/>
            </a:xfrm>
            <a:custGeom>
              <a:avLst/>
              <a:gdLst/>
              <a:ahLst/>
              <a:cxnLst/>
              <a:rect l="l" t="t" r="r" b="b"/>
              <a:pathLst>
                <a:path w="19794344" h="10077121">
                  <a:moveTo>
                    <a:pt x="0" y="0"/>
                  </a:moveTo>
                  <a:lnTo>
                    <a:pt x="19794344" y="0"/>
                  </a:lnTo>
                  <a:lnTo>
                    <a:pt x="19794344" y="10077121"/>
                  </a:lnTo>
                  <a:lnTo>
                    <a:pt x="0" y="10077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9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7347" y="294532"/>
            <a:ext cx="11517306" cy="6268937"/>
            <a:chOff x="0" y="0"/>
            <a:chExt cx="4452367" cy="24234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52367" cy="2423450"/>
            </a:xfrm>
            <a:custGeom>
              <a:avLst/>
              <a:gdLst/>
              <a:ahLst/>
              <a:cxnLst/>
              <a:rect l="l" t="t" r="r" b="b"/>
              <a:pathLst>
                <a:path w="4452367" h="2423450">
                  <a:moveTo>
                    <a:pt x="4327907" y="2423450"/>
                  </a:moveTo>
                  <a:lnTo>
                    <a:pt x="124460" y="2423450"/>
                  </a:lnTo>
                  <a:cubicBezTo>
                    <a:pt x="55880" y="2423450"/>
                    <a:pt x="0" y="2367570"/>
                    <a:pt x="0" y="22989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4327908" y="0"/>
                  </a:lnTo>
                  <a:cubicBezTo>
                    <a:pt x="4396487" y="0"/>
                    <a:pt x="4452367" y="55880"/>
                    <a:pt x="4452367" y="124460"/>
                  </a:cubicBezTo>
                  <a:lnTo>
                    <a:pt x="4452367" y="2298990"/>
                  </a:lnTo>
                  <a:cubicBezTo>
                    <a:pt x="4452367" y="2367570"/>
                    <a:pt x="4396487" y="2423450"/>
                    <a:pt x="4327908" y="242345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21" name="AutoShape 21"/>
          <p:cNvSpPr/>
          <p:nvPr/>
        </p:nvSpPr>
        <p:spPr>
          <a:xfrm>
            <a:off x="3004008" y="6273800"/>
            <a:ext cx="6336549" cy="0"/>
          </a:xfrm>
          <a:prstGeom prst="line">
            <a:avLst/>
          </a:prstGeom>
          <a:ln w="123825" cap="rnd">
            <a:solidFill>
              <a:srgbClr val="664C25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 rot="1463663">
            <a:off x="3470508" y="4990607"/>
            <a:ext cx="751089" cy="732999"/>
          </a:xfrm>
          <a:custGeom>
            <a:avLst/>
            <a:gdLst/>
            <a:ahLst/>
            <a:cxnLst/>
            <a:rect l="l" t="t" r="r" b="b"/>
            <a:pathLst>
              <a:path w="2150464" h="1751651">
                <a:moveTo>
                  <a:pt x="0" y="0"/>
                </a:moveTo>
                <a:lnTo>
                  <a:pt x="2150464" y="0"/>
                </a:lnTo>
                <a:lnTo>
                  <a:pt x="2150464" y="1751651"/>
                </a:lnTo>
                <a:lnTo>
                  <a:pt x="0" y="1751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 rot="-2945637">
            <a:off x="5275348" y="571971"/>
            <a:ext cx="1238984" cy="1028058"/>
          </a:xfrm>
          <a:custGeom>
            <a:avLst/>
            <a:gdLst/>
            <a:ahLst/>
            <a:cxnLst/>
            <a:rect l="l" t="t" r="r" b="b"/>
            <a:pathLst>
              <a:path w="2750837" h="2085635">
                <a:moveTo>
                  <a:pt x="0" y="0"/>
                </a:moveTo>
                <a:lnTo>
                  <a:pt x="2750837" y="0"/>
                </a:lnTo>
                <a:lnTo>
                  <a:pt x="2750837" y="2085635"/>
                </a:lnTo>
                <a:lnTo>
                  <a:pt x="0" y="20856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48F042A7-D99B-7693-F088-3D7F0F9A23C9}"/>
              </a:ext>
            </a:extLst>
          </p:cNvPr>
          <p:cNvSpPr txBox="1">
            <a:spLocks/>
          </p:cNvSpPr>
          <p:nvPr/>
        </p:nvSpPr>
        <p:spPr>
          <a:xfrm>
            <a:off x="465442" y="1488582"/>
            <a:ext cx="11379255" cy="45456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667" dirty="0">
                <a:latin typeface="Congenial" panose="02000503040000020004" pitchFamily="2" charset="0"/>
              </a:rPr>
              <a:t>My sister __________watches the Junior Master Chef </a:t>
            </a:r>
            <a:r>
              <a:rPr lang="en-US" sz="2667" dirty="0" err="1">
                <a:latin typeface="Congenial" panose="02000503040000020004" pitchFamily="2" charset="0"/>
              </a:rPr>
              <a:t>programme</a:t>
            </a:r>
            <a:r>
              <a:rPr lang="en-US" sz="2667" dirty="0">
                <a:latin typeface="Congenial" panose="02000503040000020004" pitchFamily="2" charset="0"/>
              </a:rPr>
              <a:t>. She never misses an episode.</a:t>
            </a:r>
          </a:p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667" dirty="0">
                <a:latin typeface="Congenial" panose="02000503040000020004" pitchFamily="2" charset="0"/>
              </a:rPr>
              <a:t>My mom________________ shops at the supermarket. But I don’t go there often.</a:t>
            </a:r>
          </a:p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667" dirty="0">
                <a:latin typeface="Congenial" panose="02000503040000020004" pitchFamily="2" charset="0"/>
              </a:rPr>
              <a:t>My father __________ goes to a dollar store. He says there’s nothing worth buying there.</a:t>
            </a:r>
          </a:p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667" dirty="0">
                <a:latin typeface="Congenial" panose="02000503040000020004" pitchFamily="2" charset="0"/>
              </a:rPr>
              <a:t>We don’t _____________ go to the supermarket. It’s far from our home.</a:t>
            </a:r>
          </a:p>
          <a:p>
            <a:pPr marL="342917" indent="-342917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667" dirty="0">
                <a:latin typeface="Congenial" panose="02000503040000020004" pitchFamily="2" charset="0"/>
              </a:rPr>
              <a:t>Theses brands are _________ on sale, just once or twice a year.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67BDCB-BE6F-E592-59D7-A73D1FC5666E}"/>
              </a:ext>
            </a:extLst>
          </p:cNvPr>
          <p:cNvSpPr txBox="1"/>
          <p:nvPr/>
        </p:nvSpPr>
        <p:spPr>
          <a:xfrm>
            <a:off x="475398" y="318636"/>
            <a:ext cx="11393769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Fredoka One" panose="02000000000000000000" pitchFamily="2" charset="0"/>
                <a:cs typeface="Arial" panose="020B0604020202020204" pitchFamily="34" charset="0"/>
              </a:rPr>
              <a:t>3. Complete each sentence with a suitable adverb of frequency.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7E82FD-80B9-61F5-F886-71DE60815AA9}"/>
              </a:ext>
            </a:extLst>
          </p:cNvPr>
          <p:cNvSpPr/>
          <p:nvPr/>
        </p:nvSpPr>
        <p:spPr>
          <a:xfrm>
            <a:off x="2618943" y="1361806"/>
            <a:ext cx="1926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ongenial" panose="02000503040000020004" pitchFamily="2" charset="0"/>
              </a:rPr>
              <a:t>always</a:t>
            </a:r>
            <a:endParaRPr lang="en-US" sz="36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773894-2555-17DA-B597-306BD755FB11}"/>
              </a:ext>
            </a:extLst>
          </p:cNvPr>
          <p:cNvSpPr/>
          <p:nvPr/>
        </p:nvSpPr>
        <p:spPr>
          <a:xfrm>
            <a:off x="1995539" y="2354042"/>
            <a:ext cx="40841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ongenial" panose="02000503040000020004" pitchFamily="2" charset="0"/>
              </a:rPr>
              <a:t>always/ usually</a:t>
            </a:r>
            <a:endParaRPr lang="en-US" sz="36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AE227B-D984-9F6B-D9CF-DE83105FA7AE}"/>
              </a:ext>
            </a:extLst>
          </p:cNvPr>
          <p:cNvSpPr/>
          <p:nvPr/>
        </p:nvSpPr>
        <p:spPr>
          <a:xfrm>
            <a:off x="2949061" y="3328443"/>
            <a:ext cx="1573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ongenial" panose="02000503040000020004" pitchFamily="2" charset="0"/>
              </a:rPr>
              <a:t>never</a:t>
            </a:r>
            <a:endParaRPr lang="en-US" sz="36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FA0FC7-5B47-0FD7-87F5-B68698248DBC}"/>
              </a:ext>
            </a:extLst>
          </p:cNvPr>
          <p:cNvSpPr/>
          <p:nvPr/>
        </p:nvSpPr>
        <p:spPr>
          <a:xfrm>
            <a:off x="2030468" y="4274719"/>
            <a:ext cx="3660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ongenial" panose="02000503040000020004" pitchFamily="2" charset="0"/>
              </a:rPr>
              <a:t>often/ usually</a:t>
            </a:r>
            <a:endParaRPr lang="en-US" sz="36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861148-059D-8EB6-F596-F1F5586F2479}"/>
              </a:ext>
            </a:extLst>
          </p:cNvPr>
          <p:cNvSpPr/>
          <p:nvPr/>
        </p:nvSpPr>
        <p:spPr>
          <a:xfrm>
            <a:off x="3862744" y="5293021"/>
            <a:ext cx="16659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>
                <a:solidFill>
                  <a:srgbClr val="FF0000"/>
                </a:solidFill>
                <a:latin typeface="Congenial" panose="02000503040000020004" pitchFamily="2" charset="0"/>
              </a:rPr>
              <a:t>rarely</a:t>
            </a:r>
            <a:endParaRPr lang="en-US" sz="3600" b="1" dirty="0">
              <a:solidFill>
                <a:srgbClr val="FF0000"/>
              </a:solidFill>
              <a:latin typeface="Congenial" panose="02000503040000020004" pitchFamily="2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484</Words>
  <Application>Microsoft Office PowerPoint</Application>
  <PresentationFormat>Widescreen</PresentationFormat>
  <Paragraphs>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Congenial</vt:lpstr>
      <vt:lpstr>Fredoka One</vt:lpstr>
      <vt:lpstr>Fredoka One Bold</vt:lpstr>
      <vt:lpstr>Manjari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Edmicro Iris</dc:creator>
  <cp:lastModifiedBy>Edmicro Iris</cp:lastModifiedBy>
  <cp:revision>1</cp:revision>
  <dcterms:created xsi:type="dcterms:W3CDTF">2024-05-28T03:08:03Z</dcterms:created>
  <dcterms:modified xsi:type="dcterms:W3CDTF">2024-05-28T03:14:58Z</dcterms:modified>
</cp:coreProperties>
</file>