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81" r:id="rId5"/>
    <p:sldId id="259" r:id="rId6"/>
    <p:sldId id="276" r:id="rId7"/>
    <p:sldId id="339" r:id="rId8"/>
    <p:sldId id="261" r:id="rId9"/>
    <p:sldId id="341" r:id="rId10"/>
    <p:sldId id="335" r:id="rId11"/>
    <p:sldId id="262" r:id="rId12"/>
    <p:sldId id="265" r:id="rId13"/>
    <p:sldId id="266" r:id="rId14"/>
  </p:sldIdLst>
  <p:sldSz cx="18288000" cy="10287000"/>
  <p:notesSz cx="6858000" cy="9144000"/>
  <p:embeddedFontLst>
    <p:embeddedFont>
      <p:font typeface="Inter Semi-Bold" panose="020B0604020202020204" charset="0"/>
      <p:regular r:id="rId16"/>
    </p:embeddedFont>
    <p:embeddedFont>
      <p:font typeface="Kooperativ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CC4"/>
    <a:srgbClr val="65AA92"/>
    <a:srgbClr val="E26038"/>
    <a:srgbClr val="FFC436"/>
    <a:srgbClr val="ADC0C0"/>
    <a:srgbClr val="F5F5F5"/>
    <a:srgbClr val="D35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2E6684-300F-4FF1-A112-43F978D33F26}" v="213" dt="2024-05-14T16:15:28.509"/>
    <p1510:client id="{305324CA-8DAE-420F-8642-6234C418DA85}" v="12" dt="2024-05-14T16:19:41.555"/>
    <p1510:client id="{54E99E12-6107-467F-8B4D-90B5DDE9F895}" v="675" dt="2024-05-13T17:58:30.233"/>
    <p1510:client id="{585EBB55-5667-4EDF-A83E-899C32DAC43B}" v="133" dt="2024-05-15T12:52:58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C7AC66-83DB-4ABA-8F6F-E45E3C339B18}" type="datetimeFigureOut">
              <a:t>15/05/2024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76B00-0CDD-47FC-97AD-BCF2B26D7A49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77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46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2.png"/><Relationship Id="rId7" Type="http://schemas.openxmlformats.org/officeDocument/2006/relationships/image" Target="../media/image11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45.svg"/><Relationship Id="rId4" Type="http://schemas.openxmlformats.org/officeDocument/2006/relationships/image" Target="../media/image43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svg"/><Relationship Id="rId3" Type="http://schemas.openxmlformats.org/officeDocument/2006/relationships/image" Target="../media/image47.svg"/><Relationship Id="rId7" Type="http://schemas.openxmlformats.org/officeDocument/2006/relationships/image" Target="../media/image10.svg"/><Relationship Id="rId12" Type="http://schemas.openxmlformats.org/officeDocument/2006/relationships/image" Target="../media/image1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svg"/><Relationship Id="rId5" Type="http://schemas.openxmlformats.org/officeDocument/2006/relationships/image" Target="../media/image49.svg"/><Relationship Id="rId10" Type="http://schemas.openxmlformats.org/officeDocument/2006/relationships/image" Target="../media/image5.png"/><Relationship Id="rId4" Type="http://schemas.openxmlformats.org/officeDocument/2006/relationships/image" Target="../media/image48.png"/><Relationship Id="rId9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2.svg"/><Relationship Id="rId3" Type="http://schemas.openxmlformats.org/officeDocument/2006/relationships/image" Target="../media/image6.svg"/><Relationship Id="rId7" Type="http://schemas.openxmlformats.org/officeDocument/2006/relationships/image" Target="../media/image45.svg"/><Relationship Id="rId12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10.svg"/><Relationship Id="rId5" Type="http://schemas.openxmlformats.org/officeDocument/2006/relationships/image" Target="../media/image37.svg"/><Relationship Id="rId10" Type="http://schemas.openxmlformats.org/officeDocument/2006/relationships/image" Target="../media/image9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2.svg"/><Relationship Id="rId5" Type="http://schemas.openxmlformats.org/officeDocument/2006/relationships/image" Target="../media/image53.svg"/><Relationship Id="rId10" Type="http://schemas.openxmlformats.org/officeDocument/2006/relationships/image" Target="../media/image11.png"/><Relationship Id="rId4" Type="http://schemas.openxmlformats.org/officeDocument/2006/relationships/image" Target="../media/image52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sv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svg"/><Relationship Id="rId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svg"/><Relationship Id="rId7" Type="http://schemas.openxmlformats.org/officeDocument/2006/relationships/image" Target="../media/image1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5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1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8.png"/><Relationship Id="rId7" Type="http://schemas.openxmlformats.org/officeDocument/2006/relationships/image" Target="../media/image11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11" Type="http://schemas.openxmlformats.org/officeDocument/2006/relationships/image" Target="../media/image7.png"/><Relationship Id="rId5" Type="http://schemas.openxmlformats.org/officeDocument/2006/relationships/image" Target="../media/image30.png"/><Relationship Id="rId10" Type="http://schemas.openxmlformats.org/officeDocument/2006/relationships/image" Target="../media/image10.svg"/><Relationship Id="rId4" Type="http://schemas.openxmlformats.org/officeDocument/2006/relationships/image" Target="../media/image29.sv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openxmlformats.org/officeDocument/2006/relationships/image" Target="../media/image6.svg"/><Relationship Id="rId4" Type="http://schemas.openxmlformats.org/officeDocument/2006/relationships/image" Target="../media/image12.sv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.svg"/><Relationship Id="rId3" Type="http://schemas.openxmlformats.org/officeDocument/2006/relationships/image" Target="../media/image37.svg"/><Relationship Id="rId7" Type="http://schemas.openxmlformats.org/officeDocument/2006/relationships/image" Target="../media/image12.sv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3.svg"/><Relationship Id="rId5" Type="http://schemas.openxmlformats.org/officeDocument/2006/relationships/image" Target="../media/image10.svg"/><Relationship Id="rId15" Type="http://schemas.openxmlformats.org/officeDocument/2006/relationships/image" Target="../media/image35.svg"/><Relationship Id="rId10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openxmlformats.org/officeDocument/2006/relationships/image" Target="../media/image39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85055" y="7001135"/>
            <a:ext cx="7717890" cy="1077164"/>
            <a:chOff x="0" y="0"/>
            <a:chExt cx="1771568" cy="247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1568" cy="247253"/>
            </a:xfrm>
            <a:custGeom>
              <a:avLst/>
              <a:gdLst/>
              <a:ahLst/>
              <a:cxnLst/>
              <a:rect l="l" t="t" r="r" b="b"/>
              <a:pathLst>
                <a:path w="1771568" h="247253">
                  <a:moveTo>
                    <a:pt x="51159" y="0"/>
                  </a:moveTo>
                  <a:lnTo>
                    <a:pt x="1720409" y="0"/>
                  </a:lnTo>
                  <a:cubicBezTo>
                    <a:pt x="1748663" y="0"/>
                    <a:pt x="1771568" y="22905"/>
                    <a:pt x="1771568" y="51159"/>
                  </a:cubicBezTo>
                  <a:lnTo>
                    <a:pt x="1771568" y="196094"/>
                  </a:lnTo>
                  <a:cubicBezTo>
                    <a:pt x="1771568" y="209662"/>
                    <a:pt x="1766178" y="222675"/>
                    <a:pt x="1756584" y="232269"/>
                  </a:cubicBezTo>
                  <a:cubicBezTo>
                    <a:pt x="1746989" y="241863"/>
                    <a:pt x="1733977" y="247253"/>
                    <a:pt x="1720409" y="247253"/>
                  </a:cubicBezTo>
                  <a:lnTo>
                    <a:pt x="51159" y="247253"/>
                  </a:lnTo>
                  <a:cubicBezTo>
                    <a:pt x="37591" y="247253"/>
                    <a:pt x="24578" y="241863"/>
                    <a:pt x="14984" y="232269"/>
                  </a:cubicBezTo>
                  <a:cubicBezTo>
                    <a:pt x="5390" y="222675"/>
                    <a:pt x="0" y="209662"/>
                    <a:pt x="0" y="196094"/>
                  </a:cubicBezTo>
                  <a:lnTo>
                    <a:pt x="0" y="51159"/>
                  </a:lnTo>
                  <a:cubicBezTo>
                    <a:pt x="0" y="37591"/>
                    <a:pt x="5390" y="24578"/>
                    <a:pt x="14984" y="14984"/>
                  </a:cubicBezTo>
                  <a:cubicBezTo>
                    <a:pt x="24578" y="5390"/>
                    <a:pt x="37591" y="0"/>
                    <a:pt x="51159" y="0"/>
                  </a:cubicBezTo>
                  <a:close/>
                </a:path>
              </a:pathLst>
            </a:custGeom>
            <a:solidFill>
              <a:srgbClr val="FFC43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71568" cy="2853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415822" y="4851355"/>
            <a:ext cx="7083605" cy="7579732"/>
          </a:xfrm>
          <a:custGeom>
            <a:avLst/>
            <a:gdLst/>
            <a:ahLst/>
            <a:cxnLst/>
            <a:rect l="l" t="t" r="r" b="b"/>
            <a:pathLst>
              <a:path w="7083605" h="7579732">
                <a:moveTo>
                  <a:pt x="0" y="0"/>
                </a:moveTo>
                <a:lnTo>
                  <a:pt x="7083605" y="0"/>
                </a:lnTo>
                <a:lnTo>
                  <a:pt x="7083605" y="7579733"/>
                </a:lnTo>
                <a:lnTo>
                  <a:pt x="0" y="7579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167616" y="4674106"/>
            <a:ext cx="5000782" cy="8595094"/>
          </a:xfrm>
          <a:custGeom>
            <a:avLst/>
            <a:gdLst/>
            <a:ahLst/>
            <a:cxnLst/>
            <a:rect l="l" t="t" r="r" b="b"/>
            <a:pathLst>
              <a:path w="5000782" h="8595094">
                <a:moveTo>
                  <a:pt x="0" y="0"/>
                </a:moveTo>
                <a:lnTo>
                  <a:pt x="5000782" y="0"/>
                </a:lnTo>
                <a:lnTo>
                  <a:pt x="5000782" y="8595094"/>
                </a:lnTo>
                <a:lnTo>
                  <a:pt x="0" y="8595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61781" y="2937582"/>
            <a:ext cx="11406385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68"/>
              </a:lnSpc>
            </a:pPr>
            <a:r>
              <a:rPr lang="en-US" sz="13200">
                <a:solidFill>
                  <a:srgbClr val="FFFFFF"/>
                </a:solidFill>
                <a:latin typeface="Kooperativ"/>
              </a:rPr>
              <a:t>Review 4</a:t>
            </a:r>
          </a:p>
          <a:p>
            <a:pPr algn="ctr">
              <a:lnSpc>
                <a:spcPts val="10968"/>
              </a:lnSpc>
            </a:pPr>
            <a:r>
              <a:rPr lang="en-US" sz="13200">
                <a:solidFill>
                  <a:srgbClr val="FFFFFF"/>
                </a:solidFill>
                <a:latin typeface="Kooperativ"/>
              </a:rPr>
              <a:t> </a:t>
            </a:r>
            <a:r>
              <a:rPr lang="en-US" sz="8800">
                <a:solidFill>
                  <a:srgbClr val="FFFFFF"/>
                </a:solidFill>
                <a:latin typeface="Kooperativ"/>
              </a:rPr>
              <a:t>(Unit 10-11-12)</a:t>
            </a:r>
            <a:endParaRPr lang="en-US" sz="8800"/>
          </a:p>
        </p:txBody>
      </p:sp>
      <p:sp>
        <p:nvSpPr>
          <p:cNvPr id="12" name="Freeform 12"/>
          <p:cNvSpPr/>
          <p:nvPr/>
        </p:nvSpPr>
        <p:spPr>
          <a:xfrm rot="-879444">
            <a:off x="13669972" y="-2967247"/>
            <a:ext cx="5610795" cy="5934495"/>
          </a:xfrm>
          <a:custGeom>
            <a:avLst/>
            <a:gdLst/>
            <a:ahLst/>
            <a:cxnLst/>
            <a:rect l="l" t="t" r="r" b="b"/>
            <a:pathLst>
              <a:path w="5610795" h="5934495">
                <a:moveTo>
                  <a:pt x="0" y="0"/>
                </a:moveTo>
                <a:lnTo>
                  <a:pt x="5610795" y="0"/>
                </a:lnTo>
                <a:lnTo>
                  <a:pt x="5610795" y="5934494"/>
                </a:lnTo>
                <a:lnTo>
                  <a:pt x="0" y="59344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375625" y="-1115188"/>
            <a:ext cx="5208791" cy="4990969"/>
          </a:xfrm>
          <a:custGeom>
            <a:avLst/>
            <a:gdLst/>
            <a:ahLst/>
            <a:cxnLst/>
            <a:rect l="l" t="t" r="r" b="b"/>
            <a:pathLst>
              <a:path w="5208791" h="4990969">
                <a:moveTo>
                  <a:pt x="0" y="0"/>
                </a:moveTo>
                <a:lnTo>
                  <a:pt x="5208791" y="0"/>
                </a:lnTo>
                <a:lnTo>
                  <a:pt x="5208791" y="4990969"/>
                </a:lnTo>
                <a:lnTo>
                  <a:pt x="0" y="4990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829630" y="7184481"/>
            <a:ext cx="6628739" cy="627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7"/>
              </a:lnSpc>
            </a:pPr>
            <a:r>
              <a:rPr lang="en-US" sz="3650">
                <a:solidFill>
                  <a:srgbClr val="000000"/>
                </a:solidFill>
                <a:latin typeface="Inter Semi-Bold"/>
              </a:rPr>
              <a:t>Language</a:t>
            </a:r>
            <a:endParaRPr lang="en-US" sz="3650">
              <a:solidFill>
                <a:srgbClr val="000000"/>
              </a:solidFill>
              <a:latin typeface="Inter Semi-Bold"/>
              <a:ea typeface="Inter Semi-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086839" y="3207393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77147" y="3375651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419058">
            <a:off x="6900467" y="-2163735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730601" y="1714901"/>
            <a:ext cx="753909" cy="753909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779" y="1560941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4509" y="1758961"/>
            <a:ext cx="1617159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Find and cross (––) ONE incorrect article in each sentence and write the correct one. </a:t>
            </a:r>
            <a:endParaRPr lang="en-US" sz="3600" b="1" dirty="0">
              <a:solidFill>
                <a:srgbClr val="FFFFFF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374F2E-7555-4E1A-93B8-6870FC1A10DE}"/>
              </a:ext>
            </a:extLst>
          </p:cNvPr>
          <p:cNvSpPr txBox="1"/>
          <p:nvPr/>
        </p:nvSpPr>
        <p:spPr>
          <a:xfrm>
            <a:off x="14732883" y="3021923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the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an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D1E236C-8934-4405-9767-604A45E3DBE7}"/>
              </a:ext>
            </a:extLst>
          </p:cNvPr>
          <p:cNvSpPr txBox="1"/>
          <p:nvPr/>
        </p:nvSpPr>
        <p:spPr>
          <a:xfrm>
            <a:off x="14732883" y="3830631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a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the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73B19-D8CE-4E29-A9A2-5CAECECAE5FF}"/>
              </a:ext>
            </a:extLst>
          </p:cNvPr>
          <p:cNvSpPr txBox="1"/>
          <p:nvPr/>
        </p:nvSpPr>
        <p:spPr>
          <a:xfrm>
            <a:off x="14732883" y="4760544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A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The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C4BA64-1E92-471C-83EB-9185B0AB4D07}"/>
              </a:ext>
            </a:extLst>
          </p:cNvPr>
          <p:cNvSpPr txBox="1"/>
          <p:nvPr/>
        </p:nvSpPr>
        <p:spPr>
          <a:xfrm>
            <a:off x="14732883" y="5690458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a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the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773EE0-2127-4F75-B6DC-7EB3DFA44063}"/>
              </a:ext>
            </a:extLst>
          </p:cNvPr>
          <p:cNvSpPr txBox="1"/>
          <p:nvPr/>
        </p:nvSpPr>
        <p:spPr>
          <a:xfrm>
            <a:off x="14732883" y="6620370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a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an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A9D3F5-C6CE-1645-9B2A-CCF7F56BB288}"/>
              </a:ext>
            </a:extLst>
          </p:cNvPr>
          <p:cNvSpPr txBox="1"/>
          <p:nvPr/>
        </p:nvSpPr>
        <p:spPr>
          <a:xfrm>
            <a:off x="1285772" y="2831310"/>
            <a:ext cx="12731406" cy="5446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1. ﻿A Roadster is the automatic electric car.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2. ﻿What is the meaning of a word ‘eco-friendly’?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3. ﻿A Statue of Liberty is in the USA.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4. ﻿The Maori are a native people of New Zealand.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5. ﻿Can you give me a example of an electrical appliance?</a:t>
            </a: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rgbClr val="FFFFFF"/>
                </a:solidFill>
              </a:rPr>
              <a:t>6. ﻿The teacher is talking about means of transport in a future.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C002C5-6D15-4D8B-825B-BFDCD9D9458C}"/>
              </a:ext>
            </a:extLst>
          </p:cNvPr>
          <p:cNvSpPr txBox="1"/>
          <p:nvPr/>
        </p:nvSpPr>
        <p:spPr>
          <a:xfrm>
            <a:off x="14732883" y="7495461"/>
            <a:ext cx="3171825" cy="6924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>
                <a:solidFill>
                  <a:srgbClr val="E26038"/>
                </a:solidFill>
              </a:rPr>
              <a:t>a </a:t>
            </a:r>
            <a:r>
              <a:rPr lang="en-US" sz="3900" dirty="0">
                <a:solidFill>
                  <a:srgbClr val="E26038"/>
                </a:solidFill>
                <a:sym typeface="Wingdings" panose="05000000000000000000" pitchFamily="2" charset="2"/>
              </a:rPr>
              <a:t> the</a:t>
            </a:r>
            <a:endParaRPr lang="en-US" sz="3900" dirty="0">
              <a:solidFill>
                <a:srgbClr val="E26038"/>
              </a:solidFill>
              <a:cs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DF0569-9C38-C94C-AFFB-8D5B9E575E18}"/>
              </a:ext>
            </a:extLst>
          </p:cNvPr>
          <p:cNvCxnSpPr/>
          <p:nvPr/>
        </p:nvCxnSpPr>
        <p:spPr>
          <a:xfrm>
            <a:off x="4529818" y="3674283"/>
            <a:ext cx="829254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074EE60-89A0-3648-9403-71C521E9FAA7}"/>
              </a:ext>
            </a:extLst>
          </p:cNvPr>
          <p:cNvCxnSpPr>
            <a:cxnSpLocks/>
          </p:cNvCxnSpPr>
          <p:nvPr/>
        </p:nvCxnSpPr>
        <p:spPr>
          <a:xfrm>
            <a:off x="6535720" y="4523368"/>
            <a:ext cx="457932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809002D-C71D-404E-A639-34389F6B9777}"/>
              </a:ext>
            </a:extLst>
          </p:cNvPr>
          <p:cNvCxnSpPr>
            <a:cxnSpLocks/>
          </p:cNvCxnSpPr>
          <p:nvPr/>
        </p:nvCxnSpPr>
        <p:spPr>
          <a:xfrm>
            <a:off x="1802946" y="5400087"/>
            <a:ext cx="457932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AF0972-9A83-0645-9CF4-EBAE0411FB6C}"/>
              </a:ext>
            </a:extLst>
          </p:cNvPr>
          <p:cNvCxnSpPr>
            <a:cxnSpLocks/>
          </p:cNvCxnSpPr>
          <p:nvPr/>
        </p:nvCxnSpPr>
        <p:spPr>
          <a:xfrm>
            <a:off x="4723248" y="6234100"/>
            <a:ext cx="457932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CB4A24-89FA-1B49-B33D-0FBD5FD39944}"/>
              </a:ext>
            </a:extLst>
          </p:cNvPr>
          <p:cNvCxnSpPr>
            <a:cxnSpLocks/>
          </p:cNvCxnSpPr>
          <p:nvPr/>
        </p:nvCxnSpPr>
        <p:spPr>
          <a:xfrm>
            <a:off x="5130207" y="7162317"/>
            <a:ext cx="457932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198A25E-B061-6649-981E-00A38E0D0B4D}"/>
              </a:ext>
            </a:extLst>
          </p:cNvPr>
          <p:cNvCxnSpPr>
            <a:cxnSpLocks/>
          </p:cNvCxnSpPr>
          <p:nvPr/>
        </p:nvCxnSpPr>
        <p:spPr>
          <a:xfrm>
            <a:off x="11914100" y="7996330"/>
            <a:ext cx="457932" cy="0"/>
          </a:xfrm>
          <a:prstGeom prst="line">
            <a:avLst/>
          </a:prstGeom>
          <a:ln w="38100">
            <a:solidFill>
              <a:srgbClr val="E260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7">
            <a:extLst>
              <a:ext uri="{FF2B5EF4-FFF2-40B4-BE49-F238E27FC236}">
                <a16:creationId xmlns:a16="http://schemas.microsoft.com/office/drawing/2014/main" id="{1071DD3D-E45F-AB02-8545-FE4294FAE764}"/>
              </a:ext>
            </a:extLst>
          </p:cNvPr>
          <p:cNvSpPr txBox="1"/>
          <p:nvPr/>
        </p:nvSpPr>
        <p:spPr>
          <a:xfrm>
            <a:off x="5025015" y="348432"/>
            <a:ext cx="8255457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/>
                <a:cs typeface="Arial"/>
              </a:rPr>
              <a:t>GRAMMAR</a:t>
            </a:r>
            <a:endParaRPr lang="vi-VN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48BE9DEB-3628-09D1-2C7C-C1835D3DD978}"/>
              </a:ext>
            </a:extLst>
          </p:cNvPr>
          <p:cNvSpPr/>
          <p:nvPr/>
        </p:nvSpPr>
        <p:spPr>
          <a:xfrm>
            <a:off x="14007410" y="7984574"/>
            <a:ext cx="4195160" cy="2310587"/>
          </a:xfrm>
          <a:custGeom>
            <a:avLst/>
            <a:gdLst/>
            <a:ahLst/>
            <a:cxnLst/>
            <a:rect l="l" t="t" r="r" b="b"/>
            <a:pathLst>
              <a:path w="4195160" h="2310587">
                <a:moveTo>
                  <a:pt x="0" y="0"/>
                </a:moveTo>
                <a:lnTo>
                  <a:pt x="4195160" y="0"/>
                </a:lnTo>
                <a:lnTo>
                  <a:pt x="4195160" y="2310588"/>
                </a:lnTo>
                <a:lnTo>
                  <a:pt x="0" y="2310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D60AD1B-E3FA-2DD3-CB71-20B01AAD575E}"/>
              </a:ext>
            </a:extLst>
          </p:cNvPr>
          <p:cNvSpPr/>
          <p:nvPr/>
        </p:nvSpPr>
        <p:spPr>
          <a:xfrm rot="-1800000">
            <a:off x="-917424" y="-2314104"/>
            <a:ext cx="3308467" cy="3485210"/>
          </a:xfrm>
          <a:custGeom>
            <a:avLst/>
            <a:gdLst/>
            <a:ahLst/>
            <a:cxnLst/>
            <a:rect l="l" t="t" r="r" b="b"/>
            <a:pathLst>
              <a:path w="5610795" h="5934495">
                <a:moveTo>
                  <a:pt x="0" y="0"/>
                </a:moveTo>
                <a:lnTo>
                  <a:pt x="5610795" y="0"/>
                </a:lnTo>
                <a:lnTo>
                  <a:pt x="5610795" y="5934494"/>
                </a:lnTo>
                <a:lnTo>
                  <a:pt x="0" y="5934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015EC661-65F4-582D-99B5-555F3701EBCB}"/>
              </a:ext>
            </a:extLst>
          </p:cNvPr>
          <p:cNvSpPr/>
          <p:nvPr/>
        </p:nvSpPr>
        <p:spPr>
          <a:xfrm rot="2478645">
            <a:off x="12413061" y="-206312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2" y="0"/>
                </a:lnTo>
                <a:lnTo>
                  <a:pt x="40427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E23B8F9C-828C-1FDE-CEB1-5F66943C8C56}"/>
              </a:ext>
            </a:extLst>
          </p:cNvPr>
          <p:cNvSpPr/>
          <p:nvPr/>
        </p:nvSpPr>
        <p:spPr>
          <a:xfrm>
            <a:off x="-437447" y="7488014"/>
            <a:ext cx="3445515" cy="3359635"/>
          </a:xfrm>
          <a:custGeom>
            <a:avLst/>
            <a:gdLst/>
            <a:ahLst/>
            <a:cxnLst/>
            <a:rect l="l" t="t" r="r" b="b"/>
            <a:pathLst>
              <a:path w="5976444" h="5302735">
                <a:moveTo>
                  <a:pt x="0" y="0"/>
                </a:moveTo>
                <a:lnTo>
                  <a:pt x="5976443" y="0"/>
                </a:lnTo>
                <a:lnTo>
                  <a:pt x="5976443" y="5302735"/>
                </a:lnTo>
                <a:lnTo>
                  <a:pt x="0" y="53027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07C6B6D5-51DC-7FC6-53D4-BD00EDE9C89A}"/>
              </a:ext>
            </a:extLst>
          </p:cNvPr>
          <p:cNvSpPr/>
          <p:nvPr/>
        </p:nvSpPr>
        <p:spPr>
          <a:xfrm>
            <a:off x="2663950" y="81298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0125735D-6EE5-9E83-5181-7020430E76D3}"/>
              </a:ext>
            </a:extLst>
          </p:cNvPr>
          <p:cNvSpPr/>
          <p:nvPr/>
        </p:nvSpPr>
        <p:spPr>
          <a:xfrm>
            <a:off x="13636750" y="5564602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7719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0" grpId="0"/>
      <p:bldP spid="18" grpId="0"/>
      <p:bldP spid="19" grpId="0"/>
      <p:bldP spid="20" grpId="0"/>
      <p:bldP spid="21" grpId="0"/>
      <p:bldP spid="22" grpId="0"/>
      <p:bldP spid="1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82591" y="5265515"/>
            <a:ext cx="8378294" cy="3465546"/>
            <a:chOff x="0" y="0"/>
            <a:chExt cx="2638553" cy="1091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38553" cy="1091395"/>
            </a:xfrm>
            <a:custGeom>
              <a:avLst/>
              <a:gdLst/>
              <a:ahLst/>
              <a:cxnLst/>
              <a:rect l="l" t="t" r="r" b="b"/>
              <a:pathLst>
                <a:path w="2638553" h="1091395">
                  <a:moveTo>
                    <a:pt x="7392" y="0"/>
                  </a:moveTo>
                  <a:lnTo>
                    <a:pt x="2631160" y="0"/>
                  </a:lnTo>
                  <a:cubicBezTo>
                    <a:pt x="2635243" y="0"/>
                    <a:pt x="2638553" y="3310"/>
                    <a:pt x="2638553" y="7392"/>
                  </a:cubicBezTo>
                  <a:lnTo>
                    <a:pt x="2638553" y="1084002"/>
                  </a:lnTo>
                  <a:cubicBezTo>
                    <a:pt x="2638553" y="1085963"/>
                    <a:pt x="2637774" y="1087843"/>
                    <a:pt x="2636388" y="1089230"/>
                  </a:cubicBezTo>
                  <a:cubicBezTo>
                    <a:pt x="2635001" y="1090616"/>
                    <a:pt x="2633121" y="1091395"/>
                    <a:pt x="2631160" y="1091395"/>
                  </a:cubicBezTo>
                  <a:lnTo>
                    <a:pt x="7392" y="1091395"/>
                  </a:lnTo>
                  <a:cubicBezTo>
                    <a:pt x="5432" y="1091395"/>
                    <a:pt x="3552" y="1090616"/>
                    <a:pt x="2165" y="1089230"/>
                  </a:cubicBezTo>
                  <a:cubicBezTo>
                    <a:pt x="779" y="1087843"/>
                    <a:pt x="0" y="1085963"/>
                    <a:pt x="0" y="1084002"/>
                  </a:cubicBezTo>
                  <a:lnTo>
                    <a:pt x="0" y="7392"/>
                  </a:lnTo>
                  <a:cubicBezTo>
                    <a:pt x="0" y="5432"/>
                    <a:pt x="779" y="3552"/>
                    <a:pt x="2165" y="2165"/>
                  </a:cubicBezTo>
                  <a:cubicBezTo>
                    <a:pt x="3552" y="779"/>
                    <a:pt x="5432" y="0"/>
                    <a:pt x="7392" y="0"/>
                  </a:cubicBezTo>
                  <a:close/>
                </a:path>
              </a:pathLst>
            </a:custGeom>
            <a:solidFill>
              <a:srgbClr val="FFC43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38553" cy="112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8977530" y="1028700"/>
            <a:ext cx="8449781" cy="3993390"/>
          </a:xfrm>
          <a:custGeom>
            <a:avLst/>
            <a:gdLst/>
            <a:ahLst/>
            <a:cxnLst/>
            <a:rect l="l" t="t" r="r" b="b"/>
            <a:pathLst>
              <a:path w="8449781" h="3993390">
                <a:moveTo>
                  <a:pt x="8449781" y="0"/>
                </a:moveTo>
                <a:lnTo>
                  <a:pt x="0" y="0"/>
                </a:lnTo>
                <a:lnTo>
                  <a:pt x="0" y="3993390"/>
                </a:lnTo>
                <a:lnTo>
                  <a:pt x="8449781" y="3993390"/>
                </a:lnTo>
                <a:lnTo>
                  <a:pt x="84497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6173" y="5573293"/>
            <a:ext cx="5806685" cy="3357320"/>
          </a:xfrm>
          <a:custGeom>
            <a:avLst/>
            <a:gdLst/>
            <a:ahLst/>
            <a:cxnLst/>
            <a:rect l="l" t="t" r="r" b="b"/>
            <a:pathLst>
              <a:path w="5806685" h="3357320">
                <a:moveTo>
                  <a:pt x="0" y="0"/>
                </a:moveTo>
                <a:lnTo>
                  <a:pt x="5806685" y="0"/>
                </a:lnTo>
                <a:lnTo>
                  <a:pt x="5806685" y="3357320"/>
                </a:lnTo>
                <a:lnTo>
                  <a:pt x="0" y="3357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87829" y="3339826"/>
            <a:ext cx="9278616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1"/>
              </a:lnSpc>
            </a:pPr>
            <a:r>
              <a:rPr lang="en-US" sz="9850" dirty="0" err="1">
                <a:solidFill>
                  <a:srgbClr val="FFFFFF"/>
                </a:solidFill>
                <a:latin typeface="Kooperativ"/>
              </a:rPr>
              <a:t>Consalidation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-3016066" y="9522790"/>
            <a:ext cx="24320131" cy="2508291"/>
            <a:chOff x="0" y="0"/>
            <a:chExt cx="919598" cy="9484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833578" y="1317140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886136" y="706225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8"/>
                </a:lnTo>
                <a:lnTo>
                  <a:pt x="0" y="746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594935" y="4786297"/>
            <a:ext cx="592197" cy="748755"/>
          </a:xfrm>
          <a:custGeom>
            <a:avLst/>
            <a:gdLst/>
            <a:ahLst/>
            <a:cxnLst/>
            <a:rect l="l" t="t" r="r" b="b"/>
            <a:pathLst>
              <a:path w="592197" h="748755">
                <a:moveTo>
                  <a:pt x="0" y="0"/>
                </a:moveTo>
                <a:lnTo>
                  <a:pt x="592197" y="0"/>
                </a:lnTo>
                <a:lnTo>
                  <a:pt x="592197" y="748755"/>
                </a:lnTo>
                <a:lnTo>
                  <a:pt x="0" y="7487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9444">
            <a:off x="-3162944" y="-3622460"/>
            <a:ext cx="5610795" cy="5934495"/>
          </a:xfrm>
          <a:custGeom>
            <a:avLst/>
            <a:gdLst/>
            <a:ahLst/>
            <a:cxnLst/>
            <a:rect l="l" t="t" r="r" b="b"/>
            <a:pathLst>
              <a:path w="5610795" h="5934495">
                <a:moveTo>
                  <a:pt x="0" y="0"/>
                </a:moveTo>
                <a:lnTo>
                  <a:pt x="5610795" y="0"/>
                </a:lnTo>
                <a:lnTo>
                  <a:pt x="5610795" y="5934494"/>
                </a:lnTo>
                <a:lnTo>
                  <a:pt x="0" y="593449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2136573">
            <a:off x="1970842" y="-1981706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21569E2-267F-EEE4-E8F1-2894D082CA9A}"/>
              </a:ext>
            </a:extLst>
          </p:cNvPr>
          <p:cNvSpPr txBox="1"/>
          <p:nvPr/>
        </p:nvSpPr>
        <p:spPr>
          <a:xfrm>
            <a:off x="3182840" y="6462726"/>
            <a:ext cx="4669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Pronunciation </a:t>
            </a:r>
            <a:endParaRPr lang="vi-VN" sz="3200" b="1">
              <a:latin typeface="Times New Roman"/>
              <a:cs typeface="Times New Roman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0D386DEF-104E-3699-689D-EC014DA0A0E5}"/>
              </a:ext>
            </a:extLst>
          </p:cNvPr>
          <p:cNvSpPr txBox="1"/>
          <p:nvPr/>
        </p:nvSpPr>
        <p:spPr>
          <a:xfrm>
            <a:off x="3182839" y="7589397"/>
            <a:ext cx="4669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Vocabulary</a:t>
            </a:r>
            <a:endParaRPr lang="vi-VN" sz="3200" b="1">
              <a:latin typeface="Times New Roman"/>
              <a:cs typeface="Times New Roman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AF0151E-AED7-CC5C-4451-02C8AE239350}"/>
              </a:ext>
            </a:extLst>
          </p:cNvPr>
          <p:cNvSpPr txBox="1"/>
          <p:nvPr/>
        </p:nvSpPr>
        <p:spPr>
          <a:xfrm>
            <a:off x="3182839" y="7001567"/>
            <a:ext cx="46699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Times New Roman"/>
                <a:cs typeface="Times New Roman"/>
              </a:rPr>
              <a:t>Grammar</a:t>
            </a:r>
            <a:endParaRPr lang="vi-VN" sz="3200" b="1">
              <a:latin typeface="Times New Roman"/>
              <a:cs typeface="Times New Roman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96B78171-5150-1B8D-D295-1B8673D78676}"/>
              </a:ext>
            </a:extLst>
          </p:cNvPr>
          <p:cNvSpPr txBox="1"/>
          <p:nvPr/>
        </p:nvSpPr>
        <p:spPr>
          <a:xfrm>
            <a:off x="3690143" y="5720908"/>
            <a:ext cx="328218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1906D308-DE18-8EB3-63BC-80C3F57712B0}"/>
              </a:ext>
            </a:extLst>
          </p:cNvPr>
          <p:cNvSpPr/>
          <p:nvPr/>
        </p:nvSpPr>
        <p:spPr>
          <a:xfrm>
            <a:off x="3187537" y="5679967"/>
            <a:ext cx="502606" cy="502606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4A664D58-BFA9-CDB2-EF48-0D5ADADCBB95}"/>
              </a:ext>
            </a:extLst>
          </p:cNvPr>
          <p:cNvSpPr txBox="1"/>
          <p:nvPr/>
        </p:nvSpPr>
        <p:spPr>
          <a:xfrm>
            <a:off x="3240322" y="55773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9" grpId="0"/>
      <p:bldP spid="10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1042801" flipH="1">
            <a:off x="-1034484" y="-1925043"/>
            <a:ext cx="4469080" cy="4726912"/>
          </a:xfrm>
          <a:custGeom>
            <a:avLst/>
            <a:gdLst/>
            <a:ahLst/>
            <a:cxnLst/>
            <a:rect l="l" t="t" r="r" b="b"/>
            <a:pathLst>
              <a:path w="4469080" h="4726912">
                <a:moveTo>
                  <a:pt x="4469081" y="0"/>
                </a:moveTo>
                <a:lnTo>
                  <a:pt x="0" y="0"/>
                </a:lnTo>
                <a:lnTo>
                  <a:pt x="0" y="4726912"/>
                </a:lnTo>
                <a:lnTo>
                  <a:pt x="4469081" y="4726912"/>
                </a:lnTo>
                <a:lnTo>
                  <a:pt x="446908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99255">
            <a:off x="15081325" y="-2223742"/>
            <a:ext cx="4469080" cy="4726912"/>
          </a:xfrm>
          <a:custGeom>
            <a:avLst/>
            <a:gdLst/>
            <a:ahLst/>
            <a:cxnLst/>
            <a:rect l="l" t="t" r="r" b="b"/>
            <a:pathLst>
              <a:path w="4469080" h="4726912">
                <a:moveTo>
                  <a:pt x="0" y="0"/>
                </a:moveTo>
                <a:lnTo>
                  <a:pt x="4469081" y="0"/>
                </a:lnTo>
                <a:lnTo>
                  <a:pt x="4469081" y="4726912"/>
                </a:lnTo>
                <a:lnTo>
                  <a:pt x="0" y="47269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81526" y="1637399"/>
            <a:ext cx="13724949" cy="7012201"/>
          </a:xfrm>
          <a:custGeom>
            <a:avLst/>
            <a:gdLst/>
            <a:ahLst/>
            <a:cxnLst/>
            <a:rect l="l" t="t" r="r" b="b"/>
            <a:pathLst>
              <a:path w="13724949" h="7012201">
                <a:moveTo>
                  <a:pt x="0" y="0"/>
                </a:moveTo>
                <a:lnTo>
                  <a:pt x="13724948" y="0"/>
                </a:lnTo>
                <a:lnTo>
                  <a:pt x="13724948" y="7012202"/>
                </a:lnTo>
                <a:lnTo>
                  <a:pt x="0" y="701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031828" y="4457479"/>
            <a:ext cx="12208014" cy="13874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5159"/>
              </a:lnSpc>
            </a:pPr>
            <a:r>
              <a:rPr lang="en-US" sz="6000" dirty="0">
                <a:solidFill>
                  <a:srgbClr val="FFFFFF"/>
                </a:solidFill>
                <a:latin typeface="Kooperativ"/>
              </a:rPr>
              <a:t>Prepare for the next lesson: </a:t>
            </a:r>
            <a:endParaRPr lang="vi-VN" sz="160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ts val="5159"/>
              </a:lnSpc>
            </a:pPr>
            <a:r>
              <a:rPr lang="en-US" sz="6600" err="1">
                <a:solidFill>
                  <a:srgbClr val="FFFFFF"/>
                </a:solidFill>
                <a:latin typeface="Kooperativ"/>
              </a:rPr>
              <a:t>Riew</a:t>
            </a:r>
            <a:r>
              <a:rPr lang="en-US" sz="6600" dirty="0">
                <a:solidFill>
                  <a:srgbClr val="FFFFFF"/>
                </a:solidFill>
                <a:latin typeface="Kooperativ"/>
              </a:rPr>
              <a:t> 4 - Skills</a:t>
            </a:r>
            <a:endParaRPr lang="en-US" dirty="0">
              <a:solidFill>
                <a:srgbClr val="FFFFFF"/>
              </a:solidFill>
              <a:cs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453776" y="5397957"/>
            <a:ext cx="5976444" cy="5302735"/>
          </a:xfrm>
          <a:custGeom>
            <a:avLst/>
            <a:gdLst/>
            <a:ahLst/>
            <a:cxnLst/>
            <a:rect l="l" t="t" r="r" b="b"/>
            <a:pathLst>
              <a:path w="5976444" h="5302735">
                <a:moveTo>
                  <a:pt x="0" y="0"/>
                </a:moveTo>
                <a:lnTo>
                  <a:pt x="5976443" y="0"/>
                </a:lnTo>
                <a:lnTo>
                  <a:pt x="5976443" y="5302735"/>
                </a:lnTo>
                <a:lnTo>
                  <a:pt x="0" y="53027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46263" y="4470114"/>
            <a:ext cx="5413220" cy="6735907"/>
          </a:xfrm>
          <a:custGeom>
            <a:avLst/>
            <a:gdLst/>
            <a:ahLst/>
            <a:cxnLst/>
            <a:rect l="l" t="t" r="r" b="b"/>
            <a:pathLst>
              <a:path w="5413220" h="6735907">
                <a:moveTo>
                  <a:pt x="0" y="0"/>
                </a:moveTo>
                <a:lnTo>
                  <a:pt x="5413219" y="0"/>
                </a:lnTo>
                <a:lnTo>
                  <a:pt x="5413219" y="6735907"/>
                </a:lnTo>
                <a:lnTo>
                  <a:pt x="0" y="67359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5536" y="3153599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71345" y="2780435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478645">
            <a:off x="7699329" y="-1470403"/>
            <a:ext cx="2889341" cy="2940806"/>
          </a:xfrm>
          <a:custGeom>
            <a:avLst/>
            <a:gdLst/>
            <a:ahLst/>
            <a:cxnLst/>
            <a:rect l="l" t="t" r="r" b="b"/>
            <a:pathLst>
              <a:path w="2889341" h="2940806">
                <a:moveTo>
                  <a:pt x="0" y="0"/>
                </a:moveTo>
                <a:lnTo>
                  <a:pt x="2889342" y="0"/>
                </a:lnTo>
                <a:lnTo>
                  <a:pt x="2889342" y="2940806"/>
                </a:lnTo>
                <a:lnTo>
                  <a:pt x="0" y="29408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8125DBAB-BD23-31B3-1BBB-5DD8DC0A0F98}"/>
              </a:ext>
            </a:extLst>
          </p:cNvPr>
          <p:cNvSpPr txBox="1"/>
          <p:nvPr/>
        </p:nvSpPr>
        <p:spPr>
          <a:xfrm>
            <a:off x="7675546" y="2813670"/>
            <a:ext cx="2944943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306BB93-77F4-BD74-2BE3-79A403795E88}"/>
              </a:ext>
            </a:extLst>
          </p:cNvPr>
          <p:cNvSpPr/>
          <p:nvPr/>
        </p:nvSpPr>
        <p:spPr>
          <a:xfrm>
            <a:off x="6307526" y="2825857"/>
            <a:ext cx="584249" cy="698548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3D6ED7-0EEC-3B30-CE31-ED16CAA938DE}"/>
              </a:ext>
            </a:extLst>
          </p:cNvPr>
          <p:cNvSpPr txBox="1"/>
          <p:nvPr/>
        </p:nvSpPr>
        <p:spPr>
          <a:xfrm>
            <a:off x="6441954" y="2788531"/>
            <a:ext cx="315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3383">
            <a:off x="3424292" y="1846868"/>
            <a:ext cx="11439416" cy="6593263"/>
          </a:xfrm>
          <a:custGeom>
            <a:avLst/>
            <a:gdLst/>
            <a:ahLst/>
            <a:cxnLst/>
            <a:rect l="l" t="t" r="r" b="b"/>
            <a:pathLst>
              <a:path w="11439416" h="6593263">
                <a:moveTo>
                  <a:pt x="0" y="0"/>
                </a:moveTo>
                <a:lnTo>
                  <a:pt x="11439416" y="0"/>
                </a:lnTo>
                <a:lnTo>
                  <a:pt x="11439416" y="6593264"/>
                </a:lnTo>
                <a:lnTo>
                  <a:pt x="0" y="6593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 rot="103383">
            <a:off x="5870769" y="3365011"/>
            <a:ext cx="6545885" cy="373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08"/>
              </a:lnSpc>
            </a:pPr>
            <a:r>
              <a:rPr lang="en-US" sz="15250" dirty="0">
                <a:solidFill>
                  <a:schemeClr val="bg1"/>
                </a:solidFill>
                <a:latin typeface="Kooperativ"/>
              </a:rPr>
              <a:t>Thank</a:t>
            </a:r>
            <a:r>
              <a:rPr lang="en-US" sz="15250" dirty="0">
                <a:solidFill>
                  <a:srgbClr val="000000"/>
                </a:solidFill>
                <a:latin typeface="Kooperativ"/>
              </a:rPr>
              <a:t> </a:t>
            </a:r>
            <a:r>
              <a:rPr lang="en-US" sz="15250" dirty="0">
                <a:solidFill>
                  <a:schemeClr val="bg1"/>
                </a:solidFill>
                <a:latin typeface="Kooperativ"/>
              </a:rPr>
              <a:t>You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529769" y="4042950"/>
            <a:ext cx="8193221" cy="6673751"/>
          </a:xfrm>
          <a:custGeom>
            <a:avLst/>
            <a:gdLst/>
            <a:ahLst/>
            <a:cxnLst/>
            <a:rect l="l" t="t" r="r" b="b"/>
            <a:pathLst>
              <a:path w="8193221" h="6673751">
                <a:moveTo>
                  <a:pt x="0" y="0"/>
                </a:moveTo>
                <a:lnTo>
                  <a:pt x="8193222" y="0"/>
                </a:lnTo>
                <a:lnTo>
                  <a:pt x="8193222" y="6673751"/>
                </a:lnTo>
                <a:lnTo>
                  <a:pt x="0" y="6673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0312309" y="4837320"/>
            <a:ext cx="9295876" cy="5729640"/>
          </a:xfrm>
          <a:custGeom>
            <a:avLst/>
            <a:gdLst/>
            <a:ahLst/>
            <a:cxnLst/>
            <a:rect l="l" t="t" r="r" b="b"/>
            <a:pathLst>
              <a:path w="9295876" h="5729640">
                <a:moveTo>
                  <a:pt x="9295876" y="0"/>
                </a:moveTo>
                <a:lnTo>
                  <a:pt x="0" y="0"/>
                </a:lnTo>
                <a:lnTo>
                  <a:pt x="0" y="5729640"/>
                </a:lnTo>
                <a:lnTo>
                  <a:pt x="9295876" y="5729640"/>
                </a:lnTo>
                <a:lnTo>
                  <a:pt x="929587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69669" y="3059740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512973" y="4090993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53551">
            <a:off x="-771835" y="-2162560"/>
            <a:ext cx="5232331" cy="5325528"/>
          </a:xfrm>
          <a:custGeom>
            <a:avLst/>
            <a:gdLst/>
            <a:ahLst/>
            <a:cxnLst/>
            <a:rect l="l" t="t" r="r" b="b"/>
            <a:pathLst>
              <a:path w="5232331" h="5325528">
                <a:moveTo>
                  <a:pt x="0" y="0"/>
                </a:moveTo>
                <a:lnTo>
                  <a:pt x="5232331" y="0"/>
                </a:lnTo>
                <a:lnTo>
                  <a:pt x="5232331" y="5325527"/>
                </a:lnTo>
                <a:lnTo>
                  <a:pt x="0" y="53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53551" flipH="1">
            <a:off x="14643135" y="-1396738"/>
            <a:ext cx="5232331" cy="5325528"/>
          </a:xfrm>
          <a:custGeom>
            <a:avLst/>
            <a:gdLst/>
            <a:ahLst/>
            <a:cxnLst/>
            <a:rect l="l" t="t" r="r" b="b"/>
            <a:pathLst>
              <a:path w="5232331" h="5325528">
                <a:moveTo>
                  <a:pt x="5232330" y="0"/>
                </a:moveTo>
                <a:lnTo>
                  <a:pt x="0" y="0"/>
                </a:lnTo>
                <a:lnTo>
                  <a:pt x="0" y="5325528"/>
                </a:lnTo>
                <a:lnTo>
                  <a:pt x="5232330" y="5325528"/>
                </a:lnTo>
                <a:lnTo>
                  <a:pt x="523233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9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813511" y="5759171"/>
            <a:ext cx="9658259" cy="4732868"/>
          </a:xfrm>
          <a:custGeom>
            <a:avLst/>
            <a:gdLst/>
            <a:ahLst/>
            <a:cxnLst/>
            <a:rect l="l" t="t" r="r" b="b"/>
            <a:pathLst>
              <a:path w="9658259" h="4732868">
                <a:moveTo>
                  <a:pt x="0" y="0"/>
                </a:moveTo>
                <a:lnTo>
                  <a:pt x="9658259" y="0"/>
                </a:lnTo>
                <a:lnTo>
                  <a:pt x="9658259" y="4732868"/>
                </a:lnTo>
                <a:lnTo>
                  <a:pt x="0" y="473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46379" y="3434208"/>
            <a:ext cx="5610619" cy="3461656"/>
          </a:xfrm>
          <a:custGeom>
            <a:avLst/>
            <a:gdLst/>
            <a:ahLst/>
            <a:cxnLst/>
            <a:rect l="l" t="t" r="r" b="b"/>
            <a:pathLst>
              <a:path w="7161835" h="4114800">
                <a:moveTo>
                  <a:pt x="0" y="0"/>
                </a:moveTo>
                <a:lnTo>
                  <a:pt x="7161836" y="0"/>
                </a:lnTo>
                <a:lnTo>
                  <a:pt x="7161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83915" y="8127999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896378" y="5143500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76680E92-7BD7-C6BB-9FE4-36550AADA60C}"/>
              </a:ext>
            </a:extLst>
          </p:cNvPr>
          <p:cNvGrpSpPr/>
          <p:nvPr/>
        </p:nvGrpSpPr>
        <p:grpSpPr>
          <a:xfrm>
            <a:off x="8813511" y="710777"/>
            <a:ext cx="3903252" cy="1650457"/>
            <a:chOff x="8813511" y="710777"/>
            <a:chExt cx="3903252" cy="1650457"/>
          </a:xfrm>
        </p:grpSpPr>
        <p:grpSp>
          <p:nvGrpSpPr>
            <p:cNvPr id="9" name="Group 9"/>
            <p:cNvGrpSpPr/>
            <p:nvPr/>
          </p:nvGrpSpPr>
          <p:grpSpPr>
            <a:xfrm>
              <a:off x="8813511" y="1028700"/>
              <a:ext cx="3903252" cy="1332534"/>
              <a:chOff x="0" y="0"/>
              <a:chExt cx="1607805" cy="5488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607805" cy="548890"/>
              </a:xfrm>
              <a:custGeom>
                <a:avLst/>
                <a:gdLst/>
                <a:ahLst/>
                <a:cxnLst/>
                <a:rect l="l" t="t" r="r" b="b"/>
                <a:pathLst>
                  <a:path w="1607805" h="548890">
                    <a:moveTo>
                      <a:pt x="31735" y="0"/>
                    </a:moveTo>
                    <a:lnTo>
                      <a:pt x="1576070" y="0"/>
                    </a:lnTo>
                    <a:cubicBezTo>
                      <a:pt x="1584487" y="0"/>
                      <a:pt x="1592559" y="3344"/>
                      <a:pt x="1598510" y="9295"/>
                    </a:cubicBezTo>
                    <a:cubicBezTo>
                      <a:pt x="1604462" y="15247"/>
                      <a:pt x="1607805" y="23319"/>
                      <a:pt x="1607805" y="31735"/>
                    </a:cubicBezTo>
                    <a:lnTo>
                      <a:pt x="1607805" y="517155"/>
                    </a:lnTo>
                    <a:cubicBezTo>
                      <a:pt x="1607805" y="525571"/>
                      <a:pt x="1604462" y="533643"/>
                      <a:pt x="1598510" y="539595"/>
                    </a:cubicBezTo>
                    <a:cubicBezTo>
                      <a:pt x="1592559" y="545546"/>
                      <a:pt x="1584487" y="548890"/>
                      <a:pt x="1576070" y="548890"/>
                    </a:cubicBezTo>
                    <a:lnTo>
                      <a:pt x="31735" y="548890"/>
                    </a:lnTo>
                    <a:cubicBezTo>
                      <a:pt x="23319" y="548890"/>
                      <a:pt x="15247" y="545546"/>
                      <a:pt x="9295" y="539595"/>
                    </a:cubicBezTo>
                    <a:cubicBezTo>
                      <a:pt x="3344" y="533643"/>
                      <a:pt x="0" y="525571"/>
                      <a:pt x="0" y="517155"/>
                    </a:cubicBezTo>
                    <a:lnTo>
                      <a:pt x="0" y="31735"/>
                    </a:lnTo>
                    <a:cubicBezTo>
                      <a:pt x="0" y="23319"/>
                      <a:pt x="3344" y="15247"/>
                      <a:pt x="9295" y="9295"/>
                    </a:cubicBezTo>
                    <a:cubicBezTo>
                      <a:pt x="15247" y="3344"/>
                      <a:pt x="23319" y="0"/>
                      <a:pt x="31735" y="0"/>
                    </a:cubicBezTo>
                    <a:close/>
                  </a:path>
                </a:pathLst>
              </a:custGeom>
              <a:solidFill>
                <a:srgbClr val="FFC43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607805" cy="5869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201805" y="1572800"/>
              <a:ext cx="312666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4"/>
                </a:lnSpc>
              </a:pPr>
              <a:r>
                <a:rPr lang="en-US" sz="2850">
                  <a:solidFill>
                    <a:srgbClr val="000000"/>
                  </a:solidFill>
                  <a:latin typeface="Kooperativ"/>
                </a:rPr>
                <a:t>Pronunciation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077021" y="710777"/>
              <a:ext cx="502897" cy="635847"/>
            </a:xfrm>
            <a:custGeom>
              <a:avLst/>
              <a:gdLst/>
              <a:ahLst/>
              <a:cxnLst/>
              <a:rect l="l" t="t" r="r" b="b"/>
              <a:pathLst>
                <a:path w="502897" h="635847">
                  <a:moveTo>
                    <a:pt x="0" y="0"/>
                  </a:moveTo>
                  <a:lnTo>
                    <a:pt x="502897" y="0"/>
                  </a:lnTo>
                  <a:lnTo>
                    <a:pt x="502897" y="635846"/>
                  </a:lnTo>
                  <a:lnTo>
                    <a:pt x="0" y="635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4FE56DF7-2031-4772-9501-2564170DD471}"/>
              </a:ext>
            </a:extLst>
          </p:cNvPr>
          <p:cNvGrpSpPr/>
          <p:nvPr/>
        </p:nvGrpSpPr>
        <p:grpSpPr>
          <a:xfrm>
            <a:off x="10756611" y="2891704"/>
            <a:ext cx="4180837" cy="1615377"/>
            <a:chOff x="8813511" y="2695761"/>
            <a:chExt cx="3903252" cy="1664362"/>
          </a:xfrm>
        </p:grpSpPr>
        <p:grpSp>
          <p:nvGrpSpPr>
            <p:cNvPr id="3" name="Group 3"/>
            <p:cNvGrpSpPr/>
            <p:nvPr/>
          </p:nvGrpSpPr>
          <p:grpSpPr>
            <a:xfrm>
              <a:off x="8813511" y="3027589"/>
              <a:ext cx="3903252" cy="1332534"/>
              <a:chOff x="0" y="0"/>
              <a:chExt cx="1607805" cy="548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07805" cy="548890"/>
              </a:xfrm>
              <a:custGeom>
                <a:avLst/>
                <a:gdLst/>
                <a:ahLst/>
                <a:cxnLst/>
                <a:rect l="l" t="t" r="r" b="b"/>
                <a:pathLst>
                  <a:path w="1607805" h="548890">
                    <a:moveTo>
                      <a:pt x="31735" y="0"/>
                    </a:moveTo>
                    <a:lnTo>
                      <a:pt x="1576070" y="0"/>
                    </a:lnTo>
                    <a:cubicBezTo>
                      <a:pt x="1584487" y="0"/>
                      <a:pt x="1592559" y="3344"/>
                      <a:pt x="1598510" y="9295"/>
                    </a:cubicBezTo>
                    <a:cubicBezTo>
                      <a:pt x="1604462" y="15247"/>
                      <a:pt x="1607805" y="23319"/>
                      <a:pt x="1607805" y="31735"/>
                    </a:cubicBezTo>
                    <a:lnTo>
                      <a:pt x="1607805" y="517155"/>
                    </a:lnTo>
                    <a:cubicBezTo>
                      <a:pt x="1607805" y="525571"/>
                      <a:pt x="1604462" y="533643"/>
                      <a:pt x="1598510" y="539595"/>
                    </a:cubicBezTo>
                    <a:cubicBezTo>
                      <a:pt x="1592559" y="545546"/>
                      <a:pt x="1584487" y="548890"/>
                      <a:pt x="1576070" y="548890"/>
                    </a:cubicBezTo>
                    <a:lnTo>
                      <a:pt x="31735" y="548890"/>
                    </a:lnTo>
                    <a:cubicBezTo>
                      <a:pt x="23319" y="548890"/>
                      <a:pt x="15247" y="545546"/>
                      <a:pt x="9295" y="539595"/>
                    </a:cubicBezTo>
                    <a:cubicBezTo>
                      <a:pt x="3344" y="533643"/>
                      <a:pt x="0" y="525571"/>
                      <a:pt x="0" y="517155"/>
                    </a:cubicBezTo>
                    <a:lnTo>
                      <a:pt x="0" y="31735"/>
                    </a:lnTo>
                    <a:cubicBezTo>
                      <a:pt x="0" y="23319"/>
                      <a:pt x="3344" y="15247"/>
                      <a:pt x="9295" y="9295"/>
                    </a:cubicBezTo>
                    <a:cubicBezTo>
                      <a:pt x="15247" y="3344"/>
                      <a:pt x="23319" y="0"/>
                      <a:pt x="31735" y="0"/>
                    </a:cubicBezTo>
                    <a:close/>
                  </a:path>
                </a:pathLst>
              </a:custGeom>
              <a:solidFill>
                <a:srgbClr val="FFC436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607805" cy="5869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136491" y="3535775"/>
              <a:ext cx="315932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2374"/>
                </a:lnSpc>
                <a:spcBef>
                  <a:spcPct val="0"/>
                </a:spcBef>
              </a:pPr>
              <a:r>
                <a:rPr lang="en-US" sz="2850">
                  <a:solidFill>
                    <a:srgbClr val="000000"/>
                  </a:solidFill>
                  <a:latin typeface="Kooperativ"/>
                </a:rPr>
                <a:t>Grammar</a:t>
              </a:r>
              <a:endParaRPr lang="en-US" sz="2850" u="none" strike="noStrike">
                <a:solidFill>
                  <a:srgbClr val="000000"/>
                </a:solidFill>
                <a:latin typeface="Kooperativ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2077021" y="2695761"/>
              <a:ext cx="502897" cy="635847"/>
            </a:xfrm>
            <a:custGeom>
              <a:avLst/>
              <a:gdLst/>
              <a:ahLst/>
              <a:cxnLst/>
              <a:rect l="l" t="t" r="r" b="b"/>
              <a:pathLst>
                <a:path w="502897" h="635847">
                  <a:moveTo>
                    <a:pt x="0" y="0"/>
                  </a:moveTo>
                  <a:lnTo>
                    <a:pt x="502897" y="0"/>
                  </a:lnTo>
                  <a:lnTo>
                    <a:pt x="502897" y="635847"/>
                  </a:lnTo>
                  <a:lnTo>
                    <a:pt x="0" y="635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ECAFFB3-1EF9-4E0C-7E38-63042E1019BC}"/>
              </a:ext>
            </a:extLst>
          </p:cNvPr>
          <p:cNvGrpSpPr/>
          <p:nvPr/>
        </p:nvGrpSpPr>
        <p:grpSpPr>
          <a:xfrm>
            <a:off x="12993126" y="710777"/>
            <a:ext cx="3903252" cy="1650457"/>
            <a:chOff x="12993126" y="710777"/>
            <a:chExt cx="3903252" cy="1650457"/>
          </a:xfrm>
        </p:grpSpPr>
        <p:grpSp>
          <p:nvGrpSpPr>
            <p:cNvPr id="12" name="Group 12"/>
            <p:cNvGrpSpPr/>
            <p:nvPr/>
          </p:nvGrpSpPr>
          <p:grpSpPr>
            <a:xfrm>
              <a:off x="12993126" y="1028700"/>
              <a:ext cx="3903252" cy="1332534"/>
              <a:chOff x="0" y="0"/>
              <a:chExt cx="1607805" cy="5488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607805" cy="548890"/>
              </a:xfrm>
              <a:custGeom>
                <a:avLst/>
                <a:gdLst/>
                <a:ahLst/>
                <a:cxnLst/>
                <a:rect l="l" t="t" r="r" b="b"/>
                <a:pathLst>
                  <a:path w="1607805" h="548890">
                    <a:moveTo>
                      <a:pt x="31735" y="0"/>
                    </a:moveTo>
                    <a:lnTo>
                      <a:pt x="1576070" y="0"/>
                    </a:lnTo>
                    <a:cubicBezTo>
                      <a:pt x="1584487" y="0"/>
                      <a:pt x="1592559" y="3344"/>
                      <a:pt x="1598510" y="9295"/>
                    </a:cubicBezTo>
                    <a:cubicBezTo>
                      <a:pt x="1604462" y="15247"/>
                      <a:pt x="1607805" y="23319"/>
                      <a:pt x="1607805" y="31735"/>
                    </a:cubicBezTo>
                    <a:lnTo>
                      <a:pt x="1607805" y="517155"/>
                    </a:lnTo>
                    <a:cubicBezTo>
                      <a:pt x="1607805" y="525571"/>
                      <a:pt x="1604462" y="533643"/>
                      <a:pt x="1598510" y="539595"/>
                    </a:cubicBezTo>
                    <a:cubicBezTo>
                      <a:pt x="1592559" y="545546"/>
                      <a:pt x="1584487" y="548890"/>
                      <a:pt x="1576070" y="548890"/>
                    </a:cubicBezTo>
                    <a:lnTo>
                      <a:pt x="31735" y="548890"/>
                    </a:lnTo>
                    <a:cubicBezTo>
                      <a:pt x="23319" y="548890"/>
                      <a:pt x="15247" y="545546"/>
                      <a:pt x="9295" y="539595"/>
                    </a:cubicBezTo>
                    <a:cubicBezTo>
                      <a:pt x="3344" y="533643"/>
                      <a:pt x="0" y="525571"/>
                      <a:pt x="0" y="517155"/>
                    </a:cubicBezTo>
                    <a:lnTo>
                      <a:pt x="0" y="31735"/>
                    </a:lnTo>
                    <a:cubicBezTo>
                      <a:pt x="0" y="23319"/>
                      <a:pt x="3344" y="15247"/>
                      <a:pt x="9295" y="9295"/>
                    </a:cubicBezTo>
                    <a:cubicBezTo>
                      <a:pt x="15247" y="3344"/>
                      <a:pt x="23319" y="0"/>
                      <a:pt x="31735" y="0"/>
                    </a:cubicBezTo>
                    <a:close/>
                  </a:path>
                </a:pathLst>
              </a:custGeom>
              <a:solidFill>
                <a:srgbClr val="FFC436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607805" cy="5869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381420" y="1548251"/>
              <a:ext cx="3126664" cy="307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74"/>
                </a:lnSpc>
                <a:spcBef>
                  <a:spcPct val="0"/>
                </a:spcBef>
              </a:pPr>
              <a:r>
                <a:rPr lang="en-US" sz="2850">
                  <a:solidFill>
                    <a:srgbClr val="000000"/>
                  </a:solidFill>
                  <a:latin typeface="Kooperativ"/>
                </a:rPr>
                <a:t>Vocabulary</a:t>
              </a:r>
              <a:endParaRPr lang="en-US" sz="2850" u="none" strike="noStrike">
                <a:solidFill>
                  <a:srgbClr val="000000"/>
                </a:solidFill>
                <a:latin typeface="Kooperativ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6374363" y="710777"/>
              <a:ext cx="502897" cy="635847"/>
            </a:xfrm>
            <a:custGeom>
              <a:avLst/>
              <a:gdLst/>
              <a:ahLst/>
              <a:cxnLst/>
              <a:rect l="l" t="t" r="r" b="b"/>
              <a:pathLst>
                <a:path w="502897" h="635847">
                  <a:moveTo>
                    <a:pt x="0" y="0"/>
                  </a:moveTo>
                  <a:lnTo>
                    <a:pt x="502897" y="0"/>
                  </a:lnTo>
                  <a:lnTo>
                    <a:pt x="502897" y="635846"/>
                  </a:lnTo>
                  <a:lnTo>
                    <a:pt x="0" y="635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0" name="Freeform 30"/>
          <p:cNvSpPr/>
          <p:nvPr/>
        </p:nvSpPr>
        <p:spPr>
          <a:xfrm>
            <a:off x="-992695" y="-20574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097949" y="1639255"/>
            <a:ext cx="7320151" cy="1239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344"/>
              </a:lnSpc>
            </a:pPr>
            <a:r>
              <a:rPr lang="en-US" sz="11250" err="1">
                <a:solidFill>
                  <a:srgbClr val="FFFFFF"/>
                </a:solidFill>
                <a:latin typeface="Kooperativ"/>
              </a:rPr>
              <a:t>Mục</a:t>
            </a:r>
            <a:r>
              <a:rPr lang="en-US" sz="11250">
                <a:solidFill>
                  <a:srgbClr val="FFFFFF"/>
                </a:solidFill>
                <a:latin typeface="Kooperativ"/>
              </a:rPr>
              <a:t> </a:t>
            </a:r>
            <a:r>
              <a:rPr lang="en-US" sz="11250" err="1">
                <a:solidFill>
                  <a:srgbClr val="FFFFFF"/>
                </a:solidFill>
                <a:latin typeface="Kooperativ"/>
              </a:rPr>
              <a:t>lục</a:t>
            </a: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427216E6-3F75-73BC-EAF4-6DC304F47B0D}"/>
              </a:ext>
            </a:extLst>
          </p:cNvPr>
          <p:cNvSpPr/>
          <p:nvPr/>
        </p:nvSpPr>
        <p:spPr>
          <a:xfrm>
            <a:off x="5590251" y="4510066"/>
            <a:ext cx="2831507" cy="4783255"/>
          </a:xfrm>
          <a:custGeom>
            <a:avLst/>
            <a:gdLst/>
            <a:ahLst/>
            <a:cxnLst/>
            <a:rect l="l" t="t" r="r" b="b"/>
            <a:pathLst>
              <a:path w="4856249" h="8506168">
                <a:moveTo>
                  <a:pt x="0" y="0"/>
                </a:moveTo>
                <a:lnTo>
                  <a:pt x="4856248" y="0"/>
                </a:lnTo>
                <a:lnTo>
                  <a:pt x="4856248" y="8506167"/>
                </a:lnTo>
                <a:lnTo>
                  <a:pt x="0" y="85061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38028" y="4753990"/>
            <a:ext cx="7655647" cy="33061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6" name="Group 6"/>
          <p:cNvGrpSpPr/>
          <p:nvPr/>
        </p:nvGrpSpPr>
        <p:grpSpPr>
          <a:xfrm>
            <a:off x="9582995" y="6989919"/>
            <a:ext cx="7676305" cy="1727631"/>
            <a:chOff x="0" y="0"/>
            <a:chExt cx="2021743" cy="4550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21743" cy="455014"/>
            </a:xfrm>
            <a:custGeom>
              <a:avLst/>
              <a:gdLst/>
              <a:ahLst/>
              <a:cxnLst/>
              <a:rect l="l" t="t" r="r" b="b"/>
              <a:pathLst>
                <a:path w="2021743" h="455014">
                  <a:moveTo>
                    <a:pt x="1010871" y="0"/>
                  </a:moveTo>
                  <a:cubicBezTo>
                    <a:pt x="452583" y="0"/>
                    <a:pt x="0" y="101858"/>
                    <a:pt x="0" y="227507"/>
                  </a:cubicBezTo>
                  <a:cubicBezTo>
                    <a:pt x="0" y="353156"/>
                    <a:pt x="452583" y="455014"/>
                    <a:pt x="1010871" y="455014"/>
                  </a:cubicBezTo>
                  <a:cubicBezTo>
                    <a:pt x="1569160" y="455014"/>
                    <a:pt x="2021743" y="353156"/>
                    <a:pt x="2021743" y="227507"/>
                  </a:cubicBezTo>
                  <a:cubicBezTo>
                    <a:pt x="2021743" y="101858"/>
                    <a:pt x="1569160" y="0"/>
                    <a:pt x="1010871" y="0"/>
                  </a:cubicBezTo>
                  <a:close/>
                </a:path>
              </a:pathLst>
            </a:custGeom>
            <a:solidFill>
              <a:srgbClr val="0F5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89538" y="4558"/>
              <a:ext cx="1642666" cy="4077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715914" y="962025"/>
            <a:ext cx="11724914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344"/>
              </a:lnSpc>
            </a:pPr>
            <a:r>
              <a:rPr lang="en-US" sz="11250">
                <a:solidFill>
                  <a:srgbClr val="FFFFFF"/>
                </a:solidFill>
                <a:latin typeface="Kooperativ"/>
              </a:rPr>
              <a:t>PRONUNCIATION</a:t>
            </a:r>
          </a:p>
        </p:txBody>
      </p:sp>
      <p:sp>
        <p:nvSpPr>
          <p:cNvPr id="11" name="Freeform 11"/>
          <p:cNvSpPr/>
          <p:nvPr/>
        </p:nvSpPr>
        <p:spPr>
          <a:xfrm flipH="1">
            <a:off x="10181556" y="1028700"/>
            <a:ext cx="7077744" cy="7235612"/>
          </a:xfrm>
          <a:custGeom>
            <a:avLst/>
            <a:gdLst/>
            <a:ahLst/>
            <a:cxnLst/>
            <a:rect l="l" t="t" r="r" b="b"/>
            <a:pathLst>
              <a:path w="7077744" h="7235612">
                <a:moveTo>
                  <a:pt x="7077744" y="0"/>
                </a:moveTo>
                <a:lnTo>
                  <a:pt x="0" y="0"/>
                </a:lnTo>
                <a:lnTo>
                  <a:pt x="0" y="7235612"/>
                </a:lnTo>
                <a:lnTo>
                  <a:pt x="7077744" y="7235612"/>
                </a:lnTo>
                <a:lnTo>
                  <a:pt x="70777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2969470" y="2160172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8"/>
                </a:lnTo>
                <a:lnTo>
                  <a:pt x="0" y="746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14624" y="5378021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19058">
            <a:off x="636547" y="516398"/>
            <a:ext cx="2541189" cy="2586452"/>
          </a:xfrm>
          <a:custGeom>
            <a:avLst/>
            <a:gdLst/>
            <a:ahLst/>
            <a:cxnLst/>
            <a:rect l="l" t="t" r="r" b="b"/>
            <a:pathLst>
              <a:path w="2541189" h="2586452">
                <a:moveTo>
                  <a:pt x="0" y="0"/>
                </a:moveTo>
                <a:lnTo>
                  <a:pt x="2541189" y="0"/>
                </a:lnTo>
                <a:lnTo>
                  <a:pt x="2541189" y="2586452"/>
                </a:lnTo>
                <a:lnTo>
                  <a:pt x="0" y="2586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2694015-8BB7-FD86-9828-98B81D17EAC9}"/>
              </a:ext>
            </a:extLst>
          </p:cNvPr>
          <p:cNvSpPr/>
          <p:nvPr/>
        </p:nvSpPr>
        <p:spPr>
          <a:xfrm>
            <a:off x="1894114" y="4143774"/>
            <a:ext cx="7037615" cy="3218688"/>
          </a:xfrm>
          <a:custGeom>
            <a:avLst/>
            <a:gdLst/>
            <a:ahLst/>
            <a:cxnLst/>
            <a:rect l="l" t="t" r="r" b="b"/>
            <a:pathLst>
              <a:path w="7315200" h="3218688">
                <a:moveTo>
                  <a:pt x="0" y="0"/>
                </a:moveTo>
                <a:lnTo>
                  <a:pt x="7315200" y="0"/>
                </a:lnTo>
                <a:lnTo>
                  <a:pt x="7315200" y="3218688"/>
                </a:lnTo>
                <a:lnTo>
                  <a:pt x="0" y="3218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271929" y="464254"/>
            <a:ext cx="9169857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/>
                <a:cs typeface="Arial"/>
              </a:rPr>
              <a:t>PRONUNCIATION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58304" y="2486041"/>
            <a:ext cx="1668980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Mark (') the stressed syllables in the underlined words. Then listen, check, and repeat. </a:t>
            </a:r>
            <a:endParaRPr lang="en-US" sz="3600" b="1" dirty="0">
              <a:solidFill>
                <a:srgbClr val="FFFFFF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6131" y="2513954"/>
            <a:ext cx="753909" cy="753909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309" y="239145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6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6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CC6B70-E839-4399-ADD3-A52C4D52AAF7}"/>
              </a:ext>
            </a:extLst>
          </p:cNvPr>
          <p:cNvSpPr txBox="1"/>
          <p:nvPr/>
        </p:nvSpPr>
        <p:spPr>
          <a:xfrm>
            <a:off x="9798847" y="4562386"/>
            <a:ext cx="8901113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1. 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'Driverless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 trains will be 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'popular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.</a:t>
            </a:r>
            <a:r>
              <a:rPr lang="en-US" sz="3900" dirty="0">
                <a:solidFill>
                  <a:srgbClr val="FFC436"/>
                </a:solidFill>
                <a:latin typeface="ChronicaPro-Bold"/>
                <a:ea typeface="Times New Roman" panose="02020603050405020304" pitchFamily="18" charset="0"/>
                <a:cs typeface="Calibri"/>
              </a:rPr>
              <a:t> </a:t>
            </a:r>
            <a:endParaRPr lang="en-US" sz="3900">
              <a:solidFill>
                <a:srgbClr val="FFC436"/>
              </a:solidFill>
              <a:effectLst/>
              <a:latin typeface="ChronicaPro-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/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2. Niagara Falls is Canada’s most famous 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‘natural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 </a:t>
            </a:r>
            <a:r>
              <a:rPr lang="en-US" sz="3900" u="sng" err="1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at’traction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.</a:t>
            </a:r>
            <a:endParaRPr lang="en-US" sz="3900">
              <a:solidFill>
                <a:srgbClr val="FFC436"/>
              </a:solidFill>
              <a:effectLst/>
              <a:latin typeface="ChronicaPro-Bold"/>
              <a:ea typeface="Times New Roman" panose="02020603050405020304" pitchFamily="18" charset="0"/>
              <a:cs typeface="Calibri"/>
            </a:endParaRPr>
          </a:p>
          <a:p>
            <a:pPr marL="457200" indent="-457200"/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3. We can save 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'energy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 by </a:t>
            </a:r>
            <a:r>
              <a:rPr lang="en-US" sz="3900" u="sng" err="1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re'cycling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.</a:t>
            </a:r>
            <a:endParaRPr lang="en-US" sz="3900">
              <a:solidFill>
                <a:srgbClr val="FFC436"/>
              </a:solidFill>
              <a:effectLst/>
              <a:latin typeface="ChronicaPro-Bold"/>
              <a:ea typeface="Times New Roman" panose="02020603050405020304" pitchFamily="18" charset="0"/>
              <a:cs typeface="Calibri"/>
            </a:endParaRPr>
          </a:p>
          <a:p>
            <a:pPr marL="457200" indent="-457200"/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4. All plants and ‘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animals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 need ‘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energy</a:t>
            </a:r>
            <a:endParaRPr lang="en-US" sz="3900">
              <a:solidFill>
                <a:srgbClr val="FFC436"/>
              </a:solidFill>
              <a:effectLst/>
              <a:latin typeface="ChronicaPro-Bold"/>
              <a:ea typeface="Times New Roman" panose="02020603050405020304" pitchFamily="18" charset="0"/>
              <a:cs typeface="Calibri"/>
            </a:endParaRPr>
          </a:p>
          <a:p>
            <a:pPr marL="457200" indent="-457200"/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5. He’s reading Guidance for ‘</a:t>
            </a:r>
            <a:r>
              <a:rPr lang="en-US" sz="3900" u="sng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Visitors</a:t>
            </a:r>
            <a:r>
              <a:rPr lang="en-US" sz="3900" dirty="0">
                <a:solidFill>
                  <a:srgbClr val="FFC436"/>
                </a:solidFill>
                <a:effectLst/>
                <a:latin typeface="ChronicaPro-Bold"/>
                <a:ea typeface="Times New Roman" panose="02020603050405020304" pitchFamily="18" charset="0"/>
                <a:cs typeface="Calibri"/>
              </a:rPr>
              <a:t> to Scotland.</a:t>
            </a:r>
          </a:p>
        </p:txBody>
      </p:sp>
      <p:pic>
        <p:nvPicPr>
          <p:cNvPr id="2" name="088.mp3" descr="088.mp3">
            <a:hlinkClick r:id="" action="ppaction://media"/>
            <a:extLst>
              <a:ext uri="{FF2B5EF4-FFF2-40B4-BE49-F238E27FC236}">
                <a16:creationId xmlns:a16="http://schemas.microsoft.com/office/drawing/2014/main" id="{33E4F60E-3EF4-1844-8A74-0CCCEF392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383" y="3125257"/>
            <a:ext cx="1072393" cy="10199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C05FB6D-D63D-E288-188C-763590667641}"/>
              </a:ext>
            </a:extLst>
          </p:cNvPr>
          <p:cNvSpPr txBox="1"/>
          <p:nvPr/>
        </p:nvSpPr>
        <p:spPr>
          <a:xfrm>
            <a:off x="2079422" y="4567505"/>
            <a:ext cx="8227503" cy="43144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0" indent="-571500"/>
            <a:r>
              <a:rPr lang="en-US" sz="3900" dirty="0">
                <a:solidFill>
                  <a:srgbClr val="D35B38"/>
                </a:solidFill>
                <a:latin typeface="ChronicaPro-Bold"/>
                <a:cs typeface="Segoe UI"/>
              </a:rPr>
              <a:t>1.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Driverless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trains will be 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popular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. ​</a:t>
            </a:r>
            <a:endParaRPr lang="vi-VN" dirty="0"/>
          </a:p>
          <a:p>
            <a:pPr marL="571500" indent="-571500"/>
            <a:r>
              <a:rPr lang="en-US" sz="3900" dirty="0">
                <a:solidFill>
                  <a:srgbClr val="D35B38"/>
                </a:solidFill>
                <a:latin typeface="ChronicaPro-Bold"/>
                <a:cs typeface="Segoe UI"/>
              </a:rPr>
              <a:t>2.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 Niagara Falls is Canada’s most famous 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natural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</a:t>
            </a:r>
            <a:r>
              <a:rPr lang="en-US" sz="3900" u="sng" err="1">
                <a:solidFill>
                  <a:srgbClr val="FFFFFF"/>
                </a:solidFill>
                <a:latin typeface="ChronicaPro-Bold"/>
                <a:cs typeface="Segoe UI"/>
              </a:rPr>
              <a:t>at’traction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.​</a:t>
            </a:r>
          </a:p>
          <a:p>
            <a:pPr marL="571500" indent="-571500"/>
            <a:r>
              <a:rPr lang="en-US" sz="3900" dirty="0">
                <a:solidFill>
                  <a:srgbClr val="D35B38"/>
                </a:solidFill>
                <a:latin typeface="ChronicaPro-Bold"/>
                <a:cs typeface="Segoe UI"/>
              </a:rPr>
              <a:t>3.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 We can save 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energy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by 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recycling.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​</a:t>
            </a:r>
          </a:p>
          <a:p>
            <a:pPr marL="571500" indent="-571500"/>
            <a:r>
              <a:rPr lang="en-US" sz="3900" dirty="0">
                <a:solidFill>
                  <a:srgbClr val="D35B38"/>
                </a:solidFill>
                <a:latin typeface="ChronicaPro-Bold"/>
                <a:cs typeface="Segoe UI"/>
              </a:rPr>
              <a:t>4.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 All plants and 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animals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need 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energy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​</a:t>
            </a:r>
          </a:p>
          <a:p>
            <a:pPr marL="571500" indent="-571500"/>
            <a:r>
              <a:rPr lang="en-US" sz="3900" dirty="0">
                <a:solidFill>
                  <a:srgbClr val="D35B38"/>
                </a:solidFill>
                <a:latin typeface="ChronicaPro-Bold"/>
                <a:cs typeface="Segoe UI"/>
              </a:rPr>
              <a:t>5.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 He’s reading Guidance for </a:t>
            </a:r>
            <a:r>
              <a:rPr lang="en-US" sz="3900" u="sng" dirty="0">
                <a:solidFill>
                  <a:srgbClr val="FFFFFF"/>
                </a:solidFill>
                <a:latin typeface="ChronicaPro-Bold"/>
                <a:cs typeface="Segoe UI"/>
              </a:rPr>
              <a:t>Visitors</a:t>
            </a:r>
            <a:r>
              <a:rPr lang="en-US" sz="3900" dirty="0">
                <a:solidFill>
                  <a:srgbClr val="FFFFFF"/>
                </a:solidFill>
                <a:latin typeface="ChronicaPro-Bold"/>
                <a:cs typeface="Segoe UI"/>
              </a:rPr>
              <a:t> to Scotland.</a:t>
            </a: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5505C8B-FE15-9B58-8698-0275C2997BB0}"/>
              </a:ext>
            </a:extLst>
          </p:cNvPr>
          <p:cNvSpPr/>
          <p:nvPr/>
        </p:nvSpPr>
        <p:spPr>
          <a:xfrm rot="599255">
            <a:off x="14199582" y="-2370699"/>
            <a:ext cx="4469080" cy="4726912"/>
          </a:xfrm>
          <a:custGeom>
            <a:avLst/>
            <a:gdLst/>
            <a:ahLst/>
            <a:cxnLst/>
            <a:rect l="l" t="t" r="r" b="b"/>
            <a:pathLst>
              <a:path w="4469080" h="4726912">
                <a:moveTo>
                  <a:pt x="0" y="0"/>
                </a:moveTo>
                <a:lnTo>
                  <a:pt x="4469081" y="0"/>
                </a:lnTo>
                <a:lnTo>
                  <a:pt x="4469081" y="4726912"/>
                </a:lnTo>
                <a:lnTo>
                  <a:pt x="0" y="47269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4">
            <a:extLst>
              <a:ext uri="{FF2B5EF4-FFF2-40B4-BE49-F238E27FC236}">
                <a16:creationId xmlns:a16="http://schemas.microsoft.com/office/drawing/2014/main" id="{AC30A9B6-21E8-5316-4B76-43FC6E13DCBE}"/>
              </a:ext>
            </a:extLst>
          </p:cNvPr>
          <p:cNvSpPr/>
          <p:nvPr/>
        </p:nvSpPr>
        <p:spPr>
          <a:xfrm>
            <a:off x="-1602156" y="3934680"/>
            <a:ext cx="3866304" cy="7629006"/>
          </a:xfrm>
          <a:custGeom>
            <a:avLst/>
            <a:gdLst/>
            <a:ahLst/>
            <a:cxnLst/>
            <a:rect l="l" t="t" r="r" b="b"/>
            <a:pathLst>
              <a:path w="5825733" h="10012978">
                <a:moveTo>
                  <a:pt x="0" y="0"/>
                </a:moveTo>
                <a:lnTo>
                  <a:pt x="5825733" y="0"/>
                </a:lnTo>
                <a:lnTo>
                  <a:pt x="5825733" y="10012978"/>
                </a:lnTo>
                <a:lnTo>
                  <a:pt x="0" y="100129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A928FAF-43DF-3580-01AF-2B3CC4F88A96}"/>
              </a:ext>
            </a:extLst>
          </p:cNvPr>
          <p:cNvSpPr/>
          <p:nvPr/>
        </p:nvSpPr>
        <p:spPr>
          <a:xfrm>
            <a:off x="700259" y="555283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FDAEB9D8-32A2-6A02-356F-B98FB20F1513}"/>
              </a:ext>
            </a:extLst>
          </p:cNvPr>
          <p:cNvSpPr/>
          <p:nvPr/>
        </p:nvSpPr>
        <p:spPr>
          <a:xfrm>
            <a:off x="11444459" y="1388040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2">
            <a:extLst>
              <a:ext uri="{FF2B5EF4-FFF2-40B4-BE49-F238E27FC236}">
                <a16:creationId xmlns:a16="http://schemas.microsoft.com/office/drawing/2014/main" id="{05FAA53A-C568-ED8B-3ECE-3687320B3E49}"/>
              </a:ext>
            </a:extLst>
          </p:cNvPr>
          <p:cNvSpPr/>
          <p:nvPr/>
        </p:nvSpPr>
        <p:spPr>
          <a:xfrm>
            <a:off x="15951145" y="8572611"/>
            <a:ext cx="485070" cy="599370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/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87386" y="1183037"/>
            <a:ext cx="7161835" cy="4114800"/>
          </a:xfrm>
          <a:custGeom>
            <a:avLst/>
            <a:gdLst/>
            <a:ahLst/>
            <a:cxnLst/>
            <a:rect l="l" t="t" r="r" b="b"/>
            <a:pathLst>
              <a:path w="7161835" h="4114800">
                <a:moveTo>
                  <a:pt x="0" y="0"/>
                </a:moveTo>
                <a:lnTo>
                  <a:pt x="7161836" y="0"/>
                </a:lnTo>
                <a:lnTo>
                  <a:pt x="7161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9972" y="1411613"/>
            <a:ext cx="5808967" cy="4087401"/>
          </a:xfrm>
          <a:custGeom>
            <a:avLst/>
            <a:gdLst/>
            <a:ahLst/>
            <a:cxnLst/>
            <a:rect l="l" t="t" r="r" b="b"/>
            <a:pathLst>
              <a:path w="5808967" h="4087401">
                <a:moveTo>
                  <a:pt x="0" y="0"/>
                </a:moveTo>
                <a:lnTo>
                  <a:pt x="5808968" y="0"/>
                </a:lnTo>
                <a:lnTo>
                  <a:pt x="5808968" y="4087401"/>
                </a:lnTo>
                <a:lnTo>
                  <a:pt x="0" y="4087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07755" y="706225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8"/>
                </a:lnTo>
                <a:lnTo>
                  <a:pt x="0" y="746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33918" y="706225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8"/>
                </a:lnTo>
                <a:lnTo>
                  <a:pt x="0" y="7463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590759" y="-645787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419968" y="6621024"/>
            <a:ext cx="1144806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45"/>
              </a:lnSpc>
            </a:pPr>
            <a:r>
              <a:rPr lang="en-US" sz="13050" dirty="0">
                <a:solidFill>
                  <a:srgbClr val="FFFFFF"/>
                </a:solidFill>
                <a:latin typeface="Kooperativ"/>
              </a:rPr>
              <a:t>Vocabulary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458850" y="2502908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05331" y="1954118"/>
            <a:ext cx="1433201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in the box next to their definitions. </a:t>
            </a:r>
            <a:endParaRPr lang="en-US" sz="3600" b="1" dirty="0">
              <a:solidFill>
                <a:srgbClr val="FFFFFF"/>
              </a:solidFill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0601" y="1877634"/>
            <a:ext cx="753909" cy="753909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779" y="1723674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18929" y="495389"/>
            <a:ext cx="8255457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/>
                <a:cs typeface="Arial"/>
              </a:rPr>
              <a:t>VOCABULARY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58B455-9B4C-44A8-9A16-5CA3FEC2F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9975" y="3082932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7160" tIns="68580" rIns="137160" bIns="6858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742882-D96F-4D15-B794-E0A7D6DA18BB}"/>
              </a:ext>
            </a:extLst>
          </p:cNvPr>
          <p:cNvSpPr txBox="1"/>
          <p:nvPr/>
        </p:nvSpPr>
        <p:spPr>
          <a:xfrm>
            <a:off x="13114430" y="4153614"/>
            <a:ext cx="2708619" cy="73866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65AA92"/>
                </a:solidFill>
                <a:latin typeface="ChronicaPro-Bold"/>
              </a:rPr>
              <a:t>-&gt; source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4965CC-4B22-4515-BF6C-FA09F10DAD91}"/>
              </a:ext>
            </a:extLst>
          </p:cNvPr>
          <p:cNvSpPr txBox="1"/>
          <p:nvPr/>
        </p:nvSpPr>
        <p:spPr>
          <a:xfrm>
            <a:off x="13114429" y="4945315"/>
            <a:ext cx="446684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65AA92"/>
                </a:solidFill>
                <a:latin typeface="ChronicaPro-Bold"/>
              </a:rPr>
              <a:t>-&gt; bamboo-copter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E66587-60ED-464B-A7D0-CF2C0F94EF81}"/>
              </a:ext>
            </a:extLst>
          </p:cNvPr>
          <p:cNvSpPr txBox="1"/>
          <p:nvPr/>
        </p:nvSpPr>
        <p:spPr>
          <a:xfrm>
            <a:off x="13155492" y="6053261"/>
            <a:ext cx="38576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65AA92"/>
                </a:solidFill>
                <a:latin typeface="ChronicaPro-Bold"/>
              </a:rPr>
              <a:t>-&gt; symbol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8BA55-E8F0-49CF-A13B-26E5ABA03039}"/>
              </a:ext>
            </a:extLst>
          </p:cNvPr>
          <p:cNvSpPr txBox="1"/>
          <p:nvPr/>
        </p:nvSpPr>
        <p:spPr>
          <a:xfrm>
            <a:off x="13114430" y="7066745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65AA92"/>
                </a:solidFill>
                <a:latin typeface="ChronicaPro-Bold"/>
              </a:rPr>
              <a:t>-&gt; coal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B3BEBD-7EB4-4873-8DBC-1FF09A7413C3}"/>
              </a:ext>
            </a:extLst>
          </p:cNvPr>
          <p:cNvSpPr txBox="1"/>
          <p:nvPr/>
        </p:nvSpPr>
        <p:spPr>
          <a:xfrm>
            <a:off x="13114430" y="8080229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dirty="0">
                <a:solidFill>
                  <a:srgbClr val="65AA92"/>
                </a:solidFill>
                <a:latin typeface="ChronicaPro-Bold"/>
              </a:rPr>
              <a:t>-&gt; attraction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217D0E-2A8B-6447-A339-197930511EA8}"/>
              </a:ext>
            </a:extLst>
          </p:cNvPr>
          <p:cNvSpPr txBox="1"/>
          <p:nvPr/>
        </p:nvSpPr>
        <p:spPr>
          <a:xfrm>
            <a:off x="2819365" y="2824577"/>
            <a:ext cx="12333386" cy="692497"/>
          </a:xfrm>
          <a:prstGeom prst="rect">
            <a:avLst/>
          </a:prstGeom>
          <a:solidFill>
            <a:srgbClr val="FFC436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900" dirty="0"/>
              <a:t>source    symbol     coal     attraction      bamboo-copter</a:t>
            </a:r>
            <a:endParaRPr lang="en-US" sz="390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386BDD-9116-7548-9966-C91843EA96F7}"/>
              </a:ext>
            </a:extLst>
          </p:cNvPr>
          <p:cNvSpPr txBox="1"/>
          <p:nvPr/>
        </p:nvSpPr>
        <p:spPr>
          <a:xfrm>
            <a:off x="1625227" y="4004949"/>
            <a:ext cx="11683030" cy="493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1. ﻿It is a place or thing that you get something from.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2. ﻿This means of transport is eco-friendly.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3. ﻿It is a person or an object that represents a place.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4. ﻿It is a non-renewable source of energy.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5. ﻿An object or a place many visitors want to see.</a:t>
            </a:r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22F9345D-DD09-4BA3-B5C6-C84756894160}"/>
              </a:ext>
            </a:extLst>
          </p:cNvPr>
          <p:cNvSpPr/>
          <p:nvPr/>
        </p:nvSpPr>
        <p:spPr>
          <a:xfrm flipH="1">
            <a:off x="-835445" y="5028088"/>
            <a:ext cx="2672370" cy="5175365"/>
          </a:xfrm>
          <a:custGeom>
            <a:avLst/>
            <a:gdLst/>
            <a:ahLst/>
            <a:cxnLst/>
            <a:rect l="l" t="t" r="r" b="b"/>
            <a:pathLst>
              <a:path w="2672370" h="5175365">
                <a:moveTo>
                  <a:pt x="2672370" y="0"/>
                </a:moveTo>
                <a:lnTo>
                  <a:pt x="0" y="0"/>
                </a:lnTo>
                <a:lnTo>
                  <a:pt x="0" y="5175364"/>
                </a:lnTo>
                <a:lnTo>
                  <a:pt x="2672370" y="5175364"/>
                </a:lnTo>
                <a:lnTo>
                  <a:pt x="267237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33796F9D-4E63-E234-AC73-FDB3A2BA7C71}"/>
              </a:ext>
            </a:extLst>
          </p:cNvPr>
          <p:cNvSpPr/>
          <p:nvPr/>
        </p:nvSpPr>
        <p:spPr>
          <a:xfrm>
            <a:off x="16406623" y="5135509"/>
            <a:ext cx="2369878" cy="4974936"/>
          </a:xfrm>
          <a:custGeom>
            <a:avLst/>
            <a:gdLst/>
            <a:ahLst/>
            <a:cxnLst/>
            <a:rect l="l" t="t" r="r" b="b"/>
            <a:pathLst>
              <a:path w="2369878" h="4974936">
                <a:moveTo>
                  <a:pt x="0" y="0"/>
                </a:moveTo>
                <a:lnTo>
                  <a:pt x="2369878" y="0"/>
                </a:lnTo>
                <a:lnTo>
                  <a:pt x="2369878" y="4974935"/>
                </a:lnTo>
                <a:lnTo>
                  <a:pt x="0" y="4974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058F2F40-CF66-A18E-D7D5-C035C6EA0949}"/>
              </a:ext>
            </a:extLst>
          </p:cNvPr>
          <p:cNvSpPr/>
          <p:nvPr/>
        </p:nvSpPr>
        <p:spPr>
          <a:xfrm rot="1375773">
            <a:off x="2467062" y="-205740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07CA041D-F68E-7766-5D64-360F0ADA8D6A}"/>
              </a:ext>
            </a:extLst>
          </p:cNvPr>
          <p:cNvSpPr/>
          <p:nvPr/>
        </p:nvSpPr>
        <p:spPr>
          <a:xfrm>
            <a:off x="296307" y="1057916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DC1A8418-3E3B-CBB1-7056-DAF096B2543A}"/>
              </a:ext>
            </a:extLst>
          </p:cNvPr>
          <p:cNvSpPr/>
          <p:nvPr/>
        </p:nvSpPr>
        <p:spPr>
          <a:xfrm>
            <a:off x="11515692" y="1272461"/>
            <a:ext cx="517967" cy="517967"/>
          </a:xfrm>
          <a:custGeom>
            <a:avLst/>
            <a:gdLst/>
            <a:ahLst/>
            <a:cxnLst/>
            <a:rect l="l" t="t" r="r" b="b"/>
            <a:pathLst>
              <a:path w="517967" h="517967">
                <a:moveTo>
                  <a:pt x="0" y="0"/>
                </a:moveTo>
                <a:lnTo>
                  <a:pt x="517967" y="0"/>
                </a:lnTo>
                <a:lnTo>
                  <a:pt x="517967" y="517967"/>
                </a:lnTo>
                <a:lnTo>
                  <a:pt x="0" y="517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4">
            <a:extLst>
              <a:ext uri="{FF2B5EF4-FFF2-40B4-BE49-F238E27FC236}">
                <a16:creationId xmlns:a16="http://schemas.microsoft.com/office/drawing/2014/main" id="{6D976981-CFB4-EE8F-6783-F6FBCA8EBA84}"/>
              </a:ext>
            </a:extLst>
          </p:cNvPr>
          <p:cNvSpPr/>
          <p:nvPr/>
        </p:nvSpPr>
        <p:spPr>
          <a:xfrm>
            <a:off x="15743136" y="2459536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15544F71-AEEF-DADB-A8CC-9627A008A53F}"/>
              </a:ext>
            </a:extLst>
          </p:cNvPr>
          <p:cNvSpPr/>
          <p:nvPr/>
        </p:nvSpPr>
        <p:spPr>
          <a:xfrm rot="353679" flipH="1">
            <a:off x="13921339" y="-2390401"/>
            <a:ext cx="5143522" cy="4958312"/>
          </a:xfrm>
          <a:custGeom>
            <a:avLst/>
            <a:gdLst/>
            <a:ahLst/>
            <a:cxnLst/>
            <a:rect l="l" t="t" r="r" b="b"/>
            <a:pathLst>
              <a:path w="5208791" h="4990969">
                <a:moveTo>
                  <a:pt x="0" y="0"/>
                </a:moveTo>
                <a:lnTo>
                  <a:pt x="5208791" y="0"/>
                </a:lnTo>
                <a:lnTo>
                  <a:pt x="5208791" y="4990969"/>
                </a:lnTo>
                <a:lnTo>
                  <a:pt x="0" y="49909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6" grpId="0"/>
      <p:bldP spid="13" grpId="0"/>
      <p:bldP spid="14" grpId="0"/>
      <p:bldP spid="15" grpId="0"/>
      <p:bldP spid="18" grpId="0"/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12040" y="1901850"/>
            <a:ext cx="14332019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Complete the sentences with the words below.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0601" y="1840438"/>
            <a:ext cx="753909" cy="753909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9779" y="1686478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ACB56-C314-47C8-8FB2-5F20E0B2C1CE}"/>
              </a:ext>
            </a:extLst>
          </p:cNvPr>
          <p:cNvSpPr txBox="1"/>
          <p:nvPr/>
        </p:nvSpPr>
        <p:spPr>
          <a:xfrm>
            <a:off x="1512041" y="2971253"/>
            <a:ext cx="14705931" cy="738664"/>
          </a:xfrm>
          <a:prstGeom prst="rect">
            <a:avLst/>
          </a:prstGeom>
          <a:solidFill>
            <a:srgbClr val="FFC43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latin typeface="ChronicaPro-Bold"/>
              </a:rPr>
              <a:t>national    native     renewable     electrical      public     natural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E703F-AD2C-40A5-8F77-5B54AE232334}"/>
              </a:ext>
            </a:extLst>
          </p:cNvPr>
          <p:cNvSpPr txBox="1"/>
          <p:nvPr/>
        </p:nvSpPr>
        <p:spPr>
          <a:xfrm>
            <a:off x="1087365" y="4099265"/>
            <a:ext cx="16724822" cy="5446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1. </a:t>
            </a:r>
            <a:r>
              <a:rPr lang="en-US" sz="3900" dirty="0" err="1">
                <a:solidFill>
                  <a:schemeClr val="bg1"/>
                </a:solidFill>
              </a:rPr>
              <a:t>SkyTrans</a:t>
            </a:r>
            <a:r>
              <a:rPr lang="en-US" sz="3900" dirty="0">
                <a:solidFill>
                  <a:schemeClr val="bg1"/>
                </a:solidFill>
              </a:rPr>
              <a:t> and driverless buses will be popular ___________ means of transport.</a:t>
            </a:r>
            <a:endParaRPr lang="en-US" sz="39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2. Niagara Falls is a ___________ wonder of both the USA and Canada.</a:t>
            </a:r>
            <a:endParaRPr lang="en-US" sz="39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3. The </a:t>
            </a:r>
            <a:r>
              <a:rPr lang="en-US" sz="3900" dirty="0" err="1">
                <a:solidFill>
                  <a:schemeClr val="bg1"/>
                </a:solidFill>
              </a:rPr>
              <a:t>colours</a:t>
            </a:r>
            <a:r>
              <a:rPr lang="en-US" sz="3900" dirty="0">
                <a:solidFill>
                  <a:schemeClr val="bg1"/>
                </a:solidFill>
              </a:rPr>
              <a:t> of the UK’s ____________ flag are red, white, and blue.</a:t>
            </a:r>
            <a:endParaRPr lang="en-US" sz="39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4. Solar energy and hydro energy are _____________sources.</a:t>
            </a:r>
            <a:endParaRPr lang="en-US" sz="39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5. The kangaroo is ______________ to Australia.</a:t>
            </a:r>
            <a:endParaRPr lang="en-US" sz="3900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</a:rPr>
              <a:t>6. We can save electricity by using fewer _____________ appliances.</a:t>
            </a:r>
            <a:endParaRPr lang="en-US" sz="39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AA441-5153-4818-B747-5089205B799C}"/>
              </a:ext>
            </a:extLst>
          </p:cNvPr>
          <p:cNvSpPr txBox="1"/>
          <p:nvPr/>
        </p:nvSpPr>
        <p:spPr>
          <a:xfrm>
            <a:off x="10263960" y="4136583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public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5037E-679F-4172-A413-9E5134202D5E}"/>
              </a:ext>
            </a:extLst>
          </p:cNvPr>
          <p:cNvSpPr txBox="1"/>
          <p:nvPr/>
        </p:nvSpPr>
        <p:spPr>
          <a:xfrm>
            <a:off x="4621902" y="5085009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natural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8156DC-C54F-4760-AA30-FA5CA54C796F}"/>
              </a:ext>
            </a:extLst>
          </p:cNvPr>
          <p:cNvSpPr txBox="1"/>
          <p:nvPr/>
        </p:nvSpPr>
        <p:spPr>
          <a:xfrm>
            <a:off x="5814233" y="5980968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national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9C4432-62E3-44E6-913E-9AF944A2680D}"/>
              </a:ext>
            </a:extLst>
          </p:cNvPr>
          <p:cNvSpPr txBox="1"/>
          <p:nvPr/>
        </p:nvSpPr>
        <p:spPr>
          <a:xfrm>
            <a:off x="8382053" y="6821339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renewable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FAE66C-5BCD-4CCE-B0C1-5528B82250E8}"/>
              </a:ext>
            </a:extLst>
          </p:cNvPr>
          <p:cNvSpPr txBox="1"/>
          <p:nvPr/>
        </p:nvSpPr>
        <p:spPr>
          <a:xfrm>
            <a:off x="4621902" y="7739061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native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DAA74-E8F3-47B3-A8F0-CFF8332A57D6}"/>
              </a:ext>
            </a:extLst>
          </p:cNvPr>
          <p:cNvSpPr txBox="1"/>
          <p:nvPr/>
        </p:nvSpPr>
        <p:spPr>
          <a:xfrm>
            <a:off x="8987451" y="8647676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</a:rPr>
              <a:t>electrical</a:t>
            </a:r>
            <a:endParaRPr lang="en-US" sz="420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37DF2F9-AC38-E74E-1518-1469E7964FE2}"/>
              </a:ext>
            </a:extLst>
          </p:cNvPr>
          <p:cNvSpPr txBox="1"/>
          <p:nvPr/>
        </p:nvSpPr>
        <p:spPr>
          <a:xfrm>
            <a:off x="5318929" y="495389"/>
            <a:ext cx="8255457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ial"/>
                <a:cs typeface="Arial"/>
              </a:rPr>
              <a:t>VOCABULARY</a:t>
            </a:r>
          </a:p>
        </p:txBody>
      </p:sp>
      <p:sp>
        <p:nvSpPr>
          <p:cNvPr id="11" name="Freeform 18">
            <a:extLst>
              <a:ext uri="{FF2B5EF4-FFF2-40B4-BE49-F238E27FC236}">
                <a16:creationId xmlns:a16="http://schemas.microsoft.com/office/drawing/2014/main" id="{6EC3826C-A30B-08F2-2E0F-E8E92665CD13}"/>
              </a:ext>
            </a:extLst>
          </p:cNvPr>
          <p:cNvSpPr/>
          <p:nvPr/>
        </p:nvSpPr>
        <p:spPr>
          <a:xfrm rot="2136573">
            <a:off x="1350356" y="-1932720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3FE6D875-AD5A-FC02-6BE5-D46A94D24651}"/>
              </a:ext>
            </a:extLst>
          </p:cNvPr>
          <p:cNvSpPr/>
          <p:nvPr/>
        </p:nvSpPr>
        <p:spPr>
          <a:xfrm>
            <a:off x="14945963" y="4903679"/>
            <a:ext cx="3339210" cy="4572418"/>
          </a:xfrm>
          <a:custGeom>
            <a:avLst/>
            <a:gdLst/>
            <a:ahLst/>
            <a:cxnLst/>
            <a:rect l="l" t="t" r="r" b="b"/>
            <a:pathLst>
              <a:path w="4874095" h="5944018">
                <a:moveTo>
                  <a:pt x="0" y="0"/>
                </a:moveTo>
                <a:lnTo>
                  <a:pt x="4874095" y="0"/>
                </a:lnTo>
                <a:lnTo>
                  <a:pt x="4874095" y="5944018"/>
                </a:lnTo>
                <a:lnTo>
                  <a:pt x="0" y="5944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DE771ACE-CC11-F21F-9A9E-5C69C54FAC8C}"/>
              </a:ext>
            </a:extLst>
          </p:cNvPr>
          <p:cNvSpPr/>
          <p:nvPr/>
        </p:nvSpPr>
        <p:spPr>
          <a:xfrm>
            <a:off x="-1104811" y="3711694"/>
            <a:ext cx="2203307" cy="6569753"/>
          </a:xfrm>
          <a:custGeom>
            <a:avLst/>
            <a:gdLst/>
            <a:ahLst/>
            <a:cxnLst/>
            <a:rect l="l" t="t" r="r" b="b"/>
            <a:pathLst>
              <a:path w="3591236" h="10733538">
                <a:moveTo>
                  <a:pt x="0" y="0"/>
                </a:moveTo>
                <a:lnTo>
                  <a:pt x="3591236" y="0"/>
                </a:lnTo>
                <a:lnTo>
                  <a:pt x="3591236" y="10733538"/>
                </a:lnTo>
                <a:lnTo>
                  <a:pt x="0" y="107335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126063"/>
            </a:stretch>
          </a:blipFill>
        </p:spPr>
      </p:sp>
      <p:sp>
        <p:nvSpPr>
          <p:cNvPr id="28" name="Freeform 17">
            <a:extLst>
              <a:ext uri="{FF2B5EF4-FFF2-40B4-BE49-F238E27FC236}">
                <a16:creationId xmlns:a16="http://schemas.microsoft.com/office/drawing/2014/main" id="{C21EAB8C-C942-3BEA-6C11-C0F71C128603}"/>
              </a:ext>
            </a:extLst>
          </p:cNvPr>
          <p:cNvSpPr/>
          <p:nvPr/>
        </p:nvSpPr>
        <p:spPr>
          <a:xfrm rot="20720556">
            <a:off x="13818770" y="-3851060"/>
            <a:ext cx="5610795" cy="5934495"/>
          </a:xfrm>
          <a:custGeom>
            <a:avLst/>
            <a:gdLst/>
            <a:ahLst/>
            <a:cxnLst/>
            <a:rect l="l" t="t" r="r" b="b"/>
            <a:pathLst>
              <a:path w="5610795" h="5934495">
                <a:moveTo>
                  <a:pt x="0" y="0"/>
                </a:moveTo>
                <a:lnTo>
                  <a:pt x="5610795" y="0"/>
                </a:lnTo>
                <a:lnTo>
                  <a:pt x="5610795" y="5934494"/>
                </a:lnTo>
                <a:lnTo>
                  <a:pt x="0" y="59344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2BCC7821-799F-040F-B4D6-23B1E1845144}"/>
              </a:ext>
            </a:extLst>
          </p:cNvPr>
          <p:cNvSpPr/>
          <p:nvPr/>
        </p:nvSpPr>
        <p:spPr>
          <a:xfrm>
            <a:off x="296307" y="1057916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6EF0E86D-7103-DBDC-A7FB-5D7E385E5996}"/>
              </a:ext>
            </a:extLst>
          </p:cNvPr>
          <p:cNvSpPr/>
          <p:nvPr/>
        </p:nvSpPr>
        <p:spPr>
          <a:xfrm>
            <a:off x="14943036" y="938548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0256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2" grpId="0" animBg="1"/>
      <p:bldP spid="4" grpId="0"/>
      <p:bldP spid="19" grpId="0"/>
      <p:bldP spid="15" grpId="0"/>
      <p:bldP spid="18" grpId="0"/>
      <p:bldP spid="23" grpId="0"/>
      <p:bldP spid="2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3016066" y="9371828"/>
            <a:ext cx="24320131" cy="2508291"/>
            <a:chOff x="0" y="0"/>
            <a:chExt cx="919598" cy="948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9598" cy="94844"/>
            </a:xfrm>
            <a:custGeom>
              <a:avLst/>
              <a:gdLst/>
              <a:ahLst/>
              <a:cxnLst/>
              <a:rect l="l" t="t" r="r" b="b"/>
              <a:pathLst>
                <a:path w="919598" h="94844">
                  <a:moveTo>
                    <a:pt x="47422" y="0"/>
                  </a:moveTo>
                  <a:lnTo>
                    <a:pt x="872176" y="0"/>
                  </a:lnTo>
                  <a:cubicBezTo>
                    <a:pt x="898366" y="0"/>
                    <a:pt x="919598" y="21232"/>
                    <a:pt x="919598" y="47422"/>
                  </a:cubicBezTo>
                  <a:lnTo>
                    <a:pt x="919598" y="47422"/>
                  </a:lnTo>
                  <a:cubicBezTo>
                    <a:pt x="919598" y="59999"/>
                    <a:pt x="914602" y="72061"/>
                    <a:pt x="905708" y="80954"/>
                  </a:cubicBezTo>
                  <a:cubicBezTo>
                    <a:pt x="896815" y="89848"/>
                    <a:pt x="884753" y="94844"/>
                    <a:pt x="872176" y="94844"/>
                  </a:cubicBezTo>
                  <a:lnTo>
                    <a:pt x="47422" y="94844"/>
                  </a:lnTo>
                  <a:cubicBezTo>
                    <a:pt x="21232" y="94844"/>
                    <a:pt x="0" y="73612"/>
                    <a:pt x="0" y="47422"/>
                  </a:cubicBezTo>
                  <a:lnTo>
                    <a:pt x="0" y="47422"/>
                  </a:lnTo>
                  <a:cubicBezTo>
                    <a:pt x="0" y="21232"/>
                    <a:pt x="21232" y="0"/>
                    <a:pt x="47422" y="0"/>
                  </a:cubicBezTo>
                  <a:close/>
                </a:path>
              </a:pathLst>
            </a:custGeom>
            <a:solidFill>
              <a:srgbClr val="F5F5E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919598" cy="1329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765054" y="1745734"/>
            <a:ext cx="12725235" cy="6501438"/>
          </a:xfrm>
          <a:custGeom>
            <a:avLst/>
            <a:gdLst/>
            <a:ahLst/>
            <a:cxnLst/>
            <a:rect l="l" t="t" r="r" b="b"/>
            <a:pathLst>
              <a:path w="12725235" h="6501438">
                <a:moveTo>
                  <a:pt x="0" y="0"/>
                </a:moveTo>
                <a:lnTo>
                  <a:pt x="12725236" y="0"/>
                </a:lnTo>
                <a:lnTo>
                  <a:pt x="12725236" y="6501438"/>
                </a:lnTo>
                <a:lnTo>
                  <a:pt x="0" y="6501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84745" y="4243562"/>
            <a:ext cx="9926865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4"/>
              </a:lnSpc>
            </a:pPr>
            <a:r>
              <a:rPr lang="en-US" sz="11250" dirty="0">
                <a:solidFill>
                  <a:srgbClr val="FFFFFF"/>
                </a:solidFill>
                <a:latin typeface="Kooperativ"/>
              </a:rPr>
              <a:t>Grammar</a:t>
            </a:r>
          </a:p>
        </p:txBody>
      </p:sp>
      <p:sp>
        <p:nvSpPr>
          <p:cNvPr id="8" name="Freeform 8"/>
          <p:cNvSpPr/>
          <p:nvPr/>
        </p:nvSpPr>
        <p:spPr>
          <a:xfrm>
            <a:off x="1671046" y="1005552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8"/>
                </a:lnTo>
                <a:lnTo>
                  <a:pt x="0" y="7463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48424" y="984157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7" y="0"/>
                </a:lnTo>
                <a:lnTo>
                  <a:pt x="746327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625418" y="-678684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15292868" y="-1051848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4042791" y="0"/>
                </a:moveTo>
                <a:lnTo>
                  <a:pt x="0" y="0"/>
                </a:lnTo>
                <a:lnTo>
                  <a:pt x="0" y="4114800"/>
                </a:lnTo>
                <a:lnTo>
                  <a:pt x="4042791" y="4114800"/>
                </a:lnTo>
                <a:lnTo>
                  <a:pt x="404279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556677" y="2072305"/>
            <a:ext cx="5480787" cy="11527949"/>
          </a:xfrm>
          <a:custGeom>
            <a:avLst/>
            <a:gdLst/>
            <a:ahLst/>
            <a:cxnLst/>
            <a:rect l="l" t="t" r="r" b="b"/>
            <a:pathLst>
              <a:path w="5480787" h="11527949">
                <a:moveTo>
                  <a:pt x="0" y="0"/>
                </a:moveTo>
                <a:lnTo>
                  <a:pt x="5480787" y="0"/>
                </a:lnTo>
                <a:lnTo>
                  <a:pt x="5480787" y="11527950"/>
                </a:lnTo>
                <a:lnTo>
                  <a:pt x="0" y="115279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87137" t="-1763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14835" y="5442522"/>
            <a:ext cx="4874095" cy="5944018"/>
          </a:xfrm>
          <a:custGeom>
            <a:avLst/>
            <a:gdLst/>
            <a:ahLst/>
            <a:cxnLst/>
            <a:rect l="l" t="t" r="r" b="b"/>
            <a:pathLst>
              <a:path w="4874095" h="5944018">
                <a:moveTo>
                  <a:pt x="0" y="0"/>
                </a:moveTo>
                <a:lnTo>
                  <a:pt x="4874095" y="0"/>
                </a:lnTo>
                <a:lnTo>
                  <a:pt x="4874095" y="5944018"/>
                </a:lnTo>
                <a:lnTo>
                  <a:pt x="0" y="5944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732784" y="2824337"/>
            <a:ext cx="5825733" cy="10012978"/>
          </a:xfrm>
          <a:custGeom>
            <a:avLst/>
            <a:gdLst/>
            <a:ahLst/>
            <a:cxnLst/>
            <a:rect l="l" t="t" r="r" b="b"/>
            <a:pathLst>
              <a:path w="5825733" h="10012978">
                <a:moveTo>
                  <a:pt x="0" y="0"/>
                </a:moveTo>
                <a:lnTo>
                  <a:pt x="5825733" y="0"/>
                </a:lnTo>
                <a:lnTo>
                  <a:pt x="5825733" y="10012978"/>
                </a:lnTo>
                <a:lnTo>
                  <a:pt x="0" y="100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71046" y="5442522"/>
            <a:ext cx="3591236" cy="10733538"/>
          </a:xfrm>
          <a:custGeom>
            <a:avLst/>
            <a:gdLst/>
            <a:ahLst/>
            <a:cxnLst/>
            <a:rect l="l" t="t" r="r" b="b"/>
            <a:pathLst>
              <a:path w="3591236" h="10733538">
                <a:moveTo>
                  <a:pt x="0" y="0"/>
                </a:moveTo>
                <a:lnTo>
                  <a:pt x="3591236" y="0"/>
                </a:lnTo>
                <a:lnTo>
                  <a:pt x="3591236" y="10733538"/>
                </a:lnTo>
                <a:lnTo>
                  <a:pt x="0" y="107335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26063"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5C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19194" y="1747962"/>
            <a:ext cx="1677596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  <a:cs typeface="Arial" panose="020B0604020202020204" pitchFamily="34" charset="0"/>
              </a:rPr>
              <a:t>Use the correct tense and form of each verb in brackets to complete the sentence. </a:t>
            </a:r>
            <a:endParaRPr lang="en-US" sz="3600" b="1" dirty="0">
              <a:solidFill>
                <a:srgbClr val="FFFFFF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65287" y="1742467"/>
            <a:ext cx="753909" cy="753909"/>
          </a:xfrm>
          <a:prstGeom prst="roundRect">
            <a:avLst/>
          </a:prstGeom>
          <a:solidFill>
            <a:srgbClr val="65AA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4465" y="1588507"/>
            <a:ext cx="595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5015" y="348432"/>
            <a:ext cx="8255457" cy="923330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effectLst>
                  <a:glow rad="88900">
                    <a:schemeClr val="bg1"/>
                  </a:glow>
                </a:effectLst>
                <a:latin typeface="Arial"/>
                <a:cs typeface="Arial"/>
              </a:rPr>
              <a:t>GRAMMAR</a:t>
            </a:r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09CAF-72DD-49D4-9967-5DAFF7BB678B}"/>
              </a:ext>
            </a:extLst>
          </p:cNvPr>
          <p:cNvSpPr txBox="1"/>
          <p:nvPr/>
        </p:nvSpPr>
        <p:spPr>
          <a:xfrm>
            <a:off x="54217" y="3132540"/>
            <a:ext cx="16436340" cy="684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1. At present, our class (do) ____________ a big project on how to save energy in our school.</a:t>
            </a:r>
            <a:endParaRPr lang="vi-VN"/>
          </a:p>
          <a:p>
            <a:pPr marL="514350" indent="-514350"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2. My biggest dream is that I (visit) ____________ Edinburgh one day.</a:t>
            </a:r>
          </a:p>
          <a:p>
            <a:pPr marL="514350" indent="-514350"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3. At present, my city (build) ______________ stations for </a:t>
            </a:r>
            <a:r>
              <a:rPr lang="en-US" sz="4200" dirty="0" err="1">
                <a:solidFill>
                  <a:srgbClr val="FFFFFF"/>
                </a:solidFill>
                <a:latin typeface="ChronicaPro-Bold"/>
              </a:rPr>
              <a:t>skyTrans</a:t>
            </a:r>
            <a:r>
              <a:rPr lang="en-US" sz="4200" dirty="0">
                <a:solidFill>
                  <a:srgbClr val="FFFFFF"/>
                </a:solidFill>
                <a:latin typeface="ChronicaPro-Bold"/>
              </a:rPr>
              <a:t>.</a:t>
            </a:r>
          </a:p>
          <a:p>
            <a:pPr marL="514350" indent="-514350"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4. In the future, we (use) _______________ more renewable energy in our daily life. </a:t>
            </a:r>
          </a:p>
          <a:p>
            <a:pPr marL="514350" indent="-514350">
              <a:lnSpc>
                <a:spcPct val="150000"/>
              </a:lnSpc>
            </a:pPr>
            <a:r>
              <a:rPr lang="en-US" sz="4200" dirty="0">
                <a:solidFill>
                  <a:srgbClr val="FFFFFF"/>
                </a:solidFill>
                <a:latin typeface="ChronicaPro-Bold"/>
              </a:rPr>
              <a:t>5. I hope that we (have) ___________ flying cars for faster travel soon.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04BF9A-6291-4079-A64B-2829148C27FD}"/>
              </a:ext>
            </a:extLst>
          </p:cNvPr>
          <p:cNvSpPr txBox="1"/>
          <p:nvPr/>
        </p:nvSpPr>
        <p:spPr>
          <a:xfrm>
            <a:off x="6168607" y="3222569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  <a:sym typeface="Wingdings" panose="05000000000000000000" pitchFamily="2" charset="2"/>
              </a:rPr>
              <a:t>is doing</a:t>
            </a:r>
            <a:endParaRPr lang="en-US" sz="4200" dirty="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AAB11C-F17D-41FF-A964-DDF0AB9BE23F}"/>
              </a:ext>
            </a:extLst>
          </p:cNvPr>
          <p:cNvSpPr txBox="1"/>
          <p:nvPr/>
        </p:nvSpPr>
        <p:spPr>
          <a:xfrm>
            <a:off x="7866187" y="5176157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  <a:sym typeface="Wingdings" panose="05000000000000000000" pitchFamily="2" charset="2"/>
              </a:rPr>
              <a:t>will visit</a:t>
            </a:r>
            <a:endParaRPr lang="en-US" sz="4200" dirty="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19207C-6E12-4425-BD42-25A624521EC8}"/>
              </a:ext>
            </a:extLst>
          </p:cNvPr>
          <p:cNvSpPr txBox="1"/>
          <p:nvPr/>
        </p:nvSpPr>
        <p:spPr>
          <a:xfrm>
            <a:off x="7034234" y="6143110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  <a:sym typeface="Wingdings" panose="05000000000000000000" pitchFamily="2" charset="2"/>
              </a:rPr>
              <a:t>is building</a:t>
            </a:r>
            <a:endParaRPr lang="en-US" sz="4200" dirty="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69054E-C528-4025-836F-1D910E2CFC19}"/>
              </a:ext>
            </a:extLst>
          </p:cNvPr>
          <p:cNvSpPr txBox="1"/>
          <p:nvPr/>
        </p:nvSpPr>
        <p:spPr>
          <a:xfrm>
            <a:off x="5732086" y="7080301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  <a:sym typeface="Wingdings" panose="05000000000000000000" pitchFamily="2" charset="2"/>
              </a:rPr>
              <a:t>will use </a:t>
            </a:r>
            <a:endParaRPr lang="en-US" sz="4200" dirty="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01144D-7C4A-4032-87BB-4A3093CC6E89}"/>
              </a:ext>
            </a:extLst>
          </p:cNvPr>
          <p:cNvSpPr txBox="1"/>
          <p:nvPr/>
        </p:nvSpPr>
        <p:spPr>
          <a:xfrm>
            <a:off x="5225900" y="8941752"/>
            <a:ext cx="31718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200" dirty="0">
                <a:solidFill>
                  <a:srgbClr val="65AA92"/>
                </a:solidFill>
                <a:latin typeface="ChronicaPro-Bold"/>
                <a:sym typeface="Wingdings" panose="05000000000000000000" pitchFamily="2" charset="2"/>
              </a:rPr>
              <a:t>will have</a:t>
            </a:r>
            <a:endParaRPr lang="en-US" sz="4200" dirty="0">
              <a:solidFill>
                <a:srgbClr val="65AA92"/>
              </a:solidFill>
              <a:latin typeface="ChronicaPro-Bold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CAA65939-4C6F-6272-B0B1-3906E67CEE0E}"/>
              </a:ext>
            </a:extLst>
          </p:cNvPr>
          <p:cNvSpPr/>
          <p:nvPr/>
        </p:nvSpPr>
        <p:spPr>
          <a:xfrm>
            <a:off x="14648492" y="2461699"/>
            <a:ext cx="3633405" cy="4988751"/>
          </a:xfrm>
          <a:custGeom>
            <a:avLst/>
            <a:gdLst/>
            <a:ahLst/>
            <a:cxnLst/>
            <a:rect l="l" t="t" r="r" b="b"/>
            <a:pathLst>
              <a:path w="5413220" h="6735907">
                <a:moveTo>
                  <a:pt x="0" y="0"/>
                </a:moveTo>
                <a:lnTo>
                  <a:pt x="5413219" y="0"/>
                </a:lnTo>
                <a:lnTo>
                  <a:pt x="5413219" y="6735907"/>
                </a:lnTo>
                <a:lnTo>
                  <a:pt x="0" y="67359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DE618AAD-A70D-0314-DA0B-3A0F57A6C676}"/>
              </a:ext>
            </a:extLst>
          </p:cNvPr>
          <p:cNvSpPr/>
          <p:nvPr/>
        </p:nvSpPr>
        <p:spPr>
          <a:xfrm rot="2136573">
            <a:off x="1480985" y="-1769435"/>
            <a:ext cx="4042791" cy="4114800"/>
          </a:xfrm>
          <a:custGeom>
            <a:avLst/>
            <a:gdLst/>
            <a:ahLst/>
            <a:cxnLst/>
            <a:rect l="l" t="t" r="r" b="b"/>
            <a:pathLst>
              <a:path w="4042791" h="4114800">
                <a:moveTo>
                  <a:pt x="0" y="0"/>
                </a:moveTo>
                <a:lnTo>
                  <a:pt x="4042791" y="0"/>
                </a:lnTo>
                <a:lnTo>
                  <a:pt x="40427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333CA95F-F7A5-DFAC-903E-F23D1FF862DF}"/>
              </a:ext>
            </a:extLst>
          </p:cNvPr>
          <p:cNvSpPr/>
          <p:nvPr/>
        </p:nvSpPr>
        <p:spPr>
          <a:xfrm rot="153551" flipH="1">
            <a:off x="11439450" y="-1973136"/>
            <a:ext cx="4203633" cy="3627357"/>
          </a:xfrm>
          <a:custGeom>
            <a:avLst/>
            <a:gdLst/>
            <a:ahLst/>
            <a:cxnLst/>
            <a:rect l="l" t="t" r="r" b="b"/>
            <a:pathLst>
              <a:path w="5232331" h="5325528">
                <a:moveTo>
                  <a:pt x="5232330" y="0"/>
                </a:moveTo>
                <a:lnTo>
                  <a:pt x="0" y="0"/>
                </a:lnTo>
                <a:lnTo>
                  <a:pt x="0" y="5325528"/>
                </a:lnTo>
                <a:lnTo>
                  <a:pt x="5232330" y="5325528"/>
                </a:lnTo>
                <a:lnTo>
                  <a:pt x="523233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6EBC3F6-ECD0-26CC-B45D-00CD5286B4CD}"/>
              </a:ext>
            </a:extLst>
          </p:cNvPr>
          <p:cNvSpPr/>
          <p:nvPr/>
        </p:nvSpPr>
        <p:spPr>
          <a:xfrm>
            <a:off x="5031593" y="1008930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E30109CD-1C78-05AD-06EB-1E050FDB4AB0}"/>
              </a:ext>
            </a:extLst>
          </p:cNvPr>
          <p:cNvSpPr/>
          <p:nvPr/>
        </p:nvSpPr>
        <p:spPr>
          <a:xfrm>
            <a:off x="16494250" y="8569059"/>
            <a:ext cx="746327" cy="746327"/>
          </a:xfrm>
          <a:custGeom>
            <a:avLst/>
            <a:gdLst/>
            <a:ahLst/>
            <a:cxnLst/>
            <a:rect l="l" t="t" r="r" b="b"/>
            <a:pathLst>
              <a:path w="746327" h="746327">
                <a:moveTo>
                  <a:pt x="0" y="0"/>
                </a:moveTo>
                <a:lnTo>
                  <a:pt x="746328" y="0"/>
                </a:lnTo>
                <a:lnTo>
                  <a:pt x="746328" y="746327"/>
                </a:lnTo>
                <a:lnTo>
                  <a:pt x="0" y="7463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6350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/>
      <p:bldP spid="3" grpId="0"/>
      <p:bldP spid="1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Tùy chỉnh</PresentationFormat>
  <Slides>13</Slides>
  <Notes>5</Notes>
  <HiddenSlides>0</HiddenSlide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4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Illustrative Benefits of Learning English Presentation</dc:title>
  <cp:revision>405</cp:revision>
  <dcterms:created xsi:type="dcterms:W3CDTF">2006-08-16T00:00:00Z</dcterms:created>
  <dcterms:modified xsi:type="dcterms:W3CDTF">2024-05-15T13:01:22Z</dcterms:modified>
  <dc:identifier>DAGFB-56Jx4</dc:identifier>
</cp:coreProperties>
</file>