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298" r:id="rId2"/>
    <p:sldId id="258" r:id="rId3"/>
    <p:sldId id="257" r:id="rId4"/>
    <p:sldId id="297" r:id="rId5"/>
    <p:sldId id="256" r:id="rId6"/>
    <p:sldId id="271" r:id="rId7"/>
    <p:sldId id="276" r:id="rId8"/>
    <p:sldId id="299" r:id="rId9"/>
    <p:sldId id="300" r:id="rId10"/>
    <p:sldId id="301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03" r:id="rId23"/>
    <p:sldId id="315" r:id="rId24"/>
    <p:sldId id="317" r:id="rId25"/>
    <p:sldId id="316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285" r:id="rId36"/>
    <p:sldId id="273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edoka One" panose="02000000000000000000" pitchFamily="2" charset="77"/>
      <p:regular r:id="rId50"/>
    </p:embeddedFont>
    <p:embeddedFont>
      <p:font typeface="Glacial Indifference" pitchFamily="2" charset="0"/>
      <p:regular r:id="rId51"/>
    </p:embeddedFont>
    <p:embeddedFont>
      <p:font typeface="KG Primary Penmanship" panose="02000506000000020003" pitchFamily="2" charset="77"/>
      <p:regular r:id="rId52"/>
    </p:embeddedFont>
    <p:embeddedFont>
      <p:font typeface="Lazydog" pitchFamily="2" charset="0"/>
      <p:regular r:id="rId53"/>
    </p:embeddedFont>
    <p:embeddedFont>
      <p:font typeface="Now" pitchFamily="2" charset="77"/>
      <p:regular r:id="rId54"/>
    </p:embeddedFont>
    <p:embeddedFont>
      <p:font typeface="Oregano" panose="03060702040602030A04" pitchFamily="66" charset="0"/>
      <p:regular r:id="rId55"/>
    </p:embeddedFont>
    <p:embeddedFont>
      <p:font typeface="Rubik" pitchFamily="2" charset="-79"/>
      <p:regular r:id="rId56"/>
    </p:embeddedFont>
    <p:embeddedFont>
      <p:font typeface="SFU Sydney" pitchFamily="2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FC"/>
    <a:srgbClr val="C9F1F2"/>
    <a:srgbClr val="9FDAEB"/>
    <a:srgbClr val="AD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7" autoAdjust="0"/>
  </p:normalViewPr>
  <p:slideViewPr>
    <p:cSldViewPr>
      <p:cViewPr>
        <p:scale>
          <a:sx n="63" d="100"/>
          <a:sy n="63" d="100"/>
        </p:scale>
        <p:origin x="1784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63072-7D28-4148-8024-2F6B848CED03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D4515-78A6-5243-BB98-A4842DD7C69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2614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latin typeface="Calibri (Body)"/>
              </a:rPr>
              <a:t>u</a:t>
            </a:r>
            <a:r>
              <a:rPr lang="vi-VN" sz="1200" dirty="0">
                <a:latin typeface="Calibri (Body)"/>
              </a:rPr>
              <a:t>nderstand the use of use articles</a:t>
            </a:r>
            <a:endParaRPr lang="en-US" sz="1200" dirty="0">
              <a:latin typeface="Calibri (Body)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latin typeface="Calibri (Body)"/>
              </a:rPr>
              <a:t>p</a:t>
            </a:r>
            <a:r>
              <a:rPr lang="vi-VN" sz="1200" dirty="0">
                <a:latin typeface="Calibri (Body)"/>
              </a:rPr>
              <a:t>ractice using articles correctly</a:t>
            </a:r>
            <a:endParaRPr lang="en-US" sz="1200" dirty="0">
              <a:latin typeface="Calibri (Body)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D4515-78A6-5243-BB98-A4842DD7C696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436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28.svg"/><Relationship Id="rId34" Type="http://schemas.openxmlformats.org/officeDocument/2006/relationships/image" Target="../media/image41.svg"/><Relationship Id="rId42" Type="http://schemas.openxmlformats.org/officeDocument/2006/relationships/image" Target="../media/image49.svg"/><Relationship Id="rId7" Type="http://schemas.openxmlformats.org/officeDocument/2006/relationships/image" Target="../media/image14.sv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41" Type="http://schemas.openxmlformats.org/officeDocument/2006/relationships/image" Target="../media/image48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svg"/><Relationship Id="rId37" Type="http://schemas.openxmlformats.org/officeDocument/2006/relationships/image" Target="../media/image44.png"/><Relationship Id="rId40" Type="http://schemas.openxmlformats.org/officeDocument/2006/relationships/image" Target="../media/image47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image" Target="../media/image43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40.png"/><Relationship Id="rId38" Type="http://schemas.openxmlformats.org/officeDocument/2006/relationships/image" Target="../media/image4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sv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svg"/><Relationship Id="rId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sv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9" Type="http://schemas.openxmlformats.org/officeDocument/2006/relationships/image" Target="../media/image182.svg"/><Relationship Id="rId21" Type="http://schemas.openxmlformats.org/officeDocument/2006/relationships/image" Target="../media/image164.svg"/><Relationship Id="rId34" Type="http://schemas.openxmlformats.org/officeDocument/2006/relationships/image" Target="../media/image177.png"/><Relationship Id="rId42" Type="http://schemas.openxmlformats.org/officeDocument/2006/relationships/image" Target="../media/image185.png"/><Relationship Id="rId47" Type="http://schemas.openxmlformats.org/officeDocument/2006/relationships/image" Target="../media/image190.svg"/><Relationship Id="rId7" Type="http://schemas.openxmlformats.org/officeDocument/2006/relationships/image" Target="../media/image150.svg"/><Relationship Id="rId2" Type="http://schemas.openxmlformats.org/officeDocument/2006/relationships/image" Target="../media/image147.png"/><Relationship Id="rId16" Type="http://schemas.openxmlformats.org/officeDocument/2006/relationships/image" Target="../media/image159.png"/><Relationship Id="rId29" Type="http://schemas.openxmlformats.org/officeDocument/2006/relationships/image" Target="../media/image172.svg"/><Relationship Id="rId11" Type="http://schemas.openxmlformats.org/officeDocument/2006/relationships/image" Target="../media/image154.svg"/><Relationship Id="rId24" Type="http://schemas.openxmlformats.org/officeDocument/2006/relationships/image" Target="../media/image167.png"/><Relationship Id="rId32" Type="http://schemas.openxmlformats.org/officeDocument/2006/relationships/image" Target="../media/image175.png"/><Relationship Id="rId37" Type="http://schemas.openxmlformats.org/officeDocument/2006/relationships/image" Target="../media/image180.svg"/><Relationship Id="rId40" Type="http://schemas.openxmlformats.org/officeDocument/2006/relationships/image" Target="../media/image183.png"/><Relationship Id="rId45" Type="http://schemas.openxmlformats.org/officeDocument/2006/relationships/image" Target="../media/image188.svg"/><Relationship Id="rId5" Type="http://schemas.openxmlformats.org/officeDocument/2006/relationships/image" Target="../media/image8.svg"/><Relationship Id="rId15" Type="http://schemas.openxmlformats.org/officeDocument/2006/relationships/image" Target="../media/image158.svg"/><Relationship Id="rId23" Type="http://schemas.openxmlformats.org/officeDocument/2006/relationships/image" Target="../media/image166.svg"/><Relationship Id="rId28" Type="http://schemas.openxmlformats.org/officeDocument/2006/relationships/image" Target="../media/image171.png"/><Relationship Id="rId36" Type="http://schemas.openxmlformats.org/officeDocument/2006/relationships/image" Target="../media/image179.png"/><Relationship Id="rId49" Type="http://schemas.openxmlformats.org/officeDocument/2006/relationships/image" Target="../media/image192.svg"/><Relationship Id="rId10" Type="http://schemas.openxmlformats.org/officeDocument/2006/relationships/image" Target="../media/image153.png"/><Relationship Id="rId19" Type="http://schemas.openxmlformats.org/officeDocument/2006/relationships/image" Target="../media/image162.svg"/><Relationship Id="rId31" Type="http://schemas.openxmlformats.org/officeDocument/2006/relationships/image" Target="../media/image174.svg"/><Relationship Id="rId44" Type="http://schemas.openxmlformats.org/officeDocument/2006/relationships/image" Target="../media/image187.png"/><Relationship Id="rId4" Type="http://schemas.openxmlformats.org/officeDocument/2006/relationships/image" Target="../media/image7.png"/><Relationship Id="rId9" Type="http://schemas.openxmlformats.org/officeDocument/2006/relationships/image" Target="../media/image152.sv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svg"/><Relationship Id="rId30" Type="http://schemas.openxmlformats.org/officeDocument/2006/relationships/image" Target="../media/image173.png"/><Relationship Id="rId35" Type="http://schemas.openxmlformats.org/officeDocument/2006/relationships/image" Target="../media/image178.svg"/><Relationship Id="rId43" Type="http://schemas.openxmlformats.org/officeDocument/2006/relationships/image" Target="../media/image186.svg"/><Relationship Id="rId48" Type="http://schemas.openxmlformats.org/officeDocument/2006/relationships/image" Target="../media/image191.png"/><Relationship Id="rId8" Type="http://schemas.openxmlformats.org/officeDocument/2006/relationships/image" Target="../media/image151.png"/><Relationship Id="rId3" Type="http://schemas.openxmlformats.org/officeDocument/2006/relationships/image" Target="../media/image148.svg"/><Relationship Id="rId12" Type="http://schemas.openxmlformats.org/officeDocument/2006/relationships/image" Target="../media/image155.png"/><Relationship Id="rId17" Type="http://schemas.openxmlformats.org/officeDocument/2006/relationships/image" Target="../media/image160.svg"/><Relationship Id="rId25" Type="http://schemas.openxmlformats.org/officeDocument/2006/relationships/image" Target="../media/image168.svg"/><Relationship Id="rId33" Type="http://schemas.openxmlformats.org/officeDocument/2006/relationships/image" Target="../media/image176.svg"/><Relationship Id="rId38" Type="http://schemas.openxmlformats.org/officeDocument/2006/relationships/image" Target="../media/image181.png"/><Relationship Id="rId46" Type="http://schemas.openxmlformats.org/officeDocument/2006/relationships/image" Target="../media/image189.png"/><Relationship Id="rId20" Type="http://schemas.openxmlformats.org/officeDocument/2006/relationships/image" Target="../media/image163.png"/><Relationship Id="rId41" Type="http://schemas.openxmlformats.org/officeDocument/2006/relationships/image" Target="../media/image1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3" Type="http://schemas.openxmlformats.org/officeDocument/2006/relationships/image" Target="../media/image194.sv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svg"/><Relationship Id="rId10" Type="http://schemas.openxmlformats.org/officeDocument/2006/relationships/image" Target="../media/image146.svg"/><Relationship Id="rId4" Type="http://schemas.openxmlformats.org/officeDocument/2006/relationships/image" Target="../media/image195.png"/><Relationship Id="rId9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svg"/><Relationship Id="rId7" Type="http://schemas.openxmlformats.org/officeDocument/2006/relationships/image" Target="../media/image205.sv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11" Type="http://schemas.openxmlformats.org/officeDocument/2006/relationships/image" Target="../media/image209.svg"/><Relationship Id="rId5" Type="http://schemas.openxmlformats.org/officeDocument/2006/relationships/image" Target="../media/image203.sv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svg"/><Relationship Id="rId7" Type="http://schemas.openxmlformats.org/officeDocument/2006/relationships/image" Target="../media/image215.sv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11" Type="http://schemas.openxmlformats.org/officeDocument/2006/relationships/image" Target="../media/image219.svg"/><Relationship Id="rId5" Type="http://schemas.openxmlformats.org/officeDocument/2006/relationships/image" Target="../media/image213.sv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42.png"/><Relationship Id="rId39" Type="http://schemas.openxmlformats.org/officeDocument/2006/relationships/image" Target="../media/image61.png"/><Relationship Id="rId21" Type="http://schemas.openxmlformats.org/officeDocument/2006/relationships/image" Target="../media/image32.svg"/><Relationship Id="rId34" Type="http://schemas.openxmlformats.org/officeDocument/2006/relationships/image" Target="../media/image56.svg"/><Relationship Id="rId42" Type="http://schemas.openxmlformats.org/officeDocument/2006/relationships/image" Target="../media/image64.png"/><Relationship Id="rId47" Type="http://schemas.openxmlformats.org/officeDocument/2006/relationships/image" Target="../media/image69.svg"/><Relationship Id="rId50" Type="http://schemas.openxmlformats.org/officeDocument/2006/relationships/image" Target="../media/image7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9" Type="http://schemas.openxmlformats.org/officeDocument/2006/relationships/image" Target="../media/image45.svg"/><Relationship Id="rId11" Type="http://schemas.openxmlformats.org/officeDocument/2006/relationships/image" Target="../media/image20.svg"/><Relationship Id="rId24" Type="http://schemas.openxmlformats.org/officeDocument/2006/relationships/image" Target="../media/image35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svg"/><Relationship Id="rId45" Type="http://schemas.openxmlformats.org/officeDocument/2006/relationships/image" Target="../media/image67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4.svg"/><Relationship Id="rId28" Type="http://schemas.openxmlformats.org/officeDocument/2006/relationships/image" Target="../media/image44.png"/><Relationship Id="rId36" Type="http://schemas.openxmlformats.org/officeDocument/2006/relationships/image" Target="../media/image58.svg"/><Relationship Id="rId49" Type="http://schemas.openxmlformats.org/officeDocument/2006/relationships/image" Target="../media/image71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9.svg"/><Relationship Id="rId44" Type="http://schemas.openxmlformats.org/officeDocument/2006/relationships/image" Target="../media/image66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3.png"/><Relationship Id="rId27" Type="http://schemas.openxmlformats.org/officeDocument/2006/relationships/image" Target="../media/image43.svg"/><Relationship Id="rId30" Type="http://schemas.openxmlformats.org/officeDocument/2006/relationships/image" Target="../media/image48.png"/><Relationship Id="rId35" Type="http://schemas.openxmlformats.org/officeDocument/2006/relationships/image" Target="../media/image57.svg"/><Relationship Id="rId43" Type="http://schemas.openxmlformats.org/officeDocument/2006/relationships/image" Target="../media/image65.svg"/><Relationship Id="rId48" Type="http://schemas.openxmlformats.org/officeDocument/2006/relationships/image" Target="../media/image70.svg"/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6.svg"/><Relationship Id="rId33" Type="http://schemas.openxmlformats.org/officeDocument/2006/relationships/image" Target="../media/image55.svg"/><Relationship Id="rId38" Type="http://schemas.openxmlformats.org/officeDocument/2006/relationships/image" Target="../media/image60.svg"/><Relationship Id="rId46" Type="http://schemas.openxmlformats.org/officeDocument/2006/relationships/image" Target="../media/image68.svg"/><Relationship Id="rId20" Type="http://schemas.openxmlformats.org/officeDocument/2006/relationships/image" Target="../media/image31.png"/><Relationship Id="rId41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svg"/><Relationship Id="rId7" Type="http://schemas.openxmlformats.org/officeDocument/2006/relationships/image" Target="../media/image223.sv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92.svg"/><Relationship Id="rId3" Type="http://schemas.openxmlformats.org/officeDocument/2006/relationships/image" Target="../media/image225.svg"/><Relationship Id="rId7" Type="http://schemas.openxmlformats.org/officeDocument/2006/relationships/image" Target="../media/image229.svg"/><Relationship Id="rId12" Type="http://schemas.openxmlformats.org/officeDocument/2006/relationships/image" Target="../media/image91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233.svg"/><Relationship Id="rId5" Type="http://schemas.openxmlformats.org/officeDocument/2006/relationships/image" Target="../media/image227.sv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34.png"/><Relationship Id="rId7" Type="http://schemas.openxmlformats.org/officeDocument/2006/relationships/image" Target="../media/image23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235.svg"/><Relationship Id="rId9" Type="http://schemas.openxmlformats.org/officeDocument/2006/relationships/image" Target="../media/image23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9.svg"/><Relationship Id="rId3" Type="http://schemas.openxmlformats.org/officeDocument/2006/relationships/image" Target="../media/image143.svg"/><Relationship Id="rId7" Type="http://schemas.openxmlformats.org/officeDocument/2006/relationships/image" Target="../media/image121.svg"/><Relationship Id="rId12" Type="http://schemas.openxmlformats.org/officeDocument/2006/relationships/image" Target="../media/image13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242.svg"/><Relationship Id="rId5" Type="http://schemas.openxmlformats.org/officeDocument/2006/relationships/image" Target="../media/image240.svg"/><Relationship Id="rId15" Type="http://schemas.openxmlformats.org/officeDocument/2006/relationships/image" Target="../media/image141.svg"/><Relationship Id="rId10" Type="http://schemas.openxmlformats.org/officeDocument/2006/relationships/image" Target="../media/image241.png"/><Relationship Id="rId4" Type="http://schemas.openxmlformats.org/officeDocument/2006/relationships/image" Target="../media/image239.png"/><Relationship Id="rId9" Type="http://schemas.openxmlformats.org/officeDocument/2006/relationships/image" Target="../media/image123.svg"/><Relationship Id="rId1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19910" y="6240639"/>
            <a:ext cx="6139390" cy="3471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59260" y="-264531"/>
            <a:ext cx="6307870" cy="35668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85972" y="-264531"/>
            <a:ext cx="4246431" cy="258646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61345" y="574815"/>
            <a:ext cx="14765311" cy="9137371"/>
            <a:chOff x="0" y="0"/>
            <a:chExt cx="19687081" cy="1218316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1033" b="46987"/>
            <a:stretch>
              <a:fillRect/>
            </a:stretch>
          </p:blipFill>
          <p:spPr>
            <a:xfrm>
              <a:off x="0" y="0"/>
              <a:ext cx="19687081" cy="12183161"/>
            </a:xfrm>
            <a:prstGeom prst="rect">
              <a:avLst/>
            </a:prstGeom>
          </p:spPr>
        </p:pic>
        <p:grpSp>
          <p:nvGrpSpPr>
            <p:cNvPr id="7" name="Group 7"/>
            <p:cNvGrpSpPr/>
            <p:nvPr/>
          </p:nvGrpSpPr>
          <p:grpSpPr>
            <a:xfrm rot="-847417">
              <a:off x="11578504" y="3416174"/>
              <a:ext cx="2305965" cy="5581109"/>
              <a:chOff x="0" y="0"/>
              <a:chExt cx="455499" cy="11024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5499" cy="1102441"/>
              </a:xfrm>
              <a:custGeom>
                <a:avLst/>
                <a:gdLst/>
                <a:ahLst/>
                <a:cxnLst/>
                <a:rect l="l" t="t" r="r" b="b"/>
                <a:pathLst>
                  <a:path w="455499" h="1102441">
                    <a:moveTo>
                      <a:pt x="0" y="0"/>
                    </a:moveTo>
                    <a:lnTo>
                      <a:pt x="455499" y="0"/>
                    </a:lnTo>
                    <a:lnTo>
                      <a:pt x="455499" y="1102441"/>
                    </a:lnTo>
                    <a:lnTo>
                      <a:pt x="0" y="1102441"/>
                    </a:lnTo>
                    <a:close/>
                  </a:path>
                </a:pathLst>
              </a:custGeom>
              <a:solidFill>
                <a:srgbClr val="CAEEE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2008" y="7284639"/>
            <a:ext cx="6980795" cy="39473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92126" y="-264531"/>
            <a:ext cx="8981032" cy="44905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7806" y="7760415"/>
            <a:ext cx="3204399" cy="19517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787823">
            <a:off x="4920232" y="4320653"/>
            <a:ext cx="8359130" cy="2536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55" b="0" i="0" u="none" strike="noStrike" kern="1200" cap="none" spc="0" normalizeH="0" baseline="0" noProof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LET'S EXPLORE THE WORLD!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96687">
            <a:off x="13837804" y="4943119"/>
            <a:ext cx="3950782" cy="468303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787823">
            <a:off x="5332585" y="7005494"/>
            <a:ext cx="8359130" cy="3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75463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775" y="554156"/>
            <a:ext cx="1547645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When do we use article “the”?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631FAC58-9B22-EF10-D08E-46A12D7CDFAB}"/>
              </a:ext>
            </a:extLst>
          </p:cNvPr>
          <p:cNvSpPr txBox="1"/>
          <p:nvPr/>
        </p:nvSpPr>
        <p:spPr>
          <a:xfrm>
            <a:off x="1405775" y="2588171"/>
            <a:ext cx="1129527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79646">
                    <a:lumMod val="75000"/>
                  </a:srgbClr>
                </a:solidFill>
                <a:latin typeface="Fredoka One"/>
              </a:rPr>
              <a:t>after names of some places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F149FE9-E67D-456C-9A8A-4D279871A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868" y="5219299"/>
            <a:ext cx="5170689" cy="342558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70ADF15-3A17-8CA3-E4F4-4BFBAC6A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19101" y="1853707"/>
            <a:ext cx="3220073" cy="303491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5F28D4B-6736-4077-673F-76F7F8094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913" y="4856622"/>
            <a:ext cx="3996850" cy="3667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D036BD-3754-A52B-6ED6-A6835E6EC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115391"/>
            <a:ext cx="7053134" cy="7600950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3771F04C-1F9C-4419-78BC-BB266FC79261}"/>
              </a:ext>
            </a:extLst>
          </p:cNvPr>
          <p:cNvSpPr txBox="1"/>
          <p:nvPr/>
        </p:nvSpPr>
        <p:spPr>
          <a:xfrm>
            <a:off x="1405775" y="8908459"/>
            <a:ext cx="2610926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island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6378BDED-7DBB-84D2-F1E2-8418732A71D4}"/>
              </a:ext>
            </a:extLst>
          </p:cNvPr>
          <p:cNvSpPr txBox="1"/>
          <p:nvPr/>
        </p:nvSpPr>
        <p:spPr>
          <a:xfrm>
            <a:off x="6735624" y="8908459"/>
            <a:ext cx="2610926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tower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F7083BB6-4E4E-67CD-2721-B13574500DAD}"/>
              </a:ext>
            </a:extLst>
          </p:cNvPr>
          <p:cNvSpPr txBox="1"/>
          <p:nvPr/>
        </p:nvSpPr>
        <p:spPr>
          <a:xfrm>
            <a:off x="12632857" y="8682799"/>
            <a:ext cx="2610926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bridge</a:t>
            </a:r>
          </a:p>
        </p:txBody>
      </p:sp>
      <p:pic>
        <p:nvPicPr>
          <p:cNvPr id="1028" name="Picture 4" descr="Page 2 | Big Clock Tower Images - Free Download on Freepik">
            <a:extLst>
              <a:ext uri="{FF2B5EF4-FFF2-40B4-BE49-F238E27FC236}">
                <a16:creationId xmlns:a16="http://schemas.microsoft.com/office/drawing/2014/main" id="{EF2C9A40-C820-118D-BA48-6A4C478E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39" y="4856622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46C70A15-83D1-D130-1B14-0B3D429EB335}"/>
              </a:ext>
            </a:extLst>
          </p:cNvPr>
          <p:cNvSpPr txBox="1"/>
          <p:nvPr/>
        </p:nvSpPr>
        <p:spPr>
          <a:xfrm>
            <a:off x="15243783" y="5035697"/>
            <a:ext cx="2610926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25827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274" y="3188880"/>
            <a:ext cx="1182035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F266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around t</a:t>
            </a:r>
            <a:r>
              <a:rPr lang="en-US" sz="12000" dirty="0">
                <a:solidFill>
                  <a:srgbClr val="F26628"/>
                </a:solidFill>
                <a:latin typeface="Fredoka One"/>
              </a:rPr>
              <a:t>he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26628"/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2261" y="-844613"/>
            <a:ext cx="11976227" cy="119762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3400" y="1257300"/>
            <a:ext cx="10930144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0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Travelling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C49A72A-48D2-2DDB-29B9-519DF9065552}"/>
              </a:ext>
            </a:extLst>
          </p:cNvPr>
          <p:cNvSpPr txBox="1"/>
          <p:nvPr/>
        </p:nvSpPr>
        <p:spPr>
          <a:xfrm>
            <a:off x="762274" y="5035539"/>
            <a:ext cx="1182035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solidFill>
                  <a:srgbClr val="F26628"/>
                </a:solidFill>
                <a:latin typeface="Fredoka One"/>
              </a:rPr>
              <a:t>world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26628"/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World map geography background">
            <a:extLst>
              <a:ext uri="{FF2B5EF4-FFF2-40B4-BE49-F238E27FC236}">
                <a16:creationId xmlns:a16="http://schemas.microsoft.com/office/drawing/2014/main" id="{AFD5661F-6452-798F-4B0B-413E9FB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4" y="190500"/>
            <a:ext cx="13695625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FF3CE-9849-2910-875A-B8E88F76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072" y="8420100"/>
            <a:ext cx="2929320" cy="131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CF883-CBC5-D607-C802-20FF62A7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0330" y="8697277"/>
            <a:ext cx="2654378" cy="936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57092-C977-D07B-654F-CCE712BD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0811" y="6722040"/>
            <a:ext cx="2654378" cy="93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CC5E5-C460-1B3E-5DAE-EDA866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07398" y="8644657"/>
            <a:ext cx="2851013" cy="100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E713-ED5E-08B9-E530-2206D4565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3800" y="6595958"/>
            <a:ext cx="2654378" cy="1188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8CE0-0BC4-1F64-CF1D-2D0AED50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1638" y="5814006"/>
            <a:ext cx="1744052" cy="322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1DC75-82CA-4906-FFC1-943B46246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0800" y="-4588948"/>
            <a:ext cx="433551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6E8DC-F135-04FD-13F2-259CFC470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90991" y="6927416"/>
            <a:ext cx="2929320" cy="2332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0828E-1639-9658-BF10-85E23EA48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07937" y="3426901"/>
            <a:ext cx="2658788" cy="4084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E9119-7AB2-425F-64BF-531ACB2F8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43120" y="5549099"/>
            <a:ext cx="228184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BB367-9818-5050-B92C-F8AB5F857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56968" y="3544014"/>
            <a:ext cx="3306803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F40FB-B1AB-7295-5CD6-DA5DA97A37F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3497393" y="5462318"/>
            <a:ext cx="2435194" cy="3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8 0.05401 L 0.21606 0.05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1676400" y="1104900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Complete the sentences with “a / an” or “the” 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838200" y="3298590"/>
            <a:ext cx="16916400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Is Washington D.C. __________ capital of the USA?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A9EC961-C8B9-6DE8-74EF-B7609A39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599" y="5815012"/>
            <a:ext cx="2526283" cy="239767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4AAD6-013D-23D6-6ED6-7B5BB47E3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0858" y="5815012"/>
            <a:ext cx="2526283" cy="2397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0815BA1-ABEA-FF69-305F-B963257D4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3117" y="5815012"/>
            <a:ext cx="2526283" cy="239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2682-84B7-F858-55E6-E3C4CCD7E3C7}"/>
              </a:ext>
            </a:extLst>
          </p:cNvPr>
          <p:cNvSpPr txBox="1"/>
          <p:nvPr/>
        </p:nvSpPr>
        <p:spPr>
          <a:xfrm>
            <a:off x="7772400" y="2635368"/>
            <a:ext cx="1905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</a:rPr>
              <a:t>the</a:t>
            </a:r>
            <a:endParaRPr lang="en-VN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World map geography background">
            <a:extLst>
              <a:ext uri="{FF2B5EF4-FFF2-40B4-BE49-F238E27FC236}">
                <a16:creationId xmlns:a16="http://schemas.microsoft.com/office/drawing/2014/main" id="{AFD5661F-6452-798F-4B0B-413E9FB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4" y="190500"/>
            <a:ext cx="13695625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FF3CE-9849-2910-875A-B8E88F76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072" y="8420100"/>
            <a:ext cx="2929320" cy="131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CF883-CBC5-D607-C802-20FF62A7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0330" y="8697277"/>
            <a:ext cx="2654378" cy="936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57092-C977-D07B-654F-CCE712BD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0811" y="6722040"/>
            <a:ext cx="2654378" cy="93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CC5E5-C460-1B3E-5DAE-EDA866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07398" y="8644657"/>
            <a:ext cx="2851013" cy="100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E713-ED5E-08B9-E530-2206D4565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3800" y="6595958"/>
            <a:ext cx="2654378" cy="1188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8CE0-0BC4-1F64-CF1D-2D0AED50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1638" y="5814006"/>
            <a:ext cx="1744052" cy="322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1DC75-82CA-4906-FFC1-943B46246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0800" y="-4588948"/>
            <a:ext cx="433551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6E8DC-F135-04FD-13F2-259CFC470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90991" y="6927416"/>
            <a:ext cx="2929320" cy="2332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0828E-1639-9658-BF10-85E23EA48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07937" y="3426901"/>
            <a:ext cx="2658788" cy="4084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E9119-7AB2-425F-64BF-531ACB2F8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43120" y="5549099"/>
            <a:ext cx="228184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BB367-9818-5050-B92C-F8AB5F857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56968" y="3544014"/>
            <a:ext cx="3306803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F40FB-B1AB-7295-5CD6-DA5DA97A37F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96891" y="5601414"/>
            <a:ext cx="2435194" cy="3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7 L 0.15824 -0.1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1676400" y="1104900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Complete the sentences with “a / an” or “the” 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09600" y="3258422"/>
            <a:ext cx="17449800" cy="114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9000"/>
              </a:lnSpc>
            </a:pPr>
            <a:r>
              <a:rPr lang="en-US" sz="7200" dirty="0">
                <a:solidFill>
                  <a:schemeClr val="tx2"/>
                </a:solidFill>
                <a:latin typeface="KG Primary Penmanship"/>
              </a:rPr>
              <a:t>The London Eye is __________ great attraction in London.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A9EC961-C8B9-6DE8-74EF-B7609A39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599" y="5815012"/>
            <a:ext cx="2526283" cy="239767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4AAD6-013D-23D6-6ED6-7B5BB47E3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0858" y="5815012"/>
            <a:ext cx="2526283" cy="2397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0815BA1-ABEA-FF69-305F-B963257D4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3117" y="5815012"/>
            <a:ext cx="2526283" cy="239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2682-84B7-F858-55E6-E3C4CCD7E3C7}"/>
              </a:ext>
            </a:extLst>
          </p:cNvPr>
          <p:cNvSpPr txBox="1"/>
          <p:nvPr/>
        </p:nvSpPr>
        <p:spPr>
          <a:xfrm>
            <a:off x="6928358" y="2609940"/>
            <a:ext cx="1905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</a:t>
            </a:r>
            <a:endParaRPr kumimoji="0" lang="en-VN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5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World map geography background">
            <a:extLst>
              <a:ext uri="{FF2B5EF4-FFF2-40B4-BE49-F238E27FC236}">
                <a16:creationId xmlns:a16="http://schemas.microsoft.com/office/drawing/2014/main" id="{AFD5661F-6452-798F-4B0B-413E9FB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4" y="190500"/>
            <a:ext cx="13695625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FF3CE-9849-2910-875A-B8E88F76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072" y="8420100"/>
            <a:ext cx="2929320" cy="131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CF883-CBC5-D607-C802-20FF62A7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0330" y="8697277"/>
            <a:ext cx="2654378" cy="936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57092-C977-D07B-654F-CCE712BD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0811" y="6722040"/>
            <a:ext cx="2654378" cy="93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CC5E5-C460-1B3E-5DAE-EDA866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07398" y="8644657"/>
            <a:ext cx="2851013" cy="100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E713-ED5E-08B9-E530-2206D4565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3800" y="6595958"/>
            <a:ext cx="2654378" cy="1188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8CE0-0BC4-1F64-CF1D-2D0AED50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1638" y="5814006"/>
            <a:ext cx="1744052" cy="322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1DC75-82CA-4906-FFC1-943B46246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0800" y="-4588948"/>
            <a:ext cx="433551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6E8DC-F135-04FD-13F2-259CFC470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90991" y="6927416"/>
            <a:ext cx="2929320" cy="2332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0828E-1639-9658-BF10-85E23EA48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07937" y="3426901"/>
            <a:ext cx="2658788" cy="4084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E9119-7AB2-425F-64BF-531ACB2F8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43120" y="5549099"/>
            <a:ext cx="228184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BB367-9818-5050-B92C-F8AB5F857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56968" y="3544014"/>
            <a:ext cx="3306803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F40FB-B1AB-7295-5CD6-DA5DA97A37F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437953" y="3873304"/>
            <a:ext cx="2435194" cy="3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1.85185E-6 L 0.20833 0.2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3" y="1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1676400" y="1104900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Complete the sentences with “a / an” or “the” 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09600" y="3258422"/>
            <a:ext cx="17449800" cy="114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00"/>
              </a:lnSpc>
            </a:pPr>
            <a:r>
              <a:rPr lang="en-US" sz="7200" dirty="0">
                <a:solidFill>
                  <a:schemeClr val="tx2"/>
                </a:solidFill>
                <a:latin typeface="KG Primary Penmanship"/>
              </a:rPr>
              <a:t>Canada is __________ very cold country.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A9EC961-C8B9-6DE8-74EF-B7609A39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599" y="5815012"/>
            <a:ext cx="2526283" cy="239767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4AAD6-013D-23D6-6ED6-7B5BB47E3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0858" y="5815012"/>
            <a:ext cx="2526283" cy="2397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0815BA1-ABEA-FF69-305F-B963257D4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3117" y="5815012"/>
            <a:ext cx="2526283" cy="239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2682-84B7-F858-55E6-E3C4CCD7E3C7}"/>
              </a:ext>
            </a:extLst>
          </p:cNvPr>
          <p:cNvSpPr txBox="1"/>
          <p:nvPr/>
        </p:nvSpPr>
        <p:spPr>
          <a:xfrm>
            <a:off x="6928358" y="2609940"/>
            <a:ext cx="1905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</a:t>
            </a:r>
            <a:endParaRPr kumimoji="0" lang="en-VN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World map geography background">
            <a:extLst>
              <a:ext uri="{FF2B5EF4-FFF2-40B4-BE49-F238E27FC236}">
                <a16:creationId xmlns:a16="http://schemas.microsoft.com/office/drawing/2014/main" id="{AFD5661F-6452-798F-4B0B-413E9FB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4" y="190500"/>
            <a:ext cx="13695625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FF3CE-9849-2910-875A-B8E88F76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072" y="8420100"/>
            <a:ext cx="2929320" cy="131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CF883-CBC5-D607-C802-20FF62A7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0330" y="8697277"/>
            <a:ext cx="2654378" cy="936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57092-C977-D07B-654F-CCE712BD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0811" y="6722040"/>
            <a:ext cx="2654378" cy="93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CC5E5-C460-1B3E-5DAE-EDA866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07398" y="8644657"/>
            <a:ext cx="2851013" cy="100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E713-ED5E-08B9-E530-2206D4565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3800" y="6595958"/>
            <a:ext cx="2654378" cy="1188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8CE0-0BC4-1F64-CF1D-2D0AED50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1638" y="5814006"/>
            <a:ext cx="1744052" cy="322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1DC75-82CA-4906-FFC1-943B46246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0800" y="-4588948"/>
            <a:ext cx="433551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6E8DC-F135-04FD-13F2-259CFC470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90991" y="6927416"/>
            <a:ext cx="2929320" cy="2332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0828E-1639-9658-BF10-85E23EA48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07937" y="3426901"/>
            <a:ext cx="2658788" cy="4084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E9119-7AB2-425F-64BF-531ACB2F8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43120" y="5549099"/>
            <a:ext cx="228184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BB367-9818-5050-B92C-F8AB5F857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56968" y="3544014"/>
            <a:ext cx="3306803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F40FB-B1AB-7295-5CD6-DA5DA97A37F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225822" y="5723747"/>
            <a:ext cx="2435194" cy="3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642E-6 L 0.24601 -0.16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8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1676400" y="1104900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Complete the sentences with “a / an” or “the” 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09600" y="3258422"/>
            <a:ext cx="17449800" cy="114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00"/>
              </a:lnSpc>
            </a:pPr>
            <a:r>
              <a:rPr lang="en-US" sz="7200" dirty="0">
                <a:solidFill>
                  <a:schemeClr val="tx2"/>
                </a:solidFill>
                <a:latin typeface="KG Primary Penmanship"/>
              </a:rPr>
              <a:t>I love __________ New Zealand’s countryside.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A9EC961-C8B9-6DE8-74EF-B7609A39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599" y="5815012"/>
            <a:ext cx="2526283" cy="239767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4AAD6-013D-23D6-6ED6-7B5BB47E3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0858" y="5815012"/>
            <a:ext cx="2526283" cy="2397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0815BA1-ABEA-FF69-305F-B963257D4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3117" y="5815012"/>
            <a:ext cx="2526283" cy="239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2682-84B7-F858-55E6-E3C4CCD7E3C7}"/>
              </a:ext>
            </a:extLst>
          </p:cNvPr>
          <p:cNvSpPr txBox="1"/>
          <p:nvPr/>
        </p:nvSpPr>
        <p:spPr>
          <a:xfrm>
            <a:off x="5105400" y="2618416"/>
            <a:ext cx="1905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kumimoji="0" lang="en-VN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2013" y="2157489"/>
            <a:ext cx="23881814" cy="7311426"/>
            <a:chOff x="0" y="0"/>
            <a:chExt cx="6289860" cy="1925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9860" cy="1925643"/>
            </a:xfrm>
            <a:custGeom>
              <a:avLst/>
              <a:gdLst/>
              <a:ahLst/>
              <a:cxnLst/>
              <a:rect l="l" t="t" r="r" b="b"/>
              <a:pathLst>
                <a:path w="6289860" h="1925643">
                  <a:moveTo>
                    <a:pt x="16533" y="0"/>
                  </a:moveTo>
                  <a:lnTo>
                    <a:pt x="6273327" y="0"/>
                  </a:lnTo>
                  <a:cubicBezTo>
                    <a:pt x="6277712" y="0"/>
                    <a:pt x="6281917" y="1742"/>
                    <a:pt x="6285018" y="4842"/>
                  </a:cubicBezTo>
                  <a:cubicBezTo>
                    <a:pt x="6288119" y="7943"/>
                    <a:pt x="6289860" y="12148"/>
                    <a:pt x="6289860" y="16533"/>
                  </a:cubicBezTo>
                  <a:lnTo>
                    <a:pt x="6289860" y="1909110"/>
                  </a:lnTo>
                  <a:cubicBezTo>
                    <a:pt x="6289860" y="1913495"/>
                    <a:pt x="6288119" y="1917700"/>
                    <a:pt x="6285018" y="1920801"/>
                  </a:cubicBezTo>
                  <a:cubicBezTo>
                    <a:pt x="6281917" y="1923901"/>
                    <a:pt x="6277712" y="1925643"/>
                    <a:pt x="6273327" y="1925643"/>
                  </a:cubicBezTo>
                  <a:lnTo>
                    <a:pt x="16533" y="1925643"/>
                  </a:lnTo>
                  <a:cubicBezTo>
                    <a:pt x="12148" y="1925643"/>
                    <a:pt x="7943" y="1923901"/>
                    <a:pt x="4842" y="1920801"/>
                  </a:cubicBezTo>
                  <a:cubicBezTo>
                    <a:pt x="1742" y="1917700"/>
                    <a:pt x="0" y="1913495"/>
                    <a:pt x="0" y="1909110"/>
                  </a:cubicBezTo>
                  <a:lnTo>
                    <a:pt x="0" y="16533"/>
                  </a:lnTo>
                  <a:cubicBezTo>
                    <a:pt x="0" y="12148"/>
                    <a:pt x="1742" y="7943"/>
                    <a:pt x="4842" y="4842"/>
                  </a:cubicBezTo>
                  <a:cubicBezTo>
                    <a:pt x="7943" y="1742"/>
                    <a:pt x="12148" y="0"/>
                    <a:pt x="16533" y="0"/>
                  </a:cubicBezTo>
                  <a:close/>
                </a:path>
              </a:pathLst>
            </a:custGeom>
            <a:solidFill>
              <a:srgbClr val="9DE8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58421" y="2799753"/>
            <a:ext cx="2451409" cy="1769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88358" y="2799753"/>
            <a:ext cx="2451409" cy="17694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8295" y="2799753"/>
            <a:ext cx="2451409" cy="17694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48233" y="2799753"/>
            <a:ext cx="2451409" cy="1769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58421" y="4928466"/>
            <a:ext cx="2451409" cy="17694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8358" y="4928466"/>
            <a:ext cx="2451409" cy="17694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8295" y="4928466"/>
            <a:ext cx="2451409" cy="1769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648233" y="4928466"/>
            <a:ext cx="2451409" cy="17694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378170" y="4928466"/>
            <a:ext cx="2451409" cy="17694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0601799" y="-2228870"/>
            <a:ext cx="2451409" cy="17694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188358" y="7058386"/>
            <a:ext cx="2451409" cy="17694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918295" y="7058386"/>
            <a:ext cx="2451409" cy="17694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648233" y="7058386"/>
            <a:ext cx="2451409" cy="176947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020708" y="1000125"/>
            <a:ext cx="12246583" cy="96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1"/>
              </a:lnSpc>
            </a:pPr>
            <a:r>
              <a:rPr lang="en-US" sz="5594" b="1" dirty="0">
                <a:solidFill>
                  <a:srgbClr val="1E9CB8"/>
                </a:solidFill>
                <a:latin typeface="Now"/>
              </a:rPr>
              <a:t>Remember the countries</a:t>
            </a:r>
          </a:p>
        </p:txBody>
      </p:sp>
      <p:pic>
        <p:nvPicPr>
          <p:cNvPr id="21" name="y2meta.com-1 Minute Classroom Timer _ Boho Classroom Timer _ Neutral Classroom Timer-(1080p)" descr="y2meta.com-1 Minute Classroom Timer _ Boho Classroom Timer _ Neutral Classroom Timer-(1080p)">
            <a:hlinkClick r:id="" action="ppaction://media"/>
            <a:extLst>
              <a:ext uri="{FF2B5EF4-FFF2-40B4-BE49-F238E27FC236}">
                <a16:creationId xmlns:a16="http://schemas.microsoft.com/office/drawing/2014/main" id="{E31ADF4A-DE65-8705-B5A5-143DDD99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3269" y="359369"/>
            <a:ext cx="3086100" cy="154305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4374094-1DE2-581E-5E8D-807A6F6B62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619174" y="-3025054"/>
            <a:ext cx="5130038" cy="3702955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290757E-AE19-F547-A055-74CC8C6DD6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962863" y="595883"/>
            <a:ext cx="2206051" cy="159236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759FFAB-A083-3846-35E2-54951C0C5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767645" y="-2140318"/>
            <a:ext cx="2206051" cy="159236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94C9B1FD-A073-6031-F39F-DF99769762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7400649" y="2974352"/>
            <a:ext cx="2206051" cy="159236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57C37BE8-04C2-635F-CB4A-B9FCB007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601800" y="8001348"/>
            <a:ext cx="2451409" cy="1769472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636DF15-D2C9-80D6-0FA9-D6F6A36119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-16904458" y="1698402"/>
            <a:ext cx="5700605" cy="411480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B5DB952A-14F4-23A2-095F-6B2A1E14B58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-16840502" y="6697938"/>
            <a:ext cx="5700605" cy="4114800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B072CB3D-0218-4161-0F78-56EB3D3306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3378170" y="7058386"/>
            <a:ext cx="2451409" cy="1769472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03BE7134-1C74-831E-BE20-95A2483E384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458420" y="7057179"/>
            <a:ext cx="2451409" cy="1769472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8251959E-4A9B-FB46-19F8-563B4D781E4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-9147927" y="-6915586"/>
            <a:ext cx="5700605" cy="4114800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2E87B3D2-CF22-49FE-2EC7-A67AFDB824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0542745" y="2886239"/>
            <a:ext cx="2451409" cy="1769472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3C96C014-9534-30CF-AD2A-1E63391E6D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6767645" y="5637210"/>
            <a:ext cx="2451409" cy="1769472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C17C2F3F-4145-00D2-DC42-25834B813DD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3378170" y="2799753"/>
            <a:ext cx="2571227" cy="185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World map geography background">
            <a:extLst>
              <a:ext uri="{FF2B5EF4-FFF2-40B4-BE49-F238E27FC236}">
                <a16:creationId xmlns:a16="http://schemas.microsoft.com/office/drawing/2014/main" id="{AFD5661F-6452-798F-4B0B-413E9FB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4" y="190500"/>
            <a:ext cx="13695625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FF3CE-9849-2910-875A-B8E88F76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072" y="8420100"/>
            <a:ext cx="2929320" cy="1312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CF883-CBC5-D607-C802-20FF62A7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0330" y="8697277"/>
            <a:ext cx="2654378" cy="936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57092-C977-D07B-654F-CCE712BD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0811" y="6722040"/>
            <a:ext cx="2654378" cy="93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CC5E5-C460-1B3E-5DAE-EDA866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07398" y="8644657"/>
            <a:ext cx="2851013" cy="100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E713-ED5E-08B9-E530-2206D4565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3800" y="6595958"/>
            <a:ext cx="2654378" cy="1188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28CE0-0BC4-1F64-CF1D-2D0AED50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1638" y="5814006"/>
            <a:ext cx="1744052" cy="3229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1DC75-82CA-4906-FFC1-943B46246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0800" y="-4588948"/>
            <a:ext cx="433551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6E8DC-F135-04FD-13F2-259CFC470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90991" y="6927416"/>
            <a:ext cx="2929320" cy="2332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0828E-1639-9658-BF10-85E23EA48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07937" y="3426901"/>
            <a:ext cx="2658788" cy="4084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E9119-7AB2-425F-64BF-531ACB2F8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43120" y="5549099"/>
            <a:ext cx="228184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7BB367-9818-5050-B92C-F8AB5F857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56968" y="3544014"/>
            <a:ext cx="3306803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F40FB-B1AB-7295-5CD6-DA5DA97A37F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283674" y="3916924"/>
            <a:ext cx="2435194" cy="3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19688 0.208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1676400" y="1104900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Complete the sentences with “a / an” or “the”  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09600" y="3258422"/>
            <a:ext cx="17449800" cy="229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00"/>
              </a:lnSpc>
            </a:pPr>
            <a:r>
              <a:rPr lang="en-US" sz="7200" dirty="0">
                <a:solidFill>
                  <a:schemeClr val="tx2"/>
                </a:solidFill>
                <a:latin typeface="KG Primary Penmanship"/>
              </a:rPr>
              <a:t>Can you give me __________ example of an English-speaking country?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A9EC961-C8B9-6DE8-74EF-B7609A39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599" y="5815012"/>
            <a:ext cx="2526283" cy="239767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4AAD6-013D-23D6-6ED6-7B5BB47E3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0858" y="5815012"/>
            <a:ext cx="2526283" cy="2397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0815BA1-ABEA-FF69-305F-B963257D4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3117" y="5815012"/>
            <a:ext cx="2526283" cy="239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2682-84B7-F858-55E6-E3C4CCD7E3C7}"/>
              </a:ext>
            </a:extLst>
          </p:cNvPr>
          <p:cNvSpPr txBox="1"/>
          <p:nvPr/>
        </p:nvSpPr>
        <p:spPr>
          <a:xfrm>
            <a:off x="7401086" y="2553160"/>
            <a:ext cx="1905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an</a:t>
            </a:r>
            <a:endParaRPr kumimoji="0" lang="en-VN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2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876298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Check your answer.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DB043102-3C40-812E-924B-A4552783A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714716"/>
            <a:ext cx="1015663" cy="1015663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85800" y="2308723"/>
            <a:ext cx="14249400" cy="710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1.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Is </a:t>
            </a: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Washington D.C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__________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capital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of the USA?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2. Can you give me __________ </a:t>
            </a: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xample of an English-speaking country?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3. The London Eye is __________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reat 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KG Primary Penmanship"/>
              </a:rPr>
              <a:t>attraction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 in London.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4. Canada is __________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v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ery cold 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KG Primary Penmanship"/>
              </a:rPr>
              <a:t>country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KG Primary Penmanship"/>
              </a:rPr>
              <a:t>.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5. I love __________ New Zealand’s </a:t>
            </a:r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  <a:latin typeface="KG Primary Penmanship"/>
              </a:rPr>
              <a:t>countryside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B4452-7AB5-A067-B115-40E64888CE2E}"/>
              </a:ext>
            </a:extLst>
          </p:cNvPr>
          <p:cNvSpPr txBox="1"/>
          <p:nvPr/>
        </p:nvSpPr>
        <p:spPr>
          <a:xfrm>
            <a:off x="6629400" y="1943100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1EEBE-2641-AEFF-614C-2BB4AAC43191}"/>
              </a:ext>
            </a:extLst>
          </p:cNvPr>
          <p:cNvSpPr txBox="1"/>
          <p:nvPr/>
        </p:nvSpPr>
        <p:spPr>
          <a:xfrm>
            <a:off x="6446520" y="3022092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an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A7A3B-586A-D44D-65F8-D3436E43917E}"/>
              </a:ext>
            </a:extLst>
          </p:cNvPr>
          <p:cNvSpPr txBox="1"/>
          <p:nvPr/>
        </p:nvSpPr>
        <p:spPr>
          <a:xfrm>
            <a:off x="6848856" y="5015484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9EA25-639B-94AE-92A1-D6EF6EF06D6B}"/>
              </a:ext>
            </a:extLst>
          </p:cNvPr>
          <p:cNvSpPr txBox="1"/>
          <p:nvPr/>
        </p:nvSpPr>
        <p:spPr>
          <a:xfrm>
            <a:off x="4471416" y="7045452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BA804-C84C-75EC-107A-C7B4C6081C58}"/>
              </a:ext>
            </a:extLst>
          </p:cNvPr>
          <p:cNvSpPr txBox="1"/>
          <p:nvPr/>
        </p:nvSpPr>
        <p:spPr>
          <a:xfrm>
            <a:off x="3246120" y="7978140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876298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Put in "the" where necessary.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85800" y="2019300"/>
            <a:ext cx="170688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1. __________ Statue of Liberty is in __________ New York.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2. __________ Scotland is a part of __________ UK.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3. New Zealand consists of __________ North Island and __________ South Island.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4. Disneyland in California is one of __________ biggest entertainment </a:t>
            </a:r>
            <a:r>
              <a:rPr lang="en-US" sz="6600" b="1" dirty="0" err="1">
                <a:solidFill>
                  <a:srgbClr val="1F497D"/>
                </a:solidFill>
                <a:latin typeface="KG Primary Penmanship"/>
              </a:rPr>
              <a:t>centres</a:t>
            </a: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 in the world.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5. Bangkok is __________ most popular city for tourists in __________ Kingdom of Thailand.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257FE07-F80F-35B2-0F94-5659A457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97436"/>
            <a:ext cx="1188720" cy="118872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B773FCF-BE24-3A2E-2DA6-C34017862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85114" y="477072"/>
            <a:ext cx="2469486" cy="12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876298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Check your answer.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D810AF51-70F9-1495-A65D-9CAB94D98801}"/>
              </a:ext>
            </a:extLst>
          </p:cNvPr>
          <p:cNvSpPr txBox="1"/>
          <p:nvPr/>
        </p:nvSpPr>
        <p:spPr>
          <a:xfrm>
            <a:off x="685800" y="2019300"/>
            <a:ext cx="142494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1. __________ </a:t>
            </a:r>
            <a:r>
              <a:rPr kumimoji="0" lang="en-US" sz="6000" b="1" i="0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Statue of Liberty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is in __________ New York.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2. __________ Scotland is a part of __________ UK.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3. New Zealand consists of __________ North Island and __________ South Island.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257FE07-F80F-35B2-0F94-5659A457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97436"/>
            <a:ext cx="1188720" cy="118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C7CBC-530A-EB16-ED50-AF7138D2C391}"/>
              </a:ext>
            </a:extLst>
          </p:cNvPr>
          <p:cNvSpPr txBox="1"/>
          <p:nvPr/>
        </p:nvSpPr>
        <p:spPr>
          <a:xfrm>
            <a:off x="3200400" y="293370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a specific noun</a:t>
            </a:r>
            <a:endParaRPr lang="en-VN" sz="1600" dirty="0">
              <a:solidFill>
                <a:srgbClr val="00B0F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19066F-C18A-6EF7-8A3C-2910B1BCCC34}"/>
              </a:ext>
            </a:extLst>
          </p:cNvPr>
          <p:cNvCxnSpPr/>
          <p:nvPr/>
        </p:nvCxnSpPr>
        <p:spPr>
          <a:xfrm>
            <a:off x="3810000" y="2933700"/>
            <a:ext cx="44196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56252A-672D-6825-ABDE-EB57F62C2EC9}"/>
              </a:ext>
            </a:extLst>
          </p:cNvPr>
          <p:cNvSpPr txBox="1"/>
          <p:nvPr/>
        </p:nvSpPr>
        <p:spPr>
          <a:xfrm>
            <a:off x="1295400" y="1610260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04205-0132-14C8-BBBA-431E1CA869A4}"/>
              </a:ext>
            </a:extLst>
          </p:cNvPr>
          <p:cNvCxnSpPr>
            <a:cxnSpLocks/>
          </p:cNvCxnSpPr>
          <p:nvPr/>
        </p:nvCxnSpPr>
        <p:spPr>
          <a:xfrm>
            <a:off x="12334068" y="3011192"/>
            <a:ext cx="244873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02D284-2413-097E-DDC4-B496B183215C}"/>
              </a:ext>
            </a:extLst>
          </p:cNvPr>
          <p:cNvSpPr txBox="1"/>
          <p:nvPr/>
        </p:nvSpPr>
        <p:spPr>
          <a:xfrm>
            <a:off x="10534973" y="2933699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city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CD608-6897-1EE9-4C81-AD7123692314}"/>
              </a:ext>
            </a:extLst>
          </p:cNvPr>
          <p:cNvSpPr txBox="1"/>
          <p:nvPr/>
        </p:nvSpPr>
        <p:spPr>
          <a:xfrm>
            <a:off x="9943454" y="1672253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x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913E12-08D4-0097-B321-EDC5B696D578}"/>
              </a:ext>
            </a:extLst>
          </p:cNvPr>
          <p:cNvCxnSpPr>
            <a:cxnSpLocks/>
          </p:cNvCxnSpPr>
          <p:nvPr/>
        </p:nvCxnSpPr>
        <p:spPr>
          <a:xfrm>
            <a:off x="3856495" y="5738893"/>
            <a:ext cx="231570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CA840E-1C65-AF11-BED4-68706E8C8C30}"/>
              </a:ext>
            </a:extLst>
          </p:cNvPr>
          <p:cNvSpPr txBox="1"/>
          <p:nvPr/>
        </p:nvSpPr>
        <p:spPr>
          <a:xfrm>
            <a:off x="2026403" y="5738892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country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21DEB-153B-4754-FE95-751C2B6B2F47}"/>
              </a:ext>
            </a:extLst>
          </p:cNvPr>
          <p:cNvSpPr txBox="1"/>
          <p:nvPr/>
        </p:nvSpPr>
        <p:spPr>
          <a:xfrm>
            <a:off x="1450382" y="4337961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x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7BD710-74EC-35F7-4FD8-808CEA4390E9}"/>
              </a:ext>
            </a:extLst>
          </p:cNvPr>
          <p:cNvCxnSpPr>
            <a:cxnSpLocks/>
          </p:cNvCxnSpPr>
          <p:nvPr/>
        </p:nvCxnSpPr>
        <p:spPr>
          <a:xfrm>
            <a:off x="10377406" y="8420100"/>
            <a:ext cx="3033794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8F721C-C567-5CE9-CEF7-307F2D8955A3}"/>
              </a:ext>
            </a:extLst>
          </p:cNvPr>
          <p:cNvSpPr txBox="1"/>
          <p:nvPr/>
        </p:nvSpPr>
        <p:spPr>
          <a:xfrm>
            <a:off x="9458485" y="5738892"/>
            <a:ext cx="6248401" cy="144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specific group of countries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11C706-AD8E-2FC0-4713-BDF41031B2F7}"/>
              </a:ext>
            </a:extLst>
          </p:cNvPr>
          <p:cNvSpPr txBox="1"/>
          <p:nvPr/>
        </p:nvSpPr>
        <p:spPr>
          <a:xfrm>
            <a:off x="9710979" y="4384457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679081-4F2C-0095-5873-BCDE6DE7946D}"/>
              </a:ext>
            </a:extLst>
          </p:cNvPr>
          <p:cNvCxnSpPr>
            <a:cxnSpLocks/>
          </p:cNvCxnSpPr>
          <p:nvPr/>
        </p:nvCxnSpPr>
        <p:spPr>
          <a:xfrm>
            <a:off x="3356674" y="9365497"/>
            <a:ext cx="319652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640A9F-6594-A4F6-4500-CD55AD242746}"/>
              </a:ext>
            </a:extLst>
          </p:cNvPr>
          <p:cNvSpPr txBox="1"/>
          <p:nvPr/>
        </p:nvSpPr>
        <p:spPr>
          <a:xfrm>
            <a:off x="8987726" y="8349834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island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57FDCE-D68A-F681-82E9-8CF40943C71D}"/>
              </a:ext>
            </a:extLst>
          </p:cNvPr>
          <p:cNvSpPr txBox="1"/>
          <p:nvPr/>
        </p:nvSpPr>
        <p:spPr>
          <a:xfrm>
            <a:off x="2168472" y="9310729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island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6FB0DF-92B2-DB74-5449-14BE227AE13B}"/>
              </a:ext>
            </a:extLst>
          </p:cNvPr>
          <p:cNvSpPr txBox="1"/>
          <p:nvPr/>
        </p:nvSpPr>
        <p:spPr>
          <a:xfrm>
            <a:off x="7804687" y="7112158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9E55B-680F-57C2-5453-D2F0784E0A63}"/>
              </a:ext>
            </a:extLst>
          </p:cNvPr>
          <p:cNvSpPr txBox="1"/>
          <p:nvPr/>
        </p:nvSpPr>
        <p:spPr>
          <a:xfrm>
            <a:off x="892443" y="7964565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C51544-D737-E856-B7C3-2B8A27C01AB5}"/>
              </a:ext>
            </a:extLst>
          </p:cNvPr>
          <p:cNvCxnSpPr>
            <a:cxnSpLocks/>
          </p:cNvCxnSpPr>
          <p:nvPr/>
        </p:nvCxnSpPr>
        <p:spPr>
          <a:xfrm>
            <a:off x="12106760" y="5661400"/>
            <a:ext cx="84724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>
            <a:extLst>
              <a:ext uri="{FF2B5EF4-FFF2-40B4-BE49-F238E27FC236}">
                <a16:creationId xmlns:a16="http://schemas.microsoft.com/office/drawing/2014/main" id="{EEF063FF-C85D-A5BF-6A13-97E49AE07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23304" y="4424998"/>
            <a:ext cx="3233979" cy="58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8" grpId="0"/>
      <p:bldP spid="11" grpId="0"/>
      <p:bldP spid="13" grpId="0"/>
      <p:bldP spid="15" grpId="0"/>
      <p:bldP spid="16" grpId="0"/>
      <p:bldP spid="18" grpId="0"/>
      <p:bldP spid="20" grpId="0"/>
      <p:bldP spid="24" grpId="0"/>
      <p:bldP spid="25" grpId="0"/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876298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Check your answer.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257FE07-F80F-35B2-0F94-5659A457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97436"/>
            <a:ext cx="1188720" cy="1188720"/>
          </a:xfrm>
          <a:prstGeom prst="rect">
            <a:avLst/>
          </a:prstGeom>
        </p:spPr>
      </p:pic>
      <p:sp>
        <p:nvSpPr>
          <p:cNvPr id="36" name="TextBox 4">
            <a:extLst>
              <a:ext uri="{FF2B5EF4-FFF2-40B4-BE49-F238E27FC236}">
                <a16:creationId xmlns:a16="http://schemas.microsoft.com/office/drawing/2014/main" id="{82D91525-24CF-E158-156C-28E34F54A398}"/>
              </a:ext>
            </a:extLst>
          </p:cNvPr>
          <p:cNvSpPr txBox="1"/>
          <p:nvPr/>
        </p:nvSpPr>
        <p:spPr>
          <a:xfrm>
            <a:off x="685800" y="2202926"/>
            <a:ext cx="14249400" cy="680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1F497D"/>
                </a:solidFill>
                <a:latin typeface="KG Primary Penmanship"/>
              </a:rPr>
              <a:t>4. Disneyland in California is one of __________ biggest entertainment </a:t>
            </a:r>
            <a:r>
              <a:rPr lang="en-US" sz="6000" b="1" dirty="0" err="1">
                <a:solidFill>
                  <a:srgbClr val="1F497D"/>
                </a:solidFill>
                <a:latin typeface="KG Primary Penmanship"/>
              </a:rPr>
              <a:t>centres</a:t>
            </a:r>
            <a:r>
              <a:rPr lang="en-US" sz="6000" b="1" dirty="0">
                <a:solidFill>
                  <a:srgbClr val="1F497D"/>
                </a:solidFill>
                <a:latin typeface="KG Primary Penmanship"/>
              </a:rPr>
              <a:t> in the world.</a:t>
            </a:r>
          </a:p>
          <a:p>
            <a:pPr>
              <a:lnSpc>
                <a:spcPct val="150000"/>
              </a:lnSpc>
            </a:pPr>
            <a:br>
              <a:rPr lang="en-US" sz="60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000" b="1" dirty="0">
                <a:solidFill>
                  <a:srgbClr val="1F497D"/>
                </a:solidFill>
                <a:latin typeface="KG Primary Penmanship"/>
              </a:rPr>
              <a:t>5. Bangkok is __________ most popular city for tourists in __________ Kingdom of Thailand. </a:t>
            </a:r>
            <a:endParaRPr lang="en-VN" sz="60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2AC1B8D-A321-2C15-4230-0ADF25609D11}"/>
              </a:ext>
            </a:extLst>
          </p:cNvPr>
          <p:cNvCxnSpPr>
            <a:cxnSpLocks/>
          </p:cNvCxnSpPr>
          <p:nvPr/>
        </p:nvCxnSpPr>
        <p:spPr>
          <a:xfrm>
            <a:off x="12344400" y="3543300"/>
            <a:ext cx="18288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19BAA6-CC31-9E8E-39C6-A0629E2270E3}"/>
              </a:ext>
            </a:extLst>
          </p:cNvPr>
          <p:cNvCxnSpPr>
            <a:cxnSpLocks/>
          </p:cNvCxnSpPr>
          <p:nvPr/>
        </p:nvCxnSpPr>
        <p:spPr>
          <a:xfrm>
            <a:off x="6796007" y="7603856"/>
            <a:ext cx="3109993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85E774-8865-5006-41D8-85B7568BD84B}"/>
              </a:ext>
            </a:extLst>
          </p:cNvPr>
          <p:cNvCxnSpPr>
            <a:cxnSpLocks/>
          </p:cNvCxnSpPr>
          <p:nvPr/>
        </p:nvCxnSpPr>
        <p:spPr>
          <a:xfrm>
            <a:off x="3975315" y="8967707"/>
            <a:ext cx="516868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60E6FC-9984-2E41-8DD0-A20D94D494E8}"/>
              </a:ext>
            </a:extLst>
          </p:cNvPr>
          <p:cNvSpPr txBox="1"/>
          <p:nvPr/>
        </p:nvSpPr>
        <p:spPr>
          <a:xfrm>
            <a:off x="10287000" y="354330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superlative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6CD599-63ED-DDD8-A7EF-6C553A604A73}"/>
              </a:ext>
            </a:extLst>
          </p:cNvPr>
          <p:cNvSpPr txBox="1"/>
          <p:nvPr/>
        </p:nvSpPr>
        <p:spPr>
          <a:xfrm>
            <a:off x="7853766" y="7448873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superlative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05DFE8-5200-CFE2-7B01-BA5F79EC85AD}"/>
              </a:ext>
            </a:extLst>
          </p:cNvPr>
          <p:cNvSpPr txBox="1"/>
          <p:nvPr/>
        </p:nvSpPr>
        <p:spPr>
          <a:xfrm>
            <a:off x="3326970" y="8977689"/>
            <a:ext cx="115849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a specific country with a unique name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2FB652-A6A4-49DC-A942-AF70426B4053}"/>
              </a:ext>
            </a:extLst>
          </p:cNvPr>
          <p:cNvSpPr txBox="1"/>
          <p:nvPr/>
        </p:nvSpPr>
        <p:spPr>
          <a:xfrm>
            <a:off x="9873066" y="2142369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C6BEC4-3AA1-01F6-FFBA-A88234B41751}"/>
              </a:ext>
            </a:extLst>
          </p:cNvPr>
          <p:cNvSpPr txBox="1"/>
          <p:nvPr/>
        </p:nvSpPr>
        <p:spPr>
          <a:xfrm>
            <a:off x="4402164" y="6295915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DC4942-DF98-6BE6-FBCC-2885E101AF54}"/>
              </a:ext>
            </a:extLst>
          </p:cNvPr>
          <p:cNvSpPr txBox="1"/>
          <p:nvPr/>
        </p:nvSpPr>
        <p:spPr>
          <a:xfrm>
            <a:off x="1457486" y="7659766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he</a:t>
            </a:r>
            <a:endParaRPr lang="en-VN" sz="2400" dirty="0">
              <a:solidFill>
                <a:srgbClr val="C00000"/>
              </a:solidFill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1E4060D1-D002-D4E9-ED50-B94A83DCB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23304" y="4424998"/>
            <a:ext cx="3233979" cy="58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876298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Check your answer.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257FE07-F80F-35B2-0F94-5659A457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97436"/>
            <a:ext cx="1188720" cy="1188720"/>
          </a:xfrm>
          <a:prstGeom prst="rect">
            <a:avLst/>
          </a:prstGeom>
        </p:spPr>
      </p:pic>
      <p:sp>
        <p:nvSpPr>
          <p:cNvPr id="36" name="TextBox 4">
            <a:extLst>
              <a:ext uri="{FF2B5EF4-FFF2-40B4-BE49-F238E27FC236}">
                <a16:creationId xmlns:a16="http://schemas.microsoft.com/office/drawing/2014/main" id="{82D91525-24CF-E158-156C-28E34F54A398}"/>
              </a:ext>
            </a:extLst>
          </p:cNvPr>
          <p:cNvSpPr txBox="1"/>
          <p:nvPr/>
        </p:nvSpPr>
        <p:spPr>
          <a:xfrm>
            <a:off x="685800" y="2202926"/>
            <a:ext cx="14249400" cy="680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4. Disneyland in California is one of __________ biggest entertainment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centres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 in the world.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5. Bangkok is __________ most popular city for tourists in __________ Kingdom of Thailand. </a:t>
            </a:r>
            <a:endParaRPr kumimoji="0" lang="en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2AC1B8D-A321-2C15-4230-0ADF25609D11}"/>
              </a:ext>
            </a:extLst>
          </p:cNvPr>
          <p:cNvCxnSpPr>
            <a:cxnSpLocks/>
          </p:cNvCxnSpPr>
          <p:nvPr/>
        </p:nvCxnSpPr>
        <p:spPr>
          <a:xfrm>
            <a:off x="12344400" y="3543300"/>
            <a:ext cx="18288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19BAA6-CC31-9E8E-39C6-A0629E2270E3}"/>
              </a:ext>
            </a:extLst>
          </p:cNvPr>
          <p:cNvCxnSpPr>
            <a:cxnSpLocks/>
          </p:cNvCxnSpPr>
          <p:nvPr/>
        </p:nvCxnSpPr>
        <p:spPr>
          <a:xfrm>
            <a:off x="6796007" y="7603856"/>
            <a:ext cx="3109993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85E774-8865-5006-41D8-85B7568BD84B}"/>
              </a:ext>
            </a:extLst>
          </p:cNvPr>
          <p:cNvCxnSpPr>
            <a:cxnSpLocks/>
          </p:cNvCxnSpPr>
          <p:nvPr/>
        </p:nvCxnSpPr>
        <p:spPr>
          <a:xfrm>
            <a:off x="3975315" y="8967707"/>
            <a:ext cx="516868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60E6FC-9984-2E41-8DD0-A20D94D494E8}"/>
              </a:ext>
            </a:extLst>
          </p:cNvPr>
          <p:cNvSpPr txBox="1"/>
          <p:nvPr/>
        </p:nvSpPr>
        <p:spPr>
          <a:xfrm>
            <a:off x="10287000" y="354330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superlative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6CD599-63ED-DDD8-A7EF-6C553A604A73}"/>
              </a:ext>
            </a:extLst>
          </p:cNvPr>
          <p:cNvSpPr txBox="1"/>
          <p:nvPr/>
        </p:nvSpPr>
        <p:spPr>
          <a:xfrm>
            <a:off x="7853766" y="7448873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superlative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05DFE8-5200-CFE2-7B01-BA5F79EC85AD}"/>
              </a:ext>
            </a:extLst>
          </p:cNvPr>
          <p:cNvSpPr txBox="1"/>
          <p:nvPr/>
        </p:nvSpPr>
        <p:spPr>
          <a:xfrm>
            <a:off x="3326970" y="8977689"/>
            <a:ext cx="115849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a specific country with a unique name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2FB652-A6A4-49DC-A942-AF70426B4053}"/>
              </a:ext>
            </a:extLst>
          </p:cNvPr>
          <p:cNvSpPr txBox="1"/>
          <p:nvPr/>
        </p:nvSpPr>
        <p:spPr>
          <a:xfrm>
            <a:off x="9873066" y="2142369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C6BEC4-3AA1-01F6-FFBA-A88234B41751}"/>
              </a:ext>
            </a:extLst>
          </p:cNvPr>
          <p:cNvSpPr txBox="1"/>
          <p:nvPr/>
        </p:nvSpPr>
        <p:spPr>
          <a:xfrm>
            <a:off x="4402164" y="6295915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DC4942-DF98-6BE6-FBCC-2885E101AF54}"/>
              </a:ext>
            </a:extLst>
          </p:cNvPr>
          <p:cNvSpPr txBox="1"/>
          <p:nvPr/>
        </p:nvSpPr>
        <p:spPr>
          <a:xfrm>
            <a:off x="1457486" y="7659766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the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B60CCD4-7F43-5506-7F17-C2FC627B2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23304" y="4424998"/>
            <a:ext cx="3233979" cy="58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011DAE45-512D-C2E4-8D05-4E3B9EEC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493737"/>
            <a:ext cx="1144563" cy="1144563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2C4A515E-FAF6-3C2E-E1FB-F594B8C96C32}"/>
              </a:ext>
            </a:extLst>
          </p:cNvPr>
          <p:cNvSpPr txBox="1"/>
          <p:nvPr/>
        </p:nvSpPr>
        <p:spPr>
          <a:xfrm>
            <a:off x="2438400" y="650519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Guess the famous people</a:t>
            </a:r>
          </a:p>
        </p:txBody>
      </p:sp>
      <p:sp>
        <p:nvSpPr>
          <p:cNvPr id="23" name="Google Shape;346;p12">
            <a:extLst>
              <a:ext uri="{FF2B5EF4-FFF2-40B4-BE49-F238E27FC236}">
                <a16:creationId xmlns:a16="http://schemas.microsoft.com/office/drawing/2014/main" id="{45D7C16F-C8A5-6214-71BA-F057CFCB2281}"/>
              </a:ext>
            </a:extLst>
          </p:cNvPr>
          <p:cNvSpPr txBox="1"/>
          <p:nvPr/>
        </p:nvSpPr>
        <p:spPr>
          <a:xfrm>
            <a:off x="844820" y="8941854"/>
            <a:ext cx="5410200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edoka One"/>
                <a:sym typeface="Arial"/>
              </a:rPr>
              <a:t>Justin</a:t>
            </a:r>
            <a:r>
              <a:rPr lang="en-US" sz="4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Fredoka One"/>
                <a:sym typeface="Arial"/>
              </a:rPr>
              <a:t>Bieber</a:t>
            </a:r>
            <a:endParaRPr sz="5400" dirty="0">
              <a:solidFill>
                <a:schemeClr val="bg1"/>
              </a:solidFill>
              <a:latin typeface="Fredoka One"/>
              <a:sym typeface="Corbel"/>
            </a:endParaRPr>
          </a:p>
        </p:txBody>
      </p:sp>
      <p:sp>
        <p:nvSpPr>
          <p:cNvPr id="24" name="Google Shape;347;p12">
            <a:extLst>
              <a:ext uri="{FF2B5EF4-FFF2-40B4-BE49-F238E27FC236}">
                <a16:creationId xmlns:a16="http://schemas.microsoft.com/office/drawing/2014/main" id="{DBB1B3AC-165C-DDA3-5613-81EB04D54F22}"/>
              </a:ext>
            </a:extLst>
          </p:cNvPr>
          <p:cNvSpPr txBox="1"/>
          <p:nvPr/>
        </p:nvSpPr>
        <p:spPr>
          <a:xfrm>
            <a:off x="11036909" y="6210300"/>
            <a:ext cx="3427862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r>
              <a:rPr lang="en-US" dirty="0">
                <a:sym typeface="Arial"/>
              </a:rPr>
              <a:t>Canada</a:t>
            </a:r>
            <a:endParaRPr dirty="0">
              <a:sym typeface="Corbel"/>
            </a:endParaRPr>
          </a:p>
        </p:txBody>
      </p:sp>
      <p:pic>
        <p:nvPicPr>
          <p:cNvPr id="25" name="Google Shape;349;p12">
            <a:extLst>
              <a:ext uri="{FF2B5EF4-FFF2-40B4-BE49-F238E27FC236}">
                <a16:creationId xmlns:a16="http://schemas.microsoft.com/office/drawing/2014/main" id="{8AA3D8FD-5039-F4EC-56F5-866954B31A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326" y="1895510"/>
            <a:ext cx="5575189" cy="697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50;p12">
            <a:extLst>
              <a:ext uri="{FF2B5EF4-FFF2-40B4-BE49-F238E27FC236}">
                <a16:creationId xmlns:a16="http://schemas.microsoft.com/office/drawing/2014/main" id="{1A8E73D4-67BA-C4B9-E510-E68DC39E7A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0010" y="1638300"/>
            <a:ext cx="8641660" cy="42632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9638F2E-8D3F-22DC-1315-29F5B926ADB9}"/>
              </a:ext>
            </a:extLst>
          </p:cNvPr>
          <p:cNvSpPr/>
          <p:nvPr/>
        </p:nvSpPr>
        <p:spPr>
          <a:xfrm>
            <a:off x="7026198" y="7375248"/>
            <a:ext cx="5412645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Google Shape;347;p12">
            <a:extLst>
              <a:ext uri="{FF2B5EF4-FFF2-40B4-BE49-F238E27FC236}">
                <a16:creationId xmlns:a16="http://schemas.microsoft.com/office/drawing/2014/main" id="{6C9E04BD-413D-A2B4-B4A7-D8055BC93BD2}"/>
              </a:ext>
            </a:extLst>
          </p:cNvPr>
          <p:cNvSpPr txBox="1"/>
          <p:nvPr/>
        </p:nvSpPr>
        <p:spPr>
          <a:xfrm>
            <a:off x="6959074" y="7530233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sym typeface="Arial"/>
              </a:rPr>
              <a:t>A Canadian</a:t>
            </a:r>
            <a:endParaRPr dirty="0">
              <a:solidFill>
                <a:srgbClr val="002060"/>
              </a:solidFill>
              <a:sym typeface="Corbe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E27B09-8F30-26AB-DC31-742B958CECCB}"/>
              </a:ext>
            </a:extLst>
          </p:cNvPr>
          <p:cNvSpPr/>
          <p:nvPr/>
        </p:nvSpPr>
        <p:spPr>
          <a:xfrm>
            <a:off x="13210023" y="7359750"/>
            <a:ext cx="401071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Google Shape;347;p12">
            <a:extLst>
              <a:ext uri="{FF2B5EF4-FFF2-40B4-BE49-F238E27FC236}">
                <a16:creationId xmlns:a16="http://schemas.microsoft.com/office/drawing/2014/main" id="{2EDAD19E-3792-C882-0189-898076730810}"/>
              </a:ext>
            </a:extLst>
          </p:cNvPr>
          <p:cNvSpPr txBox="1"/>
          <p:nvPr/>
        </p:nvSpPr>
        <p:spPr>
          <a:xfrm>
            <a:off x="12438844" y="7530233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sym typeface="Arial"/>
              </a:rPr>
              <a:t>Canadians</a:t>
            </a:r>
            <a:endParaRPr dirty="0">
              <a:solidFill>
                <a:srgbClr val="002060"/>
              </a:solidFill>
              <a:sym typeface="Corbe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BD5A9F-D5F7-2929-16B8-4C2BFDB810A4}"/>
              </a:ext>
            </a:extLst>
          </p:cNvPr>
          <p:cNvSpPr txBox="1"/>
          <p:nvPr/>
        </p:nvSpPr>
        <p:spPr>
          <a:xfrm>
            <a:off x="6760719" y="8545815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singular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B3CF01-4B71-E29A-0BCF-1D5F4D13E081}"/>
              </a:ext>
            </a:extLst>
          </p:cNvPr>
          <p:cNvSpPr txBox="1"/>
          <p:nvPr/>
        </p:nvSpPr>
        <p:spPr>
          <a:xfrm>
            <a:off x="12240489" y="854467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plural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3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 animBg="1"/>
      <p:bldP spid="29" grpId="0"/>
      <p:bldP spid="30" grpId="0" animBg="1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011DAE45-512D-C2E4-8D05-4E3B9EEC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493737"/>
            <a:ext cx="1144563" cy="1144563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2C4A515E-FAF6-3C2E-E1FB-F594B8C96C32}"/>
              </a:ext>
            </a:extLst>
          </p:cNvPr>
          <p:cNvSpPr txBox="1"/>
          <p:nvPr/>
        </p:nvSpPr>
        <p:spPr>
          <a:xfrm>
            <a:off x="2438400" y="650519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Guess the famous people</a:t>
            </a:r>
          </a:p>
        </p:txBody>
      </p:sp>
      <p:sp>
        <p:nvSpPr>
          <p:cNvPr id="23" name="Google Shape;346;p12">
            <a:extLst>
              <a:ext uri="{FF2B5EF4-FFF2-40B4-BE49-F238E27FC236}">
                <a16:creationId xmlns:a16="http://schemas.microsoft.com/office/drawing/2014/main" id="{45D7C16F-C8A5-6214-71BA-F057CFCB2281}"/>
              </a:ext>
            </a:extLst>
          </p:cNvPr>
          <p:cNvSpPr txBox="1"/>
          <p:nvPr/>
        </p:nvSpPr>
        <p:spPr>
          <a:xfrm>
            <a:off x="844820" y="8941854"/>
            <a:ext cx="5410200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Taylor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 Swift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4" name="Google Shape;347;p12">
            <a:extLst>
              <a:ext uri="{FF2B5EF4-FFF2-40B4-BE49-F238E27FC236}">
                <a16:creationId xmlns:a16="http://schemas.microsoft.com/office/drawing/2014/main" id="{DBB1B3AC-165C-DDA3-5613-81EB04D54F22}"/>
              </a:ext>
            </a:extLst>
          </p:cNvPr>
          <p:cNvSpPr txBox="1"/>
          <p:nvPr/>
        </p:nvSpPr>
        <p:spPr>
          <a:xfrm>
            <a:off x="11036909" y="6210300"/>
            <a:ext cx="3427862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sym typeface="Arial"/>
              </a:rPr>
              <a:t>The USA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9638F2E-8D3F-22DC-1315-29F5B926ADB9}"/>
              </a:ext>
            </a:extLst>
          </p:cNvPr>
          <p:cNvSpPr/>
          <p:nvPr/>
        </p:nvSpPr>
        <p:spPr>
          <a:xfrm>
            <a:off x="7026198" y="7375248"/>
            <a:ext cx="5412645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Google Shape;347;p12">
            <a:extLst>
              <a:ext uri="{FF2B5EF4-FFF2-40B4-BE49-F238E27FC236}">
                <a16:creationId xmlns:a16="http://schemas.microsoft.com/office/drawing/2014/main" id="{6C9E04BD-413D-A2B4-B4A7-D8055BC93BD2}"/>
              </a:ext>
            </a:extLst>
          </p:cNvPr>
          <p:cNvSpPr txBox="1"/>
          <p:nvPr/>
        </p:nvSpPr>
        <p:spPr>
          <a:xfrm>
            <a:off x="6959074" y="7530233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An American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E27B09-8F30-26AB-DC31-742B958CECCB}"/>
              </a:ext>
            </a:extLst>
          </p:cNvPr>
          <p:cNvSpPr/>
          <p:nvPr/>
        </p:nvSpPr>
        <p:spPr>
          <a:xfrm>
            <a:off x="13210023" y="7359750"/>
            <a:ext cx="401071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47;p12">
            <a:extLst>
              <a:ext uri="{FF2B5EF4-FFF2-40B4-BE49-F238E27FC236}">
                <a16:creationId xmlns:a16="http://schemas.microsoft.com/office/drawing/2014/main" id="{2EDAD19E-3792-C882-0189-898076730810}"/>
              </a:ext>
            </a:extLst>
          </p:cNvPr>
          <p:cNvSpPr txBox="1"/>
          <p:nvPr/>
        </p:nvSpPr>
        <p:spPr>
          <a:xfrm>
            <a:off x="12438843" y="7515157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Americans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BD5A9F-D5F7-2929-16B8-4C2BFDB810A4}"/>
              </a:ext>
            </a:extLst>
          </p:cNvPr>
          <p:cNvSpPr txBox="1"/>
          <p:nvPr/>
        </p:nvSpPr>
        <p:spPr>
          <a:xfrm>
            <a:off x="6760719" y="8545815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singular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B3CF01-4B71-E29A-0BCF-1D5F4D13E081}"/>
              </a:ext>
            </a:extLst>
          </p:cNvPr>
          <p:cNvSpPr txBox="1"/>
          <p:nvPr/>
        </p:nvSpPr>
        <p:spPr>
          <a:xfrm>
            <a:off x="12240489" y="854467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plural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Google Shape;300;p7" descr="Hình ảnh có liên quan">
            <a:extLst>
              <a:ext uri="{FF2B5EF4-FFF2-40B4-BE49-F238E27FC236}">
                <a16:creationId xmlns:a16="http://schemas.microsoft.com/office/drawing/2014/main" id="{AB9F7FA6-B542-AC63-06B5-9EB3B70FD0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0" y="1876591"/>
            <a:ext cx="6601311" cy="419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aylor Swift: Miss Americana Wallpapers - Wallpaper Cave">
            <a:extLst>
              <a:ext uri="{FF2B5EF4-FFF2-40B4-BE49-F238E27FC236}">
                <a16:creationId xmlns:a16="http://schemas.microsoft.com/office/drawing/2014/main" id="{0EAE076D-0A99-4AB2-0423-E5D1EDD2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60" y="1561279"/>
            <a:ext cx="4939233" cy="74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 animBg="1"/>
      <p:bldP spid="29" grpId="0"/>
      <p:bldP spid="30" grpId="0" animBg="1"/>
      <p:bldP spid="31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011DAE45-512D-C2E4-8D05-4E3B9EEC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493737"/>
            <a:ext cx="1144563" cy="1144563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2C4A515E-FAF6-3C2E-E1FB-F594B8C96C32}"/>
              </a:ext>
            </a:extLst>
          </p:cNvPr>
          <p:cNvSpPr txBox="1"/>
          <p:nvPr/>
        </p:nvSpPr>
        <p:spPr>
          <a:xfrm>
            <a:off x="2438400" y="650519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Guess the famous people</a:t>
            </a:r>
          </a:p>
        </p:txBody>
      </p:sp>
      <p:sp>
        <p:nvSpPr>
          <p:cNvPr id="23" name="Google Shape;346;p12">
            <a:extLst>
              <a:ext uri="{FF2B5EF4-FFF2-40B4-BE49-F238E27FC236}">
                <a16:creationId xmlns:a16="http://schemas.microsoft.com/office/drawing/2014/main" id="{45D7C16F-C8A5-6214-71BA-F057CFCB2281}"/>
              </a:ext>
            </a:extLst>
          </p:cNvPr>
          <p:cNvSpPr txBox="1"/>
          <p:nvPr/>
        </p:nvSpPr>
        <p:spPr>
          <a:xfrm>
            <a:off x="599834" y="9052508"/>
            <a:ext cx="5915899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David Beckham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4" name="Google Shape;347;p12">
            <a:extLst>
              <a:ext uri="{FF2B5EF4-FFF2-40B4-BE49-F238E27FC236}">
                <a16:creationId xmlns:a16="http://schemas.microsoft.com/office/drawing/2014/main" id="{DBB1B3AC-165C-DDA3-5613-81EB04D54F22}"/>
              </a:ext>
            </a:extLst>
          </p:cNvPr>
          <p:cNvSpPr txBox="1"/>
          <p:nvPr/>
        </p:nvSpPr>
        <p:spPr>
          <a:xfrm>
            <a:off x="11036909" y="6210300"/>
            <a:ext cx="3427862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England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9638F2E-8D3F-22DC-1315-29F5B926ADB9}"/>
              </a:ext>
            </a:extLst>
          </p:cNvPr>
          <p:cNvSpPr/>
          <p:nvPr/>
        </p:nvSpPr>
        <p:spPr>
          <a:xfrm>
            <a:off x="7026198" y="7375248"/>
            <a:ext cx="5412645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Google Shape;347;p12">
            <a:extLst>
              <a:ext uri="{FF2B5EF4-FFF2-40B4-BE49-F238E27FC236}">
                <a16:creationId xmlns:a16="http://schemas.microsoft.com/office/drawing/2014/main" id="{6C9E04BD-413D-A2B4-B4A7-D8055BC93BD2}"/>
              </a:ext>
            </a:extLst>
          </p:cNvPr>
          <p:cNvSpPr txBox="1"/>
          <p:nvPr/>
        </p:nvSpPr>
        <p:spPr>
          <a:xfrm>
            <a:off x="6959074" y="7530233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An English man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E27B09-8F30-26AB-DC31-742B958CECCB}"/>
              </a:ext>
            </a:extLst>
          </p:cNvPr>
          <p:cNvSpPr/>
          <p:nvPr/>
        </p:nvSpPr>
        <p:spPr>
          <a:xfrm>
            <a:off x="13210023" y="7359750"/>
            <a:ext cx="401071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47;p12">
            <a:extLst>
              <a:ext uri="{FF2B5EF4-FFF2-40B4-BE49-F238E27FC236}">
                <a16:creationId xmlns:a16="http://schemas.microsoft.com/office/drawing/2014/main" id="{2EDAD19E-3792-C882-0189-898076730810}"/>
              </a:ext>
            </a:extLst>
          </p:cNvPr>
          <p:cNvSpPr txBox="1"/>
          <p:nvPr/>
        </p:nvSpPr>
        <p:spPr>
          <a:xfrm>
            <a:off x="12438843" y="7515157"/>
            <a:ext cx="5546891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the English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BD5A9F-D5F7-2929-16B8-4C2BFDB810A4}"/>
              </a:ext>
            </a:extLst>
          </p:cNvPr>
          <p:cNvSpPr txBox="1"/>
          <p:nvPr/>
        </p:nvSpPr>
        <p:spPr>
          <a:xfrm>
            <a:off x="6760719" y="8545815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singular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B3CF01-4B71-E29A-0BCF-1D5F4D13E081}"/>
              </a:ext>
            </a:extLst>
          </p:cNvPr>
          <p:cNvSpPr txBox="1"/>
          <p:nvPr/>
        </p:nvSpPr>
        <p:spPr>
          <a:xfrm>
            <a:off x="12240489" y="854467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plural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oogle Shape;312;p8">
            <a:extLst>
              <a:ext uri="{FF2B5EF4-FFF2-40B4-BE49-F238E27FC236}">
                <a16:creationId xmlns:a16="http://schemas.microsoft.com/office/drawing/2014/main" id="{538552AE-3910-29F9-BD4B-3415DE832F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589" y="1741185"/>
            <a:ext cx="6781800" cy="40690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314;p8" descr="The Classy Issue : Photo | David beckham style, Beckham haircut, David  beckham">
            <a:extLst>
              <a:ext uri="{FF2B5EF4-FFF2-40B4-BE49-F238E27FC236}">
                <a16:creationId xmlns:a16="http://schemas.microsoft.com/office/drawing/2014/main" id="{CBF9F769-906F-6ABE-C3F9-0C97DDE533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2910"/>
          <a:stretch/>
        </p:blipFill>
        <p:spPr>
          <a:xfrm>
            <a:off x="956672" y="1811874"/>
            <a:ext cx="5431086" cy="7094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91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 animBg="1"/>
      <p:bldP spid="29" grpId="0"/>
      <p:bldP spid="30" grpId="0" animBg="1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4572" y="-1209001"/>
            <a:ext cx="416654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45526">
            <a:off x="15232553" y="7200900"/>
            <a:ext cx="4856524" cy="41148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DECCC6E-6649-7B38-106A-54658636FED7}"/>
              </a:ext>
            </a:extLst>
          </p:cNvPr>
          <p:cNvSpPr txBox="1"/>
          <p:nvPr/>
        </p:nvSpPr>
        <p:spPr>
          <a:xfrm>
            <a:off x="592015" y="3373785"/>
            <a:ext cx="17068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How many countries </a:t>
            </a:r>
          </a:p>
          <a:p>
            <a:pPr algn="ctr"/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can you name?</a:t>
            </a:r>
          </a:p>
        </p:txBody>
      </p:sp>
    </p:spTree>
    <p:extLst>
      <p:ext uri="{BB962C8B-B14F-4D97-AF65-F5344CB8AC3E}">
        <p14:creationId xmlns:p14="http://schemas.microsoft.com/office/powerpoint/2010/main" val="236505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011DAE45-512D-C2E4-8D05-4E3B9EEC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493737"/>
            <a:ext cx="1144563" cy="1144563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2C4A515E-FAF6-3C2E-E1FB-F594B8C96C32}"/>
              </a:ext>
            </a:extLst>
          </p:cNvPr>
          <p:cNvSpPr txBox="1"/>
          <p:nvPr/>
        </p:nvSpPr>
        <p:spPr>
          <a:xfrm>
            <a:off x="2438400" y="650519"/>
            <a:ext cx="15697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Guess the famous people</a:t>
            </a:r>
          </a:p>
        </p:txBody>
      </p:sp>
      <p:sp>
        <p:nvSpPr>
          <p:cNvPr id="23" name="Google Shape;346;p12">
            <a:extLst>
              <a:ext uri="{FF2B5EF4-FFF2-40B4-BE49-F238E27FC236}">
                <a16:creationId xmlns:a16="http://schemas.microsoft.com/office/drawing/2014/main" id="{45D7C16F-C8A5-6214-71BA-F057CFCB2281}"/>
              </a:ext>
            </a:extLst>
          </p:cNvPr>
          <p:cNvSpPr txBox="1"/>
          <p:nvPr/>
        </p:nvSpPr>
        <p:spPr>
          <a:xfrm>
            <a:off x="600126" y="8670648"/>
            <a:ext cx="5915899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Anna Paquin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4" name="Google Shape;347;p12">
            <a:extLst>
              <a:ext uri="{FF2B5EF4-FFF2-40B4-BE49-F238E27FC236}">
                <a16:creationId xmlns:a16="http://schemas.microsoft.com/office/drawing/2014/main" id="{DBB1B3AC-165C-DDA3-5613-81EB04D54F22}"/>
              </a:ext>
            </a:extLst>
          </p:cNvPr>
          <p:cNvSpPr txBox="1"/>
          <p:nvPr/>
        </p:nvSpPr>
        <p:spPr>
          <a:xfrm>
            <a:off x="9148577" y="6229218"/>
            <a:ext cx="6183824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New Zealand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9638F2E-8D3F-22DC-1315-29F5B926ADB9}"/>
              </a:ext>
            </a:extLst>
          </p:cNvPr>
          <p:cNvSpPr/>
          <p:nvPr/>
        </p:nvSpPr>
        <p:spPr>
          <a:xfrm>
            <a:off x="7026198" y="7375248"/>
            <a:ext cx="6025967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Google Shape;347;p12">
            <a:extLst>
              <a:ext uri="{FF2B5EF4-FFF2-40B4-BE49-F238E27FC236}">
                <a16:creationId xmlns:a16="http://schemas.microsoft.com/office/drawing/2014/main" id="{6C9E04BD-413D-A2B4-B4A7-D8055BC93BD2}"/>
              </a:ext>
            </a:extLst>
          </p:cNvPr>
          <p:cNvSpPr txBox="1"/>
          <p:nvPr/>
        </p:nvSpPr>
        <p:spPr>
          <a:xfrm>
            <a:off x="6835870" y="7592121"/>
            <a:ext cx="6250949" cy="101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A New </a:t>
            </a:r>
            <a:r>
              <a:rPr lang="en-US" dirty="0">
                <a:solidFill>
                  <a:srgbClr val="002060"/>
                </a:solidFill>
                <a:sym typeface="Arial"/>
              </a:rPr>
              <a:t>Z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ealander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E27B09-8F30-26AB-DC31-742B958CECCB}"/>
              </a:ext>
            </a:extLst>
          </p:cNvPr>
          <p:cNvSpPr/>
          <p:nvPr/>
        </p:nvSpPr>
        <p:spPr>
          <a:xfrm>
            <a:off x="13646144" y="7375248"/>
            <a:ext cx="4010710" cy="2001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47;p12">
            <a:extLst>
              <a:ext uri="{FF2B5EF4-FFF2-40B4-BE49-F238E27FC236}">
                <a16:creationId xmlns:a16="http://schemas.microsoft.com/office/drawing/2014/main" id="{2EDAD19E-3792-C882-0189-898076730810}"/>
              </a:ext>
            </a:extLst>
          </p:cNvPr>
          <p:cNvSpPr txBox="1"/>
          <p:nvPr/>
        </p:nvSpPr>
        <p:spPr>
          <a:xfrm>
            <a:off x="12888818" y="7458711"/>
            <a:ext cx="5546891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latin typeface="Fredoka On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doka One"/>
                <a:ea typeface="+mn-ea"/>
                <a:cs typeface="+mn-cs"/>
                <a:sym typeface="Arial"/>
              </a:rPr>
              <a:t>New Zealanders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doka One"/>
              <a:ea typeface="+mn-ea"/>
              <a:cs typeface="+mn-cs"/>
              <a:sym typeface="Corbe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BD5A9F-D5F7-2929-16B8-4C2BFDB810A4}"/>
              </a:ext>
            </a:extLst>
          </p:cNvPr>
          <p:cNvSpPr txBox="1"/>
          <p:nvPr/>
        </p:nvSpPr>
        <p:spPr>
          <a:xfrm>
            <a:off x="6760719" y="8545815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singular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B3CF01-4B71-E29A-0BCF-1D5F4D13E081}"/>
              </a:ext>
            </a:extLst>
          </p:cNvPr>
          <p:cNvSpPr txBox="1"/>
          <p:nvPr/>
        </p:nvSpPr>
        <p:spPr>
          <a:xfrm>
            <a:off x="12676609" y="9128649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plural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oogle Shape;368;p14">
            <a:extLst>
              <a:ext uri="{FF2B5EF4-FFF2-40B4-BE49-F238E27FC236}">
                <a16:creationId xmlns:a16="http://schemas.microsoft.com/office/drawing/2014/main" id="{42A5425C-3CBC-1CB0-8218-AFDACB83D7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678" r="17066" b="8609"/>
          <a:stretch/>
        </p:blipFill>
        <p:spPr>
          <a:xfrm>
            <a:off x="755035" y="2397899"/>
            <a:ext cx="5732989" cy="586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9;p14">
            <a:extLst>
              <a:ext uri="{FF2B5EF4-FFF2-40B4-BE49-F238E27FC236}">
                <a16:creationId xmlns:a16="http://schemas.microsoft.com/office/drawing/2014/main" id="{08CC400F-6316-60D8-C3A5-E51D30ED09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6518" y="1881900"/>
            <a:ext cx="8178893" cy="423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0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 animBg="1"/>
      <p:bldP spid="29" grpId="0"/>
      <p:bldP spid="30" grpId="0" animBg="1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653319"/>
            <a:ext cx="156972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Complete the sentences with “a / an”, or “the”</a:t>
            </a:r>
          </a:p>
          <a:p>
            <a:pPr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82D91525-24CF-E158-156C-28E34F54A398}"/>
              </a:ext>
            </a:extLst>
          </p:cNvPr>
          <p:cNvSpPr txBox="1"/>
          <p:nvPr/>
        </p:nvSpPr>
        <p:spPr>
          <a:xfrm>
            <a:off x="685800" y="2202926"/>
            <a:ext cx="17221200" cy="7627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000"/>
              </a:lnSpc>
            </a:pP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1. The man sitting next to her is ____________ Englishman.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2. ____________ River Thames runs through London.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3. Here is ____________ map of the city of Edinburgh.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4. What is ____________ most popular sport in Canada?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5. We want to visit ____________ attraction in Sydney.</a:t>
            </a: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6. ____________ Statue of Liberty was a present from France. 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706E9053-A03D-4FAF-6A43-5EFEE0DA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63710"/>
            <a:ext cx="1256172" cy="12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653319"/>
            <a:ext cx="156972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Complete the sentences with “a / an”, or “the”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82D91525-24CF-E158-156C-28E34F54A398}"/>
              </a:ext>
            </a:extLst>
          </p:cNvPr>
          <p:cNvSpPr txBox="1"/>
          <p:nvPr/>
        </p:nvSpPr>
        <p:spPr>
          <a:xfrm>
            <a:off x="685800" y="2202926"/>
            <a:ext cx="17221200" cy="6345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1. The man sitting next to her is ____________ Englishman.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2. ____________ River Thames runs through London.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</a:b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3. Here is ____________ map of the city of Edinburgh.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706E9053-A03D-4FAF-6A43-5EFEE0DA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63710"/>
            <a:ext cx="1256172" cy="125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D8785-5FBD-D30A-5C77-A551399D6F30}"/>
              </a:ext>
            </a:extLst>
          </p:cNvPr>
          <p:cNvSpPr txBox="1"/>
          <p:nvPr/>
        </p:nvSpPr>
        <p:spPr>
          <a:xfrm>
            <a:off x="11620500" y="362619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singular</a:t>
            </a:r>
            <a:endParaRPr lang="en-VN" sz="1600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890DFC-50A4-7A8B-3923-ED270781208A}"/>
              </a:ext>
            </a:extLst>
          </p:cNvPr>
          <p:cNvCxnSpPr>
            <a:cxnSpLocks/>
          </p:cNvCxnSpPr>
          <p:nvPr/>
        </p:nvCxnSpPr>
        <p:spPr>
          <a:xfrm>
            <a:off x="13106400" y="3467100"/>
            <a:ext cx="29718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1308BDA-A081-8F38-8B6A-1306A5193506}"/>
              </a:ext>
            </a:extLst>
          </p:cNvPr>
          <p:cNvSpPr txBox="1"/>
          <p:nvPr/>
        </p:nvSpPr>
        <p:spPr>
          <a:xfrm>
            <a:off x="10210800" y="2089570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an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294B5-03F3-A2E2-59BC-4D45F12514D8}"/>
              </a:ext>
            </a:extLst>
          </p:cNvPr>
          <p:cNvCxnSpPr>
            <a:cxnSpLocks/>
          </p:cNvCxnSpPr>
          <p:nvPr/>
        </p:nvCxnSpPr>
        <p:spPr>
          <a:xfrm>
            <a:off x="4800600" y="5905500"/>
            <a:ext cx="371994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E630C3-D14D-6920-C123-559B09435A09}"/>
              </a:ext>
            </a:extLst>
          </p:cNvPr>
          <p:cNvSpPr txBox="1"/>
          <p:nvPr/>
        </p:nvSpPr>
        <p:spPr>
          <a:xfrm>
            <a:off x="3723409" y="591219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river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8A9C5-BFF5-C046-82D0-31101F3D594A}"/>
              </a:ext>
            </a:extLst>
          </p:cNvPr>
          <p:cNvSpPr txBox="1"/>
          <p:nvPr/>
        </p:nvSpPr>
        <p:spPr>
          <a:xfrm>
            <a:off x="1898072" y="4562606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C83DD1-F5DF-7992-0DE5-3EA39F750CF3}"/>
              </a:ext>
            </a:extLst>
          </p:cNvPr>
          <p:cNvCxnSpPr>
            <a:cxnSpLocks/>
          </p:cNvCxnSpPr>
          <p:nvPr/>
        </p:nvCxnSpPr>
        <p:spPr>
          <a:xfrm>
            <a:off x="6982691" y="8461663"/>
            <a:ext cx="117070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85449F-1B4D-5C4F-DFF5-DBC45A243764}"/>
              </a:ext>
            </a:extLst>
          </p:cNvPr>
          <p:cNvSpPr txBox="1"/>
          <p:nvPr/>
        </p:nvSpPr>
        <p:spPr>
          <a:xfrm>
            <a:off x="4596245" y="8461663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thing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757A8-55D2-9D1A-CAB6-3FAFA6363837}"/>
              </a:ext>
            </a:extLst>
          </p:cNvPr>
          <p:cNvSpPr txBox="1"/>
          <p:nvPr/>
        </p:nvSpPr>
        <p:spPr>
          <a:xfrm>
            <a:off x="4142508" y="7097988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8" grpId="0"/>
      <p:bldP spid="11" grpId="0"/>
      <p:bldP spid="12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>
            <a:extLst>
              <a:ext uri="{FF2B5EF4-FFF2-40B4-BE49-F238E27FC236}">
                <a16:creationId xmlns:a16="http://schemas.microsoft.com/office/drawing/2014/main" id="{41D1D4DF-4A7F-38EF-2D61-22EF6E1065F6}"/>
              </a:ext>
            </a:extLst>
          </p:cNvPr>
          <p:cNvSpPr txBox="1"/>
          <p:nvPr/>
        </p:nvSpPr>
        <p:spPr>
          <a:xfrm>
            <a:off x="2209800" y="653319"/>
            <a:ext cx="156972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 Complete the sentences with “a / an”, or “the”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82D91525-24CF-E158-156C-28E34F54A398}"/>
              </a:ext>
            </a:extLst>
          </p:cNvPr>
          <p:cNvSpPr txBox="1"/>
          <p:nvPr/>
        </p:nvSpPr>
        <p:spPr>
          <a:xfrm>
            <a:off x="685800" y="2202926"/>
            <a:ext cx="17221200" cy="6345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000"/>
              </a:lnSpc>
            </a:pP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4. What is ____________ most popular sport in Canada?</a:t>
            </a:r>
          </a:p>
          <a:p>
            <a:pPr lvl="0">
              <a:lnSpc>
                <a:spcPts val="10000"/>
              </a:lnSpc>
            </a:pP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5. We want to visit ____________ attraction in Sydney.</a:t>
            </a:r>
          </a:p>
          <a:p>
            <a:pPr lvl="0">
              <a:lnSpc>
                <a:spcPts val="10000"/>
              </a:lnSpc>
            </a:pPr>
            <a:br>
              <a:rPr lang="en-US" sz="6600" b="1" dirty="0">
                <a:solidFill>
                  <a:srgbClr val="1F497D"/>
                </a:solidFill>
                <a:latin typeface="KG Primary Penmanship"/>
              </a:rPr>
            </a:br>
            <a:r>
              <a:rPr lang="en-US" sz="6600" b="1" dirty="0">
                <a:solidFill>
                  <a:srgbClr val="1F497D"/>
                </a:solidFill>
                <a:latin typeface="KG Primary Penmanship"/>
              </a:rPr>
              <a:t>6. ____________ Statue of Liberty was a present from France.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706E9053-A03D-4FAF-6A43-5EFEE0DA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663710"/>
            <a:ext cx="1256172" cy="125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6C87B0-7331-9971-CBEB-275E3D340E90}"/>
              </a:ext>
            </a:extLst>
          </p:cNvPr>
          <p:cNvSpPr txBox="1"/>
          <p:nvPr/>
        </p:nvSpPr>
        <p:spPr>
          <a:xfrm>
            <a:off x="5753100" y="358845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superlative</a:t>
            </a:r>
            <a:endParaRPr lang="en-VN" sz="1600" dirty="0">
              <a:solidFill>
                <a:srgbClr val="00B0F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85C82-6806-6A34-C204-38A5B57976AE}"/>
              </a:ext>
            </a:extLst>
          </p:cNvPr>
          <p:cNvCxnSpPr>
            <a:cxnSpLocks/>
          </p:cNvCxnSpPr>
          <p:nvPr/>
        </p:nvCxnSpPr>
        <p:spPr>
          <a:xfrm>
            <a:off x="7239000" y="3429353"/>
            <a:ext cx="35052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250BBA-B832-5B12-A58C-87DB424A39B8}"/>
              </a:ext>
            </a:extLst>
          </p:cNvPr>
          <p:cNvSpPr txBox="1"/>
          <p:nvPr/>
        </p:nvSpPr>
        <p:spPr>
          <a:xfrm>
            <a:off x="4361886" y="2105914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6A7B0-8F6F-745B-7A97-3994821F3330}"/>
              </a:ext>
            </a:extLst>
          </p:cNvPr>
          <p:cNvCxnSpPr>
            <a:cxnSpLocks/>
          </p:cNvCxnSpPr>
          <p:nvPr/>
        </p:nvCxnSpPr>
        <p:spPr>
          <a:xfrm>
            <a:off x="9575800" y="5935486"/>
            <a:ext cx="29718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C1F8DD-9981-B6D4-8CD3-8E55D2EC1B52}"/>
              </a:ext>
            </a:extLst>
          </p:cNvPr>
          <p:cNvSpPr txBox="1"/>
          <p:nvPr/>
        </p:nvSpPr>
        <p:spPr>
          <a:xfrm>
            <a:off x="8022167" y="577285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thing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C7C1FC-0E90-A8E1-3EC7-153E7CBA39B1}"/>
              </a:ext>
            </a:extLst>
          </p:cNvPr>
          <p:cNvSpPr txBox="1"/>
          <p:nvPr/>
        </p:nvSpPr>
        <p:spPr>
          <a:xfrm>
            <a:off x="6664819" y="4612047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an</a:t>
            </a:r>
            <a:endParaRPr lang="en-VN" sz="2400" dirty="0">
              <a:solidFill>
                <a:srgbClr val="C0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9F412-065E-F7DC-B2FA-24132DB16E69}"/>
              </a:ext>
            </a:extLst>
          </p:cNvPr>
          <p:cNvCxnSpPr>
            <a:cxnSpLocks/>
          </p:cNvCxnSpPr>
          <p:nvPr/>
        </p:nvCxnSpPr>
        <p:spPr>
          <a:xfrm>
            <a:off x="4851400" y="8526287"/>
            <a:ext cx="47244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D8336BE-D46F-F434-F773-5DD6E4A4ED99}"/>
              </a:ext>
            </a:extLst>
          </p:cNvPr>
          <p:cNvSpPr txBox="1"/>
          <p:nvPr/>
        </p:nvSpPr>
        <p:spPr>
          <a:xfrm>
            <a:off x="4330700" y="8600717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a specific noun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07FE6F-8CB0-87B3-E776-54C746514131}"/>
              </a:ext>
            </a:extLst>
          </p:cNvPr>
          <p:cNvSpPr txBox="1"/>
          <p:nvPr/>
        </p:nvSpPr>
        <p:spPr>
          <a:xfrm>
            <a:off x="1889619" y="7152048"/>
            <a:ext cx="190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KG Primary Penmanship"/>
              </a:rPr>
              <a:t>The</a:t>
            </a:r>
            <a:endParaRPr lang="en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4" grpId="0"/>
      <p:bldP spid="19" grpId="0"/>
      <p:bldP spid="21" grpId="0"/>
      <p:bldP spid="22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286000" y="484102"/>
            <a:ext cx="16230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pg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127). Tick if the underlined articles are correct.</a:t>
            </a:r>
          </a:p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 If they aren’t, write the correct ones in the space provided.</a:t>
            </a:r>
          </a:p>
          <a:p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16728"/>
              </a:solidFill>
              <a:effectLst/>
              <a:uLnTx/>
              <a:uFillTx/>
              <a:latin typeface="Fredoka One"/>
              <a:ea typeface="+mn-ea"/>
              <a:cs typeface="+mn-cs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8E7AA54-5C8D-3B3D-E889-1AFB80FE5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484102"/>
            <a:ext cx="1134418" cy="1134418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FFDEB6DA-02C5-63E5-8A7A-3164B386CD49}"/>
              </a:ext>
            </a:extLst>
          </p:cNvPr>
          <p:cNvSpPr txBox="1"/>
          <p:nvPr/>
        </p:nvSpPr>
        <p:spPr>
          <a:xfrm>
            <a:off x="685800" y="2202926"/>
            <a:ext cx="17221200" cy="7036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1. ‘What do you call a person from England?’ - The Englishman. </a:t>
            </a:r>
          </a:p>
          <a:p>
            <a:pPr lvl="0">
              <a:lnSpc>
                <a:spcPct val="150000"/>
              </a:lnSpc>
            </a:pP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2. Edinburgh is a capital city of Scotland. </a:t>
            </a:r>
          </a:p>
          <a:p>
            <a:pPr lvl="0">
              <a:lnSpc>
                <a:spcPct val="150000"/>
              </a:lnSpc>
            </a:pP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3. Queenstown is a amazingly beautiful town. </a:t>
            </a:r>
          </a:p>
          <a:p>
            <a:pPr lvl="0">
              <a:lnSpc>
                <a:spcPct val="150000"/>
              </a:lnSpc>
            </a:pP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4. Are ancient castles an attraction of Scotland? </a:t>
            </a:r>
          </a:p>
          <a:p>
            <a:pPr lvl="0">
              <a:lnSpc>
                <a:spcPct val="150000"/>
              </a:lnSpc>
            </a:pP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5. Where can you see a red telephone box?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247A27-1A49-0B16-1CF9-5347AF449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00" y="2461044"/>
            <a:ext cx="876300" cy="876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FB539B-43CB-A880-86DD-254ADE8EF4C2}"/>
              </a:ext>
            </a:extLst>
          </p:cNvPr>
          <p:cNvSpPr txBox="1"/>
          <p:nvPr/>
        </p:nvSpPr>
        <p:spPr>
          <a:xfrm>
            <a:off x="10629900" y="335611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singular</a:t>
            </a:r>
            <a:endParaRPr lang="en-VN" sz="1600" dirty="0">
              <a:solidFill>
                <a:srgbClr val="00B0F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B5059-CBD4-36CC-A74D-35A756DD86AC}"/>
              </a:ext>
            </a:extLst>
          </p:cNvPr>
          <p:cNvCxnSpPr>
            <a:cxnSpLocks/>
          </p:cNvCxnSpPr>
          <p:nvPr/>
        </p:nvCxnSpPr>
        <p:spPr>
          <a:xfrm>
            <a:off x="13106400" y="3467100"/>
            <a:ext cx="9906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A397A1-0C1C-EABA-D202-0247C4E32F45}"/>
              </a:ext>
            </a:extLst>
          </p:cNvPr>
          <p:cNvSpPr/>
          <p:nvPr/>
        </p:nvSpPr>
        <p:spPr>
          <a:xfrm>
            <a:off x="12954000" y="2705100"/>
            <a:ext cx="1143000" cy="632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200" b="1" dirty="0">
                <a:solidFill>
                  <a:srgbClr val="FF0000"/>
                </a:solidFill>
                <a:latin typeface="KG Primary Penmanship"/>
              </a:rPr>
              <a:t>A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1956CB0-A823-5860-A00B-AA4B85BB2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650" y="3933623"/>
            <a:ext cx="876300" cy="8763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9E8D4E-D5FE-AF8D-DD92-5573C829FCD1}"/>
              </a:ext>
            </a:extLst>
          </p:cNvPr>
          <p:cNvCxnSpPr>
            <a:cxnSpLocks/>
          </p:cNvCxnSpPr>
          <p:nvPr/>
        </p:nvCxnSpPr>
        <p:spPr>
          <a:xfrm>
            <a:off x="4549254" y="4900115"/>
            <a:ext cx="47994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2478BC-9C86-5B6F-E7B8-8C5554A46B38}"/>
              </a:ext>
            </a:extLst>
          </p:cNvPr>
          <p:cNvSpPr txBox="1"/>
          <p:nvPr/>
        </p:nvSpPr>
        <p:spPr>
          <a:xfrm>
            <a:off x="2438400" y="4635668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KG Primary Penmanship"/>
              </a:rPr>
              <a:t>a specific city</a:t>
            </a:r>
            <a:endParaRPr lang="en-VN" sz="1600" dirty="0">
              <a:solidFill>
                <a:srgbClr val="00B0F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4B423-B7A3-AA38-969B-08DD37377ED3}"/>
              </a:ext>
            </a:extLst>
          </p:cNvPr>
          <p:cNvSpPr/>
          <p:nvPr/>
        </p:nvSpPr>
        <p:spPr>
          <a:xfrm>
            <a:off x="1123950" y="3888527"/>
            <a:ext cx="10839450" cy="966492"/>
          </a:xfrm>
          <a:prstGeom prst="rect">
            <a:avLst/>
          </a:prstGeom>
          <a:solidFill>
            <a:srgbClr val="FF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Edinburgh is </a:t>
            </a:r>
            <a:r>
              <a:rPr lang="en-US" sz="6200" b="1" dirty="0">
                <a:solidFill>
                  <a:srgbClr val="FF0000"/>
                </a:solidFill>
                <a:latin typeface="KG Primary Penmanship"/>
              </a:rPr>
              <a:t>the</a:t>
            </a: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 capital city of Scotland.</a:t>
            </a:r>
            <a:endParaRPr lang="en-VN" sz="6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91D046-9D9A-FF43-3C5E-E3468CE70C0B}"/>
              </a:ext>
            </a:extLst>
          </p:cNvPr>
          <p:cNvCxnSpPr>
            <a:cxnSpLocks/>
          </p:cNvCxnSpPr>
          <p:nvPr/>
        </p:nvCxnSpPr>
        <p:spPr>
          <a:xfrm>
            <a:off x="5130800" y="6278034"/>
            <a:ext cx="2794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6A0430E6-7437-5BEA-11B2-A812A9A77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8450" y="5372956"/>
            <a:ext cx="876300" cy="8763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88570D1-54F8-8449-B6D4-39D285F78AF8}"/>
              </a:ext>
            </a:extLst>
          </p:cNvPr>
          <p:cNvSpPr/>
          <p:nvPr/>
        </p:nvSpPr>
        <p:spPr>
          <a:xfrm>
            <a:off x="1276350" y="5415903"/>
            <a:ext cx="11863917" cy="966492"/>
          </a:xfrm>
          <a:prstGeom prst="rect">
            <a:avLst/>
          </a:prstGeom>
          <a:solidFill>
            <a:srgbClr val="FF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Queenstown is </a:t>
            </a:r>
            <a:r>
              <a:rPr lang="en-US" sz="6200" b="1" dirty="0">
                <a:solidFill>
                  <a:srgbClr val="FF0000"/>
                </a:solidFill>
                <a:latin typeface="KG Primary Penmanship"/>
              </a:rPr>
              <a:t>an</a:t>
            </a:r>
            <a:r>
              <a:rPr lang="en-US" sz="6200" b="1" dirty="0">
                <a:solidFill>
                  <a:srgbClr val="1F497D"/>
                </a:solidFill>
                <a:latin typeface="KG Primary Penmanship"/>
              </a:rPr>
              <a:t> amazingly beautiful town.</a:t>
            </a:r>
            <a:endParaRPr lang="en-VN" sz="62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2FB551-6B1B-811A-D1BB-9E650F87C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6606756"/>
            <a:ext cx="1117600" cy="1219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4C6332-1999-7670-0615-CF295D347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8029156"/>
            <a:ext cx="1117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7" grpId="0"/>
      <p:bldP spid="19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699" y="1273094"/>
            <a:ext cx="10930144" cy="387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21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Thank You </a:t>
            </a:r>
          </a:p>
          <a:p>
            <a:pPr marL="0" marR="0" lvl="0" indent="0" algn="l" defTabSz="914400" rtl="0" eaLnBrk="1" fontAlgn="auto" latinLnBrk="0" hangingPunct="1">
              <a:lnSpc>
                <a:spcPts val="15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21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for </a:t>
            </a:r>
            <a:r>
              <a:rPr lang="en-US" sz="11121" dirty="0">
                <a:solidFill>
                  <a:srgbClr val="F16728"/>
                </a:solidFill>
                <a:latin typeface="Fredoka One"/>
              </a:rPr>
              <a:t>watching</a:t>
            </a:r>
            <a:r>
              <a:rPr kumimoji="0" lang="en-US" sz="11121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14348" y="-844613"/>
            <a:ext cx="11976227" cy="1197622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9CE9F27-BC31-6024-C270-730A49E4B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6172200"/>
            <a:ext cx="67317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0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6750" y="1451691"/>
            <a:ext cx="13274499" cy="109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5"/>
              </a:lnSpc>
            </a:pPr>
            <a:r>
              <a:rPr lang="en-US" sz="7750">
                <a:solidFill>
                  <a:srgbClr val="112838"/>
                </a:solidFill>
                <a:latin typeface="Lazydog"/>
              </a:rPr>
              <a:t>FREE RESOURCE PAGE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04597" y="5071878"/>
            <a:ext cx="1403887" cy="1386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78901" y="7317314"/>
            <a:ext cx="2464034" cy="123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4543" y="5071878"/>
            <a:ext cx="851772" cy="1386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065" y="7240313"/>
            <a:ext cx="1035734" cy="1386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9966" y="3114358"/>
            <a:ext cx="1503571" cy="1386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87727" y="3114358"/>
            <a:ext cx="1694023" cy="1386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903735" y="3114358"/>
            <a:ext cx="1905776" cy="13860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61486" y="3153279"/>
            <a:ext cx="2464034" cy="13081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14775" y="3114358"/>
            <a:ext cx="1068495" cy="13860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034407" y="3114358"/>
            <a:ext cx="1802152" cy="13860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409682" y="3114358"/>
            <a:ext cx="1446509" cy="13860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845448" y="3114358"/>
            <a:ext cx="1386019" cy="13860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003226" y="7240313"/>
            <a:ext cx="2159520" cy="13860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397826" y="5071878"/>
            <a:ext cx="1562112" cy="13860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668844" y="5071878"/>
            <a:ext cx="1391078" cy="13860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2062663" y="5071878"/>
            <a:ext cx="1307898" cy="1386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652718" y="5071878"/>
            <a:ext cx="2111663" cy="138601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9643343" y="7240313"/>
            <a:ext cx="2043728" cy="13860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8258220" y="5071878"/>
            <a:ext cx="1096215" cy="138601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4806766" y="5071878"/>
            <a:ext cx="1292778" cy="13860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5358204" y="5071878"/>
            <a:ext cx="975253" cy="13860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8213332" y="7240313"/>
            <a:ext cx="1113855" cy="13860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5477144" y="7240313"/>
            <a:ext cx="2420033" cy="138601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2696955" y="7341955"/>
            <a:ext cx="2464034" cy="11827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99529" y="853382"/>
            <a:ext cx="565351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796" y="1028700"/>
            <a:ext cx="381133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2929" y="5875874"/>
            <a:ext cx="8409598" cy="3174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872" y="5405785"/>
            <a:ext cx="488403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77391" y="687996"/>
            <a:ext cx="673177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74773" y="853382"/>
            <a:ext cx="395535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7119" y="658471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42410" y="1028700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8227" y="4968182"/>
            <a:ext cx="463758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39497" y="6621090"/>
            <a:ext cx="7315200" cy="16756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43644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82560" y="1148137"/>
            <a:ext cx="7315200" cy="365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9521" y="5897671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39288" y="5583436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80304" y="5583436"/>
            <a:ext cx="7315200" cy="33741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6750" y="800100"/>
            <a:ext cx="1327449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0" b="0" i="0" u="none" strike="noStrike" kern="1200" cap="none" spc="0" normalizeH="0" baseline="0" noProof="0" dirty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Check your answer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9107482F-D789-15E1-D506-A8B695F90B19}"/>
              </a:ext>
            </a:extLst>
          </p:cNvPr>
          <p:cNvGrpSpPr/>
          <p:nvPr/>
        </p:nvGrpSpPr>
        <p:grpSpPr>
          <a:xfrm>
            <a:off x="-2286000" y="2175474"/>
            <a:ext cx="23881814" cy="7311426"/>
            <a:chOff x="0" y="0"/>
            <a:chExt cx="6289860" cy="1925643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90EEC9FA-E8FE-D01C-B40F-64E9A73876A8}"/>
                </a:ext>
              </a:extLst>
            </p:cNvPr>
            <p:cNvSpPr/>
            <p:nvPr/>
          </p:nvSpPr>
          <p:spPr>
            <a:xfrm>
              <a:off x="0" y="0"/>
              <a:ext cx="6289860" cy="1925643"/>
            </a:xfrm>
            <a:custGeom>
              <a:avLst/>
              <a:gdLst/>
              <a:ahLst/>
              <a:cxnLst/>
              <a:rect l="l" t="t" r="r" b="b"/>
              <a:pathLst>
                <a:path w="6289860" h="1925643">
                  <a:moveTo>
                    <a:pt x="16533" y="0"/>
                  </a:moveTo>
                  <a:lnTo>
                    <a:pt x="6273327" y="0"/>
                  </a:lnTo>
                  <a:cubicBezTo>
                    <a:pt x="6277712" y="0"/>
                    <a:pt x="6281917" y="1742"/>
                    <a:pt x="6285018" y="4842"/>
                  </a:cubicBezTo>
                  <a:cubicBezTo>
                    <a:pt x="6288119" y="7943"/>
                    <a:pt x="6289860" y="12148"/>
                    <a:pt x="6289860" y="16533"/>
                  </a:cubicBezTo>
                  <a:lnTo>
                    <a:pt x="6289860" y="1909110"/>
                  </a:lnTo>
                  <a:cubicBezTo>
                    <a:pt x="6289860" y="1913495"/>
                    <a:pt x="6288119" y="1917700"/>
                    <a:pt x="6285018" y="1920801"/>
                  </a:cubicBezTo>
                  <a:cubicBezTo>
                    <a:pt x="6281917" y="1923901"/>
                    <a:pt x="6277712" y="1925643"/>
                    <a:pt x="6273327" y="1925643"/>
                  </a:cubicBezTo>
                  <a:lnTo>
                    <a:pt x="16533" y="1925643"/>
                  </a:lnTo>
                  <a:cubicBezTo>
                    <a:pt x="12148" y="1925643"/>
                    <a:pt x="7943" y="1923901"/>
                    <a:pt x="4842" y="1920801"/>
                  </a:cubicBezTo>
                  <a:cubicBezTo>
                    <a:pt x="1742" y="1917700"/>
                    <a:pt x="0" y="1913495"/>
                    <a:pt x="0" y="1909110"/>
                  </a:cubicBezTo>
                  <a:lnTo>
                    <a:pt x="0" y="16533"/>
                  </a:lnTo>
                  <a:cubicBezTo>
                    <a:pt x="0" y="12148"/>
                    <a:pt x="1742" y="7943"/>
                    <a:pt x="4842" y="4842"/>
                  </a:cubicBezTo>
                  <a:cubicBezTo>
                    <a:pt x="7943" y="1742"/>
                    <a:pt x="12148" y="0"/>
                    <a:pt x="16533" y="0"/>
                  </a:cubicBezTo>
                  <a:close/>
                </a:path>
              </a:pathLst>
            </a:custGeom>
            <a:solidFill>
              <a:srgbClr val="9DE89C"/>
            </a:solidFill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30CB7513-77E4-1F2A-72B7-A0C63181C32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0" name="Picture 5">
            <a:extLst>
              <a:ext uri="{FF2B5EF4-FFF2-40B4-BE49-F238E27FC236}">
                <a16:creationId xmlns:a16="http://schemas.microsoft.com/office/drawing/2014/main" id="{D10B5D31-E935-989E-1A24-8262A4171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58421" y="2799753"/>
            <a:ext cx="2451409" cy="176947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D8D27BD4-9EB9-FF9A-8148-9F4F7948B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8358" y="2799753"/>
            <a:ext cx="2451409" cy="1769472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7A0512B7-9C1D-0CC9-B976-79CC198C4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18295" y="2799753"/>
            <a:ext cx="2451409" cy="1769472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99211BC-685A-D07D-CAC8-E053194F0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48233" y="2799753"/>
            <a:ext cx="2451409" cy="1769472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FAE1F338-A38F-1EB7-53FC-3EF33BAFA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58421" y="4928466"/>
            <a:ext cx="2451409" cy="1769472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E1DF8C5-3968-9641-DE6C-0A9D6AB83A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88358" y="4928466"/>
            <a:ext cx="2451409" cy="1769472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610DD84E-20D4-57D6-6116-1F94AFC353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918295" y="4928466"/>
            <a:ext cx="2451409" cy="1769472"/>
          </a:xfrm>
          <a:prstGeom prst="rect">
            <a:avLst/>
          </a:prstGeom>
        </p:spPr>
      </p:pic>
      <p:pic>
        <p:nvPicPr>
          <p:cNvPr id="37" name="Picture 13">
            <a:extLst>
              <a:ext uri="{FF2B5EF4-FFF2-40B4-BE49-F238E27FC236}">
                <a16:creationId xmlns:a16="http://schemas.microsoft.com/office/drawing/2014/main" id="{337CBA98-2992-5ECF-D0D2-C73130F3EE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48233" y="4928466"/>
            <a:ext cx="2451409" cy="1769472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579E4C35-5479-A228-E44F-BED33CE045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378170" y="4928466"/>
            <a:ext cx="2451409" cy="1769472"/>
          </a:xfrm>
          <a:prstGeom prst="rect">
            <a:avLst/>
          </a:prstGeom>
        </p:spPr>
      </p:pic>
      <p:pic>
        <p:nvPicPr>
          <p:cNvPr id="39" name="Picture 16">
            <a:extLst>
              <a:ext uri="{FF2B5EF4-FFF2-40B4-BE49-F238E27FC236}">
                <a16:creationId xmlns:a16="http://schemas.microsoft.com/office/drawing/2014/main" id="{9CCA7F95-68A4-AA71-7C99-D8C3726A80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188358" y="7058386"/>
            <a:ext cx="2451409" cy="1769472"/>
          </a:xfrm>
          <a:prstGeom prst="rect">
            <a:avLst/>
          </a:prstGeom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96C55C7D-E21F-2E91-E2F1-ADC1F8F886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918295" y="7058386"/>
            <a:ext cx="2451409" cy="1769472"/>
          </a:xfrm>
          <a:prstGeom prst="rect">
            <a:avLst/>
          </a:prstGeom>
        </p:spPr>
      </p:pic>
      <p:pic>
        <p:nvPicPr>
          <p:cNvPr id="41" name="Picture 18">
            <a:extLst>
              <a:ext uri="{FF2B5EF4-FFF2-40B4-BE49-F238E27FC236}">
                <a16:creationId xmlns:a16="http://schemas.microsoft.com/office/drawing/2014/main" id="{16D49ABC-AA1E-067E-4D94-8F0493D6A3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648233" y="7058386"/>
            <a:ext cx="2451409" cy="1769472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80130F2B-8979-330D-4AD0-43F102CB98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3378170" y="7058386"/>
            <a:ext cx="2451409" cy="1769472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E6A7ECDF-6BAD-3F04-E303-D57130C690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458420" y="7057179"/>
            <a:ext cx="2451409" cy="1769472"/>
          </a:xfrm>
          <a:prstGeom prst="rect">
            <a:avLst/>
          </a:prstGeom>
        </p:spPr>
      </p:pic>
      <p:pic>
        <p:nvPicPr>
          <p:cNvPr id="44" name="Picture 14">
            <a:extLst>
              <a:ext uri="{FF2B5EF4-FFF2-40B4-BE49-F238E27FC236}">
                <a16:creationId xmlns:a16="http://schemas.microsoft.com/office/drawing/2014/main" id="{28B3F262-931F-6150-FA39-D33FA037A5D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378170" y="2799753"/>
            <a:ext cx="2571227" cy="185595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963BBC65-8227-4BEF-05AD-A6A6E5AC728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458420" y="2799753"/>
            <a:ext cx="2451409" cy="1769472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2EAA23D1-FD84-6EAE-1429-92C78CBD3A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5188357" y="2799753"/>
            <a:ext cx="2451409" cy="1769472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103FFBA3-B096-7E3D-7569-3570C5A26BE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918294" y="2799753"/>
            <a:ext cx="2451409" cy="1769472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DE78B6B1-2B80-716F-FB0F-EEE9DCDE5B1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0648232" y="2799753"/>
            <a:ext cx="2451409" cy="1769472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1DE417D3-B084-8761-1E33-CE7189F8204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458420" y="4928466"/>
            <a:ext cx="2451409" cy="1769472"/>
          </a:xfrm>
          <a:prstGeom prst="rect">
            <a:avLst/>
          </a:prstGeom>
        </p:spPr>
      </p:pic>
      <p:pic>
        <p:nvPicPr>
          <p:cNvPr id="50" name="Picture 11">
            <a:extLst>
              <a:ext uri="{FF2B5EF4-FFF2-40B4-BE49-F238E27FC236}">
                <a16:creationId xmlns:a16="http://schemas.microsoft.com/office/drawing/2014/main" id="{1575D7EC-2357-7EDC-FF7B-C1AC2BD202A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188357" y="4928466"/>
            <a:ext cx="2451409" cy="1769472"/>
          </a:xfrm>
          <a:prstGeom prst="rect">
            <a:avLst/>
          </a:prstGeom>
        </p:spPr>
      </p:pic>
      <p:pic>
        <p:nvPicPr>
          <p:cNvPr id="51" name="Picture 12">
            <a:extLst>
              <a:ext uri="{FF2B5EF4-FFF2-40B4-BE49-F238E27FC236}">
                <a16:creationId xmlns:a16="http://schemas.microsoft.com/office/drawing/2014/main" id="{10493FF8-184B-5BE3-C219-1E6A69995A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7918294" y="4928466"/>
            <a:ext cx="2451409" cy="1769472"/>
          </a:xfrm>
          <a:prstGeom prst="rect">
            <a:avLst/>
          </a:prstGeom>
        </p:spPr>
      </p:pic>
      <p:pic>
        <p:nvPicPr>
          <p:cNvPr id="52" name="Picture 13">
            <a:extLst>
              <a:ext uri="{FF2B5EF4-FFF2-40B4-BE49-F238E27FC236}">
                <a16:creationId xmlns:a16="http://schemas.microsoft.com/office/drawing/2014/main" id="{F014F61A-E7B8-4311-87D1-AF95D939333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0648232" y="4928466"/>
            <a:ext cx="2451409" cy="1769472"/>
          </a:xfrm>
          <a:prstGeom prst="rect">
            <a:avLst/>
          </a:prstGeom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11ECB762-5DF3-9298-C05C-FFD9FCC9CD6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3378169" y="4928466"/>
            <a:ext cx="2451409" cy="1769472"/>
          </a:xfrm>
          <a:prstGeom prst="rect">
            <a:avLst/>
          </a:prstGeom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250BB923-912E-59F3-2BB9-1089127989E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5188357" y="7058386"/>
            <a:ext cx="2451409" cy="1769472"/>
          </a:xfrm>
          <a:prstGeom prst="rect">
            <a:avLst/>
          </a:prstGeom>
        </p:spPr>
      </p:pic>
      <p:pic>
        <p:nvPicPr>
          <p:cNvPr id="55" name="Picture 17">
            <a:extLst>
              <a:ext uri="{FF2B5EF4-FFF2-40B4-BE49-F238E27FC236}">
                <a16:creationId xmlns:a16="http://schemas.microsoft.com/office/drawing/2014/main" id="{38F2DEB7-3E94-35B2-D8AE-CF690035B91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7918294" y="7058386"/>
            <a:ext cx="2451409" cy="1769472"/>
          </a:xfrm>
          <a:prstGeom prst="rect">
            <a:avLst/>
          </a:prstGeom>
        </p:spPr>
      </p:pic>
      <p:pic>
        <p:nvPicPr>
          <p:cNvPr id="56" name="Picture 18">
            <a:extLst>
              <a:ext uri="{FF2B5EF4-FFF2-40B4-BE49-F238E27FC236}">
                <a16:creationId xmlns:a16="http://schemas.microsoft.com/office/drawing/2014/main" id="{F5098100-5D05-3DFF-614B-B4CCAEBDC69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0648232" y="7058386"/>
            <a:ext cx="2451409" cy="1769472"/>
          </a:xfrm>
          <a:prstGeom prst="rect">
            <a:avLst/>
          </a:prstGeom>
        </p:spPr>
      </p:pic>
      <p:pic>
        <p:nvPicPr>
          <p:cNvPr id="57" name="Picture 9">
            <a:extLst>
              <a:ext uri="{FF2B5EF4-FFF2-40B4-BE49-F238E27FC236}">
                <a16:creationId xmlns:a16="http://schemas.microsoft.com/office/drawing/2014/main" id="{AE1BE9A1-ECB4-6ED5-F555-BFE1DC58CF2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3378169" y="7058386"/>
            <a:ext cx="2451409" cy="1769472"/>
          </a:xfrm>
          <a:prstGeom prst="rect">
            <a:avLst/>
          </a:prstGeom>
        </p:spPr>
      </p:pic>
      <p:pic>
        <p:nvPicPr>
          <p:cNvPr id="58" name="Picture 10">
            <a:extLst>
              <a:ext uri="{FF2B5EF4-FFF2-40B4-BE49-F238E27FC236}">
                <a16:creationId xmlns:a16="http://schemas.microsoft.com/office/drawing/2014/main" id="{FDEB470E-625D-4451-C346-4E2EACF3F8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2458419" y="7057179"/>
            <a:ext cx="2451409" cy="1769472"/>
          </a:xfrm>
          <a:prstGeom prst="rect">
            <a:avLst/>
          </a:prstGeom>
        </p:spPr>
      </p:pic>
      <p:pic>
        <p:nvPicPr>
          <p:cNvPr id="59" name="Picture 14">
            <a:extLst>
              <a:ext uri="{FF2B5EF4-FFF2-40B4-BE49-F238E27FC236}">
                <a16:creationId xmlns:a16="http://schemas.microsoft.com/office/drawing/2014/main" id="{B521874D-9F06-7771-266E-6B49F25B39C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3378169" y="2799753"/>
            <a:ext cx="2571227" cy="185595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B085ED9-D5AD-8042-104C-CB0EDC7201D2}"/>
              </a:ext>
            </a:extLst>
          </p:cNvPr>
          <p:cNvSpPr txBox="1"/>
          <p:nvPr/>
        </p:nvSpPr>
        <p:spPr>
          <a:xfrm>
            <a:off x="2458418" y="32997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Germany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31B957-D13C-C8D3-1A80-9F21156FE64E}"/>
              </a:ext>
            </a:extLst>
          </p:cNvPr>
          <p:cNvSpPr txBox="1"/>
          <p:nvPr/>
        </p:nvSpPr>
        <p:spPr>
          <a:xfrm>
            <a:off x="5188366" y="32997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Turkey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32350D-44D3-EF6F-744D-BD18798BD88D}"/>
              </a:ext>
            </a:extLst>
          </p:cNvPr>
          <p:cNvSpPr txBox="1"/>
          <p:nvPr/>
        </p:nvSpPr>
        <p:spPr>
          <a:xfrm>
            <a:off x="7918314" y="32997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France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14A098-F869-9F9F-4DC6-43CA66801BB1}"/>
              </a:ext>
            </a:extLst>
          </p:cNvPr>
          <p:cNvSpPr txBox="1"/>
          <p:nvPr/>
        </p:nvSpPr>
        <p:spPr>
          <a:xfrm>
            <a:off x="10661514" y="32997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Brazil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DF702A-666E-29BD-0657-ED6C342F7B80}"/>
              </a:ext>
            </a:extLst>
          </p:cNvPr>
          <p:cNvSpPr txBox="1"/>
          <p:nvPr/>
        </p:nvSpPr>
        <p:spPr>
          <a:xfrm>
            <a:off x="13404679" y="32997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Vietnam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CFE5D6-0C01-49C5-CAEC-3C5D42C4EC6E}"/>
              </a:ext>
            </a:extLst>
          </p:cNvPr>
          <p:cNvSpPr txBox="1"/>
          <p:nvPr/>
        </p:nvSpPr>
        <p:spPr>
          <a:xfrm>
            <a:off x="2431913" y="5499629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Australia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93A71C0-2E63-72CD-A19F-C9272D57885D}"/>
              </a:ext>
            </a:extLst>
          </p:cNvPr>
          <p:cNvSpPr txBox="1"/>
          <p:nvPr/>
        </p:nvSpPr>
        <p:spPr>
          <a:xfrm>
            <a:off x="5161861" y="5499629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SFU Sydney" pitchFamily="2" charset="0"/>
              </a:rPr>
              <a:t>T</a:t>
            </a:r>
            <a:r>
              <a:rPr lang="en-VN" sz="4400" b="1" dirty="0">
                <a:latin typeface="SFU Sydney" pitchFamily="2" charset="0"/>
              </a:rPr>
              <a:t>he USA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47439F-6BD1-B1EA-02EA-C80ADD77DAA9}"/>
              </a:ext>
            </a:extLst>
          </p:cNvPr>
          <p:cNvSpPr txBox="1"/>
          <p:nvPr/>
        </p:nvSpPr>
        <p:spPr>
          <a:xfrm>
            <a:off x="7891809" y="5499629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Canada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1E7369-F2C3-8FB4-5659-54DD505AD9BB}"/>
              </a:ext>
            </a:extLst>
          </p:cNvPr>
          <p:cNvSpPr txBox="1"/>
          <p:nvPr/>
        </p:nvSpPr>
        <p:spPr>
          <a:xfrm>
            <a:off x="10635009" y="5499629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Italy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C86FE9-71FD-F3A5-FD08-ABA2DD2AA65D}"/>
              </a:ext>
            </a:extLst>
          </p:cNvPr>
          <p:cNvSpPr txBox="1"/>
          <p:nvPr/>
        </p:nvSpPr>
        <p:spPr>
          <a:xfrm>
            <a:off x="13378174" y="5499629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Greece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2C2B128-28A9-11CB-B540-9C7DA901B5A3}"/>
              </a:ext>
            </a:extLst>
          </p:cNvPr>
          <p:cNvSpPr txBox="1"/>
          <p:nvPr/>
        </p:nvSpPr>
        <p:spPr>
          <a:xfrm>
            <a:off x="2458417" y="75669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Argentina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7ADB952-2846-AE3F-3EF4-0BB15CE6FCFD}"/>
              </a:ext>
            </a:extLst>
          </p:cNvPr>
          <p:cNvSpPr txBox="1"/>
          <p:nvPr/>
        </p:nvSpPr>
        <p:spPr>
          <a:xfrm>
            <a:off x="5188365" y="75669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Japan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82E662-E8B1-1508-100C-E458D6CC2CFD}"/>
              </a:ext>
            </a:extLst>
          </p:cNvPr>
          <p:cNvSpPr txBox="1"/>
          <p:nvPr/>
        </p:nvSpPr>
        <p:spPr>
          <a:xfrm>
            <a:off x="7918313" y="75669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The UK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011F84-2ECD-59EE-7482-136A3B1A3983}"/>
              </a:ext>
            </a:extLst>
          </p:cNvPr>
          <p:cNvSpPr txBox="1"/>
          <p:nvPr/>
        </p:nvSpPr>
        <p:spPr>
          <a:xfrm>
            <a:off x="10661513" y="75669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India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7CEC74-EE82-D57D-8096-649EFD1CD6EE}"/>
              </a:ext>
            </a:extLst>
          </p:cNvPr>
          <p:cNvSpPr txBox="1"/>
          <p:nvPr/>
        </p:nvSpPr>
        <p:spPr>
          <a:xfrm>
            <a:off x="13404678" y="7566968"/>
            <a:ext cx="245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SFU Sydney" pitchFamily="2" charset="0"/>
              </a:rPr>
              <a:t>Korea</a:t>
            </a:r>
          </a:p>
        </p:txBody>
      </p:sp>
    </p:spTree>
    <p:extLst>
      <p:ext uri="{BB962C8B-B14F-4D97-AF65-F5344CB8AC3E}">
        <p14:creationId xmlns:p14="http://schemas.microsoft.com/office/powerpoint/2010/main" val="40011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991" y="373761"/>
            <a:ext cx="442019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62180" y="602361"/>
            <a:ext cx="7315200" cy="365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7688" y="5143500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374" y="721073"/>
            <a:ext cx="41148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0850" y="5143500"/>
            <a:ext cx="373932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02828" y="-320862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21069" y="5318818"/>
            <a:ext cx="355369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86400" y="1937706"/>
            <a:ext cx="7315200" cy="37124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21623" y="5650170"/>
            <a:ext cx="475013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9111" y="1028700"/>
            <a:ext cx="8735368" cy="5787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53542" y="472993"/>
            <a:ext cx="621101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39820" y="5649591"/>
            <a:ext cx="226314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56549" y="4905352"/>
            <a:ext cx="381647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97619" y="6627735"/>
            <a:ext cx="3609695" cy="26305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588764"/>
            <a:ext cx="41148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833409"/>
            <a:ext cx="7315200" cy="28978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5143500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31248" y="4802796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51290" y="5143500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07628" y="5143500"/>
            <a:ext cx="4114800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44500" y="833409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899659" y="-2419708"/>
            <a:ext cx="12488681" cy="1788743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27059" y="7892755"/>
            <a:ext cx="19525744" cy="2964313"/>
            <a:chOff x="0" y="0"/>
            <a:chExt cx="5406332" cy="8207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6332" cy="820766"/>
            </a:xfrm>
            <a:custGeom>
              <a:avLst/>
              <a:gdLst/>
              <a:ahLst/>
              <a:cxnLst/>
              <a:rect l="l" t="t" r="r" b="b"/>
              <a:pathLst>
                <a:path w="5406332" h="820766">
                  <a:moveTo>
                    <a:pt x="0" y="0"/>
                  </a:moveTo>
                  <a:lnTo>
                    <a:pt x="5406332" y="0"/>
                  </a:lnTo>
                  <a:lnTo>
                    <a:pt x="5406332" y="820766"/>
                  </a:lnTo>
                  <a:lnTo>
                    <a:pt x="0" y="820766"/>
                  </a:lnTo>
                  <a:close/>
                </a:path>
              </a:pathLst>
            </a:custGeom>
            <a:solidFill>
              <a:srgbClr val="F5BF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06442" y="4063827"/>
            <a:ext cx="7681558" cy="7150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69432" y="3534571"/>
            <a:ext cx="11850761" cy="82093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341788">
            <a:off x="1924357" y="1247677"/>
            <a:ext cx="9187174" cy="2249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80" b="0" i="0" u="none" strike="noStrike" kern="1200" cap="none" spc="0" normalizeH="0" baseline="0" noProof="0" dirty="0">
                <a:ln>
                  <a:noFill/>
                </a:ln>
                <a:solidFill>
                  <a:srgbClr val="3E3B3C"/>
                </a:solidFill>
                <a:effectLst/>
                <a:uLnTx/>
                <a:uFillTx/>
                <a:latin typeface="Oregano"/>
                <a:ea typeface="+mn-ea"/>
                <a:cs typeface="+mn-cs"/>
              </a:rPr>
              <a:t>Unit 12</a:t>
            </a:r>
          </a:p>
        </p:txBody>
      </p:sp>
      <p:sp>
        <p:nvSpPr>
          <p:cNvPr id="9" name="TextBox 9"/>
          <p:cNvSpPr txBox="1"/>
          <p:nvPr/>
        </p:nvSpPr>
        <p:spPr>
          <a:xfrm rot="-300364">
            <a:off x="1894865" y="2674277"/>
            <a:ext cx="14863464" cy="224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80" b="0" i="0" u="none" strike="noStrike" kern="1200" cap="none" spc="0" normalizeH="0" baseline="0" noProof="0" dirty="0">
                <a:ln>
                  <a:noFill/>
                </a:ln>
                <a:solidFill>
                  <a:srgbClr val="3E3B3C"/>
                </a:solidFill>
                <a:effectLst/>
                <a:uLnTx/>
                <a:uFillTx/>
                <a:latin typeface="Oregano"/>
                <a:ea typeface="+mn-ea"/>
                <a:cs typeface="+mn-cs"/>
              </a:rPr>
              <a:t>English speaking countries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9994" y="1063905"/>
            <a:ext cx="7689698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E3B3C"/>
                </a:solidFill>
                <a:effectLst/>
                <a:uLnTx/>
                <a:uFillTx/>
                <a:latin typeface="Glacial Indifference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90757" y="1159503"/>
            <a:ext cx="7689698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E3B3C"/>
                </a:solidFill>
                <a:effectLst/>
                <a:uLnTx/>
                <a:uFillTx/>
                <a:latin typeface="Glacial Indifference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393441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57346" y="285725"/>
            <a:ext cx="5414911" cy="3061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97642" y="587514"/>
            <a:ext cx="3204399" cy="19517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1845" y="0"/>
            <a:ext cx="5414911" cy="306188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93883" y="1889714"/>
            <a:ext cx="11509138" cy="146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4"/>
              </a:lnSpc>
            </a:pPr>
            <a:r>
              <a:rPr lang="en-US" sz="10476" dirty="0">
                <a:solidFill>
                  <a:srgbClr val="112838"/>
                </a:solidFill>
                <a:latin typeface="Lazydog"/>
              </a:rPr>
              <a:t>Objectives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24481" y="285725"/>
            <a:ext cx="3204399" cy="195177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6E075CCB-3203-07CC-58BF-E46C2A778A65}"/>
              </a:ext>
            </a:extLst>
          </p:cNvPr>
          <p:cNvSpPr txBox="1"/>
          <p:nvPr/>
        </p:nvSpPr>
        <p:spPr>
          <a:xfrm>
            <a:off x="3352800" y="5905500"/>
            <a:ext cx="13906500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understand the use of articles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E7CD9F1-F9B9-091E-8161-0FB701DF8DAF}"/>
              </a:ext>
            </a:extLst>
          </p:cNvPr>
          <p:cNvSpPr txBox="1"/>
          <p:nvPr/>
        </p:nvSpPr>
        <p:spPr>
          <a:xfrm>
            <a:off x="609600" y="3941880"/>
            <a:ext cx="17068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By the end of this lesson, students will be able to: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DC63CB2-E9CA-A0A0-830D-72843FBDB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6400" y="5496689"/>
            <a:ext cx="1309323" cy="1287898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C69F2BB7-C9C0-6BBD-69CA-4BBE84A07D03}"/>
              </a:ext>
            </a:extLst>
          </p:cNvPr>
          <p:cNvSpPr txBox="1"/>
          <p:nvPr/>
        </p:nvSpPr>
        <p:spPr>
          <a:xfrm>
            <a:off x="3352800" y="7817427"/>
            <a:ext cx="13906500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93"/>
              </a:lnSpc>
            </a:pPr>
            <a:r>
              <a:rPr lang="en-US" sz="9600" dirty="0">
                <a:solidFill>
                  <a:srgbClr val="F16728"/>
                </a:solidFill>
                <a:latin typeface="KG Primary Penmanship"/>
              </a:rPr>
              <a:t>practice using articles correctly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987A8DFB-99A4-E9D3-EAFD-74F8DDEFE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6400" y="7408616"/>
            <a:ext cx="1309323" cy="128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80497">
            <a:off x="-396957" y="-566979"/>
            <a:ext cx="645687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5030">
            <a:off x="366872" y="6415323"/>
            <a:ext cx="6484380" cy="6484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4285">
            <a:off x="12288646" y="-1629800"/>
            <a:ext cx="4813100" cy="5380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5479" y="6571414"/>
            <a:ext cx="6453821" cy="6172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8250" y="4232238"/>
            <a:ext cx="15731050" cy="16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4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22" b="0" i="0" u="none" strike="noStrike" kern="1200" cap="none" spc="0" normalizeH="0" baseline="0" noProof="0" dirty="0">
                <a:ln>
                  <a:noFill/>
                </a:ln>
                <a:solidFill>
                  <a:srgbClr val="F16728"/>
                </a:solidFill>
                <a:effectLst/>
                <a:uLnTx/>
                <a:uFillTx/>
                <a:latin typeface="Fredoka One"/>
                <a:ea typeface="+mn-ea"/>
                <a:cs typeface="+mn-cs"/>
              </a:rPr>
              <a:t>Watch a video </a:t>
            </a:r>
          </a:p>
        </p:txBody>
      </p:sp>
    </p:spTree>
    <p:extLst>
      <p:ext uri="{BB962C8B-B14F-4D97-AF65-F5344CB8AC3E}">
        <p14:creationId xmlns:p14="http://schemas.microsoft.com/office/powerpoint/2010/main" val="333823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Articles A, An and The _ English Grammar For Kids with Elvis _ Grade 1 _ #5-(1080p)" descr="y2meta.com-Articles A, An and The _ English Grammar For Kids with Elvis _ Grade 1 _ #5-(1080p)">
            <a:hlinkClick r:id="" action="ppaction://media"/>
            <a:extLst>
              <a:ext uri="{FF2B5EF4-FFF2-40B4-BE49-F238E27FC236}">
                <a16:creationId xmlns:a16="http://schemas.microsoft.com/office/drawing/2014/main" id="{5A793E8E-D094-45E1-93E9-627F34CC1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775" y="554156"/>
            <a:ext cx="1547645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When do we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srgbClr val="112838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 use article “the”?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112838"/>
              </a:solidFill>
              <a:effectLst/>
              <a:uLnTx/>
              <a:uFillTx/>
              <a:latin typeface="Lazydog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96C413-AC2B-C02D-85D7-89597DF47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148" y="1343025"/>
            <a:ext cx="7053134" cy="760095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CD125FD9-99D7-DA78-52EA-056FC9C75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39800" y="2230554"/>
            <a:ext cx="3939485" cy="3412579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244AF83-8654-A37C-86F7-862AC0040674}"/>
              </a:ext>
            </a:extLst>
          </p:cNvPr>
          <p:cNvSpPr/>
          <p:nvPr/>
        </p:nvSpPr>
        <p:spPr>
          <a:xfrm>
            <a:off x="287188" y="2397947"/>
            <a:ext cx="12496800" cy="1584971"/>
          </a:xfrm>
          <a:prstGeom prst="roundRect">
            <a:avLst/>
          </a:prstGeom>
          <a:solidFill>
            <a:srgbClr val="C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3BBE0749-0DEA-9DDB-D870-28033864A9F8}"/>
              </a:ext>
            </a:extLst>
          </p:cNvPr>
          <p:cNvSpPr txBox="1"/>
          <p:nvPr/>
        </p:nvSpPr>
        <p:spPr>
          <a:xfrm>
            <a:off x="515788" y="2959636"/>
            <a:ext cx="13906500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93"/>
              </a:lnSpc>
            </a:pPr>
            <a:r>
              <a:rPr lang="en-US" sz="7500" b="1" dirty="0">
                <a:solidFill>
                  <a:srgbClr val="FF0000"/>
                </a:solidFill>
                <a:latin typeface="KG Primary Penmanship"/>
              </a:rPr>
              <a:t>The </a:t>
            </a:r>
            <a:r>
              <a:rPr lang="en-US" sz="7500" dirty="0">
                <a:solidFill>
                  <a:srgbClr val="002060"/>
                </a:solidFill>
                <a:latin typeface="KG Primary Penmanship"/>
              </a:rPr>
              <a:t>largest city in Australia is Sydney.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631FAC58-9B22-EF10-D08E-46A12D7CDFAB}"/>
              </a:ext>
            </a:extLst>
          </p:cNvPr>
          <p:cNvSpPr txBox="1"/>
          <p:nvPr/>
        </p:nvSpPr>
        <p:spPr>
          <a:xfrm>
            <a:off x="122086" y="4208597"/>
            <a:ext cx="1266190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superlatives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A8226B7-C3BE-83B4-0E13-2F697F53A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83" y="6496700"/>
            <a:ext cx="3607717" cy="2603507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ED2C695-A0C8-B07B-976D-13A1EA4681B6}"/>
              </a:ext>
            </a:extLst>
          </p:cNvPr>
          <p:cNvSpPr/>
          <p:nvPr/>
        </p:nvSpPr>
        <p:spPr>
          <a:xfrm>
            <a:off x="4922832" y="6509834"/>
            <a:ext cx="12496800" cy="1584971"/>
          </a:xfrm>
          <a:prstGeom prst="roundRect">
            <a:avLst/>
          </a:prstGeom>
          <a:solidFill>
            <a:srgbClr val="C9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CC31C34D-DCE8-DCAA-1D6A-A2CFB16ED0B8}"/>
              </a:ext>
            </a:extLst>
          </p:cNvPr>
          <p:cNvSpPr txBox="1"/>
          <p:nvPr/>
        </p:nvSpPr>
        <p:spPr>
          <a:xfrm>
            <a:off x="5151432" y="7071523"/>
            <a:ext cx="1199356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7500" b="1" dirty="0">
                <a:solidFill>
                  <a:srgbClr val="002060"/>
                </a:solidFill>
                <a:latin typeface="KG Primary Penmanship"/>
              </a:rPr>
              <a:t>My son is studying in </a:t>
            </a:r>
            <a:r>
              <a:rPr lang="en-US" sz="7500" b="1" dirty="0">
                <a:solidFill>
                  <a:srgbClr val="FF0000"/>
                </a:solidFill>
                <a:latin typeface="KG Primary Penmanship"/>
              </a:rPr>
              <a:t>the </a:t>
            </a:r>
            <a:r>
              <a:rPr lang="en-US" sz="7500" b="1" dirty="0">
                <a:solidFill>
                  <a:srgbClr val="002060"/>
                </a:solidFill>
                <a:latin typeface="KG Primary Penmanship"/>
              </a:rPr>
              <a:t>USA.</a:t>
            </a:r>
            <a:endParaRPr lang="en-US" sz="7500" dirty="0">
              <a:solidFill>
                <a:srgbClr val="002060"/>
              </a:solidFill>
              <a:latin typeface="KG Primary Penmanship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C1DA33C1-EB36-2CFB-66F8-7A2A1C219E66}"/>
              </a:ext>
            </a:extLst>
          </p:cNvPr>
          <p:cNvSpPr txBox="1"/>
          <p:nvPr/>
        </p:nvSpPr>
        <p:spPr>
          <a:xfrm>
            <a:off x="5106462" y="8188926"/>
            <a:ext cx="1231317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Fredoka One"/>
              </a:rPr>
              <a:t>with names of some places</a:t>
            </a:r>
          </a:p>
        </p:txBody>
      </p:sp>
    </p:spTree>
    <p:extLst>
      <p:ext uri="{BB962C8B-B14F-4D97-AF65-F5344CB8AC3E}">
        <p14:creationId xmlns:p14="http://schemas.microsoft.com/office/powerpoint/2010/main" val="2198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8" grpId="0" animBg="1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959</Words>
  <Application>Microsoft Macintosh PowerPoint</Application>
  <PresentationFormat>Custom</PresentationFormat>
  <Paragraphs>172</Paragraphs>
  <Slides>43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SFU Sydney</vt:lpstr>
      <vt:lpstr>Calibri (Body)</vt:lpstr>
      <vt:lpstr>Now</vt:lpstr>
      <vt:lpstr>Lazydog</vt:lpstr>
      <vt:lpstr>Calibri</vt:lpstr>
      <vt:lpstr>KG Primary Penmanship</vt:lpstr>
      <vt:lpstr>Fredoka One</vt:lpstr>
      <vt:lpstr>Arial</vt:lpstr>
      <vt:lpstr>Glacial Indifference</vt:lpstr>
      <vt:lpstr>Rubik</vt:lpstr>
      <vt:lpstr>Courier New</vt:lpstr>
      <vt:lpstr>Oregano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Hanh Nguyen</cp:lastModifiedBy>
  <cp:revision>6</cp:revision>
  <dcterms:created xsi:type="dcterms:W3CDTF">2006-08-16T00:00:00Z</dcterms:created>
  <dcterms:modified xsi:type="dcterms:W3CDTF">2023-04-18T16:56:29Z</dcterms:modified>
  <dc:identifier>DAFgbc1Uhfo</dc:identifier>
</cp:coreProperties>
</file>