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8" r:id="rId2"/>
    <p:sldId id="279" r:id="rId3"/>
    <p:sldId id="280" r:id="rId4"/>
    <p:sldId id="281" r:id="rId5"/>
    <p:sldId id="282" r:id="rId6"/>
    <p:sldId id="283" r:id="rId7"/>
    <p:sldId id="256" r:id="rId8"/>
    <p:sldId id="257" r:id="rId9"/>
    <p:sldId id="258" r:id="rId10"/>
    <p:sldId id="259" r:id="rId11"/>
    <p:sldId id="276" r:id="rId12"/>
    <p:sldId id="277" r:id="rId13"/>
    <p:sldId id="260" r:id="rId14"/>
    <p:sldId id="285" r:id="rId15"/>
    <p:sldId id="286" r:id="rId16"/>
    <p:sldId id="284" r:id="rId17"/>
    <p:sldId id="287" r:id="rId18"/>
    <p:sldId id="262" r:id="rId19"/>
    <p:sldId id="288" r:id="rId20"/>
    <p:sldId id="261" r:id="rId21"/>
    <p:sldId id="289" r:id="rId22"/>
    <p:sldId id="265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austina Regular" pitchFamily="2" charset="77"/>
      <p:regular r:id="rId28"/>
    </p:embeddedFont>
    <p:embeddedFont>
      <p:font typeface="Faustina Regular Bold" pitchFamily="2" charset="77"/>
      <p:regular r:id="rId29"/>
    </p:embeddedFont>
    <p:embeddedFont>
      <p:font typeface="Poetsen" panose="020108030300000D0203" pitchFamily="2" charset="0"/>
      <p:regular r:id="rId30"/>
    </p:embeddedFont>
    <p:embeddedFont>
      <p:font typeface="Poppins" pitchFamily="2" charset="77"/>
      <p:regular r:id="rId31"/>
      <p:bold r:id="rId32"/>
      <p:italic r:id="rId33"/>
      <p:boldItalic r:id="rId34"/>
    </p:embeddedFont>
    <p:embeddedFont>
      <p:font typeface="Poppins Bold" pitchFamily="2" charset="77"/>
      <p:regular r:id="rId35"/>
      <p:bold r:id="rId36"/>
    </p:embeddedFont>
    <p:embeddedFont>
      <p:font typeface="Poppins Medium" panose="020B0604020202020204" pitchFamily="34" charset="0"/>
      <p:regular r:id="rId37"/>
      <p:italic r:id="rId38"/>
    </p:embeddedFont>
    <p:embeddedFont>
      <p:font typeface="Tuffy" panose="020B0603060100000000" pitchFamily="34" charset="0"/>
      <p:regular r:id="rId39"/>
      <p:bold r:id="rId40"/>
      <p:italic r:id="rId41"/>
      <p:boldItalic r:id="rId42"/>
    </p:embeddedFont>
    <p:embeddedFont>
      <p:font typeface="Twinkl" pitchFamily="2" charset="77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F6C"/>
    <a:srgbClr val="FFF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7" autoAdjust="0"/>
  </p:normalViewPr>
  <p:slideViewPr>
    <p:cSldViewPr>
      <p:cViewPr>
        <p:scale>
          <a:sx n="72" d="100"/>
          <a:sy n="72" d="100"/>
        </p:scale>
        <p:origin x="76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svg"/><Relationship Id="rId10" Type="http://schemas.openxmlformats.org/officeDocument/2006/relationships/image" Target="../media/image63.sv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svg"/><Relationship Id="rId7" Type="http://schemas.openxmlformats.org/officeDocument/2006/relationships/image" Target="../media/image63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6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7.svg"/><Relationship Id="rId3" Type="http://schemas.openxmlformats.org/officeDocument/2006/relationships/image" Target="../media/image51.svg"/><Relationship Id="rId7" Type="http://schemas.openxmlformats.org/officeDocument/2006/relationships/image" Target="../media/image58.svg"/><Relationship Id="rId12" Type="http://schemas.openxmlformats.org/officeDocument/2006/relationships/image" Target="../media/image7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75.svg"/><Relationship Id="rId5" Type="http://schemas.openxmlformats.org/officeDocument/2006/relationships/image" Target="../media/image45.svg"/><Relationship Id="rId10" Type="http://schemas.openxmlformats.org/officeDocument/2006/relationships/image" Target="../media/image74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3" Type="http://schemas.openxmlformats.org/officeDocument/2006/relationships/image" Target="../media/image51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88.png"/><Relationship Id="rId7" Type="http://schemas.openxmlformats.org/officeDocument/2006/relationships/image" Target="../media/image52.png"/><Relationship Id="rId12" Type="http://schemas.openxmlformats.org/officeDocument/2006/relationships/image" Target="../media/image4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46.png"/><Relationship Id="rId5" Type="http://schemas.openxmlformats.org/officeDocument/2006/relationships/image" Target="../media/image90.png"/><Relationship Id="rId10" Type="http://schemas.openxmlformats.org/officeDocument/2006/relationships/image" Target="../media/image45.svg"/><Relationship Id="rId4" Type="http://schemas.openxmlformats.org/officeDocument/2006/relationships/image" Target="../media/image89.sv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3" Type="http://schemas.openxmlformats.org/officeDocument/2006/relationships/image" Target="../media/image69.svg"/><Relationship Id="rId7" Type="http://schemas.openxmlformats.org/officeDocument/2006/relationships/image" Target="../media/image95.svg"/><Relationship Id="rId12" Type="http://schemas.openxmlformats.org/officeDocument/2006/relationships/image" Target="../media/image10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1.svg"/><Relationship Id="rId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465" t="19802" r="15484" b="15604"/>
          <a:stretch>
            <a:fillRect/>
          </a:stretch>
        </p:blipFill>
        <p:spPr>
          <a:xfrm rot="-2512987">
            <a:off x="-455362" y="5077382"/>
            <a:ext cx="4833421" cy="78776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1426" t="6098" b="24951"/>
          <a:stretch>
            <a:fillRect/>
          </a:stretch>
        </p:blipFill>
        <p:spPr>
          <a:xfrm rot="9911577">
            <a:off x="15192242" y="-625972"/>
            <a:ext cx="3881910" cy="49334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19972">
            <a:off x="-1158293" y="7302196"/>
            <a:ext cx="4156396" cy="3912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63349" y="6861068"/>
            <a:ext cx="21396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6063349" y="3828659"/>
            <a:ext cx="3992550" cy="37130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3409">
            <a:off x="-1579264" y="2713904"/>
            <a:ext cx="3158528" cy="26768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472251" y="8682145"/>
            <a:ext cx="359109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139863" y="9085160"/>
            <a:ext cx="4381450" cy="16543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321303" y="4484137"/>
            <a:ext cx="4950820" cy="31437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467513" y="822543"/>
            <a:ext cx="12620524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836"/>
              </a:lnSpc>
              <a:defRPr sz="9109">
                <a:solidFill>
                  <a:srgbClr val="3B435F"/>
                </a:solidFill>
                <a:latin typeface="Poetse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1500" dirty="0"/>
              <a:t>WHAT'S BEHIND </a:t>
            </a:r>
          </a:p>
          <a:p>
            <a:pPr>
              <a:lnSpc>
                <a:spcPct val="100000"/>
              </a:lnSpc>
            </a:pPr>
            <a:r>
              <a:rPr lang="en-US" sz="11500" dirty="0"/>
              <a:t>THE BINOCULARS?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824646" y="7952221"/>
            <a:ext cx="4055133" cy="1459848"/>
            <a:chOff x="0" y="0"/>
            <a:chExt cx="5406844" cy="194646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06844" cy="194646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440847" y="259067"/>
              <a:ext cx="4525149" cy="1482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9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9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 panose="02000800000000000000" pitchFamily="2" charset="0"/>
                </a:rPr>
                <a:t>PLAY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701083" flipH="1">
            <a:off x="14320269" y="-5155954"/>
            <a:ext cx="10842912" cy="71168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9526" flipH="1">
            <a:off x="-6728990" y="-3558447"/>
            <a:ext cx="10842912" cy="71168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2307607" y="4499629"/>
            <a:ext cx="5401861" cy="4989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18744" y="5374797"/>
            <a:ext cx="4528717" cy="37022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489119" y="4499629"/>
            <a:ext cx="5401861" cy="49899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50387" y="5457484"/>
            <a:ext cx="3641872" cy="38008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32775" y="4830682"/>
            <a:ext cx="2277096" cy="19334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39837" y="563343"/>
            <a:ext cx="14992548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231F20"/>
                </a:solidFill>
                <a:latin typeface="Poetsen"/>
              </a:rPr>
              <a:t>Exercise 2. (p119). Work in pairs. </a:t>
            </a:r>
          </a:p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231F20"/>
                </a:solidFill>
                <a:latin typeface="Poetsen"/>
              </a:rPr>
              <a:t>Make similar conversations about future travelling.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4807" y="2735708"/>
            <a:ext cx="7347461" cy="155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5000" dirty="0">
                <a:solidFill>
                  <a:srgbClr val="D13123"/>
                </a:solidFill>
                <a:latin typeface="Poetsen"/>
              </a:rPr>
              <a:t>1. travelling long distances by hyperloop.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02953" y="2735708"/>
            <a:ext cx="7347461" cy="155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5000" dirty="0">
                <a:solidFill>
                  <a:srgbClr val="D13123"/>
                </a:solidFill>
                <a:latin typeface="Poetsen"/>
              </a:rPr>
              <a:t>2. travelling to other planets for holidays.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6317C59-6261-CE88-4D66-39CD16F6615A}"/>
              </a:ext>
            </a:extLst>
          </p:cNvPr>
          <p:cNvSpPr txBox="1"/>
          <p:nvPr/>
        </p:nvSpPr>
        <p:spPr>
          <a:xfrm>
            <a:off x="771721" y="8417273"/>
            <a:ext cx="485807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0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67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Poetsen"/>
                <a:ea typeface="+mn-ea"/>
                <a:cs typeface="+mn-cs"/>
              </a:rPr>
              <a:t>Practice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0727" y="876300"/>
            <a:ext cx="485807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0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67" b="0" i="0" u="none" strike="noStrike" kern="1200" cap="none" spc="0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Practice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62382" y="7653995"/>
            <a:ext cx="6349718" cy="456025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D938A1C-42A7-F68C-3B5B-10BF14F5E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9594113" y="856128"/>
            <a:ext cx="7701045" cy="711384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ECEDFB6-CD47-22B8-B406-37A4540992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76886" y="1610417"/>
            <a:ext cx="6456267" cy="5277998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875DE138-A272-512E-241D-2141FD5F2EC9}"/>
              </a:ext>
            </a:extLst>
          </p:cNvPr>
          <p:cNvSpPr txBox="1"/>
          <p:nvPr/>
        </p:nvSpPr>
        <p:spPr>
          <a:xfrm>
            <a:off x="1028701" y="2735864"/>
            <a:ext cx="7734299" cy="4075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20"/>
              </a:lnSpc>
            </a:pP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Faustina Regular Bold"/>
              </a:rPr>
              <a:t>Student A</a:t>
            </a:r>
            <a:r>
              <a:rPr lang="en-US" sz="5000" dirty="0">
                <a:solidFill>
                  <a:srgbClr val="231F20"/>
                </a:solidFill>
                <a:latin typeface="Faustina Regular Bold"/>
              </a:rPr>
              <a:t>: Do you think we will …………… in the future?</a:t>
            </a:r>
          </a:p>
          <a:p>
            <a:pPr>
              <a:lnSpc>
                <a:spcPts val="8220"/>
              </a:lnSpc>
            </a:pPr>
            <a:endParaRPr lang="en-US" sz="5000" dirty="0">
              <a:solidFill>
                <a:srgbClr val="231F20"/>
              </a:solidFill>
              <a:latin typeface="Faustina Regular Bold"/>
            </a:endParaRPr>
          </a:p>
          <a:p>
            <a:pPr>
              <a:lnSpc>
                <a:spcPts val="8220"/>
              </a:lnSpc>
            </a:pP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Faustina Regular Bold"/>
              </a:rPr>
              <a:t>Student B</a:t>
            </a:r>
            <a:r>
              <a:rPr lang="en-US" sz="5000" dirty="0">
                <a:solidFill>
                  <a:srgbClr val="231F20"/>
                </a:solidFill>
                <a:latin typeface="Faustina Regular Bold"/>
              </a:rPr>
              <a:t>: ………..</a:t>
            </a:r>
            <a:endParaRPr lang="en-US" sz="5000" dirty="0">
              <a:solidFill>
                <a:srgbClr val="231F20"/>
              </a:solidFill>
              <a:latin typeface="Faustina Regular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E5B7F717-204D-9B7C-E5F3-45C4D36F7911}"/>
              </a:ext>
            </a:extLst>
          </p:cNvPr>
          <p:cNvSpPr txBox="1"/>
          <p:nvPr/>
        </p:nvSpPr>
        <p:spPr>
          <a:xfrm>
            <a:off x="10026935" y="8117887"/>
            <a:ext cx="7347461" cy="155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5000" dirty="0">
                <a:solidFill>
                  <a:srgbClr val="D13123"/>
                </a:solidFill>
                <a:latin typeface="Poetsen"/>
              </a:rPr>
              <a:t>1. travelling long distances by hyperloop. </a:t>
            </a:r>
          </a:p>
        </p:txBody>
      </p:sp>
    </p:spTree>
    <p:extLst>
      <p:ext uri="{BB962C8B-B14F-4D97-AF65-F5344CB8AC3E}">
        <p14:creationId xmlns:p14="http://schemas.microsoft.com/office/powerpoint/2010/main" val="661117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0727" y="876300"/>
            <a:ext cx="485807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80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67" b="0" i="0" u="none" strike="noStrike" kern="1200" cap="none" spc="0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Practice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D938A1C-42A7-F68C-3B5B-10BF14F5E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142068" y="2188577"/>
            <a:ext cx="6610673" cy="610660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875DE138-A272-512E-241D-2141FD5F2EC9}"/>
              </a:ext>
            </a:extLst>
          </p:cNvPr>
          <p:cNvSpPr txBox="1"/>
          <p:nvPr/>
        </p:nvSpPr>
        <p:spPr>
          <a:xfrm>
            <a:off x="9411633" y="2517913"/>
            <a:ext cx="7734299" cy="4075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20"/>
              </a:lnSpc>
            </a:pP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Faustina Regular Bold"/>
              </a:rPr>
              <a:t>Student A</a:t>
            </a:r>
            <a:r>
              <a:rPr lang="en-US" sz="5000" dirty="0">
                <a:solidFill>
                  <a:srgbClr val="231F20"/>
                </a:solidFill>
                <a:latin typeface="Faustina Regular Bold"/>
              </a:rPr>
              <a:t>: Do you think we will …………… in the future?</a:t>
            </a:r>
          </a:p>
          <a:p>
            <a:pPr>
              <a:lnSpc>
                <a:spcPts val="8220"/>
              </a:lnSpc>
            </a:pPr>
            <a:endParaRPr lang="en-US" sz="5000" dirty="0">
              <a:solidFill>
                <a:srgbClr val="231F20"/>
              </a:solidFill>
              <a:latin typeface="Faustina Regular Bold"/>
            </a:endParaRPr>
          </a:p>
          <a:p>
            <a:pPr>
              <a:lnSpc>
                <a:spcPts val="8220"/>
              </a:lnSpc>
            </a:pP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Faustina Regular Bold"/>
              </a:rPr>
              <a:t>Student B</a:t>
            </a:r>
            <a:r>
              <a:rPr lang="en-US" sz="5000" dirty="0">
                <a:solidFill>
                  <a:srgbClr val="231F20"/>
                </a:solidFill>
                <a:latin typeface="Faustina Regular Bold"/>
              </a:rPr>
              <a:t>: ………..</a:t>
            </a:r>
            <a:endParaRPr lang="en-US" sz="5000" dirty="0">
              <a:solidFill>
                <a:srgbClr val="231F20"/>
              </a:solidFill>
              <a:latin typeface="Faustina Regular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D5CD39B-0A03-8006-F037-2F50114BE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51888" y="7625004"/>
            <a:ext cx="6349718" cy="4560252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2F9DC45-6889-9777-F5DF-22E4D12F8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94144" y="2934967"/>
            <a:ext cx="4418651" cy="4611497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79F1BFB6-C627-2660-065C-14BD2F5C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94144" y="2517913"/>
            <a:ext cx="2762780" cy="2345852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CF76ECA9-7182-CFCD-4DE8-D356C72BB75D}"/>
              </a:ext>
            </a:extLst>
          </p:cNvPr>
          <p:cNvSpPr txBox="1"/>
          <p:nvPr/>
        </p:nvSpPr>
        <p:spPr>
          <a:xfrm>
            <a:off x="1029738" y="8343900"/>
            <a:ext cx="7347461" cy="149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5000" dirty="0">
                <a:solidFill>
                  <a:srgbClr val="D13123"/>
                </a:solidFill>
                <a:latin typeface="Poetsen"/>
              </a:rPr>
              <a:t>2. travelling to other planets for holidays.</a:t>
            </a:r>
          </a:p>
        </p:txBody>
      </p:sp>
    </p:spTree>
    <p:extLst>
      <p:ext uri="{BB962C8B-B14F-4D97-AF65-F5344CB8AC3E}">
        <p14:creationId xmlns:p14="http://schemas.microsoft.com/office/powerpoint/2010/main" val="2107149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0495" flipH="1" flipV="1">
            <a:off x="-943713" y="8010965"/>
            <a:ext cx="21866030" cy="73824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6533" flipV="1">
            <a:off x="9424396" y="-3014195"/>
            <a:ext cx="15669807" cy="529044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06180" y="2088014"/>
            <a:ext cx="11100199" cy="792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Mark: So what means of transport will students use to go to school? 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Lan: (1) ______________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3991" spc="-211" dirty="0" err="1">
                <a:solidFill>
                  <a:srgbClr val="3B435F"/>
                </a:solidFill>
                <a:latin typeface="Poppins Medium"/>
              </a:rPr>
              <a:t>Walkcar</a:t>
            </a: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? (2) __________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Lan: Four. 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Mark: How will it work? 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Lan: You stand on it then turn on the switch and drive away. 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Mark: (3) ______________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Lan: Electricity. 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Mark: Won't riders fall off it? It sounds dangerous. 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Lan: No, they won't. (4) _________</a:t>
            </a:r>
          </a:p>
          <a:p>
            <a:pPr>
              <a:lnSpc>
                <a:spcPts val="4430"/>
              </a:lnSpc>
            </a:pP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Mark: I can't wait to get one. </a:t>
            </a:r>
          </a:p>
          <a:p>
            <a:pPr>
              <a:lnSpc>
                <a:spcPts val="4430"/>
              </a:lnSpc>
            </a:pPr>
            <a:endParaRPr lang="en-US" sz="3991" spc="-211" dirty="0">
              <a:solidFill>
                <a:srgbClr val="3B435F"/>
              </a:solidFill>
              <a:latin typeface="Poppins Medium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6180" y="469399"/>
            <a:ext cx="13697823" cy="131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Exercise 3. (</a:t>
            </a:r>
            <a:r>
              <a:rPr lang="en-US" sz="4500" spc="-333" dirty="0" err="1">
                <a:solidFill>
                  <a:srgbClr val="000000"/>
                </a:solidFill>
                <a:latin typeface="Poetsen"/>
              </a:rPr>
              <a:t>pg</a:t>
            </a: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 119). Complete the conversation between Mark and Lan with the questions and answers from the box.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62335" y="2097539"/>
            <a:ext cx="11387889" cy="7597942"/>
            <a:chOff x="0" y="0"/>
            <a:chExt cx="2999280" cy="2001104"/>
          </a:xfrm>
          <a:noFill/>
        </p:grpSpPr>
        <p:sp>
          <p:nvSpPr>
            <p:cNvPr id="7" name="Freeform 7"/>
            <p:cNvSpPr/>
            <p:nvPr/>
          </p:nvSpPr>
          <p:spPr>
            <a:xfrm>
              <a:off x="0" y="0"/>
              <a:ext cx="2999280" cy="2001104"/>
            </a:xfrm>
            <a:custGeom>
              <a:avLst/>
              <a:gdLst/>
              <a:ahLst/>
              <a:cxnLst/>
              <a:rect l="l" t="t" r="r" b="b"/>
              <a:pathLst>
                <a:path w="2999280" h="2001104">
                  <a:moveTo>
                    <a:pt x="5439" y="0"/>
                  </a:moveTo>
                  <a:lnTo>
                    <a:pt x="2993841" y="0"/>
                  </a:lnTo>
                  <a:cubicBezTo>
                    <a:pt x="2995283" y="0"/>
                    <a:pt x="2996667" y="573"/>
                    <a:pt x="2997687" y="1593"/>
                  </a:cubicBezTo>
                  <a:cubicBezTo>
                    <a:pt x="2998706" y="2613"/>
                    <a:pt x="2999280" y="3996"/>
                    <a:pt x="2999280" y="5439"/>
                  </a:cubicBezTo>
                  <a:lnTo>
                    <a:pt x="2999280" y="1995665"/>
                  </a:lnTo>
                  <a:cubicBezTo>
                    <a:pt x="2999280" y="1998669"/>
                    <a:pt x="2996845" y="2001104"/>
                    <a:pt x="2993841" y="2001104"/>
                  </a:cubicBezTo>
                  <a:lnTo>
                    <a:pt x="5439" y="2001104"/>
                  </a:lnTo>
                  <a:cubicBezTo>
                    <a:pt x="3996" y="2001104"/>
                    <a:pt x="2613" y="2000531"/>
                    <a:pt x="1593" y="1999511"/>
                  </a:cubicBezTo>
                  <a:cubicBezTo>
                    <a:pt x="573" y="1998491"/>
                    <a:pt x="0" y="1997108"/>
                    <a:pt x="0" y="1995665"/>
                  </a:cubicBezTo>
                  <a:lnTo>
                    <a:pt x="0" y="5439"/>
                  </a:lnTo>
                  <a:cubicBezTo>
                    <a:pt x="0" y="2435"/>
                    <a:pt x="2435" y="0"/>
                    <a:pt x="5439" y="0"/>
                  </a:cubicBezTo>
                  <a:close/>
                </a:path>
              </a:pathLst>
            </a:custGeom>
            <a:grpFill/>
            <a:ln w="66675">
              <a:solidFill>
                <a:srgbClr val="535A78"/>
              </a:solidFill>
            </a:ln>
          </p:spPr>
          <p:txBody>
            <a:bodyPr/>
            <a:lstStyle/>
            <a:p>
              <a:endParaRPr lang="en-VN" b="1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344400" y="2421114"/>
            <a:ext cx="5681533" cy="706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A. 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How many wheels will a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have?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B.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I think they will go by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C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It is self-balancing.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D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What will it run on?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9810" flipH="1">
            <a:off x="-7478719" y="4454328"/>
            <a:ext cx="10842912" cy="71168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6533" flipV="1">
            <a:off x="9424396" y="-3014195"/>
            <a:ext cx="15669807" cy="5290449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6D48C9D5-0013-BE26-C76C-2ABADA5234D2}"/>
              </a:ext>
            </a:extLst>
          </p:cNvPr>
          <p:cNvSpPr txBox="1"/>
          <p:nvPr/>
        </p:nvSpPr>
        <p:spPr>
          <a:xfrm>
            <a:off x="806180" y="469399"/>
            <a:ext cx="1369782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Exercise 3. (</a:t>
            </a:r>
            <a:r>
              <a:rPr lang="en-US" sz="4500" spc="-333" dirty="0" err="1">
                <a:solidFill>
                  <a:srgbClr val="000000"/>
                </a:solidFill>
                <a:latin typeface="Poetsen"/>
              </a:rPr>
              <a:t>pg</a:t>
            </a: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 119). Check the answer.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1DC2F5A-4F81-B8C8-7B95-C0C15F85A736}"/>
              </a:ext>
            </a:extLst>
          </p:cNvPr>
          <p:cNvSpPr txBox="1"/>
          <p:nvPr/>
        </p:nvSpPr>
        <p:spPr>
          <a:xfrm>
            <a:off x="806179" y="1485900"/>
            <a:ext cx="11100199" cy="832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So what means of transport will students use to go to school?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(1) ______________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4000" spc="-211" dirty="0" err="1">
                <a:solidFill>
                  <a:srgbClr val="3B435F"/>
                </a:solidFill>
                <a:latin typeface="Poppins Medium"/>
              </a:rPr>
              <a:t>Walkcar</a:t>
            </a: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? (2) 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Four.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How will it work?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You stand on it then turn on the switch and drive away.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(3) ______________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Electricity.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Won't riders fall off it? It sounds dangerous.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No, they won't. (4) 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I can't wait to get one. </a:t>
            </a:r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B2F2669C-114E-9A5A-4C18-33D1718228C3}"/>
              </a:ext>
            </a:extLst>
          </p:cNvPr>
          <p:cNvGrpSpPr/>
          <p:nvPr/>
        </p:nvGrpSpPr>
        <p:grpSpPr>
          <a:xfrm>
            <a:off x="662335" y="1485900"/>
            <a:ext cx="11387889" cy="8209581"/>
            <a:chOff x="0" y="0"/>
            <a:chExt cx="2999280" cy="2001104"/>
          </a:xfrm>
          <a:noFill/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B45EB9E-0745-F8D2-890A-4D8709840B5F}"/>
                </a:ext>
              </a:extLst>
            </p:cNvPr>
            <p:cNvSpPr/>
            <p:nvPr/>
          </p:nvSpPr>
          <p:spPr>
            <a:xfrm>
              <a:off x="0" y="0"/>
              <a:ext cx="2999280" cy="2001104"/>
            </a:xfrm>
            <a:custGeom>
              <a:avLst/>
              <a:gdLst/>
              <a:ahLst/>
              <a:cxnLst/>
              <a:rect l="l" t="t" r="r" b="b"/>
              <a:pathLst>
                <a:path w="2999280" h="2001104">
                  <a:moveTo>
                    <a:pt x="5439" y="0"/>
                  </a:moveTo>
                  <a:lnTo>
                    <a:pt x="2993841" y="0"/>
                  </a:lnTo>
                  <a:cubicBezTo>
                    <a:pt x="2995283" y="0"/>
                    <a:pt x="2996667" y="573"/>
                    <a:pt x="2997687" y="1593"/>
                  </a:cubicBezTo>
                  <a:cubicBezTo>
                    <a:pt x="2998706" y="2613"/>
                    <a:pt x="2999280" y="3996"/>
                    <a:pt x="2999280" y="5439"/>
                  </a:cubicBezTo>
                  <a:lnTo>
                    <a:pt x="2999280" y="1995665"/>
                  </a:lnTo>
                  <a:cubicBezTo>
                    <a:pt x="2999280" y="1998669"/>
                    <a:pt x="2996845" y="2001104"/>
                    <a:pt x="2993841" y="2001104"/>
                  </a:cubicBezTo>
                  <a:lnTo>
                    <a:pt x="5439" y="2001104"/>
                  </a:lnTo>
                  <a:cubicBezTo>
                    <a:pt x="3996" y="2001104"/>
                    <a:pt x="2613" y="2000531"/>
                    <a:pt x="1593" y="1999511"/>
                  </a:cubicBezTo>
                  <a:cubicBezTo>
                    <a:pt x="573" y="1998491"/>
                    <a:pt x="0" y="1997108"/>
                    <a:pt x="0" y="1995665"/>
                  </a:cubicBezTo>
                  <a:lnTo>
                    <a:pt x="0" y="5439"/>
                  </a:lnTo>
                  <a:cubicBezTo>
                    <a:pt x="0" y="2435"/>
                    <a:pt x="2435" y="0"/>
                    <a:pt x="5439" y="0"/>
                  </a:cubicBezTo>
                  <a:close/>
                </a:path>
              </a:pathLst>
            </a:custGeom>
            <a:grpFill/>
            <a:ln w="66675">
              <a:solidFill>
                <a:srgbClr val="535A78"/>
              </a:solidFill>
            </a:ln>
          </p:spPr>
          <p:txBody>
            <a:bodyPr/>
            <a:lstStyle/>
            <a:p>
              <a:endParaRPr lang="en-VN" b="1" dirty="0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769D3004-CB19-5455-670A-D52CEC607D3D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21346F52-0B3C-A2CE-8054-69AC55D642E2}"/>
              </a:ext>
            </a:extLst>
          </p:cNvPr>
          <p:cNvSpPr txBox="1"/>
          <p:nvPr/>
        </p:nvSpPr>
        <p:spPr>
          <a:xfrm>
            <a:off x="12344400" y="2421114"/>
            <a:ext cx="5681533" cy="706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A. 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How many wheels will a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have?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B.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I think they will go by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C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It is self-balancing.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D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What will it run on?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D6475-41D5-CB3B-609B-1FD09F1EFBAA}"/>
              </a:ext>
            </a:extLst>
          </p:cNvPr>
          <p:cNvSpPr/>
          <p:nvPr/>
        </p:nvSpPr>
        <p:spPr>
          <a:xfrm>
            <a:off x="12200554" y="4448528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2CD4A-F5DB-710A-2C06-9E7A2A47A45A}"/>
              </a:ext>
            </a:extLst>
          </p:cNvPr>
          <p:cNvSpPr txBox="1"/>
          <p:nvPr/>
        </p:nvSpPr>
        <p:spPr>
          <a:xfrm>
            <a:off x="2603139" y="2681406"/>
            <a:ext cx="16171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B. I think they will go by </a:t>
            </a:r>
            <a:r>
              <a:rPr kumimoji="0" lang="en-US" sz="4000" b="0" i="0" u="none" strike="noStrike" kern="1200" cap="none" spc="-211" normalizeH="0" baseline="0" noProof="0" dirty="0" err="1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walkcar</a:t>
            </a: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. </a:t>
            </a:r>
            <a:endParaRPr lang="en-VN" dirty="0">
              <a:solidFill>
                <a:srgbClr val="E86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0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9810" flipH="1">
            <a:off x="-7478719" y="4454328"/>
            <a:ext cx="10842912" cy="71168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6533" flipV="1">
            <a:off x="9424396" y="-3014195"/>
            <a:ext cx="15669807" cy="5290449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6D48C9D5-0013-BE26-C76C-2ABADA5234D2}"/>
              </a:ext>
            </a:extLst>
          </p:cNvPr>
          <p:cNvSpPr txBox="1"/>
          <p:nvPr/>
        </p:nvSpPr>
        <p:spPr>
          <a:xfrm>
            <a:off x="806180" y="469399"/>
            <a:ext cx="1369782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Exercise 3. (</a:t>
            </a:r>
            <a:r>
              <a:rPr lang="en-US" sz="4500" spc="-333" dirty="0" err="1">
                <a:solidFill>
                  <a:srgbClr val="000000"/>
                </a:solidFill>
                <a:latin typeface="Poetsen"/>
              </a:rPr>
              <a:t>pg</a:t>
            </a: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 119). Check the answer.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1DC2F5A-4F81-B8C8-7B95-C0C15F85A736}"/>
              </a:ext>
            </a:extLst>
          </p:cNvPr>
          <p:cNvSpPr txBox="1"/>
          <p:nvPr/>
        </p:nvSpPr>
        <p:spPr>
          <a:xfrm>
            <a:off x="806179" y="1485900"/>
            <a:ext cx="11100199" cy="832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So what means of transport will students use to go to school?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(1) ______________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4000" spc="-211" dirty="0" err="1">
                <a:solidFill>
                  <a:srgbClr val="3B435F"/>
                </a:solidFill>
                <a:latin typeface="Poppins Medium"/>
              </a:rPr>
              <a:t>Walkcar</a:t>
            </a: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? (2) 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Four.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How will it work?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You stand on it then turn on the switch and drive away.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(3) ______________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Electricity.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Won't riders fall off it? It sounds dangerous.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No, they won't. (4) 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I can't wait to get one. </a:t>
            </a:r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B2F2669C-114E-9A5A-4C18-33D1718228C3}"/>
              </a:ext>
            </a:extLst>
          </p:cNvPr>
          <p:cNvGrpSpPr/>
          <p:nvPr/>
        </p:nvGrpSpPr>
        <p:grpSpPr>
          <a:xfrm>
            <a:off x="662335" y="1485900"/>
            <a:ext cx="11387889" cy="8209581"/>
            <a:chOff x="0" y="0"/>
            <a:chExt cx="2999280" cy="2001104"/>
          </a:xfrm>
          <a:noFill/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B45EB9E-0745-F8D2-890A-4D8709840B5F}"/>
                </a:ext>
              </a:extLst>
            </p:cNvPr>
            <p:cNvSpPr/>
            <p:nvPr/>
          </p:nvSpPr>
          <p:spPr>
            <a:xfrm>
              <a:off x="0" y="0"/>
              <a:ext cx="2999280" cy="2001104"/>
            </a:xfrm>
            <a:custGeom>
              <a:avLst/>
              <a:gdLst/>
              <a:ahLst/>
              <a:cxnLst/>
              <a:rect l="l" t="t" r="r" b="b"/>
              <a:pathLst>
                <a:path w="2999280" h="2001104">
                  <a:moveTo>
                    <a:pt x="5439" y="0"/>
                  </a:moveTo>
                  <a:lnTo>
                    <a:pt x="2993841" y="0"/>
                  </a:lnTo>
                  <a:cubicBezTo>
                    <a:pt x="2995283" y="0"/>
                    <a:pt x="2996667" y="573"/>
                    <a:pt x="2997687" y="1593"/>
                  </a:cubicBezTo>
                  <a:cubicBezTo>
                    <a:pt x="2998706" y="2613"/>
                    <a:pt x="2999280" y="3996"/>
                    <a:pt x="2999280" y="5439"/>
                  </a:cubicBezTo>
                  <a:lnTo>
                    <a:pt x="2999280" y="1995665"/>
                  </a:lnTo>
                  <a:cubicBezTo>
                    <a:pt x="2999280" y="1998669"/>
                    <a:pt x="2996845" y="2001104"/>
                    <a:pt x="2993841" y="2001104"/>
                  </a:cubicBezTo>
                  <a:lnTo>
                    <a:pt x="5439" y="2001104"/>
                  </a:lnTo>
                  <a:cubicBezTo>
                    <a:pt x="3996" y="2001104"/>
                    <a:pt x="2613" y="2000531"/>
                    <a:pt x="1593" y="1999511"/>
                  </a:cubicBezTo>
                  <a:cubicBezTo>
                    <a:pt x="573" y="1998491"/>
                    <a:pt x="0" y="1997108"/>
                    <a:pt x="0" y="1995665"/>
                  </a:cubicBezTo>
                  <a:lnTo>
                    <a:pt x="0" y="5439"/>
                  </a:lnTo>
                  <a:cubicBezTo>
                    <a:pt x="0" y="2435"/>
                    <a:pt x="2435" y="0"/>
                    <a:pt x="5439" y="0"/>
                  </a:cubicBezTo>
                  <a:close/>
                </a:path>
              </a:pathLst>
            </a:custGeom>
            <a:grpFill/>
            <a:ln w="66675">
              <a:solidFill>
                <a:srgbClr val="535A78"/>
              </a:solidFill>
            </a:ln>
          </p:spPr>
          <p:txBody>
            <a:bodyPr/>
            <a:lstStyle/>
            <a:p>
              <a:endParaRPr lang="en-VN" b="1" dirty="0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769D3004-CB19-5455-670A-D52CEC607D3D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21346F52-0B3C-A2CE-8054-69AC55D642E2}"/>
              </a:ext>
            </a:extLst>
          </p:cNvPr>
          <p:cNvSpPr txBox="1"/>
          <p:nvPr/>
        </p:nvSpPr>
        <p:spPr>
          <a:xfrm>
            <a:off x="12344400" y="2421114"/>
            <a:ext cx="5681533" cy="706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A. 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How many wheels will a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have?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B.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I think they will go by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C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It is self-balancing.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D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What will it run on?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D6475-41D5-CB3B-609B-1FD09F1EFBAA}"/>
              </a:ext>
            </a:extLst>
          </p:cNvPr>
          <p:cNvSpPr/>
          <p:nvPr/>
        </p:nvSpPr>
        <p:spPr>
          <a:xfrm>
            <a:off x="12200554" y="4448528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2CD4A-F5DB-710A-2C06-9E7A2A47A45A}"/>
              </a:ext>
            </a:extLst>
          </p:cNvPr>
          <p:cNvSpPr txBox="1"/>
          <p:nvPr/>
        </p:nvSpPr>
        <p:spPr>
          <a:xfrm>
            <a:off x="2603139" y="2681406"/>
            <a:ext cx="16171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B. I think they will go by </a:t>
            </a:r>
            <a:r>
              <a:rPr kumimoji="0" lang="en-US" sz="4000" b="0" i="0" u="none" strike="noStrike" kern="1200" cap="none" spc="-211" normalizeH="0" baseline="0" noProof="0" dirty="0" err="1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walkcar</a:t>
            </a: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. </a:t>
            </a:r>
            <a:endParaRPr lang="en-VN" dirty="0">
              <a:solidFill>
                <a:srgbClr val="E86F6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56DA3A-389E-76A9-04ED-686C50C3D36F}"/>
              </a:ext>
            </a:extLst>
          </p:cNvPr>
          <p:cNvSpPr txBox="1"/>
          <p:nvPr/>
        </p:nvSpPr>
        <p:spPr>
          <a:xfrm>
            <a:off x="5312472" y="3358739"/>
            <a:ext cx="6422328" cy="1323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211" dirty="0">
                <a:solidFill>
                  <a:srgbClr val="E86F6C"/>
                </a:solidFill>
                <a:latin typeface="Poppins Medium"/>
              </a:rPr>
              <a:t>A. How many wheels will a </a:t>
            </a:r>
            <a:r>
              <a:rPr lang="en-US" sz="4000" spc="-211" dirty="0" err="1">
                <a:solidFill>
                  <a:srgbClr val="E86F6C"/>
                </a:solidFill>
                <a:latin typeface="Poppins Medium"/>
              </a:rPr>
              <a:t>walkcar</a:t>
            </a:r>
            <a:r>
              <a:rPr lang="en-US" sz="4000" spc="-211" dirty="0">
                <a:solidFill>
                  <a:srgbClr val="E86F6C"/>
                </a:solidFill>
                <a:latin typeface="Poppins Medium"/>
              </a:rPr>
              <a:t> have?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830724-305E-35F9-30E7-BB9D56C339C9}"/>
              </a:ext>
            </a:extLst>
          </p:cNvPr>
          <p:cNvSpPr/>
          <p:nvPr/>
        </p:nvSpPr>
        <p:spPr>
          <a:xfrm>
            <a:off x="12152428" y="2330970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1031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9810" flipH="1">
            <a:off x="-7478719" y="4454328"/>
            <a:ext cx="10842912" cy="71168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6533" flipV="1">
            <a:off x="9424396" y="-3014195"/>
            <a:ext cx="15669807" cy="5290449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6D48C9D5-0013-BE26-C76C-2ABADA5234D2}"/>
              </a:ext>
            </a:extLst>
          </p:cNvPr>
          <p:cNvSpPr txBox="1"/>
          <p:nvPr/>
        </p:nvSpPr>
        <p:spPr>
          <a:xfrm>
            <a:off x="806180" y="469399"/>
            <a:ext cx="1369782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Exercise 3. (</a:t>
            </a:r>
            <a:r>
              <a:rPr lang="en-US" sz="4500" spc="-333" dirty="0" err="1">
                <a:solidFill>
                  <a:srgbClr val="000000"/>
                </a:solidFill>
                <a:latin typeface="Poetsen"/>
              </a:rPr>
              <a:t>pg</a:t>
            </a: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 119). Check the answer.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1DC2F5A-4F81-B8C8-7B95-C0C15F85A736}"/>
              </a:ext>
            </a:extLst>
          </p:cNvPr>
          <p:cNvSpPr txBox="1"/>
          <p:nvPr/>
        </p:nvSpPr>
        <p:spPr>
          <a:xfrm>
            <a:off x="806179" y="1485900"/>
            <a:ext cx="11100199" cy="832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So what means of transport will students use to go to school?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(1) ______________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4000" spc="-211" dirty="0" err="1">
                <a:solidFill>
                  <a:srgbClr val="3B435F"/>
                </a:solidFill>
                <a:latin typeface="Poppins Medium"/>
              </a:rPr>
              <a:t>Walkcar</a:t>
            </a: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? (2) 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Four.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How will it work?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You stand on it then turn on the switch and drive away.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(3) ______________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Electricity.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Won't riders fall off it? It sounds dangerous. 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Lan: No, they won't. (4) _________</a:t>
            </a:r>
          </a:p>
          <a:p>
            <a:pPr>
              <a:lnSpc>
                <a:spcPts val="5000"/>
              </a:lnSpc>
            </a:pPr>
            <a:r>
              <a:rPr lang="en-US" sz="4000" spc="-211" dirty="0">
                <a:solidFill>
                  <a:srgbClr val="3B435F"/>
                </a:solidFill>
                <a:latin typeface="Poppins Medium"/>
              </a:rPr>
              <a:t>Mark: </a:t>
            </a:r>
            <a:r>
              <a:rPr lang="en-US" sz="3991" spc="-211" dirty="0">
                <a:solidFill>
                  <a:srgbClr val="3B435F"/>
                </a:solidFill>
                <a:latin typeface="Poppins Medium"/>
              </a:rPr>
              <a:t>I can't wait to get one. </a:t>
            </a:r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B2F2669C-114E-9A5A-4C18-33D1718228C3}"/>
              </a:ext>
            </a:extLst>
          </p:cNvPr>
          <p:cNvGrpSpPr/>
          <p:nvPr/>
        </p:nvGrpSpPr>
        <p:grpSpPr>
          <a:xfrm>
            <a:off x="662335" y="1485900"/>
            <a:ext cx="11387889" cy="8209581"/>
            <a:chOff x="0" y="0"/>
            <a:chExt cx="2999280" cy="2001104"/>
          </a:xfrm>
          <a:noFill/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B45EB9E-0745-F8D2-890A-4D8709840B5F}"/>
                </a:ext>
              </a:extLst>
            </p:cNvPr>
            <p:cNvSpPr/>
            <p:nvPr/>
          </p:nvSpPr>
          <p:spPr>
            <a:xfrm>
              <a:off x="0" y="0"/>
              <a:ext cx="2999280" cy="2001104"/>
            </a:xfrm>
            <a:custGeom>
              <a:avLst/>
              <a:gdLst/>
              <a:ahLst/>
              <a:cxnLst/>
              <a:rect l="l" t="t" r="r" b="b"/>
              <a:pathLst>
                <a:path w="2999280" h="2001104">
                  <a:moveTo>
                    <a:pt x="5439" y="0"/>
                  </a:moveTo>
                  <a:lnTo>
                    <a:pt x="2993841" y="0"/>
                  </a:lnTo>
                  <a:cubicBezTo>
                    <a:pt x="2995283" y="0"/>
                    <a:pt x="2996667" y="573"/>
                    <a:pt x="2997687" y="1593"/>
                  </a:cubicBezTo>
                  <a:cubicBezTo>
                    <a:pt x="2998706" y="2613"/>
                    <a:pt x="2999280" y="3996"/>
                    <a:pt x="2999280" y="5439"/>
                  </a:cubicBezTo>
                  <a:lnTo>
                    <a:pt x="2999280" y="1995665"/>
                  </a:lnTo>
                  <a:cubicBezTo>
                    <a:pt x="2999280" y="1998669"/>
                    <a:pt x="2996845" y="2001104"/>
                    <a:pt x="2993841" y="2001104"/>
                  </a:cubicBezTo>
                  <a:lnTo>
                    <a:pt x="5439" y="2001104"/>
                  </a:lnTo>
                  <a:cubicBezTo>
                    <a:pt x="3996" y="2001104"/>
                    <a:pt x="2613" y="2000531"/>
                    <a:pt x="1593" y="1999511"/>
                  </a:cubicBezTo>
                  <a:cubicBezTo>
                    <a:pt x="573" y="1998491"/>
                    <a:pt x="0" y="1997108"/>
                    <a:pt x="0" y="1995665"/>
                  </a:cubicBezTo>
                  <a:lnTo>
                    <a:pt x="0" y="5439"/>
                  </a:lnTo>
                  <a:cubicBezTo>
                    <a:pt x="0" y="2435"/>
                    <a:pt x="2435" y="0"/>
                    <a:pt x="5439" y="0"/>
                  </a:cubicBezTo>
                  <a:close/>
                </a:path>
              </a:pathLst>
            </a:custGeom>
            <a:grpFill/>
            <a:ln w="66675">
              <a:solidFill>
                <a:srgbClr val="535A78"/>
              </a:solidFill>
            </a:ln>
          </p:spPr>
          <p:txBody>
            <a:bodyPr/>
            <a:lstStyle/>
            <a:p>
              <a:endParaRPr lang="en-VN" b="1" dirty="0"/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769D3004-CB19-5455-670A-D52CEC607D3D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21346F52-0B3C-A2CE-8054-69AC55D642E2}"/>
              </a:ext>
            </a:extLst>
          </p:cNvPr>
          <p:cNvSpPr txBox="1"/>
          <p:nvPr/>
        </p:nvSpPr>
        <p:spPr>
          <a:xfrm>
            <a:off x="12344400" y="2421114"/>
            <a:ext cx="5681533" cy="706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A. 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How many wheels will a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have?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B.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 I think they will go by </a:t>
            </a:r>
            <a:r>
              <a:rPr lang="en-US" sz="3999" dirty="0" err="1">
                <a:solidFill>
                  <a:srgbClr val="000000"/>
                </a:solidFill>
                <a:latin typeface="Poppins"/>
              </a:rPr>
              <a:t>walkcar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C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It is self-balancing.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Poppins Bold"/>
              </a:rPr>
              <a:t>D</a:t>
            </a:r>
            <a:r>
              <a:rPr lang="en-US" sz="3999" dirty="0">
                <a:solidFill>
                  <a:srgbClr val="000000"/>
                </a:solidFill>
                <a:latin typeface="Poppins"/>
              </a:rPr>
              <a:t>. What will it run on? </a:t>
            </a: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D6475-41D5-CB3B-609B-1FD09F1EFBAA}"/>
              </a:ext>
            </a:extLst>
          </p:cNvPr>
          <p:cNvSpPr/>
          <p:nvPr/>
        </p:nvSpPr>
        <p:spPr>
          <a:xfrm>
            <a:off x="12200554" y="4448528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2CD4A-F5DB-710A-2C06-9E7A2A47A45A}"/>
              </a:ext>
            </a:extLst>
          </p:cNvPr>
          <p:cNvSpPr txBox="1"/>
          <p:nvPr/>
        </p:nvSpPr>
        <p:spPr>
          <a:xfrm>
            <a:off x="2603139" y="2681406"/>
            <a:ext cx="16171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B. I think they will go by </a:t>
            </a:r>
            <a:r>
              <a:rPr kumimoji="0" lang="en-US" sz="4000" b="0" i="0" u="none" strike="noStrike" kern="1200" cap="none" spc="-211" normalizeH="0" baseline="0" noProof="0" dirty="0" err="1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walkcar</a:t>
            </a: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. </a:t>
            </a:r>
            <a:endParaRPr lang="en-VN" dirty="0">
              <a:solidFill>
                <a:srgbClr val="E86F6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56DA3A-389E-76A9-04ED-686C50C3D36F}"/>
              </a:ext>
            </a:extLst>
          </p:cNvPr>
          <p:cNvSpPr txBox="1"/>
          <p:nvPr/>
        </p:nvSpPr>
        <p:spPr>
          <a:xfrm>
            <a:off x="5312472" y="3358739"/>
            <a:ext cx="6422328" cy="1323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211" dirty="0">
                <a:solidFill>
                  <a:srgbClr val="E86F6C"/>
                </a:solidFill>
                <a:latin typeface="Poppins Medium"/>
              </a:rPr>
              <a:t>A. How many wheels will a </a:t>
            </a:r>
            <a:r>
              <a:rPr lang="en-US" sz="4000" spc="-211" dirty="0" err="1">
                <a:solidFill>
                  <a:srgbClr val="E86F6C"/>
                </a:solidFill>
                <a:latin typeface="Poppins Medium"/>
              </a:rPr>
              <a:t>walkcar</a:t>
            </a:r>
            <a:r>
              <a:rPr lang="en-US" sz="4000" spc="-211" dirty="0">
                <a:solidFill>
                  <a:srgbClr val="E86F6C"/>
                </a:solidFill>
                <a:latin typeface="Poppins Medium"/>
              </a:rPr>
              <a:t> have?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830724-305E-35F9-30E7-BB9D56C339C9}"/>
              </a:ext>
            </a:extLst>
          </p:cNvPr>
          <p:cNvSpPr/>
          <p:nvPr/>
        </p:nvSpPr>
        <p:spPr>
          <a:xfrm>
            <a:off x="12152428" y="2330970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41DB0-F819-E802-02E9-264A39426733}"/>
              </a:ext>
            </a:extLst>
          </p:cNvPr>
          <p:cNvSpPr txBox="1"/>
          <p:nvPr/>
        </p:nvSpPr>
        <p:spPr>
          <a:xfrm>
            <a:off x="3050535" y="6480815"/>
            <a:ext cx="8684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211" dirty="0">
                <a:solidFill>
                  <a:srgbClr val="E86F6C"/>
                </a:solidFill>
                <a:latin typeface="Poppins Medium"/>
              </a:rPr>
              <a:t>D. What will it run on?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8CC134-E652-D356-0336-637EB93786CE}"/>
              </a:ext>
            </a:extLst>
          </p:cNvPr>
          <p:cNvSpPr/>
          <p:nvPr/>
        </p:nvSpPr>
        <p:spPr>
          <a:xfrm>
            <a:off x="12152428" y="7725930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2937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59810" flipH="1">
            <a:off x="-7478719" y="4454328"/>
            <a:ext cx="10842912" cy="71168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6533" flipV="1">
            <a:off x="9424396" y="-3014195"/>
            <a:ext cx="15669807" cy="5290449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6D48C9D5-0013-BE26-C76C-2ABADA5234D2}"/>
              </a:ext>
            </a:extLst>
          </p:cNvPr>
          <p:cNvSpPr txBox="1"/>
          <p:nvPr/>
        </p:nvSpPr>
        <p:spPr>
          <a:xfrm>
            <a:off x="806180" y="469399"/>
            <a:ext cx="13697823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-33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Exercise 3. (</a:t>
            </a:r>
            <a:r>
              <a:rPr kumimoji="0" lang="en-US" sz="4500" b="0" i="0" u="none" strike="noStrike" kern="1200" cap="none" spc="-333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pg</a:t>
            </a:r>
            <a:r>
              <a:rPr kumimoji="0" lang="en-US" sz="4500" b="0" i="0" u="none" strike="noStrike" kern="1200" cap="none" spc="-33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 119). Check the answer.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1DC2F5A-4F81-B8C8-7B95-C0C15F85A736}"/>
              </a:ext>
            </a:extLst>
          </p:cNvPr>
          <p:cNvSpPr txBox="1"/>
          <p:nvPr/>
        </p:nvSpPr>
        <p:spPr>
          <a:xfrm>
            <a:off x="806179" y="1485900"/>
            <a:ext cx="11100199" cy="8329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Mark: So what means of transport will students use to go to school?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Lan: (1) ______________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Mark: </a:t>
            </a:r>
            <a:r>
              <a:rPr kumimoji="0" lang="en-US" sz="4000" b="0" i="0" u="none" strike="noStrike" kern="1200" cap="none" spc="-211" normalizeH="0" baseline="0" noProof="0" dirty="0" err="1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Walkcar</a:t>
            </a: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? (2) __________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Lan: Four.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Mark: How will it work?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Lan: You stand on it then turn on the switch and drive away.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Mark: (3) ______________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Lan: Electricity.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Mark: Won't riders fall off it? It sounds dangerous.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Lan: No, they won't. (4) _________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Mark: </a:t>
            </a:r>
            <a:r>
              <a:rPr kumimoji="0" lang="en-US" sz="3991" b="0" i="0" u="none" strike="noStrike" kern="1200" cap="none" spc="-211" normalizeH="0" baseline="0" noProof="0" dirty="0">
                <a:ln>
                  <a:noFill/>
                </a:ln>
                <a:solidFill>
                  <a:srgbClr val="3B435F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I can't wait to get one. </a:t>
            </a:r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B2F2669C-114E-9A5A-4C18-33D1718228C3}"/>
              </a:ext>
            </a:extLst>
          </p:cNvPr>
          <p:cNvGrpSpPr/>
          <p:nvPr/>
        </p:nvGrpSpPr>
        <p:grpSpPr>
          <a:xfrm>
            <a:off x="662335" y="1485900"/>
            <a:ext cx="11387889" cy="8209581"/>
            <a:chOff x="0" y="0"/>
            <a:chExt cx="2999280" cy="2001104"/>
          </a:xfrm>
          <a:noFill/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B45EB9E-0745-F8D2-890A-4D8709840B5F}"/>
                </a:ext>
              </a:extLst>
            </p:cNvPr>
            <p:cNvSpPr/>
            <p:nvPr/>
          </p:nvSpPr>
          <p:spPr>
            <a:xfrm>
              <a:off x="0" y="0"/>
              <a:ext cx="2999280" cy="2001104"/>
            </a:xfrm>
            <a:custGeom>
              <a:avLst/>
              <a:gdLst/>
              <a:ahLst/>
              <a:cxnLst/>
              <a:rect l="l" t="t" r="r" b="b"/>
              <a:pathLst>
                <a:path w="2999280" h="2001104">
                  <a:moveTo>
                    <a:pt x="5439" y="0"/>
                  </a:moveTo>
                  <a:lnTo>
                    <a:pt x="2993841" y="0"/>
                  </a:lnTo>
                  <a:cubicBezTo>
                    <a:pt x="2995283" y="0"/>
                    <a:pt x="2996667" y="573"/>
                    <a:pt x="2997687" y="1593"/>
                  </a:cubicBezTo>
                  <a:cubicBezTo>
                    <a:pt x="2998706" y="2613"/>
                    <a:pt x="2999280" y="3996"/>
                    <a:pt x="2999280" y="5439"/>
                  </a:cubicBezTo>
                  <a:lnTo>
                    <a:pt x="2999280" y="1995665"/>
                  </a:lnTo>
                  <a:cubicBezTo>
                    <a:pt x="2999280" y="1998669"/>
                    <a:pt x="2996845" y="2001104"/>
                    <a:pt x="2993841" y="2001104"/>
                  </a:cubicBezTo>
                  <a:lnTo>
                    <a:pt x="5439" y="2001104"/>
                  </a:lnTo>
                  <a:cubicBezTo>
                    <a:pt x="3996" y="2001104"/>
                    <a:pt x="2613" y="2000531"/>
                    <a:pt x="1593" y="1999511"/>
                  </a:cubicBezTo>
                  <a:cubicBezTo>
                    <a:pt x="573" y="1998491"/>
                    <a:pt x="0" y="1997108"/>
                    <a:pt x="0" y="1995665"/>
                  </a:cubicBezTo>
                  <a:lnTo>
                    <a:pt x="0" y="5439"/>
                  </a:lnTo>
                  <a:cubicBezTo>
                    <a:pt x="0" y="2435"/>
                    <a:pt x="2435" y="0"/>
                    <a:pt x="5439" y="0"/>
                  </a:cubicBezTo>
                  <a:close/>
                </a:path>
              </a:pathLst>
            </a:custGeom>
            <a:grpFill/>
            <a:ln w="66675">
              <a:solidFill>
                <a:srgbClr val="535A78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769D3004-CB19-5455-670A-D52CEC607D3D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2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21346F52-0B3C-A2CE-8054-69AC55D642E2}"/>
              </a:ext>
            </a:extLst>
          </p:cNvPr>
          <p:cNvSpPr txBox="1"/>
          <p:nvPr/>
        </p:nvSpPr>
        <p:spPr>
          <a:xfrm>
            <a:off x="12344400" y="2421114"/>
            <a:ext cx="5681533" cy="706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A. 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How many wheels will a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walkcar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have? 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B.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I think they will go by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walkcar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C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. It is self-balancing. 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+mn-ea"/>
                <a:cs typeface="+mn-cs"/>
              </a:rPr>
              <a:t>D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. What will it run on? 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9D6475-41D5-CB3B-609B-1FD09F1EFBAA}"/>
              </a:ext>
            </a:extLst>
          </p:cNvPr>
          <p:cNvSpPr/>
          <p:nvPr/>
        </p:nvSpPr>
        <p:spPr>
          <a:xfrm>
            <a:off x="12200554" y="4448528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2CD4A-F5DB-710A-2C06-9E7A2A47A45A}"/>
              </a:ext>
            </a:extLst>
          </p:cNvPr>
          <p:cNvSpPr txBox="1"/>
          <p:nvPr/>
        </p:nvSpPr>
        <p:spPr>
          <a:xfrm>
            <a:off x="2603139" y="2681406"/>
            <a:ext cx="16171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B. I think they will go by </a:t>
            </a:r>
            <a:r>
              <a:rPr kumimoji="0" lang="en-US" sz="4000" b="0" i="0" u="none" strike="noStrike" kern="1200" cap="none" spc="-211" normalizeH="0" baseline="0" noProof="0" dirty="0" err="1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walkcar</a:t>
            </a: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. 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srgbClr val="E86F6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56DA3A-389E-76A9-04ED-686C50C3D36F}"/>
              </a:ext>
            </a:extLst>
          </p:cNvPr>
          <p:cNvSpPr txBox="1"/>
          <p:nvPr/>
        </p:nvSpPr>
        <p:spPr>
          <a:xfrm>
            <a:off x="5312472" y="3358739"/>
            <a:ext cx="6422328" cy="1323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A. How many wheels will a </a:t>
            </a:r>
            <a:r>
              <a:rPr kumimoji="0" lang="en-US" sz="4000" b="0" i="0" u="none" strike="noStrike" kern="1200" cap="none" spc="-211" normalizeH="0" baseline="0" noProof="0" dirty="0" err="1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walkcar</a:t>
            </a: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 have?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830724-305E-35F9-30E7-BB9D56C339C9}"/>
              </a:ext>
            </a:extLst>
          </p:cNvPr>
          <p:cNvSpPr/>
          <p:nvPr/>
        </p:nvSpPr>
        <p:spPr>
          <a:xfrm>
            <a:off x="12152428" y="2330970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41DB0-F819-E802-02E9-264A39426733}"/>
              </a:ext>
            </a:extLst>
          </p:cNvPr>
          <p:cNvSpPr txBox="1"/>
          <p:nvPr/>
        </p:nvSpPr>
        <p:spPr>
          <a:xfrm>
            <a:off x="3050535" y="6480815"/>
            <a:ext cx="8684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211" normalizeH="0" baseline="0" noProof="0" dirty="0">
                <a:ln>
                  <a:noFill/>
                </a:ln>
                <a:solidFill>
                  <a:srgbClr val="E86F6C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D. What will it run on?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8CC134-E652-D356-0336-637EB93786CE}"/>
              </a:ext>
            </a:extLst>
          </p:cNvPr>
          <p:cNvSpPr/>
          <p:nvPr/>
        </p:nvSpPr>
        <p:spPr>
          <a:xfrm>
            <a:off x="12152428" y="7725930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7D9ECA-E8A6-D1DB-10F5-436F237E309F}"/>
              </a:ext>
            </a:extLst>
          </p:cNvPr>
          <p:cNvSpPr txBox="1"/>
          <p:nvPr/>
        </p:nvSpPr>
        <p:spPr>
          <a:xfrm>
            <a:off x="6022335" y="8395340"/>
            <a:ext cx="8684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spc="-211" dirty="0">
                <a:solidFill>
                  <a:srgbClr val="E86F6C"/>
                </a:solidFill>
                <a:latin typeface="Poppins Medium"/>
              </a:rPr>
              <a:t>C. It is self-balancing</a:t>
            </a:r>
            <a:endParaRPr kumimoji="0" lang="en-US" sz="4000" b="0" i="0" u="none" strike="noStrike" kern="1200" cap="none" spc="-211" normalizeH="0" baseline="0" noProof="0" dirty="0">
              <a:ln>
                <a:noFill/>
              </a:ln>
              <a:solidFill>
                <a:srgbClr val="E86F6C"/>
              </a:solidFill>
              <a:effectLst/>
              <a:uLnTx/>
              <a:uFillTx/>
              <a:latin typeface="Poppins Medium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51BF4A-8425-95B7-F442-4F8A74E12883}"/>
              </a:ext>
            </a:extLst>
          </p:cNvPr>
          <p:cNvSpPr/>
          <p:nvPr/>
        </p:nvSpPr>
        <p:spPr>
          <a:xfrm>
            <a:off x="12123853" y="6154305"/>
            <a:ext cx="5681533" cy="1503186"/>
          </a:xfrm>
          <a:prstGeom prst="rect">
            <a:avLst/>
          </a:prstGeom>
          <a:solidFill>
            <a:srgbClr val="FF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4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52FDE1-4FF6-B48B-535C-7FD1212B3EF4}"/>
              </a:ext>
            </a:extLst>
          </p:cNvPr>
          <p:cNvSpPr txBox="1"/>
          <p:nvPr/>
        </p:nvSpPr>
        <p:spPr>
          <a:xfrm>
            <a:off x="806180" y="469399"/>
            <a:ext cx="1687222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Exercise 4.  (</a:t>
            </a:r>
            <a:r>
              <a:rPr lang="en-US" sz="4500" spc="-333" dirty="0" err="1">
                <a:solidFill>
                  <a:srgbClr val="000000"/>
                </a:solidFill>
                <a:latin typeface="Poetsen"/>
              </a:rPr>
              <a:t>pg</a:t>
            </a: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 119). Choose one means of transport below and make </a:t>
            </a:r>
          </a:p>
          <a:p>
            <a:pPr>
              <a:lnSpc>
                <a:spcPts val="5220"/>
              </a:lnSpc>
            </a:pPr>
            <a:r>
              <a:rPr lang="en-US" sz="4500" spc="-333" dirty="0">
                <a:solidFill>
                  <a:srgbClr val="000000"/>
                </a:solidFill>
                <a:latin typeface="Poetsen"/>
              </a:rPr>
              <a:t>a similar conversation as in 3.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195793-59FD-F965-8890-D26886C61D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687233"/>
              </p:ext>
            </p:extLst>
          </p:nvPr>
        </p:nvGraphicFramePr>
        <p:xfrm>
          <a:off x="8763000" y="1816601"/>
          <a:ext cx="8001000" cy="800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390476" imgH="3390476" progId="Paint.Picture">
                  <p:embed/>
                </p:oleObj>
              </mc:Choice>
              <mc:Fallback>
                <p:oleObj name="Bitmap Image" r:id="rId4" imgW="3390476" imgH="3390476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9454BD0-2AE5-47F8-9CDF-790116A720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0" y="1816601"/>
                        <a:ext cx="8001000" cy="8001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0">
            <a:extLst>
              <a:ext uri="{FF2B5EF4-FFF2-40B4-BE49-F238E27FC236}">
                <a16:creationId xmlns:a16="http://schemas.microsoft.com/office/drawing/2014/main" id="{E5144A7E-CA08-E16B-F9E6-C00A2E9CE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22418" y="7048499"/>
            <a:ext cx="1464191" cy="2757895"/>
          </a:xfrm>
          <a:prstGeom prst="rect">
            <a:avLst/>
          </a:prstGeom>
        </p:spPr>
      </p:pic>
      <p:pic>
        <p:nvPicPr>
          <p:cNvPr id="9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922F8079-B5E1-C1E0-4B18-6541D44031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925" y="3467100"/>
            <a:ext cx="7450666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61899" flipH="1" flipV="1">
            <a:off x="-6806204" y="-2645225"/>
            <a:ext cx="15669807" cy="52904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170" t="6154" b="12427"/>
          <a:stretch>
            <a:fillRect/>
          </a:stretch>
        </p:blipFill>
        <p:spPr>
          <a:xfrm>
            <a:off x="3187652" y="-1078942"/>
            <a:ext cx="11912696" cy="124448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689752">
            <a:off x="14273799" y="5699853"/>
            <a:ext cx="10842912" cy="7116893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A9343FAA-4823-D665-01D1-AE12469BD25E}"/>
              </a:ext>
            </a:extLst>
          </p:cNvPr>
          <p:cNvSpPr txBox="1"/>
          <p:nvPr/>
        </p:nvSpPr>
        <p:spPr>
          <a:xfrm>
            <a:off x="3961915" y="2035535"/>
            <a:ext cx="10550482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0000" dirty="0">
                <a:solidFill>
                  <a:srgbClr val="231F20"/>
                </a:solidFill>
                <a:latin typeface="Poetsen"/>
              </a:rPr>
              <a:t>Present </a:t>
            </a:r>
          </a:p>
          <a:p>
            <a:pPr algn="ctr"/>
            <a:r>
              <a:rPr lang="en-US" sz="20000" dirty="0">
                <a:solidFill>
                  <a:srgbClr val="231F20"/>
                </a:solidFill>
                <a:latin typeface="Poetsen"/>
              </a:rPr>
              <a:t>time!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6F291ACD-2312-EEE1-EF64-34DCE000B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3115" y="6067101"/>
            <a:ext cx="3704486" cy="3327303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C68AFBA-C8B9-D29D-FE2B-26CAF28BA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215094" y="495300"/>
            <a:ext cx="4402497" cy="2417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164D42-E3AF-5C8A-700D-67883B690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53665" y="1703986"/>
            <a:ext cx="2033986" cy="21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80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1B6598-8BDD-E2D7-A6AE-8E94D9AC0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" y="-32238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>
                <a:solidFill>
                  <a:prstClr val="white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1801637" y="5551808"/>
              <a:ext cx="5663784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It’s a solar-powered ship.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200" y="-10721348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Poetsen"/>
                <a:ea typeface="+mn-ea"/>
                <a:cs typeface="+mn-cs"/>
              </a:rPr>
              <a:t>Can you guess what it is?</a:t>
            </a:r>
          </a:p>
        </p:txBody>
      </p:sp>
    </p:spTree>
    <p:extLst>
      <p:ext uri="{BB962C8B-B14F-4D97-AF65-F5344CB8AC3E}">
        <p14:creationId xmlns:p14="http://schemas.microsoft.com/office/powerpoint/2010/main" val="215008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43 -0.00555 L -0.20243 -0.00525 C -0.20625 -0.00478 -0.21024 -0.00293 -0.21423 -0.00293 C -0.25208 -0.00293 -0.25121 -0.00339 -0.27691 -0.00833 C -0.28906 -0.01589 -0.27812 -0.00833 -0.28663 -0.01558 C -0.28819 -0.01682 -0.28975 -0.01682 -0.29132 -0.01682 C -0.29392 -0.01867 -0.296 -0.02083 -0.29844 -0.02222 C -0.30069 -0.02361 -0.3033 -0.02407 -0.30555 -0.025 C -0.30833 -0.0267 -0.31111 -0.03071 -0.31389 -0.03163 C -0.31701 -0.03271 -0.32014 -0.03395 -0.32326 -0.03611 C -0.32578 -0.03796 -0.32812 -0.03997 -0.33038 -0.04167 C -0.33316 -0.04367 -0.33611 -0.04537 -0.33871 -0.04737 C -0.34114 -0.04907 -0.34357 -0.05108 -0.34583 -0.05278 C -0.35035 -0.05602 -0.35295 -0.05648 -0.35764 -0.05833 C -0.35885 -0.06018 -0.36007 -0.06265 -0.36128 -0.06389 C -0.36285 -0.06574 -0.3684 -0.06913 -0.36962 -0.0696 C -0.37361 -0.0716 -0.37795 -0.0716 -0.38125 -0.075 C -0.38541 -0.0787 -0.39045 -0.08395 -0.3941 -0.08611 C -0.396 -0.08704 -0.40104 -0.08981 -0.40278 -0.09182 C -0.40416 -0.09321 -0.40521 -0.09537 -0.40625 -0.09722 C -0.40712 -0.1 -0.40781 -0.10339 -0.40885 -0.10571 C -0.41154 -0.11111 -0.41519 -0.11497 -0.41805 -0.11944 C -0.41927 -0.12145 -0.42066 -0.12284 -0.4217 -0.125 C -0.42326 -0.12747 -0.42413 -0.13086 -0.42517 -0.13333 C -0.42482 -0.14074 -0.42517 -0.14861 -0.42413 -0.15555 C -0.42361 -0.15941 -0.4217 -0.16111 -0.42066 -0.16404 C -0.41111 -0.18981 -0.42344 -0.16111 -0.4125 -0.18333 C -0.41111 -0.18611 -0.41007 -0.18904 -0.40885 -0.19167 C -0.40503 -0.19954 -0.40434 -0.19938 -0.40052 -0.20555 C -0.3993 -0.20802 -0.3941 -0.21728 -0.39201 -0.2196 C -0.3908 -0.22083 -0.38993 -0.22099 -0.38854 -0.22222 C -0.38732 -0.22376 -0.38628 -0.22639 -0.38507 -0.22778 C -0.38385 -0.22917 -0.38264 -0.22947 -0.38125 -0.23071 C -0.38021 -0.2321 -0.37916 -0.23441 -0.37795 -0.23611 C -0.37639 -0.23812 -0.37465 -0.2395 -0.37309 -0.24182 C -0.3717 -0.24413 -0.37014 -0.24784 -0.3684 -0.25 C -0.36736 -0.25154 -0.36614 -0.25139 -0.36493 -0.25278 C -0.36232 -0.25617 -0.36041 -0.2625 -0.35764 -0.26389 C -0.35625 -0.26481 -0.35469 -0.26574 -0.35295 -0.26667 C -0.35191 -0.26759 -0.35087 -0.26867 -0.3493 -0.26944 C -0.34739 -0.27052 -0.34548 -0.27129 -0.34357 -0.27222 L -0.2901 -0.26944 C -0.28819 -0.26944 -0.28628 -0.26713 -0.2842 -0.26667 C -0.27517 -0.26528 -0.26597 -0.26481 -0.25694 -0.26389 C -0.25295 -0.26296 -0.24913 -0.26173 -0.24496 -0.26111 C -0.22639 -0.25833 -0.20929 -0.25787 -0.19045 -0.25555 C -0.13524 -0.24954 -0.21788 -0.25648 -0.14305 -0.25 C -0.09305 -0.24599 -0.12187 -0.24954 -0.08715 -0.24444 C -0.0842 -0.24259 -0.08107 -0.24228 -0.0776 -0.23889 C -0.07222 -0.23271 -0.07326 -0.23318 -0.06701 -0.22778 C -0.0658 -0.227 -0.06475 -0.22577 -0.06337 -0.225 C -0.06128 -0.22376 -0.05859 -0.22361 -0.05642 -0.22222 C -0.05364 -0.22083 -0.05087 -0.21883 -0.04826 -0.21667 C -0.0467 -0.21589 -0.04566 -0.2145 -0.04444 -0.21389 C -0.03889 -0.21265 -0.0335 -0.21219 -0.02795 -0.21126 C -0.02309 -0.20926 -0.01797 -0.20926 -0.01354 -0.20555 L -0.00651 -0.2 C -0.00373 -0.19784 -0.00121 -0.19583 0.00174 -0.19444 C 0.00504 -0.19321 0.0079 -0.19259 0.01129 -0.19167 C 0.01493 -0.18904 0.01832 -0.1858 0.02222 -0.18333 C 0.02309 -0.18287 0.02891 -0.17963 0.0303 -0.17778 C 0.04184 -0.16296 0.0329 -0.16944 0.04219 -0.16404 C 0.04497 -0.15987 0.04792 -0.15555 0.05052 -0.15015 C 0.05191 -0.14753 0.05295 -0.1446 0.05408 -0.14167 C 0.05851 -0.11126 0.05139 -0.15741 0.05755 -0.125 C 0.05868 -0.1196 0.05799 -0.11173 0.06007 -0.10833 C 0.06893 -0.09475 0.05799 -0.11219 0.06719 -0.09444 C 0.06814 -0.09228 0.06962 -0.09136 0.07058 -0.08889 C 0.0816 -0.06342 0.06615 -0.09275 0.07917 -0.06667 C 0.08299 -0.05895 0.08299 -0.06342 0.0862 -0.05278 C 0.08715 -0.04954 0.0875 -0.04491 0.08854 -0.04167 C 0.09097 -0.03472 0.09393 -0.03025 0.0967 -0.02222 L 0.10044 -0.01558 C 0.10104 -0.00833 0.10321 -0.00308 0.10313 0.00278 C 0.102 0.01235 0.10156 0.02315 0.10044 0.03333 C 0.1 0.03642 0.09861 0.03874 0.09818 0.04151 C 0.09662 0.048 0.09558 0.05463 0.09445 0.06096 C 0.09384 0.06389 0.0928 0.06651 0.09202 0.06945 C 0.09132 0.07176 0.09132 0.07485 0.09097 0.07778 C 0.08802 0.08874 0.08637 0.08966 0.08238 0.09985 C 0.08134 0.10309 0.08038 0.10787 0.07917 0.11111 C 0.07717 0.11435 0.07474 0.11574 0.07292 0.11929 C 0.07101 0.1233 0.06936 0.12948 0.06719 0.13318 C 0.0658 0.1355 0.06389 0.13442 0.06233 0.13611 C 0.06016 0.1375 0.05851 0.13982 0.0566 0.14167 C 0.05538 0.14259 0.05408 0.14306 0.05295 0.14429 C 0.05156 0.14568 0.05052 0.14846 0.04931 0.14985 C 0.04254 0.15695 0.04132 0.1554 0.03386 0.15818 C 0.03195 0.1588 0.03004 0.16003 0.02795 0.16096 L -0.00295 0.17222 C -0.00573 0.173 -0.0085 0.17346 -0.01128 0.17485 C -0.01302 0.17577 -0.01519 0.17716 -0.01719 0.17763 C -0.03837 0.18195 -0.05477 0.18349 -0.07552 0.18611 C -0.07899 0.18704 -0.08246 0.18843 -0.08594 0.18874 C -0.18611 0.19383 -0.14809 0.17716 -0.18446 0.19445 L -0.23194 0.18874 C -0.23489 0.18827 -0.23767 0.18688 -0.24028 0.18611 L -0.24982 0.18333 L -0.25798 0.17763 C -0.26406 0.17392 -0.2691 0.17176 -0.27482 0.16667 C -0.27708 0.16374 -0.27934 0.1605 -0.28177 0.15818 C -0.28385 0.15633 -0.28594 0.1554 -0.28767 0.15278 C -0.28993 0.14938 -0.29531 0.13858 -0.29722 0.13318 C -0.29826 0.1304 -0.29844 0.12732 -0.29948 0.125 C -0.30069 0.12238 -0.30208 0.1213 -0.30312 0.11929 C -0.30677 0.11327 -0.30955 0.1071 -0.31389 0.10263 C -0.31545 0.10093 -0.31701 0.10124 -0.31857 0.09985 C -0.32187 0.09676 -0.32465 0.09151 -0.32812 0.08874 C -0.33038 0.08688 -0.33316 0.08642 -0.33524 0.08333 C -0.33646 0.08148 -0.33732 0.07886 -0.33871 0.07778 C -0.34114 0.07485 -0.34357 0.07392 -0.34583 0.07192 L -0.3493 0.06945 C -0.35069 0.06852 -0.35191 0.0679 -0.35295 0.06667 C -0.35469 0.06482 -0.35625 0.0625 -0.35764 0.06096 C -0.35937 0.05942 -0.36094 0.05942 -0.3625 0.05818 C -0.3684 0.05232 -0.37448 0.04568 -0.38021 0.03889 C -0.38194 0.03658 -0.38316 0.0321 -0.38507 0.02979 C -0.38923 0.02654 -0.39375 0.02531 -0.39791 0.02222 C -0.40225 0.01914 -0.40503 0.0142 -0.40885 0.01096 C -0.40972 0.00833 -0.41146 0.00602 -0.41111 0.00278 C -0.41094 -0.00154 -0.40868 -0.00154 -0.40764 -0.00293 L -0.40764 -0.00555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6533" flipV="1">
            <a:off x="9424396" y="-3014195"/>
            <a:ext cx="15669807" cy="529044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06180" y="450349"/>
            <a:ext cx="15393185" cy="149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00"/>
              </a:lnSpc>
            </a:pPr>
            <a:r>
              <a:rPr lang="en-US" sz="5000" spc="-370" dirty="0">
                <a:solidFill>
                  <a:srgbClr val="000000"/>
                </a:solidFill>
                <a:latin typeface="Poetsen"/>
              </a:rPr>
              <a:t>Exercise 5. (</a:t>
            </a:r>
            <a:r>
              <a:rPr lang="en-US" sz="5000" spc="-370" dirty="0" err="1">
                <a:solidFill>
                  <a:srgbClr val="000000"/>
                </a:solidFill>
                <a:latin typeface="Poetsen"/>
              </a:rPr>
              <a:t>pg</a:t>
            </a:r>
            <a:r>
              <a:rPr lang="en-US" sz="5000" spc="-370" dirty="0">
                <a:solidFill>
                  <a:srgbClr val="000000"/>
                </a:solidFill>
                <a:latin typeface="Poetsen"/>
              </a:rPr>
              <a:t> 119). Choose one means of transport that you would like to use to travel to school. Give reasons.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D28E0C3B-2317-9E5E-79F1-AC42D77A9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15450" y="6869558"/>
            <a:ext cx="2957897" cy="2844959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05284B27-AA05-6981-9632-9F6C09ADE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60499" y="4740510"/>
            <a:ext cx="3242126" cy="128506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9904D5F6-2639-4693-1852-F4344FD73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15748" y="1914880"/>
            <a:ext cx="3461020" cy="1522849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543FFC02-007F-7DD0-73BB-02FF6B4A46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25170" y="3600167"/>
            <a:ext cx="3163109" cy="1282497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AD954ECE-C852-4CC2-2D8D-7BE9B13AC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115800" y="6221194"/>
            <a:ext cx="3057113" cy="16230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D5181A-DF85-C654-1204-F7AEE1862937}"/>
              </a:ext>
            </a:extLst>
          </p:cNvPr>
          <p:cNvSpPr txBox="1"/>
          <p:nvPr/>
        </p:nvSpPr>
        <p:spPr>
          <a:xfrm>
            <a:off x="1168583" y="3600167"/>
            <a:ext cx="1001422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spc="-150" dirty="0">
                <a:latin typeface="Segoe Print" panose="02000800000000000000" pitchFamily="2" charset="0"/>
              </a:rPr>
              <a:t>One mean of transport that students would like to use to travel to school is the bus. </a:t>
            </a:r>
            <a:r>
              <a:rPr lang="en-US" sz="3800" b="1" spc="-150" dirty="0">
                <a:solidFill>
                  <a:srgbClr val="E86F6C"/>
                </a:solidFill>
                <a:latin typeface="Segoe Print" panose="02000800000000000000" pitchFamily="2" charset="0"/>
              </a:rPr>
              <a:t>Taking the bus </a:t>
            </a:r>
            <a:r>
              <a:rPr lang="en-US" sz="3800" spc="-150" dirty="0">
                <a:latin typeface="Segoe Print" panose="02000800000000000000" pitchFamily="2" charset="0"/>
              </a:rPr>
              <a:t>is an easy way to get to school. You can sit back and relax during the ride, and you don't need to worry about finding a parking spot. </a:t>
            </a:r>
            <a:r>
              <a:rPr lang="en-US" sz="3800" b="1" spc="-150" dirty="0">
                <a:solidFill>
                  <a:srgbClr val="E86F6C"/>
                </a:solidFill>
                <a:latin typeface="Segoe Print" panose="02000800000000000000" pitchFamily="2" charset="0"/>
              </a:rPr>
              <a:t>Additionally</a:t>
            </a:r>
            <a:r>
              <a:rPr lang="en-US" sz="3800" spc="-150" dirty="0">
                <a:latin typeface="Segoe Print" panose="02000800000000000000" pitchFamily="2" charset="0"/>
              </a:rPr>
              <a:t>, buses are generally safe, and you can meet new friends on the bus. </a:t>
            </a:r>
            <a:r>
              <a:rPr lang="en-US" sz="3800" b="1" spc="-150" dirty="0">
                <a:solidFill>
                  <a:srgbClr val="E86F6C"/>
                </a:solidFill>
                <a:latin typeface="Segoe Print" panose="02000800000000000000" pitchFamily="2" charset="0"/>
              </a:rPr>
              <a:t>However, </a:t>
            </a:r>
            <a:r>
              <a:rPr lang="en-US" sz="3800" spc="-150" dirty="0">
                <a:latin typeface="Segoe Print" panose="02000800000000000000" pitchFamily="2" charset="0"/>
              </a:rPr>
              <a:t>you need to be careful when getting on and off the bus and make sure to follow the bus rules.</a:t>
            </a:r>
            <a:endParaRPr lang="en-VN" sz="3800" spc="-150" dirty="0">
              <a:latin typeface="Segoe Print" panose="020008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A5C071-ACDA-2251-0F96-8119FB54B948}"/>
              </a:ext>
            </a:extLst>
          </p:cNvPr>
          <p:cNvSpPr txBox="1"/>
          <p:nvPr/>
        </p:nvSpPr>
        <p:spPr>
          <a:xfrm>
            <a:off x="3217761" y="2234165"/>
            <a:ext cx="55118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60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800000000000000" pitchFamily="2" charset="0"/>
                <a:ea typeface="+mn-ea"/>
                <a:cs typeface="+mn-cs"/>
              </a:rPr>
              <a:t>Sample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715795" flipH="1">
            <a:off x="15620055" y="-2921791"/>
            <a:ext cx="7427446" cy="10962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293334" flipH="1">
            <a:off x="-3713723" y="-5663209"/>
            <a:ext cx="7427446" cy="10962967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A126FB70-E8AD-5E9B-9ADC-9AC1772BDB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5208" y="7307968"/>
            <a:ext cx="2575199" cy="2754223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DF3236E9-C44A-52C0-9AFA-00EFA25339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5170" t="6154" b="12427"/>
          <a:stretch>
            <a:fillRect/>
          </a:stretch>
        </p:blipFill>
        <p:spPr>
          <a:xfrm>
            <a:off x="3478135" y="2920213"/>
            <a:ext cx="1295692" cy="1353576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BA6CD67D-EB52-1740-94A4-AD749ED207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5170" t="6154" b="12427"/>
          <a:stretch>
            <a:fillRect/>
          </a:stretch>
        </p:blipFill>
        <p:spPr>
          <a:xfrm>
            <a:off x="3478135" y="5085114"/>
            <a:ext cx="1295692" cy="1353576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F4EADEC1-422A-DD5B-B17C-BABC844C06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35578" y="2920213"/>
            <a:ext cx="1138249" cy="990735"/>
          </a:xfrm>
          <a:prstGeom prst="rect">
            <a:avLst/>
          </a:prstGeom>
        </p:spPr>
      </p:pic>
      <p:sp>
        <p:nvSpPr>
          <p:cNvPr id="42" name="TextBox 8">
            <a:extLst>
              <a:ext uri="{FF2B5EF4-FFF2-40B4-BE49-F238E27FC236}">
                <a16:creationId xmlns:a16="http://schemas.microsoft.com/office/drawing/2014/main" id="{79975C91-03CC-00CC-720F-7E58874CC79A}"/>
              </a:ext>
            </a:extLst>
          </p:cNvPr>
          <p:cNvSpPr txBox="1"/>
          <p:nvPr/>
        </p:nvSpPr>
        <p:spPr>
          <a:xfrm>
            <a:off x="5388505" y="3211971"/>
            <a:ext cx="10080095" cy="64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4500" dirty="0">
                <a:solidFill>
                  <a:srgbClr val="231F20"/>
                </a:solidFill>
                <a:latin typeface="Faustina Regular"/>
              </a:rPr>
              <a:t>learn how to how to make predictions</a:t>
            </a: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CC672EF9-613C-3488-A06A-7C68CB161C29}"/>
              </a:ext>
            </a:extLst>
          </p:cNvPr>
          <p:cNvSpPr txBox="1"/>
          <p:nvPr/>
        </p:nvSpPr>
        <p:spPr>
          <a:xfrm>
            <a:off x="5388505" y="5551678"/>
            <a:ext cx="11049000" cy="64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4500" dirty="0">
                <a:solidFill>
                  <a:srgbClr val="231F20"/>
                </a:solidFill>
                <a:latin typeface="Faustina Regular"/>
              </a:rPr>
              <a:t>talk about transport you will use to travel</a:t>
            </a:r>
          </a:p>
        </p:txBody>
      </p:sp>
      <p:sp>
        <p:nvSpPr>
          <p:cNvPr id="44" name="TextBox 3">
            <a:extLst>
              <a:ext uri="{FF2B5EF4-FFF2-40B4-BE49-F238E27FC236}">
                <a16:creationId xmlns:a16="http://schemas.microsoft.com/office/drawing/2014/main" id="{A77D5559-D92B-BC66-D713-90D273F07C32}"/>
              </a:ext>
            </a:extLst>
          </p:cNvPr>
          <p:cNvSpPr txBox="1"/>
          <p:nvPr/>
        </p:nvSpPr>
        <p:spPr>
          <a:xfrm>
            <a:off x="1510736" y="937667"/>
            <a:ext cx="15621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231F20"/>
                </a:solidFill>
                <a:latin typeface="Poetsen"/>
              </a:rPr>
              <a:t>Tick what you have learnt today</a:t>
            </a:r>
          </a:p>
        </p:txBody>
      </p:sp>
      <p:pic>
        <p:nvPicPr>
          <p:cNvPr id="45" name="Picture 5">
            <a:extLst>
              <a:ext uri="{FF2B5EF4-FFF2-40B4-BE49-F238E27FC236}">
                <a16:creationId xmlns:a16="http://schemas.microsoft.com/office/drawing/2014/main" id="{C52827C5-D7AD-36DA-4A0E-BFB35DEA16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5170" t="6154" b="12427"/>
          <a:stretch>
            <a:fillRect/>
          </a:stretch>
        </p:blipFill>
        <p:spPr>
          <a:xfrm>
            <a:off x="3478135" y="7457130"/>
            <a:ext cx="1295692" cy="1353576"/>
          </a:xfrm>
          <a:prstGeom prst="rect">
            <a:avLst/>
          </a:prstGeom>
        </p:spPr>
      </p:pic>
      <p:sp>
        <p:nvSpPr>
          <p:cNvPr id="46" name="TextBox 9">
            <a:extLst>
              <a:ext uri="{FF2B5EF4-FFF2-40B4-BE49-F238E27FC236}">
                <a16:creationId xmlns:a16="http://schemas.microsoft.com/office/drawing/2014/main" id="{73ACD5BF-2772-7446-3DC2-9FFC8EC428B3}"/>
              </a:ext>
            </a:extLst>
          </p:cNvPr>
          <p:cNvSpPr txBox="1"/>
          <p:nvPr/>
        </p:nvSpPr>
        <p:spPr>
          <a:xfrm>
            <a:off x="5388505" y="7885350"/>
            <a:ext cx="11049000" cy="64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4500" dirty="0">
                <a:solidFill>
                  <a:srgbClr val="231F20"/>
                </a:solidFill>
                <a:latin typeface="Faustina Regular"/>
              </a:rPr>
              <a:t>discuss about traffic jams.</a:t>
            </a:r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id="{5F328E46-C224-D190-9AA0-CC8B007548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35578" y="5197248"/>
            <a:ext cx="1138249" cy="9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3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589493" y="7298702"/>
            <a:ext cx="15669807" cy="52904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44365">
            <a:off x="2264029" y="5895248"/>
            <a:ext cx="2371751" cy="37270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6329">
            <a:off x="6289953" y="7002843"/>
            <a:ext cx="5038906" cy="34447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78838">
            <a:off x="12946292" y="5449333"/>
            <a:ext cx="4193069" cy="50574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08948">
            <a:off x="17097667" y="1637809"/>
            <a:ext cx="1112250" cy="34175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05016">
            <a:off x="-113996" y="892286"/>
            <a:ext cx="2285392" cy="3820564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969C296-8D13-09E6-E3BD-1927A903764F}"/>
              </a:ext>
            </a:extLst>
          </p:cNvPr>
          <p:cNvSpPr txBox="1"/>
          <p:nvPr/>
        </p:nvSpPr>
        <p:spPr>
          <a:xfrm>
            <a:off x="3868759" y="679974"/>
            <a:ext cx="10550482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5000" dirty="0">
                <a:solidFill>
                  <a:srgbClr val="231F20"/>
                </a:solidFill>
                <a:latin typeface="Poetsen"/>
              </a:rPr>
              <a:t>Thanks for watching</a:t>
            </a:r>
          </a:p>
        </p:txBody>
      </p:sp>
    </p:spTree>
    <p:extLst>
      <p:ext uri="{BB962C8B-B14F-4D97-AF65-F5344CB8AC3E}">
        <p14:creationId xmlns:p14="http://schemas.microsoft.com/office/powerpoint/2010/main" val="3064335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5CA1F41-CCE0-5742-256F-4AE2BEF9E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8313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6E01E-B775-C68D-ADA5-4D204A60D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-5174407"/>
            <a:ext cx="29184600" cy="2063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77DBA-AFE1-E2DD-B6C4-D4243520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Poetsen"/>
                <a:ea typeface="+mn-ea"/>
                <a:cs typeface="+mn-cs"/>
              </a:rPr>
              <a:t>Can you guess what it is?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A257DB-56F8-2A96-6374-99B4D3A62DE3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0F0D36DB-BC80-680F-7FFA-3F03FA5DDD74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B45563-FE32-6F81-D7CB-BF19316FE1AF}"/>
                </a:ext>
              </a:extLst>
            </p:cNvPr>
            <p:cNvSpPr txBox="1"/>
            <p:nvPr/>
          </p:nvSpPr>
          <p:spPr>
            <a:xfrm>
              <a:off x="2209086" y="5551808"/>
              <a:ext cx="4848892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It’s a bamboo-copter.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3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68 0.02963 L -0.26268 0.03009 C -0.26459 0.03148 -0.26684 0.0341 -0.26901 0.0341 C -0.28941 0.0341 -0.28898 0.03302 -0.30261 0.02546 C -0.30903 0.01528 -0.3033 0.02546 -0.30782 0.0159 C -0.30868 0.01389 -0.30955 0.01281 -0.31042 0.01281 C -0.31181 0.01049 -0.31285 0.00664 -0.31424 0.00494 C -0.31545 0.00278 -0.31684 0.00278 -0.31806 0.00062 C -0.31945 -0.00154 -0.3211 -0.00679 -0.32257 -0.0091 C -0.32414 -0.01096 -0.32587 -0.01296 -0.32752 -0.0159 C -0.32891 -0.01836 -0.33021 -0.02191 -0.33143 -0.02438 C -0.33308 -0.02731 -0.33447 -0.02963 -0.33577 -0.03241 C -0.33716 -0.03549 -0.33863 -0.03812 -0.33976 -0.04059 C -0.34219 -0.04552 -0.34341 -0.0463 -0.34601 -0.04877 C -0.3467 -0.05185 -0.34723 -0.05556 -0.34792 -0.05741 C -0.34879 -0.05988 -0.35174 -0.06512 -0.35243 -0.06574 C -0.35469 -0.06898 -0.35695 -0.06898 -0.35886 -0.07407 C -0.36094 -0.07963 -0.36372 -0.08735 -0.3658 -0.09059 C -0.36667 -0.09198 -0.36945 -0.0963 -0.37032 -0.09877 C -0.37101 -0.10139 -0.37153 -0.10448 -0.37205 -0.10725 C -0.37257 -0.11111 -0.37309 -0.11667 -0.37344 -0.11975 C -0.375 -0.12809 -0.37691 -0.13349 -0.37848 -0.14028 C -0.379 -0.14336 -0.37986 -0.14552 -0.38039 -0.14861 C -0.38125 -0.15262 -0.38177 -0.15694 -0.38212 -0.16111 C -0.38212 -0.17222 -0.38212 -0.18395 -0.38177 -0.19414 C -0.38143 -0.19985 -0.38039 -0.20247 -0.37986 -0.20694 C -0.37466 -0.24537 -0.38125 -0.20247 -0.37535 -0.23565 C -0.37466 -0.23981 -0.37414 -0.24444 -0.37344 -0.2483 C -0.37153 -0.25988 -0.37101 -0.25972 -0.3691 -0.26914 C -0.36841 -0.27222 -0.36563 -0.28657 -0.36441 -0.28981 C -0.36389 -0.29198 -0.36337 -0.29228 -0.36268 -0.29367 C -0.36198 -0.2963 -0.36146 -0.3 -0.36077 -0.30201 C -0.36025 -0.30417 -0.35938 -0.30463 -0.35886 -0.30648 C -0.35816 -0.3088 -0.35764 -0.31235 -0.35695 -0.31481 C -0.35608 -0.31775 -0.35504 -0.31991 -0.35434 -0.32315 C -0.35365 -0.32685 -0.35261 -0.33225 -0.35174 -0.33549 C -0.35122 -0.33765 -0.35052 -0.3375 -0.35 -0.33951 C -0.34861 -0.34491 -0.34757 -0.35386 -0.34601 -0.35586 C -0.34532 -0.35772 -0.34445 -0.3591 -0.34341 -0.36034 C -0.34289 -0.36188 -0.34236 -0.36296 -0.3415 -0.36435 C -0.34045 -0.3662 -0.33959 -0.36713 -0.33863 -0.36836 L -0.30973 -0.36435 C -0.30868 -0.36435 -0.30782 -0.3608 -0.3066 -0.36034 C -0.30174 -0.35802 -0.2967 -0.35772 -0.29184 -0.35586 C -0.28976 -0.35478 -0.28776 -0.35309 -0.28551 -0.35201 C -0.27561 -0.34769 -0.26641 -0.34722 -0.25625 -0.34383 C -0.22657 -0.33441 -0.27101 -0.34491 -0.23073 -0.33549 C -0.20391 -0.32948 -0.21945 -0.33441 -0.20078 -0.32701 C -0.19914 -0.32438 -0.1974 -0.32407 -0.19575 -0.31898 C -0.19271 -0.30941 -0.19332 -0.31019 -0.19002 -0.30201 C -0.18933 -0.30062 -0.18881 -0.29907 -0.18785 -0.29815 C -0.1869 -0.2963 -0.18551 -0.29583 -0.18429 -0.29367 C -0.1829 -0.29198 -0.18125 -0.28873 -0.17978 -0.28534 C -0.17908 -0.28472 -0.17856 -0.28241 -0.17787 -0.28133 C -0.17483 -0.27948 -0.17188 -0.2787 -0.16901 -0.27731 C -0.16641 -0.27454 -0.16381 -0.27454 -0.16137 -0.26914 L -0.15729 -0.2608 C -0.15582 -0.25772 -0.15452 -0.25463 -0.15304 -0.25247 C -0.15131 -0.25046 -0.14966 -0.24954 -0.14775 -0.2483 C -0.14584 -0.24414 -0.14419 -0.23935 -0.14202 -0.23565 C -0.14158 -0.23503 -0.13863 -0.23025 -0.1375 -0.22747 C -0.13151 -0.20556 -0.13629 -0.21497 -0.13125 -0.20694 C -0.12978 -0.20062 -0.12839 -0.19398 -0.12674 -0.18627 C -0.12604 -0.18225 -0.12552 -0.17762 -0.12483 -0.17346 C -0.12266 -0.12824 -0.12631 -0.19691 -0.12292 -0.14861 C -0.12249 -0.14074 -0.12283 -0.12917 -0.12153 -0.12377 C -0.11693 -0.1034 -0.12283 -0.12948 -0.11789 -0.10309 C -0.11719 -0.1 -0.1165 -0.09861 -0.11598 -0.09475 C -0.11007 -0.05664 -0.11841 -0.10046 -0.11137 -0.06157 C -0.10947 -0.05 -0.10947 -0.05664 -0.10764 -0.04059 C -0.10721 -0.03596 -0.10695 -0.02917 -0.10643 -0.02438 C -0.10504 -0.01435 -0.10356 -0.00664 -0.10191 0.00494 L -0.1 0.0159 C -0.09974 0.02546 -0.09853 0.03395 -0.09853 0.04244 C -0.09922 0.05602 -0.09931 0.07269 -0.1 0.08796 C -0.10026 0.09244 -0.10096 0.09568 -0.10122 0.10031 C -0.10191 0.10988 -0.10252 0.11991 -0.10313 0.12932 C -0.10356 0.13364 -0.10426 0.13735 -0.10443 0.14198 C -0.10495 0.14568 -0.10495 0.15046 -0.10504 0.15448 C -0.10669 0.17114 -0.10756 0.17238 -0.10981 0.1875 C -0.11025 0.19275 -0.11077 0.19954 -0.11137 0.20432 C -0.11242 0.20926 -0.11381 0.21157 -0.11485 0.21682 C -0.11572 0.22238 -0.11676 0.23194 -0.11789 0.23735 C -0.11867 0.24043 -0.11962 0.23951 -0.12032 0.24167 C -0.12153 0.24352 -0.12266 0.24691 -0.12361 0.24985 C -0.12414 0.25139 -0.12483 0.25154 -0.12552 0.2537 C -0.12631 0.25602 -0.12674 0.25988 -0.12743 0.26219 C -0.13108 0.27269 -0.13177 0.27022 -0.13585 0.27485 C -0.13681 0.27562 -0.13776 0.27731 -0.13889 0.27901 L -0.15565 0.29537 C -0.15703 0.29676 -0.15851 0.29738 -0.16016 0.29954 C -0.16094 0.30062 -0.16216 0.30278 -0.16328 0.3037 C -0.17448 0.30988 -0.18316 0.3125 -0.19453 0.3159 C -0.19644 0.31759 -0.19818 0.31991 -0.20026 0.32022 C -0.25408 0.32824 -0.2336 0.30278 -0.25304 0.32901 L -0.27848 0.32022 C -0.28012 0.31975 -0.28169 0.31713 -0.28299 0.3159 L -0.28828 0.31204 L -0.29254 0.3037 C -0.29566 0.29815 -0.29844 0.29522 -0.30157 0.28735 C -0.30278 0.28333 -0.304 0.2784 -0.30521 0.27485 C -0.30643 0.2716 -0.30747 0.27022 -0.30851 0.26651 C -0.30973 0.26204 -0.3125 0.24537 -0.31354 0.23735 C -0.31407 0.23318 -0.31424 0.2284 -0.31476 0.22485 C -0.31545 0.22114 -0.31615 0.21929 -0.31684 0.21682 C -0.31875 0.20741 -0.32014 0.19846 -0.32257 0.19167 C -0.32335 0.18904 -0.32414 0.18951 -0.32509 0.1875 C -0.32683 0.18302 -0.3283 0.17485 -0.33021 0.17083 C -0.33143 0.16821 -0.33308 0.16775 -0.33403 0.1625 C -0.33464 0.15988 -0.33507 0.15602 -0.33577 0.15448 C -0.33716 0.15046 -0.33863 0.14877 -0.33976 0.14614 L -0.3415 0.14198 C -0.34219 0.14059 -0.34289 0.13951 -0.34341 0.1375 C -0.34445 0.13488 -0.34532 0.13148 -0.34601 0.12932 C -0.34688 0.12731 -0.34792 0.12731 -0.34861 0.12531 C -0.35174 0.11605 -0.35504 0.10664 -0.35816 0.09645 C -0.35903 0.09259 -0.35973 0.08627 -0.36077 0.08333 C -0.36285 0.07778 -0.36545 0.07608 -0.36771 0.07145 C -0.36997 0.06667 -0.37153 0.05941 -0.37344 0.05448 C -0.37396 0.05046 -0.375 0.04722 -0.37466 0.04244 C -0.37466 0.03549 -0.37344 0.03627 -0.37292 0.0341 L -0.37292 0.02963 " pathEditMode="relative" rAng="0" ptsTypes="AAAAAAAAAAAAAAAAAAAAAAAAAAAAAAAAAAAAAAAAAAAAAAAAAAAAAAAAAAAAAAAAAAAAAAAAAAAAAAAAAAAAAAAAAAAAAAAAAAAAAAAAAAAAAAAAAAAAAAAAAA">
                                      <p:cBhvr>
                                        <p:cTn id="11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1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970BC6F-4AFC-D010-336A-BE25A858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0"/>
            <a:ext cx="1830003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6251FE-2C44-5856-A265-9AAD99580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276600" y="-8343900"/>
            <a:ext cx="32766000" cy="2316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7BFC9A-9792-7B3F-2DF5-D3CDD96D8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Poetsen"/>
                <a:ea typeface="+mn-ea"/>
                <a:cs typeface="+mn-cs"/>
              </a:rPr>
              <a:t>Can you guess what it is?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10271D-5AC4-6A84-7E75-6B6BA176DF1E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4BDCF5F5-E779-FD44-F27C-8ADD6677E2A3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B96929-4FB0-6C92-CBC5-1A64AEA4C12D}"/>
                </a:ext>
              </a:extLst>
            </p:cNvPr>
            <p:cNvSpPr txBox="1"/>
            <p:nvPr/>
          </p:nvSpPr>
          <p:spPr>
            <a:xfrm>
              <a:off x="2914557" y="5551808"/>
              <a:ext cx="3437948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It’s a flying car.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63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68 0.02963 L -0.26268 0.03009 C -0.26459 0.03148 -0.26684 0.0341 -0.26901 0.0341 C -0.28941 0.0341 -0.28898 0.03302 -0.30261 0.02546 C -0.30903 0.01528 -0.3033 0.02546 -0.30782 0.01589 C -0.30868 0.01389 -0.30955 0.01281 -0.31042 0.01281 C -0.31181 0.01049 -0.31285 0.00663 -0.31424 0.00494 C -0.31545 0.00278 -0.31684 0.00278 -0.31806 0.00062 C -0.31945 -0.00154 -0.3211 -0.00664 -0.32257 -0.00895 C -0.32414 -0.01096 -0.32587 -0.01296 -0.32752 -0.0159 C -0.32891 -0.01837 -0.33021 -0.02191 -0.33143 -0.02438 C -0.33308 -0.02732 -0.33447 -0.02963 -0.33577 -0.03241 C -0.33716 -0.03549 -0.33863 -0.03812 -0.33976 -0.04059 C -0.34219 -0.04553 -0.34341 -0.0463 -0.34601 -0.04877 C -0.3467 -0.05185 -0.34723 -0.0554 -0.34792 -0.05725 C -0.34879 -0.05972 -0.35174 -0.06512 -0.35243 -0.06559 C -0.35469 -0.06898 -0.35695 -0.06898 -0.35886 -0.07407 C -0.36094 -0.07963 -0.36372 -0.08735 -0.3658 -0.09059 C -0.36667 -0.09198 -0.36945 -0.0963 -0.37032 -0.09877 C -0.37101 -0.10139 -0.37153 -0.10448 -0.37205 -0.10725 C -0.37257 -0.11111 -0.37309 -0.11667 -0.37344 -0.11975 C -0.375 -0.12809 -0.37691 -0.13349 -0.37848 -0.14012 C -0.379 -0.14337 -0.37986 -0.14553 -0.38039 -0.14846 C -0.38125 -0.15262 -0.38177 -0.15695 -0.38212 -0.16096 C -0.38212 -0.17222 -0.38212 -0.18395 -0.38177 -0.19414 C -0.38143 -0.19985 -0.38039 -0.20247 -0.37986 -0.20695 C -0.37466 -0.24537 -0.38125 -0.20247 -0.37535 -0.23565 C -0.37466 -0.23982 -0.37414 -0.24445 -0.37344 -0.2483 C -0.37153 -0.25988 -0.37101 -0.25972 -0.3691 -0.26914 C -0.36841 -0.27222 -0.36563 -0.28657 -0.36441 -0.28982 C -0.36389 -0.29198 -0.36337 -0.29228 -0.36268 -0.29367 C -0.36198 -0.2963 -0.36146 -0.3 -0.36077 -0.30201 C -0.36025 -0.30417 -0.35938 -0.30463 -0.35886 -0.30648 C -0.35816 -0.3088 -0.35764 -0.31235 -0.35695 -0.31482 C -0.35608 -0.31775 -0.35504 -0.31991 -0.35434 -0.32315 C -0.35365 -0.32685 -0.35261 -0.33225 -0.35174 -0.33549 C -0.35122 -0.3375 -0.35052 -0.3375 -0.35 -0.33951 C -0.34861 -0.34491 -0.34757 -0.35386 -0.34601 -0.35587 C -0.34532 -0.35772 -0.34445 -0.35911 -0.34341 -0.36034 C -0.34289 -0.36188 -0.34236 -0.36296 -0.3415 -0.36435 C -0.34045 -0.3662 -0.33959 -0.36713 -0.33863 -0.36837 L -0.30973 -0.36435 C -0.30868 -0.36435 -0.30782 -0.3608 -0.3066 -0.36034 C -0.30174 -0.35803 -0.2967 -0.35772 -0.29184 -0.35587 C -0.28976 -0.35478 -0.28776 -0.35309 -0.28551 -0.35201 C -0.27561 -0.34769 -0.26641 -0.34722 -0.25625 -0.34383 C -0.22657 -0.33441 -0.27101 -0.34491 -0.23073 -0.33549 C -0.20391 -0.32948 -0.21945 -0.33441 -0.20078 -0.32701 C -0.19914 -0.32438 -0.1974 -0.32407 -0.19575 -0.31883 C -0.19271 -0.30941 -0.19332 -0.31019 -0.19002 -0.30201 C -0.18933 -0.30062 -0.18881 -0.29907 -0.18785 -0.29815 C -0.1869 -0.2963 -0.18551 -0.29583 -0.18429 -0.29367 C -0.1829 -0.29198 -0.18125 -0.28874 -0.17978 -0.28534 C -0.17908 -0.28472 -0.17856 -0.28241 -0.17787 -0.28133 C -0.17483 -0.27948 -0.17188 -0.2787 -0.16901 -0.27732 C -0.16641 -0.27454 -0.16381 -0.27454 -0.16137 -0.26914 L -0.15729 -0.2608 C -0.15582 -0.25772 -0.15452 -0.25463 -0.15304 -0.25247 C -0.15131 -0.25046 -0.14966 -0.24954 -0.14775 -0.2483 C -0.14584 -0.24414 -0.14419 -0.23935 -0.14202 -0.23565 C -0.14158 -0.23503 -0.13863 -0.23025 -0.1375 -0.22747 C -0.13151 -0.20556 -0.13629 -0.21497 -0.13125 -0.20695 C -0.12978 -0.20062 -0.12839 -0.19398 -0.12674 -0.18627 C -0.12604 -0.18225 -0.12552 -0.17762 -0.12483 -0.17346 C -0.12266 -0.12809 -0.12631 -0.19691 -0.12292 -0.14846 C -0.12249 -0.14059 -0.12283 -0.12917 -0.12153 -0.12377 C -0.11693 -0.1034 -0.12283 -0.12948 -0.11789 -0.10309 C -0.11719 -0.09985 -0.1165 -0.09861 -0.11598 -0.09475 C -0.11007 -0.05648 -0.11841 -0.10031 -0.11137 -0.06157 C -0.10947 -0.05 -0.10947 -0.05648 -0.10764 -0.04059 C -0.10721 -0.03596 -0.10695 -0.02917 -0.10643 -0.02438 C -0.10504 -0.01435 -0.10356 -0.00664 -0.10191 0.00494 L -0.1 0.01589 C -0.09974 0.02546 -0.09853 0.03395 -0.09853 0.04244 C -0.09922 0.05602 -0.09931 0.07268 -0.1 0.08796 C -0.10026 0.09244 -0.10096 0.09568 -0.10122 0.10031 C -0.10191 0.10988 -0.10252 0.11991 -0.10313 0.12932 C -0.10356 0.13364 -0.10426 0.13734 -0.10443 0.14197 C -0.10495 0.14568 -0.10495 0.15046 -0.10504 0.15447 C -0.10669 0.17114 -0.10756 0.17238 -0.10981 0.1875 C -0.11025 0.19275 -0.11077 0.19969 -0.11137 0.20447 C -0.11242 0.20926 -0.11381 0.21157 -0.11485 0.21697 C -0.11572 0.22238 -0.11676 0.23194 -0.11789 0.23734 C -0.11867 0.24043 -0.11962 0.23966 -0.12032 0.24182 C -0.12153 0.24352 -0.12266 0.24691 -0.12361 0.24984 C -0.12414 0.25139 -0.12483 0.25154 -0.12552 0.2537 C -0.12631 0.25602 -0.12674 0.25988 -0.12743 0.26234 C -0.13108 0.27268 -0.13177 0.27022 -0.13585 0.27484 C -0.13681 0.27562 -0.13776 0.27731 -0.13889 0.27917 L -0.15565 0.29537 C -0.15703 0.29676 -0.15851 0.29738 -0.16016 0.29954 C -0.16094 0.30062 -0.16216 0.30278 -0.16328 0.3037 C -0.17448 0.30988 -0.18316 0.3125 -0.19453 0.31589 C -0.19644 0.31759 -0.19818 0.31991 -0.20026 0.32022 C -0.25408 0.32839 -0.2336 0.30278 -0.25304 0.32901 L -0.27848 0.32022 C -0.28012 0.31975 -0.28169 0.31713 -0.28299 0.31589 L -0.28828 0.31204 L -0.29254 0.3037 C -0.29566 0.29815 -0.29844 0.29522 -0.30157 0.28734 C -0.30278 0.28333 -0.304 0.27839 -0.30521 0.27484 C -0.30643 0.2716 -0.30747 0.27022 -0.30851 0.26667 C -0.30973 0.26219 -0.3125 0.24537 -0.31354 0.23734 C -0.31407 0.23333 -0.31424 0.22855 -0.31476 0.22484 C -0.31545 0.22114 -0.31615 0.21929 -0.31684 0.21697 C -0.31875 0.20756 -0.32014 0.19846 -0.32257 0.19182 C -0.32335 0.18904 -0.32414 0.18951 -0.32509 0.1875 C -0.32683 0.18318 -0.3283 0.17484 -0.33021 0.17083 C -0.33143 0.16821 -0.33308 0.16775 -0.33403 0.1625 C -0.33464 0.15988 -0.33507 0.15602 -0.33577 0.15447 C -0.33716 0.15046 -0.33863 0.14876 -0.33976 0.14614 L -0.3415 0.14197 C -0.34219 0.14059 -0.34289 0.13951 -0.34341 0.1375 C -0.34445 0.13488 -0.34532 0.13148 -0.34601 0.12932 C -0.34688 0.12731 -0.34792 0.12731 -0.34861 0.12531 C -0.35174 0.11605 -0.35504 0.10663 -0.35816 0.09645 C -0.35903 0.09259 -0.35973 0.08626 -0.36077 0.08333 C -0.36285 0.07778 -0.36545 0.07608 -0.36771 0.07145 C -0.36997 0.06667 -0.37153 0.05941 -0.37344 0.05447 C -0.37396 0.05046 -0.375 0.04722 -0.37466 0.04244 C -0.37466 0.03549 -0.37344 0.03626 -0.37292 0.0341 L -0.37292 0.02963 " pathEditMode="relative" rAng="0" ptsTypes="AAAAAAAAAAAAAAAAAAAAAAAAAAAAAAAAAAAAAAAAAAAAAAAAAAAAAAAAAAAAAAAAAAAAAAAAAAAAAAAAAAAAAAAAAAAAAAAAAAAAAAAAAAAAAAAAAAAAAAAAAA">
                                      <p:cBhvr>
                                        <p:cTn id="11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1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C967D21-9075-876D-5AEE-4BBFAB547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47BFE-7AC4-5B0C-86FD-EB5926BE9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254383" y="-4914900"/>
            <a:ext cx="32766000" cy="2316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6D0896-20D9-4C9E-2625-66C6A2B46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Poetsen"/>
                <a:ea typeface="+mn-ea"/>
                <a:cs typeface="+mn-cs"/>
              </a:rPr>
              <a:t>Can you guess what it is?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533470-4128-6572-7447-9855A91275D9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377A30B8-53F2-E25F-A24F-70240A17D8AA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E69159-F4DA-509B-5117-2570C904F051}"/>
                </a:ext>
              </a:extLst>
            </p:cNvPr>
            <p:cNvSpPr txBox="1"/>
            <p:nvPr/>
          </p:nvSpPr>
          <p:spPr>
            <a:xfrm>
              <a:off x="3061369" y="5551808"/>
              <a:ext cx="3144323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It’s a </a:t>
              </a:r>
              <a:r>
                <a:rPr kumimoji="0" lang="en-GB" sz="6000" b="1" i="0" u="none" strike="noStrike" kern="0" cap="none" spc="0" normalizeH="0" baseline="0" noProof="0" dirty="0" err="1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skyTran</a:t>
              </a: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85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67 0.02963 L -0.26267 0.0301 C -0.26458 0.03148 -0.26684 0.03411 -0.26901 0.03411 C -0.28941 0.03411 -0.28897 0.03303 -0.3026 0.02547 C -0.30903 0.01528 -0.3033 0.02547 -0.30781 0.0159 C -0.30868 0.01389 -0.30955 0.01281 -0.31041 0.01281 C -0.3118 0.0105 -0.31285 0.00664 -0.31423 0.00494 C -0.31545 0.00278 -0.31684 0.00278 -0.31805 0.00062 C -0.31944 -0.00154 -0.32109 -0.00663 -0.32257 -0.00895 C -0.32413 -0.01095 -0.32587 -0.01296 -0.32752 -0.01589 C -0.3289 -0.01836 -0.33021 -0.02191 -0.33142 -0.02438 C -0.33307 -0.02731 -0.33446 -0.02963 -0.33576 -0.0324 C -0.33715 -0.03549 -0.33863 -0.03811 -0.33975 -0.04058 C -0.34219 -0.04552 -0.3434 -0.04629 -0.346 -0.04876 C -0.3467 -0.05185 -0.34722 -0.0554 -0.34791 -0.05725 C -0.34878 -0.05972 -0.35173 -0.06512 -0.35243 -0.06558 C -0.35469 -0.06898 -0.35694 -0.06898 -0.35885 -0.07407 C -0.36094 -0.07963 -0.36371 -0.08734 -0.3658 -0.09058 C -0.36666 -0.09197 -0.36944 -0.09629 -0.37031 -0.09876 C -0.371 -0.10139 -0.37153 -0.10447 -0.37205 -0.10725 C -0.37257 -0.11111 -0.37309 -0.11666 -0.37344 -0.11975 C -0.375 -0.12808 -0.37691 -0.13349 -0.37847 -0.14012 C -0.37899 -0.14336 -0.37986 -0.14552 -0.38038 -0.14845 C -0.38125 -0.15262 -0.38177 -0.15694 -0.38212 -0.16095 C -0.38212 -0.17222 -0.38212 -0.18395 -0.38177 -0.19413 C -0.38142 -0.19984 -0.38038 -0.20247 -0.37986 -0.20694 C -0.37465 -0.24537 -0.38125 -0.20247 -0.37535 -0.23565 C -0.37465 -0.23981 -0.37413 -0.24444 -0.37344 -0.2483 C -0.37153 -0.25987 -0.371 -0.25972 -0.3691 -0.26913 C -0.3684 -0.27222 -0.36562 -0.28657 -0.36441 -0.28981 C -0.36389 -0.29197 -0.36337 -0.29228 -0.36267 -0.29367 C -0.36198 -0.29629 -0.36146 -0.3 -0.36076 -0.302 C -0.36024 -0.30416 -0.35937 -0.30463 -0.35885 -0.30648 C -0.35816 -0.30879 -0.35764 -0.31234 -0.35694 -0.31481 C -0.35607 -0.31774 -0.35503 -0.3199 -0.35434 -0.32315 C -0.35364 -0.32685 -0.3526 -0.33225 -0.35173 -0.33549 C -0.35121 -0.3375 -0.35052 -0.3375 -0.35 -0.3395 C -0.34861 -0.3449 -0.34757 -0.35386 -0.346 -0.35586 C -0.34531 -0.35771 -0.34444 -0.3591 -0.3434 -0.36034 C -0.34288 -0.36188 -0.34236 -0.36296 -0.34149 -0.36435 C -0.34045 -0.3662 -0.33958 -0.36713 -0.33863 -0.36836 L -0.30972 -0.36435 C -0.30868 -0.36435 -0.30781 -0.3608 -0.3066 -0.36034 C -0.30173 -0.35802 -0.2967 -0.35771 -0.29184 -0.35586 C -0.28975 -0.35478 -0.28776 -0.35308 -0.2855 -0.352 C -0.27561 -0.34768 -0.2664 -0.34722 -0.25625 -0.34382 C -0.22656 -0.33441 -0.271 -0.3449 -0.23073 -0.33549 C -0.2039 -0.32947 -0.21944 -0.33441 -0.20078 -0.327 C -0.19913 -0.32438 -0.19739 -0.32407 -0.19574 -0.31882 C -0.19271 -0.30941 -0.19331 -0.31018 -0.19002 -0.302 C -0.18932 -0.30061 -0.1888 -0.29907 -0.18785 -0.29815 C -0.18689 -0.29629 -0.1855 -0.29583 -0.18429 -0.29367 C -0.1829 -0.29197 -0.18125 -0.28873 -0.17977 -0.28534 C -0.17908 -0.28472 -0.17856 -0.2824 -0.17786 -0.28132 C -0.17482 -0.27947 -0.17187 -0.2787 -0.16901 -0.27731 C -0.1664 -0.27453 -0.1638 -0.27453 -0.16137 -0.26913 L -0.15729 -0.2608 C -0.15581 -0.25771 -0.15451 -0.25463 -0.15304 -0.25247 C -0.1513 -0.25046 -0.14965 -0.24953 -0.14774 -0.2483 C -0.14583 -0.24413 -0.14418 -0.23935 -0.14201 -0.23565 C -0.14158 -0.23503 -0.13863 -0.23024 -0.1375 -0.22747 C -0.13151 -0.20555 -0.13628 -0.21497 -0.13125 -0.20694 C -0.12977 -0.20061 -0.12838 -0.19398 -0.12673 -0.18626 C -0.12604 -0.18225 -0.12552 -0.17762 -0.12482 -0.17345 C -0.12265 -0.12808 -0.1263 -0.19691 -0.12291 -0.14845 C -0.12248 -0.14058 -0.12283 -0.12916 -0.12153 -0.12376 C -0.11693 -0.10339 -0.12283 -0.12947 -0.11788 -0.10308 C -0.11719 -0.09984 -0.11649 -0.09861 -0.11597 -0.09475 C -0.11007 -0.05648 -0.1184 -0.10031 -0.11137 -0.06157 C -0.10946 -0.05 -0.10946 -0.05648 -0.10764 -0.04058 C -0.1072 -0.03595 -0.10694 -0.02916 -0.10642 -0.02438 C -0.10503 -0.01435 -0.10356 -0.00663 -0.10191 0.00494 L -0.1 0.0159 C -0.09974 0.02547 -0.09852 0.03395 -0.09852 0.04244 C -0.09922 0.05602 -0.0993 0.07269 -0.1 0.08797 C -0.10026 0.09244 -0.10095 0.09568 -0.10121 0.10031 C -0.10191 0.10988 -0.10252 0.11991 -0.10312 0.12932 C -0.10356 0.13364 -0.10425 0.13735 -0.10443 0.14198 C -0.10495 0.14568 -0.10495 0.15047 -0.10503 0.15448 C -0.10668 0.17114 -0.10755 0.17238 -0.10981 0.1875 C -0.11024 0.19275 -0.11076 0.19969 -0.11137 0.20448 C -0.11241 0.20926 -0.1138 0.21158 -0.11484 0.21698 C -0.11571 0.22238 -0.11675 0.23195 -0.11788 0.23735 C -0.11866 0.24043 -0.11962 0.23966 -0.12031 0.24182 C -0.12153 0.24352 -0.12265 0.24692 -0.12361 0.24985 C -0.12413 0.25139 -0.12482 0.25155 -0.12552 0.25371 C -0.1263 0.25602 -0.12673 0.25988 -0.12743 0.26235 C -0.13107 0.27269 -0.13177 0.27022 -0.13585 0.27485 C -0.1368 0.27562 -0.13776 0.27732 -0.13889 0.27917 L -0.15564 0.29537 C -0.15703 0.29676 -0.1585 0.29738 -0.16015 0.29954 C -0.16094 0.30062 -0.16215 0.30278 -0.16328 0.30371 C -0.17448 0.30988 -0.18316 0.3125 -0.19453 0.3159 C -0.19644 0.3176 -0.19818 0.31991 -0.20026 0.32022 C -0.25408 0.3284 -0.23359 0.30278 -0.25304 0.32901 L -0.27847 0.32022 C -0.28012 0.31976 -0.28168 0.31713 -0.28298 0.3159 L -0.28828 0.31204 L -0.29253 0.30371 C -0.29566 0.29815 -0.29844 0.29522 -0.30156 0.28735 C -0.30278 0.28334 -0.30399 0.2784 -0.30521 0.27485 C -0.30642 0.27161 -0.30746 0.27022 -0.3085 0.26667 C -0.30972 0.26219 -0.3125 0.24537 -0.31354 0.23735 C -0.31406 0.23334 -0.31423 0.22855 -0.31475 0.22485 C -0.31545 0.22114 -0.31614 0.21929 -0.31684 0.21698 C -0.31875 0.20756 -0.32014 0.19846 -0.32257 0.19182 C -0.32335 0.18905 -0.32413 0.18951 -0.32508 0.1875 C -0.32682 0.18318 -0.3283 0.17485 -0.33021 0.17084 C -0.33142 0.16821 -0.33307 0.16775 -0.33403 0.1625 C -0.33463 0.15988 -0.33507 0.15602 -0.33576 0.15448 C -0.33715 0.15047 -0.33863 0.14877 -0.33975 0.14614 L -0.34149 0.14198 C -0.34219 0.14059 -0.34288 0.13951 -0.3434 0.1375 C -0.34444 0.13488 -0.34531 0.13148 -0.346 0.12932 C -0.34687 0.12732 -0.34791 0.12732 -0.34861 0.12531 C -0.35173 0.11605 -0.35503 0.10664 -0.35816 0.09645 C -0.35903 0.0926 -0.35972 0.08627 -0.36076 0.08334 C -0.36285 0.07778 -0.36545 0.07608 -0.36771 0.07145 C -0.36996 0.06667 -0.37153 0.05942 -0.37344 0.05448 C -0.37396 0.05047 -0.375 0.04722 -0.37465 0.04244 C -0.37465 0.0355 -0.37344 0.03627 -0.37291 0.03411 L -0.37291 0.02963 " pathEditMode="relative" rAng="0" ptsTypes="AAAAAAAAAAAAAAAAAAAAAAAAAAAAAAAAAAAAAAAAAAAAAAAAAAAAAAAAAAAAAAAAAAAAAAAAAAAAAAAAAAAAAAAAAAAAAAAAAAAAAAAAAAAAAAAAAAAAAAAAAA">
                                      <p:cBhvr>
                                        <p:cTn id="11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1" y="-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6FBBF2D-3E45-4B47-7B47-DAFBED6C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9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9A92D4DA-C275-15AD-6A8D-13173F189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>
                <a:solidFill>
                  <a:prstClr val="white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E1316C-A32F-4520-3056-CCCEF462B9C1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173F999B-3202-93E2-DE64-5288F9898908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1E4E37-AF82-7216-75A3-2FD6432D2E8A}"/>
                </a:ext>
              </a:extLst>
            </p:cNvPr>
            <p:cNvSpPr txBox="1"/>
            <p:nvPr/>
          </p:nvSpPr>
          <p:spPr>
            <a:xfrm>
              <a:off x="2788637" y="5551808"/>
              <a:ext cx="3689784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It’s a hyperloop.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E235188-A3D9-DC10-B65F-4E01070BA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0400" y="-6222703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D4C92D-0F0C-4D05-FDD5-0ECE2925C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Poetsen"/>
                <a:ea typeface="+mn-ea"/>
                <a:cs typeface="+mn-cs"/>
              </a:rPr>
              <a:t>Can you guess what it is?</a:t>
            </a:r>
          </a:p>
        </p:txBody>
      </p:sp>
    </p:spTree>
    <p:extLst>
      <p:ext uri="{BB962C8B-B14F-4D97-AF65-F5344CB8AC3E}">
        <p14:creationId xmlns:p14="http://schemas.microsoft.com/office/powerpoint/2010/main" val="328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26 -0.00556 L -0.20226 -0.00525 C -0.20608 -0.00479 -0.21007 -0.00293 -0.21406 -0.00293 C -0.25191 -0.00293 -0.25104 -0.0034 -0.27674 -0.00834 C -0.28889 -0.0159 -0.27795 -0.00834 -0.28646 -0.01559 C -0.28802 -0.01682 -0.28958 -0.01682 -0.29115 -0.01682 C -0.29375 -0.01868 -0.29575 -0.02084 -0.29818 -0.02222 C -0.30044 -0.02361 -0.30304 -0.02408 -0.3053 -0.025 C -0.30807 -0.0267 -0.31085 -0.03071 -0.31363 -0.03164 C -0.31675 -0.03272 -0.31988 -0.03395 -0.323 -0.03611 C -0.32552 -0.03797 -0.32787 -0.03997 -0.33012 -0.04167 C -0.3329 -0.04368 -0.33585 -0.04537 -0.33846 -0.04738 C -0.34089 -0.04908 -0.34332 -0.05108 -0.34557 -0.05278 C -0.35009 -0.05602 -0.35269 -0.05648 -0.35738 -0.05834 C -0.35859 -0.06019 -0.35981 -0.06266 -0.36103 -0.06389 C -0.36259 -0.06574 -0.36814 -0.06914 -0.36936 -0.0696 C -0.37335 -0.07161 -0.37769 -0.07161 -0.38099 -0.075 C -0.38516 -0.07871 -0.39019 -0.08395 -0.39384 -0.08611 C -0.39575 -0.08704 -0.40078 -0.08982 -0.40252 -0.09182 C -0.40391 -0.09321 -0.40495 -0.09537 -0.40599 -0.09722 C -0.40686 -0.1 -0.40755 -0.1034 -0.40859 -0.10571 C -0.41129 -0.11111 -0.41493 -0.11497 -0.4178 -0.11945 C -0.41901 -0.12145 -0.4204 -0.12284 -0.42144 -0.125 C -0.423 -0.12747 -0.42387 -0.13087 -0.42517 -0.13334 C -0.42457 -0.14074 -0.42517 -0.14861 -0.42387 -0.15556 C -0.42335 -0.15942 -0.42144 -0.16111 -0.4204 -0.16405 C -0.41085 -0.18982 -0.42318 -0.16111 -0.41224 -0.18334 C -0.41085 -0.18611 -0.40981 -0.18905 -0.40859 -0.19167 C -0.40478 -0.19954 -0.40408 -0.19939 -0.40026 -0.20556 C -0.39905 -0.20803 -0.39384 -0.21729 -0.39175 -0.2196 C -0.39054 -0.22084 -0.38967 -0.22099 -0.38828 -0.22222 C -0.38707 -0.22377 -0.38603 -0.22639 -0.38481 -0.22778 C -0.38359 -0.22917 -0.38238 -0.22948 -0.38099 -0.23071 C -0.37995 -0.2321 -0.37891 -0.23442 -0.37769 -0.23611 C -0.37613 -0.23812 -0.37439 -0.23951 -0.37283 -0.24182 C -0.37144 -0.24414 -0.36988 -0.24784 -0.36814 -0.25 C -0.3671 -0.25155 -0.36589 -0.25139 -0.36467 -0.25278 C -0.36207 -0.25618 -0.36016 -0.2625 -0.35738 -0.26389 C -0.35599 -0.26482 -0.35443 -0.26574 -0.35269 -0.26667 C -0.35165 -0.2676 -0.35061 -0.26868 -0.34905 -0.26945 C -0.34714 -0.27053 -0.34523 -0.2713 -0.34332 -0.27222 L -0.28993 -0.26945 C -0.28802 -0.26945 -0.28611 -0.26713 -0.28403 -0.26667 C -0.275 -0.26528 -0.2658 -0.26482 -0.25677 -0.26389 C -0.25278 -0.26297 -0.24896 -0.26173 -0.24479 -0.26111 C -0.22622 -0.25834 -0.20912 -0.25787 -0.19028 -0.25556 C -0.13507 -0.24954 -0.21771 -0.25648 -0.14288 -0.25 C -0.09288 -0.24599 -0.1217 -0.24954 -0.08698 -0.24445 C -0.08403 -0.2426 -0.0809 -0.24229 -0.07743 -0.23889 C -0.07205 -0.23272 -0.07309 -0.23318 -0.06684 -0.22778 C -0.06563 -0.22701 -0.06458 -0.22577 -0.0632 -0.225 C -0.06111 -0.22377 -0.05842 -0.22361 -0.05625 -0.22222 C -0.05347 -0.22084 -0.0507 -0.21883 -0.04809 -0.21667 C -0.04653 -0.2159 -0.04549 -0.21451 -0.04427 -0.21389 C -0.03872 -0.21266 -0.03333 -0.21219 -0.02778 -0.21127 C -0.02292 -0.20926 -0.0178 -0.20926 -0.01337 -0.20556 L -0.00634 -0.2 C -0.00356 -0.19784 -0.00104 -0.19584 0.00191 -0.19445 C 0.00521 -0.19321 0.00807 -0.1926 0.01146 -0.19167 C 0.0151 -0.18905 0.01849 -0.18581 0.02239 -0.18334 C 0.02326 -0.18287 0.02908 -0.17963 0.03047 -0.17778 C 0.04201 -0.16297 0.03307 -0.16945 0.04236 -0.16405 C 0.04514 -0.15988 0.04809 -0.15556 0.05069 -0.15016 C 0.05208 -0.14753 0.05312 -0.1446 0.05425 -0.14167 C 0.05868 -0.11127 0.05156 -0.15741 0.05772 -0.125 C 0.05885 -0.1196 0.05816 -0.11173 0.06024 -0.10834 C 0.0691 -0.09476 0.05816 -0.11219 0.06736 -0.09445 C 0.06831 -0.09229 0.06979 -0.09136 0.07075 -0.08889 C 0.08177 -0.06343 0.06632 -0.09275 0.07934 -0.06667 C 0.08316 -0.05895 0.08316 -0.06343 0.08637 -0.05278 C 0.08733 -0.04954 0.08767 -0.04491 0.08871 -0.04167 C 0.09114 -0.03472 0.0941 -0.03025 0.09687 -0.02222 L 0.10061 -0.01559 C 0.10121 -0.00834 0.10373 -0.00309 0.10347 0.00278 C 0.10217 0.01234 0.10173 0.02315 0.10061 0.03333 C 0.10017 0.03642 0.09878 0.03873 0.09835 0.04151 C 0.09679 0.04799 0.09575 0.05463 0.09462 0.06095 C 0.09401 0.06389 0.09297 0.06651 0.09219 0.06944 C 0.09149 0.07176 0.09149 0.07484 0.09114 0.07778 C 0.08819 0.08873 0.08654 0.08966 0.08255 0.09984 C 0.08151 0.10308 0.08055 0.10787 0.07934 0.11111 C 0.07734 0.11435 0.07491 0.11574 0.07309 0.11929 C 0.07118 0.1233 0.06953 0.12947 0.06736 0.13318 C 0.06597 0.13549 0.06406 0.13441 0.0625 0.13611 C 0.06033 0.1375 0.05868 0.13981 0.05677 0.14166 C 0.05555 0.14259 0.05425 0.14305 0.05312 0.14429 C 0.05173 0.14568 0.05069 0.14845 0.04948 0.14984 C 0.04271 0.15694 0.04149 0.1554 0.03403 0.15818 C 0.03212 0.15879 0.03021 0.16003 0.02812 0.16095 L -0.00278 0.17222 C -0.00556 0.17299 -0.00833 0.17345 -0.01111 0.17484 C -0.01285 0.17577 -0.01502 0.17716 -0.01702 0.17762 C -0.0382 0.18194 -0.0546 0.18348 -0.07535 0.18611 C -0.07882 0.18703 -0.08229 0.18842 -0.08577 0.18873 C -0.18594 0.19382 -0.14792 0.17716 -0.18429 0.19444 L -0.23177 0.18873 C -0.23472 0.18827 -0.2375 0.18688 -0.24011 0.18611 L -0.24965 0.18333 L -0.25781 0.17762 C -0.26389 0.17392 -0.26892 0.17176 -0.27465 0.16666 C -0.27691 0.16373 -0.27917 0.16049 -0.2816 0.15818 C -0.28368 0.15632 -0.28577 0.1554 -0.2875 0.15278 C -0.28976 0.14938 -0.29505 0.13858 -0.29696 0.13318 C -0.298 0.1304 -0.29818 0.12731 -0.29922 0.125 C -0.30044 0.12237 -0.30182 0.12129 -0.30287 0.11929 C -0.30651 0.11327 -0.30929 0.1071 -0.31363 0.10262 C -0.31519 0.10092 -0.31675 0.10123 -0.31832 0.09984 C -0.32162 0.09676 -0.32439 0.09151 -0.32787 0.08873 C -0.33012 0.08688 -0.3329 0.08642 -0.33498 0.08333 C -0.3362 0.08148 -0.33707 0.07886 -0.33846 0.07778 C -0.34089 0.07484 -0.34332 0.07392 -0.34557 0.07191 L -0.34905 0.06944 C -0.35044 0.06852 -0.35165 0.0679 -0.35269 0.06666 C -0.35443 0.06481 -0.35599 0.0625 -0.35738 0.06095 C -0.35912 0.05941 -0.36068 0.05941 -0.36224 0.05818 C -0.36814 0.05231 -0.37422 0.04568 -0.37995 0.03889 C -0.38169 0.03657 -0.3829 0.0321 -0.38481 0.02978 C -0.38898 0.02654 -0.39349 0.02531 -0.39766 0.02222 C -0.402 0.01913 -0.40478 0.01419 -0.40859 0.01095 C -0.40946 0.00833 -0.4112 0.00602 -0.41085 0.00278 C -0.41068 -0.00155 -0.40842 -0.00155 -0.40738 -0.00293 L -0.40738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0826" y="8905716"/>
            <a:ext cx="20429652" cy="1749036"/>
            <a:chOff x="0" y="0"/>
            <a:chExt cx="27239536" cy="233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87" t="15727"/>
            <a:stretch>
              <a:fillRect/>
            </a:stretch>
          </p:blipFill>
          <p:spPr>
            <a:xfrm>
              <a:off x="0" y="0"/>
              <a:ext cx="13693284" cy="233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87" t="15727"/>
            <a:stretch>
              <a:fillRect/>
            </a:stretch>
          </p:blipFill>
          <p:spPr>
            <a:xfrm>
              <a:off x="13546252" y="0"/>
              <a:ext cx="13693284" cy="233204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653902" y="-408885"/>
            <a:ext cx="5587787" cy="28751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53902" y="735327"/>
            <a:ext cx="16056260" cy="88163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21995" y="-1273325"/>
            <a:ext cx="5587787" cy="28751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144000" y="164260"/>
            <a:ext cx="2528893" cy="6896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774909" y="509109"/>
            <a:ext cx="4382593" cy="28606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5341" y="1342671"/>
            <a:ext cx="2312381" cy="630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550225" y="1973321"/>
            <a:ext cx="2976226" cy="757835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20947" y="3772337"/>
            <a:ext cx="9888836" cy="229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6"/>
              </a:lnSpc>
            </a:pPr>
            <a:r>
              <a:rPr lang="en-US" sz="9109" dirty="0">
                <a:solidFill>
                  <a:srgbClr val="3B435F"/>
                </a:solidFill>
                <a:latin typeface="Poetsen"/>
              </a:rPr>
              <a:t>Travelling </a:t>
            </a:r>
          </a:p>
          <a:p>
            <a:pPr algn="ctr">
              <a:lnSpc>
                <a:spcPts val="8836"/>
              </a:lnSpc>
            </a:pPr>
            <a:r>
              <a:rPr lang="en-US" sz="9109" dirty="0">
                <a:solidFill>
                  <a:srgbClr val="3B435F"/>
                </a:solidFill>
                <a:latin typeface="Poetsen"/>
              </a:rPr>
              <a:t>in the future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71054" y="6293493"/>
            <a:ext cx="8588621" cy="90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242D47"/>
                </a:solidFill>
                <a:latin typeface="Poppins Bold"/>
              </a:rPr>
              <a:t>Lesson 4: Communication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21510" y="1829208"/>
            <a:ext cx="3087709" cy="1325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spc="363" dirty="0">
                <a:solidFill>
                  <a:srgbClr val="392515"/>
                </a:solidFill>
                <a:latin typeface="Poppins"/>
              </a:rPr>
              <a:t>UNIT 11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903833" y="7295052"/>
            <a:ext cx="2685364" cy="248518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446440" y="8114557"/>
            <a:ext cx="2347433" cy="21724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3819" y="6985438"/>
            <a:ext cx="1677235" cy="1552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715795" flipH="1">
            <a:off x="14574277" y="365171"/>
            <a:ext cx="7427446" cy="1096296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21643" y="942299"/>
            <a:ext cx="10550482" cy="221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231F20"/>
                </a:solidFill>
                <a:latin typeface="Poetsen"/>
              </a:rPr>
              <a:t>After the lesson, </a:t>
            </a:r>
          </a:p>
          <a:p>
            <a:pPr>
              <a:lnSpc>
                <a:spcPts val="8499"/>
              </a:lnSpc>
            </a:pPr>
            <a:r>
              <a:rPr lang="en-US" sz="8499" dirty="0">
                <a:solidFill>
                  <a:srgbClr val="231F20"/>
                </a:solidFill>
                <a:latin typeface="Poetsen"/>
              </a:rPr>
              <a:t>Ss will be able to: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170" t="6154" b="12427"/>
          <a:stretch>
            <a:fillRect/>
          </a:stretch>
        </p:blipFill>
        <p:spPr>
          <a:xfrm>
            <a:off x="1562274" y="4258611"/>
            <a:ext cx="1694097" cy="17697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170" t="6154" b="12427"/>
          <a:stretch>
            <a:fillRect/>
          </a:stretch>
        </p:blipFill>
        <p:spPr>
          <a:xfrm>
            <a:off x="1562274" y="6961904"/>
            <a:ext cx="1694097" cy="17697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6819" y="4335152"/>
            <a:ext cx="1138249" cy="990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6819" y="7038445"/>
            <a:ext cx="1138249" cy="99073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71049" y="4483100"/>
            <a:ext cx="8001075" cy="14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5499">
                <a:solidFill>
                  <a:srgbClr val="231F20"/>
                </a:solidFill>
                <a:latin typeface="Faustina Regular"/>
              </a:rPr>
              <a:t>learn how to how to</a:t>
            </a:r>
          </a:p>
          <a:p>
            <a:pPr>
              <a:lnSpc>
                <a:spcPts val="5499"/>
              </a:lnSpc>
            </a:pPr>
            <a:r>
              <a:rPr lang="en-US" sz="5499">
                <a:solidFill>
                  <a:srgbClr val="231F20"/>
                </a:solidFill>
                <a:latin typeface="Faustina Regular"/>
              </a:rPr>
              <a:t>make predictions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71049" y="6838731"/>
            <a:ext cx="9157933" cy="212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9"/>
              </a:lnSpc>
            </a:pPr>
            <a:r>
              <a:rPr lang="en-US" sz="5499">
                <a:solidFill>
                  <a:srgbClr val="231F20"/>
                </a:solidFill>
                <a:latin typeface="Faustina Regular"/>
              </a:rPr>
              <a:t>practice using some grammar points and vocabulary related to the topic.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28982" y="1028700"/>
            <a:ext cx="2648376" cy="23787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991995" y="4046497"/>
            <a:ext cx="2685364" cy="24851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342267" y="4866003"/>
            <a:ext cx="2347433" cy="21724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61334" y="3736883"/>
            <a:ext cx="1677235" cy="1552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6533" flipV="1">
            <a:off x="7919218" y="-3198199"/>
            <a:ext cx="15669807" cy="52904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735864"/>
            <a:ext cx="9948885" cy="6204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20"/>
              </a:lnSpc>
            </a:pPr>
            <a:r>
              <a:rPr lang="en-US" sz="6000" spc="-96" dirty="0">
                <a:solidFill>
                  <a:srgbClr val="231F20"/>
                </a:solidFill>
                <a:latin typeface="Faustina Regular Bold"/>
              </a:rPr>
              <a:t>Ann</a:t>
            </a:r>
            <a:r>
              <a:rPr lang="en-US" sz="6000" spc="-96" dirty="0">
                <a:solidFill>
                  <a:srgbClr val="231F20"/>
                </a:solidFill>
                <a:latin typeface="Faustina Regular"/>
              </a:rPr>
              <a:t>: Do you think we will travel by flying car in the future? </a:t>
            </a:r>
          </a:p>
          <a:p>
            <a:pPr algn="just">
              <a:lnSpc>
                <a:spcPts val="8220"/>
              </a:lnSpc>
            </a:pPr>
            <a:r>
              <a:rPr lang="en-US" sz="6000" spc="-96" dirty="0">
                <a:solidFill>
                  <a:srgbClr val="231F20"/>
                </a:solidFill>
                <a:latin typeface="Faustina Regular"/>
              </a:rPr>
              <a:t>Tom: </a:t>
            </a:r>
            <a:r>
              <a:rPr lang="en-US" sz="6000" spc="-96" dirty="0">
                <a:solidFill>
                  <a:srgbClr val="D13123"/>
                </a:solidFill>
                <a:latin typeface="Faustina Regular Bold"/>
              </a:rPr>
              <a:t>We certainly will. </a:t>
            </a:r>
          </a:p>
          <a:p>
            <a:pPr algn="just">
              <a:lnSpc>
                <a:spcPts val="8220"/>
              </a:lnSpc>
            </a:pPr>
            <a:r>
              <a:rPr lang="en-US" sz="6000" spc="-96" dirty="0">
                <a:solidFill>
                  <a:srgbClr val="231F20"/>
                </a:solidFill>
                <a:latin typeface="Faustina Regular"/>
              </a:rPr>
              <a:t>Ann: Will it be able to fly across oceans? </a:t>
            </a:r>
          </a:p>
          <a:p>
            <a:pPr algn="just">
              <a:lnSpc>
                <a:spcPts val="8220"/>
              </a:lnSpc>
            </a:pPr>
            <a:r>
              <a:rPr lang="en-US" sz="6000" spc="-96" dirty="0">
                <a:solidFill>
                  <a:srgbClr val="231F20"/>
                </a:solidFill>
                <a:latin typeface="Faustina Regular"/>
              </a:rPr>
              <a:t>Tom: </a:t>
            </a:r>
            <a:r>
              <a:rPr lang="en-US" sz="6000" spc="-96" dirty="0">
                <a:solidFill>
                  <a:srgbClr val="D13123"/>
                </a:solidFill>
                <a:latin typeface="Faustina Regular Bold"/>
              </a:rPr>
              <a:t>It probably won't</a:t>
            </a:r>
            <a:r>
              <a:rPr lang="en-US" sz="6000" spc="-96" dirty="0">
                <a:solidFill>
                  <a:srgbClr val="231F20"/>
                </a:solidFill>
                <a:latin typeface="Faustina Regular"/>
              </a:rPr>
              <a:t>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36449" y="3520855"/>
            <a:ext cx="5725511" cy="612354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9600" y="609368"/>
            <a:ext cx="15595469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231F20"/>
                </a:solidFill>
                <a:latin typeface="Poetsen"/>
              </a:rPr>
              <a:t>Exercise 1. (</a:t>
            </a:r>
            <a:r>
              <a:rPr lang="en-US" sz="4500" dirty="0" err="1">
                <a:solidFill>
                  <a:srgbClr val="231F20"/>
                </a:solidFill>
                <a:latin typeface="Poetsen"/>
              </a:rPr>
              <a:t>pg</a:t>
            </a:r>
            <a:r>
              <a:rPr lang="en-US" sz="4500" dirty="0">
                <a:solidFill>
                  <a:srgbClr val="231F20"/>
                </a:solidFill>
                <a:latin typeface="Poetsen"/>
              </a:rPr>
              <a:t> 119) Listen and read the conversation. </a:t>
            </a:r>
          </a:p>
          <a:p>
            <a:pPr>
              <a:lnSpc>
                <a:spcPts val="4500"/>
              </a:lnSpc>
            </a:pPr>
            <a:r>
              <a:rPr lang="en-US" sz="4500" dirty="0">
                <a:solidFill>
                  <a:srgbClr val="231F20"/>
                </a:solidFill>
                <a:latin typeface="Poetsen"/>
              </a:rPr>
              <a:t>Pay attention to the highlighted sentences.</a:t>
            </a:r>
          </a:p>
        </p:txBody>
      </p:sp>
      <p:pic>
        <p:nvPicPr>
          <p:cNvPr id="6" name="079" descr="079">
            <a:hlinkClick r:id="" action="ppaction://media"/>
            <a:extLst>
              <a:ext uri="{FF2B5EF4-FFF2-40B4-BE49-F238E27FC236}">
                <a16:creationId xmlns:a16="http://schemas.microsoft.com/office/drawing/2014/main" id="{87FD4502-C4F8-0129-F68B-A057A25BA3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63.986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92121" y="364899"/>
            <a:ext cx="1524000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1271</Words>
  <Application>Microsoft Macintosh PowerPoint</Application>
  <PresentationFormat>Custom</PresentationFormat>
  <Paragraphs>162</Paragraphs>
  <Slides>22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Twinkl</vt:lpstr>
      <vt:lpstr>Calibri</vt:lpstr>
      <vt:lpstr>Faustina Regular</vt:lpstr>
      <vt:lpstr>Arial</vt:lpstr>
      <vt:lpstr>Segoe Print</vt:lpstr>
      <vt:lpstr>Tuffy</vt:lpstr>
      <vt:lpstr>Poppins Medium</vt:lpstr>
      <vt:lpstr>Poppins Bold</vt:lpstr>
      <vt:lpstr>Poetsen</vt:lpstr>
      <vt:lpstr>Faustina Regular Bold</vt:lpstr>
      <vt:lpstr>Poppins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G7 UNIT 11 COMMUNICATION</dc:title>
  <cp:lastModifiedBy>Hanh Nguyen</cp:lastModifiedBy>
  <cp:revision>4</cp:revision>
  <dcterms:created xsi:type="dcterms:W3CDTF">2006-08-16T00:00:00Z</dcterms:created>
  <dcterms:modified xsi:type="dcterms:W3CDTF">2023-03-09T16:56:57Z</dcterms:modified>
  <dc:identifier>DAFcMHCNaEc</dc:identifier>
</cp:coreProperties>
</file>