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88" r:id="rId3"/>
    <p:sldId id="270" r:id="rId4"/>
    <p:sldId id="389" r:id="rId5"/>
    <p:sldId id="272" r:id="rId6"/>
    <p:sldId id="273" r:id="rId7"/>
    <p:sldId id="390" r:id="rId8"/>
    <p:sldId id="608" r:id="rId9"/>
    <p:sldId id="606" r:id="rId10"/>
    <p:sldId id="607" r:id="rId11"/>
    <p:sldId id="260" r:id="rId12"/>
    <p:sldId id="275" r:id="rId13"/>
    <p:sldId id="457" r:id="rId14"/>
    <p:sldId id="462" r:id="rId15"/>
    <p:sldId id="459" r:id="rId16"/>
    <p:sldId id="464" r:id="rId17"/>
    <p:sldId id="465" r:id="rId18"/>
    <p:sldId id="458" r:id="rId19"/>
    <p:sldId id="350" r:id="rId20"/>
    <p:sldId id="355" r:id="rId21"/>
    <p:sldId id="353" r:id="rId22"/>
    <p:sldId id="354" r:id="rId23"/>
    <p:sldId id="467" r:id="rId24"/>
    <p:sldId id="474" r:id="rId25"/>
    <p:sldId id="468" r:id="rId26"/>
    <p:sldId id="469" r:id="rId27"/>
    <p:sldId id="356" r:id="rId28"/>
    <p:sldId id="357" r:id="rId29"/>
    <p:sldId id="358" r:id="rId30"/>
    <p:sldId id="359" r:id="rId31"/>
    <p:sldId id="472" r:id="rId32"/>
    <p:sldId id="264" r:id="rId33"/>
    <p:sldId id="323" r:id="rId34"/>
    <p:sldId id="453" r:id="rId35"/>
    <p:sldId id="454" r:id="rId36"/>
    <p:sldId id="256" r:id="rId37"/>
    <p:sldId id="455" r:id="rId38"/>
    <p:sldId id="456" r:id="rId39"/>
    <p:sldId id="345" r:id="rId40"/>
    <p:sldId id="269" r:id="rId41"/>
    <p:sldId id="317" r:id="rId42"/>
    <p:sldId id="348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CEC"/>
    <a:srgbClr val="DF6613"/>
    <a:srgbClr val="0CFC5C"/>
    <a:srgbClr val="A1FD0B"/>
    <a:srgbClr val="6A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1" autoAdjust="0"/>
    <p:restoredTop sz="89785" autoAdjust="0"/>
  </p:normalViewPr>
  <p:slideViewPr>
    <p:cSldViewPr snapToGrid="0">
      <p:cViewPr varScale="1">
        <p:scale>
          <a:sx n="61" d="100"/>
          <a:sy n="61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277A0-0AB8-47B2-9B86-1D960C492AE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616D3-B114-4CF2-9396-C474E8FB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2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Đới nóng: cây cối rậm rạp xanh tốt, thành phần loài phong phú, từ cây cỏ, dây leo, cộng sinh, kí sinh và cây thân gỗ lớn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7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80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9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57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7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4FB0-7A36-42D6-8FE9-45313374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84CF9-8747-4FF1-9842-B92268A09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8BD8-BDD3-44CC-AE75-C76C1D70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CA257-8C14-4A59-89F5-13DCDBB4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2337-8F25-4E90-B167-0A67AE6A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23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36A1-AB6E-4068-8FC4-9C7630F2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186E-A900-46F3-9252-19A38A186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D624B-2D39-4E9F-80DC-B52611D4B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50F5-0C6E-4B63-B5C7-09F78C5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53415-8BF9-4260-84E0-89B614AC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821F-B9F9-4992-9644-E3C9C0F4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5BBB-605E-41F8-B59C-9F23DA54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6C155-5127-43A3-B303-5AAA8A72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109D2-F361-4C91-A62A-A03C4403D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56560-D63D-43AB-964E-E1C859722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221B7-B99F-4016-841C-1A91E8D64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EABAA-099F-41DA-B8A2-FDEE1712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2F847-8CE1-4023-ABCC-4F001A6F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9B516-9546-4B12-A956-A3EECE89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7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A588-0DBB-48C4-8A8E-8260671C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3D973-6827-4003-A439-C70B74E0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1DDAA-AAE6-429C-9AD0-1EAD1CC9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CFA4A-18EF-4C14-ADFB-37203E6A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CD7E3-1BF5-4767-B0CF-3FCC6DEC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B8907-DF6E-41CB-9969-EFBB61D3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B61D0-921F-4379-93B8-E64E0E2E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0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3F90-8DA4-4049-A2EA-4C150226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57A5-B52A-4125-85B9-793608B6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86349-387E-43B9-9C51-64329DB52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59475-E2AB-4C14-9FC1-84821900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6DE4C-8BDF-483D-A0EE-FC4136DF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0FAE6-866F-4A56-8F23-4D41E346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5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5778-B374-4209-998D-A5C9C43C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570C2-CB31-49F7-B407-1C36AC84E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AEDD0-F956-477C-8238-70322A9F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6C1F3-299D-4CD9-B5C5-B4214EF0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CB37D-479E-4BD9-8AA6-210F53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2D811-7C91-4005-AA17-0998AE85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5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0DA3-E254-4745-8DFC-052E0E3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52FF5-A190-481D-A33F-2AD2CA81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30FB-A50E-4E83-87EA-89178B24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ECBB8-D7EC-4B6C-AA8F-E55452D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C037B-03A8-4DBD-AC2A-69251980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483BF-97C0-411A-82E2-99138563C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66AB7-5EC3-4F0D-B894-BA1F5841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F203-1201-4158-9819-09863891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468F7-69C8-49D1-B639-EA4F6A7A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E275-19BF-4B2B-8702-BD784B39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5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7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8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7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5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30000-BDD5-4433-8319-277B00CB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F6D0D-D16A-4135-ADD6-EF365605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8CE4C-B763-46CC-8063-E23D89573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7DFE-CAEF-403F-A2DC-C5ED726A47B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951A0-D4B8-45BA-9F39-89B0DA17E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12774-9D51-40EC-A79D-93CB276C9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68" r:id="rId4"/>
    <p:sldLayoutId id="2147483650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image" Target="../media/image43.png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image" Target="../media/image46.gif"/><Relationship Id="rId14" Type="http://schemas.openxmlformats.org/officeDocument/2006/relationships/image" Target="../media/image5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47.gif"/><Relationship Id="rId5" Type="http://schemas.openxmlformats.org/officeDocument/2006/relationships/image" Target="../media/image5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2.png"/><Relationship Id="rId9" Type="http://schemas.openxmlformats.org/officeDocument/2006/relationships/slide" Target="slide36.xml"/><Relationship Id="rId14" Type="http://schemas.openxmlformats.org/officeDocument/2006/relationships/image" Target="../media/image50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47.gif"/><Relationship Id="rId5" Type="http://schemas.openxmlformats.org/officeDocument/2006/relationships/image" Target="../media/image5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2.png"/><Relationship Id="rId9" Type="http://schemas.openxmlformats.org/officeDocument/2006/relationships/slide" Target="slide36.xml"/><Relationship Id="rId14" Type="http://schemas.openxmlformats.org/officeDocument/2006/relationships/image" Target="../media/image50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47.gif"/><Relationship Id="rId5" Type="http://schemas.openxmlformats.org/officeDocument/2006/relationships/image" Target="../media/image5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2.png"/><Relationship Id="rId9" Type="http://schemas.openxmlformats.org/officeDocument/2006/relationships/slide" Target="slide36.xml"/><Relationship Id="rId14" Type="http://schemas.openxmlformats.org/officeDocument/2006/relationships/image" Target="../media/image50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47.gif"/><Relationship Id="rId5" Type="http://schemas.openxmlformats.org/officeDocument/2006/relationships/image" Target="../media/image5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2.png"/><Relationship Id="rId9" Type="http://schemas.openxmlformats.org/officeDocument/2006/relationships/slide" Target="slide36.xml"/><Relationship Id="rId14" Type="http://schemas.openxmlformats.org/officeDocument/2006/relationships/image" Target="../media/image50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55459-689D-4715-9C1D-B2B4EBBC52B3}"/>
              </a:ext>
            </a:extLst>
          </p:cNvPr>
          <p:cNvSpPr txBox="1"/>
          <p:nvPr/>
        </p:nvSpPr>
        <p:spPr>
          <a:xfrm>
            <a:off x="6295419" y="5924698"/>
            <a:ext cx="600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viên: Lê Thị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      : lethichinh09sdl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@gmail.com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7F277-9851-45D5-8CE0-F3F1EB469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0" y="-1070727"/>
            <a:ext cx="12637499" cy="10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5965002-2FAE-4354-851B-767091D57B95}"/>
              </a:ext>
            </a:extLst>
          </p:cNvPr>
          <p:cNvPicPr/>
          <p:nvPr/>
        </p:nvPicPr>
        <p:blipFill rotWithShape="1">
          <a:blip r:embed="rId4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A3DF9226-BCCE-41EB-82D6-7AE18B106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23560"/>
            <a:ext cx="1865023" cy="104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112416" y="345549"/>
            <a:ext cx="944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SỐNG TRÊN TRÁI ĐẤT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253666"/>
            <a:ext cx="3317157" cy="922880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23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DD637F-A764-495A-B1D9-3709C384B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 b="27268"/>
          <a:stretch/>
        </p:blipFill>
        <p:spPr>
          <a:xfrm>
            <a:off x="838743" y="1522095"/>
            <a:ext cx="10769696" cy="53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195536" y="172016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1886268" y="1955101"/>
            <a:ext cx="8064295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2555961" y="2087224"/>
            <a:ext cx="765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dưới đại dương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1124039" y="1955101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1223407" y="3231617"/>
            <a:ext cx="8727156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1902115" y="342220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1113586" y="3228693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2104318" y="3536066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1AF96F-6FC4-4703-9CCE-831B4C517EE2}"/>
              </a:ext>
            </a:extLst>
          </p:cNvPr>
          <p:cNvGrpSpPr/>
          <p:nvPr/>
        </p:nvGrpSpPr>
        <p:grpSpPr>
          <a:xfrm>
            <a:off x="903288" y="80581"/>
            <a:ext cx="8064295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F50D1A9-5D86-4C38-A052-3B951310FB6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212E8-69D3-4BD4-87A5-352D67365D6E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887BEB5-B662-4959-A5CE-39EA44978D43}"/>
              </a:ext>
            </a:extLst>
          </p:cNvPr>
          <p:cNvSpPr txBox="1"/>
          <p:nvPr/>
        </p:nvSpPr>
        <p:spPr>
          <a:xfrm>
            <a:off x="1572981" y="212704"/>
            <a:ext cx="765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dưới đại dương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ABCE5-3BE1-4181-9477-66C3B611B57A}"/>
              </a:ext>
            </a:extLst>
          </p:cNvPr>
          <p:cNvGrpSpPr/>
          <p:nvPr/>
        </p:nvGrpSpPr>
        <p:grpSpPr>
          <a:xfrm>
            <a:off x="141059" y="80581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F97E62D8-B2B9-4FDD-B1B7-7889C791BA4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1E1770F-FB6C-4597-A273-50FAEEFBDEE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FEF3AD0-3D5D-4DAD-8775-2FD310AFD0FC}"/>
              </a:ext>
            </a:extLst>
          </p:cNvPr>
          <p:cNvSpPr/>
          <p:nvPr/>
        </p:nvSpPr>
        <p:spPr>
          <a:xfrm>
            <a:off x="-203201" y="2036103"/>
            <a:ext cx="12053659" cy="10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hình 1 và nội dung SGK, em hãy trao đổi theo cặp để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hoàn thiện thông tin phiếu học tập sau: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F9A1EF7B-01E2-4065-A852-81A44BFA5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995343"/>
              </p:ext>
            </p:extLst>
          </p:nvPr>
        </p:nvGraphicFramePr>
        <p:xfrm>
          <a:off x="341541" y="3177349"/>
          <a:ext cx="11508917" cy="344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4474">
                  <a:extLst>
                    <a:ext uri="{9D8B030D-6E8A-4147-A177-3AD203B41FA5}">
                      <a16:colId xmlns:a16="http://schemas.microsoft.com/office/drawing/2014/main" val="3961558076"/>
                    </a:ext>
                  </a:extLst>
                </a:gridCol>
                <a:gridCol w="3428137">
                  <a:extLst>
                    <a:ext uri="{9D8B030D-6E8A-4147-A177-3AD203B41FA5}">
                      <a16:colId xmlns:a16="http://schemas.microsoft.com/office/drawing/2014/main" val="3370217228"/>
                    </a:ext>
                  </a:extLst>
                </a:gridCol>
                <a:gridCol w="3836306">
                  <a:extLst>
                    <a:ext uri="{9D8B030D-6E8A-4147-A177-3AD203B41FA5}">
                      <a16:colId xmlns:a16="http://schemas.microsoft.com/office/drawing/2014/main" val="3736920052"/>
                    </a:ext>
                  </a:extLst>
                </a:gridCol>
              </a:tblGrid>
              <a:tr h="567309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sâu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 vật biển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881458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mặt</a:t>
                      </a:r>
                      <a:endParaRPr lang="en-US" sz="240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5325309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trung</a:t>
                      </a:r>
                      <a:endParaRPr lang="en-US" sz="240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7393632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sâu</a:t>
                      </a:r>
                      <a:endParaRPr lang="en-US" sz="240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6693558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sâu thẳm</a:t>
                      </a:r>
                      <a:endParaRPr lang="en-US" sz="240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861842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đáy vực thẳm</a:t>
                      </a:r>
                      <a:endParaRPr lang="en-US" sz="240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5200225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13C762-9A7C-4C8C-8AB7-A3480EA171A9}"/>
              </a:ext>
            </a:extLst>
          </p:cNvPr>
          <p:cNvSpPr/>
          <p:nvPr/>
        </p:nvSpPr>
        <p:spPr>
          <a:xfrm>
            <a:off x="3977640" y="1085653"/>
            <a:ext cx="4091940" cy="83448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55681D43-AEBB-41CC-8451-416B2C1E6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070" y="1186477"/>
            <a:ext cx="1431026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7" grpId="0"/>
      <p:bldP spid="13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DD096-1307-4B3A-8AC7-99B3CCBD8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60" t="26852" r="7864" b="32922"/>
          <a:stretch/>
        </p:blipFill>
        <p:spPr>
          <a:xfrm>
            <a:off x="822253" y="0"/>
            <a:ext cx="10735285" cy="6551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DF3E49-1475-40F9-A23A-BF779F2CE8EE}"/>
              </a:ext>
            </a:extLst>
          </p:cNvPr>
          <p:cNvSpPr txBox="1"/>
          <p:nvPr/>
        </p:nvSpPr>
        <p:spPr>
          <a:xfrm>
            <a:off x="4159165" y="6457890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Sinh vật d</a:t>
            </a:r>
            <a:r>
              <a:rPr lang="vi-VN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đại d</a:t>
            </a:r>
            <a:r>
              <a:rPr lang="vi-VN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152745-2C7E-43FA-957F-990CB222DBD7}"/>
              </a:ext>
            </a:extLst>
          </p:cNvPr>
          <p:cNvCxnSpPr>
            <a:cxnSpLocks/>
          </p:cNvCxnSpPr>
          <p:nvPr/>
        </p:nvCxnSpPr>
        <p:spPr>
          <a:xfrm>
            <a:off x="1062990" y="4688763"/>
            <a:ext cx="10401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D14C82-811B-4B47-88DA-CC6AF7837EB2}"/>
              </a:ext>
            </a:extLst>
          </p:cNvPr>
          <p:cNvCxnSpPr>
            <a:cxnSpLocks/>
          </p:cNvCxnSpPr>
          <p:nvPr/>
        </p:nvCxnSpPr>
        <p:spPr>
          <a:xfrm>
            <a:off x="994410" y="3241556"/>
            <a:ext cx="10563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EB12BA-841A-4CB5-8F2C-684CC0012A93}"/>
              </a:ext>
            </a:extLst>
          </p:cNvPr>
          <p:cNvCxnSpPr>
            <a:cxnSpLocks/>
          </p:cNvCxnSpPr>
          <p:nvPr/>
        </p:nvCxnSpPr>
        <p:spPr>
          <a:xfrm>
            <a:off x="1062990" y="1957889"/>
            <a:ext cx="10494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19082A-47F9-4EBE-921B-32E23D7B1A58}"/>
              </a:ext>
            </a:extLst>
          </p:cNvPr>
          <p:cNvCxnSpPr>
            <a:cxnSpLocks/>
          </p:cNvCxnSpPr>
          <p:nvPr/>
        </p:nvCxnSpPr>
        <p:spPr>
          <a:xfrm>
            <a:off x="1062990" y="939611"/>
            <a:ext cx="10401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5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1AF96F-6FC4-4703-9CCE-831B4C517EE2}"/>
              </a:ext>
            </a:extLst>
          </p:cNvPr>
          <p:cNvGrpSpPr/>
          <p:nvPr/>
        </p:nvGrpSpPr>
        <p:grpSpPr>
          <a:xfrm>
            <a:off x="903288" y="80581"/>
            <a:ext cx="8064295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F50D1A9-5D86-4C38-A052-3B951310FB6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212E8-69D3-4BD4-87A5-352D67365D6E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887BEB5-B662-4959-A5CE-39EA44978D43}"/>
              </a:ext>
            </a:extLst>
          </p:cNvPr>
          <p:cNvSpPr txBox="1"/>
          <p:nvPr/>
        </p:nvSpPr>
        <p:spPr>
          <a:xfrm>
            <a:off x="1572981" y="212704"/>
            <a:ext cx="765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dưới đại dương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ABCE5-3BE1-4181-9477-66C3B611B57A}"/>
              </a:ext>
            </a:extLst>
          </p:cNvPr>
          <p:cNvGrpSpPr/>
          <p:nvPr/>
        </p:nvGrpSpPr>
        <p:grpSpPr>
          <a:xfrm>
            <a:off x="141059" y="80581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F97E62D8-B2B9-4FDD-B1B7-7889C791BA4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1E1770F-FB6C-4597-A273-50FAEEFBDEE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4A2FC5-8476-468F-AEFE-77772A263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92682"/>
              </p:ext>
            </p:extLst>
          </p:nvPr>
        </p:nvGraphicFramePr>
        <p:xfrm>
          <a:off x="141061" y="1552288"/>
          <a:ext cx="11688990" cy="5062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3769">
                  <a:extLst>
                    <a:ext uri="{9D8B030D-6E8A-4147-A177-3AD203B41FA5}">
                      <a16:colId xmlns:a16="http://schemas.microsoft.com/office/drawing/2014/main" val="1115581939"/>
                    </a:ext>
                  </a:extLst>
                </a:gridCol>
                <a:gridCol w="2880360">
                  <a:extLst>
                    <a:ext uri="{9D8B030D-6E8A-4147-A177-3AD203B41FA5}">
                      <a16:colId xmlns:a16="http://schemas.microsoft.com/office/drawing/2014/main" val="4130324952"/>
                    </a:ext>
                  </a:extLst>
                </a:gridCol>
                <a:gridCol w="4594861">
                  <a:extLst>
                    <a:ext uri="{9D8B030D-6E8A-4147-A177-3AD203B41FA5}">
                      <a16:colId xmlns:a16="http://schemas.microsoft.com/office/drawing/2014/main" val="4242117971"/>
                    </a:ext>
                  </a:extLst>
                </a:gridCol>
              </a:tblGrid>
              <a:tr h="8438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sâu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 vật biển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727961"/>
                  </a:ext>
                </a:extLst>
              </a:tr>
              <a:tr h="8438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mặt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200m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Tôm, cá ngừ, sứa, rùa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9202"/>
                  </a:ext>
                </a:extLst>
              </a:tr>
              <a:tr h="8438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trung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– 1000m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Cua, cá mập, mực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248790"/>
                  </a:ext>
                </a:extLst>
              </a:tr>
              <a:tr h="8438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sâu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– 4000m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 biển, bạch tuộc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807376"/>
                  </a:ext>
                </a:extLst>
              </a:tr>
              <a:tr h="8438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 khơi sâu thẳm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 – 6000 m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 cần câu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436123"/>
                  </a:ext>
                </a:extLst>
              </a:tr>
              <a:tr h="8438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đáy vực thẳm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&gt;6000m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quỳ, mực ma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56710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5D4303E-DA1E-477B-961B-A7DF08D92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1AF96F-6FC4-4703-9CCE-831B4C517EE2}"/>
              </a:ext>
            </a:extLst>
          </p:cNvPr>
          <p:cNvGrpSpPr/>
          <p:nvPr/>
        </p:nvGrpSpPr>
        <p:grpSpPr>
          <a:xfrm>
            <a:off x="903288" y="80581"/>
            <a:ext cx="8064295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F50D1A9-5D86-4C38-A052-3B951310FB6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212E8-69D3-4BD4-87A5-352D67365D6E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887BEB5-B662-4959-A5CE-39EA44978D43}"/>
              </a:ext>
            </a:extLst>
          </p:cNvPr>
          <p:cNvSpPr txBox="1"/>
          <p:nvPr/>
        </p:nvSpPr>
        <p:spPr>
          <a:xfrm>
            <a:off x="1572981" y="212704"/>
            <a:ext cx="765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dưới đại dương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ABCE5-3BE1-4181-9477-66C3B611B57A}"/>
              </a:ext>
            </a:extLst>
          </p:cNvPr>
          <p:cNvGrpSpPr/>
          <p:nvPr/>
        </p:nvGrpSpPr>
        <p:grpSpPr>
          <a:xfrm>
            <a:off x="141059" y="80581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F97E62D8-B2B9-4FDD-B1B7-7889C791BA4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1E1770F-FB6C-4597-A273-50FAEEFBDEE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1E1CD2-7FF7-4BFD-B96B-DF4E98B8CC3F}"/>
              </a:ext>
            </a:extLst>
          </p:cNvPr>
          <p:cNvGrpSpPr/>
          <p:nvPr/>
        </p:nvGrpSpPr>
        <p:grpSpPr>
          <a:xfrm>
            <a:off x="141059" y="2704346"/>
            <a:ext cx="11915317" cy="1726289"/>
            <a:chOff x="138341" y="1099826"/>
            <a:chExt cx="11915317" cy="172628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49CAE4AD-F02F-4151-A0F0-5CB02C6B782E}"/>
                </a:ext>
              </a:extLst>
            </p:cNvPr>
            <p:cNvSpPr/>
            <p:nvPr/>
          </p:nvSpPr>
          <p:spPr>
            <a:xfrm>
              <a:off x="138341" y="1099826"/>
              <a:ext cx="11915317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00FF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263134-36D6-4267-8A07-1B613328F36E}"/>
                </a:ext>
              </a:extLst>
            </p:cNvPr>
            <p:cNvSpPr txBox="1"/>
            <p:nvPr/>
          </p:nvSpPr>
          <p:spPr>
            <a:xfrm>
              <a:off x="174609" y="1178140"/>
              <a:ext cx="11842780" cy="156966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Dựa vào nội dung phiếu học tập và kiến thức SGK, em hãy: </a:t>
              </a:r>
            </a:p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Nêu nhận xét về tài nguyên sinh vật biển? </a:t>
              </a:r>
            </a:p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Giải thích nguyên nhân sự đa dạng của sinh vật biển?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448941-7A2D-492F-8AD4-D100973D5507}"/>
              </a:ext>
            </a:extLst>
          </p:cNvPr>
          <p:cNvSpPr/>
          <p:nvPr/>
        </p:nvSpPr>
        <p:spPr>
          <a:xfrm>
            <a:off x="2491740" y="1614305"/>
            <a:ext cx="6858000" cy="83448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TÀI GIỎI BẠN CŨNG THẾ</a:t>
            </a:r>
          </a:p>
        </p:txBody>
      </p:sp>
      <p:pic>
        <p:nvPicPr>
          <p:cNvPr id="1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0A33B0DF-39A7-4458-962E-7D57BDD49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0260" y="1635724"/>
            <a:ext cx="1431026" cy="79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76ADE-D83B-429B-8B34-4F46218CD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95152" l="3797" r="94304">
                        <a14:foregroundMark x1="15190" y1="50303" x2="15190" y2="50303"/>
                        <a14:foregroundMark x1="6962" y1="32121" x2="12025" y2="39394"/>
                        <a14:foregroundMark x1="13924" y1="50303" x2="13924" y2="56970"/>
                        <a14:foregroundMark x1="36076" y1="93333" x2="54430" y2="95152"/>
                        <a14:foregroundMark x1="62658" y1="84242" x2="56962" y2="67273"/>
                        <a14:foregroundMark x1="60127" y1="66061" x2="58228" y2="80000"/>
                        <a14:foregroundMark x1="91139" y1="46667" x2="89873" y2="58788"/>
                        <a14:foregroundMark x1="62658" y1="17576" x2="62658" y2="17576"/>
                        <a14:foregroundMark x1="70886" y1="13333" x2="72785" y2="24848"/>
                        <a14:foregroundMark x1="81013" y1="88485" x2="81013" y2="88485"/>
                        <a14:foregroundMark x1="84810" y1="81212" x2="75316" y2="88485"/>
                        <a14:foregroundMark x1="82911" y1="83636" x2="72152" y2="90909"/>
                        <a14:foregroundMark x1="92405" y1="56970" x2="92405" y2="56970"/>
                        <a14:foregroundMark x1="93038" y1="52121" x2="93671" y2="58788"/>
                        <a14:foregroundMark x1="94304" y1="61818" x2="93038" y2="5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2206" y="4556680"/>
            <a:ext cx="2203688" cy="2301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79902A-AD65-4854-BC5F-10D0B982C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18" b="95455" l="9783" r="91848">
                        <a14:foregroundMark x1="51630" y1="17045" x2="51630" y2="17045"/>
                        <a14:foregroundMark x1="40761" y1="60795" x2="42935" y2="94886"/>
                        <a14:foregroundMark x1="38043" y1="67614" x2="46196" y2="90341"/>
                        <a14:foregroundMark x1="85870" y1="50000" x2="88587" y2="55114"/>
                        <a14:foregroundMark x1="46196" y1="11932" x2="29891" y2="10795"/>
                        <a14:foregroundMark x1="25543" y1="14205" x2="25543" y2="32955"/>
                        <a14:foregroundMark x1="38043" y1="66477" x2="41304" y2="88636"/>
                        <a14:foregroundMark x1="39130" y1="90341" x2="51087" y2="95455"/>
                        <a14:foregroundMark x1="52717" y1="95455" x2="28261" y2="80682"/>
                        <a14:foregroundMark x1="33696" y1="7386" x2="42391" y2="9091"/>
                        <a14:foregroundMark x1="42391" y1="7955" x2="48913" y2="14205"/>
                        <a14:foregroundMark x1="40217" y1="18182" x2="43478" y2="21591"/>
                        <a14:foregroundMark x1="30978" y1="21591" x2="30435" y2="24432"/>
                        <a14:foregroundMark x1="89130" y1="47727" x2="89130" y2="47727"/>
                        <a14:foregroundMark x1="89674" y1="52841" x2="91848" y2="55682"/>
                        <a14:foregroundMark x1="43478" y1="76705" x2="43478" y2="76705"/>
                        <a14:foregroundMark x1="20109" y1="7386" x2="20109" y2="7386"/>
                        <a14:foregroundMark x1="19565" y1="6250" x2="19565" y2="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27" y="4556680"/>
            <a:ext cx="2203688" cy="2107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8AB54-1C7C-42CD-88C7-E32F280038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1AF96F-6FC4-4703-9CCE-831B4C517EE2}"/>
              </a:ext>
            </a:extLst>
          </p:cNvPr>
          <p:cNvGrpSpPr/>
          <p:nvPr/>
        </p:nvGrpSpPr>
        <p:grpSpPr>
          <a:xfrm>
            <a:off x="903288" y="80581"/>
            <a:ext cx="8064295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F50D1A9-5D86-4C38-A052-3B951310FB6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212E8-69D3-4BD4-87A5-352D67365D6E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887BEB5-B662-4959-A5CE-39EA44978D43}"/>
              </a:ext>
            </a:extLst>
          </p:cNvPr>
          <p:cNvSpPr txBox="1"/>
          <p:nvPr/>
        </p:nvSpPr>
        <p:spPr>
          <a:xfrm>
            <a:off x="1572981" y="212704"/>
            <a:ext cx="765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dưới đại dương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ABCE5-3BE1-4181-9477-66C3B611B57A}"/>
              </a:ext>
            </a:extLst>
          </p:cNvPr>
          <p:cNvGrpSpPr/>
          <p:nvPr/>
        </p:nvGrpSpPr>
        <p:grpSpPr>
          <a:xfrm>
            <a:off x="141059" y="80581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F97E62D8-B2B9-4FDD-B1B7-7889C791BA4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1E1770F-FB6C-4597-A273-50FAEEFBDEE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B7E7B38-A69F-4B3B-A45A-F509F571FDC6}"/>
              </a:ext>
            </a:extLst>
          </p:cNvPr>
          <p:cNvSpPr/>
          <p:nvPr/>
        </p:nvSpPr>
        <p:spPr>
          <a:xfrm>
            <a:off x="419100" y="1779024"/>
            <a:ext cx="11536680" cy="2347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Sinh vật ở đại dương vô cùng phong phú</a:t>
            </a:r>
          </a:p>
          <a:p>
            <a:r>
              <a:rPr lang="en-US" sz="36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Nguyên nhân: Do sự đa dạng về môi trường sống vì ở các vĩ độ và độ sâu khác nhau có sự khác nhau về nhiệt độ, độ muối, áp suất, ánh sáng, nồng độ oxy …</a:t>
            </a:r>
            <a:endParaRPr lang="en-US" sz="3600">
              <a:solidFill>
                <a:srgbClr val="3E2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book9">
            <a:extLst>
              <a:ext uri="{FF2B5EF4-FFF2-40B4-BE49-F238E27FC236}">
                <a16:creationId xmlns:a16="http://schemas.microsoft.com/office/drawing/2014/main" id="{AEE1E7D7-2D3F-41A3-BABD-F8F5E3C020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472" y="868047"/>
            <a:ext cx="1222872" cy="10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274629-3084-4321-A25B-A87AA1F5D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DC01BE-EDCF-4475-A0D2-1A390EC7438F}"/>
              </a:ext>
            </a:extLst>
          </p:cNvPr>
          <p:cNvGrpSpPr/>
          <p:nvPr/>
        </p:nvGrpSpPr>
        <p:grpSpPr>
          <a:xfrm>
            <a:off x="251857" y="99797"/>
            <a:ext cx="8727156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0908C7C-9BA8-4CC3-8A37-9F2DD308026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8566D2-5A46-446A-B7DA-9BAD982FB35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120B72-CCAF-4A9B-89F8-84526DA14D12}"/>
              </a:ext>
            </a:extLst>
          </p:cNvPr>
          <p:cNvSpPr txBox="1"/>
          <p:nvPr/>
        </p:nvSpPr>
        <p:spPr>
          <a:xfrm>
            <a:off x="930565" y="29038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AB3031B-B9A5-4375-B029-F8B839BC3902}"/>
              </a:ext>
            </a:extLst>
          </p:cNvPr>
          <p:cNvSpPr/>
          <p:nvPr/>
        </p:nvSpPr>
        <p:spPr>
          <a:xfrm>
            <a:off x="142036" y="96873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198FCFB-AD9E-49B2-89DA-FB8532F87845}"/>
              </a:ext>
            </a:extLst>
          </p:cNvPr>
          <p:cNvSpPr/>
          <p:nvPr/>
        </p:nvSpPr>
        <p:spPr>
          <a:xfrm rot="5400000">
            <a:off x="1132768" y="404246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EB36D69-28AC-4649-B119-4A4B86669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94853"/>
              </p:ext>
            </p:extLst>
          </p:nvPr>
        </p:nvGraphicFramePr>
        <p:xfrm>
          <a:off x="251857" y="2190390"/>
          <a:ext cx="11272520" cy="26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454">
                  <a:extLst>
                    <a:ext uri="{9D8B030D-6E8A-4147-A177-3AD203B41FA5}">
                      <a16:colId xmlns:a16="http://schemas.microsoft.com/office/drawing/2014/main" val="1126820071"/>
                    </a:ext>
                  </a:extLst>
                </a:gridCol>
                <a:gridCol w="8271066">
                  <a:extLst>
                    <a:ext uri="{9D8B030D-6E8A-4147-A177-3AD203B41FA5}">
                      <a16:colId xmlns:a16="http://schemas.microsoft.com/office/drawing/2014/main" val="3475611662"/>
                    </a:ext>
                  </a:extLst>
                </a:gridCol>
              </a:tblGrid>
              <a:tr h="662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Đới khí hậu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 vật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0884"/>
                  </a:ext>
                </a:extLst>
              </a:tr>
              <a:tr h="662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Đới nóng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617495"/>
                  </a:ext>
                </a:extLst>
              </a:tr>
              <a:tr h="662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Đới ôn hòa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894373"/>
                  </a:ext>
                </a:extLst>
              </a:tr>
              <a:tr h="662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Đới lạnh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19403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DFCB310-C570-4C1C-9120-9C97F5A3BE2D}"/>
              </a:ext>
            </a:extLst>
          </p:cNvPr>
          <p:cNvSpPr/>
          <p:nvPr/>
        </p:nvSpPr>
        <p:spPr>
          <a:xfrm>
            <a:off x="793012" y="1013593"/>
            <a:ext cx="10327723" cy="117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hình 2, thông tin mục 2a, em hãy hoàn thiện thông tin bài tập sau:</a:t>
            </a:r>
            <a:endParaRPr lang="en-US" sz="32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B90B2-61FC-4E59-80E3-E29DE24F7ABB}"/>
              </a:ext>
            </a:extLst>
          </p:cNvPr>
          <p:cNvSpPr/>
          <p:nvPr/>
        </p:nvSpPr>
        <p:spPr>
          <a:xfrm>
            <a:off x="251857" y="4874637"/>
            <a:ext cx="11708090" cy="1741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Nhận xét về tài nguyên thực vật trên lục địa?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……………………………………………………………………………….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Nguyên nhân?....................................................................................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179055" y="1462039"/>
            <a:ext cx="2683533" cy="1289557"/>
            <a:chOff x="2695" y="1353653"/>
            <a:chExt cx="3450981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718775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nóng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7719A11-200E-4035-9AD5-49EAD97B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4" t="50000" r="60807" b="31566"/>
          <a:stretch/>
        </p:blipFill>
        <p:spPr>
          <a:xfrm>
            <a:off x="8431865" y="926287"/>
            <a:ext cx="3568746" cy="3004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20526-DCEF-46FA-8948-050551E2F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66" t="50000" r="49695" b="31566"/>
          <a:stretch/>
        </p:blipFill>
        <p:spPr>
          <a:xfrm>
            <a:off x="2865636" y="891699"/>
            <a:ext cx="3646312" cy="30048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1E52D1-569C-4BE1-B8D1-099506AA7152}"/>
              </a:ext>
            </a:extLst>
          </p:cNvPr>
          <p:cNvSpPr txBox="1"/>
          <p:nvPr/>
        </p:nvSpPr>
        <p:spPr>
          <a:xfrm>
            <a:off x="9264952" y="3832379"/>
            <a:ext cx="25256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mưa nhiệt đới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A709F-D7F4-4AD3-943C-8879CD8CDFA3}"/>
              </a:ext>
            </a:extLst>
          </p:cNvPr>
          <p:cNvSpPr txBox="1"/>
          <p:nvPr/>
        </p:nvSpPr>
        <p:spPr>
          <a:xfrm>
            <a:off x="3928995" y="3833208"/>
            <a:ext cx="252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 van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80C08-43B8-49A1-84AB-421DAB8D5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9" t="35437" r="48424" b="32158"/>
          <a:stretch/>
        </p:blipFill>
        <p:spPr>
          <a:xfrm>
            <a:off x="5570950" y="3832379"/>
            <a:ext cx="3466870" cy="2748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7FF6BA-BC0E-45E5-9AAE-2959AED22BA4}"/>
              </a:ext>
            </a:extLst>
          </p:cNvPr>
          <p:cNvSpPr txBox="1"/>
          <p:nvPr/>
        </p:nvSpPr>
        <p:spPr>
          <a:xfrm>
            <a:off x="5570950" y="6471271"/>
            <a:ext cx="3646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mưa nhiệt đới gió mùa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CB8CB5-0078-49E4-86EA-EA1AD84FA4C2}"/>
              </a:ext>
            </a:extLst>
          </p:cNvPr>
          <p:cNvSpPr/>
          <p:nvPr/>
        </p:nvSpPr>
        <p:spPr>
          <a:xfrm>
            <a:off x="3463947" y="69222"/>
            <a:ext cx="853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sức phong phú và đa dạng, có sự khác biệt giữa các đới khí hậu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04A933-F72B-4BE8-A07E-AF948E7A229E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Thực vật</a:t>
            </a:r>
          </a:p>
        </p:txBody>
      </p:sp>
    </p:spTree>
    <p:extLst>
      <p:ext uri="{BB962C8B-B14F-4D97-AF65-F5344CB8AC3E}">
        <p14:creationId xmlns:p14="http://schemas.microsoft.com/office/powerpoint/2010/main" val="11040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435" y="144026"/>
            <a:ext cx="9886950" cy="141072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1. Đất là?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8458" y="3135363"/>
            <a:ext cx="9344342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vật chất mỏng, vụn bở, bao phủ trên bề </a:t>
            </a:r>
          </a:p>
          <a:p>
            <a:pPr algn="ctr"/>
            <a:r>
              <a:rPr lang="en-US" sz="28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mặt lục địa và đảo, được đặc trưng bởi độ phì</a:t>
            </a:r>
            <a:endParaRPr lang="vi-VN" sz="28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782275" y="3135363"/>
            <a:ext cx="1141775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08922-287A-4320-8FE9-E80B2EF75AD9}"/>
              </a:ext>
            </a:extLst>
          </p:cNvPr>
          <p:cNvSpPr/>
          <p:nvPr/>
        </p:nvSpPr>
        <p:spPr>
          <a:xfrm>
            <a:off x="1628459" y="1946905"/>
            <a:ext cx="9277666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mùn có màu nâu xám, cung cấp chất </a:t>
            </a:r>
          </a:p>
          <a:p>
            <a:pPr algn="ctr"/>
            <a:r>
              <a:rPr lang="en-US" sz="28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dinh dưỡng cho cây trồng phát triển</a:t>
            </a:r>
            <a:endParaRPr lang="vi-VN" sz="28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:a16="http://schemas.microsoft.com/office/drawing/2014/main" id="{CB31563B-0B0F-4F02-ADB0-C7E1363838FE}"/>
              </a:ext>
            </a:extLst>
          </p:cNvPr>
          <p:cNvSpPr/>
          <p:nvPr/>
        </p:nvSpPr>
        <p:spPr>
          <a:xfrm>
            <a:off x="792436" y="1946905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A85EE-CF89-4C71-8D27-9E2ACC4CFC8F}"/>
              </a:ext>
            </a:extLst>
          </p:cNvPr>
          <p:cNvSpPr/>
          <p:nvPr/>
        </p:nvSpPr>
        <p:spPr>
          <a:xfrm>
            <a:off x="1628458" y="4323821"/>
            <a:ext cx="9354502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vật liệu vụn bở, có thành phần phức tạp ở phía trên lục địa và đảo, được đặc trưng bởi độ phì</a:t>
            </a:r>
            <a:endParaRPr lang="vi-VN" sz="28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8">
            <a:extLst>
              <a:ext uri="{FF2B5EF4-FFF2-40B4-BE49-F238E27FC236}">
                <a16:creationId xmlns:a16="http://schemas.microsoft.com/office/drawing/2014/main" id="{DD2009E8-F88F-4140-850C-D0B2EA44372C}"/>
              </a:ext>
            </a:extLst>
          </p:cNvPr>
          <p:cNvSpPr/>
          <p:nvPr/>
        </p:nvSpPr>
        <p:spPr>
          <a:xfrm>
            <a:off x="792435" y="4323821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CB185-63D0-4F92-8EB5-7F30500E1CDE}"/>
              </a:ext>
            </a:extLst>
          </p:cNvPr>
          <p:cNvSpPr/>
          <p:nvPr/>
        </p:nvSpPr>
        <p:spPr>
          <a:xfrm>
            <a:off x="1618297" y="5566414"/>
            <a:ext cx="9287827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vật chất có được từ quá trình phân hủy</a:t>
            </a:r>
          </a:p>
          <a:p>
            <a:pPr algn="ctr"/>
            <a:r>
              <a:rPr lang="en-US" sz="28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các loại đá</a:t>
            </a:r>
            <a:endParaRPr lang="vi-VN" sz="28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entagon 18">
            <a:extLst>
              <a:ext uri="{FF2B5EF4-FFF2-40B4-BE49-F238E27FC236}">
                <a16:creationId xmlns:a16="http://schemas.microsoft.com/office/drawing/2014/main" id="{7104F2A1-A843-443D-B49C-97374C2571BF}"/>
              </a:ext>
            </a:extLst>
          </p:cNvPr>
          <p:cNvSpPr/>
          <p:nvPr/>
        </p:nvSpPr>
        <p:spPr>
          <a:xfrm>
            <a:off x="782275" y="5566414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30196" y="1462039"/>
            <a:ext cx="3042608" cy="1289557"/>
            <a:chOff x="2695" y="1353653"/>
            <a:chExt cx="3415175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682969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ôn hòa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B1E52D1-569C-4BE1-B8D1-099506AA7152}"/>
              </a:ext>
            </a:extLst>
          </p:cNvPr>
          <p:cNvSpPr txBox="1"/>
          <p:nvPr/>
        </p:nvSpPr>
        <p:spPr>
          <a:xfrm>
            <a:off x="8784030" y="3732031"/>
            <a:ext cx="25256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lá rộng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A709F-D7F4-4AD3-943C-8879CD8CDFA3}"/>
              </a:ext>
            </a:extLst>
          </p:cNvPr>
          <p:cNvSpPr txBox="1"/>
          <p:nvPr/>
        </p:nvSpPr>
        <p:spPr>
          <a:xfrm>
            <a:off x="4465845" y="3743370"/>
            <a:ext cx="2525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lá kim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7FF6BA-BC0E-45E5-9AAE-2959AED22BA4}"/>
              </a:ext>
            </a:extLst>
          </p:cNvPr>
          <p:cNvSpPr txBox="1"/>
          <p:nvPr/>
        </p:nvSpPr>
        <p:spPr>
          <a:xfrm>
            <a:off x="6758240" y="6428059"/>
            <a:ext cx="364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nguyên</a:t>
            </a:r>
          </a:p>
        </p:txBody>
      </p:sp>
      <p:pic>
        <p:nvPicPr>
          <p:cNvPr id="19" name="Picture 1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2A1A7BB6-3728-46BB-AB80-39277144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70" y="1048877"/>
            <a:ext cx="4388054" cy="2683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BC7ACF-FF81-453C-949F-ABC7D63B6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9" t="50000" r="38318" b="31533"/>
          <a:stretch/>
        </p:blipFill>
        <p:spPr>
          <a:xfrm>
            <a:off x="3072804" y="926499"/>
            <a:ext cx="4548566" cy="2918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F36FC6-3981-463D-AA00-C924FC2A40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12" t="26833" r="29997" b="39535"/>
          <a:stretch/>
        </p:blipFill>
        <p:spPr>
          <a:xfrm>
            <a:off x="5658802" y="4157940"/>
            <a:ext cx="4388054" cy="23064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94F926-A3A3-47C5-BDB9-579054FD2DDA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Thực vật</a:t>
            </a:r>
          </a:p>
        </p:txBody>
      </p:sp>
    </p:spTree>
    <p:extLst>
      <p:ext uri="{BB962C8B-B14F-4D97-AF65-F5344CB8AC3E}">
        <p14:creationId xmlns:p14="http://schemas.microsoft.com/office/powerpoint/2010/main" val="65477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1CBA1E-8BE6-4EE6-9977-0B67C29EC6D4}"/>
              </a:ext>
            </a:extLst>
          </p:cNvPr>
          <p:cNvGrpSpPr/>
          <p:nvPr/>
        </p:nvGrpSpPr>
        <p:grpSpPr>
          <a:xfrm>
            <a:off x="136929" y="1371468"/>
            <a:ext cx="2650996" cy="1580922"/>
            <a:chOff x="2695" y="1381198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BCD0F743-F006-4A8C-9119-EBDED86E06F2}"/>
                </a:ext>
              </a:extLst>
            </p:cNvPr>
            <p:cNvSpPr/>
            <p:nvPr/>
          </p:nvSpPr>
          <p:spPr>
            <a:xfrm>
              <a:off x="2695" y="1475494"/>
              <a:ext cx="3283776" cy="1213260"/>
            </a:xfrm>
            <a:prstGeom prst="chevron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id="{CD3893C9-7EA6-4CF1-A933-CCB644E7B64D}"/>
                </a:ext>
              </a:extLst>
            </p:cNvPr>
            <p:cNvSpPr txBox="1"/>
            <p:nvPr/>
          </p:nvSpPr>
          <p:spPr>
            <a:xfrm>
              <a:off x="951984" y="1381198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lạnh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3F556-8D45-4E75-959C-55B44DB818AE}"/>
              </a:ext>
            </a:extLst>
          </p:cNvPr>
          <p:cNvSpPr txBox="1"/>
          <p:nvPr/>
        </p:nvSpPr>
        <p:spPr>
          <a:xfrm>
            <a:off x="8989049" y="5362186"/>
            <a:ext cx="2309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rêu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A1E9F-A387-4281-8571-1F55E59E4070}"/>
              </a:ext>
            </a:extLst>
          </p:cNvPr>
          <p:cNvSpPr txBox="1"/>
          <p:nvPr/>
        </p:nvSpPr>
        <p:spPr>
          <a:xfrm>
            <a:off x="3867334" y="5207212"/>
            <a:ext cx="35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 nguyên vùng cực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1111C4-0CBC-46BD-AA14-270D6AC9A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9" t="50000" r="26250" b="31303"/>
          <a:stretch/>
        </p:blipFill>
        <p:spPr>
          <a:xfrm>
            <a:off x="3394670" y="2368478"/>
            <a:ext cx="4158058" cy="2887028"/>
          </a:xfrm>
          <a:prstGeom prst="rect">
            <a:avLst/>
          </a:prstGeom>
        </p:spPr>
      </p:pic>
      <p:pic>
        <p:nvPicPr>
          <p:cNvPr id="3" name="Picture 2" descr="A picture containing text, outdoor, mountain, highland&#10;&#10;Description automatically generated">
            <a:extLst>
              <a:ext uri="{FF2B5EF4-FFF2-40B4-BE49-F238E27FC236}">
                <a16:creationId xmlns:a16="http://schemas.microsoft.com/office/drawing/2014/main" id="{ADA8BFBF-6D79-4B14-B315-831E649A4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28" y="2492417"/>
            <a:ext cx="4004894" cy="2745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07D50A-5991-4303-8E23-C441C72A3530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Thực vật</a:t>
            </a:r>
          </a:p>
        </p:txBody>
      </p:sp>
    </p:spTree>
    <p:extLst>
      <p:ext uri="{BB962C8B-B14F-4D97-AF65-F5344CB8AC3E}">
        <p14:creationId xmlns:p14="http://schemas.microsoft.com/office/powerpoint/2010/main" val="1752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094D2A0E-7E5E-47E2-A793-38FCDF209054}"/>
              </a:ext>
            </a:extLst>
          </p:cNvPr>
          <p:cNvSpPr/>
          <p:nvPr/>
        </p:nvSpPr>
        <p:spPr>
          <a:xfrm>
            <a:off x="-11662" y="916059"/>
            <a:ext cx="2650996" cy="1460263"/>
          </a:xfrm>
          <a:prstGeom prst="chevron">
            <a:avLst/>
          </a:prstGeom>
          <a:solidFill>
            <a:srgbClr val="DF661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Arrow: Chevron 4">
            <a:extLst>
              <a:ext uri="{FF2B5EF4-FFF2-40B4-BE49-F238E27FC236}">
                <a16:creationId xmlns:a16="http://schemas.microsoft.com/office/drawing/2014/main" id="{13C332BF-7505-476F-8E2C-2E228B98CEC4}"/>
              </a:ext>
            </a:extLst>
          </p:cNvPr>
          <p:cNvSpPr txBox="1"/>
          <p:nvPr/>
        </p:nvSpPr>
        <p:spPr>
          <a:xfrm>
            <a:off x="628970" y="916059"/>
            <a:ext cx="1825658" cy="15809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018" tIns="48006" rIns="48006" bIns="48006" numCol="1" spcCol="1270" anchor="ctr" anchorCtr="0">
            <a:noAutofit/>
          </a:bodyPr>
          <a:lstStyle/>
          <a:p>
            <a:pPr lvl="0"/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Hoang mạc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Hình ảnh cây xương rồng đẹp, cute trên sa mạc chất lừ">
            <a:extLst>
              <a:ext uri="{FF2B5EF4-FFF2-40B4-BE49-F238E27FC236}">
                <a16:creationId xmlns:a16="http://schemas.microsoft.com/office/drawing/2014/main" id="{221B5CB3-6865-4F08-920C-88971121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77" y="2702610"/>
            <a:ext cx="4315169" cy="29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A9842E-0FA4-443F-98F7-0D6F939A5A5C}"/>
              </a:ext>
            </a:extLst>
          </p:cNvPr>
          <p:cNvSpPr txBox="1"/>
          <p:nvPr/>
        </p:nvSpPr>
        <p:spPr>
          <a:xfrm>
            <a:off x="3201728" y="5195238"/>
            <a:ext cx="20849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rồng</a:t>
            </a:r>
          </a:p>
        </p:txBody>
      </p:sp>
      <p:pic>
        <p:nvPicPr>
          <p:cNvPr id="7176" name="Picture 8" descr="Phát hiện mới: Sa mạc Sahara từng là thiên đường xanh tươi">
            <a:extLst>
              <a:ext uri="{FF2B5EF4-FFF2-40B4-BE49-F238E27FC236}">
                <a16:creationId xmlns:a16="http://schemas.microsoft.com/office/drawing/2014/main" id="{650EFFE8-956F-4732-80CD-F1F6EAF2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6"/>
          <a:stretch/>
        </p:blipFill>
        <p:spPr bwMode="auto">
          <a:xfrm>
            <a:off x="7523822" y="2746931"/>
            <a:ext cx="4315170" cy="29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416B26-FC73-4676-9A24-1FDB2CA6F253}"/>
              </a:ext>
            </a:extLst>
          </p:cNvPr>
          <p:cNvSpPr txBox="1"/>
          <p:nvPr/>
        </p:nvSpPr>
        <p:spPr>
          <a:xfrm>
            <a:off x="9892971" y="5174217"/>
            <a:ext cx="1910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chà là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336BE-040C-4915-AFBB-F48A9B4E86A4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Thực vật</a:t>
            </a:r>
          </a:p>
        </p:txBody>
      </p:sp>
    </p:spTree>
    <p:extLst>
      <p:ext uri="{BB962C8B-B14F-4D97-AF65-F5344CB8AC3E}">
        <p14:creationId xmlns:p14="http://schemas.microsoft.com/office/powerpoint/2010/main" val="16008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Hình ảnh 5">
            <a:extLst>
              <a:ext uri="{FF2B5EF4-FFF2-40B4-BE49-F238E27FC236}">
                <a16:creationId xmlns:a16="http://schemas.microsoft.com/office/drawing/2014/main" id="{6F5CF9C4-7EFC-4725-8781-72325B94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0" y="2468880"/>
            <a:ext cx="3691493" cy="28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Hình ảnh 9">
            <a:extLst>
              <a:ext uri="{FF2B5EF4-FFF2-40B4-BE49-F238E27FC236}">
                <a16:creationId xmlns:a16="http://schemas.microsoft.com/office/drawing/2014/main" id="{EC749900-8FD3-4B1A-942C-5FDC185A4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259" y="2468880"/>
            <a:ext cx="3467572" cy="28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5928B67-4CD8-4D0E-B314-364C2E923B9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959204" y="2423160"/>
            <a:ext cx="3557270" cy="28689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2C0F34-0641-436F-80EA-14775D2342AE}"/>
              </a:ext>
            </a:extLst>
          </p:cNvPr>
          <p:cNvSpPr/>
          <p:nvPr/>
        </p:nvSpPr>
        <p:spPr>
          <a:xfrm>
            <a:off x="0" y="1317203"/>
            <a:ext cx="12487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 hình 2, mô tả cảnh quan của rừng mưa nhiệt đới,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rừng lá kim và đài nguyên.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6667C0-D237-41C8-AA86-892AB478BCFC}"/>
              </a:ext>
            </a:extLst>
          </p:cNvPr>
          <p:cNvSpPr/>
          <p:nvPr/>
        </p:nvSpPr>
        <p:spPr>
          <a:xfrm>
            <a:off x="3984103" y="282298"/>
            <a:ext cx="3975101" cy="8115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MÔ TẢ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6744D-CE6E-418A-95A1-8F55FF06B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357" y="20284"/>
            <a:ext cx="2176321" cy="132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87581-22A2-4673-8D72-D063281C6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322" y="121264"/>
            <a:ext cx="1798447" cy="112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Hình ảnh 5">
            <a:extLst>
              <a:ext uri="{FF2B5EF4-FFF2-40B4-BE49-F238E27FC236}">
                <a16:creationId xmlns:a16="http://schemas.microsoft.com/office/drawing/2014/main" id="{6F5CF9C4-7EFC-4725-8781-72325B94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" y="1194630"/>
            <a:ext cx="3932775" cy="30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2C0F34-0641-436F-80EA-14775D2342AE}"/>
              </a:ext>
            </a:extLst>
          </p:cNvPr>
          <p:cNvSpPr/>
          <p:nvPr/>
        </p:nvSpPr>
        <p:spPr>
          <a:xfrm>
            <a:off x="-639378" y="0"/>
            <a:ext cx="12487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 hình 2, mô tả cảnh quan của rừng mưa nhiệt đới,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rừng lá kim và đài nguyên.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3F02AD-B71E-43FA-A00B-DC3ADAAA73BC}"/>
              </a:ext>
            </a:extLst>
          </p:cNvPr>
          <p:cNvSpPr/>
          <p:nvPr/>
        </p:nvSpPr>
        <p:spPr>
          <a:xfrm>
            <a:off x="-2" y="4327342"/>
            <a:ext cx="4309965" cy="1815882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E2CEC"/>
                </a:solidFill>
              </a:rPr>
              <a:t>- Rừng mưa nhiệt đới: chủ yếu là cây lá rộng, thực vật mọc rậm rạp, có 4 - 5 tầng.</a:t>
            </a:r>
            <a:endParaRPr lang="en-US" sz="2800">
              <a:solidFill>
                <a:srgbClr val="3E2CEC"/>
              </a:solidFill>
            </a:endParaRP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8F2D784B-DC04-4401-8DF2-7B2343003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15" y="1264035"/>
            <a:ext cx="3467572" cy="29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06355A-5F70-47F2-8027-B3E27B32753E}"/>
              </a:ext>
            </a:extLst>
          </p:cNvPr>
          <p:cNvSpPr/>
          <p:nvPr/>
        </p:nvSpPr>
        <p:spPr>
          <a:xfrm>
            <a:off x="4505736" y="4327342"/>
            <a:ext cx="3795477" cy="181588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E2CEC"/>
                </a:solidFill>
              </a:rPr>
              <a:t>- Rừng lá kim: chủ yếu là cây lá kim như thông, vân sam, tuyết tùng, linh sam.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352F8-EC88-4A5B-B0B1-F4EB88247F61}"/>
              </a:ext>
            </a:extLst>
          </p:cNvPr>
          <p:cNvSpPr/>
          <p:nvPr/>
        </p:nvSpPr>
        <p:spPr>
          <a:xfrm>
            <a:off x="8500434" y="4327342"/>
            <a:ext cx="3448674" cy="181588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E2CEC"/>
                </a:solidFill>
              </a:rPr>
              <a:t>- Đài nguyên: chủ yếu là rêu, địa y, cây bụi thấp lùn, cói, lác và cỏ.</a:t>
            </a:r>
          </a:p>
        </p:txBody>
      </p:sp>
      <p:pic>
        <p:nvPicPr>
          <p:cNvPr id="14" name="Hình ảnh 10">
            <a:extLst>
              <a:ext uri="{FF2B5EF4-FFF2-40B4-BE49-F238E27FC236}">
                <a16:creationId xmlns:a16="http://schemas.microsoft.com/office/drawing/2014/main" id="{BABBDD27-9384-409E-9B73-2EB6149B4B4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46136" y="1333440"/>
            <a:ext cx="3557270" cy="28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9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DC01BE-EDCF-4475-A0D2-1A390EC7438F}"/>
              </a:ext>
            </a:extLst>
          </p:cNvPr>
          <p:cNvGrpSpPr/>
          <p:nvPr/>
        </p:nvGrpSpPr>
        <p:grpSpPr>
          <a:xfrm>
            <a:off x="251857" y="99797"/>
            <a:ext cx="8727156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0908C7C-9BA8-4CC3-8A37-9F2DD308026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8566D2-5A46-446A-B7DA-9BAD982FB35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120B72-CCAF-4A9B-89F8-84526DA14D12}"/>
              </a:ext>
            </a:extLst>
          </p:cNvPr>
          <p:cNvSpPr txBox="1"/>
          <p:nvPr/>
        </p:nvSpPr>
        <p:spPr>
          <a:xfrm>
            <a:off x="930565" y="29038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AB3031B-B9A5-4375-B029-F8B839BC3902}"/>
              </a:ext>
            </a:extLst>
          </p:cNvPr>
          <p:cNvSpPr/>
          <p:nvPr/>
        </p:nvSpPr>
        <p:spPr>
          <a:xfrm>
            <a:off x="142036" y="96873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198FCFB-AD9E-49B2-89DA-FB8532F87845}"/>
              </a:ext>
            </a:extLst>
          </p:cNvPr>
          <p:cNvSpPr/>
          <p:nvPr/>
        </p:nvSpPr>
        <p:spPr>
          <a:xfrm rot="5400000">
            <a:off x="1132768" y="404246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AE2FBB-0ADC-4B0C-AB2B-12E7A8202C33}"/>
              </a:ext>
            </a:extLst>
          </p:cNvPr>
          <p:cNvSpPr/>
          <p:nvPr/>
        </p:nvSpPr>
        <p:spPr>
          <a:xfrm>
            <a:off x="142036" y="1542369"/>
            <a:ext cx="11646773" cy="2213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400" b="1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Thực vật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4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Phong phú, đa dạng, có sự khác biệt rõ rệt giữa các đới khí hậu.</a:t>
            </a:r>
            <a:endParaRPr lang="en-US" sz="4400">
              <a:solidFill>
                <a:srgbClr val="3E2CE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book9">
            <a:extLst>
              <a:ext uri="{FF2B5EF4-FFF2-40B4-BE49-F238E27FC236}">
                <a16:creationId xmlns:a16="http://schemas.microsoft.com/office/drawing/2014/main" id="{9FB214BC-9920-4662-A438-B2987BE8D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28" y="1013593"/>
            <a:ext cx="1222872" cy="10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5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1F656-9057-4A7F-A203-E6783DEC53D2}"/>
              </a:ext>
            </a:extLst>
          </p:cNvPr>
          <p:cNvSpPr/>
          <p:nvPr/>
        </p:nvSpPr>
        <p:spPr>
          <a:xfrm>
            <a:off x="127343" y="2638816"/>
            <a:ext cx="9966961" cy="299652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thông tin mục 2b, và các hình ảnh em hãy: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Kể tên các loài động vật ở các đới khí hậu?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Nêu nhận xét về tài nguyên động vật trên lục địa?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Giải thích tại sao động vật lại có sự khác nhau ở đài nguyên, đồng cỏ nhiệt đới?</a:t>
            </a:r>
            <a:endParaRPr lang="en-US" sz="3200">
              <a:solidFill>
                <a:srgbClr val="3E2CE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33014E-5E2B-4F23-A0DE-AB61B8DA6869}"/>
              </a:ext>
            </a:extLst>
          </p:cNvPr>
          <p:cNvSpPr/>
          <p:nvPr/>
        </p:nvSpPr>
        <p:spPr>
          <a:xfrm>
            <a:off x="3372484" y="137159"/>
            <a:ext cx="4281172" cy="8115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70F2C-E95C-42DA-9C02-861BB62C6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39"/>
          <a:stretch/>
        </p:blipFill>
        <p:spPr>
          <a:xfrm>
            <a:off x="10241280" y="1851660"/>
            <a:ext cx="1950720" cy="4587563"/>
          </a:xfrm>
          <a:prstGeom prst="rect">
            <a:avLst/>
          </a:prstGeom>
        </p:spPr>
      </p:pic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D9AEE409-6BBB-4011-8119-A938B2FD6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9974" y="157048"/>
            <a:ext cx="1431026" cy="791642"/>
          </a:xfrm>
          <a:prstGeom prst="rect">
            <a:avLst/>
          </a:prstGeom>
        </p:spPr>
      </p:pic>
      <p:pic>
        <p:nvPicPr>
          <p:cNvPr id="12" name="loa 2">
            <a:extLst>
              <a:ext uri="{FF2B5EF4-FFF2-40B4-BE49-F238E27FC236}">
                <a16:creationId xmlns:a16="http://schemas.microsoft.com/office/drawing/2014/main" id="{2330D673-A1CC-4A94-90DB-A7DF5D4ACD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203">
            <a:off x="199666" y="-92729"/>
            <a:ext cx="1657470" cy="12911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3D3A9C-1065-43C0-8359-DC6D1197CD96}"/>
              </a:ext>
            </a:extLst>
          </p:cNvPr>
          <p:cNvSpPr/>
          <p:nvPr/>
        </p:nvSpPr>
        <p:spPr>
          <a:xfrm>
            <a:off x="1420793" y="1075607"/>
            <a:ext cx="7951807" cy="1436291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5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nhóm</a:t>
            </a:r>
            <a:endParaRPr lang="en-US" sz="2800" spc="-5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>
                <a:solidFill>
                  <a:srgbClr val="FF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nội dung phiếu học tập</a:t>
            </a:r>
            <a:endParaRPr lang="en-US" sz="2800">
              <a:solidFill>
                <a:srgbClr val="FF25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9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1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190397" y="1873519"/>
            <a:ext cx="2683533" cy="1289557"/>
            <a:chOff x="2695" y="1353653"/>
            <a:chExt cx="3450981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718775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nóng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5CE59E-9413-4368-97A3-30328850E2DE}"/>
              </a:ext>
            </a:extLst>
          </p:cNvPr>
          <p:cNvGrpSpPr/>
          <p:nvPr/>
        </p:nvGrpSpPr>
        <p:grpSpPr>
          <a:xfrm>
            <a:off x="8179908" y="1206659"/>
            <a:ext cx="3833037" cy="5374896"/>
            <a:chOff x="8199474" y="974110"/>
            <a:chExt cx="2826488" cy="4239732"/>
          </a:xfrm>
        </p:grpSpPr>
        <p:pic>
          <p:nvPicPr>
            <p:cNvPr id="11" name="Picture 10" descr="A picture containing grass, outdoor, field, mammal&#10;&#10;Description automatically generated">
              <a:extLst>
                <a:ext uri="{FF2B5EF4-FFF2-40B4-BE49-F238E27FC236}">
                  <a16:creationId xmlns:a16="http://schemas.microsoft.com/office/drawing/2014/main" id="{F9D13A0D-8F05-4067-A7AA-757E51D22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9474" y="974110"/>
              <a:ext cx="2826488" cy="42397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D8CC87-18ED-4504-947A-BF2F94B7C585}"/>
                </a:ext>
              </a:extLst>
            </p:cNvPr>
            <p:cNvSpPr txBox="1"/>
            <p:nvPr/>
          </p:nvSpPr>
          <p:spPr>
            <a:xfrm>
              <a:off x="8232928" y="4729265"/>
              <a:ext cx="1155738" cy="3156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Linh dương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F4472C-CF9B-4191-9B75-929050C7A303}"/>
              </a:ext>
            </a:extLst>
          </p:cNvPr>
          <p:cNvGrpSpPr/>
          <p:nvPr/>
        </p:nvGrpSpPr>
        <p:grpSpPr>
          <a:xfrm>
            <a:off x="3618522" y="3678865"/>
            <a:ext cx="4391025" cy="3069760"/>
            <a:chOff x="3618522" y="3510125"/>
            <a:chExt cx="4391025" cy="3238500"/>
          </a:xfrm>
        </p:grpSpPr>
        <p:pic>
          <p:nvPicPr>
            <p:cNvPr id="1026" name="Picture 2" descr="25 sự thật tuyệt vời về ngựa vằn | Hiệu Ứng Chữ">
              <a:extLst>
                <a:ext uri="{FF2B5EF4-FFF2-40B4-BE49-F238E27FC236}">
                  <a16:creationId xmlns:a16="http://schemas.microsoft.com/office/drawing/2014/main" id="{4057625B-884B-4D07-9301-3639A247B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522" y="3510125"/>
              <a:ext cx="43910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7143E7-CB36-4D13-9C28-84EB119CD678}"/>
                </a:ext>
              </a:extLst>
            </p:cNvPr>
            <p:cNvSpPr txBox="1"/>
            <p:nvPr/>
          </p:nvSpPr>
          <p:spPr>
            <a:xfrm>
              <a:off x="3671681" y="6295350"/>
              <a:ext cx="15049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Ngựa vằn</a:t>
              </a:r>
            </a:p>
          </p:txBody>
        </p:sp>
      </p:grpSp>
      <p:pic>
        <p:nvPicPr>
          <p:cNvPr id="1028" name="Picture 4" descr="Hành trình ngắm Vooc Sơn Trà ngày Đầu XuânHành trình ngắm Vooc Sơn Trà ngày  Đầu Xuân | Mytour.vn">
            <a:extLst>
              <a:ext uri="{FF2B5EF4-FFF2-40B4-BE49-F238E27FC236}">
                <a16:creationId xmlns:a16="http://schemas.microsoft.com/office/drawing/2014/main" id="{E86633E5-C21E-4D90-BF0E-1C7CEED9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22" y="1026825"/>
            <a:ext cx="4391025" cy="24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74CA8D-0FD3-4501-BDD0-5CD05D159399}"/>
              </a:ext>
            </a:extLst>
          </p:cNvPr>
          <p:cNvSpPr txBox="1"/>
          <p:nvPr/>
        </p:nvSpPr>
        <p:spPr>
          <a:xfrm>
            <a:off x="3671681" y="3051543"/>
            <a:ext cx="9428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759A7-E038-4A30-87AA-FFCCF7723C6E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Động vật</a:t>
            </a:r>
          </a:p>
        </p:txBody>
      </p:sp>
    </p:spTree>
    <p:extLst>
      <p:ext uri="{BB962C8B-B14F-4D97-AF65-F5344CB8AC3E}">
        <p14:creationId xmlns:p14="http://schemas.microsoft.com/office/powerpoint/2010/main" val="2076129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86051" y="1233439"/>
            <a:ext cx="3042608" cy="1289557"/>
            <a:chOff x="2695" y="1353653"/>
            <a:chExt cx="3415175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682969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ôn hòa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B1E52D1-569C-4BE1-B8D1-099506AA7152}"/>
              </a:ext>
            </a:extLst>
          </p:cNvPr>
          <p:cNvSpPr txBox="1"/>
          <p:nvPr/>
        </p:nvSpPr>
        <p:spPr>
          <a:xfrm>
            <a:off x="9882183" y="3673101"/>
            <a:ext cx="2309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A709F-D7F4-4AD3-943C-8879CD8CDFA3}"/>
              </a:ext>
            </a:extLst>
          </p:cNvPr>
          <p:cNvSpPr txBox="1"/>
          <p:nvPr/>
        </p:nvSpPr>
        <p:spPr>
          <a:xfrm>
            <a:off x="4169792" y="3617085"/>
            <a:ext cx="35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7FF6BA-BC0E-45E5-9AAE-2959AED22BA4}"/>
              </a:ext>
            </a:extLst>
          </p:cNvPr>
          <p:cNvSpPr txBox="1"/>
          <p:nvPr/>
        </p:nvSpPr>
        <p:spPr>
          <a:xfrm>
            <a:off x="6779505" y="6469763"/>
            <a:ext cx="364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B233C-0508-42D3-B749-0EACE1B3B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11" y="1129588"/>
            <a:ext cx="4350275" cy="2524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D59A9B-52D4-4255-BD74-C1A83F21E8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5" y="1129588"/>
            <a:ext cx="4350275" cy="2505811"/>
          </a:xfrm>
          <a:prstGeom prst="rect">
            <a:avLst/>
          </a:prstGeom>
        </p:spPr>
      </p:pic>
      <p:pic>
        <p:nvPicPr>
          <p:cNvPr id="18" name="Picture 17" descr="A picture containing squirrel, mammal, outdoor, branch&#10;&#10;Description automatically generated">
            <a:extLst>
              <a:ext uri="{FF2B5EF4-FFF2-40B4-BE49-F238E27FC236}">
                <a16:creationId xmlns:a16="http://schemas.microsoft.com/office/drawing/2014/main" id="{2D8C1588-0617-44F4-AD9B-F3D89A96E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84" y="3780321"/>
            <a:ext cx="4482403" cy="2689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1AAC8D-36F9-4CA9-A0B4-17C6B3D63988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Động vật</a:t>
            </a:r>
          </a:p>
        </p:txBody>
      </p:sp>
    </p:spTree>
    <p:extLst>
      <p:ext uri="{BB962C8B-B14F-4D97-AF65-F5344CB8AC3E}">
        <p14:creationId xmlns:p14="http://schemas.microsoft.com/office/powerpoint/2010/main" val="186390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1CBA1E-8BE6-4EE6-9977-0B67C29EC6D4}"/>
              </a:ext>
            </a:extLst>
          </p:cNvPr>
          <p:cNvGrpSpPr/>
          <p:nvPr/>
        </p:nvGrpSpPr>
        <p:grpSpPr>
          <a:xfrm>
            <a:off x="53681" y="1031833"/>
            <a:ext cx="2650996" cy="1580922"/>
            <a:chOff x="2695" y="1381198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BCD0F743-F006-4A8C-9119-EBDED86E06F2}"/>
                </a:ext>
              </a:extLst>
            </p:cNvPr>
            <p:cNvSpPr/>
            <p:nvPr/>
          </p:nvSpPr>
          <p:spPr>
            <a:xfrm>
              <a:off x="2695" y="1475494"/>
              <a:ext cx="3283776" cy="121326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id="{CD3893C9-7EA6-4CF1-A933-CCB644E7B64D}"/>
                </a:ext>
              </a:extLst>
            </p:cNvPr>
            <p:cNvSpPr txBox="1"/>
            <p:nvPr/>
          </p:nvSpPr>
          <p:spPr>
            <a:xfrm>
              <a:off x="951984" y="1381198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lạnh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2B42B0-B9BF-41BC-937B-8263DFCE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00" y="1031833"/>
            <a:ext cx="4331021" cy="2887347"/>
          </a:xfrm>
          <a:prstGeom prst="rect">
            <a:avLst/>
          </a:prstGeom>
        </p:spPr>
      </p:pic>
      <p:pic>
        <p:nvPicPr>
          <p:cNvPr id="9" name="Picture 8" descr="A picture containing mammal, sky, outdoor, cow&#10;&#10;Description automatically generated">
            <a:extLst>
              <a:ext uri="{FF2B5EF4-FFF2-40B4-BE49-F238E27FC236}">
                <a16:creationId xmlns:a16="http://schemas.microsoft.com/office/drawing/2014/main" id="{DC8ACF5D-AB8A-4A0B-AACF-184F616D1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44" y="1031833"/>
            <a:ext cx="4236140" cy="2887347"/>
          </a:xfrm>
          <a:prstGeom prst="rect">
            <a:avLst/>
          </a:prstGeom>
        </p:spPr>
      </p:pic>
      <p:pic>
        <p:nvPicPr>
          <p:cNvPr id="4098" name="Picture 2" descr="Phát hiện ra loài chim cánh cụt từng sống tại New Zealand cao 1 mét 65,  nặng hơn 100 kg">
            <a:extLst>
              <a:ext uri="{FF2B5EF4-FFF2-40B4-BE49-F238E27FC236}">
                <a16:creationId xmlns:a16="http://schemas.microsoft.com/office/drawing/2014/main" id="{12A03BDA-8CB3-4BD6-AA36-6997EE6E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59" y="4058925"/>
            <a:ext cx="4690208" cy="26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1E94A7-409A-44C5-886E-6373155379A7}"/>
              </a:ext>
            </a:extLst>
          </p:cNvPr>
          <p:cNvSpPr txBox="1"/>
          <p:nvPr/>
        </p:nvSpPr>
        <p:spPr>
          <a:xfrm>
            <a:off x="2983000" y="3493757"/>
            <a:ext cx="35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 trắng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3C0B3-0E60-492C-A4ED-F2E660912A7C}"/>
              </a:ext>
            </a:extLst>
          </p:cNvPr>
          <p:cNvSpPr txBox="1"/>
          <p:nvPr/>
        </p:nvSpPr>
        <p:spPr>
          <a:xfrm>
            <a:off x="7617877" y="3457515"/>
            <a:ext cx="230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lộc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7926F5-E979-43A1-B812-F722F593702F}"/>
              </a:ext>
            </a:extLst>
          </p:cNvPr>
          <p:cNvSpPr txBox="1"/>
          <p:nvPr/>
        </p:nvSpPr>
        <p:spPr>
          <a:xfrm>
            <a:off x="4774763" y="6319456"/>
            <a:ext cx="327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Cánh cụt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FB0A11-95CA-468F-9E8B-49E14B23F136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767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6034" y="79743"/>
            <a:ext cx="11181126" cy="190145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Nhân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tố tác động chủ yếu đến quá trình hình thành độ phì của đất?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39691" y="4422321"/>
            <a:ext cx="4947009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E2CE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vật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E2CE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884320" y="4422321"/>
            <a:ext cx="1226269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0FB7BB65-C63F-4257-A166-5756A5D79FD9}"/>
              </a:ext>
            </a:extLst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3BA1CA-E9BD-45DE-8A39-B5A0C241BDE8}"/>
              </a:ext>
            </a:extLst>
          </p:cNvPr>
          <p:cNvSpPr/>
          <p:nvPr/>
        </p:nvSpPr>
        <p:spPr>
          <a:xfrm>
            <a:off x="2752409" y="2170627"/>
            <a:ext cx="5134291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 mẹ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18">
            <a:extLst>
              <a:ext uri="{FF2B5EF4-FFF2-40B4-BE49-F238E27FC236}">
                <a16:creationId xmlns:a16="http://schemas.microsoft.com/office/drawing/2014/main" id="{6E66BD20-FCAC-4EB2-9046-DBF4A8E4720E}"/>
              </a:ext>
            </a:extLst>
          </p:cNvPr>
          <p:cNvSpPr/>
          <p:nvPr/>
        </p:nvSpPr>
        <p:spPr>
          <a:xfrm>
            <a:off x="1916386" y="2170627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A167DD-21F8-401E-B171-4A9B4DCAF1D5}"/>
              </a:ext>
            </a:extLst>
          </p:cNvPr>
          <p:cNvSpPr/>
          <p:nvPr/>
        </p:nvSpPr>
        <p:spPr>
          <a:xfrm>
            <a:off x="2720343" y="3357969"/>
            <a:ext cx="5166357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 hình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8">
            <a:extLst>
              <a:ext uri="{FF2B5EF4-FFF2-40B4-BE49-F238E27FC236}">
                <a16:creationId xmlns:a16="http://schemas.microsoft.com/office/drawing/2014/main" id="{5335346A-3494-42B7-89DA-2F9E9E691730}"/>
              </a:ext>
            </a:extLst>
          </p:cNvPr>
          <p:cNvSpPr/>
          <p:nvPr/>
        </p:nvSpPr>
        <p:spPr>
          <a:xfrm>
            <a:off x="1884320" y="3357969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D6CB6-CE90-450F-BFB3-D53EB26AF085}"/>
              </a:ext>
            </a:extLst>
          </p:cNvPr>
          <p:cNvSpPr/>
          <p:nvPr/>
        </p:nvSpPr>
        <p:spPr>
          <a:xfrm>
            <a:off x="2770823" y="5566414"/>
            <a:ext cx="5115878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entagon 18">
            <a:extLst>
              <a:ext uri="{FF2B5EF4-FFF2-40B4-BE49-F238E27FC236}">
                <a16:creationId xmlns:a16="http://schemas.microsoft.com/office/drawing/2014/main" id="{648F7803-BA4D-429A-8877-C6B3DD4CF603}"/>
              </a:ext>
            </a:extLst>
          </p:cNvPr>
          <p:cNvSpPr/>
          <p:nvPr/>
        </p:nvSpPr>
        <p:spPr>
          <a:xfrm>
            <a:off x="1934800" y="5566414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8" grpId="1" animBg="1"/>
      <p:bldP spid="19" grpId="0" animBg="1"/>
      <p:bldP spid="19" grpId="1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094D2A0E-7E5E-47E2-A793-38FCDF209054}"/>
              </a:ext>
            </a:extLst>
          </p:cNvPr>
          <p:cNvSpPr/>
          <p:nvPr/>
        </p:nvSpPr>
        <p:spPr>
          <a:xfrm>
            <a:off x="179055" y="1232389"/>
            <a:ext cx="2650996" cy="1460263"/>
          </a:xfrm>
          <a:prstGeom prst="chevron">
            <a:avLst/>
          </a:prstGeom>
          <a:solidFill>
            <a:srgbClr val="DF661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Arrow: Chevron 4">
            <a:extLst>
              <a:ext uri="{FF2B5EF4-FFF2-40B4-BE49-F238E27FC236}">
                <a16:creationId xmlns:a16="http://schemas.microsoft.com/office/drawing/2014/main" id="{13C332BF-7505-476F-8E2C-2E228B98CEC4}"/>
              </a:ext>
            </a:extLst>
          </p:cNvPr>
          <p:cNvSpPr txBox="1"/>
          <p:nvPr/>
        </p:nvSpPr>
        <p:spPr>
          <a:xfrm>
            <a:off x="873767" y="1111730"/>
            <a:ext cx="1825658" cy="15809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018" tIns="48006" rIns="48006" bIns="48006" numCol="1" spcCol="1270" anchor="ctr" anchorCtr="0">
            <a:noAutofit/>
          </a:bodyPr>
          <a:lstStyle/>
          <a:p>
            <a:pPr lvl="0"/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Hoang mạc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E32E2-13C8-4E92-A0A7-875CA40F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84" y="990971"/>
            <a:ext cx="4055122" cy="2959569"/>
          </a:xfrm>
          <a:prstGeom prst="rect">
            <a:avLst/>
          </a:prstGeom>
        </p:spPr>
      </p:pic>
      <p:pic>
        <p:nvPicPr>
          <p:cNvPr id="17" name="Picture 16" descr="A picture containing scorpion&#10;&#10;Description automatically generated">
            <a:extLst>
              <a:ext uri="{FF2B5EF4-FFF2-40B4-BE49-F238E27FC236}">
                <a16:creationId xmlns:a16="http://schemas.microsoft.com/office/drawing/2014/main" id="{F19A3069-4ED7-40FE-90CF-C48CCCB3F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61" y="998822"/>
            <a:ext cx="4055123" cy="29595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2C217E-B2EB-4EE7-A3E3-B1A925FCCE92}"/>
              </a:ext>
            </a:extLst>
          </p:cNvPr>
          <p:cNvSpPr txBox="1"/>
          <p:nvPr/>
        </p:nvSpPr>
        <p:spPr>
          <a:xfrm>
            <a:off x="3596819" y="3450930"/>
            <a:ext cx="13517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 đà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1287F-7F9E-43BF-A346-0304E9D705E5}"/>
              </a:ext>
            </a:extLst>
          </p:cNvPr>
          <p:cNvSpPr txBox="1"/>
          <p:nvPr/>
        </p:nvSpPr>
        <p:spPr>
          <a:xfrm>
            <a:off x="10233753" y="3486029"/>
            <a:ext cx="13303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 cạp</a:t>
            </a:r>
          </a:p>
        </p:txBody>
      </p:sp>
      <p:pic>
        <p:nvPicPr>
          <p:cNvPr id="7170" name="Picture 2" descr="Động vật đã thích nghi với môi trường cực kỳ khắc nghiệt trên sa mạc theo  cách không thể tin nổi như thế nào">
            <a:extLst>
              <a:ext uri="{FF2B5EF4-FFF2-40B4-BE49-F238E27FC236}">
                <a16:creationId xmlns:a16="http://schemas.microsoft.com/office/drawing/2014/main" id="{52746DFA-C8C2-4D5C-AEE9-9302C4AE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84" y="4049423"/>
            <a:ext cx="4055122" cy="270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A088D7-B033-43B8-ABEF-C8485997A6C1}"/>
              </a:ext>
            </a:extLst>
          </p:cNvPr>
          <p:cNvSpPr txBox="1"/>
          <p:nvPr/>
        </p:nvSpPr>
        <p:spPr>
          <a:xfrm>
            <a:off x="5839066" y="6263258"/>
            <a:ext cx="1566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Thằn lằn</a:t>
            </a:r>
          </a:p>
        </p:txBody>
      </p:sp>
      <p:pic>
        <p:nvPicPr>
          <p:cNvPr id="7172" name="Picture 4" descr="Khám phá một số loài động vật nhỏ, thích nghi tốt ở sa mạc">
            <a:extLst>
              <a:ext uri="{FF2B5EF4-FFF2-40B4-BE49-F238E27FC236}">
                <a16:creationId xmlns:a16="http://schemas.microsoft.com/office/drawing/2014/main" id="{3A176F67-76E1-4FE7-B250-B2E078A6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61" y="4049422"/>
            <a:ext cx="4055123" cy="27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E1797B-5E97-4301-8FD3-00D016C4D3CD}"/>
              </a:ext>
            </a:extLst>
          </p:cNvPr>
          <p:cNvSpPr txBox="1"/>
          <p:nvPr/>
        </p:nvSpPr>
        <p:spPr>
          <a:xfrm>
            <a:off x="10106543" y="6335243"/>
            <a:ext cx="14575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 cát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D38AF-5F69-481F-BEE6-CC7A2FB2142B}"/>
              </a:ext>
            </a:extLst>
          </p:cNvPr>
          <p:cNvSpPr txBox="1"/>
          <p:nvPr/>
        </p:nvSpPr>
        <p:spPr>
          <a:xfrm>
            <a:off x="179055" y="69222"/>
            <a:ext cx="2872196" cy="646331"/>
          </a:xfrm>
          <a:prstGeom prst="rect">
            <a:avLst/>
          </a:prstGeom>
          <a:solidFill>
            <a:srgbClr val="FBF7C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Động vật</a:t>
            </a:r>
          </a:p>
        </p:txBody>
      </p:sp>
    </p:spTree>
    <p:extLst>
      <p:ext uri="{BB962C8B-B14F-4D97-AF65-F5344CB8AC3E}">
        <p14:creationId xmlns:p14="http://schemas.microsoft.com/office/powerpoint/2010/main" val="7349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DC01BE-EDCF-4475-A0D2-1A390EC7438F}"/>
              </a:ext>
            </a:extLst>
          </p:cNvPr>
          <p:cNvGrpSpPr/>
          <p:nvPr/>
        </p:nvGrpSpPr>
        <p:grpSpPr>
          <a:xfrm>
            <a:off x="251857" y="99797"/>
            <a:ext cx="8727156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0908C7C-9BA8-4CC3-8A37-9F2DD308026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8566D2-5A46-446A-B7DA-9BAD982FB35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120B72-CCAF-4A9B-89F8-84526DA14D12}"/>
              </a:ext>
            </a:extLst>
          </p:cNvPr>
          <p:cNvSpPr txBox="1"/>
          <p:nvPr/>
        </p:nvSpPr>
        <p:spPr>
          <a:xfrm>
            <a:off x="930565" y="29038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AB3031B-B9A5-4375-B029-F8B839BC3902}"/>
              </a:ext>
            </a:extLst>
          </p:cNvPr>
          <p:cNvSpPr/>
          <p:nvPr/>
        </p:nvSpPr>
        <p:spPr>
          <a:xfrm>
            <a:off x="142036" y="96873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198FCFB-AD9E-49B2-89DA-FB8532F87845}"/>
              </a:ext>
            </a:extLst>
          </p:cNvPr>
          <p:cNvSpPr/>
          <p:nvPr/>
        </p:nvSpPr>
        <p:spPr>
          <a:xfrm rot="5400000">
            <a:off x="1132768" y="404246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ook9">
            <a:extLst>
              <a:ext uri="{FF2B5EF4-FFF2-40B4-BE49-F238E27FC236}">
                <a16:creationId xmlns:a16="http://schemas.microsoft.com/office/drawing/2014/main" id="{9FB214BC-9920-4662-A438-B2987BE8D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28" y="1013593"/>
            <a:ext cx="1222872" cy="10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26C123-6635-4A5E-A890-788C6F9C05F7}"/>
              </a:ext>
            </a:extLst>
          </p:cNvPr>
          <p:cNvSpPr/>
          <p:nvPr/>
        </p:nvSpPr>
        <p:spPr>
          <a:xfrm>
            <a:off x="230505" y="1527571"/>
            <a:ext cx="1173099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0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Động vật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Động vật chịu ảnh hưởng của khí hậu ít hơn thực vật, do động vật có thể di chuyền từ nơi này đến nơi khác. </a:t>
            </a:r>
          </a:p>
          <a:p>
            <a:pPr algn="just"/>
            <a:r>
              <a:rPr lang="en-US" sz="400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Giới động vật trên các lục địa cũng hết sức phong phú, đa dạng, có sự khác biệt giữa các đới khí hậu.</a:t>
            </a:r>
            <a:endParaRPr lang="en-US" sz="4000">
              <a:solidFill>
                <a:srgbClr val="3E2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6D067B-A5CA-42BF-B0B8-5FAFEDB5A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23111" r="9750" b="9926"/>
          <a:stretch/>
        </p:blipFill>
        <p:spPr>
          <a:xfrm>
            <a:off x="0" y="0"/>
            <a:ext cx="12192000" cy="69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8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B9FBB-A438-4EB7-9D7B-932060974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B913C-6C49-4053-A175-CBC27C409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B5BD7BD-0A07-4E8C-A54A-33ED323CEB2E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95593FC-5BDC-4623-A902-FAF587D2B5BB}"/>
              </a:ext>
            </a:extLst>
          </p:cNvPr>
          <p:cNvSpPr/>
          <p:nvPr/>
        </p:nvSpPr>
        <p:spPr>
          <a:xfrm>
            <a:off x="508000" y="2080323"/>
            <a:ext cx="10129520" cy="17879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Tôm, cua, cá, mực…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B5F7D-845B-44BD-9645-6DAA782D60C6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hlinkClick r:id="rId8" action="ppaction://hlinksldjump"/>
            <a:extLst>
              <a:ext uri="{FF2B5EF4-FFF2-40B4-BE49-F238E27FC236}">
                <a16:creationId xmlns:a16="http://schemas.microsoft.com/office/drawing/2014/main" id="{03458701-6E8A-40F5-A8C7-8CB9C8D258BE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98F53-4C0F-4C18-BF9B-E98B11DC5E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B1F6DF09-788A-4626-87FD-CB86BA74ECC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E680DC-CDFB-4A83-8306-8D3593BF6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43" y="5267267"/>
            <a:ext cx="1164057" cy="1275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6FA4E-1C03-40A9-A789-C1DD7F5C3A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FEF59-7F76-4F88-A19C-D8EA0A16D70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5C940-0F9E-4FBE-B847-E5B714F815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ACCA7-1FF7-4411-A796-20D94EDBD4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A3BB0-0EDA-4138-84EE-55E3A0D5D2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0F60F-85F7-4064-84F5-C821C8294CB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CE2CB14A-691D-4CF6-B9C0-E6126950198E}"/>
              </a:ext>
            </a:extLst>
          </p:cNvPr>
          <p:cNvSpPr/>
          <p:nvPr/>
        </p:nvSpPr>
        <p:spPr>
          <a:xfrm>
            <a:off x="551122" y="5398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loài sinh vật sống ở  biển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72693-A96D-4ED6-A8FA-8F6E813DAB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05D69-D765-446D-A979-8C10D1B9D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A9EB-052E-48C6-A2F0-BC00B5935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49C7F61-6A05-4CBB-AE86-DC8C041975CD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974073A-574E-4648-BA10-7D9BA75A39AE}"/>
              </a:ext>
            </a:extLst>
          </p:cNvPr>
          <p:cNvSpPr/>
          <p:nvPr/>
        </p:nvSpPr>
        <p:spPr>
          <a:xfrm>
            <a:off x="508000" y="50306"/>
            <a:ext cx="9639610" cy="14893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số loài động vật sống ở Bắc Cực?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0F4889EB-36EB-41B3-997E-FF750A3F9C90}"/>
              </a:ext>
            </a:extLst>
          </p:cNvPr>
          <p:cNvSpPr/>
          <p:nvPr/>
        </p:nvSpPr>
        <p:spPr>
          <a:xfrm>
            <a:off x="508000" y="1660419"/>
            <a:ext cx="9007654" cy="30658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Gấu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bắc cực, tuần lộc, chim cánh cụt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416CF4-E058-4B66-A569-412598A4DED6}"/>
              </a:ext>
            </a:extLst>
          </p:cNvPr>
          <p:cNvSpPr/>
          <p:nvPr/>
        </p:nvSpPr>
        <p:spPr>
          <a:xfrm rot="5600923">
            <a:off x="357379" y="5676752"/>
            <a:ext cx="2014670" cy="23072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1FCF1405-AAC7-4816-8D51-C3CE15B74266}"/>
              </a:ext>
            </a:extLst>
          </p:cNvPr>
          <p:cNvSpPr/>
          <p:nvPr/>
        </p:nvSpPr>
        <p:spPr>
          <a:xfrm rot="586976" flipH="1">
            <a:off x="127291" y="507063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EF788-E025-4996-8DE7-8F3A6E356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2F62E59E-35F5-4367-96A0-1FA876E19FE2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AD461-0E1D-4742-B788-4FED09069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F1078-47CE-418A-90A3-59585A6F24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81A2F0-6C90-4A30-A80C-D7E6417B78F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" y="4829889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6CBB-F573-48A7-8D7A-F3AF41CA60E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6971" y="5248246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39E078-6EA3-4B96-8304-C92B4451B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5CE047-63F6-45B8-BA44-B5AEBB653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-81279" y="-50426"/>
            <a:ext cx="12170246" cy="6866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825A6B-53AB-4760-99FE-2536617A85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F27BF5-3D48-4B1B-9741-B402C7FC8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9A1FAE-BF0F-4D27-8C2B-F37684AB3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D38E4FF5-5F95-43FC-A7F9-E29B73AF3C4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ED6AD4F2-BACA-45E9-81F1-097C18CAD8B6}"/>
              </a:ext>
            </a:extLst>
          </p:cNvPr>
          <p:cNvSpPr/>
          <p:nvPr/>
        </p:nvSpPr>
        <p:spPr>
          <a:xfrm>
            <a:off x="522190" y="123449"/>
            <a:ext cx="10139680" cy="10457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FF0000"/>
                </a:solidFill>
              </a:rPr>
              <a:t>Thảm thực vật đặc trưng của đới ôn hòa</a:t>
            </a:r>
            <a:r>
              <a:rPr lang="vi-VN"/>
              <a:t>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C450E318-A8E1-4B3C-ADCE-E24801E579B8}"/>
              </a:ext>
            </a:extLst>
          </p:cNvPr>
          <p:cNvSpPr/>
          <p:nvPr/>
        </p:nvSpPr>
        <p:spPr>
          <a:xfrm>
            <a:off x="741966" y="1492229"/>
            <a:ext cx="8985136" cy="21726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Rừng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lá rộng, rừng lá kim,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 nguyên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7C3D5A-C704-4CFE-AB92-55CE1EAE9859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Pentagon 25">
            <a:hlinkClick r:id="rId9" action="ppaction://hlinksldjump"/>
            <a:extLst>
              <a:ext uri="{FF2B5EF4-FFF2-40B4-BE49-F238E27FC236}">
                <a16:creationId xmlns:a16="http://schemas.microsoft.com/office/drawing/2014/main" id="{7DD2C7EB-F9E9-4866-9D18-C9CAA26E3695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A58A3F-9422-4C5F-8699-35EAFE6B2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1A996E3F-247A-407D-BF56-FC1A010727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6EB75E-BEB3-45BF-A461-6DA5A2B3C2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7B2945-88CA-4E5D-9E90-B0B5152D21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F9096B-576E-400D-B57C-4C54292A537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1F1DFE5-3471-4F2F-A427-C2CC9CE982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B4D3AC-4694-44CF-AD76-B2E927DC3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6D76B-59D0-407F-B656-47459DE29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F793A-5613-4825-B68A-ED223A0B9F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5ED99-0943-47D6-9B28-A262812A1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B836-FD3C-434F-BD69-97ED3EE8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0DF26377-F431-4497-A11C-BE1E3ACF19E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0E7270E-9147-4324-979E-635666CCE936}"/>
              </a:ext>
            </a:extLst>
          </p:cNvPr>
          <p:cNvSpPr/>
          <p:nvPr/>
        </p:nvSpPr>
        <p:spPr>
          <a:xfrm>
            <a:off x="583150" y="130550"/>
            <a:ext cx="10078720" cy="1924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 quan trọng ảnh hưởng đến sự phát triển của thực vật trên lục địa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E4ADF-A247-4318-AEAC-6DA9490959F0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5CE2D3EE-BAB1-454C-92C0-36279F6E1392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12340-0D31-4D59-B935-90C582CF2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BB04C49E-8C4C-4DB6-B65C-22E3BE4319F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60976-2830-4B2A-B98C-655C395CB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9885E-DB77-46A6-9EC8-099A3E5E2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99C246-BA51-4301-B26E-56138CD92C8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1F1577-0FCA-4B40-A2D6-DD2E0274D2F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B0B6EF-8E1E-4F64-9F86-52FEBB29EE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94F26D-CEB4-4C6E-834C-C615AE202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7F6940B3-5549-4C2D-80B9-30639CD3B644}"/>
              </a:ext>
            </a:extLst>
          </p:cNvPr>
          <p:cNvSpPr/>
          <p:nvPr/>
        </p:nvSpPr>
        <p:spPr>
          <a:xfrm>
            <a:off x="949600" y="2247689"/>
            <a:ext cx="8985136" cy="16154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điều kiện khí hậu (nhiệt độ, lượng mưa)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0BE8A-F29C-4FF5-9252-E97B7DD902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169A7-4810-46F9-86B1-F5538E05C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4DF94-6E55-44B3-B5DA-15E586EA5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D118E34-9196-428F-B2E0-80472741912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 candies 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A2732240-0CD9-453F-86D3-8E928E06B41A}"/>
              </a:ext>
            </a:extLst>
          </p:cNvPr>
          <p:cNvSpPr/>
          <p:nvPr/>
        </p:nvSpPr>
        <p:spPr>
          <a:xfrm>
            <a:off x="1092128" y="327136"/>
            <a:ext cx="8985136" cy="2786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D2576-7F15-4191-B2BC-1E60E314CFD4}"/>
              </a:ext>
            </a:extLst>
          </p:cNvPr>
          <p:cNvSpPr/>
          <p:nvPr/>
        </p:nvSpPr>
        <p:spPr>
          <a:xfrm rot="5600923">
            <a:off x="564691" y="5914325"/>
            <a:ext cx="1539865" cy="25161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F7AD60BA-899D-499E-AB02-642E96F82B8D}"/>
              </a:ext>
            </a:extLst>
          </p:cNvPr>
          <p:cNvSpPr/>
          <p:nvPr/>
        </p:nvSpPr>
        <p:spPr>
          <a:xfrm rot="586976" flipH="1">
            <a:off x="59619" y="5438038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BE633-7456-4725-B4D9-B32E8CC10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A4A8972A-2C9C-4899-BFAD-D325DD84B06D}"/>
              </a:ext>
            </a:extLst>
          </p:cNvPr>
          <p:cNvSpPr/>
          <p:nvPr/>
        </p:nvSpPr>
        <p:spPr>
          <a:xfrm flipH="1">
            <a:off x="2998360" y="5318327"/>
            <a:ext cx="287020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31C30C-9DC1-4F33-BE41-4A0E307733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F5B62E-4301-4EDA-A82A-729C05D798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000912-A3BB-4EA1-9A4A-F47F9F5ACE6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3" y="4934006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81360D-9BD5-412E-B372-F4EE0752CC7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8905" y="5044601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CDF3F6-A726-4EF6-82E0-CB4A677BEC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0CF2FA-8288-48A9-8C42-9F8725E6ED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F9BBFD-3D7D-4660-95C7-C41AFFD56ABF}"/>
              </a:ext>
            </a:extLst>
          </p:cNvPr>
          <p:cNvSpPr txBox="1"/>
          <p:nvPr/>
        </p:nvSpPr>
        <p:spPr>
          <a:xfrm>
            <a:off x="2676888" y="1189123"/>
            <a:ext cx="6312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BẠN!</a:t>
            </a:r>
          </a:p>
        </p:txBody>
      </p:sp>
    </p:spTree>
    <p:extLst>
      <p:ext uri="{BB962C8B-B14F-4D97-AF65-F5344CB8AC3E}">
        <p14:creationId xmlns:p14="http://schemas.microsoft.com/office/powerpoint/2010/main" val="19807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22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o vệ động vật hoang dã - Thương Gia Thị Trường">
            <a:extLst>
              <a:ext uri="{FF2B5EF4-FFF2-40B4-BE49-F238E27FC236}">
                <a16:creationId xmlns:a16="http://schemas.microsoft.com/office/drawing/2014/main" id="{BF2C1CB4-2A65-47BC-B214-5D9362AF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 r="2964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4B681-10F5-4BE7-96AC-BC5F41B72DDF}"/>
              </a:ext>
            </a:extLst>
          </p:cNvPr>
          <p:cNvSpPr txBox="1"/>
          <p:nvPr/>
        </p:nvSpPr>
        <p:spPr>
          <a:xfrm>
            <a:off x="268485" y="1230223"/>
            <a:ext cx="4469103" cy="3773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rgbClr val="3E2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nhiều loài sinh vật đang đứng trước nguy cơ bị tuyệt chủng. Theo em nguyên nhân do đâu? Hãy nêu một số biện pháp để bảo vệ các loài đó.</a:t>
            </a:r>
          </a:p>
        </p:txBody>
      </p:sp>
    </p:spTree>
    <p:extLst>
      <p:ext uri="{BB962C8B-B14F-4D97-AF65-F5344CB8AC3E}">
        <p14:creationId xmlns:p14="http://schemas.microsoft.com/office/powerpoint/2010/main" val="16448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4" y="200298"/>
            <a:ext cx="10627451" cy="15211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3. Nhóm đất nào dưới đây được coi là nhóm đất tốt?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1154" y="3112658"/>
            <a:ext cx="7953421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đen thảo nguyên ôn đới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E2CEC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628885" y="3129517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9DFD4AD2-425D-46D5-BA8D-0CF3BDA96EA5}"/>
              </a:ext>
            </a:extLst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A6FD8A-0AC2-45FC-963D-E72D04C197C7}"/>
              </a:ext>
            </a:extLst>
          </p:cNvPr>
          <p:cNvSpPr/>
          <p:nvPr/>
        </p:nvSpPr>
        <p:spPr>
          <a:xfrm>
            <a:off x="2446495" y="2013730"/>
            <a:ext cx="7488080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pốt dôn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8">
            <a:extLst>
              <a:ext uri="{FF2B5EF4-FFF2-40B4-BE49-F238E27FC236}">
                <a16:creationId xmlns:a16="http://schemas.microsoft.com/office/drawing/2014/main" id="{0D1DF0E6-805D-4BEE-B3FC-C90D613B1F88}"/>
              </a:ext>
            </a:extLst>
          </p:cNvPr>
          <p:cNvSpPr/>
          <p:nvPr/>
        </p:nvSpPr>
        <p:spPr>
          <a:xfrm>
            <a:off x="1610472" y="2013730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F67CBE-CCAB-41E0-B690-DC7D5383203D}"/>
              </a:ext>
            </a:extLst>
          </p:cNvPr>
          <p:cNvSpPr/>
          <p:nvPr/>
        </p:nvSpPr>
        <p:spPr>
          <a:xfrm>
            <a:off x="2464908" y="4356438"/>
            <a:ext cx="7469667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đỏ vàng nhiệt đới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entagon 18">
            <a:extLst>
              <a:ext uri="{FF2B5EF4-FFF2-40B4-BE49-F238E27FC236}">
                <a16:creationId xmlns:a16="http://schemas.microsoft.com/office/drawing/2014/main" id="{13EADA3D-5C03-40E0-BAAA-A24302CE6C28}"/>
              </a:ext>
            </a:extLst>
          </p:cNvPr>
          <p:cNvSpPr/>
          <p:nvPr/>
        </p:nvSpPr>
        <p:spPr>
          <a:xfrm>
            <a:off x="1628885" y="4356438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85D1F-DB87-488C-B5DA-CC4D308EC012}"/>
              </a:ext>
            </a:extLst>
          </p:cNvPr>
          <p:cNvSpPr/>
          <p:nvPr/>
        </p:nvSpPr>
        <p:spPr>
          <a:xfrm>
            <a:off x="2464908" y="5661664"/>
            <a:ext cx="7469666" cy="892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đài nguyên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18">
            <a:extLst>
              <a:ext uri="{FF2B5EF4-FFF2-40B4-BE49-F238E27FC236}">
                <a16:creationId xmlns:a16="http://schemas.microsoft.com/office/drawing/2014/main" id="{8FABFEE3-87E3-4A8B-8514-21229574E3D6}"/>
              </a:ext>
            </a:extLst>
          </p:cNvPr>
          <p:cNvSpPr/>
          <p:nvPr/>
        </p:nvSpPr>
        <p:spPr>
          <a:xfrm>
            <a:off x="1628885" y="5661664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8" grpId="1" animBg="1"/>
      <p:bldP spid="19" grpId="0" animBg="1"/>
      <p:bldP spid="19" grpId="1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71" y="1121568"/>
            <a:ext cx="11146118" cy="5122696"/>
          </a:xfrm>
          <a:ln>
            <a:solidFill>
              <a:srgbClr val="0070C0"/>
            </a:solidFill>
            <a:prstDash val="dash"/>
          </a:ln>
        </p:spPr>
        <p:txBody>
          <a:bodyPr>
            <a:noAutofit/>
          </a:bodyPr>
          <a:lstStyle/>
          <a:p>
            <a:r>
              <a:rPr lang="da-DK" sz="3600" b="1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Nhiệm </a:t>
            </a:r>
            <a:r>
              <a:rPr lang="da-DK" sz="3600" b="1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vụ:</a:t>
            </a:r>
            <a:endParaRPr lang="en-US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-Tham gia vẽ tranh kêu gọi bảo vệ động vật hoang dã.</a:t>
            </a:r>
            <a:endParaRPr lang="en-US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da-DK" sz="3600">
                <a:solidFill>
                  <a:srgbClr val="0070C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Thời gian </a:t>
            </a:r>
            <a:r>
              <a:rPr lang="da-DK" sz="3600" b="1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 tuần</a:t>
            </a:r>
            <a:endParaRPr lang="da-DK" sz="3600" b="1" dirty="0">
              <a:solidFill>
                <a:srgbClr val="C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da-DK" sz="3600" b="1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Tiêu </a:t>
            </a:r>
            <a:r>
              <a:rPr lang="da-DK" sz="3600" b="1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chí:</a:t>
            </a:r>
          </a:p>
          <a:p>
            <a:pPr marL="38100" indent="180340">
              <a:lnSpc>
                <a:spcPct val="115000"/>
              </a:lnSpc>
              <a:spcBef>
                <a:spcPts val="0"/>
              </a:spcBef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 nhân: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Giấy A4</a:t>
            </a:r>
          </a:p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Tranh vẽ kêu gọi bảo vệ động vật hoang dã.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Nộp vào tuần sau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C08C63-FE6C-487A-B72D-4CB1FAA830AC}"/>
              </a:ext>
            </a:extLst>
          </p:cNvPr>
          <p:cNvSpPr txBox="1">
            <a:spLocks/>
          </p:cNvSpPr>
          <p:nvPr/>
        </p:nvSpPr>
        <p:spPr>
          <a:xfrm>
            <a:off x="778152" y="295750"/>
            <a:ext cx="10975977" cy="825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TÔI TÀI GIỎI – BẠN CŨNG THẾ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Hình ảnh 32">
            <a:extLst>
              <a:ext uri="{FF2B5EF4-FFF2-40B4-BE49-F238E27FC236}">
                <a16:creationId xmlns:a16="http://schemas.microsoft.com/office/drawing/2014/main" id="{5C76E926-25F8-4B9F-856B-D6E97F04347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06590" y="2463158"/>
            <a:ext cx="4274820" cy="243951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24: Rừng nhiệt đới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Powerful Ways to Give Thanks to Your People">
            <a:extLst>
              <a:ext uri="{FF2B5EF4-FFF2-40B4-BE49-F238E27FC236}">
                <a16:creationId xmlns:a16="http://schemas.microsoft.com/office/drawing/2014/main" id="{F7D4A91C-2DF9-4526-8EDF-8ABC6E06A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" b="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2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9994" y="123870"/>
            <a:ext cx="11192011" cy="150604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4. Dựa vào thành phần nào trong đất để xác định đất ẩm hay khô?</a:t>
            </a:r>
            <a:endParaRPr lang="vi-VN" sz="4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4820" y="5743575"/>
            <a:ext cx="5586214" cy="9021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vi-VN" sz="3200" b="1" dirty="0">
              <a:solidFill>
                <a:srgbClr val="3E2CE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758797" y="5743575"/>
            <a:ext cx="1055370" cy="90215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0994FCD1-2AC0-446D-8FD0-B5287B128392}"/>
              </a:ext>
            </a:extLst>
          </p:cNvPr>
          <p:cNvSpPr/>
          <p:nvPr/>
        </p:nvSpPr>
        <p:spPr>
          <a:xfrm flipH="1">
            <a:off x="10906125" y="618961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8533E-CAB8-414D-80D0-5F390C07578F}"/>
              </a:ext>
            </a:extLst>
          </p:cNvPr>
          <p:cNvSpPr/>
          <p:nvPr/>
        </p:nvSpPr>
        <p:spPr>
          <a:xfrm>
            <a:off x="3623568" y="3154114"/>
            <a:ext cx="5568057" cy="980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 khí và nước</a:t>
            </a:r>
            <a:endParaRPr lang="vi-VN" sz="32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18">
            <a:extLst>
              <a:ext uri="{FF2B5EF4-FFF2-40B4-BE49-F238E27FC236}">
                <a16:creationId xmlns:a16="http://schemas.microsoft.com/office/drawing/2014/main" id="{E0CB5A7C-D78A-454F-A1BA-3214D1F0F74B}"/>
              </a:ext>
            </a:extLst>
          </p:cNvPr>
          <p:cNvSpPr/>
          <p:nvPr/>
        </p:nvSpPr>
        <p:spPr>
          <a:xfrm>
            <a:off x="2773171" y="3154114"/>
            <a:ext cx="1055370" cy="98088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11BF46-CDEB-4B5C-B18F-333209B7F0F7}"/>
              </a:ext>
            </a:extLst>
          </p:cNvPr>
          <p:cNvSpPr/>
          <p:nvPr/>
        </p:nvSpPr>
        <p:spPr>
          <a:xfrm>
            <a:off x="3623568" y="1797044"/>
            <a:ext cx="5568057" cy="10279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Rễ cây và không khí</a:t>
            </a:r>
            <a:endParaRPr lang="vi-VN" sz="32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ntagon 18">
            <a:extLst>
              <a:ext uri="{FF2B5EF4-FFF2-40B4-BE49-F238E27FC236}">
                <a16:creationId xmlns:a16="http://schemas.microsoft.com/office/drawing/2014/main" id="{A3A3D474-56E1-4366-AA33-02A05AEC619C}"/>
              </a:ext>
            </a:extLst>
          </p:cNvPr>
          <p:cNvSpPr/>
          <p:nvPr/>
        </p:nvSpPr>
        <p:spPr>
          <a:xfrm>
            <a:off x="2773170" y="1797044"/>
            <a:ext cx="1174983" cy="102796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0330F1-A633-48B1-8786-0DB8160DFA3C}"/>
              </a:ext>
            </a:extLst>
          </p:cNvPr>
          <p:cNvSpPr/>
          <p:nvPr/>
        </p:nvSpPr>
        <p:spPr>
          <a:xfrm>
            <a:off x="3594820" y="4428417"/>
            <a:ext cx="5586214" cy="9954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Mùn</a:t>
            </a:r>
            <a:endParaRPr lang="vi-VN" sz="32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18">
            <a:extLst>
              <a:ext uri="{FF2B5EF4-FFF2-40B4-BE49-F238E27FC236}">
                <a16:creationId xmlns:a16="http://schemas.microsoft.com/office/drawing/2014/main" id="{46CBB48A-F13E-4450-B71E-A890CC533005}"/>
              </a:ext>
            </a:extLst>
          </p:cNvPr>
          <p:cNvSpPr/>
          <p:nvPr/>
        </p:nvSpPr>
        <p:spPr>
          <a:xfrm>
            <a:off x="2758797" y="4419003"/>
            <a:ext cx="1055370" cy="99546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7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7860" y="123649"/>
            <a:ext cx="11370765" cy="174075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5. Nhận định nào không đúng với quá trình hình thành đất?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7748" y="2127063"/>
            <a:ext cx="9277666" cy="980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gian quyết định đến màu sắc của đất</a:t>
            </a:r>
            <a:endParaRPr lang="vi-VN" sz="3200" b="1" dirty="0">
              <a:solidFill>
                <a:srgbClr val="3E2CE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782273" y="2127062"/>
            <a:ext cx="1174983" cy="98088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48D9B-414A-4983-9C4C-E992EBA093AF}"/>
              </a:ext>
            </a:extLst>
          </p:cNvPr>
          <p:cNvSpPr/>
          <p:nvPr/>
        </p:nvSpPr>
        <p:spPr>
          <a:xfrm>
            <a:off x="1608135" y="4563524"/>
            <a:ext cx="9277666" cy="980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 mẹ ảnh hưởng đến màu sắc của đất</a:t>
            </a:r>
            <a:endParaRPr lang="vi-VN" sz="32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:a16="http://schemas.microsoft.com/office/drawing/2014/main" id="{05D6AB04-0AE2-49E8-AF2C-46919090E0A2}"/>
              </a:ext>
            </a:extLst>
          </p:cNvPr>
          <p:cNvSpPr/>
          <p:nvPr/>
        </p:nvSpPr>
        <p:spPr>
          <a:xfrm>
            <a:off x="772112" y="4563524"/>
            <a:ext cx="1055370" cy="98088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0F8CB-AABD-44E4-80A8-E4A6F33B2157}"/>
              </a:ext>
            </a:extLst>
          </p:cNvPr>
          <p:cNvSpPr/>
          <p:nvPr/>
        </p:nvSpPr>
        <p:spPr>
          <a:xfrm>
            <a:off x="1618297" y="3261651"/>
            <a:ext cx="9354502" cy="10279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 hình ảnh hưởng đến độ dày của tầng đất và độ phì của đất</a:t>
            </a:r>
            <a:endParaRPr lang="vi-VN" sz="32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8">
            <a:extLst>
              <a:ext uri="{FF2B5EF4-FFF2-40B4-BE49-F238E27FC236}">
                <a16:creationId xmlns:a16="http://schemas.microsoft.com/office/drawing/2014/main" id="{6EED6036-1261-4EBC-B69C-F3042413D6AB}"/>
              </a:ext>
            </a:extLst>
          </p:cNvPr>
          <p:cNvSpPr/>
          <p:nvPr/>
        </p:nvSpPr>
        <p:spPr>
          <a:xfrm>
            <a:off x="782273" y="3261651"/>
            <a:ext cx="1174983" cy="102796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101CC1-F773-4891-AEE1-7CE68269A0D9}"/>
              </a:ext>
            </a:extLst>
          </p:cNvPr>
          <p:cNvSpPr/>
          <p:nvPr/>
        </p:nvSpPr>
        <p:spPr>
          <a:xfrm>
            <a:off x="1608135" y="5738883"/>
            <a:ext cx="9287827" cy="9954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 ảnh hưởng đến chiều hướng</a:t>
            </a:r>
          </a:p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phát triển của đất</a:t>
            </a:r>
            <a:endParaRPr lang="vi-VN" sz="32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entagon 18">
            <a:extLst>
              <a:ext uri="{FF2B5EF4-FFF2-40B4-BE49-F238E27FC236}">
                <a16:creationId xmlns:a16="http://schemas.microsoft.com/office/drawing/2014/main" id="{30E0017A-E728-490D-8652-C59A32320BC8}"/>
              </a:ext>
            </a:extLst>
          </p:cNvPr>
          <p:cNvSpPr/>
          <p:nvPr/>
        </p:nvSpPr>
        <p:spPr>
          <a:xfrm>
            <a:off x="772113" y="5738883"/>
            <a:ext cx="1055370" cy="99546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6A9B3E9B-E2D8-422F-94D6-D739F4C6C658}"/>
              </a:ext>
            </a:extLst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0987" y="210911"/>
            <a:ext cx="11630025" cy="17702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6. Trong các ý sau, ý nào là biện pháp để làm tăng độ phì của đất?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7166" y="4634730"/>
            <a:ext cx="9277667" cy="885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 dụng phân hóa học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621144" y="4634731"/>
            <a:ext cx="1055370" cy="885550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90F393CD-6E29-46FF-A249-238BB29E1A1B}"/>
              </a:ext>
            </a:extLst>
          </p:cNvPr>
          <p:cNvSpPr/>
          <p:nvPr/>
        </p:nvSpPr>
        <p:spPr>
          <a:xfrm flipH="1">
            <a:off x="10858228" y="62266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3E2A19-8F9C-4590-AACF-35DFE617E6E9}"/>
              </a:ext>
            </a:extLst>
          </p:cNvPr>
          <p:cNvSpPr/>
          <p:nvPr/>
        </p:nvSpPr>
        <p:spPr>
          <a:xfrm>
            <a:off x="1493564" y="3481069"/>
            <a:ext cx="9277666" cy="969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Du canh, du cư, đốt rừng làm nương rẫy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18">
            <a:extLst>
              <a:ext uri="{FF2B5EF4-FFF2-40B4-BE49-F238E27FC236}">
                <a16:creationId xmlns:a16="http://schemas.microsoft.com/office/drawing/2014/main" id="{56EC6FBA-FA41-45D6-9616-A86EB5F06153}"/>
              </a:ext>
            </a:extLst>
          </p:cNvPr>
          <p:cNvSpPr/>
          <p:nvPr/>
        </p:nvSpPr>
        <p:spPr>
          <a:xfrm>
            <a:off x="657541" y="3481069"/>
            <a:ext cx="1055370" cy="96969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D3514-6472-4F64-B10F-5651A26C3964}"/>
              </a:ext>
            </a:extLst>
          </p:cNvPr>
          <p:cNvSpPr/>
          <p:nvPr/>
        </p:nvSpPr>
        <p:spPr>
          <a:xfrm>
            <a:off x="1493565" y="2249310"/>
            <a:ext cx="9241268" cy="885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Xới đất</a:t>
            </a:r>
            <a:endParaRPr lang="vi-VN" sz="36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ntagon 18">
            <a:extLst>
              <a:ext uri="{FF2B5EF4-FFF2-40B4-BE49-F238E27FC236}">
                <a16:creationId xmlns:a16="http://schemas.microsoft.com/office/drawing/2014/main" id="{231DB632-521F-4DE4-9C48-CC23963FE703}"/>
              </a:ext>
            </a:extLst>
          </p:cNvPr>
          <p:cNvSpPr/>
          <p:nvPr/>
        </p:nvSpPr>
        <p:spPr>
          <a:xfrm>
            <a:off x="657542" y="2249310"/>
            <a:ext cx="1160760" cy="885551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8E26C-05CA-4C8D-B3DF-DF75202E589F}"/>
              </a:ext>
            </a:extLst>
          </p:cNvPr>
          <p:cNvSpPr/>
          <p:nvPr/>
        </p:nvSpPr>
        <p:spPr>
          <a:xfrm>
            <a:off x="1483403" y="5704242"/>
            <a:ext cx="9287827" cy="885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E2CE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Phủ xanh đất trống, đồi núi trọc</a:t>
            </a:r>
            <a:endParaRPr lang="vi-VN" sz="3200" b="1" dirty="0">
              <a:solidFill>
                <a:srgbClr val="3E2CE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18">
            <a:extLst>
              <a:ext uri="{FF2B5EF4-FFF2-40B4-BE49-F238E27FC236}">
                <a16:creationId xmlns:a16="http://schemas.microsoft.com/office/drawing/2014/main" id="{0F44F640-22E0-41FA-B67A-F9D4E8ED066D}"/>
              </a:ext>
            </a:extLst>
          </p:cNvPr>
          <p:cNvSpPr/>
          <p:nvPr/>
        </p:nvSpPr>
        <p:spPr>
          <a:xfrm>
            <a:off x="647381" y="5704242"/>
            <a:ext cx="1055370" cy="885551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8" grpId="0" animBg="1"/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47C8-ABC9-43F0-927A-3300E5B5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383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3E2CEC"/>
                </a:solidFill>
              </a:rPr>
              <a:t>Thầy cô chọn 1 trong 2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5082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1" descr="Text&#10;&#10;Description automatically generated">
            <a:extLst>
              <a:ext uri="{FF2B5EF4-FFF2-40B4-BE49-F238E27FC236}">
                <a16:creationId xmlns:a16="http://schemas.microsoft.com/office/drawing/2014/main" id="{EF728C68-2C91-40E4-B958-897BFF42FC81}"/>
              </a:ext>
            </a:extLst>
          </p:cNvPr>
          <p:cNvPicPr/>
          <p:nvPr/>
        </p:nvPicPr>
        <p:blipFill rotWithShape="1">
          <a:blip r:embed="rId2"/>
          <a:srcRect t="4692" b="11226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2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28045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1414</Words>
  <Application>Microsoft Office PowerPoint</Application>
  <PresentationFormat>Widescreen</PresentationFormat>
  <Paragraphs>254</Paragraphs>
  <Slides>42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#9Slide07 IcielBC Cubano Normal</vt:lpstr>
      <vt:lpstr>Arial</vt:lpstr>
      <vt:lpstr>Calibri</vt:lpstr>
      <vt:lpstr>Calibri Light</vt:lpstr>
      <vt:lpstr>Cambria</vt:lpstr>
      <vt:lpstr>等线</vt:lpstr>
      <vt:lpstr>Kids</vt:lpstr>
      <vt:lpstr>Open Sans</vt:lpstr>
      <vt:lpstr>Roboto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Thầy cô chọn 1 trong 2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User</cp:lastModifiedBy>
  <cp:revision>4</cp:revision>
  <dcterms:created xsi:type="dcterms:W3CDTF">2022-08-11T03:05:43Z</dcterms:created>
  <dcterms:modified xsi:type="dcterms:W3CDTF">2024-05-24T17:33:08Z</dcterms:modified>
</cp:coreProperties>
</file>