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263" r:id="rId3"/>
    <p:sldId id="329" r:id="rId4"/>
    <p:sldId id="330" r:id="rId5"/>
    <p:sldId id="333" r:id="rId6"/>
    <p:sldId id="334" r:id="rId7"/>
    <p:sldId id="303" r:id="rId8"/>
    <p:sldId id="265" r:id="rId9"/>
    <p:sldId id="599" r:id="rId10"/>
    <p:sldId id="600" r:id="rId11"/>
    <p:sldId id="601" r:id="rId12"/>
    <p:sldId id="602" r:id="rId13"/>
    <p:sldId id="6229" r:id="rId14"/>
    <p:sldId id="6230" r:id="rId15"/>
    <p:sldId id="341" r:id="rId16"/>
    <p:sldId id="6231" r:id="rId17"/>
    <p:sldId id="6232" r:id="rId18"/>
    <p:sldId id="6235" r:id="rId19"/>
    <p:sldId id="6245" r:id="rId20"/>
    <p:sldId id="6246" r:id="rId21"/>
    <p:sldId id="6247" r:id="rId22"/>
    <p:sldId id="6248" r:id="rId23"/>
    <p:sldId id="6249" r:id="rId24"/>
    <p:sldId id="6250" r:id="rId25"/>
    <p:sldId id="6239" r:id="rId26"/>
    <p:sldId id="6241" r:id="rId27"/>
    <p:sldId id="6244" r:id="rId28"/>
    <p:sldId id="6251" r:id="rId29"/>
    <p:sldId id="6252" r:id="rId30"/>
    <p:sldId id="6236" r:id="rId31"/>
    <p:sldId id="6237" r:id="rId32"/>
    <p:sldId id="6253" r:id="rId33"/>
    <p:sldId id="311" r:id="rId34"/>
    <p:sldId id="6254" r:id="rId35"/>
    <p:sldId id="6255" r:id="rId36"/>
    <p:sldId id="592" r:id="rId37"/>
    <p:sldId id="308" r:id="rId38"/>
    <p:sldId id="594" r:id="rId39"/>
    <p:sldId id="350" r:id="rId40"/>
    <p:sldId id="321" r:id="rId41"/>
    <p:sldId id="351" r:id="rId42"/>
    <p:sldId id="323" r:id="rId43"/>
    <p:sldId id="324" r:id="rId44"/>
    <p:sldId id="325" r:id="rId45"/>
    <p:sldId id="352" r:id="rId46"/>
    <p:sldId id="353" r:id="rId47"/>
    <p:sldId id="595" r:id="rId48"/>
    <p:sldId id="597" r:id="rId49"/>
    <p:sldId id="322" r:id="rId50"/>
    <p:sldId id="6257" r:id="rId51"/>
    <p:sldId id="443" r:id="rId52"/>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CEC"/>
    <a:srgbClr val="FF0066"/>
    <a:srgbClr val="009A46"/>
    <a:srgbClr val="E3FC64"/>
    <a:srgbClr val="F6FB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88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1F51D-8053-4034-80EF-8CD87C2A7CC8}" type="datetimeFigureOut">
              <a:rPr lang="en-US" smtClean="0"/>
              <a:t>5/25/2024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EC5B9-52BC-43B9-93C4-A40BCDA1EE43}" type="slidenum">
              <a:rPr lang="en-US" smtClean="0"/>
              <a:t>‹#›</a:t>
            </a:fld>
            <a:endParaRPr lang="en-US"/>
          </a:p>
        </p:txBody>
      </p:sp>
    </p:spTree>
    <p:extLst>
      <p:ext uri="{BB962C8B-B14F-4D97-AF65-F5344CB8AC3E}">
        <p14:creationId xmlns:p14="http://schemas.microsoft.com/office/powerpoint/2010/main" val="104065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1</a:t>
            </a:fld>
            <a:endParaRPr lang="en-US"/>
          </a:p>
        </p:txBody>
      </p:sp>
    </p:spTree>
    <p:extLst>
      <p:ext uri="{BB962C8B-B14F-4D97-AF65-F5344CB8AC3E}">
        <p14:creationId xmlns:p14="http://schemas.microsoft.com/office/powerpoint/2010/main" val="574157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Đất hình thành trên các loại đá mẹ khác nhau sẽ có tính chất, màu sắc khác nhau</a:t>
            </a:r>
          </a:p>
        </p:txBody>
      </p:sp>
      <p:sp>
        <p:nvSpPr>
          <p:cNvPr id="4" name="Slide Number Placeholder 3"/>
          <p:cNvSpPr>
            <a:spLocks noGrp="1"/>
          </p:cNvSpPr>
          <p:nvPr>
            <p:ph type="sldNum" sz="quarter" idx="5"/>
          </p:nvPr>
        </p:nvSpPr>
        <p:spPr/>
        <p:txBody>
          <a:bodyPr/>
          <a:lstStyle/>
          <a:p>
            <a:fld id="{19FEC5B9-52BC-43B9-93C4-A40BCDA1EE43}" type="slidenum">
              <a:rPr lang="en-US" smtClean="0"/>
              <a:t>20</a:t>
            </a:fld>
            <a:endParaRPr lang="en-US"/>
          </a:p>
        </p:txBody>
      </p:sp>
    </p:spTree>
    <p:extLst>
      <p:ext uri="{BB962C8B-B14F-4D97-AF65-F5344CB8AC3E}">
        <p14:creationId xmlns:p14="http://schemas.microsoft.com/office/powerpoint/2010/main" val="2552387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t>
            </a:r>
            <a:r>
              <a:rPr lang="vi-VN"/>
              <a:t>ư</a:t>
            </a:r>
            <a:r>
              <a:rPr lang="en-US"/>
              <a:t>ợng m</a:t>
            </a:r>
            <a:r>
              <a:rPr lang="vi-VN"/>
              <a:t>ư</a:t>
            </a:r>
            <a:r>
              <a:rPr lang="en-US"/>
              <a:t>a quyết định mức độ rửa trôi, nhiệt độ thúc đẩy quá trình hòa tan, tích tụ chất hữu c</a:t>
            </a:r>
            <a:r>
              <a:rPr lang="vi-VN"/>
              <a:t>ơ</a:t>
            </a:r>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21</a:t>
            </a:fld>
            <a:endParaRPr lang="en-US"/>
          </a:p>
        </p:txBody>
      </p:sp>
    </p:spTree>
    <p:extLst>
      <p:ext uri="{BB962C8B-B14F-4D97-AF65-F5344CB8AC3E}">
        <p14:creationId xmlns:p14="http://schemas.microsoft.com/office/powerpoint/2010/main" val="4142732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
            </a:r>
            <a:r>
              <a:rPr lang="vi-VN"/>
              <a:t>ơ</a:t>
            </a:r>
            <a:r>
              <a:rPr lang="en-US"/>
              <a:t>i có địa hình cao, đất th</a:t>
            </a:r>
            <a:r>
              <a:rPr lang="vi-VN"/>
              <a:t>ư</a:t>
            </a:r>
            <a:r>
              <a:rPr lang="en-US"/>
              <a:t>ờng bị rửa trôi, bào mòn. Đồng bằng tầng đất th</a:t>
            </a:r>
            <a:r>
              <a:rPr lang="vi-VN"/>
              <a:t>ư</a:t>
            </a:r>
            <a:r>
              <a:rPr lang="en-US"/>
              <a:t>ờng dày, giàu chất dinh d</a:t>
            </a:r>
            <a:r>
              <a:rPr lang="vi-VN"/>
              <a:t>ư</a:t>
            </a:r>
            <a:r>
              <a:rPr lang="en-US"/>
              <a:t>ỡng.</a:t>
            </a:r>
          </a:p>
        </p:txBody>
      </p:sp>
      <p:sp>
        <p:nvSpPr>
          <p:cNvPr id="4" name="Slide Number Placeholder 3"/>
          <p:cNvSpPr>
            <a:spLocks noGrp="1"/>
          </p:cNvSpPr>
          <p:nvPr>
            <p:ph type="sldNum" sz="quarter" idx="5"/>
          </p:nvPr>
        </p:nvSpPr>
        <p:spPr/>
        <p:txBody>
          <a:bodyPr/>
          <a:lstStyle/>
          <a:p>
            <a:fld id="{19FEC5B9-52BC-43B9-93C4-A40BCDA1EE43}" type="slidenum">
              <a:rPr lang="en-US" smtClean="0"/>
              <a:t>23</a:t>
            </a:fld>
            <a:endParaRPr lang="en-US"/>
          </a:p>
        </p:txBody>
      </p:sp>
    </p:spTree>
    <p:extLst>
      <p:ext uri="{BB962C8B-B14F-4D97-AF65-F5344CB8AC3E}">
        <p14:creationId xmlns:p14="http://schemas.microsoft.com/office/powerpoint/2010/main" val="2315808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25</a:t>
            </a:fld>
            <a:endParaRPr lang="en-US"/>
          </a:p>
        </p:txBody>
      </p:sp>
    </p:spTree>
    <p:extLst>
      <p:ext uri="{BB962C8B-B14F-4D97-AF65-F5344CB8AC3E}">
        <p14:creationId xmlns:p14="http://schemas.microsoft.com/office/powerpoint/2010/main" val="1506273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26</a:t>
            </a:fld>
            <a:endParaRPr lang="en-US"/>
          </a:p>
        </p:txBody>
      </p:sp>
    </p:spTree>
    <p:extLst>
      <p:ext uri="{BB962C8B-B14F-4D97-AF65-F5344CB8AC3E}">
        <p14:creationId xmlns:p14="http://schemas.microsoft.com/office/powerpoint/2010/main" val="1861441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70C0"/>
                </a:solidFill>
                <a:latin typeface="Arial" panose="020B0604020202020204" pitchFamily="34" charset="0"/>
                <a:cs typeface="Arial" panose="020B0604020202020204" pitchFamily="34" charset="0"/>
              </a:rPr>
              <a:t>Con ng</a:t>
            </a:r>
            <a:r>
              <a:rPr lang="vi-VN" sz="1200">
                <a:solidFill>
                  <a:srgbClr val="0070C0"/>
                </a:solidFill>
                <a:latin typeface="+mn-lt"/>
                <a:cs typeface="Arial" panose="020B0604020202020204" pitchFamily="34" charset="0"/>
              </a:rPr>
              <a:t>ư</a:t>
            </a:r>
            <a:r>
              <a:rPr lang="en-US" sz="1200">
                <a:solidFill>
                  <a:srgbClr val="0070C0"/>
                </a:solidFill>
                <a:latin typeface="Arial" panose="020B0604020202020204" pitchFamily="34" charset="0"/>
                <a:cs typeface="Arial" panose="020B0604020202020204" pitchFamily="34" charset="0"/>
              </a:rPr>
              <a:t>ời không phải là nhân tố hình thành đất nh</a:t>
            </a:r>
            <a:r>
              <a:rPr lang="vi-VN" sz="1200">
                <a:solidFill>
                  <a:srgbClr val="0070C0"/>
                </a:solidFill>
                <a:latin typeface="+mn-lt"/>
                <a:cs typeface="Arial" panose="020B0604020202020204" pitchFamily="34" charset="0"/>
              </a:rPr>
              <a:t>ư</a:t>
            </a:r>
            <a:r>
              <a:rPr lang="en-US" sz="1200">
                <a:solidFill>
                  <a:srgbClr val="0070C0"/>
                </a:solidFill>
                <a:latin typeface="Arial" panose="020B0604020202020204" pitchFamily="34" charset="0"/>
                <a:cs typeface="Arial" panose="020B0604020202020204" pitchFamily="34" charset="0"/>
              </a:rPr>
              <a:t>ng con ng</a:t>
            </a:r>
            <a:r>
              <a:rPr lang="vi-VN" sz="1200">
                <a:solidFill>
                  <a:srgbClr val="0070C0"/>
                </a:solidFill>
                <a:latin typeface="+mn-lt"/>
                <a:cs typeface="Arial" panose="020B0604020202020204" pitchFamily="34" charset="0"/>
              </a:rPr>
              <a:t>ư</a:t>
            </a:r>
            <a:r>
              <a:rPr lang="en-US" sz="1200">
                <a:solidFill>
                  <a:srgbClr val="0070C0"/>
                </a:solidFill>
                <a:latin typeface="Arial" panose="020B0604020202020204" pitchFamily="34" charset="0"/>
                <a:cs typeface="Arial" panose="020B0604020202020204" pitchFamily="34" charset="0"/>
              </a:rPr>
              <a:t>ời có ảnh h</a:t>
            </a:r>
            <a:r>
              <a:rPr lang="vi-VN" sz="1200">
                <a:solidFill>
                  <a:srgbClr val="0070C0"/>
                </a:solidFill>
                <a:latin typeface="+mn-lt"/>
                <a:cs typeface="Arial" panose="020B0604020202020204" pitchFamily="34" charset="0"/>
              </a:rPr>
              <a:t>ư</a:t>
            </a:r>
            <a:r>
              <a:rPr lang="en-US" sz="1200">
                <a:solidFill>
                  <a:srgbClr val="0070C0"/>
                </a:solidFill>
                <a:latin typeface="Arial" panose="020B0604020202020204" pitchFamily="34" charset="0"/>
                <a:cs typeface="Arial" panose="020B0604020202020204" pitchFamily="34" charset="0"/>
              </a:rPr>
              <a:t>ởng rất lớn đến việc làm biến đổi tính chất của đất (làm đất xấu đi hay tốt h</a:t>
            </a:r>
            <a:r>
              <a:rPr lang="vi-VN" sz="1200">
                <a:solidFill>
                  <a:srgbClr val="0070C0"/>
                </a:solidFill>
                <a:latin typeface="+mn-lt"/>
                <a:cs typeface="Arial" panose="020B0604020202020204" pitchFamily="34" charset="0"/>
              </a:rPr>
              <a:t>ơ</a:t>
            </a:r>
            <a:r>
              <a:rPr lang="en-US" sz="1200">
                <a:solidFill>
                  <a:srgbClr val="0070C0"/>
                </a:solidFill>
                <a:latin typeface="Arial" panose="020B0604020202020204" pitchFamily="34" charset="0"/>
                <a:cs typeface="Arial" panose="020B0604020202020204" pitchFamily="34" charset="0"/>
              </a:rPr>
              <a:t>n)</a:t>
            </a:r>
          </a:p>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27</a:t>
            </a:fld>
            <a:endParaRPr lang="en-US"/>
          </a:p>
        </p:txBody>
      </p:sp>
    </p:spTree>
    <p:extLst>
      <p:ext uri="{BB962C8B-B14F-4D97-AF65-F5344CB8AC3E}">
        <p14:creationId xmlns:p14="http://schemas.microsoft.com/office/powerpoint/2010/main" val="1934246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70BB5"/>
                </a:solidFill>
                <a:latin typeface="Arial" panose="020B0604020202020204" pitchFamily="34" charset="0"/>
                <a:cs typeface="Arial" panose="020B0604020202020204" pitchFamily="34" charset="0"/>
              </a:rPr>
              <a:t>Dựa vào quá trình, nhân tố hình thành, tính chất của đất mà người ta phân thành các nhóm đất khác nhau</a:t>
            </a:r>
          </a:p>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31</a:t>
            </a:fld>
            <a:endParaRPr lang="en-US"/>
          </a:p>
        </p:txBody>
      </p:sp>
    </p:spTree>
    <p:extLst>
      <p:ext uri="{BB962C8B-B14F-4D97-AF65-F5344CB8AC3E}">
        <p14:creationId xmlns:p14="http://schemas.microsoft.com/office/powerpoint/2010/main" val="263228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Đất đen thảo nguyên: Trung Á, trung tâm bắc Mĩ, Nam Mĩ. Đất pốt dôn: Đông bắc Hoa Kì, Trung tâm Canada, Bắc âu, đồng bằng xibia</a:t>
            </a:r>
          </a:p>
        </p:txBody>
      </p:sp>
      <p:sp>
        <p:nvSpPr>
          <p:cNvPr id="4" name="Slide Number Placeholder 3"/>
          <p:cNvSpPr>
            <a:spLocks noGrp="1"/>
          </p:cNvSpPr>
          <p:nvPr>
            <p:ph type="sldNum" sz="quarter" idx="5"/>
          </p:nvPr>
        </p:nvSpPr>
        <p:spPr/>
        <p:txBody>
          <a:bodyPr/>
          <a:lstStyle/>
          <a:p>
            <a:fld id="{19FEC5B9-52BC-43B9-93C4-A40BCDA1EE43}" type="slidenum">
              <a:rPr lang="en-US" smtClean="0"/>
              <a:t>33</a:t>
            </a:fld>
            <a:endParaRPr lang="en-US"/>
          </a:p>
        </p:txBody>
      </p:sp>
    </p:spTree>
    <p:extLst>
      <p:ext uri="{BB962C8B-B14F-4D97-AF65-F5344CB8AC3E}">
        <p14:creationId xmlns:p14="http://schemas.microsoft.com/office/powerpoint/2010/main" val="1680378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839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8062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4</a:t>
            </a:fld>
            <a:endParaRPr lang="en-US"/>
          </a:p>
        </p:txBody>
      </p:sp>
    </p:spTree>
    <p:extLst>
      <p:ext uri="{BB962C8B-B14F-4D97-AF65-F5344CB8AC3E}">
        <p14:creationId xmlns:p14="http://schemas.microsoft.com/office/powerpoint/2010/main" val="1081318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3000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747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642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5027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101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69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5</a:t>
            </a:fld>
            <a:endParaRPr lang="en-US"/>
          </a:p>
        </p:txBody>
      </p:sp>
    </p:spTree>
    <p:extLst>
      <p:ext uri="{BB962C8B-B14F-4D97-AF65-F5344CB8AC3E}">
        <p14:creationId xmlns:p14="http://schemas.microsoft.com/office/powerpoint/2010/main" val="1909034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6</a:t>
            </a:fld>
            <a:endParaRPr lang="en-US"/>
          </a:p>
        </p:txBody>
      </p:sp>
    </p:spTree>
    <p:extLst>
      <p:ext uri="{BB962C8B-B14F-4D97-AF65-F5344CB8AC3E}">
        <p14:creationId xmlns:p14="http://schemas.microsoft.com/office/powerpoint/2010/main" val="1426342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8a63c4df4f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8a63c4df4f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9</a:t>
            </a:fld>
            <a:endParaRPr lang="en-US"/>
          </a:p>
        </p:txBody>
      </p:sp>
    </p:spTree>
    <p:extLst>
      <p:ext uri="{BB962C8B-B14F-4D97-AF65-F5344CB8AC3E}">
        <p14:creationId xmlns:p14="http://schemas.microsoft.com/office/powerpoint/2010/main" val="1613836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10</a:t>
            </a:fld>
            <a:endParaRPr lang="en-US"/>
          </a:p>
        </p:txBody>
      </p:sp>
    </p:spTree>
    <p:extLst>
      <p:ext uri="{BB962C8B-B14F-4D97-AF65-F5344CB8AC3E}">
        <p14:creationId xmlns:p14="http://schemas.microsoft.com/office/powerpoint/2010/main" val="2484867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Tầng chứa mùn tác động trực tiếp đến sự phát triển của TV (đ</a:t>
            </a:r>
            <a:r>
              <a:rPr lang="vi-VN"/>
              <a:t>ư</a:t>
            </a:r>
            <a:r>
              <a:rPr lang="en-US"/>
              <a:t>ợc hình thành do vi sinh vật phân giải các chất hữu c</a:t>
            </a:r>
            <a:r>
              <a:rPr lang="vi-VN"/>
              <a:t>ơ</a:t>
            </a:r>
            <a:r>
              <a:rPr lang="en-US"/>
              <a:t> tạo nên chất mùn, th</a:t>
            </a:r>
            <a:r>
              <a:rPr lang="vi-VN"/>
              <a:t>ư</a:t>
            </a:r>
            <a:r>
              <a:rPr lang="en-US"/>
              <a:t>ờng t</a:t>
            </a:r>
            <a:r>
              <a:rPr lang="vi-VN"/>
              <a:t>ơ</a:t>
            </a:r>
            <a:r>
              <a:rPr lang="en-US"/>
              <a:t>i xốp, chứa nhiều chất dinh d</a:t>
            </a:r>
            <a:r>
              <a:rPr lang="vi-VN"/>
              <a:t>ư</a:t>
            </a:r>
            <a:r>
              <a:rPr lang="en-US"/>
              <a:t>ỡng)</a:t>
            </a:r>
          </a:p>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11</a:t>
            </a:fld>
            <a:endParaRPr lang="en-US"/>
          </a:p>
        </p:txBody>
      </p:sp>
    </p:spTree>
    <p:extLst>
      <p:ext uri="{BB962C8B-B14F-4D97-AF65-F5344CB8AC3E}">
        <p14:creationId xmlns:p14="http://schemas.microsoft.com/office/powerpoint/2010/main" val="4125213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19</a:t>
            </a:fld>
            <a:endParaRPr lang="en-US"/>
          </a:p>
        </p:txBody>
      </p:sp>
    </p:spTree>
    <p:extLst>
      <p:ext uri="{BB962C8B-B14F-4D97-AF65-F5344CB8AC3E}">
        <p14:creationId xmlns:p14="http://schemas.microsoft.com/office/powerpoint/2010/main" val="394601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ABD5-287E-48DA-A30A-240053660B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F29521-FBC5-44FD-8C8C-3806EACAF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6770ED-3CBD-4B52-8EC4-C678D4924DB6}"/>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0007221D-C753-479E-AABF-25873BF6F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F1755-158A-40D2-A95B-2822AFDA43F3}"/>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982971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3373776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493088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1706401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4201902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198121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596738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3212586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1501767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BE5C8-78DF-4EA4-93A6-F77861E90F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7E0B7A-1317-4E1C-842E-C23EDDEDA3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E38450-184F-4549-A0C8-E6FD8245E0D2}"/>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F29E9A38-8A8A-4985-B350-5D615B595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2E057-5659-4D85-BB8A-FE2AF6E87A22}"/>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3659903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D1B51-A7AD-4AC4-82F0-B426E7B675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592544-7B2B-4A9B-900A-443B419333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0FB855-99B1-40A8-B5B8-BF3C6B8D2E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6E9529-2C1C-4CFD-B0AA-F64D0EE73270}"/>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6" name="Footer Placeholder 5">
            <a:extLst>
              <a:ext uri="{FF2B5EF4-FFF2-40B4-BE49-F238E27FC236}">
                <a16:creationId xmlns:a16="http://schemas.microsoft.com/office/drawing/2014/main" id="{D34E5404-DE25-474A-8E0F-E1E6BA059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734CE-6B5E-462E-AF85-2A98805A0246}"/>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161411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ABD5-287E-48DA-A30A-240053660B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F29521-FBC5-44FD-8C8C-3806EACAF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6770ED-3CBD-4B52-8EC4-C678D4924DB6}"/>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0007221D-C753-479E-AABF-25873BF6F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F1755-158A-40D2-A95B-2822AFDA43F3}"/>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1418643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CF87D-0E3B-4863-B958-F6975F49E8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98DEF2-0B56-4DC6-B626-48870E6F96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FD9A2C-9226-452B-80E1-A381D48CBE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1AF0F8-FE98-45AB-96CC-8EF107517A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452B1A-7E30-4600-952C-37FC8B3FE2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C7F539-7FA7-4B63-8D68-B4908A9C5888}"/>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8" name="Footer Placeholder 7">
            <a:extLst>
              <a:ext uri="{FF2B5EF4-FFF2-40B4-BE49-F238E27FC236}">
                <a16:creationId xmlns:a16="http://schemas.microsoft.com/office/drawing/2014/main" id="{CDB751D8-CC4D-4249-9B3E-01F7B4963D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6EE8D4-8087-43FF-8C91-32959886304F}"/>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829397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5E39-0FDC-4251-B900-5B9859291C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FC323C-995B-49DE-9022-68119172CF3B}"/>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4" name="Footer Placeholder 3">
            <a:extLst>
              <a:ext uri="{FF2B5EF4-FFF2-40B4-BE49-F238E27FC236}">
                <a16:creationId xmlns:a16="http://schemas.microsoft.com/office/drawing/2014/main" id="{DCF441C9-E580-4B99-9C77-CE1730A876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8E135A-CE5F-4BDA-A2AA-930980EE8472}"/>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4041347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ABB428-E5E2-4744-9717-EC1870E08B49}"/>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3" name="Footer Placeholder 2">
            <a:extLst>
              <a:ext uri="{FF2B5EF4-FFF2-40B4-BE49-F238E27FC236}">
                <a16:creationId xmlns:a16="http://schemas.microsoft.com/office/drawing/2014/main" id="{76E9DA1A-AA56-42DF-B370-C8A4592ADB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8A0868-438C-435D-B2DE-F1EA0C1E0466}"/>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079000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ABB428-E5E2-4744-9717-EC1870E08B49}"/>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3" name="Footer Placeholder 2">
            <a:extLst>
              <a:ext uri="{FF2B5EF4-FFF2-40B4-BE49-F238E27FC236}">
                <a16:creationId xmlns:a16="http://schemas.microsoft.com/office/drawing/2014/main" id="{76E9DA1A-AA56-42DF-B370-C8A4592ADB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8A0868-438C-435D-B2DE-F1EA0C1E0466}"/>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3409994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ABB428-E5E2-4744-9717-EC1870E08B49}"/>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3" name="Footer Placeholder 2">
            <a:extLst>
              <a:ext uri="{FF2B5EF4-FFF2-40B4-BE49-F238E27FC236}">
                <a16:creationId xmlns:a16="http://schemas.microsoft.com/office/drawing/2014/main" id="{76E9DA1A-AA56-42DF-B370-C8A4592ADB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8A0868-438C-435D-B2DE-F1EA0C1E0466}"/>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410611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47CD-4E56-4281-8C9A-72C3F361AF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BA1EC0-87DF-4B13-BFBE-64963293E5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AC19F1-F87D-482B-88D8-7BD13719CE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538A7-E3E6-4DF5-B91C-9703AA64BE25}"/>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6" name="Footer Placeholder 5">
            <a:extLst>
              <a:ext uri="{FF2B5EF4-FFF2-40B4-BE49-F238E27FC236}">
                <a16:creationId xmlns:a16="http://schemas.microsoft.com/office/drawing/2014/main" id="{D5EF73ED-D873-4766-9267-758FA426D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DF04F1-2070-4D66-B788-8C0DA4CA19FD}"/>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1751798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C268-BB55-46FA-B060-204B96C02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D1922C-AB83-482F-871D-23BEEB200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B8640F-8772-4D5A-ACDC-86BE75AACD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378711-B7C4-453A-8EAB-309502C47FA6}"/>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6" name="Footer Placeholder 5">
            <a:extLst>
              <a:ext uri="{FF2B5EF4-FFF2-40B4-BE49-F238E27FC236}">
                <a16:creationId xmlns:a16="http://schemas.microsoft.com/office/drawing/2014/main" id="{EF284B1A-14EB-4386-92FD-B18312438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BA498-2813-4D08-A3A3-F6C6AF42687D}"/>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810147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DD864-FC95-4BCC-9462-25E8608248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1B7EA1-3926-49A0-BDF5-CF929D9D90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2E37E-F760-461C-B8AF-CE547957A2DC}"/>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90772893-7D77-4790-9381-5DCF95486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FFEB38-A9BD-463F-94E9-4030C3A8DD77}"/>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3032870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6122EB-7AD5-455C-A3DB-9769D2F83F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B1AB4C-6581-485C-8C7B-8ECCE1FDEC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CA115-9F52-491F-B400-C2B2F4827A59}"/>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60DE59EC-B7D0-4063-B168-8E52483D0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BCE60-9803-4633-BB61-9E0DD3BFC756}"/>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57109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313"/>
        <p:cNvGrpSpPr/>
        <p:nvPr/>
      </p:nvGrpSpPr>
      <p:grpSpPr>
        <a:xfrm>
          <a:off x="0" y="0"/>
          <a:ext cx="0" cy="0"/>
          <a:chOff x="0" y="0"/>
          <a:chExt cx="0" cy="0"/>
        </a:xfrm>
      </p:grpSpPr>
    </p:spTree>
    <p:extLst>
      <p:ext uri="{BB962C8B-B14F-4D97-AF65-F5344CB8AC3E}">
        <p14:creationId xmlns:p14="http://schemas.microsoft.com/office/powerpoint/2010/main" val="267029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ABD5-287E-48DA-A30A-240053660B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F29521-FBC5-44FD-8C8C-3806EACAF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6770ED-3CBD-4B52-8EC4-C678D4924DB6}"/>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0007221D-C753-479E-AABF-25873BF6F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F1755-158A-40D2-A95B-2822AFDA43F3}"/>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733748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ABD5-287E-48DA-A30A-240053660B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F29521-FBC5-44FD-8C8C-3806EACAF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6770ED-3CBD-4B52-8EC4-C678D4924DB6}"/>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0007221D-C753-479E-AABF-25873BF6F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F1755-158A-40D2-A95B-2822AFDA43F3}"/>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759207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472139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3375689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397491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4289871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132356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B21263-33C5-48C0-8A3E-783723D339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56B8C-02F4-4D12-8558-8A831A7B79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10370-9E40-4C50-B6EF-5948ED39EA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A10B7-B8FC-4B07-95E4-D33E3FB30A2A}" type="datetimeFigureOut">
              <a:rPr lang="en-US" smtClean="0"/>
              <a:t>5/25/2024</a:t>
            </a:fld>
            <a:endParaRPr lang="en-US"/>
          </a:p>
        </p:txBody>
      </p:sp>
      <p:sp>
        <p:nvSpPr>
          <p:cNvPr id="5" name="Footer Placeholder 4">
            <a:extLst>
              <a:ext uri="{FF2B5EF4-FFF2-40B4-BE49-F238E27FC236}">
                <a16:creationId xmlns:a16="http://schemas.microsoft.com/office/drawing/2014/main" id="{50A26ACD-5343-489F-805B-491031DF45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08E036-DCE4-44D8-B9C5-74C8D3EB9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62916-3185-4040-A7E1-B46DF9C3C5EC}" type="slidenum">
              <a:rPr lang="en-US" smtClean="0"/>
              <a:t>‹#›</a:t>
            </a:fld>
            <a:endParaRPr lang="en-US"/>
          </a:p>
        </p:txBody>
      </p:sp>
    </p:spTree>
    <p:extLst>
      <p:ext uri="{BB962C8B-B14F-4D97-AF65-F5344CB8AC3E}">
        <p14:creationId xmlns:p14="http://schemas.microsoft.com/office/powerpoint/2010/main" val="240008814"/>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4" r:id="rId3"/>
    <p:sldLayoutId id="2147483673" r:id="rId4"/>
    <p:sldLayoutId id="2147483650" r:id="rId5"/>
    <p:sldLayoutId id="2147483675" r:id="rId6"/>
    <p:sldLayoutId id="2147483672" r:id="rId7"/>
    <p:sldLayoutId id="2147483671" r:id="rId8"/>
    <p:sldLayoutId id="2147483670" r:id="rId9"/>
    <p:sldLayoutId id="2147483668" r:id="rId10"/>
    <p:sldLayoutId id="2147483667" r:id="rId11"/>
    <p:sldLayoutId id="2147483666" r:id="rId12"/>
    <p:sldLayoutId id="2147483665" r:id="rId13"/>
    <p:sldLayoutId id="2147483664" r:id="rId14"/>
    <p:sldLayoutId id="2147483663" r:id="rId15"/>
    <p:sldLayoutId id="2147483662" r:id="rId16"/>
    <p:sldLayoutId id="2147483661" r:id="rId17"/>
    <p:sldLayoutId id="2147483651" r:id="rId18"/>
    <p:sldLayoutId id="2147483652" r:id="rId19"/>
    <p:sldLayoutId id="2147483653" r:id="rId20"/>
    <p:sldLayoutId id="2147483654" r:id="rId21"/>
    <p:sldLayoutId id="2147483655" r:id="rId22"/>
    <p:sldLayoutId id="2147483669" r:id="rId23"/>
    <p:sldLayoutId id="2147483660" r:id="rId24"/>
    <p:sldLayoutId id="2147483656" r:id="rId25"/>
    <p:sldLayoutId id="2147483657" r:id="rId26"/>
    <p:sldLayoutId id="2147483658" r:id="rId27"/>
    <p:sldLayoutId id="2147483659" r:id="rId28"/>
    <p:sldLayoutId id="2147483678"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6.gif"/><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gi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5.xml"/><Relationship Id="rId7" Type="http://schemas.openxmlformats.org/officeDocument/2006/relationships/image" Target="../media/image3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15.png"/><Relationship Id="rId4" Type="http://schemas.openxmlformats.org/officeDocument/2006/relationships/notesSlide" Target="../notesSlides/notesSlide9.xml"/><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45.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5.xml"/><Relationship Id="rId7" Type="http://schemas.openxmlformats.org/officeDocument/2006/relationships/image" Target="../media/image2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5.xml"/><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59.gif"/><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60.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29.xml"/><Relationship Id="rId7" Type="http://schemas.openxmlformats.org/officeDocument/2006/relationships/audio" Target="../media/audio3.wav"/><Relationship Id="rId12" Type="http://schemas.openxmlformats.org/officeDocument/2006/relationships/image" Target="../media/image6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2.wav"/><Relationship Id="rId11" Type="http://schemas.openxmlformats.org/officeDocument/2006/relationships/slide" Target="slide42.xml"/><Relationship Id="rId5" Type="http://schemas.openxmlformats.org/officeDocument/2006/relationships/audio" Target="../media/audio1.wav"/><Relationship Id="rId10" Type="http://schemas.openxmlformats.org/officeDocument/2006/relationships/image" Target="../media/image67.png"/><Relationship Id="rId4" Type="http://schemas.openxmlformats.org/officeDocument/2006/relationships/notesSlide" Target="../notesSlides/notesSlide18.xml"/><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29.xml"/><Relationship Id="rId7" Type="http://schemas.openxmlformats.org/officeDocument/2006/relationships/audio" Target="../media/audio3.wav"/><Relationship Id="rId12" Type="http://schemas.openxmlformats.org/officeDocument/2006/relationships/image" Target="../media/image6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2.wav"/><Relationship Id="rId11" Type="http://schemas.openxmlformats.org/officeDocument/2006/relationships/slide" Target="slide42.xml"/><Relationship Id="rId5" Type="http://schemas.openxmlformats.org/officeDocument/2006/relationships/audio" Target="../media/audio1.wav"/><Relationship Id="rId10" Type="http://schemas.openxmlformats.org/officeDocument/2006/relationships/image" Target="../media/image67.png"/><Relationship Id="rId4" Type="http://schemas.openxmlformats.org/officeDocument/2006/relationships/notesSlide" Target="../notesSlides/notesSlide19.xml"/><Relationship Id="rId9" Type="http://schemas.openxmlformats.org/officeDocument/2006/relationships/image" Target="../media/image66.pn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9.xml"/><Relationship Id="rId7" Type="http://schemas.openxmlformats.org/officeDocument/2006/relationships/audio" Target="../media/audio2.wav"/><Relationship Id="rId12" Type="http://schemas.openxmlformats.org/officeDocument/2006/relationships/image" Target="../media/image6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slide" Target="slide42.xml"/><Relationship Id="rId5" Type="http://schemas.openxmlformats.org/officeDocument/2006/relationships/audio" Target="../media/audio1.wav"/><Relationship Id="rId10" Type="http://schemas.openxmlformats.org/officeDocument/2006/relationships/image" Target="../media/image65.png"/><Relationship Id="rId4" Type="http://schemas.openxmlformats.org/officeDocument/2006/relationships/notesSlide" Target="../notesSlides/notesSlide20.xml"/><Relationship Id="rId9"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9.xml"/><Relationship Id="rId7" Type="http://schemas.openxmlformats.org/officeDocument/2006/relationships/audio" Target="../media/audio2.wav"/><Relationship Id="rId12" Type="http://schemas.openxmlformats.org/officeDocument/2006/relationships/image" Target="../media/image6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slide" Target="slide42.xml"/><Relationship Id="rId5" Type="http://schemas.openxmlformats.org/officeDocument/2006/relationships/audio" Target="../media/audio1.wav"/><Relationship Id="rId10" Type="http://schemas.openxmlformats.org/officeDocument/2006/relationships/image" Target="../media/image65.png"/><Relationship Id="rId4" Type="http://schemas.openxmlformats.org/officeDocument/2006/relationships/notesSlide" Target="../notesSlides/notesSlide21.xml"/><Relationship Id="rId9" Type="http://schemas.openxmlformats.org/officeDocument/2006/relationships/image" Target="../media/image67.pn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9.xml"/><Relationship Id="rId7" Type="http://schemas.openxmlformats.org/officeDocument/2006/relationships/audio" Target="../media/audio2.wav"/><Relationship Id="rId12" Type="http://schemas.openxmlformats.org/officeDocument/2006/relationships/image" Target="../media/image6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slide" Target="slide42.xml"/><Relationship Id="rId5" Type="http://schemas.openxmlformats.org/officeDocument/2006/relationships/audio" Target="../media/audio1.wav"/><Relationship Id="rId10" Type="http://schemas.openxmlformats.org/officeDocument/2006/relationships/image" Target="../media/image65.png"/><Relationship Id="rId4" Type="http://schemas.openxmlformats.org/officeDocument/2006/relationships/notesSlide" Target="../notesSlides/notesSlide22.xml"/><Relationship Id="rId9" Type="http://schemas.openxmlformats.org/officeDocument/2006/relationships/image" Target="../media/image67.pn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9.xml"/><Relationship Id="rId7" Type="http://schemas.openxmlformats.org/officeDocument/2006/relationships/audio" Target="../media/audio2.wav"/><Relationship Id="rId12" Type="http://schemas.openxmlformats.org/officeDocument/2006/relationships/image" Target="../media/image6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slide" Target="slide42.xml"/><Relationship Id="rId5" Type="http://schemas.openxmlformats.org/officeDocument/2006/relationships/audio" Target="../media/audio1.wav"/><Relationship Id="rId10" Type="http://schemas.openxmlformats.org/officeDocument/2006/relationships/image" Target="../media/image65.png"/><Relationship Id="rId4" Type="http://schemas.openxmlformats.org/officeDocument/2006/relationships/notesSlide" Target="../notesSlides/notesSlide23.xml"/><Relationship Id="rId9" Type="http://schemas.openxmlformats.org/officeDocument/2006/relationships/image" Target="../media/image67.png"/></Relationships>
</file>

<file path=ppt/slides/_rels/slide4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9.xml"/><Relationship Id="rId7" Type="http://schemas.openxmlformats.org/officeDocument/2006/relationships/audio" Target="../media/audio2.wav"/><Relationship Id="rId12" Type="http://schemas.openxmlformats.org/officeDocument/2006/relationships/image" Target="../media/image6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slide" Target="slide42.xml"/><Relationship Id="rId5" Type="http://schemas.openxmlformats.org/officeDocument/2006/relationships/audio" Target="../media/audio1.wav"/><Relationship Id="rId10" Type="http://schemas.openxmlformats.org/officeDocument/2006/relationships/image" Target="../media/image65.png"/><Relationship Id="rId4" Type="http://schemas.openxmlformats.org/officeDocument/2006/relationships/notesSlide" Target="../notesSlides/notesSlide24.xml"/><Relationship Id="rId9" Type="http://schemas.openxmlformats.org/officeDocument/2006/relationships/image" Target="../media/image67.png"/></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9.xml"/><Relationship Id="rId7" Type="http://schemas.openxmlformats.org/officeDocument/2006/relationships/audio" Target="../media/audio2.wav"/><Relationship Id="rId12" Type="http://schemas.openxmlformats.org/officeDocument/2006/relationships/image" Target="../media/image6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slide" Target="slide42.xml"/><Relationship Id="rId5" Type="http://schemas.openxmlformats.org/officeDocument/2006/relationships/audio" Target="../media/audio1.wav"/><Relationship Id="rId10" Type="http://schemas.openxmlformats.org/officeDocument/2006/relationships/image" Target="../media/image65.png"/><Relationship Id="rId4" Type="http://schemas.openxmlformats.org/officeDocument/2006/relationships/notesSlide" Target="../notesSlides/notesSlide25.xml"/><Relationship Id="rId9" Type="http://schemas.openxmlformats.org/officeDocument/2006/relationships/image" Target="../media/image67.png"/></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image" Target="../media/image72.jpeg"/><Relationship Id="rId1" Type="http://schemas.openxmlformats.org/officeDocument/2006/relationships/slideLayout" Target="../slideLayouts/slideLayout5.xml"/><Relationship Id="rId4" Type="http://schemas.openxmlformats.org/officeDocument/2006/relationships/hyperlink" Target="https://www.facebook.com/groups/1448467355535530"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709578-9C91-407F-8645-F392348EFD19}"/>
              </a:ext>
            </a:extLst>
          </p:cNvPr>
          <p:cNvPicPr>
            <a:picLocks noChangeAspect="1"/>
          </p:cNvPicPr>
          <p:nvPr/>
        </p:nvPicPr>
        <p:blipFill rotWithShape="1">
          <a:blip r:embed="rId3"/>
          <a:srcRect l="21167" t="16297" r="22084" b="6074"/>
          <a:stretch/>
        </p:blipFill>
        <p:spPr>
          <a:xfrm>
            <a:off x="0" y="0"/>
            <a:ext cx="12191999" cy="6857999"/>
          </a:xfrm>
          <a:prstGeom prst="rect">
            <a:avLst/>
          </a:prstGeom>
        </p:spPr>
      </p:pic>
      <p:sp>
        <p:nvSpPr>
          <p:cNvPr id="3" name="TextBox 2">
            <a:extLst>
              <a:ext uri="{FF2B5EF4-FFF2-40B4-BE49-F238E27FC236}">
                <a16:creationId xmlns:a16="http://schemas.microsoft.com/office/drawing/2014/main" id="{73455459-689D-4715-9C1D-B2B4EBBC52B3}"/>
              </a:ext>
            </a:extLst>
          </p:cNvPr>
          <p:cNvSpPr txBox="1"/>
          <p:nvPr/>
        </p:nvSpPr>
        <p:spPr>
          <a:xfrm>
            <a:off x="6295419" y="5924698"/>
            <a:ext cx="6004560" cy="830997"/>
          </a:xfrm>
          <a:prstGeom prst="rect">
            <a:avLst/>
          </a:prstGeom>
          <a:noFill/>
        </p:spPr>
        <p:txBody>
          <a:bodyPr wrap="square" rtlCol="0">
            <a:spAutoFit/>
          </a:bodyPr>
          <a:lstStyle/>
          <a:p>
            <a:r>
              <a:rPr lang="en-US" sz="2400" b="1" err="1">
                <a:solidFill>
                  <a:srgbClr val="0070C0"/>
                </a:solidFill>
                <a:latin typeface="Arial" panose="020B0604020202020204" pitchFamily="34" charset="0"/>
                <a:cs typeface="Arial" panose="020B0604020202020204" pitchFamily="34" charset="0"/>
              </a:rPr>
              <a:t>Giáo</a:t>
            </a:r>
            <a:r>
              <a:rPr lang="en-US" sz="2400" b="1">
                <a:solidFill>
                  <a:srgbClr val="0070C0"/>
                </a:solidFill>
                <a:latin typeface="Arial" panose="020B0604020202020204" pitchFamily="34" charset="0"/>
                <a:cs typeface="Arial" panose="020B0604020202020204" pitchFamily="34" charset="0"/>
              </a:rPr>
              <a:t> viên: Lê Thị </a:t>
            </a:r>
            <a:r>
              <a:rPr lang="en-US" sz="2400" b="1" dirty="0" err="1">
                <a:solidFill>
                  <a:srgbClr val="0070C0"/>
                </a:solidFill>
                <a:latin typeface="Arial" panose="020B0604020202020204" pitchFamily="34" charset="0"/>
                <a:cs typeface="Arial" panose="020B0604020202020204" pitchFamily="34" charset="0"/>
              </a:rPr>
              <a:t>Chinh</a:t>
            </a:r>
            <a:endParaRPr lang="en-US" sz="2400" b="1" dirty="0">
              <a:solidFill>
                <a:srgbClr val="0070C0"/>
              </a:solidFill>
              <a:latin typeface="Arial" panose="020B0604020202020204" pitchFamily="34" charset="0"/>
              <a:cs typeface="Arial" panose="020B0604020202020204" pitchFamily="34" charset="0"/>
            </a:endParaRPr>
          </a:p>
          <a:p>
            <a:r>
              <a:rPr lang="en-US" sz="2400" b="1">
                <a:solidFill>
                  <a:srgbClr val="0070C0"/>
                </a:solidFill>
                <a:latin typeface="Arial" panose="020B0604020202020204" pitchFamily="34" charset="0"/>
                <a:cs typeface="Arial" panose="020B0604020202020204" pitchFamily="34" charset="0"/>
              </a:rPr>
              <a:t>Email       : lethichinh09sdl</a:t>
            </a:r>
            <a:r>
              <a:rPr lang="en-US" sz="2400" b="1" dirty="0">
                <a:solidFill>
                  <a:srgbClr val="0070C0"/>
                </a:solidFill>
                <a:latin typeface="Arial" panose="020B0604020202020204" pitchFamily="34" charset="0"/>
                <a:cs typeface="Arial" panose="020B0604020202020204" pitchFamily="34" charset="0"/>
              </a:rPr>
              <a:t>@gmail.com</a:t>
            </a:r>
          </a:p>
        </p:txBody>
      </p:sp>
    </p:spTree>
    <p:extLst>
      <p:ext uri="{BB962C8B-B14F-4D97-AF65-F5344CB8AC3E}">
        <p14:creationId xmlns:p14="http://schemas.microsoft.com/office/powerpoint/2010/main" val="1448754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74;p24">
            <a:extLst>
              <a:ext uri="{FF2B5EF4-FFF2-40B4-BE49-F238E27FC236}">
                <a16:creationId xmlns:a16="http://schemas.microsoft.com/office/drawing/2014/main" id="{35E4C631-368A-4AC5-814C-A1F6C95A170D}"/>
              </a:ext>
            </a:extLst>
          </p:cNvPr>
          <p:cNvGrpSpPr/>
          <p:nvPr/>
        </p:nvGrpSpPr>
        <p:grpSpPr>
          <a:xfrm>
            <a:off x="101884" y="105809"/>
            <a:ext cx="4355333" cy="1106244"/>
            <a:chOff x="1153250" y="1560375"/>
            <a:chExt cx="3266500" cy="1041525"/>
          </a:xfrm>
        </p:grpSpPr>
        <p:sp>
          <p:nvSpPr>
            <p:cNvPr id="5" name="Google Shape;475;p24">
              <a:extLst>
                <a:ext uri="{FF2B5EF4-FFF2-40B4-BE49-F238E27FC236}">
                  <a16:creationId xmlns:a16="http://schemas.microsoft.com/office/drawing/2014/main" id="{5A6BB734-0170-4780-A06D-31506FA57F03}"/>
                </a:ext>
              </a:extLst>
            </p:cNvPr>
            <p:cNvSpPr/>
            <p:nvPr/>
          </p:nvSpPr>
          <p:spPr>
            <a:xfrm>
              <a:off x="1254450" y="1624675"/>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endParaRPr sz="2400"/>
            </a:p>
          </p:txBody>
        </p:sp>
        <p:sp>
          <p:nvSpPr>
            <p:cNvPr id="6" name="Google Shape;476;p24">
              <a:extLst>
                <a:ext uri="{FF2B5EF4-FFF2-40B4-BE49-F238E27FC236}">
                  <a16:creationId xmlns:a16="http://schemas.microsoft.com/office/drawing/2014/main" id="{ED878C77-D323-4950-9882-8FF239611FA6}"/>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7" name="Google Shape;477;p24">
              <a:extLst>
                <a:ext uri="{FF2B5EF4-FFF2-40B4-BE49-F238E27FC236}">
                  <a16:creationId xmlns:a16="http://schemas.microsoft.com/office/drawing/2014/main" id="{0BA79460-3718-45DF-9C6A-9802B72B5E41}"/>
                </a:ext>
              </a:extLst>
            </p:cNvPr>
            <p:cNvSpPr/>
            <p:nvPr/>
          </p:nvSpPr>
          <p:spPr>
            <a:xfrm>
              <a:off x="1302675" y="1698200"/>
              <a:ext cx="666529"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Fira Sans Extra Condensed Medium"/>
                  <a:ea typeface="Fira Sans Extra Condensed Medium"/>
                  <a:cs typeface="Fira Sans Extra Condensed Medium"/>
                  <a:sym typeface="Fira Sans Extra Condensed Medium"/>
                </a:rPr>
                <a:t>01</a:t>
              </a:r>
              <a:endParaRPr sz="4000">
                <a:solidFill>
                  <a:srgbClr val="434343"/>
                </a:solidFill>
              </a:endParaRPr>
            </a:p>
          </p:txBody>
        </p:sp>
        <p:sp>
          <p:nvSpPr>
            <p:cNvPr id="8" name="Google Shape;478;p24">
              <a:extLst>
                <a:ext uri="{FF2B5EF4-FFF2-40B4-BE49-F238E27FC236}">
                  <a16:creationId xmlns:a16="http://schemas.microsoft.com/office/drawing/2014/main" id="{1A640B97-B571-436B-81BC-C5F76927BBB2}"/>
                </a:ext>
              </a:extLst>
            </p:cNvPr>
            <p:cNvSpPr/>
            <p:nvPr/>
          </p:nvSpPr>
          <p:spPr>
            <a:xfrm>
              <a:off x="1153250" y="1560375"/>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9" name="Google Shape;481;p24">
              <a:extLst>
                <a:ext uri="{FF2B5EF4-FFF2-40B4-BE49-F238E27FC236}">
                  <a16:creationId xmlns:a16="http://schemas.microsoft.com/office/drawing/2014/main" id="{59DEA864-58E7-406E-A552-35408BE41F09}"/>
                </a:ext>
              </a:extLst>
            </p:cNvPr>
            <p:cNvSpPr txBox="1"/>
            <p:nvPr/>
          </p:nvSpPr>
          <p:spPr>
            <a:xfrm>
              <a:off x="2017429" y="1890059"/>
              <a:ext cx="2199675" cy="365700"/>
            </a:xfrm>
            <a:prstGeom prst="rect">
              <a:avLst/>
            </a:prstGeom>
            <a:noFill/>
            <a:ln>
              <a:noFill/>
            </a:ln>
          </p:spPr>
          <p:txBody>
            <a:bodyPr spcFirstLastPara="1" wrap="square" lIns="121900" tIns="121900" rIns="121900" bIns="121900" anchor="ctr" anchorCtr="0">
              <a:noAutofit/>
            </a:bodyPr>
            <a:lstStyle/>
            <a:p>
              <a:r>
                <a:rPr lang="en-US" sz="3600">
                  <a:solidFill>
                    <a:srgbClr val="002060"/>
                  </a:solidFill>
                  <a:latin typeface="Arial" panose="020B0604020202020204" pitchFamily="34" charset="0"/>
                  <a:cs typeface="Arial" panose="020B0604020202020204" pitchFamily="34" charset="0"/>
                </a:rPr>
                <a:t>Các tầng đất</a:t>
              </a:r>
            </a:p>
          </p:txBody>
        </p:sp>
      </p:grpSp>
      <p:pic>
        <p:nvPicPr>
          <p:cNvPr id="10" name="Picture 9">
            <a:extLst>
              <a:ext uri="{FF2B5EF4-FFF2-40B4-BE49-F238E27FC236}">
                <a16:creationId xmlns:a16="http://schemas.microsoft.com/office/drawing/2014/main" id="{E5FE5649-5EF9-4DE1-874A-A7D0BF11E015}"/>
              </a:ext>
            </a:extLst>
          </p:cNvPr>
          <p:cNvPicPr>
            <a:picLocks noChangeAspect="1"/>
          </p:cNvPicPr>
          <p:nvPr/>
        </p:nvPicPr>
        <p:blipFill rotWithShape="1">
          <a:blip r:embed="rId3"/>
          <a:srcRect l="49250" t="16517" r="40417" b="67812"/>
          <a:stretch/>
        </p:blipFill>
        <p:spPr>
          <a:xfrm>
            <a:off x="11189792" y="43527"/>
            <a:ext cx="900324" cy="824905"/>
          </a:xfrm>
          <a:prstGeom prst="rect">
            <a:avLst/>
          </a:prstGeom>
        </p:spPr>
      </p:pic>
      <p:grpSp>
        <p:nvGrpSpPr>
          <p:cNvPr id="11" name="Group 10">
            <a:extLst>
              <a:ext uri="{FF2B5EF4-FFF2-40B4-BE49-F238E27FC236}">
                <a16:creationId xmlns:a16="http://schemas.microsoft.com/office/drawing/2014/main" id="{97364137-5727-4E2E-B883-BC7982B768ED}"/>
              </a:ext>
            </a:extLst>
          </p:cNvPr>
          <p:cNvGrpSpPr/>
          <p:nvPr/>
        </p:nvGrpSpPr>
        <p:grpSpPr>
          <a:xfrm>
            <a:off x="7017745" y="1031165"/>
            <a:ext cx="4735190" cy="5711705"/>
            <a:chOff x="7017745" y="920995"/>
            <a:chExt cx="4735190" cy="5711705"/>
          </a:xfrm>
        </p:grpSpPr>
        <p:pic>
          <p:nvPicPr>
            <p:cNvPr id="12" name="Hình ảnh 15">
              <a:extLst>
                <a:ext uri="{FF2B5EF4-FFF2-40B4-BE49-F238E27FC236}">
                  <a16:creationId xmlns:a16="http://schemas.microsoft.com/office/drawing/2014/main" id="{25D86FB4-EF90-43B4-9FD2-8F3636F3BFD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7745" y="3909051"/>
              <a:ext cx="4735189" cy="2723649"/>
            </a:xfrm>
            <a:prstGeom prst="rect">
              <a:avLst/>
            </a:prstGeom>
            <a:noFill/>
          </p:spPr>
        </p:pic>
        <p:pic>
          <p:nvPicPr>
            <p:cNvPr id="13" name="Picture 2" descr="Đất là gì? khái niệm về đất, bản chất và thành phần của đất">
              <a:extLst>
                <a:ext uri="{FF2B5EF4-FFF2-40B4-BE49-F238E27FC236}">
                  <a16:creationId xmlns:a16="http://schemas.microsoft.com/office/drawing/2014/main" id="{CE9A60C8-814D-42D8-9A85-10DEDD81E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7745" y="920995"/>
              <a:ext cx="4735190" cy="295807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Google Shape;147;p19">
            <a:extLst>
              <a:ext uri="{FF2B5EF4-FFF2-40B4-BE49-F238E27FC236}">
                <a16:creationId xmlns:a16="http://schemas.microsoft.com/office/drawing/2014/main" id="{2342AB6B-AB9D-4C61-BCF3-BD96AADBF8AE}"/>
              </a:ext>
            </a:extLst>
          </p:cNvPr>
          <p:cNvSpPr txBox="1"/>
          <p:nvPr/>
        </p:nvSpPr>
        <p:spPr>
          <a:xfrm>
            <a:off x="101884" y="1454404"/>
            <a:ext cx="6635004" cy="830400"/>
          </a:xfrm>
          <a:prstGeom prst="rect">
            <a:avLst/>
          </a:prstGeom>
          <a:noFill/>
          <a:ln>
            <a:noFill/>
          </a:ln>
        </p:spPr>
        <p:txBody>
          <a:bodyPr spcFirstLastPara="1" wrap="square" lIns="91425" tIns="45700" rIns="91425" bIns="45700" anchor="t" anchorCtr="0">
            <a:noAutofit/>
          </a:bodyPr>
          <a:lstStyle/>
          <a:p>
            <a:pPr algn="just"/>
            <a:r>
              <a:rPr lang="en-US" sz="3600">
                <a:solidFill>
                  <a:srgbClr val="3E2CEC"/>
                </a:solidFill>
                <a:latin typeface="Arial" panose="020B0604020202020204" pitchFamily="34" charset="0"/>
                <a:cs typeface="Arial" panose="020B0604020202020204" pitchFamily="34" charset="0"/>
              </a:rPr>
              <a:t>- Đất là lớp vật chất mỏng, vụn bở, bao phủ trên bề mặt các lục địa và đảo, được đặc trưng bởi độ phì.</a:t>
            </a:r>
            <a:endParaRPr lang="en-US" sz="3600">
              <a:solidFill>
                <a:srgbClr val="3E2CEC"/>
              </a:solidFill>
              <a:latin typeface="Arial" panose="020B0604020202020204" pitchFamily="34" charset="0"/>
              <a:ea typeface="Calibri" panose="020F0502020204030204" pitchFamily="34" charset="0"/>
              <a:cs typeface="Arial" panose="020B0604020202020204" pitchFamily="34" charset="0"/>
            </a:endParaRPr>
          </a:p>
          <a:p>
            <a:endParaRPr lang="en-US" sz="3600">
              <a:solidFill>
                <a:srgbClr val="3E2CEC"/>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04DBA0E-CB32-43EF-94D2-835BA82D0691}"/>
              </a:ext>
            </a:extLst>
          </p:cNvPr>
          <p:cNvGrpSpPr/>
          <p:nvPr/>
        </p:nvGrpSpPr>
        <p:grpSpPr>
          <a:xfrm>
            <a:off x="593559" y="3809080"/>
            <a:ext cx="5651653" cy="2723649"/>
            <a:chOff x="3017270" y="1875620"/>
            <a:chExt cx="5651653" cy="2723649"/>
          </a:xfrm>
        </p:grpSpPr>
        <p:sp>
          <p:nvSpPr>
            <p:cNvPr id="16" name="Rectangle: Rounded Corners 15">
              <a:extLst>
                <a:ext uri="{FF2B5EF4-FFF2-40B4-BE49-F238E27FC236}">
                  <a16:creationId xmlns:a16="http://schemas.microsoft.com/office/drawing/2014/main" id="{32623038-186B-48E8-B005-7CE225F3B13A}"/>
                </a:ext>
              </a:extLst>
            </p:cNvPr>
            <p:cNvSpPr/>
            <p:nvPr/>
          </p:nvSpPr>
          <p:spPr>
            <a:xfrm>
              <a:off x="3017270" y="1875620"/>
              <a:ext cx="5651653" cy="2723649"/>
            </a:xfrm>
            <a:prstGeom prst="roundRect">
              <a:avLst/>
            </a:prstGeom>
            <a:solidFill>
              <a:srgbClr val="F6FBD1">
                <a:alpha val="6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CE2C76C-47F5-49D6-B558-3DDE3CD257B5}"/>
                </a:ext>
              </a:extLst>
            </p:cNvPr>
            <p:cNvSpPr txBox="1"/>
            <p:nvPr/>
          </p:nvSpPr>
          <p:spPr>
            <a:xfrm>
              <a:off x="3127758" y="2114059"/>
              <a:ext cx="5430676" cy="2246769"/>
            </a:xfrm>
            <a:prstGeom prst="rect">
              <a:avLst/>
            </a:prstGeom>
            <a:noFill/>
          </p:spPr>
          <p:txBody>
            <a:bodyPr wrap="square" rtlCol="0">
              <a:spAutoFit/>
            </a:bodyPr>
            <a:lstStyle/>
            <a:p>
              <a:pPr algn="just"/>
              <a:r>
                <a:rPr lang="en-US" sz="2800">
                  <a:solidFill>
                    <a:srgbClr val="009A46"/>
                  </a:solidFill>
                  <a:latin typeface="#9Slide03 Ample" panose="02000000000000000000" pitchFamily="2" charset="0"/>
                  <a:cs typeface="#9Slide03 Arima Madurai Light" panose="00000400000000000000" pitchFamily="2" charset="0"/>
                </a:rPr>
                <a:t>Độ phì là khả năng của đất cung cấp n</a:t>
              </a:r>
              <a:r>
                <a:rPr lang="vi-VN" sz="2800">
                  <a:solidFill>
                    <a:srgbClr val="009A46"/>
                  </a:solidFill>
                  <a:latin typeface="#9Slide03 Ample" panose="02000000000000000000" pitchFamily="2" charset="0"/>
                  <a:cs typeface="#9Slide03 Arima Madurai Light" panose="00000400000000000000" pitchFamily="2" charset="0"/>
                </a:rPr>
                <a:t>ư</a:t>
              </a:r>
              <a:r>
                <a:rPr lang="en-US" sz="2800">
                  <a:solidFill>
                    <a:srgbClr val="009A46"/>
                  </a:solidFill>
                  <a:latin typeface="#9Slide03 Ample" panose="02000000000000000000" pitchFamily="2" charset="0"/>
                  <a:cs typeface="#9Slide03 Arima Madurai Light" panose="00000400000000000000" pitchFamily="2" charset="0"/>
                </a:rPr>
                <a:t>ớc, chất dinh d</a:t>
              </a:r>
              <a:r>
                <a:rPr lang="vi-VN" sz="2800">
                  <a:solidFill>
                    <a:srgbClr val="009A46"/>
                  </a:solidFill>
                  <a:latin typeface="#9Slide03 Ample" panose="02000000000000000000" pitchFamily="2" charset="0"/>
                  <a:cs typeface="#9Slide03 Arima Madurai Light" panose="00000400000000000000" pitchFamily="2" charset="0"/>
                </a:rPr>
                <a:t>ư</a:t>
              </a:r>
              <a:r>
                <a:rPr lang="en-US" sz="2800">
                  <a:solidFill>
                    <a:srgbClr val="009A46"/>
                  </a:solidFill>
                  <a:latin typeface="#9Slide03 Ample" panose="02000000000000000000" pitchFamily="2" charset="0"/>
                  <a:cs typeface="#9Slide03 Arima Madurai Light" panose="00000400000000000000" pitchFamily="2" charset="0"/>
                </a:rPr>
                <a:t>ỡng và các yếu tố cần thiết khác nh</a:t>
              </a:r>
              <a:r>
                <a:rPr lang="vi-VN" sz="2800">
                  <a:solidFill>
                    <a:srgbClr val="009A46"/>
                  </a:solidFill>
                  <a:latin typeface="#9Slide03 Ample" panose="02000000000000000000" pitchFamily="2" charset="0"/>
                  <a:cs typeface="#9Slide03 Arima Madurai Light" panose="00000400000000000000" pitchFamily="2" charset="0"/>
                </a:rPr>
                <a:t>ư</a:t>
              </a:r>
              <a:r>
                <a:rPr lang="en-US" sz="2800">
                  <a:solidFill>
                    <a:srgbClr val="009A46"/>
                  </a:solidFill>
                  <a:latin typeface="#9Slide03 Ample" panose="02000000000000000000" pitchFamily="2" charset="0"/>
                  <a:cs typeface="#9Slide03 Arima Madurai Light" panose="00000400000000000000" pitchFamily="2" charset="0"/>
                </a:rPr>
                <a:t> nhiệt độ, không khí….cho cây sinh tr</a:t>
              </a:r>
              <a:r>
                <a:rPr lang="vi-VN" sz="2800">
                  <a:solidFill>
                    <a:srgbClr val="009A46"/>
                  </a:solidFill>
                  <a:latin typeface="#9Slide03 Ample" panose="02000000000000000000" pitchFamily="2" charset="0"/>
                  <a:cs typeface="#9Slide03 Arima Madurai Light" panose="00000400000000000000" pitchFamily="2" charset="0"/>
                </a:rPr>
                <a:t>ư</a:t>
              </a:r>
              <a:r>
                <a:rPr lang="en-US" sz="2800">
                  <a:solidFill>
                    <a:srgbClr val="009A46"/>
                  </a:solidFill>
                  <a:latin typeface="#9Slide03 Ample" panose="02000000000000000000" pitchFamily="2" charset="0"/>
                  <a:cs typeface="#9Slide03 Arima Madurai Light" panose="00000400000000000000" pitchFamily="2" charset="0"/>
                </a:rPr>
                <a:t>ởng và phát triển</a:t>
              </a:r>
            </a:p>
          </p:txBody>
        </p:sp>
      </p:grpSp>
      <p:pic>
        <p:nvPicPr>
          <p:cNvPr id="19" name="Picture 18" descr="book9">
            <a:extLst>
              <a:ext uri="{FF2B5EF4-FFF2-40B4-BE49-F238E27FC236}">
                <a16:creationId xmlns:a16="http://schemas.microsoft.com/office/drawing/2014/main" id="{D2EB7836-944A-4B7B-B0B4-92FE96C1F0B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58439" y="250875"/>
            <a:ext cx="1493535" cy="11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68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22" presetClass="entr" presetSubtype="8"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74;p24">
            <a:extLst>
              <a:ext uri="{FF2B5EF4-FFF2-40B4-BE49-F238E27FC236}">
                <a16:creationId xmlns:a16="http://schemas.microsoft.com/office/drawing/2014/main" id="{35E4C631-368A-4AC5-814C-A1F6C95A170D}"/>
              </a:ext>
            </a:extLst>
          </p:cNvPr>
          <p:cNvGrpSpPr/>
          <p:nvPr/>
        </p:nvGrpSpPr>
        <p:grpSpPr>
          <a:xfrm>
            <a:off x="101884" y="105809"/>
            <a:ext cx="4355333" cy="1106244"/>
            <a:chOff x="1153250" y="1560375"/>
            <a:chExt cx="3266500" cy="1041525"/>
          </a:xfrm>
        </p:grpSpPr>
        <p:sp>
          <p:nvSpPr>
            <p:cNvPr id="5" name="Google Shape;475;p24">
              <a:extLst>
                <a:ext uri="{FF2B5EF4-FFF2-40B4-BE49-F238E27FC236}">
                  <a16:creationId xmlns:a16="http://schemas.microsoft.com/office/drawing/2014/main" id="{5A6BB734-0170-4780-A06D-31506FA57F03}"/>
                </a:ext>
              </a:extLst>
            </p:cNvPr>
            <p:cNvSpPr/>
            <p:nvPr/>
          </p:nvSpPr>
          <p:spPr>
            <a:xfrm>
              <a:off x="1254450" y="1624675"/>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endParaRPr sz="2400"/>
            </a:p>
          </p:txBody>
        </p:sp>
        <p:sp>
          <p:nvSpPr>
            <p:cNvPr id="6" name="Google Shape;476;p24">
              <a:extLst>
                <a:ext uri="{FF2B5EF4-FFF2-40B4-BE49-F238E27FC236}">
                  <a16:creationId xmlns:a16="http://schemas.microsoft.com/office/drawing/2014/main" id="{ED878C77-D323-4950-9882-8FF239611FA6}"/>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7" name="Google Shape;477;p24">
              <a:extLst>
                <a:ext uri="{FF2B5EF4-FFF2-40B4-BE49-F238E27FC236}">
                  <a16:creationId xmlns:a16="http://schemas.microsoft.com/office/drawing/2014/main" id="{0BA79460-3718-45DF-9C6A-9802B72B5E41}"/>
                </a:ext>
              </a:extLst>
            </p:cNvPr>
            <p:cNvSpPr/>
            <p:nvPr/>
          </p:nvSpPr>
          <p:spPr>
            <a:xfrm>
              <a:off x="1302675" y="1698200"/>
              <a:ext cx="666529"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Fira Sans Extra Condensed Medium"/>
                  <a:ea typeface="Fira Sans Extra Condensed Medium"/>
                  <a:cs typeface="Fira Sans Extra Condensed Medium"/>
                  <a:sym typeface="Fira Sans Extra Condensed Medium"/>
                </a:rPr>
                <a:t>01</a:t>
              </a:r>
              <a:endParaRPr sz="4000">
                <a:solidFill>
                  <a:srgbClr val="434343"/>
                </a:solidFill>
              </a:endParaRPr>
            </a:p>
          </p:txBody>
        </p:sp>
        <p:sp>
          <p:nvSpPr>
            <p:cNvPr id="8" name="Google Shape;478;p24">
              <a:extLst>
                <a:ext uri="{FF2B5EF4-FFF2-40B4-BE49-F238E27FC236}">
                  <a16:creationId xmlns:a16="http://schemas.microsoft.com/office/drawing/2014/main" id="{1A640B97-B571-436B-81BC-C5F76927BBB2}"/>
                </a:ext>
              </a:extLst>
            </p:cNvPr>
            <p:cNvSpPr/>
            <p:nvPr/>
          </p:nvSpPr>
          <p:spPr>
            <a:xfrm>
              <a:off x="1153250" y="1560375"/>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9" name="Google Shape;481;p24">
              <a:extLst>
                <a:ext uri="{FF2B5EF4-FFF2-40B4-BE49-F238E27FC236}">
                  <a16:creationId xmlns:a16="http://schemas.microsoft.com/office/drawing/2014/main" id="{59DEA864-58E7-406E-A552-35408BE41F09}"/>
                </a:ext>
              </a:extLst>
            </p:cNvPr>
            <p:cNvSpPr txBox="1"/>
            <p:nvPr/>
          </p:nvSpPr>
          <p:spPr>
            <a:xfrm>
              <a:off x="2017429" y="1890059"/>
              <a:ext cx="2199675" cy="365700"/>
            </a:xfrm>
            <a:prstGeom prst="rect">
              <a:avLst/>
            </a:prstGeom>
            <a:noFill/>
            <a:ln>
              <a:noFill/>
            </a:ln>
          </p:spPr>
          <p:txBody>
            <a:bodyPr spcFirstLastPara="1" wrap="square" lIns="121900" tIns="121900" rIns="121900" bIns="121900" anchor="ctr" anchorCtr="0">
              <a:noAutofit/>
            </a:bodyPr>
            <a:lstStyle/>
            <a:p>
              <a:r>
                <a:rPr lang="en-US" sz="3600">
                  <a:solidFill>
                    <a:srgbClr val="002060"/>
                  </a:solidFill>
                  <a:latin typeface="Arial" panose="020B0604020202020204" pitchFamily="34" charset="0"/>
                  <a:cs typeface="Arial" panose="020B0604020202020204" pitchFamily="34" charset="0"/>
                </a:rPr>
                <a:t>Các tầng đất</a:t>
              </a:r>
            </a:p>
          </p:txBody>
        </p:sp>
      </p:grpSp>
      <p:pic>
        <p:nvPicPr>
          <p:cNvPr id="10" name="Picture 9">
            <a:extLst>
              <a:ext uri="{FF2B5EF4-FFF2-40B4-BE49-F238E27FC236}">
                <a16:creationId xmlns:a16="http://schemas.microsoft.com/office/drawing/2014/main" id="{E5FE5649-5EF9-4DE1-874A-A7D0BF11E015}"/>
              </a:ext>
            </a:extLst>
          </p:cNvPr>
          <p:cNvPicPr>
            <a:picLocks noChangeAspect="1"/>
          </p:cNvPicPr>
          <p:nvPr/>
        </p:nvPicPr>
        <p:blipFill rotWithShape="1">
          <a:blip r:embed="rId5"/>
          <a:srcRect l="49250" t="16517" r="40417" b="67812"/>
          <a:stretch/>
        </p:blipFill>
        <p:spPr>
          <a:xfrm>
            <a:off x="11189792" y="43527"/>
            <a:ext cx="900324" cy="824905"/>
          </a:xfrm>
          <a:prstGeom prst="rect">
            <a:avLst/>
          </a:prstGeom>
        </p:spPr>
      </p:pic>
      <p:pic>
        <p:nvPicPr>
          <p:cNvPr id="11" name="Picture 10">
            <a:extLst>
              <a:ext uri="{FF2B5EF4-FFF2-40B4-BE49-F238E27FC236}">
                <a16:creationId xmlns:a16="http://schemas.microsoft.com/office/drawing/2014/main" id="{2B4489C5-8381-42BD-A90B-EF09F95142B7}"/>
              </a:ext>
            </a:extLst>
          </p:cNvPr>
          <p:cNvPicPr>
            <a:picLocks noChangeAspect="1"/>
          </p:cNvPicPr>
          <p:nvPr/>
        </p:nvPicPr>
        <p:blipFill rotWithShape="1">
          <a:blip r:embed="rId6"/>
          <a:srcRect l="24070" t="29923" r="24825" b="13031"/>
          <a:stretch/>
        </p:blipFill>
        <p:spPr>
          <a:xfrm>
            <a:off x="4952556" y="1668924"/>
            <a:ext cx="7215000" cy="4530267"/>
          </a:xfrm>
          <a:prstGeom prst="rect">
            <a:avLst/>
          </a:prstGeom>
          <a:ln>
            <a:noFill/>
          </a:ln>
        </p:spPr>
      </p:pic>
      <p:sp>
        <p:nvSpPr>
          <p:cNvPr id="12" name="TextBox 11">
            <a:extLst>
              <a:ext uri="{FF2B5EF4-FFF2-40B4-BE49-F238E27FC236}">
                <a16:creationId xmlns:a16="http://schemas.microsoft.com/office/drawing/2014/main" id="{54DD97FA-24D1-4D32-A41F-27FA1066AECD}"/>
              </a:ext>
            </a:extLst>
          </p:cNvPr>
          <p:cNvSpPr txBox="1"/>
          <p:nvPr/>
        </p:nvSpPr>
        <p:spPr>
          <a:xfrm>
            <a:off x="6874933" y="6378484"/>
            <a:ext cx="5716536" cy="523220"/>
          </a:xfrm>
          <a:prstGeom prst="rect">
            <a:avLst/>
          </a:prstGeom>
          <a:noFill/>
        </p:spPr>
        <p:txBody>
          <a:bodyPr wrap="square" rtlCol="0">
            <a:spAutoFit/>
          </a:bodyPr>
          <a:lstStyle/>
          <a:p>
            <a:r>
              <a:rPr lang="en-US" sz="2800" i="1">
                <a:solidFill>
                  <a:srgbClr val="002060"/>
                </a:solidFill>
                <a:latin typeface="Arial" panose="020B0604020202020204" pitchFamily="34" charset="0"/>
                <a:cs typeface="Arial" panose="020B0604020202020204" pitchFamily="34" charset="0"/>
              </a:rPr>
              <a:t>Hình 1. Các tầng đất</a:t>
            </a:r>
          </a:p>
        </p:txBody>
      </p:sp>
      <p:grpSp>
        <p:nvGrpSpPr>
          <p:cNvPr id="13" name="Group 12">
            <a:extLst>
              <a:ext uri="{FF2B5EF4-FFF2-40B4-BE49-F238E27FC236}">
                <a16:creationId xmlns:a16="http://schemas.microsoft.com/office/drawing/2014/main" id="{2E1540CD-5ADA-4D54-9DD7-846E6C91A115}"/>
              </a:ext>
            </a:extLst>
          </p:cNvPr>
          <p:cNvGrpSpPr/>
          <p:nvPr/>
        </p:nvGrpSpPr>
        <p:grpSpPr>
          <a:xfrm>
            <a:off x="191608" y="2369029"/>
            <a:ext cx="4760948" cy="3326691"/>
            <a:chOff x="80201" y="1795749"/>
            <a:chExt cx="4760948" cy="4065224"/>
          </a:xfrm>
        </p:grpSpPr>
        <p:sp>
          <p:nvSpPr>
            <p:cNvPr id="14" name="Rectangle: Rounded Corners 13">
              <a:extLst>
                <a:ext uri="{FF2B5EF4-FFF2-40B4-BE49-F238E27FC236}">
                  <a16:creationId xmlns:a16="http://schemas.microsoft.com/office/drawing/2014/main" id="{F167CEA6-331A-4118-992F-62AF3628E705}"/>
                </a:ext>
              </a:extLst>
            </p:cNvPr>
            <p:cNvSpPr/>
            <p:nvPr/>
          </p:nvSpPr>
          <p:spPr>
            <a:xfrm>
              <a:off x="80201" y="1795749"/>
              <a:ext cx="4738397" cy="4065224"/>
            </a:xfrm>
            <a:prstGeom prst="roundRect">
              <a:avLst/>
            </a:prstGeom>
            <a:solidFill>
              <a:schemeClr val="accent4">
                <a:lumMod val="20000"/>
                <a:lumOff val="80000"/>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281E8C-93D5-4132-AC21-9CB922E2F41B}"/>
                </a:ext>
              </a:extLst>
            </p:cNvPr>
            <p:cNvSpPr/>
            <p:nvPr/>
          </p:nvSpPr>
          <p:spPr>
            <a:xfrm>
              <a:off x="142136" y="1858631"/>
              <a:ext cx="4699013" cy="3300964"/>
            </a:xfrm>
            <a:prstGeom prst="rect">
              <a:avLst/>
            </a:prstGeom>
            <a:ln>
              <a:noFill/>
            </a:ln>
          </p:spPr>
          <p:txBody>
            <a:bodyPr wrap="square">
              <a:spAutoFit/>
            </a:bodyPr>
            <a:lstStyle/>
            <a:p>
              <a:pPr>
                <a:lnSpc>
                  <a:spcPct val="107000"/>
                </a:lnSpc>
                <a:spcAft>
                  <a:spcPts val="800"/>
                </a:spcAft>
              </a:pPr>
              <a:r>
                <a:rPr lang="en-US" sz="3000">
                  <a:solidFill>
                    <a:srgbClr val="00B050"/>
                  </a:solidFill>
                  <a:latin typeface="Arial" panose="020B0604020202020204" pitchFamily="34" charset="0"/>
                  <a:ea typeface="Times New Roman" panose="02020603050405020304" pitchFamily="18" charset="0"/>
                  <a:cs typeface="Arial" panose="020B0604020202020204" pitchFamily="34" charset="0"/>
                </a:rPr>
                <a:t>- Dựa vào hình 1, em hãy:</a:t>
              </a:r>
            </a:p>
            <a:p>
              <a:pPr>
                <a:lnSpc>
                  <a:spcPct val="107000"/>
                </a:lnSpc>
                <a:spcAft>
                  <a:spcPts val="800"/>
                </a:spcAft>
              </a:pPr>
              <a:r>
                <a:rPr lang="vi-VN" sz="3000">
                  <a:solidFill>
                    <a:srgbClr val="00B050"/>
                  </a:solidFill>
                  <a:latin typeface="Arial" panose="020B0604020202020204" pitchFamily="34" charset="0"/>
                  <a:ea typeface="Times New Roman" panose="02020603050405020304" pitchFamily="18" charset="0"/>
                  <a:cs typeface="Arial" panose="020B0604020202020204" pitchFamily="34" charset="0"/>
                </a:rPr>
                <a:t>+ Kể tên các tầng đất?</a:t>
              </a:r>
              <a:endParaRPr lang="en-US" sz="3000">
                <a:solidFill>
                  <a:srgbClr val="00B050"/>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US" sz="3000">
                  <a:solidFill>
                    <a:srgbClr val="00B050"/>
                  </a:solidFill>
                </a:rPr>
                <a:t>+ </a:t>
              </a:r>
              <a:r>
                <a:rPr lang="vi-VN" sz="3000">
                  <a:solidFill>
                    <a:srgbClr val="00B050"/>
                  </a:solidFill>
                </a:rPr>
                <a:t>Trong các tầng đất, tầng nào trực tiếp tác động đến sự sinh trường và phát triển của thực vật?</a:t>
              </a:r>
              <a:endParaRPr lang="en-US" sz="2800">
                <a:solidFill>
                  <a:srgbClr val="00B050"/>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C0063AF8-0A2F-4CAE-B7C7-BBB6EC2D8A01}"/>
              </a:ext>
            </a:extLst>
          </p:cNvPr>
          <p:cNvGrpSpPr/>
          <p:nvPr/>
        </p:nvGrpSpPr>
        <p:grpSpPr>
          <a:xfrm>
            <a:off x="683897" y="1424735"/>
            <a:ext cx="3503126" cy="740672"/>
            <a:chOff x="4785932" y="281029"/>
            <a:chExt cx="6603999" cy="970280"/>
          </a:xfrm>
        </p:grpSpPr>
        <p:sp>
          <p:nvSpPr>
            <p:cNvPr id="17" name="Rectangle: Rounded Corners 16">
              <a:extLst>
                <a:ext uri="{FF2B5EF4-FFF2-40B4-BE49-F238E27FC236}">
                  <a16:creationId xmlns:a16="http://schemas.microsoft.com/office/drawing/2014/main" id="{0BFFCB9F-B5AB-4770-A123-8C277C143A78}"/>
                </a:ext>
              </a:extLst>
            </p:cNvPr>
            <p:cNvSpPr/>
            <p:nvPr/>
          </p:nvSpPr>
          <p:spPr>
            <a:xfrm>
              <a:off x="4785932" y="281029"/>
              <a:ext cx="6603999" cy="97028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8" name="TextBox 17">
              <a:extLst>
                <a:ext uri="{FF2B5EF4-FFF2-40B4-BE49-F238E27FC236}">
                  <a16:creationId xmlns:a16="http://schemas.microsoft.com/office/drawing/2014/main" id="{11E4DE6F-D849-4B9C-902D-14D9E42BFBB9}"/>
                </a:ext>
              </a:extLst>
            </p:cNvPr>
            <p:cNvSpPr txBox="1"/>
            <p:nvPr/>
          </p:nvSpPr>
          <p:spPr>
            <a:xfrm>
              <a:off x="4785932" y="441005"/>
              <a:ext cx="6390641" cy="584775"/>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AI NHANH H</a:t>
              </a:r>
              <a:r>
                <a:rPr lang="vi-VN" sz="3200" b="1">
                  <a:solidFill>
                    <a:schemeClr val="bg1"/>
                  </a:solidFill>
                  <a:latin typeface="Arial" panose="020B0604020202020204" pitchFamily="34" charset="0"/>
                  <a:cs typeface="Arial" panose="020B0604020202020204" pitchFamily="34" charset="0"/>
                </a:rPr>
                <a:t>Ơ</a:t>
              </a:r>
              <a:r>
                <a:rPr lang="en-US" sz="3200" b="1">
                  <a:solidFill>
                    <a:schemeClr val="bg1"/>
                  </a:solidFill>
                  <a:latin typeface="Arial" panose="020B0604020202020204" pitchFamily="34" charset="0"/>
                  <a:cs typeface="Arial" panose="020B0604020202020204" pitchFamily="34" charset="0"/>
                </a:rPr>
                <a:t>N</a:t>
              </a:r>
            </a:p>
          </p:txBody>
        </p:sp>
      </p:grpSp>
      <p:pic>
        <p:nvPicPr>
          <p:cNvPr id="19" name="3 Minute Timer (Nho)">
            <a:hlinkClick r:id="" action="ppaction://media"/>
            <a:extLst>
              <a:ext uri="{FF2B5EF4-FFF2-40B4-BE49-F238E27FC236}">
                <a16:creationId xmlns:a16="http://schemas.microsoft.com/office/drawing/2014/main" id="{26FFE642-4B13-4671-8DB7-DED205EB28F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62633" y="5899342"/>
            <a:ext cx="1346578" cy="852849"/>
          </a:xfrm>
          <a:prstGeom prst="rect">
            <a:avLst/>
          </a:prstGeom>
        </p:spPr>
      </p:pic>
      <p:sp>
        <p:nvSpPr>
          <p:cNvPr id="3" name="Right Brace 2">
            <a:extLst>
              <a:ext uri="{FF2B5EF4-FFF2-40B4-BE49-F238E27FC236}">
                <a16:creationId xmlns:a16="http://schemas.microsoft.com/office/drawing/2014/main" id="{AFF4B236-AACC-4306-8D75-22B2708BEF60}"/>
              </a:ext>
            </a:extLst>
          </p:cNvPr>
          <p:cNvSpPr/>
          <p:nvPr/>
        </p:nvSpPr>
        <p:spPr>
          <a:xfrm>
            <a:off x="10091451" y="2809301"/>
            <a:ext cx="473725" cy="123388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BDE54639-E867-42DD-96AC-63327077BD1E}"/>
              </a:ext>
            </a:extLst>
          </p:cNvPr>
          <p:cNvSpPr txBox="1"/>
          <p:nvPr/>
        </p:nvSpPr>
        <p:spPr>
          <a:xfrm>
            <a:off x="10745177" y="3230562"/>
            <a:ext cx="1422379" cy="584775"/>
          </a:xfrm>
          <a:prstGeom prst="rect">
            <a:avLst/>
          </a:prstGeom>
          <a:solidFill>
            <a:schemeClr val="accent4">
              <a:lumMod val="20000"/>
              <a:lumOff val="80000"/>
            </a:schemeClr>
          </a:solidFill>
        </p:spPr>
        <p:txBody>
          <a:bodyPr wrap="square" rtlCol="0">
            <a:spAutoFit/>
          </a:bodyPr>
          <a:lstStyle/>
          <a:p>
            <a:pPr algn="ctr"/>
            <a:r>
              <a:rPr lang="en-US" sz="1600">
                <a:solidFill>
                  <a:srgbClr val="3E2CEC"/>
                </a:solidFill>
                <a:latin typeface="#9Slide03 Ample" panose="02000000000000000000" pitchFamily="2" charset="0"/>
              </a:rPr>
              <a:t>Tầng chứa mùn</a:t>
            </a:r>
          </a:p>
        </p:txBody>
      </p:sp>
      <p:sp>
        <p:nvSpPr>
          <p:cNvPr id="21" name="Right Brace 20">
            <a:extLst>
              <a:ext uri="{FF2B5EF4-FFF2-40B4-BE49-F238E27FC236}">
                <a16:creationId xmlns:a16="http://schemas.microsoft.com/office/drawing/2014/main" id="{094FE9D7-ADA5-4729-AF87-A79484287B55}"/>
              </a:ext>
            </a:extLst>
          </p:cNvPr>
          <p:cNvSpPr/>
          <p:nvPr/>
        </p:nvSpPr>
        <p:spPr>
          <a:xfrm>
            <a:off x="10041217" y="4076240"/>
            <a:ext cx="473725" cy="506777"/>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A18E5302-A4A4-4D94-92C1-B4D4F1C26C2C}"/>
              </a:ext>
            </a:extLst>
          </p:cNvPr>
          <p:cNvSpPr txBox="1"/>
          <p:nvPr/>
        </p:nvSpPr>
        <p:spPr>
          <a:xfrm>
            <a:off x="10745176" y="4066724"/>
            <a:ext cx="1422379" cy="338554"/>
          </a:xfrm>
          <a:prstGeom prst="rect">
            <a:avLst/>
          </a:prstGeom>
          <a:solidFill>
            <a:schemeClr val="accent4">
              <a:lumMod val="20000"/>
              <a:lumOff val="80000"/>
            </a:schemeClr>
          </a:solidFill>
        </p:spPr>
        <p:txBody>
          <a:bodyPr wrap="square" rtlCol="0">
            <a:spAutoFit/>
          </a:bodyPr>
          <a:lstStyle/>
          <a:p>
            <a:pPr algn="ctr"/>
            <a:r>
              <a:rPr lang="en-US" sz="1600">
                <a:solidFill>
                  <a:srgbClr val="3E2CEC"/>
                </a:solidFill>
                <a:latin typeface="#9Slide03 Ample" panose="02000000000000000000" pitchFamily="2" charset="0"/>
              </a:rPr>
              <a:t>Tầng tích tụ</a:t>
            </a:r>
          </a:p>
        </p:txBody>
      </p:sp>
      <p:sp>
        <p:nvSpPr>
          <p:cNvPr id="23" name="Right Brace 22">
            <a:extLst>
              <a:ext uri="{FF2B5EF4-FFF2-40B4-BE49-F238E27FC236}">
                <a16:creationId xmlns:a16="http://schemas.microsoft.com/office/drawing/2014/main" id="{2E50BD2D-5F7C-4C15-A773-1821EE9F498C}"/>
              </a:ext>
            </a:extLst>
          </p:cNvPr>
          <p:cNvSpPr/>
          <p:nvPr/>
        </p:nvSpPr>
        <p:spPr>
          <a:xfrm>
            <a:off x="10065662" y="4647932"/>
            <a:ext cx="473725" cy="506777"/>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F13527E1-AD2D-4BAE-B4D8-8E45603DACAC}"/>
              </a:ext>
            </a:extLst>
          </p:cNvPr>
          <p:cNvSpPr txBox="1"/>
          <p:nvPr/>
        </p:nvSpPr>
        <p:spPr>
          <a:xfrm>
            <a:off x="10720315" y="4893881"/>
            <a:ext cx="1422379" cy="338554"/>
          </a:xfrm>
          <a:prstGeom prst="rect">
            <a:avLst/>
          </a:prstGeom>
          <a:solidFill>
            <a:schemeClr val="accent4">
              <a:lumMod val="20000"/>
              <a:lumOff val="80000"/>
            </a:schemeClr>
          </a:solidFill>
        </p:spPr>
        <p:txBody>
          <a:bodyPr wrap="square" rtlCol="0">
            <a:spAutoFit/>
          </a:bodyPr>
          <a:lstStyle/>
          <a:p>
            <a:pPr algn="ctr"/>
            <a:r>
              <a:rPr lang="en-US" sz="1600">
                <a:solidFill>
                  <a:srgbClr val="3E2CEC"/>
                </a:solidFill>
                <a:latin typeface="#9Slide03 Ample" panose="02000000000000000000" pitchFamily="2" charset="0"/>
              </a:rPr>
              <a:t>Tầng đá mẹ</a:t>
            </a:r>
          </a:p>
        </p:txBody>
      </p:sp>
      <p:sp>
        <p:nvSpPr>
          <p:cNvPr id="25" name="Rectangle 24">
            <a:extLst>
              <a:ext uri="{FF2B5EF4-FFF2-40B4-BE49-F238E27FC236}">
                <a16:creationId xmlns:a16="http://schemas.microsoft.com/office/drawing/2014/main" id="{33D12C38-F9A2-4975-9ED0-C762589C9869}"/>
              </a:ext>
            </a:extLst>
          </p:cNvPr>
          <p:cNvSpPr/>
          <p:nvPr/>
        </p:nvSpPr>
        <p:spPr>
          <a:xfrm>
            <a:off x="1554357" y="5809892"/>
            <a:ext cx="4178859" cy="523220"/>
          </a:xfrm>
          <a:prstGeom prst="rect">
            <a:avLst/>
          </a:prstGeom>
        </p:spPr>
        <p:txBody>
          <a:bodyPr wrap="square">
            <a:spAutoFit/>
          </a:bodyPr>
          <a:lstStyle/>
          <a:p>
            <a:pPr algn="just"/>
            <a:r>
              <a:rPr lang="en-US" sz="2800" b="1" dirty="0">
                <a:solidFill>
                  <a:srgbClr val="E43230"/>
                </a:solidFill>
                <a:latin typeface="#9Slide03 SFU Futura_12" panose="00000400000000000000" pitchFamily="2" charset="0"/>
                <a:cs typeface="Arial" panose="020B0604020202020204" pitchFamily="34" charset="0"/>
              </a:rPr>
              <a:t>HĐ</a:t>
            </a:r>
            <a:r>
              <a:rPr lang="en-US" sz="2800" b="1">
                <a:solidFill>
                  <a:srgbClr val="E43230"/>
                </a:solidFill>
                <a:latin typeface="#9Slide03 SFU Futura_12" panose="00000400000000000000" pitchFamily="2" charset="0"/>
                <a:cs typeface="Arial" panose="020B0604020202020204" pitchFamily="34" charset="0"/>
              </a:rPr>
              <a:t>: </a:t>
            </a:r>
            <a:r>
              <a:rPr lang="en-US" sz="2800" b="1">
                <a:solidFill>
                  <a:srgbClr val="3E2CEC"/>
                </a:solidFill>
                <a:latin typeface="#9Slide03 SFU Futura_12" panose="00000400000000000000" pitchFamily="2" charset="0"/>
                <a:cs typeface="Arial" panose="020B0604020202020204" pitchFamily="34" charset="0"/>
              </a:rPr>
              <a:t>Cặp đôi</a:t>
            </a:r>
            <a:endParaRPr lang="en-US" sz="2800" b="1" dirty="0">
              <a:solidFill>
                <a:srgbClr val="3E2CEC"/>
              </a:solidFill>
              <a:latin typeface="#9Slide03 SFU Futura_12" panose="00000400000000000000" pitchFamily="2" charset="0"/>
            </a:endParaRPr>
          </a:p>
        </p:txBody>
      </p:sp>
      <p:pic>
        <p:nvPicPr>
          <p:cNvPr id="26" name="Picture 25">
            <a:extLst>
              <a:ext uri="{FF2B5EF4-FFF2-40B4-BE49-F238E27FC236}">
                <a16:creationId xmlns:a16="http://schemas.microsoft.com/office/drawing/2014/main" id="{F558E559-E233-48FA-ABCA-E35D4899405E}"/>
              </a:ext>
            </a:extLst>
          </p:cNvPr>
          <p:cNvPicPr>
            <a:picLocks noChangeAspect="1"/>
          </p:cNvPicPr>
          <p:nvPr/>
        </p:nvPicPr>
        <p:blipFill>
          <a:blip r:embed="rId8"/>
          <a:stretch>
            <a:fillRect/>
          </a:stretch>
        </p:blipFill>
        <p:spPr>
          <a:xfrm>
            <a:off x="61120" y="5631980"/>
            <a:ext cx="1493237" cy="1147879"/>
          </a:xfrm>
          <a:prstGeom prst="rect">
            <a:avLst/>
          </a:prstGeom>
        </p:spPr>
      </p:pic>
      <p:sp>
        <p:nvSpPr>
          <p:cNvPr id="27" name="Rectangle 26">
            <a:extLst>
              <a:ext uri="{FF2B5EF4-FFF2-40B4-BE49-F238E27FC236}">
                <a16:creationId xmlns:a16="http://schemas.microsoft.com/office/drawing/2014/main" id="{9FD7716F-2B31-459D-8C03-977C0AA7590D}"/>
              </a:ext>
            </a:extLst>
          </p:cNvPr>
          <p:cNvSpPr/>
          <p:nvPr/>
        </p:nvSpPr>
        <p:spPr>
          <a:xfrm>
            <a:off x="1600141" y="6294830"/>
            <a:ext cx="4178859" cy="523220"/>
          </a:xfrm>
          <a:prstGeom prst="rect">
            <a:avLst/>
          </a:prstGeom>
        </p:spPr>
        <p:txBody>
          <a:bodyPr wrap="square">
            <a:spAutoFit/>
          </a:bodyPr>
          <a:lstStyle/>
          <a:p>
            <a:pPr algn="just"/>
            <a:r>
              <a:rPr lang="en-US" sz="2800" b="1">
                <a:solidFill>
                  <a:srgbClr val="E43230"/>
                </a:solidFill>
                <a:latin typeface="#9Slide03 SFU Futura_12" panose="00000400000000000000" pitchFamily="2" charset="0"/>
                <a:cs typeface="Arial" panose="020B0604020202020204" pitchFamily="34" charset="0"/>
              </a:rPr>
              <a:t>Thời gian:</a:t>
            </a:r>
            <a:endParaRPr lang="en-US" sz="2800" b="1" dirty="0">
              <a:solidFill>
                <a:srgbClr val="00B050"/>
              </a:solidFill>
              <a:latin typeface="#9Slide03 SFU Futura_12" panose="00000400000000000000" pitchFamily="2" charset="0"/>
            </a:endParaRPr>
          </a:p>
        </p:txBody>
      </p:sp>
      <p:sp>
        <p:nvSpPr>
          <p:cNvPr id="28" name="Rectangle 27">
            <a:extLst>
              <a:ext uri="{FF2B5EF4-FFF2-40B4-BE49-F238E27FC236}">
                <a16:creationId xmlns:a16="http://schemas.microsoft.com/office/drawing/2014/main" id="{F52E0235-5614-4105-9600-FC28E69A9A79}"/>
              </a:ext>
            </a:extLst>
          </p:cNvPr>
          <p:cNvSpPr/>
          <p:nvPr/>
        </p:nvSpPr>
        <p:spPr>
          <a:xfrm>
            <a:off x="5104892" y="616701"/>
            <a:ext cx="6096000" cy="1323439"/>
          </a:xfrm>
          <a:prstGeom prst="rect">
            <a:avLst/>
          </a:prstGeom>
          <a:ln>
            <a:solidFill>
              <a:srgbClr val="00B0F0"/>
            </a:solidFill>
            <a:prstDash val="sysDash"/>
          </a:ln>
        </p:spPr>
        <p:txBody>
          <a:bodyPr>
            <a:spAutoFit/>
          </a:bodyPr>
          <a:lstStyle/>
          <a:p>
            <a:pPr lvl="0" algn="just">
              <a:defRPr/>
            </a:pPr>
            <a:r>
              <a:rPr lang="en-US" sz="2000">
                <a:solidFill>
                  <a:srgbClr val="FF0066"/>
                </a:solidFill>
                <a:latin typeface="Arial" panose="020B0604020202020204" pitchFamily="34" charset="0"/>
                <a:cs typeface="Arial" panose="020B0604020202020204" pitchFamily="34" charset="0"/>
              </a:rPr>
              <a:t>Tầng chứa mùn tác động trực tiếp đến sự phát triển của TV (đ</a:t>
            </a:r>
            <a:r>
              <a:rPr lang="vi-VN" sz="2000">
                <a:solidFill>
                  <a:srgbClr val="FF0066"/>
                </a:solidFill>
                <a:latin typeface="Arial" panose="020B0604020202020204" pitchFamily="34" charset="0"/>
                <a:cs typeface="Arial" panose="020B0604020202020204" pitchFamily="34" charset="0"/>
              </a:rPr>
              <a:t>ư</a:t>
            </a:r>
            <a:r>
              <a:rPr lang="en-US" sz="2000">
                <a:solidFill>
                  <a:srgbClr val="FF0066"/>
                </a:solidFill>
                <a:latin typeface="Arial" panose="020B0604020202020204" pitchFamily="34" charset="0"/>
                <a:cs typeface="Arial" panose="020B0604020202020204" pitchFamily="34" charset="0"/>
              </a:rPr>
              <a:t>ợc hình thành do vi sinh vật phân giải các chất hữu c</a:t>
            </a:r>
            <a:r>
              <a:rPr lang="vi-VN" sz="2000">
                <a:solidFill>
                  <a:srgbClr val="FF0066"/>
                </a:solidFill>
                <a:latin typeface="Arial" panose="020B0604020202020204" pitchFamily="34" charset="0"/>
                <a:cs typeface="Arial" panose="020B0604020202020204" pitchFamily="34" charset="0"/>
              </a:rPr>
              <a:t>ơ</a:t>
            </a:r>
            <a:r>
              <a:rPr lang="en-US" sz="2000">
                <a:solidFill>
                  <a:srgbClr val="FF0066"/>
                </a:solidFill>
                <a:latin typeface="Arial" panose="020B0604020202020204" pitchFamily="34" charset="0"/>
                <a:cs typeface="Arial" panose="020B0604020202020204" pitchFamily="34" charset="0"/>
              </a:rPr>
              <a:t> tạo nên chất mùn, th</a:t>
            </a:r>
            <a:r>
              <a:rPr lang="vi-VN" sz="2000">
                <a:solidFill>
                  <a:srgbClr val="FF0066"/>
                </a:solidFill>
                <a:latin typeface="Arial" panose="020B0604020202020204" pitchFamily="34" charset="0"/>
                <a:cs typeface="Arial" panose="020B0604020202020204" pitchFamily="34" charset="0"/>
              </a:rPr>
              <a:t>ư</a:t>
            </a:r>
            <a:r>
              <a:rPr lang="en-US" sz="2000">
                <a:solidFill>
                  <a:srgbClr val="FF0066"/>
                </a:solidFill>
                <a:latin typeface="Arial" panose="020B0604020202020204" pitchFamily="34" charset="0"/>
                <a:cs typeface="Arial" panose="020B0604020202020204" pitchFamily="34" charset="0"/>
              </a:rPr>
              <a:t>ờng t</a:t>
            </a:r>
            <a:r>
              <a:rPr lang="vi-VN" sz="2000">
                <a:solidFill>
                  <a:srgbClr val="FF0066"/>
                </a:solidFill>
                <a:latin typeface="Arial" panose="020B0604020202020204" pitchFamily="34" charset="0"/>
                <a:cs typeface="Arial" panose="020B0604020202020204" pitchFamily="34" charset="0"/>
              </a:rPr>
              <a:t>ơ</a:t>
            </a:r>
            <a:r>
              <a:rPr lang="en-US" sz="2000">
                <a:solidFill>
                  <a:srgbClr val="FF0066"/>
                </a:solidFill>
                <a:latin typeface="Arial" panose="020B0604020202020204" pitchFamily="34" charset="0"/>
                <a:cs typeface="Arial" panose="020B0604020202020204" pitchFamily="34" charset="0"/>
              </a:rPr>
              <a:t>i xốp, chứa nhiều chất dinh d</a:t>
            </a:r>
            <a:r>
              <a:rPr lang="vi-VN" sz="2000">
                <a:solidFill>
                  <a:srgbClr val="FF0066"/>
                </a:solidFill>
                <a:latin typeface="Arial" panose="020B0604020202020204" pitchFamily="34" charset="0"/>
                <a:cs typeface="Arial" panose="020B0604020202020204" pitchFamily="34" charset="0"/>
              </a:rPr>
              <a:t>ư</a:t>
            </a:r>
            <a:r>
              <a:rPr lang="en-US" sz="2000">
                <a:solidFill>
                  <a:srgbClr val="FF0066"/>
                </a:solidFill>
                <a:latin typeface="Arial" panose="020B0604020202020204" pitchFamily="34" charset="0"/>
                <a:cs typeface="Arial" panose="020B0604020202020204" pitchFamily="34" charset="0"/>
              </a:rPr>
              <a:t>ỡng)</a:t>
            </a:r>
          </a:p>
        </p:txBody>
      </p:sp>
    </p:spTree>
    <p:extLst>
      <p:ext uri="{BB962C8B-B14F-4D97-AF65-F5344CB8AC3E}">
        <p14:creationId xmlns:p14="http://schemas.microsoft.com/office/powerpoint/2010/main" val="312347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mph" presetSubtype="0" fill="hold" nodeType="clickEffect">
                                  <p:stCondLst>
                                    <p:cond delay="0"/>
                                  </p:stCondLst>
                                  <p:childTnLst>
                                    <p:animClr clrSpc="hsl" dir="cw">
                                      <p:cBhvr override="childStyle">
                                        <p:cTn id="58" dur="500" fill="hold"/>
                                        <p:tgtEl>
                                          <p:spTgt spid="20"/>
                                        </p:tgtEl>
                                        <p:attrNameLst>
                                          <p:attrName>style.color</p:attrName>
                                        </p:attrNameLst>
                                      </p:cBhvr>
                                      <p:by>
                                        <p:hsl h="7200000" s="0" l="0"/>
                                      </p:by>
                                    </p:animClr>
                                    <p:animClr clrSpc="hsl" dir="cw">
                                      <p:cBhvr>
                                        <p:cTn id="59" dur="500" fill="hold"/>
                                        <p:tgtEl>
                                          <p:spTgt spid="20"/>
                                        </p:tgtEl>
                                        <p:attrNameLst>
                                          <p:attrName>fillcolor</p:attrName>
                                        </p:attrNameLst>
                                      </p:cBhvr>
                                      <p:by>
                                        <p:hsl h="7200000" s="0" l="0"/>
                                      </p:by>
                                    </p:animClr>
                                    <p:animClr clrSpc="hsl" dir="cw">
                                      <p:cBhvr>
                                        <p:cTn id="60" dur="500" fill="hold"/>
                                        <p:tgtEl>
                                          <p:spTgt spid="20"/>
                                        </p:tgtEl>
                                        <p:attrNameLst>
                                          <p:attrName>stroke.color</p:attrName>
                                        </p:attrNameLst>
                                      </p:cBhvr>
                                      <p:by>
                                        <p:hsl h="7200000" s="0" l="0"/>
                                      </p:by>
                                    </p:animClr>
                                    <p:set>
                                      <p:cBhvr>
                                        <p:cTn id="61" dur="500" fill="hold"/>
                                        <p:tgtEl>
                                          <p:spTgt spid="20"/>
                                        </p:tgtEl>
                                        <p:attrNameLst>
                                          <p:attrName>fill.type</p:attrName>
                                        </p:attrNameLst>
                                      </p:cBhvr>
                                      <p:to>
                                        <p:strVal val="solid"/>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barn(inVertical)">
                                      <p:cBhvr>
                                        <p:cTn id="6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fill="hold" display="0">
                  <p:stCondLst>
                    <p:cond delay="indefinite"/>
                  </p:stCondLst>
                </p:cTn>
                <p:tgtEl>
                  <p:spTgt spid="19"/>
                </p:tgtEl>
              </p:cMediaNode>
            </p:video>
          </p:childTnLst>
        </p:cTn>
      </p:par>
    </p:tnLst>
    <p:bldLst>
      <p:bldP spid="12" grpId="0"/>
      <p:bldP spid="3" grpId="0" animBg="1"/>
      <p:bldP spid="20" grpId="0" animBg="1"/>
      <p:bldP spid="21" grpId="0" animBg="1"/>
      <p:bldP spid="22" grpId="0" animBg="1"/>
      <p:bldP spid="23" grpId="0" animBg="1"/>
      <p:bldP spid="24" grpId="0" animBg="1"/>
      <p:bldP spid="25" grpId="0"/>
      <p:bldP spid="27"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830054" y="888736"/>
            <a:ext cx="8395280" cy="2053556"/>
            <a:chOff x="2612336" y="780471"/>
            <a:chExt cx="8812156" cy="2053556"/>
          </a:xfrm>
        </p:grpSpPr>
        <p:sp>
          <p:nvSpPr>
            <p:cNvPr id="7" name="Rectangle 9">
              <a:extLst>
                <a:ext uri="{FF2B5EF4-FFF2-40B4-BE49-F238E27FC236}">
                  <a16:creationId xmlns:a16="http://schemas.microsoft.com/office/drawing/2014/main" id="{656BADA6-230E-42FE-83C3-4E3810BCB776}"/>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3005999" y="858486"/>
              <a:ext cx="8169615" cy="1975541"/>
            </a:xfrm>
            <a:prstGeom prst="rect">
              <a:avLst/>
            </a:prstGeom>
          </p:spPr>
          <p:txBody>
            <a:bodyPr wrap="square">
              <a:spAutoFit/>
            </a:bodyPr>
            <a:lstStyle/>
            <a:p>
              <a:pPr algn="ctr">
                <a:lnSpc>
                  <a:spcPct val="107000"/>
                </a:lnSpc>
                <a:spcAft>
                  <a:spcPts val="800"/>
                </a:spcAft>
              </a:pPr>
              <a:r>
                <a:rPr lang="fr-FR" sz="3600" b="1">
                  <a:solidFill>
                    <a:srgbClr val="7030A0"/>
                  </a:solidFill>
                  <a:latin typeface="Arial" panose="020B0604020202020204" pitchFamily="34" charset="0"/>
                  <a:ea typeface="Calibri" panose="020F0502020204030204" pitchFamily="34" charset="0"/>
                  <a:cs typeface="Arial" panose="020B0604020202020204" pitchFamily="34" charset="0"/>
                </a:rPr>
                <a:t>TỔ 1,3: </a:t>
              </a:r>
              <a:r>
                <a:rPr lang="vi-VN" sz="3600">
                  <a:solidFill>
                    <a:srgbClr val="3B17F1"/>
                  </a:solidFill>
                  <a:ea typeface="Times New Roman" panose="02020603050405020304" pitchFamily="18" charset="0"/>
                  <a:cs typeface="Arial" panose="020B0604020202020204" pitchFamily="34" charset="0"/>
                </a:rPr>
                <a:t>Vì sao giun đất được ví như</a:t>
              </a:r>
              <a:endParaRPr lang="en-US" sz="3600">
                <a:solidFill>
                  <a:srgbClr val="3B17F1"/>
                </a:solidFill>
                <a:ea typeface="Times New Roman" panose="02020603050405020304" pitchFamily="18" charset="0"/>
                <a:cs typeface="Arial" panose="020B0604020202020204" pitchFamily="34" charset="0"/>
              </a:endParaRPr>
            </a:p>
            <a:p>
              <a:pPr algn="ctr">
                <a:lnSpc>
                  <a:spcPct val="107000"/>
                </a:lnSpc>
                <a:spcAft>
                  <a:spcPts val="800"/>
                </a:spcAft>
              </a:pPr>
              <a:r>
                <a:rPr lang="vi-VN" sz="3600">
                  <a:solidFill>
                    <a:srgbClr val="3B17F1"/>
                  </a:solidFill>
                  <a:ea typeface="Times New Roman" panose="02020603050405020304" pitchFamily="18" charset="0"/>
                  <a:cs typeface="Arial" panose="020B0604020202020204" pitchFamily="34" charset="0"/>
                </a:rPr>
                <a:t> </a:t>
              </a:r>
              <a:r>
                <a:rPr lang="vi-VN" sz="3600" b="1">
                  <a:solidFill>
                    <a:srgbClr val="3B17F1"/>
                  </a:solidFill>
                  <a:ea typeface="Times New Roman" panose="02020603050405020304" pitchFamily="18" charset="0"/>
                  <a:cs typeface="Arial" panose="020B0604020202020204" pitchFamily="34" charset="0"/>
                </a:rPr>
                <a:t>chiếc cày nông nghiệp</a:t>
              </a:r>
              <a:r>
                <a:rPr lang="vi-VN" sz="3600">
                  <a:solidFill>
                    <a:srgbClr val="3B17F1"/>
                  </a:solidFill>
                  <a:ea typeface="Times New Roman" panose="02020603050405020304" pitchFamily="18" charset="0"/>
                  <a:cs typeface="Arial" panose="020B0604020202020204" pitchFamily="34" charset="0"/>
                </a:rPr>
                <a:t>?</a:t>
              </a:r>
              <a:endParaRPr lang="en-US" sz="3600">
                <a:solidFill>
                  <a:srgbClr val="3B17F1"/>
                </a:solidFill>
                <a:latin typeface="Arial" panose="020B0604020202020204" pitchFamily="34" charset="0"/>
                <a:ea typeface="Times New Roman" panose="02020603050405020304" pitchFamily="18" charset="0"/>
                <a:cs typeface="Arial" panose="020B0604020202020204" pitchFamily="34" charset="0"/>
              </a:endParaRPr>
            </a:p>
            <a:p>
              <a:endParaRPr lang="en-US" sz="3200">
                <a:solidFill>
                  <a:srgbClr val="0070C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22329" y="2114801"/>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2776E63E-AC69-41F9-A565-A0F952E3498A}"/>
                </a:ext>
              </a:extLst>
            </p:cNvPr>
            <p:cNvGrpSpPr/>
            <p:nvPr/>
          </p:nvGrpSpPr>
          <p:grpSpPr>
            <a:xfrm>
              <a:off x="274846" y="1465512"/>
              <a:ext cx="1942833" cy="1942833"/>
              <a:chOff x="274846" y="1465512"/>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274846" y="1465512"/>
                <a:ext cx="1942833" cy="1942833"/>
                <a:chOff x="610892" y="370063"/>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id="{7C123E8D-3B0E-450F-8D28-5A55D8BD0E71}"/>
                    </a:ext>
                  </a:extLst>
                </p:cNvPr>
                <p:cNvSpPr txBox="1"/>
                <p:nvPr/>
              </p:nvSpPr>
              <p:spPr>
                <a:xfrm>
                  <a:off x="934698" y="581450"/>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91359" y="1990578"/>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 CỦA EM</a:t>
                </a:r>
              </a:p>
            </p:txBody>
          </p:sp>
        </p:grpSp>
      </p:grpSp>
      <p:grpSp>
        <p:nvGrpSpPr>
          <p:cNvPr id="3" name="Group 2">
            <a:extLst>
              <a:ext uri="{FF2B5EF4-FFF2-40B4-BE49-F238E27FC236}">
                <a16:creationId xmlns:a16="http://schemas.microsoft.com/office/drawing/2014/main" id="{5D8ABEB5-4652-4259-A4DF-3B4C2AB9A542}"/>
              </a:ext>
            </a:extLst>
          </p:cNvPr>
          <p:cNvGrpSpPr/>
          <p:nvPr/>
        </p:nvGrpSpPr>
        <p:grpSpPr>
          <a:xfrm>
            <a:off x="2830054" y="4071115"/>
            <a:ext cx="8283641" cy="2189780"/>
            <a:chOff x="2612336" y="3301497"/>
            <a:chExt cx="8812156" cy="2189780"/>
          </a:xfrm>
        </p:grpSpPr>
        <p:sp>
          <p:nvSpPr>
            <p:cNvPr id="16" name="Rectangle 9">
              <a:extLst>
                <a:ext uri="{FF2B5EF4-FFF2-40B4-BE49-F238E27FC236}">
                  <a16:creationId xmlns:a16="http://schemas.microsoft.com/office/drawing/2014/main" id="{C51199DF-8B6C-4C0B-B9CD-ED1C14F82B6F}"/>
                </a:ext>
              </a:extLst>
            </p:cNvPr>
            <p:cNvSpPr/>
            <p:nvPr/>
          </p:nvSpPr>
          <p:spPr>
            <a:xfrm>
              <a:off x="2612336" y="3301497"/>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9314180-0E05-41CE-A39A-37013A48CD25}"/>
                </a:ext>
              </a:extLst>
            </p:cNvPr>
            <p:cNvSpPr/>
            <p:nvPr/>
          </p:nvSpPr>
          <p:spPr>
            <a:xfrm>
              <a:off x="2768629" y="3465017"/>
              <a:ext cx="8431600" cy="2026260"/>
            </a:xfrm>
            <a:prstGeom prst="rect">
              <a:avLst/>
            </a:prstGeom>
          </p:spPr>
          <p:txBody>
            <a:bodyPr wrap="square">
              <a:spAutoFit/>
            </a:bodyPr>
            <a:lstStyle/>
            <a:p>
              <a:pPr algn="ctr">
                <a:lnSpc>
                  <a:spcPct val="115000"/>
                </a:lnSpc>
              </a:pPr>
              <a:r>
                <a:rPr lang="fr-FR" sz="4000" b="1">
                  <a:solidFill>
                    <a:srgbClr val="7030A0"/>
                  </a:solidFill>
                  <a:latin typeface="Arial" panose="020B0604020202020204" pitchFamily="34" charset="0"/>
                  <a:ea typeface="Calibri" panose="020F0502020204030204" pitchFamily="34" charset="0"/>
                  <a:cs typeface="Arial" panose="020B0604020202020204" pitchFamily="34" charset="0"/>
                </a:rPr>
                <a:t>TỔ 2,4: </a:t>
              </a:r>
              <a:r>
                <a:rPr lang="vi-VN" sz="4000">
                  <a:solidFill>
                    <a:srgbClr val="3B17F1"/>
                  </a:solidFill>
                  <a:ea typeface="Times New Roman" panose="02020603050405020304" pitchFamily="18" charset="0"/>
                  <a:cs typeface="Arial" panose="020B0604020202020204" pitchFamily="34" charset="0"/>
                </a:rPr>
                <a:t>Để tăng độ phì cho đất, chúng ta cần phải làm gì?</a:t>
              </a:r>
              <a:endParaRPr lang="en-US" sz="4000">
                <a:solidFill>
                  <a:srgbClr val="3B17F1"/>
                </a:solidFill>
                <a:latin typeface="Arial" panose="020B0604020202020204" pitchFamily="34" charset="0"/>
                <a:cs typeface="Arial" panose="020B0604020202020204" pitchFamily="34" charset="0"/>
              </a:endParaRPr>
            </a:p>
            <a:p>
              <a:pPr>
                <a:lnSpc>
                  <a:spcPct val="115000"/>
                </a:lnSpc>
                <a:spcAft>
                  <a:spcPts val="0"/>
                </a:spcAft>
              </a:pPr>
              <a:endParaRPr lang="en-US" sz="3200">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5B1A9FE-7C1B-4D07-BFEF-5B78A2CEEA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3029754" y="2933493"/>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0" name="2 Minute Timer (To)">
            <a:hlinkClick r:id="" action="ppaction://media"/>
            <a:extLst>
              <a:ext uri="{FF2B5EF4-FFF2-40B4-BE49-F238E27FC236}">
                <a16:creationId xmlns:a16="http://schemas.microsoft.com/office/drawing/2014/main" id="{BB05675F-6239-46C7-BF01-DAABC33722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32019" y="2919444"/>
            <a:ext cx="1646790" cy="882985"/>
          </a:xfrm>
          <a:prstGeom prst="rect">
            <a:avLst/>
          </a:prstGeom>
        </p:spPr>
      </p:pic>
      <p:sp>
        <p:nvSpPr>
          <p:cNvPr id="21" name="Rectangle 20">
            <a:extLst>
              <a:ext uri="{FF2B5EF4-FFF2-40B4-BE49-F238E27FC236}">
                <a16:creationId xmlns:a16="http://schemas.microsoft.com/office/drawing/2014/main" id="{AC2860AB-B983-4522-933B-73D70763652A}"/>
              </a:ext>
            </a:extLst>
          </p:cNvPr>
          <p:cNvSpPr/>
          <p:nvPr/>
        </p:nvSpPr>
        <p:spPr>
          <a:xfrm>
            <a:off x="5002367" y="3092806"/>
            <a:ext cx="4120231" cy="646331"/>
          </a:xfrm>
          <a:prstGeom prst="rect">
            <a:avLst/>
          </a:prstGeom>
        </p:spPr>
        <p:txBody>
          <a:bodyPr wrap="square">
            <a:spAutoFit/>
          </a:bodyPr>
          <a:lstStyle/>
          <a:p>
            <a:pPr algn="just"/>
            <a:r>
              <a:rPr lang="en-US" sz="3600" b="1" dirty="0">
                <a:solidFill>
                  <a:srgbClr val="00B050"/>
                </a:solidFill>
                <a:latin typeface="#9Slide03 SFU Futura_12" panose="00000400000000000000" pitchFamily="2" charset="0"/>
                <a:cs typeface="Arial" panose="020B0604020202020204" pitchFamily="34" charset="0"/>
              </a:rPr>
              <a:t>HĐ</a:t>
            </a:r>
            <a:r>
              <a:rPr lang="en-US" sz="3600" b="1">
                <a:solidFill>
                  <a:srgbClr val="00B050"/>
                </a:solidFill>
                <a:latin typeface="#9Slide03 SFU Futura_12" panose="00000400000000000000" pitchFamily="2" charset="0"/>
                <a:cs typeface="Arial" panose="020B0604020202020204" pitchFamily="34" charset="0"/>
              </a:rPr>
              <a:t>:</a:t>
            </a:r>
            <a:r>
              <a:rPr lang="en-US" sz="3600" b="1">
                <a:solidFill>
                  <a:srgbClr val="0000FF"/>
                </a:solidFill>
                <a:latin typeface="#9Slide03 SFU Futura_12" panose="00000400000000000000" pitchFamily="2" charset="0"/>
                <a:cs typeface="Arial" panose="020B0604020202020204" pitchFamily="34" charset="0"/>
              </a:rPr>
              <a:t> </a:t>
            </a:r>
            <a:r>
              <a:rPr lang="en-US" sz="3600" b="1">
                <a:solidFill>
                  <a:srgbClr val="FF0066"/>
                </a:solidFill>
                <a:latin typeface="#9Slide03 SFU Futura_12" panose="00000400000000000000" pitchFamily="2" charset="0"/>
                <a:cs typeface="Arial" panose="020B0604020202020204" pitchFamily="34" charset="0"/>
              </a:rPr>
              <a:t>Nhóm 4</a:t>
            </a:r>
            <a:endParaRPr lang="en-US" sz="3600" b="1" dirty="0">
              <a:solidFill>
                <a:srgbClr val="FF0066"/>
              </a:solidFill>
              <a:latin typeface="#9Slide03 SFU Futura_12" panose="00000400000000000000" pitchFamily="2" charset="0"/>
            </a:endParaRPr>
          </a:p>
        </p:txBody>
      </p:sp>
      <p:pic>
        <p:nvPicPr>
          <p:cNvPr id="22" name="Picture 2" descr="Analog Alarm Clock Icon Image Vector Illustration Design Royalty Free  Cliparts, Vectors, And Stock Illustration. Image 82032642.">
            <a:extLst>
              <a:ext uri="{FF2B5EF4-FFF2-40B4-BE49-F238E27FC236}">
                <a16:creationId xmlns:a16="http://schemas.microsoft.com/office/drawing/2014/main" id="{8959F269-315D-43C9-A99B-E726A090826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006444" y="2820379"/>
            <a:ext cx="1034700" cy="1034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68CCF60-A954-4B4E-88E9-06A97904D1D2}"/>
              </a:ext>
            </a:extLst>
          </p:cNvPr>
          <p:cNvPicPr>
            <a:picLocks noChangeAspect="1"/>
          </p:cNvPicPr>
          <p:nvPr/>
        </p:nvPicPr>
        <p:blipFill rotWithShape="1">
          <a:blip r:embed="rId7"/>
          <a:srcRect l="49250" t="16517" r="40417" b="67812"/>
          <a:stretch/>
        </p:blipFill>
        <p:spPr>
          <a:xfrm>
            <a:off x="11189792" y="43527"/>
            <a:ext cx="900324" cy="824905"/>
          </a:xfrm>
          <a:prstGeom prst="rect">
            <a:avLst/>
          </a:prstGeom>
        </p:spPr>
      </p:pic>
    </p:spTree>
    <p:extLst>
      <p:ext uri="{BB962C8B-B14F-4D97-AF65-F5344CB8AC3E}">
        <p14:creationId xmlns:p14="http://schemas.microsoft.com/office/powerpoint/2010/main" val="164581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righ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0"/>
                </p:tgtEl>
              </p:cMediaNode>
            </p:video>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ì sao nói giun đất là bạn của nhà nông? Vai trò của giun">
            <a:extLst>
              <a:ext uri="{FF2B5EF4-FFF2-40B4-BE49-F238E27FC236}">
                <a16:creationId xmlns:a16="http://schemas.microsoft.com/office/drawing/2014/main" id="{8A8EC984-1495-46BE-B75A-D72532CC5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2411" y="2841370"/>
            <a:ext cx="6439514" cy="30502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186AA4E-762E-4782-9CAC-3B88CBC13336}"/>
              </a:ext>
            </a:extLst>
          </p:cNvPr>
          <p:cNvSpPr/>
          <p:nvPr/>
        </p:nvSpPr>
        <p:spPr>
          <a:xfrm>
            <a:off x="193345" y="1493927"/>
            <a:ext cx="11758580" cy="655244"/>
          </a:xfrm>
          <a:prstGeom prst="rect">
            <a:avLst/>
          </a:prstGeom>
        </p:spPr>
        <p:txBody>
          <a:bodyPr wrap="square">
            <a:spAutoFit/>
          </a:bodyPr>
          <a:lstStyle/>
          <a:p>
            <a:pPr algn="just">
              <a:lnSpc>
                <a:spcPct val="107000"/>
              </a:lnSpc>
              <a:spcAft>
                <a:spcPts val="800"/>
              </a:spcAft>
            </a:pPr>
            <a:r>
              <a:rPr lang="vi-VN" sz="3600">
                <a:solidFill>
                  <a:srgbClr val="FF0066"/>
                </a:solidFill>
                <a:ea typeface="Times New Roman" panose="02020603050405020304" pitchFamily="18" charset="0"/>
                <a:cs typeface="Arial" panose="020B0604020202020204" pitchFamily="34" charset="0"/>
              </a:rPr>
              <a:t>Vì sao giun đất được ví như </a:t>
            </a:r>
            <a:r>
              <a:rPr lang="en-US" sz="3600">
                <a:solidFill>
                  <a:srgbClr val="FF0066"/>
                </a:solidFill>
                <a:ea typeface="Times New Roman" panose="02020603050405020304" pitchFamily="18" charset="0"/>
                <a:cs typeface="Arial" panose="020B0604020202020204" pitchFamily="34" charset="0"/>
              </a:rPr>
              <a:t>“</a:t>
            </a:r>
            <a:r>
              <a:rPr lang="vi-VN" sz="3600" b="1">
                <a:solidFill>
                  <a:srgbClr val="FF0066"/>
                </a:solidFill>
                <a:ea typeface="Times New Roman" panose="02020603050405020304" pitchFamily="18" charset="0"/>
                <a:cs typeface="Arial" panose="020B0604020202020204" pitchFamily="34" charset="0"/>
              </a:rPr>
              <a:t>chiếc cày nông nghiệp</a:t>
            </a:r>
            <a:r>
              <a:rPr lang="en-US" sz="3600" b="1">
                <a:solidFill>
                  <a:srgbClr val="FF0066"/>
                </a:solidFill>
                <a:ea typeface="Times New Roman" panose="02020603050405020304" pitchFamily="18" charset="0"/>
                <a:cs typeface="Arial" panose="020B0604020202020204" pitchFamily="34" charset="0"/>
              </a:rPr>
              <a:t>”</a:t>
            </a:r>
            <a:endParaRPr lang="en-US" sz="3600">
              <a:solidFill>
                <a:srgbClr val="FF0066"/>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7C5321DD-AFA0-45E8-B746-53DD7C60B88A}"/>
              </a:ext>
            </a:extLst>
          </p:cNvPr>
          <p:cNvSpPr/>
          <p:nvPr/>
        </p:nvSpPr>
        <p:spPr>
          <a:xfrm>
            <a:off x="240075" y="2855141"/>
            <a:ext cx="4816667" cy="3108543"/>
          </a:xfrm>
          <a:prstGeom prst="rect">
            <a:avLst/>
          </a:prstGeom>
        </p:spPr>
        <p:txBody>
          <a:bodyPr wrap="square">
            <a:spAutoFit/>
          </a:bodyPr>
          <a:lstStyle/>
          <a:p>
            <a:pPr algn="just"/>
            <a:r>
              <a:rPr lang="vi-VN" sz="2800">
                <a:solidFill>
                  <a:srgbClr val="3B17F1"/>
                </a:solidFill>
                <a:latin typeface="Arial" panose="020B0604020202020204" pitchFamily="34" charset="0"/>
                <a:cs typeface="Arial" panose="020B0604020202020204" pitchFamily="34" charset="0"/>
              </a:rPr>
              <a:t>Giun đất trong quá trình đào hang làm đất tơi xốp , tăng độ phì nhiêu cho đất , tiết chất nhầy làm mềm đất , phân giun có cấu trúc hạt tròn làm đất tăng độ tơi xốp và thoáng khí.)</a:t>
            </a:r>
            <a:endParaRPr lang="en-US" sz="2800">
              <a:solidFill>
                <a:srgbClr val="3B17F1"/>
              </a:solidFill>
              <a:latin typeface="Arial" panose="020B0604020202020204" pitchFamily="34" charset="0"/>
              <a:cs typeface="Arial" panose="020B0604020202020204" pitchFamily="34" charset="0"/>
            </a:endParaRPr>
          </a:p>
        </p:txBody>
      </p:sp>
      <p:grpSp>
        <p:nvGrpSpPr>
          <p:cNvPr id="10" name="Google Shape;474;p24">
            <a:extLst>
              <a:ext uri="{FF2B5EF4-FFF2-40B4-BE49-F238E27FC236}">
                <a16:creationId xmlns:a16="http://schemas.microsoft.com/office/drawing/2014/main" id="{9403553C-8FCD-481B-A7E5-DFC99F91572D}"/>
              </a:ext>
            </a:extLst>
          </p:cNvPr>
          <p:cNvGrpSpPr/>
          <p:nvPr/>
        </p:nvGrpSpPr>
        <p:grpSpPr>
          <a:xfrm>
            <a:off x="101884" y="105809"/>
            <a:ext cx="4355333" cy="1106244"/>
            <a:chOff x="1153250" y="1560375"/>
            <a:chExt cx="3266500" cy="1041525"/>
          </a:xfrm>
        </p:grpSpPr>
        <p:sp>
          <p:nvSpPr>
            <p:cNvPr id="11" name="Google Shape;475;p24">
              <a:extLst>
                <a:ext uri="{FF2B5EF4-FFF2-40B4-BE49-F238E27FC236}">
                  <a16:creationId xmlns:a16="http://schemas.microsoft.com/office/drawing/2014/main" id="{52DB9BCF-4BC0-4F5C-8297-5C15C3DBFC0B}"/>
                </a:ext>
              </a:extLst>
            </p:cNvPr>
            <p:cNvSpPr/>
            <p:nvPr/>
          </p:nvSpPr>
          <p:spPr>
            <a:xfrm>
              <a:off x="1254450" y="1624675"/>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endParaRPr sz="2400"/>
            </a:p>
          </p:txBody>
        </p:sp>
        <p:sp>
          <p:nvSpPr>
            <p:cNvPr id="12" name="Google Shape;476;p24">
              <a:extLst>
                <a:ext uri="{FF2B5EF4-FFF2-40B4-BE49-F238E27FC236}">
                  <a16:creationId xmlns:a16="http://schemas.microsoft.com/office/drawing/2014/main" id="{63B5377A-381B-4886-B8B1-5535B60E565C}"/>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13" name="Google Shape;477;p24">
              <a:extLst>
                <a:ext uri="{FF2B5EF4-FFF2-40B4-BE49-F238E27FC236}">
                  <a16:creationId xmlns:a16="http://schemas.microsoft.com/office/drawing/2014/main" id="{B75D9C56-0F49-4E7B-914F-06D7E7743180}"/>
                </a:ext>
              </a:extLst>
            </p:cNvPr>
            <p:cNvSpPr/>
            <p:nvPr/>
          </p:nvSpPr>
          <p:spPr>
            <a:xfrm>
              <a:off x="1302675" y="1698200"/>
              <a:ext cx="666529"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01</a:t>
              </a:r>
              <a:endParaRPr sz="4000">
                <a:solidFill>
                  <a:srgbClr val="434343"/>
                </a:solidFill>
                <a:latin typeface="Arial" panose="020B0604020202020204" pitchFamily="34" charset="0"/>
                <a:cs typeface="Arial" panose="020B0604020202020204" pitchFamily="34" charset="0"/>
              </a:endParaRPr>
            </a:p>
          </p:txBody>
        </p:sp>
        <p:sp>
          <p:nvSpPr>
            <p:cNvPr id="14" name="Google Shape;478;p24">
              <a:extLst>
                <a:ext uri="{FF2B5EF4-FFF2-40B4-BE49-F238E27FC236}">
                  <a16:creationId xmlns:a16="http://schemas.microsoft.com/office/drawing/2014/main" id="{15B31B9D-B598-4212-B0AB-B8A9D5AC0B78}"/>
                </a:ext>
              </a:extLst>
            </p:cNvPr>
            <p:cNvSpPr/>
            <p:nvPr/>
          </p:nvSpPr>
          <p:spPr>
            <a:xfrm>
              <a:off x="1153250" y="1560375"/>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15" name="Google Shape;481;p24">
              <a:extLst>
                <a:ext uri="{FF2B5EF4-FFF2-40B4-BE49-F238E27FC236}">
                  <a16:creationId xmlns:a16="http://schemas.microsoft.com/office/drawing/2014/main" id="{6BE643BE-0BCC-4F2E-A23C-1AD44C75F2CD}"/>
                </a:ext>
              </a:extLst>
            </p:cNvPr>
            <p:cNvSpPr txBox="1"/>
            <p:nvPr/>
          </p:nvSpPr>
          <p:spPr>
            <a:xfrm>
              <a:off x="2017429" y="1890059"/>
              <a:ext cx="2199675" cy="365700"/>
            </a:xfrm>
            <a:prstGeom prst="rect">
              <a:avLst/>
            </a:prstGeom>
            <a:noFill/>
            <a:ln>
              <a:noFill/>
            </a:ln>
          </p:spPr>
          <p:txBody>
            <a:bodyPr spcFirstLastPara="1" wrap="square" lIns="121900" tIns="121900" rIns="121900" bIns="121900" anchor="ctr" anchorCtr="0">
              <a:noAutofit/>
            </a:bodyPr>
            <a:lstStyle/>
            <a:p>
              <a:r>
                <a:rPr lang="en-US" sz="3600">
                  <a:solidFill>
                    <a:srgbClr val="002060"/>
                  </a:solidFill>
                  <a:latin typeface="Arial" panose="020B0604020202020204" pitchFamily="34" charset="0"/>
                  <a:cs typeface="Arial" panose="020B0604020202020204" pitchFamily="34" charset="0"/>
                </a:rPr>
                <a:t>Các tầng đất</a:t>
              </a:r>
            </a:p>
          </p:txBody>
        </p:sp>
      </p:grpSp>
      <p:pic>
        <p:nvPicPr>
          <p:cNvPr id="16" name="Picture 15">
            <a:extLst>
              <a:ext uri="{FF2B5EF4-FFF2-40B4-BE49-F238E27FC236}">
                <a16:creationId xmlns:a16="http://schemas.microsoft.com/office/drawing/2014/main" id="{9CE13A72-3B7B-4EA9-A1C5-3B1AAC822B09}"/>
              </a:ext>
            </a:extLst>
          </p:cNvPr>
          <p:cNvPicPr>
            <a:picLocks noChangeAspect="1"/>
          </p:cNvPicPr>
          <p:nvPr/>
        </p:nvPicPr>
        <p:blipFill rotWithShape="1">
          <a:blip r:embed="rId3"/>
          <a:srcRect l="49250" t="16517" r="40417" b="67812"/>
          <a:stretch/>
        </p:blipFill>
        <p:spPr>
          <a:xfrm>
            <a:off x="11189792" y="43527"/>
            <a:ext cx="900324" cy="824905"/>
          </a:xfrm>
          <a:prstGeom prst="rect">
            <a:avLst/>
          </a:prstGeom>
        </p:spPr>
      </p:pic>
    </p:spTree>
    <p:extLst>
      <p:ext uri="{BB962C8B-B14F-4D97-AF65-F5344CB8AC3E}">
        <p14:creationId xmlns:p14="http://schemas.microsoft.com/office/powerpoint/2010/main" val="37426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BA97C8-B04A-44C9-A0B9-C2B2F160B33C}"/>
              </a:ext>
            </a:extLst>
          </p:cNvPr>
          <p:cNvGrpSpPr/>
          <p:nvPr/>
        </p:nvGrpSpPr>
        <p:grpSpPr>
          <a:xfrm>
            <a:off x="6737110" y="44435"/>
            <a:ext cx="4973820" cy="3280204"/>
            <a:chOff x="6737110" y="44435"/>
            <a:chExt cx="4973820" cy="3280204"/>
          </a:xfrm>
        </p:grpSpPr>
        <p:pic>
          <p:nvPicPr>
            <p:cNvPr id="6" name="Picture 5">
              <a:extLst>
                <a:ext uri="{FF2B5EF4-FFF2-40B4-BE49-F238E27FC236}">
                  <a16:creationId xmlns:a16="http://schemas.microsoft.com/office/drawing/2014/main" id="{EE739328-8BA0-41B5-82C1-3A3E0A2A4196}"/>
                </a:ext>
              </a:extLst>
            </p:cNvPr>
            <p:cNvPicPr>
              <a:picLocks noChangeAspect="1"/>
            </p:cNvPicPr>
            <p:nvPr/>
          </p:nvPicPr>
          <p:blipFill>
            <a:blip r:embed="rId2"/>
            <a:stretch>
              <a:fillRect/>
            </a:stretch>
          </p:blipFill>
          <p:spPr>
            <a:xfrm>
              <a:off x="6737110" y="44435"/>
              <a:ext cx="4973820" cy="3002221"/>
            </a:xfrm>
            <a:prstGeom prst="rect">
              <a:avLst/>
            </a:prstGeom>
          </p:spPr>
        </p:pic>
        <p:sp>
          <p:nvSpPr>
            <p:cNvPr id="7" name="Rectangle 6">
              <a:extLst>
                <a:ext uri="{FF2B5EF4-FFF2-40B4-BE49-F238E27FC236}">
                  <a16:creationId xmlns:a16="http://schemas.microsoft.com/office/drawing/2014/main" id="{DD7C82B9-EDCB-44AF-AD62-8F9BE6207161}"/>
                </a:ext>
              </a:extLst>
            </p:cNvPr>
            <p:cNvSpPr/>
            <p:nvPr/>
          </p:nvSpPr>
          <p:spPr>
            <a:xfrm>
              <a:off x="8566489" y="2955307"/>
              <a:ext cx="1957587" cy="369332"/>
            </a:xfrm>
            <a:prstGeom prst="rect">
              <a:avLst/>
            </a:prstGeom>
          </p:spPr>
          <p:txBody>
            <a:bodyPr wrap="none">
              <a:spAutoFit/>
            </a:bodyPr>
            <a:lstStyle/>
            <a:p>
              <a:r>
                <a:rPr lang="en-US" i="1">
                  <a:solidFill>
                    <a:srgbClr val="3B17F1"/>
                  </a:solidFill>
                  <a:latin typeface="Arial" panose="020B0604020202020204" pitchFamily="34" charset="0"/>
                  <a:cs typeface="Arial" panose="020B0604020202020204" pitchFamily="34" charset="0"/>
                </a:rPr>
                <a:t>B</a:t>
              </a:r>
              <a:r>
                <a:rPr lang="vi-VN" i="1">
                  <a:solidFill>
                    <a:srgbClr val="3B17F1"/>
                  </a:solidFill>
                  <a:latin typeface="Arial" panose="020B0604020202020204" pitchFamily="34" charset="0"/>
                  <a:cs typeface="Arial" panose="020B0604020202020204" pitchFamily="34" charset="0"/>
                </a:rPr>
                <a:t>ón phân hữu cơ</a:t>
              </a:r>
              <a:endParaRPr lang="en-US" i="1">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529643CC-8706-456C-A388-2111443945BB}"/>
              </a:ext>
            </a:extLst>
          </p:cNvPr>
          <p:cNvGrpSpPr/>
          <p:nvPr/>
        </p:nvGrpSpPr>
        <p:grpSpPr>
          <a:xfrm>
            <a:off x="6654620" y="3324639"/>
            <a:ext cx="5056310" cy="3594216"/>
            <a:chOff x="6654620" y="3324639"/>
            <a:chExt cx="5056310" cy="3594216"/>
          </a:xfrm>
        </p:grpSpPr>
        <p:pic>
          <p:nvPicPr>
            <p:cNvPr id="4" name="Picture 3">
              <a:extLst>
                <a:ext uri="{FF2B5EF4-FFF2-40B4-BE49-F238E27FC236}">
                  <a16:creationId xmlns:a16="http://schemas.microsoft.com/office/drawing/2014/main" id="{AB21154B-53C1-4F1C-BE19-914C2CE3D72D}"/>
                </a:ext>
              </a:extLst>
            </p:cNvPr>
            <p:cNvPicPr>
              <a:picLocks noChangeAspect="1"/>
            </p:cNvPicPr>
            <p:nvPr/>
          </p:nvPicPr>
          <p:blipFill>
            <a:blip r:embed="rId3"/>
            <a:stretch>
              <a:fillRect/>
            </a:stretch>
          </p:blipFill>
          <p:spPr>
            <a:xfrm>
              <a:off x="6654620" y="3324639"/>
              <a:ext cx="5056310" cy="3053150"/>
            </a:xfrm>
            <a:prstGeom prst="rect">
              <a:avLst/>
            </a:prstGeom>
          </p:spPr>
        </p:pic>
        <p:sp>
          <p:nvSpPr>
            <p:cNvPr id="5" name="Rectangle 4">
              <a:extLst>
                <a:ext uri="{FF2B5EF4-FFF2-40B4-BE49-F238E27FC236}">
                  <a16:creationId xmlns:a16="http://schemas.microsoft.com/office/drawing/2014/main" id="{75E898B7-F544-4894-9FBF-1031372753D8}"/>
                </a:ext>
              </a:extLst>
            </p:cNvPr>
            <p:cNvSpPr/>
            <p:nvPr/>
          </p:nvSpPr>
          <p:spPr>
            <a:xfrm>
              <a:off x="6999856" y="6272524"/>
              <a:ext cx="4711074" cy="646331"/>
            </a:xfrm>
            <a:prstGeom prst="rect">
              <a:avLst/>
            </a:prstGeom>
          </p:spPr>
          <p:txBody>
            <a:bodyPr wrap="square">
              <a:spAutoFit/>
            </a:bodyPr>
            <a:lstStyle/>
            <a:p>
              <a:pPr algn="ctr"/>
              <a:r>
                <a:rPr lang="en-US" i="1">
                  <a:solidFill>
                    <a:srgbClr val="3B17F1"/>
                  </a:solidFill>
                  <a:latin typeface="Calibri" panose="020F0502020204030204" pitchFamily="34" charset="0"/>
                </a:rPr>
                <a:t>Trồng xen canh, luân canh để tăng độ che phủ đất, hạn chế xói mòn, rửa trôi</a:t>
              </a:r>
              <a:endParaRPr lang="en-US" i="0">
                <a:solidFill>
                  <a:srgbClr val="3B17F1"/>
                </a:solidFill>
                <a:effectLst/>
                <a:latin typeface="Calibri" panose="020F0502020204030204" pitchFamily="34" charset="0"/>
              </a:endParaRPr>
            </a:p>
          </p:txBody>
        </p:sp>
      </p:grpSp>
      <p:grpSp>
        <p:nvGrpSpPr>
          <p:cNvPr id="16" name="Group 15">
            <a:extLst>
              <a:ext uri="{FF2B5EF4-FFF2-40B4-BE49-F238E27FC236}">
                <a16:creationId xmlns:a16="http://schemas.microsoft.com/office/drawing/2014/main" id="{16B29E5A-5CE0-4361-BCF8-87B988983EBB}"/>
              </a:ext>
            </a:extLst>
          </p:cNvPr>
          <p:cNvGrpSpPr/>
          <p:nvPr/>
        </p:nvGrpSpPr>
        <p:grpSpPr>
          <a:xfrm>
            <a:off x="411456" y="3328358"/>
            <a:ext cx="5056310" cy="3394983"/>
            <a:chOff x="411456" y="3328358"/>
            <a:chExt cx="5056310" cy="3394983"/>
          </a:xfrm>
        </p:grpSpPr>
        <p:pic>
          <p:nvPicPr>
            <p:cNvPr id="6148" name="Picture 4" descr="Tưới tiêu thông minh trong nền nông nghiệp thông minh - ATESO.VN">
              <a:extLst>
                <a:ext uri="{FF2B5EF4-FFF2-40B4-BE49-F238E27FC236}">
                  <a16:creationId xmlns:a16="http://schemas.microsoft.com/office/drawing/2014/main" id="{0583604C-2449-40C1-A168-9C3E5890D1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56" y="3328358"/>
              <a:ext cx="5056310" cy="29384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15BA891-C956-4EB1-9DB9-1824C75048E8}"/>
                </a:ext>
              </a:extLst>
            </p:cNvPr>
            <p:cNvSpPr/>
            <p:nvPr/>
          </p:nvSpPr>
          <p:spPr>
            <a:xfrm>
              <a:off x="1967619" y="6354009"/>
              <a:ext cx="1737976" cy="369332"/>
            </a:xfrm>
            <a:prstGeom prst="rect">
              <a:avLst/>
            </a:prstGeom>
          </p:spPr>
          <p:txBody>
            <a:bodyPr wrap="none">
              <a:spAutoFit/>
            </a:bodyPr>
            <a:lstStyle/>
            <a:p>
              <a:r>
                <a:rPr lang="en-US" i="1">
                  <a:solidFill>
                    <a:srgbClr val="3B17F1"/>
                  </a:solidFill>
                  <a:latin typeface="Arial" panose="020B0604020202020204" pitchFamily="34" charset="0"/>
                  <a:cs typeface="Arial" panose="020B0604020202020204" pitchFamily="34" charset="0"/>
                </a:rPr>
                <a:t>T</a:t>
              </a:r>
              <a:r>
                <a:rPr lang="vi-VN" i="1">
                  <a:solidFill>
                    <a:srgbClr val="3B17F1"/>
                  </a:solidFill>
                  <a:latin typeface="Arial" panose="020B0604020202020204" pitchFamily="34" charset="0"/>
                  <a:cs typeface="Arial" panose="020B0604020202020204" pitchFamily="34" charset="0"/>
                </a:rPr>
                <a:t>ưới tiêu hợp lí</a:t>
              </a:r>
              <a:endParaRPr lang="en-US" i="1">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03340019-6DF8-4107-AE10-859BB06499F5}"/>
              </a:ext>
            </a:extLst>
          </p:cNvPr>
          <p:cNvGrpSpPr/>
          <p:nvPr/>
        </p:nvGrpSpPr>
        <p:grpSpPr>
          <a:xfrm>
            <a:off x="395028" y="89183"/>
            <a:ext cx="5056310" cy="3235456"/>
            <a:chOff x="395028" y="89183"/>
            <a:chExt cx="5056310" cy="3235456"/>
          </a:xfrm>
        </p:grpSpPr>
        <p:pic>
          <p:nvPicPr>
            <p:cNvPr id="6150" name="Picture 6" descr="Cách làm đất tơi xốp bằng các chất hữu cơ - Thế giới giá thể, đất trồng cây">
              <a:extLst>
                <a:ext uri="{FF2B5EF4-FFF2-40B4-BE49-F238E27FC236}">
                  <a16:creationId xmlns:a16="http://schemas.microsoft.com/office/drawing/2014/main" id="{B3D44D9A-3F7B-4CF9-9305-7656AB8B91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028" y="89183"/>
              <a:ext cx="5056310" cy="28624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19944AD-A0AD-4A16-8EAD-9B1E46700A89}"/>
                </a:ext>
              </a:extLst>
            </p:cNvPr>
            <p:cNvSpPr/>
            <p:nvPr/>
          </p:nvSpPr>
          <p:spPr>
            <a:xfrm>
              <a:off x="481070" y="2955307"/>
              <a:ext cx="4711074" cy="369332"/>
            </a:xfrm>
            <a:prstGeom prst="rect">
              <a:avLst/>
            </a:prstGeom>
          </p:spPr>
          <p:txBody>
            <a:bodyPr wrap="square">
              <a:spAutoFit/>
            </a:bodyPr>
            <a:lstStyle/>
            <a:p>
              <a:pPr algn="ctr"/>
              <a:r>
                <a:rPr lang="en-US" i="1">
                  <a:solidFill>
                    <a:srgbClr val="3B17F1"/>
                  </a:solidFill>
                  <a:latin typeface="Calibri" panose="020F0502020204030204" pitchFamily="34" charset="0"/>
                </a:rPr>
                <a:t>Cày xới đất</a:t>
              </a:r>
              <a:endParaRPr lang="en-US" i="0">
                <a:solidFill>
                  <a:srgbClr val="3B17F1"/>
                </a:solidFill>
                <a:effectLst/>
                <a:latin typeface="Calibri" panose="020F0502020204030204" pitchFamily="34" charset="0"/>
              </a:endParaRPr>
            </a:p>
          </p:txBody>
        </p:sp>
      </p:grpSp>
    </p:spTree>
    <p:extLst>
      <p:ext uri="{BB962C8B-B14F-4D97-AF65-F5344CB8AC3E}">
        <p14:creationId xmlns:p14="http://schemas.microsoft.com/office/powerpoint/2010/main" val="312997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800475-61AF-478B-AE4D-AF3F1894D835}"/>
              </a:ext>
            </a:extLst>
          </p:cNvPr>
          <p:cNvSpPr/>
          <p:nvPr/>
        </p:nvSpPr>
        <p:spPr>
          <a:xfrm>
            <a:off x="262568" y="1873039"/>
            <a:ext cx="11666863" cy="3299365"/>
          </a:xfrm>
          <a:prstGeom prst="rect">
            <a:avLst/>
          </a:prstGeom>
        </p:spPr>
        <p:txBody>
          <a:bodyPr wrap="square">
            <a:spAutoFit/>
          </a:bodyPr>
          <a:lstStyle/>
          <a:p>
            <a:pPr algn="just">
              <a:lnSpc>
                <a:spcPct val="107000"/>
              </a:lnSpc>
              <a:spcAft>
                <a:spcPts val="0"/>
              </a:spcAft>
            </a:pPr>
            <a:r>
              <a:rPr lang="vi-VN" sz="4000">
                <a:solidFill>
                  <a:srgbClr val="3E2CEC"/>
                </a:solidFill>
                <a:latin typeface="Arial" panose="020B0604020202020204" pitchFamily="34" charset="0"/>
                <a:ea typeface="Times New Roman" panose="02020603050405020304" pitchFamily="18" charset="0"/>
                <a:cs typeface="Arial" panose="020B0604020202020204" pitchFamily="34" charset="0"/>
              </a:rPr>
              <a:t>- Gồm 3 tầng: Tầng đá mẹ, tầng tích tụ và tầng chứa mùn.</a:t>
            </a:r>
            <a:endParaRPr lang="en-US" sz="4000">
              <a:solidFill>
                <a:srgbClr val="3E2CEC"/>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r>
              <a:rPr lang="vi-VN" sz="4000">
                <a:solidFill>
                  <a:srgbClr val="3E2CEC"/>
                </a:solidFill>
                <a:latin typeface="Arial" panose="020B0604020202020204" pitchFamily="34" charset="0"/>
                <a:ea typeface="Times New Roman" panose="02020603050405020304" pitchFamily="18" charset="0"/>
                <a:cs typeface="Arial" panose="020B0604020202020204" pitchFamily="34" charset="0"/>
              </a:rPr>
              <a:t>+ Mỗi tầng có độ dày và màu sắc khác nhau.</a:t>
            </a:r>
            <a:endParaRPr lang="en-US" sz="4000">
              <a:solidFill>
                <a:srgbClr val="3E2CEC"/>
              </a:solidFill>
              <a:latin typeface="Arial" panose="020B0604020202020204" pitchFamily="34" charset="0"/>
              <a:ea typeface="Times New Roman" panose="02020603050405020304" pitchFamily="18" charset="0"/>
              <a:cs typeface="Arial" panose="020B0604020202020204" pitchFamily="34" charset="0"/>
            </a:endParaRPr>
          </a:p>
          <a:p>
            <a:r>
              <a:rPr lang="vi-VN" sz="4000">
                <a:solidFill>
                  <a:srgbClr val="3E2CEC"/>
                </a:solidFill>
                <a:latin typeface="Arial" panose="020B0604020202020204" pitchFamily="34" charset="0"/>
                <a:ea typeface="Times New Roman" panose="02020603050405020304" pitchFamily="18" charset="0"/>
                <a:cs typeface="Arial" panose="020B0604020202020204" pitchFamily="34" charset="0"/>
              </a:rPr>
              <a:t>+ Trong đó tầng chứa mùn có tác động mạnh mẽ đến sự sinh trưởng và phát triển của sinh vật</a:t>
            </a:r>
            <a:endParaRPr lang="en-US" sz="4000">
              <a:solidFill>
                <a:srgbClr val="3E2CEC"/>
              </a:solidFill>
              <a:latin typeface="Arial" panose="020B0604020202020204" pitchFamily="34" charset="0"/>
              <a:cs typeface="Arial" panose="020B0604020202020204" pitchFamily="34" charset="0"/>
            </a:endParaRPr>
          </a:p>
        </p:txBody>
      </p:sp>
      <p:pic>
        <p:nvPicPr>
          <p:cNvPr id="7" name="Picture 6" descr="book9">
            <a:extLst>
              <a:ext uri="{FF2B5EF4-FFF2-40B4-BE49-F238E27FC236}">
                <a16:creationId xmlns:a16="http://schemas.microsoft.com/office/drawing/2014/main" id="{2B917A28-B73C-4701-BB84-0987B4CBE12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381694"/>
            <a:ext cx="1228986" cy="92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oogle Shape;474;p24">
            <a:extLst>
              <a:ext uri="{FF2B5EF4-FFF2-40B4-BE49-F238E27FC236}">
                <a16:creationId xmlns:a16="http://schemas.microsoft.com/office/drawing/2014/main" id="{DED3E2E6-F6CC-477C-9081-79652228CFE4}"/>
              </a:ext>
            </a:extLst>
          </p:cNvPr>
          <p:cNvGrpSpPr/>
          <p:nvPr/>
        </p:nvGrpSpPr>
        <p:grpSpPr>
          <a:xfrm>
            <a:off x="101884" y="105809"/>
            <a:ext cx="4355333" cy="1106244"/>
            <a:chOff x="1153250" y="1560375"/>
            <a:chExt cx="3266500" cy="1041525"/>
          </a:xfrm>
        </p:grpSpPr>
        <p:sp>
          <p:nvSpPr>
            <p:cNvPr id="9" name="Google Shape;475;p24">
              <a:extLst>
                <a:ext uri="{FF2B5EF4-FFF2-40B4-BE49-F238E27FC236}">
                  <a16:creationId xmlns:a16="http://schemas.microsoft.com/office/drawing/2014/main" id="{7541B227-D606-4D15-B622-4664DCA05767}"/>
                </a:ext>
              </a:extLst>
            </p:cNvPr>
            <p:cNvSpPr/>
            <p:nvPr/>
          </p:nvSpPr>
          <p:spPr>
            <a:xfrm>
              <a:off x="1254450" y="1624675"/>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endParaRPr sz="2400"/>
            </a:p>
          </p:txBody>
        </p:sp>
        <p:sp>
          <p:nvSpPr>
            <p:cNvPr id="10" name="Google Shape;476;p24">
              <a:extLst>
                <a:ext uri="{FF2B5EF4-FFF2-40B4-BE49-F238E27FC236}">
                  <a16:creationId xmlns:a16="http://schemas.microsoft.com/office/drawing/2014/main" id="{F20C1959-5895-41BB-8BDE-1089EEAFAB89}"/>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11" name="Google Shape;477;p24">
              <a:extLst>
                <a:ext uri="{FF2B5EF4-FFF2-40B4-BE49-F238E27FC236}">
                  <a16:creationId xmlns:a16="http://schemas.microsoft.com/office/drawing/2014/main" id="{B8AA6AA2-FDC4-44B6-876A-A3C383D811AE}"/>
                </a:ext>
              </a:extLst>
            </p:cNvPr>
            <p:cNvSpPr/>
            <p:nvPr/>
          </p:nvSpPr>
          <p:spPr>
            <a:xfrm>
              <a:off x="1302675" y="1698200"/>
              <a:ext cx="666529"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01</a:t>
              </a:r>
              <a:endParaRPr sz="4000">
                <a:solidFill>
                  <a:srgbClr val="434343"/>
                </a:solidFill>
                <a:latin typeface="Arial" panose="020B0604020202020204" pitchFamily="34" charset="0"/>
                <a:cs typeface="Arial" panose="020B0604020202020204" pitchFamily="34" charset="0"/>
              </a:endParaRPr>
            </a:p>
          </p:txBody>
        </p:sp>
        <p:sp>
          <p:nvSpPr>
            <p:cNvPr id="12" name="Google Shape;478;p24">
              <a:extLst>
                <a:ext uri="{FF2B5EF4-FFF2-40B4-BE49-F238E27FC236}">
                  <a16:creationId xmlns:a16="http://schemas.microsoft.com/office/drawing/2014/main" id="{2B8EB011-1294-49D0-8F05-7C3662435F2F}"/>
                </a:ext>
              </a:extLst>
            </p:cNvPr>
            <p:cNvSpPr/>
            <p:nvPr/>
          </p:nvSpPr>
          <p:spPr>
            <a:xfrm>
              <a:off x="1153250" y="1560375"/>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13" name="Google Shape;481;p24">
              <a:extLst>
                <a:ext uri="{FF2B5EF4-FFF2-40B4-BE49-F238E27FC236}">
                  <a16:creationId xmlns:a16="http://schemas.microsoft.com/office/drawing/2014/main" id="{8B4415E8-F069-48E2-A543-446AFD0415E9}"/>
                </a:ext>
              </a:extLst>
            </p:cNvPr>
            <p:cNvSpPr txBox="1"/>
            <p:nvPr/>
          </p:nvSpPr>
          <p:spPr>
            <a:xfrm>
              <a:off x="2017429" y="1890059"/>
              <a:ext cx="2199675" cy="365700"/>
            </a:xfrm>
            <a:prstGeom prst="rect">
              <a:avLst/>
            </a:prstGeom>
            <a:noFill/>
            <a:ln>
              <a:noFill/>
            </a:ln>
          </p:spPr>
          <p:txBody>
            <a:bodyPr spcFirstLastPara="1" wrap="square" lIns="121900" tIns="121900" rIns="121900" bIns="121900" anchor="ctr" anchorCtr="0">
              <a:noAutofit/>
            </a:bodyPr>
            <a:lstStyle/>
            <a:p>
              <a:r>
                <a:rPr lang="en-US" sz="3600">
                  <a:solidFill>
                    <a:srgbClr val="002060"/>
                  </a:solidFill>
                  <a:latin typeface="Arial" panose="020B0604020202020204" pitchFamily="34" charset="0"/>
                  <a:cs typeface="Arial" panose="020B0604020202020204" pitchFamily="34" charset="0"/>
                </a:rPr>
                <a:t>Các tầng đất</a:t>
              </a:r>
            </a:p>
          </p:txBody>
        </p:sp>
      </p:grpSp>
      <p:pic>
        <p:nvPicPr>
          <p:cNvPr id="14" name="Picture 13">
            <a:extLst>
              <a:ext uri="{FF2B5EF4-FFF2-40B4-BE49-F238E27FC236}">
                <a16:creationId xmlns:a16="http://schemas.microsoft.com/office/drawing/2014/main" id="{E67D2CFD-06B1-4FA1-869E-FE13FF0E9576}"/>
              </a:ext>
            </a:extLst>
          </p:cNvPr>
          <p:cNvPicPr>
            <a:picLocks noChangeAspect="1"/>
          </p:cNvPicPr>
          <p:nvPr/>
        </p:nvPicPr>
        <p:blipFill rotWithShape="1">
          <a:blip r:embed="rId3"/>
          <a:srcRect l="49250" t="16517" r="40417" b="67812"/>
          <a:stretch/>
        </p:blipFill>
        <p:spPr>
          <a:xfrm>
            <a:off x="11189792" y="43527"/>
            <a:ext cx="900324" cy="824905"/>
          </a:xfrm>
          <a:prstGeom prst="rect">
            <a:avLst/>
          </a:prstGeom>
        </p:spPr>
      </p:pic>
    </p:spTree>
    <p:extLst>
      <p:ext uri="{BB962C8B-B14F-4D97-AF65-F5344CB8AC3E}">
        <p14:creationId xmlns:p14="http://schemas.microsoft.com/office/powerpoint/2010/main" val="37677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91;p24">
            <a:extLst>
              <a:ext uri="{FF2B5EF4-FFF2-40B4-BE49-F238E27FC236}">
                <a16:creationId xmlns:a16="http://schemas.microsoft.com/office/drawing/2014/main" id="{40C8F7FB-7868-48A6-8BDC-9123C7283791}"/>
              </a:ext>
            </a:extLst>
          </p:cNvPr>
          <p:cNvGrpSpPr/>
          <p:nvPr/>
        </p:nvGrpSpPr>
        <p:grpSpPr>
          <a:xfrm>
            <a:off x="0" y="61741"/>
            <a:ext cx="4354933" cy="1227232"/>
            <a:chOff x="4724550" y="1560375"/>
            <a:chExt cx="3266200" cy="1041525"/>
          </a:xfrm>
        </p:grpSpPr>
        <p:sp>
          <p:nvSpPr>
            <p:cNvPr id="5" name="Google Shape;492;p24">
              <a:extLst>
                <a:ext uri="{FF2B5EF4-FFF2-40B4-BE49-F238E27FC236}">
                  <a16:creationId xmlns:a16="http://schemas.microsoft.com/office/drawing/2014/main" id="{DF3EA68D-98F9-4554-B8AD-6A13FF92F2E5}"/>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6" name="Google Shape;493;p24">
              <a:extLst>
                <a:ext uri="{FF2B5EF4-FFF2-40B4-BE49-F238E27FC236}">
                  <a16:creationId xmlns:a16="http://schemas.microsoft.com/office/drawing/2014/main" id="{88794ECD-BCF8-417A-AD0C-7389B15499F0}"/>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7" name="Google Shape;494;p24">
              <a:extLst>
                <a:ext uri="{FF2B5EF4-FFF2-40B4-BE49-F238E27FC236}">
                  <a16:creationId xmlns:a16="http://schemas.microsoft.com/office/drawing/2014/main" id="{C25CE792-CDCB-4E0E-B1E1-18725A7EAD81}"/>
                </a:ext>
              </a:extLst>
            </p:cNvPr>
            <p:cNvSpPr/>
            <p:nvPr/>
          </p:nvSpPr>
          <p:spPr>
            <a:xfrm>
              <a:off x="4800450" y="1624675"/>
              <a:ext cx="832991"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8" name="Google Shape;495;p24">
              <a:extLst>
                <a:ext uri="{FF2B5EF4-FFF2-40B4-BE49-F238E27FC236}">
                  <a16:creationId xmlns:a16="http://schemas.microsoft.com/office/drawing/2014/main" id="{88330E89-635A-48B5-9373-64C76D903583}"/>
                </a:ext>
              </a:extLst>
            </p:cNvPr>
            <p:cNvSpPr/>
            <p:nvPr/>
          </p:nvSpPr>
          <p:spPr>
            <a:xfrm>
              <a:off x="4873950" y="1698200"/>
              <a:ext cx="685128"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02</a:t>
              </a:r>
              <a:endParaRPr sz="2400">
                <a:latin typeface="Arial" panose="020B0604020202020204" pitchFamily="34" charset="0"/>
                <a:cs typeface="Arial" panose="020B0604020202020204" pitchFamily="34" charset="0"/>
              </a:endParaRPr>
            </a:p>
          </p:txBody>
        </p:sp>
        <p:sp>
          <p:nvSpPr>
            <p:cNvPr id="9" name="Google Shape;496;p24">
              <a:extLst>
                <a:ext uri="{FF2B5EF4-FFF2-40B4-BE49-F238E27FC236}">
                  <a16:creationId xmlns:a16="http://schemas.microsoft.com/office/drawing/2014/main" id="{CEA01AF1-12F4-4365-ACD0-1F6E1CF114D4}"/>
                </a:ext>
              </a:extLst>
            </p:cNvPr>
            <p:cNvSpPr/>
            <p:nvPr/>
          </p:nvSpPr>
          <p:spPr>
            <a:xfrm>
              <a:off x="4724550" y="1560375"/>
              <a:ext cx="3266200"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0" name="Google Shape;499;p24">
              <a:extLst>
                <a:ext uri="{FF2B5EF4-FFF2-40B4-BE49-F238E27FC236}">
                  <a16:creationId xmlns:a16="http://schemas.microsoft.com/office/drawing/2014/main" id="{FDB70D35-549F-4553-9C20-24928CF674E3}"/>
                </a:ext>
              </a:extLst>
            </p:cNvPr>
            <p:cNvSpPr txBox="1"/>
            <p:nvPr/>
          </p:nvSpPr>
          <p:spPr>
            <a:xfrm>
              <a:off x="5788975" y="1898287"/>
              <a:ext cx="1818975" cy="365700"/>
            </a:xfrm>
            <a:prstGeom prst="rect">
              <a:avLst/>
            </a:prstGeom>
            <a:noFill/>
            <a:ln>
              <a:noFill/>
            </a:ln>
          </p:spPr>
          <p:txBody>
            <a:bodyPr spcFirstLastPara="1" wrap="square" lIns="121900" tIns="121900" rIns="121900" bIns="121900" anchor="ctr" anchorCtr="0">
              <a:noAutofit/>
            </a:bodyPr>
            <a:lstStyle/>
            <a:p>
              <a:pPr algn="ctr"/>
              <a:r>
                <a:rPr lang="en-US" sz="3200">
                  <a:solidFill>
                    <a:srgbClr val="002060"/>
                  </a:solidFill>
                  <a:latin typeface="Arial" panose="020B0604020202020204" pitchFamily="34" charset="0"/>
                  <a:cs typeface="Arial" panose="020B0604020202020204" pitchFamily="34" charset="0"/>
                </a:rPr>
                <a:t>Thành phần của đất</a:t>
              </a:r>
            </a:p>
          </p:txBody>
        </p:sp>
      </p:grpSp>
      <p:pic>
        <p:nvPicPr>
          <p:cNvPr id="11" name="Picture 10">
            <a:extLst>
              <a:ext uri="{FF2B5EF4-FFF2-40B4-BE49-F238E27FC236}">
                <a16:creationId xmlns:a16="http://schemas.microsoft.com/office/drawing/2014/main" id="{42D8840B-954A-422E-A9CB-602ED7E0C080}"/>
              </a:ext>
            </a:extLst>
          </p:cNvPr>
          <p:cNvPicPr>
            <a:picLocks noChangeAspect="1"/>
          </p:cNvPicPr>
          <p:nvPr/>
        </p:nvPicPr>
        <p:blipFill rotWithShape="1">
          <a:blip r:embed="rId4"/>
          <a:srcRect l="49250" t="16517" r="40417" b="67812"/>
          <a:stretch/>
        </p:blipFill>
        <p:spPr>
          <a:xfrm>
            <a:off x="11189792" y="43527"/>
            <a:ext cx="900324" cy="824905"/>
          </a:xfrm>
          <a:prstGeom prst="rect">
            <a:avLst/>
          </a:prstGeom>
        </p:spPr>
      </p:pic>
      <p:pic>
        <p:nvPicPr>
          <p:cNvPr id="12" name="Picture 11">
            <a:extLst>
              <a:ext uri="{FF2B5EF4-FFF2-40B4-BE49-F238E27FC236}">
                <a16:creationId xmlns:a16="http://schemas.microsoft.com/office/drawing/2014/main" id="{2232AF38-7338-4B9C-A947-D65BBDC72FBB}"/>
              </a:ext>
            </a:extLst>
          </p:cNvPr>
          <p:cNvPicPr>
            <a:picLocks noChangeAspect="1"/>
          </p:cNvPicPr>
          <p:nvPr/>
        </p:nvPicPr>
        <p:blipFill rotWithShape="1">
          <a:blip r:embed="rId5"/>
          <a:srcRect l="34273" t="36900" r="35767" b="23193"/>
          <a:stretch/>
        </p:blipFill>
        <p:spPr>
          <a:xfrm>
            <a:off x="5994636" y="1321448"/>
            <a:ext cx="6197364" cy="4643417"/>
          </a:xfrm>
          <a:prstGeom prst="rect">
            <a:avLst/>
          </a:prstGeom>
        </p:spPr>
      </p:pic>
      <p:sp>
        <p:nvSpPr>
          <p:cNvPr id="13" name="TextBox 12">
            <a:extLst>
              <a:ext uri="{FF2B5EF4-FFF2-40B4-BE49-F238E27FC236}">
                <a16:creationId xmlns:a16="http://schemas.microsoft.com/office/drawing/2014/main" id="{F100743C-F871-4F32-B6D8-AEFDEA0F23EA}"/>
              </a:ext>
            </a:extLst>
          </p:cNvPr>
          <p:cNvSpPr txBox="1"/>
          <p:nvPr/>
        </p:nvSpPr>
        <p:spPr>
          <a:xfrm>
            <a:off x="6228718" y="6145619"/>
            <a:ext cx="6105049" cy="400110"/>
          </a:xfrm>
          <a:prstGeom prst="rect">
            <a:avLst/>
          </a:prstGeom>
          <a:noFill/>
        </p:spPr>
        <p:txBody>
          <a:bodyPr wrap="square" rtlCol="0">
            <a:spAutoFit/>
          </a:bodyPr>
          <a:lstStyle/>
          <a:p>
            <a:r>
              <a:rPr lang="en-US" sz="2000" i="1">
                <a:solidFill>
                  <a:srgbClr val="3E2CEC"/>
                </a:solidFill>
                <a:latin typeface="Arial" panose="020B0604020202020204" pitchFamily="34" charset="0"/>
                <a:cs typeface="Arial" panose="020B0604020202020204" pitchFamily="34" charset="0"/>
              </a:rPr>
              <a:t>Hình 2. Tỉ lệ trung bình các thành phần trong đất</a:t>
            </a:r>
          </a:p>
        </p:txBody>
      </p:sp>
      <p:sp>
        <p:nvSpPr>
          <p:cNvPr id="14" name="Rectangle 13">
            <a:extLst>
              <a:ext uri="{FF2B5EF4-FFF2-40B4-BE49-F238E27FC236}">
                <a16:creationId xmlns:a16="http://schemas.microsoft.com/office/drawing/2014/main" id="{50F2D7A0-BB38-4DBE-9787-4CAA31FFAD85}"/>
              </a:ext>
            </a:extLst>
          </p:cNvPr>
          <p:cNvSpPr/>
          <p:nvPr/>
        </p:nvSpPr>
        <p:spPr>
          <a:xfrm>
            <a:off x="199200" y="2569736"/>
            <a:ext cx="6459556" cy="2591030"/>
          </a:xfrm>
          <a:prstGeom prst="rect">
            <a:avLst/>
          </a:prstGeom>
          <a:ln>
            <a:solidFill>
              <a:srgbClr val="00B0F0"/>
            </a:solidFill>
            <a:prstDash val="sysDash"/>
          </a:ln>
        </p:spPr>
        <p:txBody>
          <a:bodyPr wrap="square">
            <a:spAutoFit/>
          </a:bodyPr>
          <a:lstStyle/>
          <a:p>
            <a:pPr>
              <a:lnSpc>
                <a:spcPct val="107000"/>
              </a:lnSpc>
              <a:spcAft>
                <a:spcPts val="800"/>
              </a:spcAft>
            </a:pPr>
            <a:r>
              <a:rPr lang="en-US" sz="2400">
                <a:solidFill>
                  <a:srgbClr val="FF0066"/>
                </a:solidFill>
                <a:latin typeface="Arial" panose="020B0604020202020204" pitchFamily="34" charset="0"/>
                <a:ea typeface="Times New Roman" panose="02020603050405020304" pitchFamily="18" charset="0"/>
                <a:cs typeface="Arial" panose="020B0604020202020204" pitchFamily="34" charset="0"/>
              </a:rPr>
              <a:t>Dựa vào hình 2 và thông tin trong bài em hãy:</a:t>
            </a:r>
          </a:p>
          <a:p>
            <a:pPr>
              <a:lnSpc>
                <a:spcPct val="107000"/>
              </a:lnSpc>
              <a:spcAft>
                <a:spcPts val="800"/>
              </a:spcAft>
            </a:pPr>
            <a:r>
              <a:rPr lang="vi-VN" sz="2400">
                <a:solidFill>
                  <a:srgbClr val="FF0066"/>
                </a:solidFill>
                <a:latin typeface="Arial" panose="020B0604020202020204" pitchFamily="34" charset="0"/>
                <a:ea typeface="Times New Roman" panose="02020603050405020304" pitchFamily="18" charset="0"/>
                <a:cs typeface="Arial" panose="020B0604020202020204" pitchFamily="34" charset="0"/>
              </a:rPr>
              <a:t>- </a:t>
            </a:r>
            <a:r>
              <a:rPr lang="en-US" sz="2400">
                <a:solidFill>
                  <a:srgbClr val="FF0066"/>
                </a:solidFill>
                <a:latin typeface="Arial" panose="020B0604020202020204" pitchFamily="34" charset="0"/>
                <a:ea typeface="Times New Roman" panose="02020603050405020304" pitchFamily="18" charset="0"/>
                <a:cs typeface="Arial" panose="020B0604020202020204" pitchFamily="34" charset="0"/>
              </a:rPr>
              <a:t>Cho biết đất bao gồm những thành phần nào</a:t>
            </a:r>
            <a:r>
              <a:rPr lang="vi-VN" sz="2400">
                <a:solidFill>
                  <a:srgbClr val="FF0066"/>
                </a:solidFill>
                <a:latin typeface="Arial" panose="020B0604020202020204" pitchFamily="34" charset="0"/>
                <a:ea typeface="Times New Roman" panose="02020603050405020304" pitchFamily="18" charset="0"/>
                <a:cs typeface="Arial" panose="020B0604020202020204" pitchFamily="34" charset="0"/>
              </a:rPr>
              <a:t>? </a:t>
            </a:r>
            <a:r>
              <a:rPr lang="en-US" sz="2400">
                <a:solidFill>
                  <a:srgbClr val="FF0066"/>
                </a:solidFill>
                <a:latin typeface="Arial" panose="020B0604020202020204" pitchFamily="34" charset="0"/>
                <a:ea typeface="Times New Roman" panose="02020603050405020304" pitchFamily="18" charset="0"/>
                <a:cs typeface="Arial" panose="020B0604020202020204" pitchFamily="34" charset="0"/>
              </a:rPr>
              <a:t>Thành phần nào chiếm tỉ lệ lớn nhất?</a:t>
            </a:r>
          </a:p>
          <a:p>
            <a:r>
              <a:rPr lang="vi-VN" sz="2400">
                <a:solidFill>
                  <a:srgbClr val="FF0066"/>
                </a:solidFill>
                <a:latin typeface="Arial" panose="020B0604020202020204" pitchFamily="34" charset="0"/>
                <a:ea typeface="Times New Roman" panose="02020603050405020304" pitchFamily="18" charset="0"/>
                <a:cs typeface="Arial" panose="020B0604020202020204" pitchFamily="34" charset="0"/>
              </a:rPr>
              <a:t>- </a:t>
            </a:r>
            <a:r>
              <a:rPr lang="en-US" sz="2400">
                <a:solidFill>
                  <a:srgbClr val="FF0066"/>
                </a:solidFill>
                <a:latin typeface="Arial" panose="020B0604020202020204" pitchFamily="34" charset="0"/>
                <a:cs typeface="Arial" panose="020B0604020202020204" pitchFamily="34" charset="0"/>
              </a:rPr>
              <a:t>Tại sao chất hữu cơ chiếm tỉ lệ rất nhỏ trong đất nh</a:t>
            </a:r>
            <a:r>
              <a:rPr lang="vi-VN" sz="2400">
                <a:solidFill>
                  <a:srgbClr val="FF0066"/>
                </a:solidFill>
                <a:cs typeface="Arial" panose="020B0604020202020204" pitchFamily="34" charset="0"/>
              </a:rPr>
              <a:t>ư</a:t>
            </a:r>
            <a:r>
              <a:rPr lang="en-US" sz="2400">
                <a:solidFill>
                  <a:srgbClr val="FF0066"/>
                </a:solidFill>
                <a:latin typeface="Arial" panose="020B0604020202020204" pitchFamily="34" charset="0"/>
                <a:cs typeface="Arial" panose="020B0604020202020204" pitchFamily="34" charset="0"/>
              </a:rPr>
              <a:t>ng lại có ý nghĩa quan trọng đối với cây trồng?</a:t>
            </a:r>
          </a:p>
        </p:txBody>
      </p:sp>
      <p:pic>
        <p:nvPicPr>
          <p:cNvPr id="15" name="Picture 14">
            <a:extLst>
              <a:ext uri="{FF2B5EF4-FFF2-40B4-BE49-F238E27FC236}">
                <a16:creationId xmlns:a16="http://schemas.microsoft.com/office/drawing/2014/main" id="{3F2139D8-16B9-4FEE-9444-4F5D29853CA6}"/>
              </a:ext>
            </a:extLst>
          </p:cNvPr>
          <p:cNvPicPr>
            <a:picLocks noChangeAspect="1"/>
          </p:cNvPicPr>
          <p:nvPr/>
        </p:nvPicPr>
        <p:blipFill rotWithShape="1">
          <a:blip r:embed="rId6"/>
          <a:srcRect l="14634"/>
          <a:stretch/>
        </p:blipFill>
        <p:spPr>
          <a:xfrm>
            <a:off x="142483" y="1375608"/>
            <a:ext cx="1318737" cy="1172551"/>
          </a:xfrm>
          <a:prstGeom prst="rect">
            <a:avLst/>
          </a:prstGeom>
        </p:spPr>
      </p:pic>
      <p:sp>
        <p:nvSpPr>
          <p:cNvPr id="16" name="TextBox 15">
            <a:extLst>
              <a:ext uri="{FF2B5EF4-FFF2-40B4-BE49-F238E27FC236}">
                <a16:creationId xmlns:a16="http://schemas.microsoft.com/office/drawing/2014/main" id="{DC86F995-7B75-476D-A738-DFDBD667E67E}"/>
              </a:ext>
            </a:extLst>
          </p:cNvPr>
          <p:cNvSpPr txBox="1"/>
          <p:nvPr/>
        </p:nvSpPr>
        <p:spPr>
          <a:xfrm>
            <a:off x="1392235" y="1768677"/>
            <a:ext cx="4231633" cy="584775"/>
          </a:xfrm>
          <a:prstGeom prst="rect">
            <a:avLst/>
          </a:prstGeom>
          <a:noFill/>
        </p:spPr>
        <p:txBody>
          <a:bodyPr wrap="square" rtlCol="0">
            <a:spAutoFit/>
          </a:bodyPr>
          <a:lstStyle/>
          <a:p>
            <a:pPr algn="ctr"/>
            <a:r>
              <a:rPr lang="en-US" sz="3200" b="1">
                <a:solidFill>
                  <a:srgbClr val="270BB5"/>
                </a:solidFill>
                <a:latin typeface="Arial" panose="020B0604020202020204" pitchFamily="34" charset="0"/>
                <a:cs typeface="Arial" panose="020B0604020202020204" pitchFamily="34" charset="0"/>
              </a:rPr>
              <a:t>THỬ TÀI QUAN SÁT</a:t>
            </a:r>
          </a:p>
        </p:txBody>
      </p:sp>
      <p:pic>
        <p:nvPicPr>
          <p:cNvPr id="17" name="Picture 2" descr="Trang chủ - NQ Education">
            <a:extLst>
              <a:ext uri="{FF2B5EF4-FFF2-40B4-BE49-F238E27FC236}">
                <a16:creationId xmlns:a16="http://schemas.microsoft.com/office/drawing/2014/main" id="{11C4662B-429F-4A11-A5E8-8C9FA117828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10083" y="5181376"/>
            <a:ext cx="797427" cy="91158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B90D146-0337-4C59-8C03-B575CC17654D}"/>
              </a:ext>
            </a:extLst>
          </p:cNvPr>
          <p:cNvSpPr/>
          <p:nvPr/>
        </p:nvSpPr>
        <p:spPr>
          <a:xfrm>
            <a:off x="1614780" y="5542282"/>
            <a:ext cx="4178859"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Cá nhân</a:t>
            </a:r>
            <a:endParaRPr lang="en-US" sz="2800" b="1" dirty="0">
              <a:solidFill>
                <a:srgbClr val="FF0000"/>
              </a:solidFill>
              <a:latin typeface="#9Slide03 SFU Futura_12" panose="00000400000000000000" pitchFamily="2" charset="0"/>
            </a:endParaRPr>
          </a:p>
        </p:txBody>
      </p:sp>
      <p:sp>
        <p:nvSpPr>
          <p:cNvPr id="19" name="Rectangle 18">
            <a:extLst>
              <a:ext uri="{FF2B5EF4-FFF2-40B4-BE49-F238E27FC236}">
                <a16:creationId xmlns:a16="http://schemas.microsoft.com/office/drawing/2014/main" id="{93C305E1-5C92-4003-9AEA-F2557A20AD6A}"/>
              </a:ext>
            </a:extLst>
          </p:cNvPr>
          <p:cNvSpPr/>
          <p:nvPr/>
        </p:nvSpPr>
        <p:spPr>
          <a:xfrm>
            <a:off x="657513" y="6192254"/>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0" name="2 Minute Timer (Nho)">
            <a:hlinkClick r:id="" action="ppaction://media"/>
            <a:extLst>
              <a:ext uri="{FF2B5EF4-FFF2-40B4-BE49-F238E27FC236}">
                <a16:creationId xmlns:a16="http://schemas.microsoft.com/office/drawing/2014/main" id="{E7A08E9D-B879-47F4-B18D-DAFF779B850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813900" y="5766947"/>
            <a:ext cx="1459098" cy="873760"/>
          </a:xfrm>
          <a:prstGeom prst="rect">
            <a:avLst/>
          </a:prstGeom>
        </p:spPr>
      </p:pic>
    </p:spTree>
    <p:extLst>
      <p:ext uri="{BB962C8B-B14F-4D97-AF65-F5344CB8AC3E}">
        <p14:creationId xmlns:p14="http://schemas.microsoft.com/office/powerpoint/2010/main" val="372839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20"/>
                </p:tgtEl>
              </p:cMediaNode>
            </p:video>
          </p:childTnLst>
        </p:cTn>
      </p:par>
    </p:tnLst>
    <p:bldLst>
      <p:bldP spid="13" grpId="0"/>
      <p:bldP spid="14" grpId="0" animBg="1"/>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91;p24">
            <a:extLst>
              <a:ext uri="{FF2B5EF4-FFF2-40B4-BE49-F238E27FC236}">
                <a16:creationId xmlns:a16="http://schemas.microsoft.com/office/drawing/2014/main" id="{40C8F7FB-7868-48A6-8BDC-9123C7283791}"/>
              </a:ext>
            </a:extLst>
          </p:cNvPr>
          <p:cNvGrpSpPr/>
          <p:nvPr/>
        </p:nvGrpSpPr>
        <p:grpSpPr>
          <a:xfrm>
            <a:off x="0" y="28690"/>
            <a:ext cx="4354933" cy="1227232"/>
            <a:chOff x="4724550" y="1560375"/>
            <a:chExt cx="3266200" cy="1041525"/>
          </a:xfrm>
        </p:grpSpPr>
        <p:sp>
          <p:nvSpPr>
            <p:cNvPr id="5" name="Google Shape;492;p24">
              <a:extLst>
                <a:ext uri="{FF2B5EF4-FFF2-40B4-BE49-F238E27FC236}">
                  <a16:creationId xmlns:a16="http://schemas.microsoft.com/office/drawing/2014/main" id="{DF3EA68D-98F9-4554-B8AD-6A13FF92F2E5}"/>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6" name="Google Shape;493;p24">
              <a:extLst>
                <a:ext uri="{FF2B5EF4-FFF2-40B4-BE49-F238E27FC236}">
                  <a16:creationId xmlns:a16="http://schemas.microsoft.com/office/drawing/2014/main" id="{88794ECD-BCF8-417A-AD0C-7389B15499F0}"/>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7" name="Google Shape;494;p24">
              <a:extLst>
                <a:ext uri="{FF2B5EF4-FFF2-40B4-BE49-F238E27FC236}">
                  <a16:creationId xmlns:a16="http://schemas.microsoft.com/office/drawing/2014/main" id="{C25CE792-CDCB-4E0E-B1E1-18725A7EAD81}"/>
                </a:ext>
              </a:extLst>
            </p:cNvPr>
            <p:cNvSpPr/>
            <p:nvPr/>
          </p:nvSpPr>
          <p:spPr>
            <a:xfrm>
              <a:off x="4800450" y="1624675"/>
              <a:ext cx="832991"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8" name="Google Shape;495;p24">
              <a:extLst>
                <a:ext uri="{FF2B5EF4-FFF2-40B4-BE49-F238E27FC236}">
                  <a16:creationId xmlns:a16="http://schemas.microsoft.com/office/drawing/2014/main" id="{88330E89-635A-48B5-9373-64C76D903583}"/>
                </a:ext>
              </a:extLst>
            </p:cNvPr>
            <p:cNvSpPr/>
            <p:nvPr/>
          </p:nvSpPr>
          <p:spPr>
            <a:xfrm>
              <a:off x="4873950" y="1698200"/>
              <a:ext cx="685128"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02</a:t>
              </a:r>
              <a:endParaRPr sz="2400">
                <a:latin typeface="Arial" panose="020B0604020202020204" pitchFamily="34" charset="0"/>
                <a:cs typeface="Arial" panose="020B0604020202020204" pitchFamily="34" charset="0"/>
              </a:endParaRPr>
            </a:p>
          </p:txBody>
        </p:sp>
        <p:sp>
          <p:nvSpPr>
            <p:cNvPr id="9" name="Google Shape;496;p24">
              <a:extLst>
                <a:ext uri="{FF2B5EF4-FFF2-40B4-BE49-F238E27FC236}">
                  <a16:creationId xmlns:a16="http://schemas.microsoft.com/office/drawing/2014/main" id="{CEA01AF1-12F4-4365-ACD0-1F6E1CF114D4}"/>
                </a:ext>
              </a:extLst>
            </p:cNvPr>
            <p:cNvSpPr/>
            <p:nvPr/>
          </p:nvSpPr>
          <p:spPr>
            <a:xfrm>
              <a:off x="4724550" y="1560375"/>
              <a:ext cx="3266200"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0" name="Google Shape;499;p24">
              <a:extLst>
                <a:ext uri="{FF2B5EF4-FFF2-40B4-BE49-F238E27FC236}">
                  <a16:creationId xmlns:a16="http://schemas.microsoft.com/office/drawing/2014/main" id="{FDB70D35-549F-4553-9C20-24928CF674E3}"/>
                </a:ext>
              </a:extLst>
            </p:cNvPr>
            <p:cNvSpPr txBox="1"/>
            <p:nvPr/>
          </p:nvSpPr>
          <p:spPr>
            <a:xfrm>
              <a:off x="5788975" y="1898287"/>
              <a:ext cx="1818975" cy="365700"/>
            </a:xfrm>
            <a:prstGeom prst="rect">
              <a:avLst/>
            </a:prstGeom>
            <a:noFill/>
            <a:ln>
              <a:noFill/>
            </a:ln>
          </p:spPr>
          <p:txBody>
            <a:bodyPr spcFirstLastPara="1" wrap="square" lIns="121900" tIns="121900" rIns="121900" bIns="121900" anchor="ctr" anchorCtr="0">
              <a:noAutofit/>
            </a:bodyPr>
            <a:lstStyle/>
            <a:p>
              <a:pPr algn="ctr"/>
              <a:r>
                <a:rPr lang="en-US" sz="3200">
                  <a:solidFill>
                    <a:srgbClr val="002060"/>
                  </a:solidFill>
                  <a:latin typeface="Arial" panose="020B0604020202020204" pitchFamily="34" charset="0"/>
                  <a:cs typeface="Arial" panose="020B0604020202020204" pitchFamily="34" charset="0"/>
                </a:rPr>
                <a:t>Thành phần của đất</a:t>
              </a:r>
            </a:p>
          </p:txBody>
        </p:sp>
      </p:grpSp>
      <p:pic>
        <p:nvPicPr>
          <p:cNvPr id="11" name="Picture 10">
            <a:extLst>
              <a:ext uri="{FF2B5EF4-FFF2-40B4-BE49-F238E27FC236}">
                <a16:creationId xmlns:a16="http://schemas.microsoft.com/office/drawing/2014/main" id="{42D8840B-954A-422E-A9CB-602ED7E0C080}"/>
              </a:ext>
            </a:extLst>
          </p:cNvPr>
          <p:cNvPicPr>
            <a:picLocks noChangeAspect="1"/>
          </p:cNvPicPr>
          <p:nvPr/>
        </p:nvPicPr>
        <p:blipFill rotWithShape="1">
          <a:blip r:embed="rId2"/>
          <a:srcRect l="49250" t="16517" r="40417" b="67812"/>
          <a:stretch/>
        </p:blipFill>
        <p:spPr>
          <a:xfrm>
            <a:off x="11189792" y="43527"/>
            <a:ext cx="900324" cy="824905"/>
          </a:xfrm>
          <a:prstGeom prst="rect">
            <a:avLst/>
          </a:prstGeom>
        </p:spPr>
      </p:pic>
      <p:pic>
        <p:nvPicPr>
          <p:cNvPr id="12" name="Picture 2" descr="Chat nào quan trọng nhất vì sao">
            <a:extLst>
              <a:ext uri="{FF2B5EF4-FFF2-40B4-BE49-F238E27FC236}">
                <a16:creationId xmlns:a16="http://schemas.microsoft.com/office/drawing/2014/main" id="{35015224-B25A-49E5-991B-185DBCD202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11" r="8210" b="68891"/>
          <a:stretch/>
        </p:blipFill>
        <p:spPr bwMode="auto">
          <a:xfrm>
            <a:off x="199200" y="1308138"/>
            <a:ext cx="11191089" cy="16855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hat nào quan trọng nhất vì sao">
            <a:extLst>
              <a:ext uri="{FF2B5EF4-FFF2-40B4-BE49-F238E27FC236}">
                <a16:creationId xmlns:a16="http://schemas.microsoft.com/office/drawing/2014/main" id="{F29A23DA-5E1F-4E7E-81CF-1DC43BED17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843" t="32791" b="10627"/>
          <a:stretch/>
        </p:blipFill>
        <p:spPr bwMode="auto">
          <a:xfrm>
            <a:off x="6575817" y="2971342"/>
            <a:ext cx="5064137" cy="38343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hat nào quan trọng nhất vì sao">
            <a:extLst>
              <a:ext uri="{FF2B5EF4-FFF2-40B4-BE49-F238E27FC236}">
                <a16:creationId xmlns:a16="http://schemas.microsoft.com/office/drawing/2014/main" id="{A95D3AD9-86CF-47AC-87BB-4DA8ECE439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3" t="32026" r="44337" b="5886"/>
          <a:stretch/>
        </p:blipFill>
        <p:spPr bwMode="auto">
          <a:xfrm>
            <a:off x="252187" y="2931525"/>
            <a:ext cx="5843813" cy="3902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59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91;p24">
            <a:extLst>
              <a:ext uri="{FF2B5EF4-FFF2-40B4-BE49-F238E27FC236}">
                <a16:creationId xmlns:a16="http://schemas.microsoft.com/office/drawing/2014/main" id="{40C8F7FB-7868-48A6-8BDC-9123C7283791}"/>
              </a:ext>
            </a:extLst>
          </p:cNvPr>
          <p:cNvGrpSpPr/>
          <p:nvPr/>
        </p:nvGrpSpPr>
        <p:grpSpPr>
          <a:xfrm>
            <a:off x="0" y="61741"/>
            <a:ext cx="4354933" cy="1227232"/>
            <a:chOff x="4724550" y="1560375"/>
            <a:chExt cx="3266200" cy="1041525"/>
          </a:xfrm>
        </p:grpSpPr>
        <p:sp>
          <p:nvSpPr>
            <p:cNvPr id="5" name="Google Shape;492;p24">
              <a:extLst>
                <a:ext uri="{FF2B5EF4-FFF2-40B4-BE49-F238E27FC236}">
                  <a16:creationId xmlns:a16="http://schemas.microsoft.com/office/drawing/2014/main" id="{DF3EA68D-98F9-4554-B8AD-6A13FF92F2E5}"/>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6" name="Google Shape;493;p24">
              <a:extLst>
                <a:ext uri="{FF2B5EF4-FFF2-40B4-BE49-F238E27FC236}">
                  <a16:creationId xmlns:a16="http://schemas.microsoft.com/office/drawing/2014/main" id="{88794ECD-BCF8-417A-AD0C-7389B15499F0}"/>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7" name="Google Shape;494;p24">
              <a:extLst>
                <a:ext uri="{FF2B5EF4-FFF2-40B4-BE49-F238E27FC236}">
                  <a16:creationId xmlns:a16="http://schemas.microsoft.com/office/drawing/2014/main" id="{C25CE792-CDCB-4E0E-B1E1-18725A7EAD81}"/>
                </a:ext>
              </a:extLst>
            </p:cNvPr>
            <p:cNvSpPr/>
            <p:nvPr/>
          </p:nvSpPr>
          <p:spPr>
            <a:xfrm>
              <a:off x="4800450" y="1624675"/>
              <a:ext cx="832991"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8" name="Google Shape;495;p24">
              <a:extLst>
                <a:ext uri="{FF2B5EF4-FFF2-40B4-BE49-F238E27FC236}">
                  <a16:creationId xmlns:a16="http://schemas.microsoft.com/office/drawing/2014/main" id="{88330E89-635A-48B5-9373-64C76D903583}"/>
                </a:ext>
              </a:extLst>
            </p:cNvPr>
            <p:cNvSpPr/>
            <p:nvPr/>
          </p:nvSpPr>
          <p:spPr>
            <a:xfrm>
              <a:off x="4873950" y="1698200"/>
              <a:ext cx="685128"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02</a:t>
              </a:r>
              <a:endParaRPr sz="2400">
                <a:latin typeface="Arial" panose="020B0604020202020204" pitchFamily="34" charset="0"/>
                <a:cs typeface="Arial" panose="020B0604020202020204" pitchFamily="34" charset="0"/>
              </a:endParaRPr>
            </a:p>
          </p:txBody>
        </p:sp>
        <p:sp>
          <p:nvSpPr>
            <p:cNvPr id="9" name="Google Shape;496;p24">
              <a:extLst>
                <a:ext uri="{FF2B5EF4-FFF2-40B4-BE49-F238E27FC236}">
                  <a16:creationId xmlns:a16="http://schemas.microsoft.com/office/drawing/2014/main" id="{CEA01AF1-12F4-4365-ACD0-1F6E1CF114D4}"/>
                </a:ext>
              </a:extLst>
            </p:cNvPr>
            <p:cNvSpPr/>
            <p:nvPr/>
          </p:nvSpPr>
          <p:spPr>
            <a:xfrm>
              <a:off x="4724550" y="1560375"/>
              <a:ext cx="3266200"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0" name="Google Shape;499;p24">
              <a:extLst>
                <a:ext uri="{FF2B5EF4-FFF2-40B4-BE49-F238E27FC236}">
                  <a16:creationId xmlns:a16="http://schemas.microsoft.com/office/drawing/2014/main" id="{FDB70D35-549F-4553-9C20-24928CF674E3}"/>
                </a:ext>
              </a:extLst>
            </p:cNvPr>
            <p:cNvSpPr txBox="1"/>
            <p:nvPr/>
          </p:nvSpPr>
          <p:spPr>
            <a:xfrm>
              <a:off x="5788975" y="1898287"/>
              <a:ext cx="1818975" cy="365700"/>
            </a:xfrm>
            <a:prstGeom prst="rect">
              <a:avLst/>
            </a:prstGeom>
            <a:noFill/>
            <a:ln>
              <a:noFill/>
            </a:ln>
          </p:spPr>
          <p:txBody>
            <a:bodyPr spcFirstLastPara="1" wrap="square" lIns="121900" tIns="121900" rIns="121900" bIns="121900" anchor="ctr" anchorCtr="0">
              <a:noAutofit/>
            </a:bodyPr>
            <a:lstStyle/>
            <a:p>
              <a:pPr algn="ctr"/>
              <a:r>
                <a:rPr lang="en-US" sz="3200">
                  <a:solidFill>
                    <a:srgbClr val="002060"/>
                  </a:solidFill>
                  <a:latin typeface="Arial" panose="020B0604020202020204" pitchFamily="34" charset="0"/>
                  <a:cs typeface="Arial" panose="020B0604020202020204" pitchFamily="34" charset="0"/>
                </a:rPr>
                <a:t>Thành phần của đất</a:t>
              </a:r>
            </a:p>
          </p:txBody>
        </p:sp>
      </p:grpSp>
      <p:pic>
        <p:nvPicPr>
          <p:cNvPr id="11" name="Picture 10">
            <a:extLst>
              <a:ext uri="{FF2B5EF4-FFF2-40B4-BE49-F238E27FC236}">
                <a16:creationId xmlns:a16="http://schemas.microsoft.com/office/drawing/2014/main" id="{42D8840B-954A-422E-A9CB-602ED7E0C080}"/>
              </a:ext>
            </a:extLst>
          </p:cNvPr>
          <p:cNvPicPr>
            <a:picLocks noChangeAspect="1"/>
          </p:cNvPicPr>
          <p:nvPr/>
        </p:nvPicPr>
        <p:blipFill rotWithShape="1">
          <a:blip r:embed="rId2"/>
          <a:srcRect l="49250" t="16517" r="40417" b="67812"/>
          <a:stretch/>
        </p:blipFill>
        <p:spPr>
          <a:xfrm>
            <a:off x="11189792" y="43527"/>
            <a:ext cx="900324" cy="824905"/>
          </a:xfrm>
          <a:prstGeom prst="rect">
            <a:avLst/>
          </a:prstGeom>
        </p:spPr>
      </p:pic>
      <p:sp>
        <p:nvSpPr>
          <p:cNvPr id="12" name="Rectangle 11">
            <a:extLst>
              <a:ext uri="{FF2B5EF4-FFF2-40B4-BE49-F238E27FC236}">
                <a16:creationId xmlns:a16="http://schemas.microsoft.com/office/drawing/2014/main" id="{EA2B306B-2A40-46CF-A14A-BC9150B4686A}"/>
              </a:ext>
            </a:extLst>
          </p:cNvPr>
          <p:cNvSpPr/>
          <p:nvPr/>
        </p:nvSpPr>
        <p:spPr>
          <a:xfrm>
            <a:off x="155879" y="1873038"/>
            <a:ext cx="11880241" cy="2640723"/>
          </a:xfrm>
          <a:prstGeom prst="rect">
            <a:avLst/>
          </a:prstGeom>
        </p:spPr>
        <p:txBody>
          <a:bodyPr wrap="square">
            <a:spAutoFit/>
          </a:bodyPr>
          <a:lstStyle/>
          <a:p>
            <a:pPr algn="just">
              <a:lnSpc>
                <a:spcPct val="107000"/>
              </a:lnSpc>
              <a:spcAft>
                <a:spcPts val="0"/>
              </a:spcAft>
            </a:pPr>
            <a:r>
              <a:rPr lang="vi-VN" sz="4000">
                <a:solidFill>
                  <a:srgbClr val="3E2CEC"/>
                </a:solidFill>
                <a:latin typeface="Arial" panose="020B0604020202020204" pitchFamily="34" charset="0"/>
                <a:ea typeface="Times New Roman" panose="02020603050405020304" pitchFamily="18" charset="0"/>
                <a:cs typeface="Arial" panose="020B0604020202020204" pitchFamily="34" charset="0"/>
              </a:rPr>
              <a:t>- Gồm 4 thành phần chính: Chất khoáng, chất hữu cơ, nước và không khí.</a:t>
            </a:r>
            <a:endParaRPr lang="en-US" sz="4000">
              <a:solidFill>
                <a:srgbClr val="3E2CEC"/>
              </a:solidFill>
              <a:latin typeface="Arial" panose="020B0604020202020204" pitchFamily="34" charset="0"/>
              <a:ea typeface="Times New Roman" panose="02020603050405020304" pitchFamily="18" charset="0"/>
              <a:cs typeface="Arial" panose="020B0604020202020204" pitchFamily="34" charset="0"/>
            </a:endParaRPr>
          </a:p>
          <a:p>
            <a:r>
              <a:rPr lang="vi-VN" sz="4000">
                <a:solidFill>
                  <a:srgbClr val="3E2CEC"/>
                </a:solidFill>
                <a:latin typeface="Arial" panose="020B0604020202020204" pitchFamily="34" charset="0"/>
                <a:ea typeface="Times New Roman" panose="02020603050405020304" pitchFamily="18" charset="0"/>
                <a:cs typeface="Arial" panose="020B0604020202020204" pitchFamily="34" charset="0"/>
              </a:rPr>
              <a:t>- Trong đó, chất hữu cơ chiếm tỉ lệ nhỏ nhưng có ý nghĩa quan trọng đối với cây trồng.</a:t>
            </a:r>
            <a:endParaRPr lang="en-US" sz="4000">
              <a:solidFill>
                <a:srgbClr val="3E2CEC"/>
              </a:solidFill>
              <a:latin typeface="Arial" panose="020B0604020202020204" pitchFamily="34" charset="0"/>
              <a:cs typeface="Arial" panose="020B0604020202020204" pitchFamily="34" charset="0"/>
            </a:endParaRPr>
          </a:p>
        </p:txBody>
      </p:sp>
      <p:pic>
        <p:nvPicPr>
          <p:cNvPr id="13" name="Picture 12" descr="book9">
            <a:extLst>
              <a:ext uri="{FF2B5EF4-FFF2-40B4-BE49-F238E27FC236}">
                <a16:creationId xmlns:a16="http://schemas.microsoft.com/office/drawing/2014/main" id="{262596B5-C349-4DD8-B155-4DE2A086D13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53870" y="772448"/>
            <a:ext cx="1618399" cy="88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47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21FAAB-4498-458E-AEA3-A909978F0DC5}"/>
              </a:ext>
            </a:extLst>
          </p:cNvPr>
          <p:cNvPicPr>
            <a:picLocks noChangeAspect="1"/>
          </p:cNvPicPr>
          <p:nvPr/>
        </p:nvPicPr>
        <p:blipFill rotWithShape="1">
          <a:blip r:embed="rId5"/>
          <a:srcRect l="46744" t="24364" r="5285"/>
          <a:stretch/>
        </p:blipFill>
        <p:spPr>
          <a:xfrm>
            <a:off x="7425776" y="2285649"/>
            <a:ext cx="4766224" cy="4021156"/>
          </a:xfrm>
          <a:prstGeom prst="rect">
            <a:avLst/>
          </a:prstGeom>
        </p:spPr>
      </p:pic>
      <p:pic>
        <p:nvPicPr>
          <p:cNvPr id="16" name="4 Minute Timer (Nho)">
            <a:hlinkClick r:id="" action="ppaction://media"/>
            <a:extLst>
              <a:ext uri="{FF2B5EF4-FFF2-40B4-BE49-F238E27FC236}">
                <a16:creationId xmlns:a16="http://schemas.microsoft.com/office/drawing/2014/main" id="{D37ABEA4-EF24-432A-A372-37E007AC7A1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40696" y="5654745"/>
            <a:ext cx="1889791" cy="958085"/>
          </a:xfrm>
          <a:prstGeom prst="rect">
            <a:avLst/>
          </a:prstGeom>
        </p:spPr>
      </p:pic>
      <p:grpSp>
        <p:nvGrpSpPr>
          <p:cNvPr id="18" name="Group 17">
            <a:extLst>
              <a:ext uri="{FF2B5EF4-FFF2-40B4-BE49-F238E27FC236}">
                <a16:creationId xmlns:a16="http://schemas.microsoft.com/office/drawing/2014/main" id="{22F28E58-F465-47C1-879F-00E8AEC0B890}"/>
              </a:ext>
            </a:extLst>
          </p:cNvPr>
          <p:cNvGrpSpPr/>
          <p:nvPr/>
        </p:nvGrpSpPr>
        <p:grpSpPr>
          <a:xfrm>
            <a:off x="34364" y="1236659"/>
            <a:ext cx="9278812" cy="5432025"/>
            <a:chOff x="34364" y="1236659"/>
            <a:chExt cx="9278812" cy="5432025"/>
          </a:xfrm>
        </p:grpSpPr>
        <p:grpSp>
          <p:nvGrpSpPr>
            <p:cNvPr id="15" name="Group 14">
              <a:extLst>
                <a:ext uri="{FF2B5EF4-FFF2-40B4-BE49-F238E27FC236}">
                  <a16:creationId xmlns:a16="http://schemas.microsoft.com/office/drawing/2014/main" id="{35C8B7E0-C5A5-4E55-9D5F-BD30E291A2B3}"/>
                </a:ext>
              </a:extLst>
            </p:cNvPr>
            <p:cNvGrpSpPr/>
            <p:nvPr/>
          </p:nvGrpSpPr>
          <p:grpSpPr>
            <a:xfrm>
              <a:off x="34364" y="1311146"/>
              <a:ext cx="9278812" cy="5357538"/>
              <a:chOff x="34364" y="1311146"/>
              <a:chExt cx="9278812" cy="5357538"/>
            </a:xfrm>
          </p:grpSpPr>
          <p:pic>
            <p:nvPicPr>
              <p:cNvPr id="7" name="Picture 6">
                <a:extLst>
                  <a:ext uri="{FF2B5EF4-FFF2-40B4-BE49-F238E27FC236}">
                    <a16:creationId xmlns:a16="http://schemas.microsoft.com/office/drawing/2014/main" id="{5FB71D73-E2A3-4C1A-8FAA-143D18F8EDC9}"/>
                  </a:ext>
                </a:extLst>
              </p:cNvPr>
              <p:cNvPicPr>
                <a:picLocks noChangeAspect="1"/>
              </p:cNvPicPr>
              <p:nvPr/>
            </p:nvPicPr>
            <p:blipFill>
              <a:blip r:embed="rId7"/>
              <a:stretch>
                <a:fillRect/>
              </a:stretch>
            </p:blipFill>
            <p:spPr>
              <a:xfrm>
                <a:off x="7903279" y="1311146"/>
                <a:ext cx="1409897" cy="857370"/>
              </a:xfrm>
              <a:prstGeom prst="rect">
                <a:avLst/>
              </a:prstGeom>
            </p:spPr>
          </p:pic>
          <p:sp>
            <p:nvSpPr>
              <p:cNvPr id="8" name="Rectangle: Rounded Corners 7">
                <a:extLst>
                  <a:ext uri="{FF2B5EF4-FFF2-40B4-BE49-F238E27FC236}">
                    <a16:creationId xmlns:a16="http://schemas.microsoft.com/office/drawing/2014/main" id="{D086CBB0-4F80-457D-BB0E-EB66606C5294}"/>
                  </a:ext>
                </a:extLst>
              </p:cNvPr>
              <p:cNvSpPr/>
              <p:nvPr/>
            </p:nvSpPr>
            <p:spPr>
              <a:xfrm>
                <a:off x="34364" y="2203374"/>
                <a:ext cx="7236769" cy="4465310"/>
              </a:xfrm>
              <a:prstGeom prst="roundRect">
                <a:avLst/>
              </a:prstGeom>
              <a:solidFill>
                <a:schemeClr val="bg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E4369CE-AF0D-43EB-B0A2-B40B1CB613B6}"/>
                  </a:ext>
                </a:extLst>
              </p:cNvPr>
              <p:cNvSpPr txBox="1"/>
              <p:nvPr/>
            </p:nvSpPr>
            <p:spPr>
              <a:xfrm>
                <a:off x="341524" y="2285649"/>
                <a:ext cx="6486062" cy="3416320"/>
              </a:xfrm>
              <a:prstGeom prst="rect">
                <a:avLst/>
              </a:prstGeom>
              <a:noFill/>
            </p:spPr>
            <p:txBody>
              <a:bodyPr wrap="square" rtlCol="0">
                <a:spAutoFit/>
              </a:bodyPr>
              <a:lstStyle/>
              <a:p>
                <a:r>
                  <a:rPr lang="en-US" sz="2400">
                    <a:solidFill>
                      <a:srgbClr val="3B17F1"/>
                    </a:solidFill>
                    <a:latin typeface="Arial" panose="020B0604020202020204" pitchFamily="34" charset="0"/>
                    <a:cs typeface="Arial" panose="020B0604020202020204" pitchFamily="34" charset="0"/>
                  </a:rPr>
                  <a:t>*Chia nhóm: 4 HS/ nhóm</a:t>
                </a:r>
              </a:p>
              <a:p>
                <a:r>
                  <a:rPr lang="en-US" sz="2400">
                    <a:solidFill>
                      <a:srgbClr val="3B17F1"/>
                    </a:solidFill>
                    <a:latin typeface="Arial" panose="020B0604020202020204" pitchFamily="34" charset="0"/>
                    <a:cs typeface="Arial" panose="020B0604020202020204" pitchFamily="34" charset="0"/>
                  </a:rPr>
                  <a:t>*Nhiệm vụ: Dựa vào hình ảnh và thông tin trong mục 3, em hãy trình bày nhân tố hình thành đất mà em cho là quan trọng nhất và giải thích cho sự lựa chọn đó.</a:t>
                </a:r>
              </a:p>
              <a:p>
                <a:r>
                  <a:rPr lang="en-US" sz="2400">
                    <a:solidFill>
                      <a:srgbClr val="3B17F1"/>
                    </a:solidFill>
                    <a:latin typeface="Arial" panose="020B0604020202020204" pitchFamily="34" charset="0"/>
                    <a:cs typeface="Arial" panose="020B0604020202020204" pitchFamily="34" charset="0"/>
                  </a:rPr>
                  <a:t>*Thời gian:</a:t>
                </a:r>
              </a:p>
              <a:p>
                <a:r>
                  <a:rPr lang="en-US" sz="2400">
                    <a:solidFill>
                      <a:srgbClr val="3B17F1"/>
                    </a:solidFill>
                    <a:latin typeface="Arial" panose="020B0604020202020204" pitchFamily="34" charset="0"/>
                    <a:cs typeface="Arial" panose="020B0604020202020204" pitchFamily="34" charset="0"/>
                  </a:rPr>
                  <a:t>+ 2 phút ghi ý kiến cá nhân</a:t>
                </a:r>
              </a:p>
              <a:p>
                <a:r>
                  <a:rPr lang="en-US" sz="2400">
                    <a:solidFill>
                      <a:srgbClr val="3B17F1"/>
                    </a:solidFill>
                    <a:latin typeface="Arial" panose="020B0604020202020204" pitchFamily="34" charset="0"/>
                    <a:cs typeface="Arial" panose="020B0604020202020204" pitchFamily="34" charset="0"/>
                  </a:rPr>
                  <a:t>+ 2 phút thống nhất ý kiến</a:t>
                </a:r>
              </a:p>
              <a:p>
                <a:r>
                  <a:rPr lang="en-US" sz="2400">
                    <a:solidFill>
                      <a:srgbClr val="3B17F1"/>
                    </a:solidFill>
                    <a:latin typeface="Arial" panose="020B0604020202020204" pitchFamily="34" charset="0"/>
                    <a:cs typeface="Arial" panose="020B0604020202020204" pitchFamily="34" charset="0"/>
                  </a:rPr>
                  <a:t>+ 1 phút trình bày</a:t>
                </a:r>
              </a:p>
            </p:txBody>
          </p:sp>
          <p:grpSp>
            <p:nvGrpSpPr>
              <p:cNvPr id="3" name="Group 2">
                <a:extLst>
                  <a:ext uri="{FF2B5EF4-FFF2-40B4-BE49-F238E27FC236}">
                    <a16:creationId xmlns:a16="http://schemas.microsoft.com/office/drawing/2014/main" id="{13EAE8D3-7B2A-49B5-8FFB-29A907A7591E}"/>
                  </a:ext>
                </a:extLst>
              </p:cNvPr>
              <p:cNvGrpSpPr/>
              <p:nvPr/>
            </p:nvGrpSpPr>
            <p:grpSpPr>
              <a:xfrm>
                <a:off x="4346153" y="4489293"/>
                <a:ext cx="2586093" cy="2016988"/>
                <a:chOff x="2224427" y="3233524"/>
                <a:chExt cx="4220799" cy="2756755"/>
              </a:xfrm>
            </p:grpSpPr>
            <p:pic>
              <p:nvPicPr>
                <p:cNvPr id="14" name="Picture 13">
                  <a:extLst>
                    <a:ext uri="{FF2B5EF4-FFF2-40B4-BE49-F238E27FC236}">
                      <a16:creationId xmlns:a16="http://schemas.microsoft.com/office/drawing/2014/main" id="{D0056363-2C93-41C2-B708-BD0617734772}"/>
                    </a:ext>
                  </a:extLst>
                </p:cNvPr>
                <p:cNvPicPr>
                  <a:picLocks noChangeAspect="1"/>
                </p:cNvPicPr>
                <p:nvPr/>
              </p:nvPicPr>
              <p:blipFill rotWithShape="1">
                <a:blip r:embed="rId8"/>
                <a:srcRect l="7068" t="19644" r="5174" b="3353"/>
                <a:stretch/>
              </p:blipFill>
              <p:spPr>
                <a:xfrm>
                  <a:off x="2224427" y="3662576"/>
                  <a:ext cx="3766971" cy="2327703"/>
                </a:xfrm>
                <a:prstGeom prst="rect">
                  <a:avLst/>
                </a:prstGeom>
              </p:spPr>
            </p:pic>
            <p:sp>
              <p:nvSpPr>
                <p:cNvPr id="2" name="TextBox 1">
                  <a:extLst>
                    <a:ext uri="{FF2B5EF4-FFF2-40B4-BE49-F238E27FC236}">
                      <a16:creationId xmlns:a16="http://schemas.microsoft.com/office/drawing/2014/main" id="{2FBBBAD1-FA06-45EB-B0BA-BBA90D6CB579}"/>
                    </a:ext>
                  </a:extLst>
                </p:cNvPr>
                <p:cNvSpPr txBox="1"/>
                <p:nvPr/>
              </p:nvSpPr>
              <p:spPr>
                <a:xfrm>
                  <a:off x="2224429" y="3233524"/>
                  <a:ext cx="4220797" cy="504791"/>
                </a:xfrm>
                <a:prstGeom prst="rect">
                  <a:avLst/>
                </a:prstGeom>
                <a:noFill/>
              </p:spPr>
              <p:txBody>
                <a:bodyPr wrap="square" rtlCol="0">
                  <a:spAutoFit/>
                </a:bodyPr>
                <a:lstStyle/>
                <a:p>
                  <a:r>
                    <a:rPr lang="en-US">
                      <a:solidFill>
                        <a:srgbClr val="FF0066"/>
                      </a:solidFill>
                      <a:latin typeface="Arial" panose="020B0604020202020204" pitchFamily="34" charset="0"/>
                      <a:cs typeface="Arial" panose="020B0604020202020204" pitchFamily="34" charset="0"/>
                    </a:rPr>
                    <a:t>Kĩ thuật khăn trải bàn</a:t>
                  </a:r>
                </a:p>
              </p:txBody>
            </p:sp>
          </p:grpSp>
          <p:sp>
            <p:nvSpPr>
              <p:cNvPr id="10" name="TextBox 9">
                <a:extLst>
                  <a:ext uri="{FF2B5EF4-FFF2-40B4-BE49-F238E27FC236}">
                    <a16:creationId xmlns:a16="http://schemas.microsoft.com/office/drawing/2014/main" id="{EB4921B1-1ED4-48C4-8F5E-B93B1B108C2B}"/>
                  </a:ext>
                </a:extLst>
              </p:cNvPr>
              <p:cNvSpPr txBox="1"/>
              <p:nvPr/>
            </p:nvSpPr>
            <p:spPr>
              <a:xfrm>
                <a:off x="3085591" y="1387330"/>
                <a:ext cx="5227505" cy="769441"/>
              </a:xfrm>
              <a:prstGeom prst="rect">
                <a:avLst/>
              </a:prstGeom>
              <a:noFill/>
            </p:spPr>
            <p:txBody>
              <a:bodyPr wrap="square" rtlCol="0">
                <a:spAutoFit/>
              </a:bodyPr>
              <a:lstStyle/>
              <a:p>
                <a:r>
                  <a:rPr lang="en-US" sz="4400" b="1">
                    <a:solidFill>
                      <a:srgbClr val="00B050"/>
                    </a:solidFill>
                    <a:latin typeface="Arial" panose="020B0604020202020204" pitchFamily="34" charset="0"/>
                    <a:cs typeface="Arial" panose="020B0604020202020204" pitchFamily="34" charset="0"/>
                  </a:rPr>
                  <a:t>NHÓM TÀI NĂNG</a:t>
                </a:r>
              </a:p>
            </p:txBody>
          </p:sp>
        </p:grpSp>
        <p:pic>
          <p:nvPicPr>
            <p:cNvPr id="17" name="Picture 16">
              <a:extLst>
                <a:ext uri="{FF2B5EF4-FFF2-40B4-BE49-F238E27FC236}">
                  <a16:creationId xmlns:a16="http://schemas.microsoft.com/office/drawing/2014/main" id="{FA0D01AC-ACF3-4964-9832-2E0E4195DE6F}"/>
                </a:ext>
              </a:extLst>
            </p:cNvPr>
            <p:cNvPicPr>
              <a:picLocks noChangeAspect="1"/>
            </p:cNvPicPr>
            <p:nvPr/>
          </p:nvPicPr>
          <p:blipFill>
            <a:blip r:embed="rId9"/>
            <a:stretch>
              <a:fillRect/>
            </a:stretch>
          </p:blipFill>
          <p:spPr>
            <a:xfrm>
              <a:off x="1506876" y="1236659"/>
              <a:ext cx="1374911" cy="857371"/>
            </a:xfrm>
            <a:prstGeom prst="rect">
              <a:avLst/>
            </a:prstGeom>
          </p:spPr>
        </p:pic>
      </p:grpSp>
      <p:grpSp>
        <p:nvGrpSpPr>
          <p:cNvPr id="20" name="Google Shape;482;p24">
            <a:extLst>
              <a:ext uri="{FF2B5EF4-FFF2-40B4-BE49-F238E27FC236}">
                <a16:creationId xmlns:a16="http://schemas.microsoft.com/office/drawing/2014/main" id="{3430CC8E-43B5-4AAE-B9B6-392CF4415F93}"/>
              </a:ext>
            </a:extLst>
          </p:cNvPr>
          <p:cNvGrpSpPr/>
          <p:nvPr/>
        </p:nvGrpSpPr>
        <p:grpSpPr>
          <a:xfrm>
            <a:off x="0" y="0"/>
            <a:ext cx="4830082" cy="1156771"/>
            <a:chOff x="1153250" y="2906700"/>
            <a:chExt cx="3622562" cy="1041525"/>
          </a:xfrm>
        </p:grpSpPr>
        <p:sp>
          <p:nvSpPr>
            <p:cNvPr id="21" name="Google Shape;483;p24">
              <a:extLst>
                <a:ext uri="{FF2B5EF4-FFF2-40B4-BE49-F238E27FC236}">
                  <a16:creationId xmlns:a16="http://schemas.microsoft.com/office/drawing/2014/main" id="{196E774B-61A8-4EF5-B95F-F0C9A8AA00D5}"/>
                </a:ext>
              </a:extLst>
            </p:cNvPr>
            <p:cNvSpPr/>
            <p:nvPr/>
          </p:nvSpPr>
          <p:spPr>
            <a:xfrm>
              <a:off x="1254450" y="2971150"/>
              <a:ext cx="3089100" cy="912625"/>
            </a:xfrm>
            <a:custGeom>
              <a:avLst/>
              <a:gdLst/>
              <a:ahLst/>
              <a:cxnLst/>
              <a:rect l="l" t="t" r="r" b="b"/>
              <a:pathLst>
                <a:path w="123564" h="36505" extrusionOk="0">
                  <a:moveTo>
                    <a:pt x="17658" y="0"/>
                  </a:moveTo>
                  <a:cubicBezTo>
                    <a:pt x="7906" y="0"/>
                    <a:pt x="1" y="7906"/>
                    <a:pt x="1" y="17657"/>
                  </a:cubicBezTo>
                  <a:lnTo>
                    <a:pt x="1" y="18848"/>
                  </a:lnTo>
                  <a:cubicBezTo>
                    <a:pt x="1" y="28611"/>
                    <a:pt x="7906" y="36505"/>
                    <a:pt x="17658" y="36505"/>
                  </a:cubicBezTo>
                  <a:lnTo>
                    <a:pt x="105907" y="36505"/>
                  </a:lnTo>
                  <a:cubicBezTo>
                    <a:pt x="115658" y="36505"/>
                    <a:pt x="123564" y="28611"/>
                    <a:pt x="123564" y="18848"/>
                  </a:cubicBezTo>
                  <a:lnTo>
                    <a:pt x="123564" y="17657"/>
                  </a:lnTo>
                  <a:cubicBezTo>
                    <a:pt x="123564" y="7906"/>
                    <a:pt x="115658" y="0"/>
                    <a:pt x="105907" y="0"/>
                  </a:cubicBezTo>
                  <a:close/>
                </a:path>
              </a:pathLst>
            </a:custGeom>
            <a:solidFill>
              <a:srgbClr val="EC3A3B"/>
            </a:solidFill>
            <a:ln>
              <a:noFill/>
            </a:ln>
          </p:spPr>
          <p:txBody>
            <a:bodyPr spcFirstLastPara="1" wrap="square" lIns="121900" tIns="121900" rIns="121900" bIns="121900" anchor="ctr" anchorCtr="0">
              <a:noAutofit/>
            </a:bodyPr>
            <a:lstStyle/>
            <a:p>
              <a:endParaRPr sz="2400"/>
            </a:p>
          </p:txBody>
        </p:sp>
        <p:sp>
          <p:nvSpPr>
            <p:cNvPr id="22" name="Google Shape;484;p24">
              <a:extLst>
                <a:ext uri="{FF2B5EF4-FFF2-40B4-BE49-F238E27FC236}">
                  <a16:creationId xmlns:a16="http://schemas.microsoft.com/office/drawing/2014/main" id="{89448272-892F-4D0C-AE0B-B9F6F5042FD3}"/>
                </a:ext>
              </a:extLst>
            </p:cNvPr>
            <p:cNvSpPr/>
            <p:nvPr/>
          </p:nvSpPr>
          <p:spPr>
            <a:xfrm>
              <a:off x="1254450" y="2971150"/>
              <a:ext cx="3438736" cy="912625"/>
            </a:xfrm>
            <a:custGeom>
              <a:avLst/>
              <a:gdLst/>
              <a:ahLst/>
              <a:cxnLst/>
              <a:rect l="l" t="t" r="r" b="b"/>
              <a:pathLst>
                <a:path w="123564" h="36505" extrusionOk="0">
                  <a:moveTo>
                    <a:pt x="17658" y="0"/>
                  </a:moveTo>
                  <a:cubicBezTo>
                    <a:pt x="7906" y="0"/>
                    <a:pt x="1" y="7906"/>
                    <a:pt x="1" y="17657"/>
                  </a:cubicBezTo>
                  <a:lnTo>
                    <a:pt x="1" y="18848"/>
                  </a:lnTo>
                  <a:cubicBezTo>
                    <a:pt x="1" y="28611"/>
                    <a:pt x="7906" y="36505"/>
                    <a:pt x="17658" y="36505"/>
                  </a:cubicBezTo>
                  <a:lnTo>
                    <a:pt x="105907" y="36505"/>
                  </a:lnTo>
                  <a:cubicBezTo>
                    <a:pt x="115658" y="36505"/>
                    <a:pt x="123564" y="28611"/>
                    <a:pt x="123564" y="18848"/>
                  </a:cubicBezTo>
                  <a:lnTo>
                    <a:pt x="123564" y="17657"/>
                  </a:lnTo>
                  <a:cubicBezTo>
                    <a:pt x="123564" y="7906"/>
                    <a:pt x="115658" y="0"/>
                    <a:pt x="105907" y="0"/>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endParaRPr sz="2400"/>
            </a:p>
          </p:txBody>
        </p:sp>
        <p:sp>
          <p:nvSpPr>
            <p:cNvPr id="23" name="Google Shape;485;p24">
              <a:extLst>
                <a:ext uri="{FF2B5EF4-FFF2-40B4-BE49-F238E27FC236}">
                  <a16:creationId xmlns:a16="http://schemas.microsoft.com/office/drawing/2014/main" id="{927BE25E-1640-4F3D-B30F-5439EED17445}"/>
                </a:ext>
              </a:extLst>
            </p:cNvPr>
            <p:cNvSpPr/>
            <p:nvPr/>
          </p:nvSpPr>
          <p:spPr>
            <a:xfrm>
              <a:off x="1229450" y="2971000"/>
              <a:ext cx="912625" cy="912925"/>
            </a:xfrm>
            <a:custGeom>
              <a:avLst/>
              <a:gdLst/>
              <a:ahLst/>
              <a:cxnLst/>
              <a:rect l="l" t="t" r="r" b="b"/>
              <a:pathLst>
                <a:path w="36505" h="36517" extrusionOk="0">
                  <a:moveTo>
                    <a:pt x="18253" y="0"/>
                  </a:moveTo>
                  <a:cubicBezTo>
                    <a:pt x="8168" y="0"/>
                    <a:pt x="1" y="8180"/>
                    <a:pt x="1" y="18253"/>
                  </a:cubicBezTo>
                  <a:cubicBezTo>
                    <a:pt x="1" y="28337"/>
                    <a:pt x="8168" y="36517"/>
                    <a:pt x="18253" y="36517"/>
                  </a:cubicBezTo>
                  <a:cubicBezTo>
                    <a:pt x="28326" y="36517"/>
                    <a:pt x="36505" y="28337"/>
                    <a:pt x="36505" y="18253"/>
                  </a:cubicBezTo>
                  <a:cubicBezTo>
                    <a:pt x="36505" y="8180"/>
                    <a:pt x="28326" y="0"/>
                    <a:pt x="18253" y="0"/>
                  </a:cubicBezTo>
                  <a:close/>
                </a:path>
              </a:pathLst>
            </a:custGeom>
            <a:solidFill>
              <a:srgbClr val="F48989"/>
            </a:solidFill>
            <a:ln>
              <a:noFill/>
            </a:ln>
          </p:spPr>
          <p:txBody>
            <a:bodyPr spcFirstLastPara="1" wrap="square" lIns="121900" tIns="121900" rIns="121900" bIns="121900" anchor="ctr" anchorCtr="0">
              <a:noAutofit/>
            </a:bodyPr>
            <a:lstStyle/>
            <a:p>
              <a:endParaRPr sz="2400"/>
            </a:p>
          </p:txBody>
        </p:sp>
        <p:sp>
          <p:nvSpPr>
            <p:cNvPr id="24" name="Google Shape;486;p24">
              <a:extLst>
                <a:ext uri="{FF2B5EF4-FFF2-40B4-BE49-F238E27FC236}">
                  <a16:creationId xmlns:a16="http://schemas.microsoft.com/office/drawing/2014/main" id="{81A11717-FFDF-4D38-B20A-A9FF9C0256D9}"/>
                </a:ext>
              </a:extLst>
            </p:cNvPr>
            <p:cNvSpPr/>
            <p:nvPr/>
          </p:nvSpPr>
          <p:spPr>
            <a:xfrm>
              <a:off x="1302675" y="3044525"/>
              <a:ext cx="765900" cy="765875"/>
            </a:xfrm>
            <a:custGeom>
              <a:avLst/>
              <a:gdLst/>
              <a:ahLst/>
              <a:cxnLst/>
              <a:rect l="l" t="t" r="r" b="b"/>
              <a:pathLst>
                <a:path w="30636" h="30635" extrusionOk="0">
                  <a:moveTo>
                    <a:pt x="15324" y="0"/>
                  </a:moveTo>
                  <a:cubicBezTo>
                    <a:pt x="6858" y="0"/>
                    <a:pt x="0" y="6858"/>
                    <a:pt x="0" y="15312"/>
                  </a:cubicBezTo>
                  <a:cubicBezTo>
                    <a:pt x="0" y="23777"/>
                    <a:pt x="6858" y="30635"/>
                    <a:pt x="15324" y="30635"/>
                  </a:cubicBezTo>
                  <a:cubicBezTo>
                    <a:pt x="23777" y="30635"/>
                    <a:pt x="30635" y="23777"/>
                    <a:pt x="30635" y="15312"/>
                  </a:cubicBezTo>
                  <a:cubicBezTo>
                    <a:pt x="30635" y="6858"/>
                    <a:pt x="23777" y="0"/>
                    <a:pt x="15324"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Fira Sans Extra Condensed Medium"/>
                  <a:ea typeface="Fira Sans Extra Condensed Medium"/>
                  <a:cs typeface="Fira Sans Extra Condensed Medium"/>
                  <a:sym typeface="Fira Sans Extra Condensed Medium"/>
                </a:rPr>
                <a:t>03</a:t>
              </a:r>
              <a:endParaRPr sz="2400"/>
            </a:p>
          </p:txBody>
        </p:sp>
        <p:sp>
          <p:nvSpPr>
            <p:cNvPr id="25" name="Google Shape;487;p24">
              <a:extLst>
                <a:ext uri="{FF2B5EF4-FFF2-40B4-BE49-F238E27FC236}">
                  <a16:creationId xmlns:a16="http://schemas.microsoft.com/office/drawing/2014/main" id="{05E80F5A-DF19-4960-B28F-5F5486684D3E}"/>
                </a:ext>
              </a:extLst>
            </p:cNvPr>
            <p:cNvSpPr/>
            <p:nvPr/>
          </p:nvSpPr>
          <p:spPr>
            <a:xfrm>
              <a:off x="1153250" y="2906700"/>
              <a:ext cx="3622562" cy="1041525"/>
            </a:xfrm>
            <a:custGeom>
              <a:avLst/>
              <a:gdLst/>
              <a:ahLst/>
              <a:cxnLst/>
              <a:rect l="l" t="t" r="r" b="b"/>
              <a:pathLst>
                <a:path w="130660" h="41661" extrusionOk="0">
                  <a:moveTo>
                    <a:pt x="110491" y="894"/>
                  </a:moveTo>
                  <a:cubicBezTo>
                    <a:pt x="121123" y="894"/>
                    <a:pt x="129767" y="9537"/>
                    <a:pt x="129767" y="20170"/>
                  </a:cubicBezTo>
                  <a:lnTo>
                    <a:pt x="129767" y="21491"/>
                  </a:lnTo>
                  <a:cubicBezTo>
                    <a:pt x="129767" y="32124"/>
                    <a:pt x="121123" y="40767"/>
                    <a:pt x="110491" y="40767"/>
                  </a:cubicBezTo>
                  <a:lnTo>
                    <a:pt x="20170" y="40767"/>
                  </a:lnTo>
                  <a:cubicBezTo>
                    <a:pt x="9537" y="40767"/>
                    <a:pt x="894" y="32124"/>
                    <a:pt x="894" y="21491"/>
                  </a:cubicBezTo>
                  <a:lnTo>
                    <a:pt x="894" y="20170"/>
                  </a:lnTo>
                  <a:cubicBezTo>
                    <a:pt x="894" y="9537"/>
                    <a:pt x="9537" y="894"/>
                    <a:pt x="20170" y="894"/>
                  </a:cubicBezTo>
                  <a:close/>
                  <a:moveTo>
                    <a:pt x="20170" y="1"/>
                  </a:moveTo>
                  <a:cubicBezTo>
                    <a:pt x="9049" y="1"/>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1"/>
                    <a:pt x="110491" y="1"/>
                  </a:cubicBezTo>
                  <a:close/>
                </a:path>
              </a:pathLst>
            </a:custGeom>
            <a:solidFill>
              <a:srgbClr val="EC3A3B"/>
            </a:solidFill>
            <a:ln>
              <a:noFill/>
            </a:ln>
          </p:spPr>
          <p:txBody>
            <a:bodyPr spcFirstLastPara="1" wrap="square" lIns="121900" tIns="121900" rIns="121900" bIns="121900" anchor="ctr" anchorCtr="0">
              <a:noAutofit/>
            </a:bodyPr>
            <a:lstStyle/>
            <a:p>
              <a:endParaRPr sz="2400"/>
            </a:p>
          </p:txBody>
        </p:sp>
        <p:sp>
          <p:nvSpPr>
            <p:cNvPr id="26" name="Google Shape;490;p24">
              <a:extLst>
                <a:ext uri="{FF2B5EF4-FFF2-40B4-BE49-F238E27FC236}">
                  <a16:creationId xmlns:a16="http://schemas.microsoft.com/office/drawing/2014/main" id="{D64B7298-8EFA-4F74-A23C-D0438C0B6FEA}"/>
                </a:ext>
              </a:extLst>
            </p:cNvPr>
            <p:cNvSpPr txBox="1"/>
            <p:nvPr/>
          </p:nvSpPr>
          <p:spPr>
            <a:xfrm>
              <a:off x="2127898" y="3244612"/>
              <a:ext cx="2579466" cy="365700"/>
            </a:xfrm>
            <a:prstGeom prst="rect">
              <a:avLst/>
            </a:prstGeom>
            <a:noFill/>
            <a:ln>
              <a:noFill/>
            </a:ln>
          </p:spPr>
          <p:txBody>
            <a:bodyPr spcFirstLastPara="1" wrap="square" lIns="121900" tIns="121900" rIns="121900" bIns="121900" anchor="ctr" anchorCtr="0">
              <a:noAutofit/>
            </a:bodyPr>
            <a:lstStyle/>
            <a:p>
              <a:r>
                <a:rPr lang="en-US" sz="3200">
                  <a:solidFill>
                    <a:srgbClr val="002060"/>
                  </a:solidFill>
                  <a:latin typeface="Arial" panose="020B0604020202020204" pitchFamily="34" charset="0"/>
                  <a:cs typeface="Arial" panose="020B0604020202020204" pitchFamily="34" charset="0"/>
                </a:rPr>
                <a:t>Các nhân tố hình thành đất</a:t>
              </a:r>
            </a:p>
          </p:txBody>
        </p:sp>
      </p:grpSp>
      <p:pic>
        <p:nvPicPr>
          <p:cNvPr id="27" name="Picture 26">
            <a:extLst>
              <a:ext uri="{FF2B5EF4-FFF2-40B4-BE49-F238E27FC236}">
                <a16:creationId xmlns:a16="http://schemas.microsoft.com/office/drawing/2014/main" id="{9E48020B-D203-4DD0-AF5D-A15C0B8B2CBD}"/>
              </a:ext>
            </a:extLst>
          </p:cNvPr>
          <p:cNvPicPr>
            <a:picLocks noChangeAspect="1"/>
          </p:cNvPicPr>
          <p:nvPr/>
        </p:nvPicPr>
        <p:blipFill rotWithShape="1">
          <a:blip r:embed="rId10"/>
          <a:srcRect l="49250" t="16517" r="40417" b="67812"/>
          <a:stretch/>
        </p:blipFill>
        <p:spPr>
          <a:xfrm>
            <a:off x="11189792" y="43527"/>
            <a:ext cx="900324" cy="824905"/>
          </a:xfrm>
          <a:prstGeom prst="rect">
            <a:avLst/>
          </a:prstGeom>
        </p:spPr>
      </p:pic>
    </p:spTree>
    <p:extLst>
      <p:ext uri="{BB962C8B-B14F-4D97-AF65-F5344CB8AC3E}">
        <p14:creationId xmlns:p14="http://schemas.microsoft.com/office/powerpoint/2010/main" val="267392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5511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6"/>
                                        </p:tgtEl>
                                      </p:cBhvr>
                                    </p:cmd>
                                  </p:childTnLst>
                                </p:cTn>
                              </p:par>
                            </p:childTnLst>
                          </p:cTn>
                        </p:par>
                      </p:childTnLst>
                    </p:cTn>
                  </p:par>
                </p:childTnLst>
              </p:cTn>
              <p:nextCondLst>
                <p:cond evt="onClick" delay="0">
                  <p:tgtEl>
                    <p:spTgt spid="16"/>
                  </p:tgtEl>
                </p:cond>
              </p:nextCondLst>
            </p:seq>
            <p:video>
              <p:cMediaNode vol="80000">
                <p:cTn id="26" fill="hold" display="0">
                  <p:stCondLst>
                    <p:cond delay="indefinite"/>
                  </p:stCondLst>
                </p:cTn>
                <p:tgtEl>
                  <p:spTgt spid="1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616" y="-216640"/>
            <a:ext cx="12668581" cy="1651000"/>
          </a:xfrm>
          <a:prstGeom prst="rect">
            <a:avLst/>
          </a:prstGeom>
          <a:solidFill>
            <a:srgbClr val="99F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21707" tIns="60853" rIns="121707" bIns="60853" spcCol="0" rtlCol="0" anchor="ctr"/>
          <a:lstStyle/>
          <a:p>
            <a:pPr algn="ctr"/>
            <a:endParaRPr lang="en-US"/>
          </a:p>
        </p:txBody>
      </p:sp>
      <p:sp>
        <p:nvSpPr>
          <p:cNvPr id="24" name="Rectangle 23"/>
          <p:cNvSpPr/>
          <p:nvPr/>
        </p:nvSpPr>
        <p:spPr>
          <a:xfrm flipH="1">
            <a:off x="-989378" y="2546623"/>
            <a:ext cx="1004460" cy="4285979"/>
          </a:xfrm>
          <a:prstGeom prst="rect">
            <a:avLst/>
          </a:prstGeom>
          <a:solidFill>
            <a:schemeClr val="bg1"/>
          </a:solidFill>
          <a:ln>
            <a:noFill/>
          </a:ln>
          <a:effectLst>
            <a:glow rad="533400">
              <a:schemeClr val="bg1">
                <a:alpha val="65000"/>
              </a:schemeClr>
            </a:glow>
            <a:outerShdw blurRad="50800" dist="38100" algn="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grpSp>
        <p:nvGrpSpPr>
          <p:cNvPr id="14" name="Group 13"/>
          <p:cNvGrpSpPr/>
          <p:nvPr/>
        </p:nvGrpSpPr>
        <p:grpSpPr>
          <a:xfrm>
            <a:off x="1185871" y="1324927"/>
            <a:ext cx="9695485" cy="2307274"/>
            <a:chOff x="563562" y="438150"/>
            <a:chExt cx="10889457" cy="1676400"/>
          </a:xfrm>
        </p:grpSpPr>
        <p:sp>
          <p:nvSpPr>
            <p:cNvPr id="15" name="Rounded Rectangle 14"/>
            <p:cNvSpPr/>
            <p:nvPr/>
          </p:nvSpPr>
          <p:spPr>
            <a:xfrm>
              <a:off x="563562" y="438150"/>
              <a:ext cx="10889457" cy="1676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861219" y="514350"/>
              <a:ext cx="10439400" cy="1371600"/>
            </a:xfrm>
            <a:prstGeom prst="roundRect">
              <a:avLst/>
            </a:prstGeom>
            <a:solidFill>
              <a:srgbClr val="FFF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rot="21134311">
            <a:off x="111709" y="1010468"/>
            <a:ext cx="2849774" cy="1008707"/>
          </a:xfrm>
          <a:custGeom>
            <a:avLst/>
            <a:gdLst>
              <a:gd name="connsiteX0" fmla="*/ 0 w 3001962"/>
              <a:gd name="connsiteY0" fmla="*/ 0 h 762000"/>
              <a:gd name="connsiteX1" fmla="*/ 3001962 w 3001962"/>
              <a:gd name="connsiteY1" fmla="*/ 0 h 762000"/>
              <a:gd name="connsiteX2" fmla="*/ 3001962 w 3001962"/>
              <a:gd name="connsiteY2" fmla="*/ 762000 h 762000"/>
              <a:gd name="connsiteX3" fmla="*/ 0 w 3001962"/>
              <a:gd name="connsiteY3" fmla="*/ 762000 h 762000"/>
              <a:gd name="connsiteX4" fmla="*/ 0 w 3001962"/>
              <a:gd name="connsiteY4" fmla="*/ 0 h 762000"/>
              <a:gd name="connsiteX0" fmla="*/ 0 w 3001962"/>
              <a:gd name="connsiteY0" fmla="*/ 0 h 814421"/>
              <a:gd name="connsiteX1" fmla="*/ 3001962 w 3001962"/>
              <a:gd name="connsiteY1" fmla="*/ 0 h 814421"/>
              <a:gd name="connsiteX2" fmla="*/ 3001962 w 3001962"/>
              <a:gd name="connsiteY2" fmla="*/ 762000 h 814421"/>
              <a:gd name="connsiteX3" fmla="*/ 1100138 w 3001962"/>
              <a:gd name="connsiteY3" fmla="*/ 814388 h 814421"/>
              <a:gd name="connsiteX4" fmla="*/ 0 w 3001962"/>
              <a:gd name="connsiteY4" fmla="*/ 762000 h 814421"/>
              <a:gd name="connsiteX5" fmla="*/ 0 w 3001962"/>
              <a:gd name="connsiteY5" fmla="*/ 0 h 814421"/>
              <a:gd name="connsiteX0" fmla="*/ 0 w 3001962"/>
              <a:gd name="connsiteY0" fmla="*/ 0 h 814421"/>
              <a:gd name="connsiteX1" fmla="*/ 3001962 w 3001962"/>
              <a:gd name="connsiteY1" fmla="*/ 0 h 814421"/>
              <a:gd name="connsiteX2" fmla="*/ 3001962 w 3001962"/>
              <a:gd name="connsiteY2" fmla="*/ 762000 h 814421"/>
              <a:gd name="connsiteX3" fmla="*/ 1100138 w 3001962"/>
              <a:gd name="connsiteY3" fmla="*/ 814388 h 814421"/>
              <a:gd name="connsiteX4" fmla="*/ 0 w 3001962"/>
              <a:gd name="connsiteY4" fmla="*/ 762000 h 814421"/>
              <a:gd name="connsiteX5" fmla="*/ 0 w 3001962"/>
              <a:gd name="connsiteY5" fmla="*/ 0 h 814421"/>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14 h 814402"/>
              <a:gd name="connsiteX1" fmla="*/ 1047750 w 3001962"/>
              <a:gd name="connsiteY1" fmla="*/ 123839 h 814402"/>
              <a:gd name="connsiteX2" fmla="*/ 3001962 w 3001962"/>
              <a:gd name="connsiteY2" fmla="*/ 14 h 814402"/>
              <a:gd name="connsiteX3" fmla="*/ 3001962 w 3001962"/>
              <a:gd name="connsiteY3" fmla="*/ 762014 h 814402"/>
              <a:gd name="connsiteX4" fmla="*/ 1100138 w 3001962"/>
              <a:gd name="connsiteY4" fmla="*/ 814402 h 814402"/>
              <a:gd name="connsiteX5" fmla="*/ 0 w 3001962"/>
              <a:gd name="connsiteY5" fmla="*/ 762014 h 814402"/>
              <a:gd name="connsiteX6" fmla="*/ 0 w 3001962"/>
              <a:gd name="connsiteY6" fmla="*/ 14 h 814402"/>
              <a:gd name="connsiteX0" fmla="*/ 0 w 3001962"/>
              <a:gd name="connsiteY0" fmla="*/ 45263 h 859651"/>
              <a:gd name="connsiteX1" fmla="*/ 1047750 w 3001962"/>
              <a:gd name="connsiteY1" fmla="*/ 169088 h 859651"/>
              <a:gd name="connsiteX2" fmla="*/ 3001962 w 3001962"/>
              <a:gd name="connsiteY2" fmla="*/ 45263 h 859651"/>
              <a:gd name="connsiteX3" fmla="*/ 3001962 w 3001962"/>
              <a:gd name="connsiteY3" fmla="*/ 807263 h 859651"/>
              <a:gd name="connsiteX4" fmla="*/ 1100138 w 3001962"/>
              <a:gd name="connsiteY4" fmla="*/ 859651 h 859651"/>
              <a:gd name="connsiteX5" fmla="*/ 0 w 3001962"/>
              <a:gd name="connsiteY5" fmla="*/ 807263 h 859651"/>
              <a:gd name="connsiteX6" fmla="*/ 0 w 3001962"/>
              <a:gd name="connsiteY6" fmla="*/ 45263 h 859651"/>
              <a:gd name="connsiteX0" fmla="*/ 0 w 3001962"/>
              <a:gd name="connsiteY0" fmla="*/ 79206 h 893594"/>
              <a:gd name="connsiteX1" fmla="*/ 1047750 w 3001962"/>
              <a:gd name="connsiteY1" fmla="*/ 203031 h 893594"/>
              <a:gd name="connsiteX2" fmla="*/ 3001962 w 3001962"/>
              <a:gd name="connsiteY2" fmla="*/ 79206 h 893594"/>
              <a:gd name="connsiteX3" fmla="*/ 3001962 w 3001962"/>
              <a:gd name="connsiteY3" fmla="*/ 841206 h 893594"/>
              <a:gd name="connsiteX4" fmla="*/ 1100138 w 3001962"/>
              <a:gd name="connsiteY4" fmla="*/ 893594 h 893594"/>
              <a:gd name="connsiteX5" fmla="*/ 0 w 3001962"/>
              <a:gd name="connsiteY5" fmla="*/ 841206 h 893594"/>
              <a:gd name="connsiteX6" fmla="*/ 0 w 3001962"/>
              <a:gd name="connsiteY6" fmla="*/ 79206 h 893594"/>
              <a:gd name="connsiteX0" fmla="*/ 0 w 3001962"/>
              <a:gd name="connsiteY0" fmla="*/ 88885 h 903273"/>
              <a:gd name="connsiteX1" fmla="*/ 1047750 w 3001962"/>
              <a:gd name="connsiteY1" fmla="*/ 212710 h 903273"/>
              <a:gd name="connsiteX2" fmla="*/ 3001962 w 3001962"/>
              <a:gd name="connsiteY2" fmla="*/ 69835 h 903273"/>
              <a:gd name="connsiteX3" fmla="*/ 3001962 w 3001962"/>
              <a:gd name="connsiteY3" fmla="*/ 850885 h 903273"/>
              <a:gd name="connsiteX4" fmla="*/ 1100138 w 3001962"/>
              <a:gd name="connsiteY4" fmla="*/ 903273 h 903273"/>
              <a:gd name="connsiteX5" fmla="*/ 0 w 3001962"/>
              <a:gd name="connsiteY5" fmla="*/ 850885 h 903273"/>
              <a:gd name="connsiteX6" fmla="*/ 0 w 3001962"/>
              <a:gd name="connsiteY6" fmla="*/ 88885 h 903273"/>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1962" h="872657">
                <a:moveTo>
                  <a:pt x="0" y="58269"/>
                </a:moveTo>
                <a:cubicBezTo>
                  <a:pt x="346075" y="56682"/>
                  <a:pt x="577850" y="45569"/>
                  <a:pt x="1047750" y="182094"/>
                </a:cubicBezTo>
                <a:cubicBezTo>
                  <a:pt x="1970617" y="-40156"/>
                  <a:pt x="2245783" y="-19518"/>
                  <a:pt x="3001962" y="39219"/>
                </a:cubicBezTo>
                <a:lnTo>
                  <a:pt x="3001962" y="820269"/>
                </a:lnTo>
                <a:cubicBezTo>
                  <a:pt x="2107671" y="700135"/>
                  <a:pt x="1935691" y="730185"/>
                  <a:pt x="1100138" y="872657"/>
                </a:cubicBezTo>
                <a:cubicBezTo>
                  <a:pt x="504825" y="621832"/>
                  <a:pt x="109538" y="790107"/>
                  <a:pt x="0" y="820269"/>
                </a:cubicBezTo>
                <a:lnTo>
                  <a:pt x="0" y="58269"/>
                </a:lnTo>
                <a:close/>
              </a:path>
            </a:pathLst>
          </a:custGeom>
          <a:solidFill>
            <a:srgbClr val="00D66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12" name="Title 6"/>
          <p:cNvSpPr txBox="1">
            <a:spLocks/>
          </p:cNvSpPr>
          <p:nvPr/>
        </p:nvSpPr>
        <p:spPr>
          <a:xfrm rot="21033492">
            <a:off x="641094" y="1481821"/>
            <a:ext cx="1875459" cy="530444"/>
          </a:xfrm>
          <a:prstGeom prst="rect">
            <a:avLst/>
          </a:prstGeom>
        </p:spPr>
        <p:txBody>
          <a:bodyPr spcFirstLastPara="1" lIns="90988" tIns="45494" rIns="90988" bIns="45494" numCol="1">
            <a:prstTxWarp prst="textArchU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a:solidFill>
                  <a:schemeClr val="bg1"/>
                </a:solidFill>
                <a:latin typeface="Arial" pitchFamily="34" charset="0"/>
                <a:cs typeface="Arial" pitchFamily="34" charset="0"/>
              </a:rPr>
              <a:t>CHƯƠNG 6</a:t>
            </a:r>
            <a:endParaRPr lang="en-US" sz="3200" b="1">
              <a:solidFill>
                <a:schemeClr val="bg1"/>
              </a:solidFill>
              <a:latin typeface="Arial" pitchFamily="34" charset="0"/>
              <a:cs typeface="Arial" pitchFamily="34" charset="0"/>
            </a:endParaRPr>
          </a:p>
        </p:txBody>
      </p:sp>
      <p:sp>
        <p:nvSpPr>
          <p:cNvPr id="20" name="Oval 19"/>
          <p:cNvSpPr/>
          <p:nvPr/>
        </p:nvSpPr>
        <p:spPr>
          <a:xfrm>
            <a:off x="9821685" y="975061"/>
            <a:ext cx="226912" cy="228600"/>
          </a:xfrm>
          <a:prstGeom prst="ellipse">
            <a:avLst/>
          </a:prstGeom>
          <a:no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21" name="Oval 20"/>
          <p:cNvSpPr/>
          <p:nvPr/>
        </p:nvSpPr>
        <p:spPr>
          <a:xfrm>
            <a:off x="9820559" y="1445869"/>
            <a:ext cx="226912" cy="228600"/>
          </a:xfrm>
          <a:prstGeom prst="ellipse">
            <a:avLst/>
          </a:prstGeom>
          <a:no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22" name="Rectangle 5"/>
          <p:cNvSpPr/>
          <p:nvPr/>
        </p:nvSpPr>
        <p:spPr>
          <a:xfrm>
            <a:off x="9883482" y="1089419"/>
            <a:ext cx="103322" cy="453255"/>
          </a:xfrm>
          <a:custGeom>
            <a:avLst/>
            <a:gdLst>
              <a:gd name="connsiteX0" fmla="*/ 0 w 104091"/>
              <a:gd name="connsiteY0" fmla="*/ 0 h 320492"/>
              <a:gd name="connsiteX1" fmla="*/ 104091 w 104091"/>
              <a:gd name="connsiteY1" fmla="*/ 0 h 320492"/>
              <a:gd name="connsiteX2" fmla="*/ 104091 w 104091"/>
              <a:gd name="connsiteY2" fmla="*/ 320492 h 320492"/>
              <a:gd name="connsiteX3" fmla="*/ 0 w 104091"/>
              <a:gd name="connsiteY3" fmla="*/ 320492 h 320492"/>
              <a:gd name="connsiteX4" fmla="*/ 0 w 104091"/>
              <a:gd name="connsiteY4" fmla="*/ 0 h 320492"/>
              <a:gd name="connsiteX0" fmla="*/ 0 w 104091"/>
              <a:gd name="connsiteY0" fmla="*/ 9708 h 330200"/>
              <a:gd name="connsiteX1" fmla="*/ 53181 w 104091"/>
              <a:gd name="connsiteY1" fmla="*/ 0 h 330200"/>
              <a:gd name="connsiteX2" fmla="*/ 104091 w 104091"/>
              <a:gd name="connsiteY2" fmla="*/ 9708 h 330200"/>
              <a:gd name="connsiteX3" fmla="*/ 104091 w 104091"/>
              <a:gd name="connsiteY3" fmla="*/ 330200 h 330200"/>
              <a:gd name="connsiteX4" fmla="*/ 0 w 104091"/>
              <a:gd name="connsiteY4" fmla="*/ 330200 h 330200"/>
              <a:gd name="connsiteX5" fmla="*/ 0 w 104091"/>
              <a:gd name="connsiteY5" fmla="*/ 9708 h 330200"/>
              <a:gd name="connsiteX0" fmla="*/ 0 w 104091"/>
              <a:gd name="connsiteY0" fmla="*/ 9708 h 340536"/>
              <a:gd name="connsiteX1" fmla="*/ 53181 w 104091"/>
              <a:gd name="connsiteY1" fmla="*/ 0 h 340536"/>
              <a:gd name="connsiteX2" fmla="*/ 104091 w 104091"/>
              <a:gd name="connsiteY2" fmla="*/ 9708 h 340536"/>
              <a:gd name="connsiteX3" fmla="*/ 104091 w 104091"/>
              <a:gd name="connsiteY3" fmla="*/ 330200 h 340536"/>
              <a:gd name="connsiteX4" fmla="*/ 46037 w 104091"/>
              <a:gd name="connsiteY4" fmla="*/ 340519 h 340536"/>
              <a:gd name="connsiteX5" fmla="*/ 0 w 104091"/>
              <a:gd name="connsiteY5" fmla="*/ 330200 h 340536"/>
              <a:gd name="connsiteX6" fmla="*/ 0 w 104091"/>
              <a:gd name="connsiteY6" fmla="*/ 9708 h 34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91" h="340536">
                <a:moveTo>
                  <a:pt x="0" y="9708"/>
                </a:moveTo>
                <a:cubicBezTo>
                  <a:pt x="16933" y="9647"/>
                  <a:pt x="36248" y="61"/>
                  <a:pt x="53181" y="0"/>
                </a:cubicBezTo>
                <a:lnTo>
                  <a:pt x="104091" y="9708"/>
                </a:lnTo>
                <a:lnTo>
                  <a:pt x="104091" y="330200"/>
                </a:lnTo>
                <a:cubicBezTo>
                  <a:pt x="84740" y="329671"/>
                  <a:pt x="65388" y="341048"/>
                  <a:pt x="46037" y="340519"/>
                </a:cubicBezTo>
                <a:lnTo>
                  <a:pt x="0" y="330200"/>
                </a:lnTo>
                <a:lnTo>
                  <a:pt x="0" y="9708"/>
                </a:lnTo>
                <a:close/>
              </a:path>
            </a:pathLst>
          </a:custGeom>
          <a:solidFill>
            <a:schemeClr val="bg1">
              <a:lumMod val="8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29" name="Oval 28"/>
          <p:cNvSpPr/>
          <p:nvPr/>
        </p:nvSpPr>
        <p:spPr>
          <a:xfrm>
            <a:off x="2941010" y="990600"/>
            <a:ext cx="226912" cy="228600"/>
          </a:xfrm>
          <a:prstGeom prst="ellipse">
            <a:avLst/>
          </a:prstGeom>
          <a:no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30" name="Oval 29"/>
          <p:cNvSpPr/>
          <p:nvPr/>
        </p:nvSpPr>
        <p:spPr>
          <a:xfrm>
            <a:off x="2939883" y="1461408"/>
            <a:ext cx="226912" cy="228600"/>
          </a:xfrm>
          <a:prstGeom prst="ellipse">
            <a:avLst/>
          </a:prstGeom>
          <a:no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31" name="Rectangle 5"/>
          <p:cNvSpPr/>
          <p:nvPr/>
        </p:nvSpPr>
        <p:spPr>
          <a:xfrm>
            <a:off x="3002806" y="1104957"/>
            <a:ext cx="103322" cy="453255"/>
          </a:xfrm>
          <a:custGeom>
            <a:avLst/>
            <a:gdLst>
              <a:gd name="connsiteX0" fmla="*/ 0 w 104091"/>
              <a:gd name="connsiteY0" fmla="*/ 0 h 320492"/>
              <a:gd name="connsiteX1" fmla="*/ 104091 w 104091"/>
              <a:gd name="connsiteY1" fmla="*/ 0 h 320492"/>
              <a:gd name="connsiteX2" fmla="*/ 104091 w 104091"/>
              <a:gd name="connsiteY2" fmla="*/ 320492 h 320492"/>
              <a:gd name="connsiteX3" fmla="*/ 0 w 104091"/>
              <a:gd name="connsiteY3" fmla="*/ 320492 h 320492"/>
              <a:gd name="connsiteX4" fmla="*/ 0 w 104091"/>
              <a:gd name="connsiteY4" fmla="*/ 0 h 320492"/>
              <a:gd name="connsiteX0" fmla="*/ 0 w 104091"/>
              <a:gd name="connsiteY0" fmla="*/ 9708 h 330200"/>
              <a:gd name="connsiteX1" fmla="*/ 53181 w 104091"/>
              <a:gd name="connsiteY1" fmla="*/ 0 h 330200"/>
              <a:gd name="connsiteX2" fmla="*/ 104091 w 104091"/>
              <a:gd name="connsiteY2" fmla="*/ 9708 h 330200"/>
              <a:gd name="connsiteX3" fmla="*/ 104091 w 104091"/>
              <a:gd name="connsiteY3" fmla="*/ 330200 h 330200"/>
              <a:gd name="connsiteX4" fmla="*/ 0 w 104091"/>
              <a:gd name="connsiteY4" fmla="*/ 330200 h 330200"/>
              <a:gd name="connsiteX5" fmla="*/ 0 w 104091"/>
              <a:gd name="connsiteY5" fmla="*/ 9708 h 330200"/>
              <a:gd name="connsiteX0" fmla="*/ 0 w 104091"/>
              <a:gd name="connsiteY0" fmla="*/ 9708 h 340536"/>
              <a:gd name="connsiteX1" fmla="*/ 53181 w 104091"/>
              <a:gd name="connsiteY1" fmla="*/ 0 h 340536"/>
              <a:gd name="connsiteX2" fmla="*/ 104091 w 104091"/>
              <a:gd name="connsiteY2" fmla="*/ 9708 h 340536"/>
              <a:gd name="connsiteX3" fmla="*/ 104091 w 104091"/>
              <a:gd name="connsiteY3" fmla="*/ 330200 h 340536"/>
              <a:gd name="connsiteX4" fmla="*/ 46037 w 104091"/>
              <a:gd name="connsiteY4" fmla="*/ 340519 h 340536"/>
              <a:gd name="connsiteX5" fmla="*/ 0 w 104091"/>
              <a:gd name="connsiteY5" fmla="*/ 330200 h 340536"/>
              <a:gd name="connsiteX6" fmla="*/ 0 w 104091"/>
              <a:gd name="connsiteY6" fmla="*/ 9708 h 34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91" h="340536">
                <a:moveTo>
                  <a:pt x="0" y="9708"/>
                </a:moveTo>
                <a:cubicBezTo>
                  <a:pt x="16933" y="9647"/>
                  <a:pt x="36248" y="61"/>
                  <a:pt x="53181" y="0"/>
                </a:cubicBezTo>
                <a:lnTo>
                  <a:pt x="104091" y="9708"/>
                </a:lnTo>
                <a:lnTo>
                  <a:pt x="104091" y="330200"/>
                </a:lnTo>
                <a:cubicBezTo>
                  <a:pt x="84740" y="329671"/>
                  <a:pt x="65388" y="341048"/>
                  <a:pt x="46037" y="340519"/>
                </a:cubicBezTo>
                <a:lnTo>
                  <a:pt x="0" y="330200"/>
                </a:lnTo>
                <a:lnTo>
                  <a:pt x="0" y="9708"/>
                </a:lnTo>
                <a:close/>
              </a:path>
            </a:pathLst>
          </a:custGeom>
          <a:solidFill>
            <a:schemeClr val="bg1">
              <a:lumMod val="8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3" name="TextBox 2">
            <a:extLst>
              <a:ext uri="{FF2B5EF4-FFF2-40B4-BE49-F238E27FC236}">
                <a16:creationId xmlns:a16="http://schemas.microsoft.com/office/drawing/2014/main" id="{71C59354-5B7E-4E41-9297-D4C983BABFA8}"/>
              </a:ext>
            </a:extLst>
          </p:cNvPr>
          <p:cNvSpPr txBox="1"/>
          <p:nvPr/>
        </p:nvSpPr>
        <p:spPr>
          <a:xfrm>
            <a:off x="2193700" y="1637916"/>
            <a:ext cx="8547409" cy="1754326"/>
          </a:xfrm>
          <a:prstGeom prst="rect">
            <a:avLst/>
          </a:prstGeom>
          <a:noFill/>
        </p:spPr>
        <p:txBody>
          <a:bodyPr wrap="square" rtlCol="0">
            <a:spAutoFit/>
          </a:bodyPr>
          <a:lstStyle/>
          <a:p>
            <a:pPr algn="ctr"/>
            <a:r>
              <a:rPr lang="en-US" sz="5400" b="1">
                <a:solidFill>
                  <a:srgbClr val="0070C0"/>
                </a:solidFill>
                <a:latin typeface="Arial" panose="020B0604020202020204" pitchFamily="34" charset="0"/>
                <a:cs typeface="Arial" panose="020B0604020202020204" pitchFamily="34" charset="0"/>
              </a:rPr>
              <a:t>ĐẤT VÀ SINH VẬT</a:t>
            </a:r>
          </a:p>
          <a:p>
            <a:pPr algn="ctr"/>
            <a:r>
              <a:rPr lang="en-US" sz="5400" b="1">
                <a:solidFill>
                  <a:srgbClr val="0070C0"/>
                </a:solidFill>
                <a:latin typeface="Arial" panose="020B0604020202020204" pitchFamily="34" charset="0"/>
                <a:cs typeface="Arial" panose="020B0604020202020204" pitchFamily="34" charset="0"/>
              </a:rPr>
              <a:t>TRÊN TRÁI ĐẤT</a:t>
            </a:r>
          </a:p>
        </p:txBody>
      </p:sp>
      <p:sp>
        <p:nvSpPr>
          <p:cNvPr id="5" name="Rectangle 4">
            <a:extLst>
              <a:ext uri="{FF2B5EF4-FFF2-40B4-BE49-F238E27FC236}">
                <a16:creationId xmlns:a16="http://schemas.microsoft.com/office/drawing/2014/main" id="{8F8C6BDC-66C6-465F-975A-719139F8CD21}"/>
              </a:ext>
            </a:extLst>
          </p:cNvPr>
          <p:cNvSpPr/>
          <p:nvPr/>
        </p:nvSpPr>
        <p:spPr>
          <a:xfrm>
            <a:off x="314960" y="3718560"/>
            <a:ext cx="11877040" cy="3114042"/>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BDB2C3D-2091-4803-815D-6BB0C8446DD1}"/>
              </a:ext>
            </a:extLst>
          </p:cNvPr>
          <p:cNvSpPr txBox="1"/>
          <p:nvPr/>
        </p:nvSpPr>
        <p:spPr>
          <a:xfrm>
            <a:off x="1217749" y="3835757"/>
            <a:ext cx="10499310"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TRONG CHƯ</a:t>
            </a:r>
            <a:r>
              <a:rPr lang="vi-VN" sz="2800" b="1">
                <a:solidFill>
                  <a:srgbClr val="002060"/>
                </a:solidFill>
                <a:latin typeface="Arial" panose="020B0604020202020204" pitchFamily="34" charset="0"/>
                <a:cs typeface="Arial" panose="020B0604020202020204" pitchFamily="34" charset="0"/>
              </a:rPr>
              <a:t>Ơ</a:t>
            </a:r>
            <a:r>
              <a:rPr lang="en-US" sz="2800" b="1">
                <a:solidFill>
                  <a:srgbClr val="002060"/>
                </a:solidFill>
                <a:latin typeface="Arial" panose="020B0604020202020204" pitchFamily="34" charset="0"/>
                <a:cs typeface="Arial" panose="020B0604020202020204" pitchFamily="34" charset="0"/>
              </a:rPr>
              <a:t>NG TRÌNH NÀY, EM SẼ TÌM HIỂU VỀ:</a:t>
            </a:r>
          </a:p>
        </p:txBody>
      </p:sp>
      <p:sp>
        <p:nvSpPr>
          <p:cNvPr id="8" name="TextBox 7">
            <a:extLst>
              <a:ext uri="{FF2B5EF4-FFF2-40B4-BE49-F238E27FC236}">
                <a16:creationId xmlns:a16="http://schemas.microsoft.com/office/drawing/2014/main" id="{A416E748-7F8B-4E37-B73B-E7CFA7B3E5F2}"/>
              </a:ext>
            </a:extLst>
          </p:cNvPr>
          <p:cNvSpPr txBox="1"/>
          <p:nvPr/>
        </p:nvSpPr>
        <p:spPr>
          <a:xfrm>
            <a:off x="1174840" y="4334853"/>
            <a:ext cx="9943667" cy="2308324"/>
          </a:xfrm>
          <a:prstGeom prst="rect">
            <a:avLst/>
          </a:prstGeom>
          <a:noFill/>
        </p:spPr>
        <p:txBody>
          <a:bodyPr wrap="square" rtlCol="0">
            <a:spAutoFit/>
          </a:bodyPr>
          <a:lstStyle/>
          <a:p>
            <a:pPr marL="285750" indent="-285750">
              <a:buFont typeface="Arial" panose="020B0604020202020204" pitchFamily="34" charset="0"/>
              <a:buChar char="•"/>
            </a:pPr>
            <a:r>
              <a:rPr lang="en-US" sz="3600">
                <a:solidFill>
                  <a:srgbClr val="002060"/>
                </a:solidFill>
                <a:latin typeface="Arial" panose="020B0604020202020204" pitchFamily="34" charset="0"/>
                <a:cs typeface="Arial" panose="020B0604020202020204" pitchFamily="34" charset="0"/>
              </a:rPr>
              <a:t>Lớp đất trên Trái Đất</a:t>
            </a:r>
          </a:p>
          <a:p>
            <a:pPr marL="285750" indent="-285750">
              <a:buFont typeface="Arial" panose="020B0604020202020204" pitchFamily="34" charset="0"/>
              <a:buChar char="•"/>
            </a:pPr>
            <a:r>
              <a:rPr lang="en-US" sz="3600">
                <a:solidFill>
                  <a:srgbClr val="002060"/>
                </a:solidFill>
                <a:latin typeface="Arial" panose="020B0604020202020204" pitchFamily="34" charset="0"/>
                <a:cs typeface="Arial" panose="020B0604020202020204" pitchFamily="34" charset="0"/>
              </a:rPr>
              <a:t>Sự sống trên hành tinh</a:t>
            </a:r>
          </a:p>
          <a:p>
            <a:pPr marL="285750" indent="-285750">
              <a:buFont typeface="Arial" panose="020B0604020202020204" pitchFamily="34" charset="0"/>
              <a:buChar char="•"/>
            </a:pPr>
            <a:r>
              <a:rPr lang="en-US" sz="3600">
                <a:solidFill>
                  <a:srgbClr val="002060"/>
                </a:solidFill>
                <a:latin typeface="Arial" panose="020B0604020202020204" pitchFamily="34" charset="0"/>
                <a:cs typeface="Arial" panose="020B0604020202020204" pitchFamily="34" charset="0"/>
              </a:rPr>
              <a:t>Rừng nhiệt đới</a:t>
            </a:r>
          </a:p>
          <a:p>
            <a:pPr marL="285750" indent="-285750">
              <a:buFont typeface="Arial" panose="020B0604020202020204" pitchFamily="34" charset="0"/>
              <a:buChar char="•"/>
            </a:pPr>
            <a:r>
              <a:rPr lang="en-US" sz="3600">
                <a:solidFill>
                  <a:srgbClr val="002060"/>
                </a:solidFill>
                <a:latin typeface="Arial" panose="020B0604020202020204" pitchFamily="34" charset="0"/>
                <a:cs typeface="Arial" panose="020B0604020202020204" pitchFamily="34" charset="0"/>
              </a:rPr>
              <a:t>Sự phân bố các đới thiên nhiên</a:t>
            </a:r>
          </a:p>
        </p:txBody>
      </p:sp>
    </p:spTree>
    <p:extLst>
      <p:ext uri="{BB962C8B-B14F-4D97-AF65-F5344CB8AC3E}">
        <p14:creationId xmlns:p14="http://schemas.microsoft.com/office/powerpoint/2010/main" val="400437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21BD1E6D-42D7-417A-A707-5B9640343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0715"/>
          <a:stretch>
            <a:fillRect/>
          </a:stretch>
        </p:blipFill>
        <p:spPr bwMode="auto">
          <a:xfrm>
            <a:off x="1622351" y="2517712"/>
            <a:ext cx="4267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94E55A4B-15D4-45D3-A3DA-1A479CADB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4285"/>
          <a:stretch>
            <a:fillRect/>
          </a:stretch>
        </p:blipFill>
        <p:spPr bwMode="auto">
          <a:xfrm>
            <a:off x="6594401" y="2529779"/>
            <a:ext cx="4419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a:extLst>
              <a:ext uri="{FF2B5EF4-FFF2-40B4-BE49-F238E27FC236}">
                <a16:creationId xmlns:a16="http://schemas.microsoft.com/office/drawing/2014/main" id="{B53F799F-C6F1-4CC0-A85C-046CD07A91FA}"/>
              </a:ext>
            </a:extLst>
          </p:cNvPr>
          <p:cNvSpPr txBox="1">
            <a:spLocks noChangeArrowheads="1"/>
          </p:cNvSpPr>
          <p:nvPr/>
        </p:nvSpPr>
        <p:spPr bwMode="auto">
          <a:xfrm>
            <a:off x="2093596" y="5425408"/>
            <a:ext cx="3778599" cy="461665"/>
          </a:xfrm>
          <a:prstGeom prst="rect">
            <a:avLst/>
          </a:prstGeom>
          <a:noFill/>
          <a:ln>
            <a:noFill/>
          </a:ln>
          <a:effectLst/>
          <a:extLst>
            <a:ext uri="{909E8E84-426E-40DD-AFC4-6F175D3DCCD1}">
              <a14:hiddenFill xmlns:a14="http://schemas.microsoft.com/office/drawing/2010/main">
                <a:gradFill rotWithShape="1">
                  <a:gsLst>
                    <a:gs pos="0">
                      <a:srgbClr val="CCFFCC"/>
                    </a:gs>
                    <a:gs pos="50000">
                      <a:schemeClr val="bg1"/>
                    </a:gs>
                    <a:gs pos="100000">
                      <a:srgbClr val="CCFFCC"/>
                    </a:gs>
                  </a:gsLst>
                  <a:lin ang="5400000" scaled="1"/>
                </a:gra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n-US" sz="2400" i="1">
                <a:solidFill>
                  <a:srgbClr val="0070C0"/>
                </a:solidFill>
                <a:latin typeface="Arial" panose="020B0604020202020204" pitchFamily="34" charset="0"/>
                <a:cs typeface="Arial" panose="020B0604020202020204" pitchFamily="34" charset="0"/>
              </a:rPr>
              <a:t>Hình 19.1. Đá mẹ là granit</a:t>
            </a:r>
          </a:p>
        </p:txBody>
      </p:sp>
      <p:sp>
        <p:nvSpPr>
          <p:cNvPr id="9" name="Text Box 7">
            <a:extLst>
              <a:ext uri="{FF2B5EF4-FFF2-40B4-BE49-F238E27FC236}">
                <a16:creationId xmlns:a16="http://schemas.microsoft.com/office/drawing/2014/main" id="{F36C4DD2-7760-4C66-900D-65005EC234D9}"/>
              </a:ext>
            </a:extLst>
          </p:cNvPr>
          <p:cNvSpPr txBox="1">
            <a:spLocks noChangeArrowheads="1"/>
          </p:cNvSpPr>
          <p:nvPr/>
        </p:nvSpPr>
        <p:spPr bwMode="auto">
          <a:xfrm>
            <a:off x="7122927" y="5350729"/>
            <a:ext cx="3865161" cy="461665"/>
          </a:xfrm>
          <a:prstGeom prst="rect">
            <a:avLst/>
          </a:prstGeom>
          <a:noFill/>
          <a:ln>
            <a:noFill/>
          </a:ln>
          <a:effectLst/>
          <a:extLst>
            <a:ext uri="{909E8E84-426E-40DD-AFC4-6F175D3DCCD1}">
              <a14:hiddenFill xmlns:a14="http://schemas.microsoft.com/office/drawing/2010/main">
                <a:gradFill rotWithShape="1">
                  <a:gsLst>
                    <a:gs pos="0">
                      <a:srgbClr val="CCFFCC"/>
                    </a:gs>
                    <a:gs pos="50000">
                      <a:schemeClr val="bg1"/>
                    </a:gs>
                    <a:gs pos="100000">
                      <a:srgbClr val="CCFFCC"/>
                    </a:gs>
                  </a:gsLst>
                  <a:lin ang="5400000" scaled="1"/>
                </a:gra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n-US" sz="2400" i="1">
                <a:solidFill>
                  <a:srgbClr val="0070C0"/>
                </a:solidFill>
                <a:latin typeface="Arial" panose="020B0604020202020204" pitchFamily="34" charset="0"/>
                <a:cs typeface="Arial" panose="020B0604020202020204" pitchFamily="34" charset="0"/>
              </a:rPr>
              <a:t>Hình 19.2. Đá mẹ là badan</a:t>
            </a:r>
          </a:p>
        </p:txBody>
      </p:sp>
      <p:sp>
        <p:nvSpPr>
          <p:cNvPr id="10" name="Rectangle 11">
            <a:extLst>
              <a:ext uri="{FF2B5EF4-FFF2-40B4-BE49-F238E27FC236}">
                <a16:creationId xmlns:a16="http://schemas.microsoft.com/office/drawing/2014/main" id="{7C66FF3C-9AA1-4A7A-A227-F57898F09478}"/>
              </a:ext>
            </a:extLst>
          </p:cNvPr>
          <p:cNvSpPr>
            <a:spLocks noChangeArrowheads="1"/>
          </p:cNvSpPr>
          <p:nvPr/>
        </p:nvSpPr>
        <p:spPr bwMode="auto">
          <a:xfrm>
            <a:off x="1756971" y="1447726"/>
            <a:ext cx="4038600" cy="762000"/>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33CC"/>
                </a:solidFill>
              </a:rPr>
              <a:t>Đất màu xám, ít dinh dưỡng</a:t>
            </a:r>
          </a:p>
        </p:txBody>
      </p:sp>
      <p:sp>
        <p:nvSpPr>
          <p:cNvPr id="11" name="Rectangle 12">
            <a:extLst>
              <a:ext uri="{FF2B5EF4-FFF2-40B4-BE49-F238E27FC236}">
                <a16:creationId xmlns:a16="http://schemas.microsoft.com/office/drawing/2014/main" id="{646890F3-DA16-4F70-9E67-4D7DC929967B}"/>
              </a:ext>
            </a:extLst>
          </p:cNvPr>
          <p:cNvSpPr>
            <a:spLocks noChangeArrowheads="1"/>
          </p:cNvSpPr>
          <p:nvPr/>
        </p:nvSpPr>
        <p:spPr bwMode="auto">
          <a:xfrm>
            <a:off x="6652821" y="1447854"/>
            <a:ext cx="4343400" cy="762000"/>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33CC"/>
                </a:solidFill>
              </a:rPr>
              <a:t>Đất màu nâu đỏ, nhiều dinh dưỡng</a:t>
            </a:r>
          </a:p>
        </p:txBody>
      </p:sp>
      <p:sp>
        <p:nvSpPr>
          <p:cNvPr id="12" name="Rectangle 14">
            <a:extLst>
              <a:ext uri="{FF2B5EF4-FFF2-40B4-BE49-F238E27FC236}">
                <a16:creationId xmlns:a16="http://schemas.microsoft.com/office/drawing/2014/main" id="{8B5838C7-304B-4D3B-B822-F68208B69FC6}"/>
              </a:ext>
            </a:extLst>
          </p:cNvPr>
          <p:cNvSpPr>
            <a:spLocks noChangeArrowheads="1"/>
          </p:cNvSpPr>
          <p:nvPr/>
        </p:nvSpPr>
        <p:spPr bwMode="auto">
          <a:xfrm>
            <a:off x="792480" y="5823823"/>
            <a:ext cx="10800080" cy="904240"/>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rgbClr val="00B050"/>
                </a:solidFill>
              </a:rPr>
              <a:t>Là nguồn gốc sinh ra thành phần khoáng trong đất</a:t>
            </a:r>
          </a:p>
        </p:txBody>
      </p:sp>
      <p:sp>
        <p:nvSpPr>
          <p:cNvPr id="13" name="Line 15">
            <a:extLst>
              <a:ext uri="{FF2B5EF4-FFF2-40B4-BE49-F238E27FC236}">
                <a16:creationId xmlns:a16="http://schemas.microsoft.com/office/drawing/2014/main" id="{2A4CCC1D-38E0-4600-9C97-21B6D819EF99}"/>
              </a:ext>
            </a:extLst>
          </p:cNvPr>
          <p:cNvSpPr>
            <a:spLocks noChangeShapeType="1"/>
          </p:cNvSpPr>
          <p:nvPr/>
        </p:nvSpPr>
        <p:spPr bwMode="auto">
          <a:xfrm flipV="1">
            <a:off x="3776271" y="2007044"/>
            <a:ext cx="0" cy="533400"/>
          </a:xfrm>
          <a:prstGeom prst="line">
            <a:avLst/>
          </a:prstGeom>
          <a:noFill/>
          <a:ln w="5715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6">
            <a:extLst>
              <a:ext uri="{FF2B5EF4-FFF2-40B4-BE49-F238E27FC236}">
                <a16:creationId xmlns:a16="http://schemas.microsoft.com/office/drawing/2014/main" id="{EF911D8A-74E9-4997-A191-1BA7AD926EE1}"/>
              </a:ext>
            </a:extLst>
          </p:cNvPr>
          <p:cNvSpPr>
            <a:spLocks noChangeShapeType="1"/>
          </p:cNvSpPr>
          <p:nvPr/>
        </p:nvSpPr>
        <p:spPr bwMode="auto">
          <a:xfrm flipV="1">
            <a:off x="8581301" y="2017677"/>
            <a:ext cx="0" cy="533400"/>
          </a:xfrm>
          <a:prstGeom prst="line">
            <a:avLst/>
          </a:prstGeom>
          <a:noFill/>
          <a:ln w="5715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 name="Picture 4">
            <a:extLst>
              <a:ext uri="{FF2B5EF4-FFF2-40B4-BE49-F238E27FC236}">
                <a16:creationId xmlns:a16="http://schemas.microsoft.com/office/drawing/2014/main" id="{741B1285-E576-4171-A6BE-842487FBEC28}"/>
              </a:ext>
            </a:extLst>
          </p:cNvPr>
          <p:cNvPicPr>
            <a:picLocks noChangeAspect="1"/>
          </p:cNvPicPr>
          <p:nvPr/>
        </p:nvPicPr>
        <p:blipFill>
          <a:blip r:embed="rId5"/>
          <a:stretch>
            <a:fillRect/>
          </a:stretch>
        </p:blipFill>
        <p:spPr>
          <a:xfrm>
            <a:off x="-2968" y="1"/>
            <a:ext cx="1490246" cy="1713336"/>
          </a:xfrm>
          <a:prstGeom prst="rect">
            <a:avLst/>
          </a:prstGeom>
        </p:spPr>
      </p:pic>
      <p:pic>
        <p:nvPicPr>
          <p:cNvPr id="16" name="Picture 15">
            <a:extLst>
              <a:ext uri="{FF2B5EF4-FFF2-40B4-BE49-F238E27FC236}">
                <a16:creationId xmlns:a16="http://schemas.microsoft.com/office/drawing/2014/main" id="{1A9EDC9E-3AC1-4CBC-9B84-1F226E3FD629}"/>
              </a:ext>
            </a:extLst>
          </p:cNvPr>
          <p:cNvPicPr>
            <a:picLocks noChangeAspect="1"/>
          </p:cNvPicPr>
          <p:nvPr/>
        </p:nvPicPr>
        <p:blipFill rotWithShape="1">
          <a:blip r:embed="rId6"/>
          <a:srcRect l="49250" t="16517" r="40417" b="67812"/>
          <a:stretch/>
        </p:blipFill>
        <p:spPr>
          <a:xfrm>
            <a:off x="11189792" y="43527"/>
            <a:ext cx="900324" cy="824905"/>
          </a:xfrm>
          <a:prstGeom prst="rect">
            <a:avLst/>
          </a:prstGeom>
        </p:spPr>
      </p:pic>
    </p:spTree>
    <p:extLst>
      <p:ext uri="{BB962C8B-B14F-4D97-AF65-F5344CB8AC3E}">
        <p14:creationId xmlns:p14="http://schemas.microsoft.com/office/powerpoint/2010/main" val="248924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9">
            <a:extLst>
              <a:ext uri="{FF2B5EF4-FFF2-40B4-BE49-F238E27FC236}">
                <a16:creationId xmlns:a16="http://schemas.microsoft.com/office/drawing/2014/main" id="{83E02A55-AA59-4264-B940-85B633E43785}"/>
              </a:ext>
            </a:extLst>
          </p:cNvPr>
          <p:cNvGrpSpPr>
            <a:grpSpLocks/>
          </p:cNvGrpSpPr>
          <p:nvPr/>
        </p:nvGrpSpPr>
        <p:grpSpPr bwMode="auto">
          <a:xfrm>
            <a:off x="3494386" y="1909444"/>
            <a:ext cx="7812088" cy="4876800"/>
            <a:chOff x="528" y="144"/>
            <a:chExt cx="4921" cy="3072"/>
          </a:xfrm>
        </p:grpSpPr>
        <p:pic>
          <p:nvPicPr>
            <p:cNvPr id="22" name="Picture 4" descr="29">
              <a:extLst>
                <a:ext uri="{FF2B5EF4-FFF2-40B4-BE49-F238E27FC236}">
                  <a16:creationId xmlns:a16="http://schemas.microsoft.com/office/drawing/2014/main" id="{A89A53DF-4A82-4662-A0B5-77B18DF52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2688"/>
            <a:stretch>
              <a:fillRect/>
            </a:stretch>
          </p:blipFill>
          <p:spPr bwMode="auto">
            <a:xfrm>
              <a:off x="528" y="240"/>
              <a:ext cx="1344" cy="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6">
              <a:extLst>
                <a:ext uri="{FF2B5EF4-FFF2-40B4-BE49-F238E27FC236}">
                  <a16:creationId xmlns:a16="http://schemas.microsoft.com/office/drawing/2014/main" id="{54A3CC32-4E9D-40E7-8E5B-CA4A9159F5F3}"/>
                </a:ext>
              </a:extLst>
            </p:cNvPr>
            <p:cNvSpPr>
              <a:spLocks noChangeArrowheads="1"/>
            </p:cNvSpPr>
            <p:nvPr/>
          </p:nvSpPr>
          <p:spPr bwMode="auto">
            <a:xfrm>
              <a:off x="1488" y="2976"/>
              <a:ext cx="297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i="1">
                  <a:solidFill>
                    <a:srgbClr val="0070C0"/>
                  </a:solidFill>
                </a:rPr>
                <a:t>Hình 19.3. Tác động của khí hậu trong việc hình thành đất</a:t>
              </a:r>
            </a:p>
          </p:txBody>
        </p:sp>
        <p:pic>
          <p:nvPicPr>
            <p:cNvPr id="24" name="Picture 7" descr="29">
              <a:extLst>
                <a:ext uri="{FF2B5EF4-FFF2-40B4-BE49-F238E27FC236}">
                  <a16:creationId xmlns:a16="http://schemas.microsoft.com/office/drawing/2014/main" id="{DDCE878E-5A28-4DE0-8A42-5C148DF7C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090" t="-3543" r="35623"/>
            <a:stretch>
              <a:fillRect/>
            </a:stretch>
          </p:blipFill>
          <p:spPr bwMode="auto">
            <a:xfrm>
              <a:off x="2304" y="144"/>
              <a:ext cx="1392"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29">
              <a:extLst>
                <a:ext uri="{FF2B5EF4-FFF2-40B4-BE49-F238E27FC236}">
                  <a16:creationId xmlns:a16="http://schemas.microsoft.com/office/drawing/2014/main" id="{7AF97C06-3066-4EB9-A03F-B0CF7B516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155"/>
            <a:stretch>
              <a:fillRect/>
            </a:stretch>
          </p:blipFill>
          <p:spPr bwMode="auto">
            <a:xfrm>
              <a:off x="4128" y="240"/>
              <a:ext cx="1321" cy="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Line 10">
            <a:extLst>
              <a:ext uri="{FF2B5EF4-FFF2-40B4-BE49-F238E27FC236}">
                <a16:creationId xmlns:a16="http://schemas.microsoft.com/office/drawing/2014/main" id="{D1B1A503-C083-4873-B4D9-C1003D6DD54A}"/>
              </a:ext>
            </a:extLst>
          </p:cNvPr>
          <p:cNvSpPr>
            <a:spLocks noChangeShapeType="1"/>
          </p:cNvSpPr>
          <p:nvPr/>
        </p:nvSpPr>
        <p:spPr bwMode="auto">
          <a:xfrm>
            <a:off x="3265786" y="2113238"/>
            <a:ext cx="685800" cy="457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11">
            <a:extLst>
              <a:ext uri="{FF2B5EF4-FFF2-40B4-BE49-F238E27FC236}">
                <a16:creationId xmlns:a16="http://schemas.microsoft.com/office/drawing/2014/main" id="{F7E15A7D-8B2F-4171-853B-1762B8948624}"/>
              </a:ext>
            </a:extLst>
          </p:cNvPr>
          <p:cNvSpPr>
            <a:spLocks noChangeShapeType="1"/>
          </p:cNvSpPr>
          <p:nvPr/>
        </p:nvSpPr>
        <p:spPr bwMode="auto">
          <a:xfrm>
            <a:off x="3189586" y="2799038"/>
            <a:ext cx="533400" cy="6096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TextBox 31">
            <a:extLst>
              <a:ext uri="{FF2B5EF4-FFF2-40B4-BE49-F238E27FC236}">
                <a16:creationId xmlns:a16="http://schemas.microsoft.com/office/drawing/2014/main" id="{4F180572-F1E2-4EB3-8241-A5808C74CE62}"/>
              </a:ext>
            </a:extLst>
          </p:cNvPr>
          <p:cNvSpPr txBox="1"/>
          <p:nvPr/>
        </p:nvSpPr>
        <p:spPr>
          <a:xfrm>
            <a:off x="204452" y="887213"/>
            <a:ext cx="12218668" cy="800219"/>
          </a:xfrm>
          <a:prstGeom prst="rect">
            <a:avLst/>
          </a:prstGeom>
          <a:noFill/>
        </p:spPr>
        <p:txBody>
          <a:bodyPr wrap="square" rtlCol="0">
            <a:spAutoFit/>
          </a:bodyPr>
          <a:lstStyle/>
          <a:p>
            <a:pPr algn="ctr"/>
            <a:r>
              <a:rPr lang="en-US" altLang="en-US" sz="2800" b="1">
                <a:solidFill>
                  <a:srgbClr val="00B050"/>
                </a:solidFill>
                <a:latin typeface="Arial" panose="020B0604020202020204" pitchFamily="34" charset="0"/>
                <a:cs typeface="Arial" panose="020B0604020202020204" pitchFamily="34" charset="0"/>
              </a:rPr>
              <a:t>Tham gia quá trình phân giải chất khoáng, chất hữu cơ</a:t>
            </a:r>
          </a:p>
          <a:p>
            <a:endParaRPr lang="en-US">
              <a:solidFill>
                <a:srgbClr val="00B050"/>
              </a:solidFill>
            </a:endParaRPr>
          </a:p>
        </p:txBody>
      </p:sp>
      <p:pic>
        <p:nvPicPr>
          <p:cNvPr id="2" name="Picture 1">
            <a:extLst>
              <a:ext uri="{FF2B5EF4-FFF2-40B4-BE49-F238E27FC236}">
                <a16:creationId xmlns:a16="http://schemas.microsoft.com/office/drawing/2014/main" id="{880636FF-C8FF-4337-8E8D-BCBEA9130713}"/>
              </a:ext>
            </a:extLst>
          </p:cNvPr>
          <p:cNvPicPr>
            <a:picLocks noChangeAspect="1"/>
          </p:cNvPicPr>
          <p:nvPr/>
        </p:nvPicPr>
        <p:blipFill>
          <a:blip r:embed="rId4"/>
          <a:stretch>
            <a:fillRect/>
          </a:stretch>
        </p:blipFill>
        <p:spPr>
          <a:xfrm>
            <a:off x="104261" y="24676"/>
            <a:ext cx="1272496" cy="1433680"/>
          </a:xfrm>
          <a:prstGeom prst="rect">
            <a:avLst/>
          </a:prstGeom>
        </p:spPr>
      </p:pic>
      <p:pic>
        <p:nvPicPr>
          <p:cNvPr id="12" name="Picture 11">
            <a:extLst>
              <a:ext uri="{FF2B5EF4-FFF2-40B4-BE49-F238E27FC236}">
                <a16:creationId xmlns:a16="http://schemas.microsoft.com/office/drawing/2014/main" id="{467BF558-3921-4E83-A1BA-65FBF83109F5}"/>
              </a:ext>
            </a:extLst>
          </p:cNvPr>
          <p:cNvPicPr>
            <a:picLocks noChangeAspect="1"/>
          </p:cNvPicPr>
          <p:nvPr/>
        </p:nvPicPr>
        <p:blipFill rotWithShape="1">
          <a:blip r:embed="rId5"/>
          <a:srcRect l="49250" t="16517" r="40417" b="67812"/>
          <a:stretch/>
        </p:blipFill>
        <p:spPr>
          <a:xfrm>
            <a:off x="11189792" y="43527"/>
            <a:ext cx="900324" cy="824905"/>
          </a:xfrm>
          <a:prstGeom prst="rect">
            <a:avLst/>
          </a:prstGeom>
        </p:spPr>
      </p:pic>
    </p:spTree>
    <p:extLst>
      <p:ext uri="{BB962C8B-B14F-4D97-AF65-F5344CB8AC3E}">
        <p14:creationId xmlns:p14="http://schemas.microsoft.com/office/powerpoint/2010/main" val="87197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repeatCount="10000" fill="hold" nodeType="click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childTnLst>
                                </p:cTn>
                              </p:par>
                              <p:par>
                                <p:cTn id="15" presetID="10" presetClass="entr" presetSubtype="0" repeatCount="10000"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A7A79A-65E7-46F3-9D0F-7A9E538CC9A4}"/>
              </a:ext>
            </a:extLst>
          </p:cNvPr>
          <p:cNvSpPr txBox="1"/>
          <p:nvPr/>
        </p:nvSpPr>
        <p:spPr>
          <a:xfrm>
            <a:off x="1165225" y="209399"/>
            <a:ext cx="6922135"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Các nhân tố hình thành đất</a:t>
            </a:r>
          </a:p>
        </p:txBody>
      </p:sp>
      <p:pic>
        <p:nvPicPr>
          <p:cNvPr id="5" name="Picture 4">
            <a:extLst>
              <a:ext uri="{FF2B5EF4-FFF2-40B4-BE49-F238E27FC236}">
                <a16:creationId xmlns:a16="http://schemas.microsoft.com/office/drawing/2014/main" id="{ADA83B5F-613A-4DED-BDFD-11DCC8F0D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0367" y="1636764"/>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CB5E8D-456F-4414-AD17-1302E727CE78}"/>
              </a:ext>
            </a:extLst>
          </p:cNvPr>
          <p:cNvSpPr>
            <a:spLocks noChangeArrowheads="1"/>
          </p:cNvSpPr>
          <p:nvPr/>
        </p:nvSpPr>
        <p:spPr bwMode="auto">
          <a:xfrm>
            <a:off x="6869695" y="6405244"/>
            <a:ext cx="4724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i="1">
                <a:solidFill>
                  <a:srgbClr val="0070C0"/>
                </a:solidFill>
              </a:rPr>
              <a:t>Hình 19.4. Sinh vật trong đất</a:t>
            </a:r>
          </a:p>
        </p:txBody>
      </p:sp>
      <p:sp>
        <p:nvSpPr>
          <p:cNvPr id="9" name="TextBox 8">
            <a:extLst>
              <a:ext uri="{FF2B5EF4-FFF2-40B4-BE49-F238E27FC236}">
                <a16:creationId xmlns:a16="http://schemas.microsoft.com/office/drawing/2014/main" id="{26C580DA-A211-4C58-8625-F6893688BC08}"/>
              </a:ext>
            </a:extLst>
          </p:cNvPr>
          <p:cNvSpPr txBox="1"/>
          <p:nvPr/>
        </p:nvSpPr>
        <p:spPr>
          <a:xfrm>
            <a:off x="1467055" y="713434"/>
            <a:ext cx="9475079" cy="923330"/>
          </a:xfrm>
          <a:prstGeom prst="rect">
            <a:avLst/>
          </a:prstGeom>
          <a:noFill/>
        </p:spPr>
        <p:txBody>
          <a:bodyPr wrap="square" rtlCol="0">
            <a:spAutoFit/>
          </a:bodyPr>
          <a:lstStyle/>
          <a:p>
            <a:pPr algn="ctr"/>
            <a:r>
              <a:rPr lang="en-US" altLang="en-US" sz="3600">
                <a:solidFill>
                  <a:srgbClr val="00B050"/>
                </a:solidFill>
                <a:latin typeface="Arial" panose="020B0604020202020204" pitchFamily="34" charset="0"/>
                <a:cs typeface="Arial" panose="020B0604020202020204" pitchFamily="34" charset="0"/>
              </a:rPr>
              <a:t>Là nguồn gốc sinh ra thành phần hữu cơ </a:t>
            </a:r>
          </a:p>
          <a:p>
            <a:endParaRPr lang="en-US">
              <a:solidFill>
                <a:srgbClr val="00B050"/>
              </a:solidFill>
            </a:endParaRPr>
          </a:p>
        </p:txBody>
      </p:sp>
      <p:pic>
        <p:nvPicPr>
          <p:cNvPr id="2" name="Picture 1">
            <a:extLst>
              <a:ext uri="{FF2B5EF4-FFF2-40B4-BE49-F238E27FC236}">
                <a16:creationId xmlns:a16="http://schemas.microsoft.com/office/drawing/2014/main" id="{066815D6-4251-41A1-BF77-92E8EB8434C1}"/>
              </a:ext>
            </a:extLst>
          </p:cNvPr>
          <p:cNvPicPr>
            <a:picLocks noChangeAspect="1"/>
          </p:cNvPicPr>
          <p:nvPr/>
        </p:nvPicPr>
        <p:blipFill>
          <a:blip r:embed="rId3"/>
          <a:stretch>
            <a:fillRect/>
          </a:stretch>
        </p:blipFill>
        <p:spPr>
          <a:xfrm>
            <a:off x="0" y="-1640"/>
            <a:ext cx="1467055" cy="1714739"/>
          </a:xfrm>
          <a:prstGeom prst="rect">
            <a:avLst/>
          </a:prstGeom>
        </p:spPr>
      </p:pic>
      <p:pic>
        <p:nvPicPr>
          <p:cNvPr id="8" name="Picture 7">
            <a:extLst>
              <a:ext uri="{FF2B5EF4-FFF2-40B4-BE49-F238E27FC236}">
                <a16:creationId xmlns:a16="http://schemas.microsoft.com/office/drawing/2014/main" id="{01F4C740-DDC4-4678-9760-9C4772E1E5B9}"/>
              </a:ext>
            </a:extLst>
          </p:cNvPr>
          <p:cNvPicPr>
            <a:picLocks noChangeAspect="1"/>
          </p:cNvPicPr>
          <p:nvPr/>
        </p:nvPicPr>
        <p:blipFill rotWithShape="1">
          <a:blip r:embed="rId4"/>
          <a:srcRect l="49250" t="16517" r="40417" b="67812"/>
          <a:stretch/>
        </p:blipFill>
        <p:spPr>
          <a:xfrm>
            <a:off x="11189792" y="43527"/>
            <a:ext cx="900324" cy="824905"/>
          </a:xfrm>
          <a:prstGeom prst="rect">
            <a:avLst/>
          </a:prstGeom>
        </p:spPr>
      </p:pic>
    </p:spTree>
    <p:extLst>
      <p:ext uri="{BB962C8B-B14F-4D97-AF65-F5344CB8AC3E}">
        <p14:creationId xmlns:p14="http://schemas.microsoft.com/office/powerpoint/2010/main" val="28552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AF3DAC-3405-402A-9D50-3C1B9EFED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301"/>
          <a:stretch>
            <a:fillRect/>
          </a:stretch>
        </p:blipFill>
        <p:spPr bwMode="auto">
          <a:xfrm>
            <a:off x="2411161" y="1990661"/>
            <a:ext cx="4884871" cy="42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D8D9CC77-590F-4F81-BA33-9530C21DEC6B}"/>
              </a:ext>
            </a:extLst>
          </p:cNvPr>
          <p:cNvSpPr txBox="1">
            <a:spLocks noChangeArrowheads="1"/>
          </p:cNvSpPr>
          <p:nvPr/>
        </p:nvSpPr>
        <p:spPr bwMode="auto">
          <a:xfrm>
            <a:off x="6440815" y="5760834"/>
            <a:ext cx="658813" cy="517834"/>
          </a:xfrm>
          <a:prstGeom prst="rect">
            <a:avLst/>
          </a:prstGeom>
          <a:noFill/>
          <a:ln>
            <a:noFill/>
          </a:ln>
          <a:effectLst/>
          <a:extLst>
            <a:ext uri="{909E8E84-426E-40DD-AFC4-6F175D3DCCD1}">
              <a14:hiddenFill xmlns:a14="http://schemas.microsoft.com/office/drawing/2010/main">
                <a:gradFill rotWithShape="1">
                  <a:gsLst>
                    <a:gs pos="0">
                      <a:srgbClr val="CCFFCC"/>
                    </a:gs>
                    <a:gs pos="50000">
                      <a:schemeClr val="bg1"/>
                    </a:gs>
                    <a:gs pos="100000">
                      <a:srgbClr val="CCFFCC"/>
                    </a:gs>
                  </a:gsLst>
                  <a:lin ang="5400000" scaled="1"/>
                </a:gra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n-US" sz="2800" b="1" i="1">
                <a:latin typeface="Times New Roman" panose="02020603050405020304" pitchFamily="18" charset="0"/>
              </a:rPr>
              <a:t>đất</a:t>
            </a:r>
          </a:p>
        </p:txBody>
      </p:sp>
      <p:pic>
        <p:nvPicPr>
          <p:cNvPr id="7" name="Picture 6" descr="scan0016">
            <a:extLst>
              <a:ext uri="{FF2B5EF4-FFF2-40B4-BE49-F238E27FC236}">
                <a16:creationId xmlns:a16="http://schemas.microsoft.com/office/drawing/2014/main" id="{7EAFE286-A188-4666-82FA-FCECFDAC6033}"/>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l="3062" t="13260" r="12706" b="21964"/>
          <a:stretch>
            <a:fillRect/>
          </a:stretch>
        </p:blipFill>
        <p:spPr bwMode="auto">
          <a:xfrm>
            <a:off x="7296032" y="2038086"/>
            <a:ext cx="4795837" cy="42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a:extLst>
              <a:ext uri="{FF2B5EF4-FFF2-40B4-BE49-F238E27FC236}">
                <a16:creationId xmlns:a16="http://schemas.microsoft.com/office/drawing/2014/main" id="{15A622FF-383B-49C8-A3CC-36877F325681}"/>
              </a:ext>
            </a:extLst>
          </p:cNvPr>
          <p:cNvSpPr>
            <a:spLocks noChangeShapeType="1"/>
          </p:cNvSpPr>
          <p:nvPr/>
        </p:nvSpPr>
        <p:spPr bwMode="auto">
          <a:xfrm>
            <a:off x="4768984" y="3228519"/>
            <a:ext cx="691649" cy="94171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15" name="Rectangle 6">
            <a:extLst>
              <a:ext uri="{FF2B5EF4-FFF2-40B4-BE49-F238E27FC236}">
                <a16:creationId xmlns:a16="http://schemas.microsoft.com/office/drawing/2014/main" id="{C1848E0A-7086-4751-A875-E21018FDB3DD}"/>
              </a:ext>
            </a:extLst>
          </p:cNvPr>
          <p:cNvSpPr>
            <a:spLocks noChangeArrowheads="1"/>
          </p:cNvSpPr>
          <p:nvPr/>
        </p:nvSpPr>
        <p:spPr bwMode="auto">
          <a:xfrm>
            <a:off x="5038230" y="6405244"/>
            <a:ext cx="4724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i="1">
                <a:solidFill>
                  <a:srgbClr val="0070C0"/>
                </a:solidFill>
              </a:rPr>
              <a:t>Hình 19.5. Các nhân tố hình thành đất</a:t>
            </a:r>
          </a:p>
        </p:txBody>
      </p:sp>
      <p:sp>
        <p:nvSpPr>
          <p:cNvPr id="20" name="TextBox 19">
            <a:extLst>
              <a:ext uri="{FF2B5EF4-FFF2-40B4-BE49-F238E27FC236}">
                <a16:creationId xmlns:a16="http://schemas.microsoft.com/office/drawing/2014/main" id="{BFCF45F1-CB57-4C21-81CC-445FD04B5C7C}"/>
              </a:ext>
            </a:extLst>
          </p:cNvPr>
          <p:cNvSpPr txBox="1"/>
          <p:nvPr/>
        </p:nvSpPr>
        <p:spPr>
          <a:xfrm>
            <a:off x="577986" y="798056"/>
            <a:ext cx="12218668" cy="861774"/>
          </a:xfrm>
          <a:prstGeom prst="rect">
            <a:avLst/>
          </a:prstGeom>
          <a:noFill/>
        </p:spPr>
        <p:txBody>
          <a:bodyPr wrap="square" rtlCol="0">
            <a:spAutoFit/>
          </a:bodyPr>
          <a:lstStyle/>
          <a:p>
            <a:pPr algn="ctr"/>
            <a:r>
              <a:rPr lang="en-US" altLang="en-US" sz="3200">
                <a:solidFill>
                  <a:srgbClr val="00B050"/>
                </a:solidFill>
                <a:latin typeface="Arial" panose="020B0604020202020204" pitchFamily="34" charset="0"/>
                <a:cs typeface="Arial" panose="020B0604020202020204" pitchFamily="34" charset="0"/>
              </a:rPr>
              <a:t>Ảnh hưởng đến độ dày của tầng đất và độ phì của đất</a:t>
            </a:r>
          </a:p>
          <a:p>
            <a:endParaRPr lang="en-US"/>
          </a:p>
        </p:txBody>
      </p:sp>
      <p:pic>
        <p:nvPicPr>
          <p:cNvPr id="2" name="Picture 1">
            <a:extLst>
              <a:ext uri="{FF2B5EF4-FFF2-40B4-BE49-F238E27FC236}">
                <a16:creationId xmlns:a16="http://schemas.microsoft.com/office/drawing/2014/main" id="{53664FB7-B4F2-42FE-BA9F-218F151F24C5}"/>
              </a:ext>
            </a:extLst>
          </p:cNvPr>
          <p:cNvPicPr>
            <a:picLocks noChangeAspect="1"/>
          </p:cNvPicPr>
          <p:nvPr/>
        </p:nvPicPr>
        <p:blipFill>
          <a:blip r:embed="rId5"/>
          <a:stretch>
            <a:fillRect/>
          </a:stretch>
        </p:blipFill>
        <p:spPr>
          <a:xfrm>
            <a:off x="0" y="64396"/>
            <a:ext cx="1482322" cy="1404714"/>
          </a:xfrm>
          <a:prstGeom prst="rect">
            <a:avLst/>
          </a:prstGeom>
        </p:spPr>
      </p:pic>
      <p:pic>
        <p:nvPicPr>
          <p:cNvPr id="10" name="Picture 9">
            <a:extLst>
              <a:ext uri="{FF2B5EF4-FFF2-40B4-BE49-F238E27FC236}">
                <a16:creationId xmlns:a16="http://schemas.microsoft.com/office/drawing/2014/main" id="{27B206DB-E89D-4EDE-936A-811FE04D05AE}"/>
              </a:ext>
            </a:extLst>
          </p:cNvPr>
          <p:cNvPicPr>
            <a:picLocks noChangeAspect="1"/>
          </p:cNvPicPr>
          <p:nvPr/>
        </p:nvPicPr>
        <p:blipFill rotWithShape="1">
          <a:blip r:embed="rId6"/>
          <a:srcRect l="49250" t="16517" r="40417" b="67812"/>
          <a:stretch/>
        </p:blipFill>
        <p:spPr>
          <a:xfrm>
            <a:off x="11189792" y="43527"/>
            <a:ext cx="900324" cy="824905"/>
          </a:xfrm>
          <a:prstGeom prst="rect">
            <a:avLst/>
          </a:prstGeom>
        </p:spPr>
      </p:pic>
    </p:spTree>
    <p:extLst>
      <p:ext uri="{BB962C8B-B14F-4D97-AF65-F5344CB8AC3E}">
        <p14:creationId xmlns:p14="http://schemas.microsoft.com/office/powerpoint/2010/main" val="126828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athinhthanh1">
            <a:extLst>
              <a:ext uri="{FF2B5EF4-FFF2-40B4-BE49-F238E27FC236}">
                <a16:creationId xmlns:a16="http://schemas.microsoft.com/office/drawing/2014/main" id="{4A717A78-2C9E-4D5B-8E9D-78EE234D2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816" y="2030898"/>
            <a:ext cx="6922135" cy="399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8">
            <a:extLst>
              <a:ext uri="{FF2B5EF4-FFF2-40B4-BE49-F238E27FC236}">
                <a16:creationId xmlns:a16="http://schemas.microsoft.com/office/drawing/2014/main" id="{A7176A7A-E0EB-4A94-9E8A-98A5D6A75785}"/>
              </a:ext>
            </a:extLst>
          </p:cNvPr>
          <p:cNvSpPr>
            <a:spLocks noChangeArrowheads="1"/>
          </p:cNvSpPr>
          <p:nvPr/>
        </p:nvSpPr>
        <p:spPr bwMode="auto">
          <a:xfrm>
            <a:off x="5267082" y="5413682"/>
            <a:ext cx="1567646" cy="61517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rPr>
              <a:t>1 năm</a:t>
            </a:r>
          </a:p>
        </p:txBody>
      </p:sp>
      <p:sp>
        <p:nvSpPr>
          <p:cNvPr id="11" name="Rectangle 9">
            <a:extLst>
              <a:ext uri="{FF2B5EF4-FFF2-40B4-BE49-F238E27FC236}">
                <a16:creationId xmlns:a16="http://schemas.microsoft.com/office/drawing/2014/main" id="{A863ABE8-54F5-4301-B775-B0202131A602}"/>
              </a:ext>
            </a:extLst>
          </p:cNvPr>
          <p:cNvSpPr>
            <a:spLocks noChangeArrowheads="1"/>
          </p:cNvSpPr>
          <p:nvPr/>
        </p:nvSpPr>
        <p:spPr bwMode="auto">
          <a:xfrm>
            <a:off x="7449541" y="5413682"/>
            <a:ext cx="1567646" cy="61517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rPr>
              <a:t>2 năm</a:t>
            </a:r>
          </a:p>
        </p:txBody>
      </p:sp>
      <p:sp>
        <p:nvSpPr>
          <p:cNvPr id="12" name="Rectangle 10">
            <a:extLst>
              <a:ext uri="{FF2B5EF4-FFF2-40B4-BE49-F238E27FC236}">
                <a16:creationId xmlns:a16="http://schemas.microsoft.com/office/drawing/2014/main" id="{FB3CDA85-A151-43E8-AAB9-C91D3A2C0DD1}"/>
              </a:ext>
            </a:extLst>
          </p:cNvPr>
          <p:cNvSpPr>
            <a:spLocks noChangeArrowheads="1"/>
          </p:cNvSpPr>
          <p:nvPr/>
        </p:nvSpPr>
        <p:spPr bwMode="auto">
          <a:xfrm>
            <a:off x="9631999" y="5413682"/>
            <a:ext cx="1567646" cy="61517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rPr>
              <a:t>3 năm</a:t>
            </a:r>
          </a:p>
        </p:txBody>
      </p:sp>
      <p:sp>
        <p:nvSpPr>
          <p:cNvPr id="15" name="Rectangle 6">
            <a:extLst>
              <a:ext uri="{FF2B5EF4-FFF2-40B4-BE49-F238E27FC236}">
                <a16:creationId xmlns:a16="http://schemas.microsoft.com/office/drawing/2014/main" id="{C1848E0A-7086-4751-A875-E21018FDB3DD}"/>
              </a:ext>
            </a:extLst>
          </p:cNvPr>
          <p:cNvSpPr>
            <a:spLocks noChangeArrowheads="1"/>
          </p:cNvSpPr>
          <p:nvPr/>
        </p:nvSpPr>
        <p:spPr bwMode="auto">
          <a:xfrm>
            <a:off x="6242184" y="6368840"/>
            <a:ext cx="4724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i="1">
                <a:solidFill>
                  <a:srgbClr val="0070C0"/>
                </a:solidFill>
              </a:rPr>
              <a:t>Hình 19.6. Các nhân tố hình thành đất</a:t>
            </a:r>
          </a:p>
        </p:txBody>
      </p:sp>
      <p:sp>
        <p:nvSpPr>
          <p:cNvPr id="21" name="TextBox 20">
            <a:extLst>
              <a:ext uri="{FF2B5EF4-FFF2-40B4-BE49-F238E27FC236}">
                <a16:creationId xmlns:a16="http://schemas.microsoft.com/office/drawing/2014/main" id="{C8BA2D41-FE4E-4998-91D0-BFD5FFE0944D}"/>
              </a:ext>
            </a:extLst>
          </p:cNvPr>
          <p:cNvSpPr txBox="1"/>
          <p:nvPr/>
        </p:nvSpPr>
        <p:spPr>
          <a:xfrm>
            <a:off x="1002535" y="430460"/>
            <a:ext cx="13363460" cy="1600438"/>
          </a:xfrm>
          <a:prstGeom prst="rect">
            <a:avLst/>
          </a:prstGeom>
          <a:noFill/>
        </p:spPr>
        <p:txBody>
          <a:bodyPr wrap="square" rtlCol="0">
            <a:spAutoFit/>
          </a:bodyPr>
          <a:lstStyle/>
          <a:p>
            <a:r>
              <a:rPr lang="en-US" altLang="en-US" sz="4000" b="1">
                <a:solidFill>
                  <a:srgbClr val="0070C0"/>
                </a:solidFill>
                <a:latin typeface="Arial" panose="020B0604020202020204" pitchFamily="34" charset="0"/>
                <a:cs typeface="Arial" panose="020B0604020202020204" pitchFamily="34" charset="0"/>
              </a:rPr>
              <a:t>     </a:t>
            </a:r>
            <a:r>
              <a:rPr lang="en-US" altLang="en-US" sz="4000">
                <a:solidFill>
                  <a:srgbClr val="00B050"/>
                </a:solidFill>
                <a:latin typeface="Arial" panose="020B0604020202020204" pitchFamily="34" charset="0"/>
                <a:cs typeface="Arial" panose="020B0604020202020204" pitchFamily="34" charset="0"/>
              </a:rPr>
              <a:t>-Thời gian hình thành đất lâu hơn sẽ có tầng </a:t>
            </a:r>
          </a:p>
          <a:p>
            <a:r>
              <a:rPr lang="en-US" altLang="en-US" sz="4000">
                <a:solidFill>
                  <a:srgbClr val="00B050"/>
                </a:solidFill>
                <a:latin typeface="Arial" panose="020B0604020202020204" pitchFamily="34" charset="0"/>
                <a:cs typeface="Arial" panose="020B0604020202020204" pitchFamily="34" charset="0"/>
              </a:rPr>
              <a:t>	đất 	dày hơn</a:t>
            </a:r>
          </a:p>
          <a:p>
            <a:endParaRPr lang="en-US"/>
          </a:p>
        </p:txBody>
      </p:sp>
      <p:pic>
        <p:nvPicPr>
          <p:cNvPr id="2" name="Picture 1">
            <a:extLst>
              <a:ext uri="{FF2B5EF4-FFF2-40B4-BE49-F238E27FC236}">
                <a16:creationId xmlns:a16="http://schemas.microsoft.com/office/drawing/2014/main" id="{3D733448-F948-452F-B403-F36328F7BDC3}"/>
              </a:ext>
            </a:extLst>
          </p:cNvPr>
          <p:cNvPicPr>
            <a:picLocks noChangeAspect="1"/>
          </p:cNvPicPr>
          <p:nvPr/>
        </p:nvPicPr>
        <p:blipFill>
          <a:blip r:embed="rId3"/>
          <a:stretch>
            <a:fillRect/>
          </a:stretch>
        </p:blipFill>
        <p:spPr>
          <a:xfrm>
            <a:off x="28671" y="22378"/>
            <a:ext cx="1567646" cy="1654256"/>
          </a:xfrm>
          <a:prstGeom prst="rect">
            <a:avLst/>
          </a:prstGeom>
        </p:spPr>
      </p:pic>
    </p:spTree>
    <p:extLst>
      <p:ext uri="{BB962C8B-B14F-4D97-AF65-F5344CB8AC3E}">
        <p14:creationId xmlns:p14="http://schemas.microsoft.com/office/powerpoint/2010/main" val="315569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7FFD6A0-B8B5-433E-953D-39FE1B249506}"/>
              </a:ext>
            </a:extLst>
          </p:cNvPr>
          <p:cNvSpPr/>
          <p:nvPr/>
        </p:nvSpPr>
        <p:spPr>
          <a:xfrm>
            <a:off x="243314" y="2347503"/>
            <a:ext cx="1687098" cy="23393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panose="020B0604020202020204" pitchFamily="34" charset="0"/>
                <a:cs typeface="Arial" panose="020B0604020202020204" pitchFamily="34" charset="0"/>
              </a:rPr>
              <a:t>NHÂN </a:t>
            </a:r>
          </a:p>
          <a:p>
            <a:pPr algn="ctr"/>
            <a:r>
              <a:rPr lang="en-US" sz="3600">
                <a:latin typeface="Arial" panose="020B0604020202020204" pitchFamily="34" charset="0"/>
                <a:cs typeface="Arial" panose="020B0604020202020204" pitchFamily="34" charset="0"/>
              </a:rPr>
              <a:t>TỐ</a:t>
            </a:r>
          </a:p>
        </p:txBody>
      </p:sp>
      <p:grpSp>
        <p:nvGrpSpPr>
          <p:cNvPr id="59" name="Group 58">
            <a:extLst>
              <a:ext uri="{FF2B5EF4-FFF2-40B4-BE49-F238E27FC236}">
                <a16:creationId xmlns:a16="http://schemas.microsoft.com/office/drawing/2014/main" id="{CE3AFCB0-A6BF-4288-A97C-0B2A8F104082}"/>
              </a:ext>
            </a:extLst>
          </p:cNvPr>
          <p:cNvGrpSpPr/>
          <p:nvPr/>
        </p:nvGrpSpPr>
        <p:grpSpPr>
          <a:xfrm>
            <a:off x="1930412" y="154529"/>
            <a:ext cx="2719788" cy="6548942"/>
            <a:chOff x="1930412" y="154529"/>
            <a:chExt cx="2719788" cy="6548942"/>
          </a:xfrm>
        </p:grpSpPr>
        <p:pic>
          <p:nvPicPr>
            <p:cNvPr id="11" name="Picture 10">
              <a:extLst>
                <a:ext uri="{FF2B5EF4-FFF2-40B4-BE49-F238E27FC236}">
                  <a16:creationId xmlns:a16="http://schemas.microsoft.com/office/drawing/2014/main" id="{EE510605-563A-4C63-B9F8-32F3715F3EE1}"/>
                </a:ext>
              </a:extLst>
            </p:cNvPr>
            <p:cNvPicPr>
              <a:picLocks noChangeAspect="1"/>
            </p:cNvPicPr>
            <p:nvPr/>
          </p:nvPicPr>
          <p:blipFill>
            <a:blip r:embed="rId3"/>
            <a:stretch>
              <a:fillRect/>
            </a:stretch>
          </p:blipFill>
          <p:spPr>
            <a:xfrm>
              <a:off x="3514886" y="154529"/>
              <a:ext cx="1049570" cy="1206691"/>
            </a:xfrm>
            <a:prstGeom prst="rect">
              <a:avLst/>
            </a:prstGeom>
          </p:spPr>
        </p:pic>
        <p:pic>
          <p:nvPicPr>
            <p:cNvPr id="12" name="Picture 11">
              <a:extLst>
                <a:ext uri="{FF2B5EF4-FFF2-40B4-BE49-F238E27FC236}">
                  <a16:creationId xmlns:a16="http://schemas.microsoft.com/office/drawing/2014/main" id="{BC4C8124-826C-4281-B277-0E5871F2CDEF}"/>
                </a:ext>
              </a:extLst>
            </p:cNvPr>
            <p:cNvPicPr>
              <a:picLocks noChangeAspect="1"/>
            </p:cNvPicPr>
            <p:nvPr/>
          </p:nvPicPr>
          <p:blipFill>
            <a:blip r:embed="rId4"/>
            <a:stretch>
              <a:fillRect/>
            </a:stretch>
          </p:blipFill>
          <p:spPr>
            <a:xfrm>
              <a:off x="3376841" y="4207462"/>
              <a:ext cx="1273359" cy="1206691"/>
            </a:xfrm>
            <a:prstGeom prst="rect">
              <a:avLst/>
            </a:prstGeom>
          </p:spPr>
        </p:pic>
        <p:pic>
          <p:nvPicPr>
            <p:cNvPr id="13" name="Picture 12">
              <a:extLst>
                <a:ext uri="{FF2B5EF4-FFF2-40B4-BE49-F238E27FC236}">
                  <a16:creationId xmlns:a16="http://schemas.microsoft.com/office/drawing/2014/main" id="{66D65C90-1DAE-4874-ACD2-36FF9F49137C}"/>
                </a:ext>
              </a:extLst>
            </p:cNvPr>
            <p:cNvPicPr>
              <a:picLocks noChangeAspect="1"/>
            </p:cNvPicPr>
            <p:nvPr/>
          </p:nvPicPr>
          <p:blipFill>
            <a:blip r:embed="rId5"/>
            <a:stretch>
              <a:fillRect/>
            </a:stretch>
          </p:blipFill>
          <p:spPr>
            <a:xfrm>
              <a:off x="3514886" y="1443847"/>
              <a:ext cx="992494" cy="1118211"/>
            </a:xfrm>
            <a:prstGeom prst="rect">
              <a:avLst/>
            </a:prstGeom>
          </p:spPr>
        </p:pic>
        <p:pic>
          <p:nvPicPr>
            <p:cNvPr id="14" name="Picture 13">
              <a:extLst>
                <a:ext uri="{FF2B5EF4-FFF2-40B4-BE49-F238E27FC236}">
                  <a16:creationId xmlns:a16="http://schemas.microsoft.com/office/drawing/2014/main" id="{A2C94B13-E6E0-4EC1-8338-A256F2AD07CB}"/>
                </a:ext>
              </a:extLst>
            </p:cNvPr>
            <p:cNvPicPr>
              <a:picLocks noChangeAspect="1"/>
            </p:cNvPicPr>
            <p:nvPr/>
          </p:nvPicPr>
          <p:blipFill>
            <a:blip r:embed="rId6"/>
            <a:stretch>
              <a:fillRect/>
            </a:stretch>
          </p:blipFill>
          <p:spPr>
            <a:xfrm>
              <a:off x="3514886" y="2928074"/>
              <a:ext cx="873300" cy="1020740"/>
            </a:xfrm>
            <a:prstGeom prst="rect">
              <a:avLst/>
            </a:prstGeom>
          </p:spPr>
        </p:pic>
        <p:pic>
          <p:nvPicPr>
            <p:cNvPr id="15" name="Picture 14">
              <a:extLst>
                <a:ext uri="{FF2B5EF4-FFF2-40B4-BE49-F238E27FC236}">
                  <a16:creationId xmlns:a16="http://schemas.microsoft.com/office/drawing/2014/main" id="{CB95E53E-2D7C-4FA1-A84B-529ACEB0FD4B}"/>
                </a:ext>
              </a:extLst>
            </p:cNvPr>
            <p:cNvPicPr>
              <a:picLocks noChangeAspect="1"/>
            </p:cNvPicPr>
            <p:nvPr/>
          </p:nvPicPr>
          <p:blipFill>
            <a:blip r:embed="rId7"/>
            <a:stretch>
              <a:fillRect/>
            </a:stretch>
          </p:blipFill>
          <p:spPr>
            <a:xfrm>
              <a:off x="3383879" y="5505433"/>
              <a:ext cx="1135314" cy="1198038"/>
            </a:xfrm>
            <a:prstGeom prst="rect">
              <a:avLst/>
            </a:prstGeom>
          </p:spPr>
        </p:pic>
        <p:cxnSp>
          <p:nvCxnSpPr>
            <p:cNvPr id="17" name="Straight Arrow Connector 16">
              <a:extLst>
                <a:ext uri="{FF2B5EF4-FFF2-40B4-BE49-F238E27FC236}">
                  <a16:creationId xmlns:a16="http://schemas.microsoft.com/office/drawing/2014/main" id="{E8A5F6A0-C44C-4B1C-8B78-42C24108F4DE}"/>
                </a:ext>
              </a:extLst>
            </p:cNvPr>
            <p:cNvCxnSpPr>
              <a:cxnSpLocks/>
              <a:stCxn id="10" idx="3"/>
            </p:cNvCxnSpPr>
            <p:nvPr/>
          </p:nvCxnSpPr>
          <p:spPr>
            <a:xfrm flipV="1">
              <a:off x="1930412" y="343917"/>
              <a:ext cx="1795749" cy="31732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F7DE1B4-D428-4A64-9A9B-8D26E2989567}"/>
                </a:ext>
              </a:extLst>
            </p:cNvPr>
            <p:cNvCxnSpPr>
              <a:cxnSpLocks/>
              <a:stCxn id="10" idx="3"/>
            </p:cNvCxnSpPr>
            <p:nvPr/>
          </p:nvCxnSpPr>
          <p:spPr>
            <a:xfrm flipV="1">
              <a:off x="1930412" y="1657043"/>
              <a:ext cx="1795749" cy="18601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AC9EB8C-3EDD-412A-9905-5E328DDC9E90}"/>
                </a:ext>
              </a:extLst>
            </p:cNvPr>
            <p:cNvCxnSpPr>
              <a:cxnSpLocks/>
              <a:stCxn id="10" idx="3"/>
            </p:cNvCxnSpPr>
            <p:nvPr/>
          </p:nvCxnSpPr>
          <p:spPr>
            <a:xfrm flipV="1">
              <a:off x="1930412" y="3316853"/>
              <a:ext cx="1681042" cy="20032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2D8FFC7-4897-48A5-9635-85720E4B6C6F}"/>
                </a:ext>
              </a:extLst>
            </p:cNvPr>
            <p:cNvCxnSpPr>
              <a:cxnSpLocks/>
              <a:stCxn id="10" idx="3"/>
            </p:cNvCxnSpPr>
            <p:nvPr/>
          </p:nvCxnSpPr>
          <p:spPr>
            <a:xfrm>
              <a:off x="1930412" y="3517177"/>
              <a:ext cx="1647430" cy="86734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D235A4F-B92A-42B7-9C75-1B328CB251AD}"/>
                </a:ext>
              </a:extLst>
            </p:cNvPr>
            <p:cNvCxnSpPr>
              <a:cxnSpLocks/>
              <a:stCxn id="10" idx="3"/>
            </p:cNvCxnSpPr>
            <p:nvPr/>
          </p:nvCxnSpPr>
          <p:spPr>
            <a:xfrm>
              <a:off x="1930412" y="3517177"/>
              <a:ext cx="1584474" cy="244595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A45DA7A9-D601-427D-B891-5ACFB7566A8C}"/>
              </a:ext>
            </a:extLst>
          </p:cNvPr>
          <p:cNvGrpSpPr/>
          <p:nvPr/>
        </p:nvGrpSpPr>
        <p:grpSpPr>
          <a:xfrm>
            <a:off x="4348859" y="660996"/>
            <a:ext cx="5187654" cy="5310896"/>
            <a:chOff x="4348859" y="660996"/>
            <a:chExt cx="4488661" cy="5310896"/>
          </a:xfrm>
        </p:grpSpPr>
        <p:cxnSp>
          <p:nvCxnSpPr>
            <p:cNvPr id="30" name="Straight Arrow Connector 29">
              <a:extLst>
                <a:ext uri="{FF2B5EF4-FFF2-40B4-BE49-F238E27FC236}">
                  <a16:creationId xmlns:a16="http://schemas.microsoft.com/office/drawing/2014/main" id="{2EB3580D-3C15-4E54-96DD-AA9A990E01DD}"/>
                </a:ext>
              </a:extLst>
            </p:cNvPr>
            <p:cNvCxnSpPr>
              <a:cxnSpLocks/>
            </p:cNvCxnSpPr>
            <p:nvPr/>
          </p:nvCxnSpPr>
          <p:spPr>
            <a:xfrm>
              <a:off x="4388186" y="660996"/>
              <a:ext cx="4449334" cy="0"/>
            </a:xfrm>
            <a:prstGeom prst="straightConnector1">
              <a:avLst/>
            </a:prstGeom>
            <a:ln w="25400">
              <a:solidFill>
                <a:srgbClr val="3B17F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6121FF9-34C4-40D9-BBB4-1FE6FC1506EF}"/>
                </a:ext>
              </a:extLst>
            </p:cNvPr>
            <p:cNvCxnSpPr>
              <a:cxnSpLocks/>
            </p:cNvCxnSpPr>
            <p:nvPr/>
          </p:nvCxnSpPr>
          <p:spPr>
            <a:xfrm>
              <a:off x="4348859" y="2062243"/>
              <a:ext cx="4343449" cy="8758"/>
            </a:xfrm>
            <a:prstGeom prst="straightConnector1">
              <a:avLst/>
            </a:prstGeom>
            <a:ln w="25400">
              <a:solidFill>
                <a:srgbClr val="3B17F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425AD50-A53F-4207-A98C-6444CB3C3344}"/>
                </a:ext>
              </a:extLst>
            </p:cNvPr>
            <p:cNvCxnSpPr>
              <a:cxnSpLocks/>
            </p:cNvCxnSpPr>
            <p:nvPr/>
          </p:nvCxnSpPr>
          <p:spPr>
            <a:xfrm>
              <a:off x="4348859" y="3362540"/>
              <a:ext cx="4343449" cy="8758"/>
            </a:xfrm>
            <a:prstGeom prst="straightConnector1">
              <a:avLst/>
            </a:prstGeom>
            <a:ln w="25400">
              <a:solidFill>
                <a:srgbClr val="3B17F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489CBF-2242-43A0-A567-334E9962300C}"/>
                </a:ext>
              </a:extLst>
            </p:cNvPr>
            <p:cNvCxnSpPr>
              <a:cxnSpLocks/>
            </p:cNvCxnSpPr>
            <p:nvPr/>
          </p:nvCxnSpPr>
          <p:spPr>
            <a:xfrm>
              <a:off x="4348859" y="4662837"/>
              <a:ext cx="4343449" cy="8758"/>
            </a:xfrm>
            <a:prstGeom prst="straightConnector1">
              <a:avLst/>
            </a:prstGeom>
            <a:ln w="25400">
              <a:solidFill>
                <a:srgbClr val="3B17F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35B19DB-4BA8-4BC3-BDC9-C0DE9BA21AB1}"/>
                </a:ext>
              </a:extLst>
            </p:cNvPr>
            <p:cNvCxnSpPr>
              <a:cxnSpLocks/>
            </p:cNvCxnSpPr>
            <p:nvPr/>
          </p:nvCxnSpPr>
          <p:spPr>
            <a:xfrm>
              <a:off x="4348859" y="5963134"/>
              <a:ext cx="4343449" cy="8758"/>
            </a:xfrm>
            <a:prstGeom prst="straightConnector1">
              <a:avLst/>
            </a:prstGeom>
            <a:ln w="25400">
              <a:solidFill>
                <a:srgbClr val="3B17F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B7785B29-D898-48A5-8CE8-8F4BDF61F5F9}"/>
              </a:ext>
            </a:extLst>
          </p:cNvPr>
          <p:cNvGrpSpPr/>
          <p:nvPr/>
        </p:nvGrpSpPr>
        <p:grpSpPr>
          <a:xfrm>
            <a:off x="4628588" y="215239"/>
            <a:ext cx="4939231" cy="6488232"/>
            <a:chOff x="4216591" y="180912"/>
            <a:chExt cx="4939231" cy="6488232"/>
          </a:xfrm>
        </p:grpSpPr>
        <p:sp>
          <p:nvSpPr>
            <p:cNvPr id="40" name="TextBox 39">
              <a:extLst>
                <a:ext uri="{FF2B5EF4-FFF2-40B4-BE49-F238E27FC236}">
                  <a16:creationId xmlns:a16="http://schemas.microsoft.com/office/drawing/2014/main" id="{306F7E42-2732-4859-8376-CA79CC7EF881}"/>
                </a:ext>
              </a:extLst>
            </p:cNvPr>
            <p:cNvSpPr txBox="1"/>
            <p:nvPr/>
          </p:nvSpPr>
          <p:spPr>
            <a:xfrm>
              <a:off x="4507380" y="180912"/>
              <a:ext cx="4607984" cy="1138773"/>
            </a:xfrm>
            <a:prstGeom prst="rect">
              <a:avLst/>
            </a:prstGeom>
            <a:noFill/>
          </p:spPr>
          <p:txBody>
            <a:bodyPr wrap="square" rtlCol="0">
              <a:spAutoFit/>
            </a:bodyPr>
            <a:lstStyle/>
            <a:p>
              <a:pPr algn="ctr">
                <a:spcBef>
                  <a:spcPts val="1200"/>
                </a:spcBef>
                <a:spcAft>
                  <a:spcPts val="1200"/>
                </a:spcAft>
              </a:pPr>
              <a:r>
                <a:rPr lang="en-US" sz="2400">
                  <a:solidFill>
                    <a:srgbClr val="3B17F1"/>
                  </a:solidFill>
                  <a:latin typeface="#9Slide03 Arima Madurai ExtraBo" panose="00000900000000000000" pitchFamily="2" charset="0"/>
                  <a:cs typeface="#9Slide03 Arima Madurai ExtraBo" panose="00000900000000000000" pitchFamily="2" charset="0"/>
                </a:rPr>
                <a:t>Nguồn gốc sinh ra thành phần</a:t>
              </a:r>
            </a:p>
            <a:p>
              <a:pPr algn="ctr">
                <a:spcBef>
                  <a:spcPts val="1200"/>
                </a:spcBef>
                <a:spcAft>
                  <a:spcPts val="1200"/>
                </a:spcAft>
              </a:pPr>
              <a:r>
                <a:rPr lang="en-US" sz="2400">
                  <a:solidFill>
                    <a:srgbClr val="3B17F1"/>
                  </a:solidFill>
                  <a:latin typeface="#9Slide03 Arima Madurai ExtraBo" panose="00000900000000000000" pitchFamily="2" charset="0"/>
                  <a:cs typeface="#9Slide03 Arima Madurai ExtraBo" panose="00000900000000000000" pitchFamily="2" charset="0"/>
                </a:rPr>
                <a:t> khoáng trong đất</a:t>
              </a:r>
            </a:p>
          </p:txBody>
        </p:sp>
        <p:sp>
          <p:nvSpPr>
            <p:cNvPr id="42" name="TextBox 41">
              <a:extLst>
                <a:ext uri="{FF2B5EF4-FFF2-40B4-BE49-F238E27FC236}">
                  <a16:creationId xmlns:a16="http://schemas.microsoft.com/office/drawing/2014/main" id="{77887884-EFD8-4B43-A193-6B266BBA5802}"/>
                </a:ext>
              </a:extLst>
            </p:cNvPr>
            <p:cNvSpPr txBox="1"/>
            <p:nvPr/>
          </p:nvSpPr>
          <p:spPr>
            <a:xfrm>
              <a:off x="4386783" y="1588363"/>
              <a:ext cx="4607984" cy="1138773"/>
            </a:xfrm>
            <a:prstGeom prst="rect">
              <a:avLst/>
            </a:prstGeom>
            <a:noFill/>
          </p:spPr>
          <p:txBody>
            <a:bodyPr wrap="square" rtlCol="0">
              <a:spAutoFit/>
            </a:bodyPr>
            <a:lstStyle/>
            <a:p>
              <a:pPr algn="ctr">
                <a:spcBef>
                  <a:spcPts val="1200"/>
                </a:spcBef>
                <a:spcAft>
                  <a:spcPts val="1200"/>
                </a:spcAft>
              </a:pPr>
              <a:r>
                <a:rPr lang="en-US" sz="2400">
                  <a:solidFill>
                    <a:srgbClr val="FF0066"/>
                  </a:solidFill>
                  <a:latin typeface="#9Slide03 Arima Madurai ExtraBo" panose="00000900000000000000" pitchFamily="2" charset="0"/>
                  <a:cs typeface="#9Slide03 Arima Madurai ExtraBo" panose="00000900000000000000" pitchFamily="2" charset="0"/>
                </a:rPr>
                <a:t>Ảnh h</a:t>
              </a:r>
              <a:r>
                <a:rPr lang="vi-VN" sz="2400">
                  <a:solidFill>
                    <a:srgbClr val="FF0066"/>
                  </a:solidFill>
                  <a:latin typeface="#9Slide03 Arima Madurai ExtraBo" panose="00000900000000000000" pitchFamily="2" charset="0"/>
                  <a:cs typeface="#9Slide03 Arima Madurai ExtraBo" panose="00000900000000000000" pitchFamily="2" charset="0"/>
                </a:rPr>
                <a:t>ư</a:t>
              </a:r>
              <a:r>
                <a:rPr lang="en-US" sz="2400">
                  <a:solidFill>
                    <a:srgbClr val="FF0066"/>
                  </a:solidFill>
                  <a:latin typeface="#9Slide03 Arima Madurai ExtraBo" panose="00000900000000000000" pitchFamily="2" charset="0"/>
                  <a:cs typeface="#9Slide03 Arima Madurai ExtraBo" panose="00000900000000000000" pitchFamily="2" charset="0"/>
                </a:rPr>
                <a:t>ởng trực tiếp và gián tiếp</a:t>
              </a:r>
            </a:p>
            <a:p>
              <a:pPr algn="ctr">
                <a:spcBef>
                  <a:spcPts val="1200"/>
                </a:spcBef>
                <a:spcAft>
                  <a:spcPts val="1200"/>
                </a:spcAft>
              </a:pPr>
              <a:r>
                <a:rPr lang="en-US" sz="2400">
                  <a:solidFill>
                    <a:srgbClr val="FF0066"/>
                  </a:solidFill>
                  <a:latin typeface="#9Slide03 Arima Madurai ExtraBo" panose="00000900000000000000" pitchFamily="2" charset="0"/>
                  <a:cs typeface="#9Slide03 Arima Madurai ExtraBo" panose="00000900000000000000" pitchFamily="2" charset="0"/>
                </a:rPr>
                <a:t> đến quá trình hình thành đất</a:t>
              </a:r>
            </a:p>
          </p:txBody>
        </p:sp>
        <p:sp>
          <p:nvSpPr>
            <p:cNvPr id="43" name="TextBox 42">
              <a:extLst>
                <a:ext uri="{FF2B5EF4-FFF2-40B4-BE49-F238E27FC236}">
                  <a16:creationId xmlns:a16="http://schemas.microsoft.com/office/drawing/2014/main" id="{128AEF9D-7F45-4DDF-AA38-C8FF25FD6EB0}"/>
                </a:ext>
              </a:extLst>
            </p:cNvPr>
            <p:cNvSpPr txBox="1"/>
            <p:nvPr/>
          </p:nvSpPr>
          <p:spPr>
            <a:xfrm>
              <a:off x="4216591" y="2886441"/>
              <a:ext cx="4607984" cy="1138773"/>
            </a:xfrm>
            <a:prstGeom prst="rect">
              <a:avLst/>
            </a:prstGeom>
            <a:noFill/>
          </p:spPr>
          <p:txBody>
            <a:bodyPr wrap="square" rtlCol="0">
              <a:spAutoFit/>
            </a:bodyPr>
            <a:lstStyle/>
            <a:p>
              <a:pPr algn="ctr">
                <a:spcBef>
                  <a:spcPts val="1200"/>
                </a:spcBef>
                <a:spcAft>
                  <a:spcPts val="1200"/>
                </a:spcAft>
              </a:pPr>
              <a:r>
                <a:rPr lang="en-US" sz="2400">
                  <a:solidFill>
                    <a:srgbClr val="3B17F1"/>
                  </a:solidFill>
                  <a:latin typeface="#9Slide03 Arima Madurai ExtraBo" panose="00000900000000000000" pitchFamily="2" charset="0"/>
                  <a:cs typeface="#9Slide03 Arima Madurai ExtraBo" panose="00000900000000000000" pitchFamily="2" charset="0"/>
                </a:rPr>
                <a:t>Nguồn gốc sinh ra thành phần</a:t>
              </a:r>
            </a:p>
            <a:p>
              <a:pPr algn="ctr">
                <a:spcBef>
                  <a:spcPts val="1200"/>
                </a:spcBef>
                <a:spcAft>
                  <a:spcPts val="1200"/>
                </a:spcAft>
              </a:pPr>
              <a:r>
                <a:rPr lang="en-US" sz="2400">
                  <a:solidFill>
                    <a:srgbClr val="3B17F1"/>
                  </a:solidFill>
                  <a:latin typeface="#9Slide03 Arima Madurai ExtraBo" panose="00000900000000000000" pitchFamily="2" charset="0"/>
                  <a:cs typeface="#9Slide03 Arima Madurai ExtraBo" panose="00000900000000000000" pitchFamily="2" charset="0"/>
                </a:rPr>
                <a:t> hữu cơ trong đất</a:t>
              </a:r>
            </a:p>
          </p:txBody>
        </p:sp>
        <p:sp>
          <p:nvSpPr>
            <p:cNvPr id="44" name="TextBox 43">
              <a:extLst>
                <a:ext uri="{FF2B5EF4-FFF2-40B4-BE49-F238E27FC236}">
                  <a16:creationId xmlns:a16="http://schemas.microsoft.com/office/drawing/2014/main" id="{BD89451B-5CE0-4466-97BA-C274FAD203D1}"/>
                </a:ext>
              </a:extLst>
            </p:cNvPr>
            <p:cNvSpPr txBox="1"/>
            <p:nvPr/>
          </p:nvSpPr>
          <p:spPr>
            <a:xfrm>
              <a:off x="4547838" y="4241420"/>
              <a:ext cx="4607984" cy="1138773"/>
            </a:xfrm>
            <a:prstGeom prst="rect">
              <a:avLst/>
            </a:prstGeom>
            <a:noFill/>
          </p:spPr>
          <p:txBody>
            <a:bodyPr wrap="square" rtlCol="0">
              <a:spAutoFit/>
            </a:bodyPr>
            <a:lstStyle/>
            <a:p>
              <a:pPr algn="ctr">
                <a:spcBef>
                  <a:spcPts val="1200"/>
                </a:spcBef>
                <a:spcAft>
                  <a:spcPts val="1200"/>
                </a:spcAft>
              </a:pPr>
              <a:r>
                <a:rPr lang="en-US" sz="2400">
                  <a:solidFill>
                    <a:srgbClr val="FF0066"/>
                  </a:solidFill>
                  <a:latin typeface="#9Slide03 Arima Madurai ExtraBo" panose="00000900000000000000" pitchFamily="2" charset="0"/>
                  <a:cs typeface="#9Slide03 Arima Madurai ExtraBo" panose="00000900000000000000" pitchFamily="2" charset="0"/>
                </a:rPr>
                <a:t>Ảnh h</a:t>
              </a:r>
              <a:r>
                <a:rPr lang="vi-VN" sz="2400">
                  <a:solidFill>
                    <a:srgbClr val="FF0066"/>
                  </a:solidFill>
                  <a:latin typeface="#9Slide03 Arima Madurai ExtraBo" panose="00000900000000000000" pitchFamily="2" charset="0"/>
                  <a:cs typeface="#9Slide03 Arima Madurai ExtraBo" panose="00000900000000000000" pitchFamily="2" charset="0"/>
                </a:rPr>
                <a:t>ư</a:t>
              </a:r>
              <a:r>
                <a:rPr lang="en-US" sz="2400">
                  <a:solidFill>
                    <a:srgbClr val="FF0066"/>
                  </a:solidFill>
                  <a:latin typeface="#9Slide03 Arima Madurai ExtraBo" panose="00000900000000000000" pitchFamily="2" charset="0"/>
                  <a:cs typeface="#9Slide03 Arima Madurai ExtraBo" panose="00000900000000000000" pitchFamily="2" charset="0"/>
                </a:rPr>
                <a:t>ởng đến độ dày</a:t>
              </a:r>
            </a:p>
            <a:p>
              <a:pPr algn="ctr">
                <a:spcBef>
                  <a:spcPts val="1200"/>
                </a:spcBef>
                <a:spcAft>
                  <a:spcPts val="1200"/>
                </a:spcAft>
              </a:pPr>
              <a:r>
                <a:rPr lang="en-US" sz="2400">
                  <a:solidFill>
                    <a:srgbClr val="FF0066"/>
                  </a:solidFill>
                  <a:latin typeface="#9Slide03 Arima Madurai ExtraBo" panose="00000900000000000000" pitchFamily="2" charset="0"/>
                  <a:cs typeface="#9Slide03 Arima Madurai ExtraBo" panose="00000900000000000000" pitchFamily="2" charset="0"/>
                </a:rPr>
                <a:t> của tầng đất</a:t>
              </a:r>
            </a:p>
          </p:txBody>
        </p:sp>
        <p:sp>
          <p:nvSpPr>
            <p:cNvPr id="45" name="TextBox 44">
              <a:extLst>
                <a:ext uri="{FF2B5EF4-FFF2-40B4-BE49-F238E27FC236}">
                  <a16:creationId xmlns:a16="http://schemas.microsoft.com/office/drawing/2014/main" id="{722EC9EA-747C-460D-B3A7-C18F0E11B1B6}"/>
                </a:ext>
              </a:extLst>
            </p:cNvPr>
            <p:cNvSpPr txBox="1"/>
            <p:nvPr/>
          </p:nvSpPr>
          <p:spPr>
            <a:xfrm>
              <a:off x="4333221" y="5530371"/>
              <a:ext cx="4607984" cy="1138773"/>
            </a:xfrm>
            <a:prstGeom prst="rect">
              <a:avLst/>
            </a:prstGeom>
            <a:noFill/>
          </p:spPr>
          <p:txBody>
            <a:bodyPr wrap="square" rtlCol="0">
              <a:spAutoFit/>
            </a:bodyPr>
            <a:lstStyle/>
            <a:p>
              <a:pPr algn="ctr">
                <a:spcBef>
                  <a:spcPts val="1200"/>
                </a:spcBef>
                <a:spcAft>
                  <a:spcPts val="1200"/>
                </a:spcAft>
              </a:pPr>
              <a:r>
                <a:rPr lang="en-US" sz="2400">
                  <a:solidFill>
                    <a:srgbClr val="3B17F1"/>
                  </a:solidFill>
                  <a:latin typeface="#9Slide03 Arima Madurai ExtraBo" panose="00000900000000000000" pitchFamily="2" charset="0"/>
                  <a:cs typeface="#9Slide03 Arima Madurai ExtraBo" panose="00000900000000000000" pitchFamily="2" charset="0"/>
                </a:rPr>
                <a:t>Tuổi đất, tính chất, đặc điểm</a:t>
              </a:r>
            </a:p>
            <a:p>
              <a:pPr algn="ctr">
                <a:spcBef>
                  <a:spcPts val="1200"/>
                </a:spcBef>
                <a:spcAft>
                  <a:spcPts val="1200"/>
                </a:spcAft>
              </a:pPr>
              <a:r>
                <a:rPr lang="en-US" sz="2400">
                  <a:solidFill>
                    <a:srgbClr val="3B17F1"/>
                  </a:solidFill>
                  <a:latin typeface="#9Slide03 Arima Madurai ExtraBo" panose="00000900000000000000" pitchFamily="2" charset="0"/>
                  <a:cs typeface="#9Slide03 Arima Madurai ExtraBo" panose="00000900000000000000" pitchFamily="2" charset="0"/>
                </a:rPr>
                <a:t> </a:t>
              </a:r>
            </a:p>
          </p:txBody>
        </p:sp>
      </p:grpSp>
      <p:sp>
        <p:nvSpPr>
          <p:cNvPr id="46" name="Rectangle: Rounded Corners 45">
            <a:extLst>
              <a:ext uri="{FF2B5EF4-FFF2-40B4-BE49-F238E27FC236}">
                <a16:creationId xmlns:a16="http://schemas.microsoft.com/office/drawing/2014/main" id="{40FD7387-CF41-4A5C-83E4-2BEFDD68B5D4}"/>
              </a:ext>
            </a:extLst>
          </p:cNvPr>
          <p:cNvSpPr/>
          <p:nvPr/>
        </p:nvSpPr>
        <p:spPr>
          <a:xfrm>
            <a:off x="9867760" y="154529"/>
            <a:ext cx="1997405" cy="633440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800"/>
              </a:lnSpc>
            </a:pPr>
            <a:r>
              <a:rPr lang="en-US" sz="3600">
                <a:latin typeface="Arial" panose="020B0604020202020204" pitchFamily="34" charset="0"/>
                <a:cs typeface="Arial" panose="020B0604020202020204" pitchFamily="34" charset="0"/>
              </a:rPr>
              <a:t>QUÁ</a:t>
            </a:r>
          </a:p>
          <a:p>
            <a:pPr algn="ctr">
              <a:lnSpc>
                <a:spcPts val="4800"/>
              </a:lnSpc>
            </a:pPr>
            <a:endParaRPr lang="en-US" sz="3600">
              <a:latin typeface="Arial" panose="020B0604020202020204" pitchFamily="34" charset="0"/>
              <a:cs typeface="Arial" panose="020B0604020202020204" pitchFamily="34" charset="0"/>
            </a:endParaRPr>
          </a:p>
          <a:p>
            <a:pPr algn="ctr">
              <a:lnSpc>
                <a:spcPts val="4800"/>
              </a:lnSpc>
            </a:pPr>
            <a:r>
              <a:rPr lang="en-US" sz="3600">
                <a:latin typeface="Arial" panose="020B0604020202020204" pitchFamily="34" charset="0"/>
                <a:cs typeface="Arial" panose="020B0604020202020204" pitchFamily="34" charset="0"/>
              </a:rPr>
              <a:t>TRÌNH</a:t>
            </a:r>
          </a:p>
          <a:p>
            <a:pPr algn="ctr">
              <a:lnSpc>
                <a:spcPts val="4800"/>
              </a:lnSpc>
            </a:pPr>
            <a:endParaRPr lang="en-US" sz="3600">
              <a:latin typeface="Arial" panose="020B0604020202020204" pitchFamily="34" charset="0"/>
              <a:cs typeface="Arial" panose="020B0604020202020204" pitchFamily="34" charset="0"/>
            </a:endParaRPr>
          </a:p>
          <a:p>
            <a:pPr algn="ctr">
              <a:lnSpc>
                <a:spcPts val="4800"/>
              </a:lnSpc>
            </a:pPr>
            <a:r>
              <a:rPr lang="en-US" sz="3600">
                <a:latin typeface="Arial" panose="020B0604020202020204" pitchFamily="34" charset="0"/>
                <a:cs typeface="Arial" panose="020B0604020202020204" pitchFamily="34" charset="0"/>
              </a:rPr>
              <a:t>HÌNH</a:t>
            </a:r>
          </a:p>
          <a:p>
            <a:pPr algn="ctr">
              <a:lnSpc>
                <a:spcPts val="4800"/>
              </a:lnSpc>
            </a:pPr>
            <a:r>
              <a:rPr lang="en-US" sz="3600">
                <a:latin typeface="Arial" panose="020B0604020202020204" pitchFamily="34" charset="0"/>
                <a:cs typeface="Arial" panose="020B0604020202020204" pitchFamily="34" charset="0"/>
              </a:rPr>
              <a:t> THÀNH </a:t>
            </a:r>
          </a:p>
          <a:p>
            <a:pPr algn="ctr">
              <a:lnSpc>
                <a:spcPts val="4800"/>
              </a:lnSpc>
            </a:pPr>
            <a:endParaRPr lang="en-US" sz="3600">
              <a:latin typeface="Arial" panose="020B0604020202020204" pitchFamily="34" charset="0"/>
              <a:cs typeface="Arial" panose="020B0604020202020204" pitchFamily="34" charset="0"/>
            </a:endParaRPr>
          </a:p>
          <a:p>
            <a:pPr algn="ctr">
              <a:lnSpc>
                <a:spcPts val="4800"/>
              </a:lnSpc>
            </a:pPr>
            <a:r>
              <a:rPr lang="en-US" sz="3600">
                <a:latin typeface="Arial" panose="020B0604020202020204" pitchFamily="34" charset="0"/>
                <a:cs typeface="Arial" panose="020B0604020202020204" pitchFamily="34" charset="0"/>
              </a:rPr>
              <a:t>ĐẤT</a:t>
            </a:r>
          </a:p>
        </p:txBody>
      </p:sp>
    </p:spTree>
    <p:extLst>
      <p:ext uri="{BB962C8B-B14F-4D97-AF65-F5344CB8AC3E}">
        <p14:creationId xmlns:p14="http://schemas.microsoft.com/office/powerpoint/2010/main" val="3102528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F089D9-6A72-4757-A561-7DC7D3319730}"/>
              </a:ext>
            </a:extLst>
          </p:cNvPr>
          <p:cNvPicPr>
            <a:picLocks noChangeAspect="1"/>
          </p:cNvPicPr>
          <p:nvPr/>
        </p:nvPicPr>
        <p:blipFill>
          <a:blip r:embed="rId3"/>
          <a:stretch>
            <a:fillRect/>
          </a:stretch>
        </p:blipFill>
        <p:spPr>
          <a:xfrm>
            <a:off x="207804" y="2096399"/>
            <a:ext cx="2579464" cy="2965610"/>
          </a:xfrm>
          <a:prstGeom prst="rect">
            <a:avLst/>
          </a:prstGeom>
        </p:spPr>
      </p:pic>
      <p:sp>
        <p:nvSpPr>
          <p:cNvPr id="2" name="Rectangle 1">
            <a:extLst>
              <a:ext uri="{FF2B5EF4-FFF2-40B4-BE49-F238E27FC236}">
                <a16:creationId xmlns:a16="http://schemas.microsoft.com/office/drawing/2014/main" id="{970969EA-9FDC-46B9-85ED-4B564F45BBB5}"/>
              </a:ext>
            </a:extLst>
          </p:cNvPr>
          <p:cNvSpPr/>
          <p:nvPr/>
        </p:nvSpPr>
        <p:spPr>
          <a:xfrm>
            <a:off x="3213252" y="3498859"/>
            <a:ext cx="7968869" cy="1815882"/>
          </a:xfrm>
          <a:prstGeom prst="rect">
            <a:avLst/>
          </a:prstGeom>
        </p:spPr>
        <p:txBody>
          <a:bodyPr wrap="square">
            <a:spAutoFit/>
          </a:bodyPr>
          <a:lstStyle/>
          <a:p>
            <a:pPr algn="just"/>
            <a:r>
              <a:rPr lang="vi-VN" sz="2800">
                <a:solidFill>
                  <a:srgbClr val="3B17F1"/>
                </a:solidFill>
                <a:latin typeface="Arial" panose="020B0604020202020204" pitchFamily="34" charset="0"/>
                <a:cs typeface="Arial" panose="020B0604020202020204" pitchFamily="34" charset="0"/>
              </a:rPr>
              <a:t>- Vì tất cả các loại đất đều được hình thành từ những sản phẩm phong hóa đá mẹ. Đá mẹ cung cấp các khoáng vật cho đất, tạo nên các tính chất vật lí, hóa học của đất.</a:t>
            </a:r>
            <a:endParaRPr lang="en-US" sz="2800">
              <a:solidFill>
                <a:srgbClr val="3B17F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4BC13E4-2C36-41C1-A095-757284AD7253}"/>
              </a:ext>
            </a:extLst>
          </p:cNvPr>
          <p:cNvSpPr/>
          <p:nvPr/>
        </p:nvSpPr>
        <p:spPr>
          <a:xfrm>
            <a:off x="3213252" y="2671295"/>
            <a:ext cx="8398525" cy="523220"/>
          </a:xfrm>
          <a:prstGeom prst="rect">
            <a:avLst/>
          </a:prstGeom>
        </p:spPr>
        <p:txBody>
          <a:bodyPr wrap="square">
            <a:spAutoFit/>
          </a:bodyPr>
          <a:lstStyle/>
          <a:p>
            <a:pPr algn="just"/>
            <a:r>
              <a:rPr lang="vi-VN" sz="2800">
                <a:solidFill>
                  <a:srgbClr val="FF0066"/>
                </a:solidFill>
                <a:latin typeface="Arial" panose="020B0604020202020204" pitchFamily="34" charset="0"/>
                <a:cs typeface="Arial" panose="020B0604020202020204" pitchFamily="34" charset="0"/>
              </a:rPr>
              <a:t>Nhân tố hình thành đất quan trọng nhất là </a:t>
            </a:r>
            <a:r>
              <a:rPr lang="vi-VN" sz="2800" b="1">
                <a:solidFill>
                  <a:srgbClr val="FF0066"/>
                </a:solidFill>
                <a:latin typeface="Arial" panose="020B0604020202020204" pitchFamily="34" charset="0"/>
                <a:cs typeface="Arial" panose="020B0604020202020204" pitchFamily="34" charset="0"/>
              </a:rPr>
              <a:t>đá mẹ</a:t>
            </a:r>
            <a:r>
              <a:rPr lang="vi-VN" sz="2800">
                <a:solidFill>
                  <a:srgbClr val="000000"/>
                </a:solidFill>
                <a:latin typeface="Arial" panose="020B0604020202020204" pitchFamily="34" charset="0"/>
                <a:cs typeface="Arial" panose="020B0604020202020204" pitchFamily="34" charset="0"/>
              </a:rPr>
              <a:t>.</a:t>
            </a:r>
          </a:p>
        </p:txBody>
      </p:sp>
      <p:grpSp>
        <p:nvGrpSpPr>
          <p:cNvPr id="11" name="Group 10">
            <a:extLst>
              <a:ext uri="{FF2B5EF4-FFF2-40B4-BE49-F238E27FC236}">
                <a16:creationId xmlns:a16="http://schemas.microsoft.com/office/drawing/2014/main" id="{BB043AEF-E93C-4033-A5E3-2E8D2982F1B8}"/>
              </a:ext>
            </a:extLst>
          </p:cNvPr>
          <p:cNvGrpSpPr/>
          <p:nvPr/>
        </p:nvGrpSpPr>
        <p:grpSpPr>
          <a:xfrm>
            <a:off x="0" y="236671"/>
            <a:ext cx="10676861" cy="1252158"/>
            <a:chOff x="240854" y="1051653"/>
            <a:chExt cx="10676861" cy="1252158"/>
          </a:xfrm>
        </p:grpSpPr>
        <p:pic>
          <p:nvPicPr>
            <p:cNvPr id="12" name="Picture 11">
              <a:extLst>
                <a:ext uri="{FF2B5EF4-FFF2-40B4-BE49-F238E27FC236}">
                  <a16:creationId xmlns:a16="http://schemas.microsoft.com/office/drawing/2014/main" id="{E861BA3F-2B99-479B-B2DE-F94CDC0B8582}"/>
                </a:ext>
              </a:extLst>
            </p:cNvPr>
            <p:cNvPicPr>
              <a:picLocks noChangeAspect="1"/>
            </p:cNvPicPr>
            <p:nvPr/>
          </p:nvPicPr>
          <p:blipFill>
            <a:blip r:embed="rId4"/>
            <a:stretch>
              <a:fillRect/>
            </a:stretch>
          </p:blipFill>
          <p:spPr>
            <a:xfrm>
              <a:off x="240854" y="1124254"/>
              <a:ext cx="1409897" cy="857370"/>
            </a:xfrm>
            <a:prstGeom prst="rect">
              <a:avLst/>
            </a:prstGeom>
          </p:spPr>
        </p:pic>
        <p:sp>
          <p:nvSpPr>
            <p:cNvPr id="13" name="Rectangle: Rounded Corners 12">
              <a:extLst>
                <a:ext uri="{FF2B5EF4-FFF2-40B4-BE49-F238E27FC236}">
                  <a16:creationId xmlns:a16="http://schemas.microsoft.com/office/drawing/2014/main" id="{C655B527-8C08-4B30-BEF0-645088F28F2E}"/>
                </a:ext>
              </a:extLst>
            </p:cNvPr>
            <p:cNvSpPr/>
            <p:nvPr/>
          </p:nvSpPr>
          <p:spPr>
            <a:xfrm>
              <a:off x="1828800" y="1051653"/>
              <a:ext cx="9088915" cy="1222339"/>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14B027-DB39-463D-9855-C104ADA2595A}"/>
                </a:ext>
              </a:extLst>
            </p:cNvPr>
            <p:cNvSpPr txBox="1"/>
            <p:nvPr/>
          </p:nvSpPr>
          <p:spPr>
            <a:xfrm>
              <a:off x="2098713" y="1103482"/>
              <a:ext cx="8780443" cy="1200329"/>
            </a:xfrm>
            <a:prstGeom prst="rect">
              <a:avLst/>
            </a:prstGeom>
            <a:noFill/>
          </p:spPr>
          <p:txBody>
            <a:bodyPr wrap="square" rtlCol="0">
              <a:spAutoFit/>
            </a:bodyPr>
            <a:lstStyle/>
            <a:p>
              <a:r>
                <a:rPr lang="en-US" sz="2400">
                  <a:solidFill>
                    <a:srgbClr val="3B17F1"/>
                  </a:solidFill>
                  <a:latin typeface="#9Slide03 Arima Madurai ExtraBo" panose="00000900000000000000" pitchFamily="2" charset="0"/>
                  <a:cs typeface="#9Slide03 Arima Madurai ExtraBo" panose="00000900000000000000" pitchFamily="2" charset="0"/>
                </a:rPr>
                <a:t>Dựa vào hình ảnh và thông tin trong mục 2, em hãy trình bày nhân tố hình thành đất mà em cho là quan trọng nhất và giải thích cho sự lựa chọn đó.</a:t>
              </a:r>
            </a:p>
          </p:txBody>
        </p:sp>
      </p:grpSp>
    </p:spTree>
    <p:extLst>
      <p:ext uri="{BB962C8B-B14F-4D97-AF65-F5344CB8AC3E}">
        <p14:creationId xmlns:p14="http://schemas.microsoft.com/office/powerpoint/2010/main" val="72160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24D75-1FB1-455B-A108-200B6AAC7528}"/>
              </a:ext>
            </a:extLst>
          </p:cNvPr>
          <p:cNvPicPr>
            <a:picLocks noChangeAspect="1"/>
          </p:cNvPicPr>
          <p:nvPr/>
        </p:nvPicPr>
        <p:blipFill rotWithShape="1">
          <a:blip r:embed="rId5"/>
          <a:srcRect t="2766"/>
          <a:stretch/>
        </p:blipFill>
        <p:spPr>
          <a:xfrm>
            <a:off x="2166405" y="136857"/>
            <a:ext cx="1061536" cy="1145888"/>
          </a:xfrm>
          <a:prstGeom prst="rect">
            <a:avLst/>
          </a:prstGeom>
        </p:spPr>
      </p:pic>
      <p:grpSp>
        <p:nvGrpSpPr>
          <p:cNvPr id="14" name="Group 13">
            <a:extLst>
              <a:ext uri="{FF2B5EF4-FFF2-40B4-BE49-F238E27FC236}">
                <a16:creationId xmlns:a16="http://schemas.microsoft.com/office/drawing/2014/main" id="{639EBE23-23D3-4700-9EA7-50A0C227380D}"/>
              </a:ext>
            </a:extLst>
          </p:cNvPr>
          <p:cNvGrpSpPr/>
          <p:nvPr/>
        </p:nvGrpSpPr>
        <p:grpSpPr>
          <a:xfrm>
            <a:off x="1215528" y="1441500"/>
            <a:ext cx="9099932" cy="1396656"/>
            <a:chOff x="2082188" y="1344702"/>
            <a:chExt cx="9099932" cy="1396656"/>
          </a:xfrm>
        </p:grpSpPr>
        <p:sp>
          <p:nvSpPr>
            <p:cNvPr id="4" name="Rectangle 3">
              <a:extLst>
                <a:ext uri="{FF2B5EF4-FFF2-40B4-BE49-F238E27FC236}">
                  <a16:creationId xmlns:a16="http://schemas.microsoft.com/office/drawing/2014/main" id="{60178C55-966B-4430-88BD-961173517E61}"/>
                </a:ext>
              </a:extLst>
            </p:cNvPr>
            <p:cNvSpPr/>
            <p:nvPr/>
          </p:nvSpPr>
          <p:spPr>
            <a:xfrm>
              <a:off x="2291508" y="1356363"/>
              <a:ext cx="8681292" cy="1384995"/>
            </a:xfrm>
            <a:prstGeom prst="rect">
              <a:avLst/>
            </a:prstGeom>
          </p:spPr>
          <p:txBody>
            <a:bodyPr wrap="square">
              <a:spAutoFit/>
            </a:bodyPr>
            <a:lstStyle/>
            <a:p>
              <a:pPr algn="just"/>
              <a:r>
                <a:rPr lang="vi-VN" sz="2800">
                  <a:solidFill>
                    <a:srgbClr val="FF0066"/>
                  </a:solidFill>
                  <a:latin typeface="Arial" panose="020B0604020202020204" pitchFamily="34" charset="0"/>
                  <a:cs typeface="Arial" panose="020B0604020202020204" pitchFamily="34" charset="0"/>
                </a:rPr>
                <a:t>Dựa vào hình</a:t>
              </a:r>
              <a:r>
                <a:rPr lang="en-US" sz="2800">
                  <a:solidFill>
                    <a:srgbClr val="FF0066"/>
                  </a:solidFill>
                  <a:latin typeface="Arial" panose="020B0604020202020204" pitchFamily="34" charset="0"/>
                  <a:cs typeface="Arial" panose="020B0604020202020204" pitchFamily="34" charset="0"/>
                </a:rPr>
                <a:t> 3 </a:t>
              </a:r>
              <a:r>
                <a:rPr lang="vi-VN" sz="2800">
                  <a:solidFill>
                    <a:srgbClr val="FF0066"/>
                  </a:solidFill>
                  <a:latin typeface="Arial" panose="020B0604020202020204" pitchFamily="34" charset="0"/>
                  <a:cs typeface="Arial" panose="020B0604020202020204" pitchFamily="34" charset="0"/>
                </a:rPr>
                <a:t>và thông tin trong bài, em hãy cho biết những ảnh hưởng của con người đến đất theo hướng tiêu cực hoặc tích cực.</a:t>
              </a:r>
              <a:endParaRPr lang="en-US">
                <a:solidFill>
                  <a:srgbClr val="FF0066"/>
                </a:solidFill>
              </a:endParaRPr>
            </a:p>
          </p:txBody>
        </p:sp>
        <p:sp>
          <p:nvSpPr>
            <p:cNvPr id="6" name="Rectangle: Rounded Corners 5">
              <a:extLst>
                <a:ext uri="{FF2B5EF4-FFF2-40B4-BE49-F238E27FC236}">
                  <a16:creationId xmlns:a16="http://schemas.microsoft.com/office/drawing/2014/main" id="{CEA4025E-9FAE-4111-8EF1-E1BC9DDF3B59}"/>
                </a:ext>
              </a:extLst>
            </p:cNvPr>
            <p:cNvSpPr/>
            <p:nvPr/>
          </p:nvSpPr>
          <p:spPr>
            <a:xfrm>
              <a:off x="2082188" y="1344702"/>
              <a:ext cx="9099932" cy="137646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596C8D60-8841-4D3E-8B02-0EE010FC15AF}"/>
              </a:ext>
            </a:extLst>
          </p:cNvPr>
          <p:cNvSpPr txBox="1"/>
          <p:nvPr/>
        </p:nvSpPr>
        <p:spPr>
          <a:xfrm>
            <a:off x="3984497" y="433669"/>
            <a:ext cx="3813505" cy="769441"/>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400" b="1" dirty="0">
                <a:solidFill>
                  <a:schemeClr val="bg1"/>
                </a:solidFill>
                <a:latin typeface="#9Slide07 IcielBC Cubano Normal" panose="00000500000000000000" pitchFamily="2" charset="0"/>
              </a:rPr>
              <a:t>AI NHANH HƠN </a:t>
            </a:r>
          </a:p>
        </p:txBody>
      </p:sp>
      <p:pic>
        <p:nvPicPr>
          <p:cNvPr id="17" name="Picture 16">
            <a:extLst>
              <a:ext uri="{FF2B5EF4-FFF2-40B4-BE49-F238E27FC236}">
                <a16:creationId xmlns:a16="http://schemas.microsoft.com/office/drawing/2014/main" id="{501C590F-E03C-4B96-9F2A-9A6651A6C6B7}"/>
              </a:ext>
            </a:extLst>
          </p:cNvPr>
          <p:cNvPicPr>
            <a:picLocks noChangeAspect="1"/>
          </p:cNvPicPr>
          <p:nvPr/>
        </p:nvPicPr>
        <p:blipFill>
          <a:blip r:embed="rId6"/>
          <a:stretch>
            <a:fillRect/>
          </a:stretch>
        </p:blipFill>
        <p:spPr>
          <a:xfrm>
            <a:off x="5765494" y="3278236"/>
            <a:ext cx="5753654" cy="2406073"/>
          </a:xfrm>
          <a:prstGeom prst="rect">
            <a:avLst/>
          </a:prstGeom>
        </p:spPr>
      </p:pic>
      <p:pic>
        <p:nvPicPr>
          <p:cNvPr id="18" name="2 Minute Timer (To)">
            <a:hlinkClick r:id="" action="ppaction://media"/>
            <a:extLst>
              <a:ext uri="{FF2B5EF4-FFF2-40B4-BE49-F238E27FC236}">
                <a16:creationId xmlns:a16="http://schemas.microsoft.com/office/drawing/2014/main" id="{837E0475-3B16-42C0-9BC0-8EC9657A8F7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252354" y="371519"/>
            <a:ext cx="1773241" cy="950786"/>
          </a:xfrm>
          <a:prstGeom prst="rect">
            <a:avLst/>
          </a:prstGeom>
        </p:spPr>
      </p:pic>
      <p:pic>
        <p:nvPicPr>
          <p:cNvPr id="19" name="Picture 18">
            <a:extLst>
              <a:ext uri="{FF2B5EF4-FFF2-40B4-BE49-F238E27FC236}">
                <a16:creationId xmlns:a16="http://schemas.microsoft.com/office/drawing/2014/main" id="{4F4AEF2E-7B4F-4D73-8D95-4EAD6AE872F1}"/>
              </a:ext>
            </a:extLst>
          </p:cNvPr>
          <p:cNvPicPr>
            <a:picLocks noChangeAspect="1"/>
          </p:cNvPicPr>
          <p:nvPr/>
        </p:nvPicPr>
        <p:blipFill>
          <a:blip r:embed="rId8"/>
          <a:stretch>
            <a:fillRect/>
          </a:stretch>
        </p:blipFill>
        <p:spPr>
          <a:xfrm>
            <a:off x="11037088" y="18816"/>
            <a:ext cx="1130630" cy="994737"/>
          </a:xfrm>
          <a:prstGeom prst="rect">
            <a:avLst/>
          </a:prstGeom>
        </p:spPr>
      </p:pic>
      <p:pic>
        <p:nvPicPr>
          <p:cNvPr id="11" name="Picture 10">
            <a:extLst>
              <a:ext uri="{FF2B5EF4-FFF2-40B4-BE49-F238E27FC236}">
                <a16:creationId xmlns:a16="http://schemas.microsoft.com/office/drawing/2014/main" id="{7ECB07F5-00B4-4EC5-B242-A4ADF33E75A8}"/>
              </a:ext>
            </a:extLst>
          </p:cNvPr>
          <p:cNvPicPr>
            <a:picLocks noChangeAspect="1"/>
          </p:cNvPicPr>
          <p:nvPr/>
        </p:nvPicPr>
        <p:blipFill rotWithShape="1">
          <a:blip r:embed="rId9"/>
          <a:srcRect l="40988" t="26667" r="25785" b="31628"/>
          <a:stretch/>
        </p:blipFill>
        <p:spPr>
          <a:xfrm>
            <a:off x="1025776" y="2976719"/>
            <a:ext cx="5070224" cy="3579764"/>
          </a:xfrm>
          <a:prstGeom prst="rect">
            <a:avLst/>
          </a:prstGeom>
        </p:spPr>
      </p:pic>
    </p:spTree>
    <p:extLst>
      <p:ext uri="{BB962C8B-B14F-4D97-AF65-F5344CB8AC3E}">
        <p14:creationId xmlns:p14="http://schemas.microsoft.com/office/powerpoint/2010/main" val="119021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D6DA4E10-062A-4A80-B9F3-FD52AF9B1C96}"/>
              </a:ext>
            </a:extLst>
          </p:cNvPr>
          <p:cNvSpPr>
            <a:spLocks noChangeArrowheads="1"/>
          </p:cNvSpPr>
          <p:nvPr/>
        </p:nvSpPr>
        <p:spPr bwMode="auto">
          <a:xfrm>
            <a:off x="143219" y="0"/>
            <a:ext cx="217032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66"/>
                </a:solidFill>
                <a:effectLst/>
                <a:cs typeface="Arial" panose="020B0604020202020204" pitchFamily="34" charset="0"/>
              </a:rPr>
              <a:t>*Tích cực:</a:t>
            </a:r>
            <a:endParaRPr kumimoji="0" lang="en-US" altLang="en-US" sz="3200" b="0" i="0" u="none" strike="noStrike" cap="none" normalizeH="0" baseline="0">
              <a:ln>
                <a:noFill/>
              </a:ln>
              <a:solidFill>
                <a:schemeClr val="tx1"/>
              </a:solidFill>
              <a:effectLst/>
              <a:cs typeface="Arial" panose="020B0604020202020204" pitchFamily="34" charset="0"/>
            </a:endParaRPr>
          </a:p>
        </p:txBody>
      </p:sp>
      <p:grpSp>
        <p:nvGrpSpPr>
          <p:cNvPr id="3" name="Group 2">
            <a:extLst>
              <a:ext uri="{FF2B5EF4-FFF2-40B4-BE49-F238E27FC236}">
                <a16:creationId xmlns:a16="http://schemas.microsoft.com/office/drawing/2014/main" id="{78032F25-FC11-4F9E-86EB-10E6C2B33DB3}"/>
              </a:ext>
            </a:extLst>
          </p:cNvPr>
          <p:cNvGrpSpPr/>
          <p:nvPr/>
        </p:nvGrpSpPr>
        <p:grpSpPr>
          <a:xfrm>
            <a:off x="1144674" y="492443"/>
            <a:ext cx="4085956" cy="3028890"/>
            <a:chOff x="143219" y="709569"/>
            <a:chExt cx="4085956" cy="3028890"/>
          </a:xfrm>
        </p:grpSpPr>
        <p:pic>
          <p:nvPicPr>
            <p:cNvPr id="10243" name="Picture 3" descr="DOANH NGHIỆP">
              <a:extLst>
                <a:ext uri="{FF2B5EF4-FFF2-40B4-BE49-F238E27FC236}">
                  <a16:creationId xmlns:a16="http://schemas.microsoft.com/office/drawing/2014/main" id="{7A1BC30F-16F9-4D8A-AB8E-8557B67C9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19" y="709569"/>
              <a:ext cx="4085956" cy="27194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14E8E1-0EA8-4ED8-A5BF-E7CB51B925AB}"/>
                </a:ext>
              </a:extLst>
            </p:cNvPr>
            <p:cNvSpPr/>
            <p:nvPr/>
          </p:nvSpPr>
          <p:spPr>
            <a:xfrm>
              <a:off x="143219" y="3430682"/>
              <a:ext cx="4002249" cy="307777"/>
            </a:xfrm>
            <a:prstGeom prst="rect">
              <a:avLst/>
            </a:prstGeom>
          </p:spPr>
          <p:txBody>
            <a:bodyPr wrap="none">
              <a:spAutoFit/>
            </a:bodyPr>
            <a:lstStyle/>
            <a:p>
              <a:r>
                <a:rPr lang="en-US" altLang="en-US" sz="1400">
                  <a:solidFill>
                    <a:srgbClr val="3B17F1"/>
                  </a:solidFill>
                  <a:latin typeface="Arial" panose="020B0604020202020204" pitchFamily="34" charset="0"/>
                  <a:cs typeface="Arial" panose="020B0604020202020204" pitchFamily="34" charset="0"/>
                </a:rPr>
                <a:t>Trồng cây, gây rừng phủ xanh đất trống, đồi trọc</a:t>
              </a:r>
              <a:endParaRPr lang="en-US" sz="140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B5581D72-D8D1-4BF9-ADFB-C5C439C01FDA}"/>
              </a:ext>
            </a:extLst>
          </p:cNvPr>
          <p:cNvGrpSpPr/>
          <p:nvPr/>
        </p:nvGrpSpPr>
        <p:grpSpPr>
          <a:xfrm>
            <a:off x="6127971" y="492443"/>
            <a:ext cx="4367927" cy="5921147"/>
            <a:chOff x="6127971" y="492443"/>
            <a:chExt cx="4367927" cy="5921147"/>
          </a:xfrm>
        </p:grpSpPr>
        <p:grpSp>
          <p:nvGrpSpPr>
            <p:cNvPr id="5" name="Group 4">
              <a:extLst>
                <a:ext uri="{FF2B5EF4-FFF2-40B4-BE49-F238E27FC236}">
                  <a16:creationId xmlns:a16="http://schemas.microsoft.com/office/drawing/2014/main" id="{37E1B3C6-D92C-4AB7-93B1-A77CAECFAAD5}"/>
                </a:ext>
              </a:extLst>
            </p:cNvPr>
            <p:cNvGrpSpPr/>
            <p:nvPr/>
          </p:nvGrpSpPr>
          <p:grpSpPr>
            <a:xfrm>
              <a:off x="6127971" y="492443"/>
              <a:ext cx="4367927" cy="3095431"/>
              <a:chOff x="6096000" y="702901"/>
              <a:chExt cx="4367927" cy="3095431"/>
            </a:xfrm>
          </p:grpSpPr>
          <p:pic>
            <p:nvPicPr>
              <p:cNvPr id="22530" name="Picture 2" descr="Nên dùng loại phân bón nào cho đất trồng rau sạch?">
                <a:extLst>
                  <a:ext uri="{FF2B5EF4-FFF2-40B4-BE49-F238E27FC236}">
                    <a16:creationId xmlns:a16="http://schemas.microsoft.com/office/drawing/2014/main" id="{9CC5EBDD-C154-4395-8C70-522DC1FD1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02901"/>
                <a:ext cx="4085956" cy="27260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4A2C857-67AA-4784-AD4C-2DDCDD6FFF81}"/>
                  </a:ext>
                </a:extLst>
              </p:cNvPr>
              <p:cNvSpPr/>
              <p:nvPr/>
            </p:nvSpPr>
            <p:spPr>
              <a:xfrm>
                <a:off x="6096000" y="3429000"/>
                <a:ext cx="4367927" cy="369332"/>
              </a:xfrm>
              <a:prstGeom prst="rect">
                <a:avLst/>
              </a:prstGeom>
            </p:spPr>
            <p:txBody>
              <a:bodyPr wrap="none">
                <a:spAutoFit/>
              </a:bodyPr>
              <a:lstStyle/>
              <a:p>
                <a:pPr lvl="0" eaLnBrk="0" fontAlgn="base" hangingPunct="0">
                  <a:spcBef>
                    <a:spcPct val="0"/>
                  </a:spcBef>
                  <a:spcAft>
                    <a:spcPct val="0"/>
                  </a:spcAft>
                </a:pPr>
                <a:r>
                  <a:rPr lang="en-US" altLang="en-US">
                    <a:solidFill>
                      <a:srgbClr val="3B17F1"/>
                    </a:solidFill>
                    <a:cs typeface="Arial" panose="020B0604020202020204" pitchFamily="34" charset="0"/>
                  </a:rPr>
                  <a:t>Khai thác, chăm bón, cày xới cho đất tơi xốp</a:t>
                </a:r>
              </a:p>
            </p:txBody>
          </p:sp>
        </p:grpSp>
        <p:pic>
          <p:nvPicPr>
            <p:cNvPr id="22532" name="Picture 4" descr="Máy xới đất là gì? Tầm quan trọng của máy xới đất trong nông nghiệp -  Agri.vn">
              <a:extLst>
                <a:ext uri="{FF2B5EF4-FFF2-40B4-BE49-F238E27FC236}">
                  <a16:creationId xmlns:a16="http://schemas.microsoft.com/office/drawing/2014/main" id="{A94D35FA-DF4E-47E2-96E7-BBB6348822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971" y="3630692"/>
              <a:ext cx="4146703" cy="27828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AB5FFB2E-D2FF-4F7A-9C3B-159B5E2C52AC}"/>
              </a:ext>
            </a:extLst>
          </p:cNvPr>
          <p:cNvGrpSpPr/>
          <p:nvPr/>
        </p:nvGrpSpPr>
        <p:grpSpPr>
          <a:xfrm>
            <a:off x="855644" y="3611787"/>
            <a:ext cx="5027363" cy="3329488"/>
            <a:chOff x="855644" y="3611787"/>
            <a:chExt cx="5027363" cy="3329488"/>
          </a:xfrm>
        </p:grpSpPr>
        <p:sp>
          <p:nvSpPr>
            <p:cNvPr id="7" name="Rectangle 6">
              <a:extLst>
                <a:ext uri="{FF2B5EF4-FFF2-40B4-BE49-F238E27FC236}">
                  <a16:creationId xmlns:a16="http://schemas.microsoft.com/office/drawing/2014/main" id="{24E18639-AC90-4037-B292-03F4E65E2A03}"/>
                </a:ext>
              </a:extLst>
            </p:cNvPr>
            <p:cNvSpPr/>
            <p:nvPr/>
          </p:nvSpPr>
          <p:spPr>
            <a:xfrm>
              <a:off x="855644" y="6294944"/>
              <a:ext cx="5027363" cy="646331"/>
            </a:xfrm>
            <a:prstGeom prst="rect">
              <a:avLst/>
            </a:prstGeom>
          </p:spPr>
          <p:txBody>
            <a:bodyPr wrap="square">
              <a:spAutoFit/>
            </a:bodyPr>
            <a:lstStyle/>
            <a:p>
              <a:r>
                <a:rPr lang="en-US" altLang="en-US">
                  <a:solidFill>
                    <a:srgbClr val="3B17F1"/>
                  </a:solidFill>
                  <a:cs typeface="Arial" panose="020B0604020202020204" pitchFamily="34" charset="0"/>
                </a:rPr>
                <a:t>Áp dụng các biện pháp bảo vệ môi trường đất, kiểm soát hoạt động khai thác đất đai sao cho hiệu quả.</a:t>
              </a:r>
              <a:endParaRPr lang="en-US"/>
            </a:p>
          </p:txBody>
        </p:sp>
        <p:pic>
          <p:nvPicPr>
            <p:cNvPr id="22534" name="Picture 6" descr="Ruộng bậc thang: Kiệt tác của những 'họa sĩ chân đất'">
              <a:extLst>
                <a:ext uri="{FF2B5EF4-FFF2-40B4-BE49-F238E27FC236}">
                  <a16:creationId xmlns:a16="http://schemas.microsoft.com/office/drawing/2014/main" id="{2BF692E6-E304-4EA4-A151-FD3811CC7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527" y="3611787"/>
              <a:ext cx="4002250" cy="26633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142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A421226F-E5AE-4393-9844-5F18B35A0175}"/>
              </a:ext>
            </a:extLst>
          </p:cNvPr>
          <p:cNvSpPr>
            <a:spLocks noChangeArrowheads="1"/>
          </p:cNvSpPr>
          <p:nvPr/>
        </p:nvSpPr>
        <p:spPr bwMode="auto">
          <a:xfrm>
            <a:off x="122378" y="0"/>
            <a:ext cx="270895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rgbClr val="FF0066"/>
                </a:solidFill>
                <a:effectLst/>
                <a:cs typeface="Arial" panose="020B0604020202020204" pitchFamily="34" charset="0"/>
              </a:rPr>
              <a:t>*Tiêu cực:</a:t>
            </a:r>
            <a:endParaRPr kumimoji="0" lang="en-US" altLang="en-US" sz="3600" b="0" i="0" u="none" strike="noStrike" cap="none" normalizeH="0" baseline="0">
              <a:ln>
                <a:noFill/>
              </a:ln>
              <a:solidFill>
                <a:schemeClr val="tx1"/>
              </a:solidFill>
              <a:effectLst/>
              <a:cs typeface="Arial" panose="020B0604020202020204" pitchFamily="34" charset="0"/>
            </a:endParaRPr>
          </a:p>
        </p:txBody>
      </p:sp>
      <p:sp>
        <p:nvSpPr>
          <p:cNvPr id="2" name="AutoShape 2" descr="Bài 2: Dân số và gia tăng dân số | Địa lí 9 (Trang 7 - 10 SGK) - Tech12h">
            <a:extLst>
              <a:ext uri="{FF2B5EF4-FFF2-40B4-BE49-F238E27FC236}">
                <a16:creationId xmlns:a16="http://schemas.microsoft.com/office/drawing/2014/main" id="{0D44AE64-CD87-4BEA-83A4-02556E199BC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a:extLst>
              <a:ext uri="{FF2B5EF4-FFF2-40B4-BE49-F238E27FC236}">
                <a16:creationId xmlns:a16="http://schemas.microsoft.com/office/drawing/2014/main" id="{F8203253-5BB3-49D6-BF5D-FD2C4AB994D6}"/>
              </a:ext>
            </a:extLst>
          </p:cNvPr>
          <p:cNvGrpSpPr/>
          <p:nvPr/>
        </p:nvGrpSpPr>
        <p:grpSpPr>
          <a:xfrm>
            <a:off x="517793" y="788630"/>
            <a:ext cx="3796388" cy="2792769"/>
            <a:chOff x="517793" y="788630"/>
            <a:chExt cx="3796388" cy="2792769"/>
          </a:xfrm>
        </p:grpSpPr>
        <p:sp>
          <p:nvSpPr>
            <p:cNvPr id="6" name="Rectangle 1">
              <a:extLst>
                <a:ext uri="{FF2B5EF4-FFF2-40B4-BE49-F238E27FC236}">
                  <a16:creationId xmlns:a16="http://schemas.microsoft.com/office/drawing/2014/main" id="{D6DA4E10-062A-4A80-B9F3-FD52AF9B1C96}"/>
                </a:ext>
              </a:extLst>
            </p:cNvPr>
            <p:cNvSpPr>
              <a:spLocks noChangeArrowheads="1"/>
            </p:cNvSpPr>
            <p:nvPr/>
          </p:nvSpPr>
          <p:spPr bwMode="auto">
            <a:xfrm>
              <a:off x="517793" y="3150512"/>
              <a:ext cx="352539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3B17F1"/>
                  </a:solidFill>
                  <a:effectLst/>
                  <a:cs typeface="Arial" panose="020B0604020202020204" pitchFamily="34" charset="0"/>
                </a:rPr>
                <a:t>Dân số ngày càng tăng nhanh, diện tích đất ngày càng thu hẹp</a:t>
              </a:r>
            </a:p>
          </p:txBody>
        </p:sp>
        <p:pic>
          <p:nvPicPr>
            <p:cNvPr id="4" name="Picture 3">
              <a:extLst>
                <a:ext uri="{FF2B5EF4-FFF2-40B4-BE49-F238E27FC236}">
                  <a16:creationId xmlns:a16="http://schemas.microsoft.com/office/drawing/2014/main" id="{66DEC618-0D33-4294-BD27-31658A95D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793" y="788630"/>
              <a:ext cx="3796388" cy="2277833"/>
            </a:xfrm>
            <a:prstGeom prst="rect">
              <a:avLst/>
            </a:prstGeom>
          </p:spPr>
        </p:pic>
      </p:grpSp>
      <p:grpSp>
        <p:nvGrpSpPr>
          <p:cNvPr id="17" name="Group 16">
            <a:extLst>
              <a:ext uri="{FF2B5EF4-FFF2-40B4-BE49-F238E27FC236}">
                <a16:creationId xmlns:a16="http://schemas.microsoft.com/office/drawing/2014/main" id="{660F5109-DA9C-49B5-82A5-BC1F35105338}"/>
              </a:ext>
            </a:extLst>
          </p:cNvPr>
          <p:cNvGrpSpPr/>
          <p:nvPr/>
        </p:nvGrpSpPr>
        <p:grpSpPr>
          <a:xfrm>
            <a:off x="5819176" y="1153660"/>
            <a:ext cx="5855031" cy="4963508"/>
            <a:chOff x="6138827" y="1042575"/>
            <a:chExt cx="5855031" cy="4963508"/>
          </a:xfrm>
        </p:grpSpPr>
        <p:sp>
          <p:nvSpPr>
            <p:cNvPr id="14" name="Rectangle 1">
              <a:extLst>
                <a:ext uri="{FF2B5EF4-FFF2-40B4-BE49-F238E27FC236}">
                  <a16:creationId xmlns:a16="http://schemas.microsoft.com/office/drawing/2014/main" id="{BF9553CA-58C6-441A-A34A-F4941DDA2551}"/>
                </a:ext>
              </a:extLst>
            </p:cNvPr>
            <p:cNvSpPr>
              <a:spLocks noChangeArrowheads="1"/>
            </p:cNvSpPr>
            <p:nvPr/>
          </p:nvSpPr>
          <p:spPr bwMode="auto">
            <a:xfrm>
              <a:off x="6248400" y="5175086"/>
              <a:ext cx="56358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3B17F1"/>
                  </a:solidFill>
                  <a:effectLst/>
                  <a:cs typeface="Arial" panose="020B0604020202020204" pitchFamily="34" charset="0"/>
                </a:rPr>
                <a:t> </a:t>
              </a:r>
              <a:r>
                <a:rPr kumimoji="0" lang="en-US" altLang="en-US" b="0" i="0" u="none" strike="noStrike" cap="none" normalizeH="0" baseline="0">
                  <a:ln>
                    <a:noFill/>
                  </a:ln>
                  <a:solidFill>
                    <a:srgbClr val="3B17F1"/>
                  </a:solidFill>
                  <a:effectLst/>
                  <a:cs typeface="Arial" panose="020B0604020202020204" pitchFamily="34" charset="0"/>
                </a:rPr>
                <a:t>Lạm dụng nguồn tài nguyên đất và tác động xấu đến đất như sử dụng phân bón hóa học, thuốc bảo vệ thực vật gây ra tình trạng ô nhiễm môi trường đất.</a:t>
              </a:r>
              <a:endParaRPr kumimoji="0" lang="en-US" altLang="en-US" b="0" i="0" u="none" strike="noStrike" cap="none" normalizeH="0" baseline="0">
                <a:ln>
                  <a:noFill/>
                </a:ln>
                <a:solidFill>
                  <a:schemeClr val="tx1"/>
                </a:solidFill>
                <a:effectLst/>
                <a:cs typeface="Arial" panose="020B0604020202020204" pitchFamily="34" charset="0"/>
              </a:endParaRPr>
            </a:p>
          </p:txBody>
        </p:sp>
        <p:pic>
          <p:nvPicPr>
            <p:cNvPr id="9" name="Picture 8">
              <a:extLst>
                <a:ext uri="{FF2B5EF4-FFF2-40B4-BE49-F238E27FC236}">
                  <a16:creationId xmlns:a16="http://schemas.microsoft.com/office/drawing/2014/main" id="{8C202488-83FA-428E-AD9F-8C8D8F866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827" y="1042575"/>
              <a:ext cx="5855031" cy="4047775"/>
            </a:xfrm>
            <a:prstGeom prst="rect">
              <a:avLst/>
            </a:prstGeom>
          </p:spPr>
        </p:pic>
      </p:grpSp>
      <p:grpSp>
        <p:nvGrpSpPr>
          <p:cNvPr id="16" name="Group 15">
            <a:extLst>
              <a:ext uri="{FF2B5EF4-FFF2-40B4-BE49-F238E27FC236}">
                <a16:creationId xmlns:a16="http://schemas.microsoft.com/office/drawing/2014/main" id="{0A5FCE91-182A-493B-8472-3069627EF99E}"/>
              </a:ext>
            </a:extLst>
          </p:cNvPr>
          <p:cNvGrpSpPr/>
          <p:nvPr/>
        </p:nvGrpSpPr>
        <p:grpSpPr>
          <a:xfrm>
            <a:off x="517793" y="3665448"/>
            <a:ext cx="3884965" cy="3071822"/>
            <a:chOff x="517793" y="3665448"/>
            <a:chExt cx="3884965" cy="3071822"/>
          </a:xfrm>
        </p:grpSpPr>
        <p:sp>
          <p:nvSpPr>
            <p:cNvPr id="10" name="Rectangle 1">
              <a:extLst>
                <a:ext uri="{FF2B5EF4-FFF2-40B4-BE49-F238E27FC236}">
                  <a16:creationId xmlns:a16="http://schemas.microsoft.com/office/drawing/2014/main" id="{61C500E2-9454-4B45-8C17-2CC01DB761AA}"/>
                </a:ext>
              </a:extLst>
            </p:cNvPr>
            <p:cNvSpPr>
              <a:spLocks noChangeArrowheads="1"/>
            </p:cNvSpPr>
            <p:nvPr/>
          </p:nvSpPr>
          <p:spPr bwMode="auto">
            <a:xfrm>
              <a:off x="517793" y="6306383"/>
              <a:ext cx="38849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3B17F1"/>
                  </a:solidFill>
                  <a:effectLst/>
                  <a:cs typeface="Arial" panose="020B0604020202020204" pitchFamily="34" charset="0"/>
                </a:rPr>
                <a:t>Nhiều nơi khai thác rừng tràn lan khiến đất đai đồi núi xói mòn, thoái hóa.</a:t>
              </a:r>
              <a:endParaRPr kumimoji="0" lang="en-US" altLang="en-US" sz="1400" b="0" i="0" u="none" strike="noStrike" cap="none" normalizeH="0" baseline="0">
                <a:ln>
                  <a:noFill/>
                </a:ln>
                <a:solidFill>
                  <a:schemeClr val="tx1"/>
                </a:solidFill>
                <a:effectLst/>
                <a:cs typeface="Arial" panose="020B0604020202020204" pitchFamily="34" charset="0"/>
              </a:endParaRPr>
            </a:p>
          </p:txBody>
        </p:sp>
        <p:pic>
          <p:nvPicPr>
            <p:cNvPr id="15" name="Picture 4" descr="Những vấn đề môi trường quan tâm hàng đầu hiện nay">
              <a:extLst>
                <a:ext uri="{FF2B5EF4-FFF2-40B4-BE49-F238E27FC236}">
                  <a16:creationId xmlns:a16="http://schemas.microsoft.com/office/drawing/2014/main" id="{1F901651-CAB4-45C8-8D30-30FEF3A2A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793" y="3665448"/>
              <a:ext cx="3884965" cy="24728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341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duoi hinh" descr="Đuổi hình bắt chữ | Đuổi hình bắt chữ Wiki | Fandom">
            <a:extLst>
              <a:ext uri="{FF2B5EF4-FFF2-40B4-BE49-F238E27FC236}">
                <a16:creationId xmlns:a16="http://schemas.microsoft.com/office/drawing/2014/main" id="{F6EBAFDF-BB8C-4C07-83C6-379E72650FE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2958" y="813987"/>
            <a:ext cx="3854945" cy="2120219"/>
          </a:xfrm>
          <a:prstGeom prst="rect">
            <a:avLst/>
          </a:prstGeom>
          <a:noFill/>
          <a:extLst>
            <a:ext uri="{909E8E84-426E-40DD-AFC4-6F175D3DCCD1}">
              <a14:hiddenFill xmlns:a14="http://schemas.microsoft.com/office/drawing/2010/main">
                <a:solidFill>
                  <a:srgbClr val="FFFFFF"/>
                </a:solidFill>
              </a14:hiddenFill>
            </a:ext>
          </a:extLst>
        </p:spPr>
      </p:pic>
      <p:pic>
        <p:nvPicPr>
          <p:cNvPr id="12" name="trai dat" descr="A picture containing logo&#10;&#10;Description automatically generated">
            <a:extLst>
              <a:ext uri="{FF2B5EF4-FFF2-40B4-BE49-F238E27FC236}">
                <a16:creationId xmlns:a16="http://schemas.microsoft.com/office/drawing/2014/main" id="{B5CB78A6-60B4-4B5C-A507-7D9A6E07DD77}"/>
              </a:ext>
            </a:extLst>
          </p:cNvPr>
          <p:cNvPicPr>
            <a:picLocks noChangeAspect="1"/>
          </p:cNvPicPr>
          <p:nvPr/>
        </p:nvPicPr>
        <p:blipFill rotWithShape="1">
          <a:blip r:embed="rId3">
            <a:extLst>
              <a:ext uri="{28A0092B-C50C-407E-A947-70E740481C1C}">
                <a14:useLocalDpi xmlns:a14="http://schemas.microsoft.com/office/drawing/2010/main" val="0"/>
              </a:ext>
            </a:extLst>
          </a:blip>
          <a:srcRect l="19716" t="8650" r="18855" b="16599"/>
          <a:stretch/>
        </p:blipFill>
        <p:spPr>
          <a:xfrm>
            <a:off x="6232388" y="650497"/>
            <a:ext cx="4234836" cy="5571066"/>
          </a:xfrm>
          <a:prstGeom prst="rect">
            <a:avLst/>
          </a:prstGeom>
        </p:spPr>
      </p:pic>
      <p:pic>
        <p:nvPicPr>
          <p:cNvPr id="1028" name="start" descr="Figur läuft mit pfeil nach links leinwandbilder • bilder Strichmännchen,  Inbetriebnahme, beginnen | myloview.de">
            <a:extLst>
              <a:ext uri="{FF2B5EF4-FFF2-40B4-BE49-F238E27FC236}">
                <a16:creationId xmlns:a16="http://schemas.microsoft.com/office/drawing/2014/main" id="{C69EC897-9A9A-4125-978B-FCCC6B67420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flipH="1">
            <a:off x="1238153" y="3603670"/>
            <a:ext cx="2626687" cy="247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347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82;p24">
            <a:extLst>
              <a:ext uri="{FF2B5EF4-FFF2-40B4-BE49-F238E27FC236}">
                <a16:creationId xmlns:a16="http://schemas.microsoft.com/office/drawing/2014/main" id="{116EB930-434D-400A-AE49-36953E73A8CE}"/>
              </a:ext>
            </a:extLst>
          </p:cNvPr>
          <p:cNvGrpSpPr/>
          <p:nvPr/>
        </p:nvGrpSpPr>
        <p:grpSpPr>
          <a:xfrm>
            <a:off x="0" y="0"/>
            <a:ext cx="4830082" cy="1156771"/>
            <a:chOff x="1153250" y="2906700"/>
            <a:chExt cx="3622562" cy="1041525"/>
          </a:xfrm>
        </p:grpSpPr>
        <p:sp>
          <p:nvSpPr>
            <p:cNvPr id="5" name="Google Shape;483;p24">
              <a:extLst>
                <a:ext uri="{FF2B5EF4-FFF2-40B4-BE49-F238E27FC236}">
                  <a16:creationId xmlns:a16="http://schemas.microsoft.com/office/drawing/2014/main" id="{F33FBC55-4C00-46AE-A9F7-C2896AF34334}"/>
                </a:ext>
              </a:extLst>
            </p:cNvPr>
            <p:cNvSpPr/>
            <p:nvPr/>
          </p:nvSpPr>
          <p:spPr>
            <a:xfrm>
              <a:off x="1254450" y="2971150"/>
              <a:ext cx="3089100" cy="912625"/>
            </a:xfrm>
            <a:custGeom>
              <a:avLst/>
              <a:gdLst/>
              <a:ahLst/>
              <a:cxnLst/>
              <a:rect l="l" t="t" r="r" b="b"/>
              <a:pathLst>
                <a:path w="123564" h="36505" extrusionOk="0">
                  <a:moveTo>
                    <a:pt x="17658" y="0"/>
                  </a:moveTo>
                  <a:cubicBezTo>
                    <a:pt x="7906" y="0"/>
                    <a:pt x="1" y="7906"/>
                    <a:pt x="1" y="17657"/>
                  </a:cubicBezTo>
                  <a:lnTo>
                    <a:pt x="1" y="18848"/>
                  </a:lnTo>
                  <a:cubicBezTo>
                    <a:pt x="1" y="28611"/>
                    <a:pt x="7906" y="36505"/>
                    <a:pt x="17658" y="36505"/>
                  </a:cubicBezTo>
                  <a:lnTo>
                    <a:pt x="105907" y="36505"/>
                  </a:lnTo>
                  <a:cubicBezTo>
                    <a:pt x="115658" y="36505"/>
                    <a:pt x="123564" y="28611"/>
                    <a:pt x="123564" y="18848"/>
                  </a:cubicBezTo>
                  <a:lnTo>
                    <a:pt x="123564" y="17657"/>
                  </a:lnTo>
                  <a:cubicBezTo>
                    <a:pt x="123564" y="7906"/>
                    <a:pt x="115658" y="0"/>
                    <a:pt x="105907" y="0"/>
                  </a:cubicBezTo>
                  <a:close/>
                </a:path>
              </a:pathLst>
            </a:custGeom>
            <a:solidFill>
              <a:srgbClr val="EC3A3B"/>
            </a:solidFill>
            <a:ln>
              <a:noFill/>
            </a:ln>
          </p:spPr>
          <p:txBody>
            <a:bodyPr spcFirstLastPara="1" wrap="square" lIns="121900" tIns="121900" rIns="121900" bIns="121900" anchor="ctr" anchorCtr="0">
              <a:noAutofit/>
            </a:bodyPr>
            <a:lstStyle/>
            <a:p>
              <a:endParaRPr sz="2400"/>
            </a:p>
          </p:txBody>
        </p:sp>
        <p:sp>
          <p:nvSpPr>
            <p:cNvPr id="6" name="Google Shape;484;p24">
              <a:extLst>
                <a:ext uri="{FF2B5EF4-FFF2-40B4-BE49-F238E27FC236}">
                  <a16:creationId xmlns:a16="http://schemas.microsoft.com/office/drawing/2014/main" id="{F2A2FE73-C006-43BD-A336-DBAB77DD5380}"/>
                </a:ext>
              </a:extLst>
            </p:cNvPr>
            <p:cNvSpPr/>
            <p:nvPr/>
          </p:nvSpPr>
          <p:spPr>
            <a:xfrm>
              <a:off x="1254450" y="2971150"/>
              <a:ext cx="3438736" cy="912625"/>
            </a:xfrm>
            <a:custGeom>
              <a:avLst/>
              <a:gdLst/>
              <a:ahLst/>
              <a:cxnLst/>
              <a:rect l="l" t="t" r="r" b="b"/>
              <a:pathLst>
                <a:path w="123564" h="36505" extrusionOk="0">
                  <a:moveTo>
                    <a:pt x="17658" y="0"/>
                  </a:moveTo>
                  <a:cubicBezTo>
                    <a:pt x="7906" y="0"/>
                    <a:pt x="1" y="7906"/>
                    <a:pt x="1" y="17657"/>
                  </a:cubicBezTo>
                  <a:lnTo>
                    <a:pt x="1" y="18848"/>
                  </a:lnTo>
                  <a:cubicBezTo>
                    <a:pt x="1" y="28611"/>
                    <a:pt x="7906" y="36505"/>
                    <a:pt x="17658" y="36505"/>
                  </a:cubicBezTo>
                  <a:lnTo>
                    <a:pt x="105907" y="36505"/>
                  </a:lnTo>
                  <a:cubicBezTo>
                    <a:pt x="115658" y="36505"/>
                    <a:pt x="123564" y="28611"/>
                    <a:pt x="123564" y="18848"/>
                  </a:cubicBezTo>
                  <a:lnTo>
                    <a:pt x="123564" y="17657"/>
                  </a:lnTo>
                  <a:cubicBezTo>
                    <a:pt x="123564" y="7906"/>
                    <a:pt x="115658" y="0"/>
                    <a:pt x="105907" y="0"/>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endParaRPr sz="2400"/>
            </a:p>
          </p:txBody>
        </p:sp>
        <p:sp>
          <p:nvSpPr>
            <p:cNvPr id="7" name="Google Shape;485;p24">
              <a:extLst>
                <a:ext uri="{FF2B5EF4-FFF2-40B4-BE49-F238E27FC236}">
                  <a16:creationId xmlns:a16="http://schemas.microsoft.com/office/drawing/2014/main" id="{C7A74ECE-1B66-4309-835B-B57D18D158FD}"/>
                </a:ext>
              </a:extLst>
            </p:cNvPr>
            <p:cNvSpPr/>
            <p:nvPr/>
          </p:nvSpPr>
          <p:spPr>
            <a:xfrm>
              <a:off x="1229450" y="2971000"/>
              <a:ext cx="912625" cy="912925"/>
            </a:xfrm>
            <a:custGeom>
              <a:avLst/>
              <a:gdLst/>
              <a:ahLst/>
              <a:cxnLst/>
              <a:rect l="l" t="t" r="r" b="b"/>
              <a:pathLst>
                <a:path w="36505" h="36517" extrusionOk="0">
                  <a:moveTo>
                    <a:pt x="18253" y="0"/>
                  </a:moveTo>
                  <a:cubicBezTo>
                    <a:pt x="8168" y="0"/>
                    <a:pt x="1" y="8180"/>
                    <a:pt x="1" y="18253"/>
                  </a:cubicBezTo>
                  <a:cubicBezTo>
                    <a:pt x="1" y="28337"/>
                    <a:pt x="8168" y="36517"/>
                    <a:pt x="18253" y="36517"/>
                  </a:cubicBezTo>
                  <a:cubicBezTo>
                    <a:pt x="28326" y="36517"/>
                    <a:pt x="36505" y="28337"/>
                    <a:pt x="36505" y="18253"/>
                  </a:cubicBezTo>
                  <a:cubicBezTo>
                    <a:pt x="36505" y="8180"/>
                    <a:pt x="28326" y="0"/>
                    <a:pt x="18253" y="0"/>
                  </a:cubicBezTo>
                  <a:close/>
                </a:path>
              </a:pathLst>
            </a:custGeom>
            <a:solidFill>
              <a:srgbClr val="F48989"/>
            </a:solidFill>
            <a:ln>
              <a:noFill/>
            </a:ln>
          </p:spPr>
          <p:txBody>
            <a:bodyPr spcFirstLastPara="1" wrap="square" lIns="121900" tIns="121900" rIns="121900" bIns="121900" anchor="ctr" anchorCtr="0">
              <a:noAutofit/>
            </a:bodyPr>
            <a:lstStyle/>
            <a:p>
              <a:endParaRPr sz="2400"/>
            </a:p>
          </p:txBody>
        </p:sp>
        <p:sp>
          <p:nvSpPr>
            <p:cNvPr id="8" name="Google Shape;486;p24">
              <a:extLst>
                <a:ext uri="{FF2B5EF4-FFF2-40B4-BE49-F238E27FC236}">
                  <a16:creationId xmlns:a16="http://schemas.microsoft.com/office/drawing/2014/main" id="{3A3DC0AA-975D-4930-BD83-BEE1378EAB59}"/>
                </a:ext>
              </a:extLst>
            </p:cNvPr>
            <p:cNvSpPr/>
            <p:nvPr/>
          </p:nvSpPr>
          <p:spPr>
            <a:xfrm>
              <a:off x="1302675" y="3044525"/>
              <a:ext cx="765900" cy="765875"/>
            </a:xfrm>
            <a:custGeom>
              <a:avLst/>
              <a:gdLst/>
              <a:ahLst/>
              <a:cxnLst/>
              <a:rect l="l" t="t" r="r" b="b"/>
              <a:pathLst>
                <a:path w="30636" h="30635" extrusionOk="0">
                  <a:moveTo>
                    <a:pt x="15324" y="0"/>
                  </a:moveTo>
                  <a:cubicBezTo>
                    <a:pt x="6858" y="0"/>
                    <a:pt x="0" y="6858"/>
                    <a:pt x="0" y="15312"/>
                  </a:cubicBezTo>
                  <a:cubicBezTo>
                    <a:pt x="0" y="23777"/>
                    <a:pt x="6858" y="30635"/>
                    <a:pt x="15324" y="30635"/>
                  </a:cubicBezTo>
                  <a:cubicBezTo>
                    <a:pt x="23777" y="30635"/>
                    <a:pt x="30635" y="23777"/>
                    <a:pt x="30635" y="15312"/>
                  </a:cubicBezTo>
                  <a:cubicBezTo>
                    <a:pt x="30635" y="6858"/>
                    <a:pt x="23777" y="0"/>
                    <a:pt x="15324"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Fira Sans Extra Condensed Medium"/>
                  <a:ea typeface="Fira Sans Extra Condensed Medium"/>
                  <a:cs typeface="Fira Sans Extra Condensed Medium"/>
                  <a:sym typeface="Fira Sans Extra Condensed Medium"/>
                </a:rPr>
                <a:t>03</a:t>
              </a:r>
              <a:endParaRPr sz="2400"/>
            </a:p>
          </p:txBody>
        </p:sp>
        <p:sp>
          <p:nvSpPr>
            <p:cNvPr id="9" name="Google Shape;487;p24">
              <a:extLst>
                <a:ext uri="{FF2B5EF4-FFF2-40B4-BE49-F238E27FC236}">
                  <a16:creationId xmlns:a16="http://schemas.microsoft.com/office/drawing/2014/main" id="{A06CF555-B2EF-4933-9EEE-1F4BC34F7835}"/>
                </a:ext>
              </a:extLst>
            </p:cNvPr>
            <p:cNvSpPr/>
            <p:nvPr/>
          </p:nvSpPr>
          <p:spPr>
            <a:xfrm>
              <a:off x="1153250" y="2906700"/>
              <a:ext cx="3622562" cy="1041525"/>
            </a:xfrm>
            <a:custGeom>
              <a:avLst/>
              <a:gdLst/>
              <a:ahLst/>
              <a:cxnLst/>
              <a:rect l="l" t="t" r="r" b="b"/>
              <a:pathLst>
                <a:path w="130660" h="41661" extrusionOk="0">
                  <a:moveTo>
                    <a:pt x="110491" y="894"/>
                  </a:moveTo>
                  <a:cubicBezTo>
                    <a:pt x="121123" y="894"/>
                    <a:pt x="129767" y="9537"/>
                    <a:pt x="129767" y="20170"/>
                  </a:cubicBezTo>
                  <a:lnTo>
                    <a:pt x="129767" y="21491"/>
                  </a:lnTo>
                  <a:cubicBezTo>
                    <a:pt x="129767" y="32124"/>
                    <a:pt x="121123" y="40767"/>
                    <a:pt x="110491" y="40767"/>
                  </a:cubicBezTo>
                  <a:lnTo>
                    <a:pt x="20170" y="40767"/>
                  </a:lnTo>
                  <a:cubicBezTo>
                    <a:pt x="9537" y="40767"/>
                    <a:pt x="894" y="32124"/>
                    <a:pt x="894" y="21491"/>
                  </a:cubicBezTo>
                  <a:lnTo>
                    <a:pt x="894" y="20170"/>
                  </a:lnTo>
                  <a:cubicBezTo>
                    <a:pt x="894" y="9537"/>
                    <a:pt x="9537" y="894"/>
                    <a:pt x="20170" y="894"/>
                  </a:cubicBezTo>
                  <a:close/>
                  <a:moveTo>
                    <a:pt x="20170" y="1"/>
                  </a:moveTo>
                  <a:cubicBezTo>
                    <a:pt x="9049" y="1"/>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1"/>
                    <a:pt x="110491" y="1"/>
                  </a:cubicBezTo>
                  <a:close/>
                </a:path>
              </a:pathLst>
            </a:custGeom>
            <a:solidFill>
              <a:srgbClr val="EC3A3B"/>
            </a:solidFill>
            <a:ln>
              <a:noFill/>
            </a:ln>
          </p:spPr>
          <p:txBody>
            <a:bodyPr spcFirstLastPara="1" wrap="square" lIns="121900" tIns="121900" rIns="121900" bIns="121900" anchor="ctr" anchorCtr="0">
              <a:noAutofit/>
            </a:bodyPr>
            <a:lstStyle/>
            <a:p>
              <a:endParaRPr sz="2400"/>
            </a:p>
          </p:txBody>
        </p:sp>
        <p:sp>
          <p:nvSpPr>
            <p:cNvPr id="10" name="Google Shape;490;p24">
              <a:extLst>
                <a:ext uri="{FF2B5EF4-FFF2-40B4-BE49-F238E27FC236}">
                  <a16:creationId xmlns:a16="http://schemas.microsoft.com/office/drawing/2014/main" id="{EA47AC53-526B-4AAE-9CB4-988CB6868BF4}"/>
                </a:ext>
              </a:extLst>
            </p:cNvPr>
            <p:cNvSpPr txBox="1"/>
            <p:nvPr/>
          </p:nvSpPr>
          <p:spPr>
            <a:xfrm>
              <a:off x="2127898" y="3244612"/>
              <a:ext cx="2579466" cy="365700"/>
            </a:xfrm>
            <a:prstGeom prst="rect">
              <a:avLst/>
            </a:prstGeom>
            <a:noFill/>
            <a:ln>
              <a:noFill/>
            </a:ln>
          </p:spPr>
          <p:txBody>
            <a:bodyPr spcFirstLastPara="1" wrap="square" lIns="121900" tIns="121900" rIns="121900" bIns="121900" anchor="ctr" anchorCtr="0">
              <a:noAutofit/>
            </a:bodyPr>
            <a:lstStyle/>
            <a:p>
              <a:r>
                <a:rPr lang="en-US" sz="3200">
                  <a:solidFill>
                    <a:srgbClr val="002060"/>
                  </a:solidFill>
                  <a:latin typeface="Arial" panose="020B0604020202020204" pitchFamily="34" charset="0"/>
                  <a:cs typeface="Arial" panose="020B0604020202020204" pitchFamily="34" charset="0"/>
                </a:rPr>
                <a:t>Các nhân tố hình thành đất</a:t>
              </a:r>
            </a:p>
          </p:txBody>
        </p:sp>
      </p:grpSp>
      <p:pic>
        <p:nvPicPr>
          <p:cNvPr id="11" name="Picture 10">
            <a:extLst>
              <a:ext uri="{FF2B5EF4-FFF2-40B4-BE49-F238E27FC236}">
                <a16:creationId xmlns:a16="http://schemas.microsoft.com/office/drawing/2014/main" id="{5E2B1060-461A-42FF-A3BE-1F49F7450BB6}"/>
              </a:ext>
            </a:extLst>
          </p:cNvPr>
          <p:cNvPicPr>
            <a:picLocks noChangeAspect="1"/>
          </p:cNvPicPr>
          <p:nvPr/>
        </p:nvPicPr>
        <p:blipFill rotWithShape="1">
          <a:blip r:embed="rId2"/>
          <a:srcRect l="49250" t="16517" r="40417" b="67812"/>
          <a:stretch/>
        </p:blipFill>
        <p:spPr>
          <a:xfrm>
            <a:off x="11189792" y="43527"/>
            <a:ext cx="900324" cy="824905"/>
          </a:xfrm>
          <a:prstGeom prst="rect">
            <a:avLst/>
          </a:prstGeom>
        </p:spPr>
      </p:pic>
      <p:sp>
        <p:nvSpPr>
          <p:cNvPr id="12" name="Rectangle 11">
            <a:extLst>
              <a:ext uri="{FF2B5EF4-FFF2-40B4-BE49-F238E27FC236}">
                <a16:creationId xmlns:a16="http://schemas.microsoft.com/office/drawing/2014/main" id="{93A3CC3D-639B-4F40-B82F-2693F726E774}"/>
              </a:ext>
            </a:extLst>
          </p:cNvPr>
          <p:cNvSpPr/>
          <p:nvPr/>
        </p:nvSpPr>
        <p:spPr>
          <a:xfrm>
            <a:off x="137029" y="1959046"/>
            <a:ext cx="12054971" cy="2385910"/>
          </a:xfrm>
          <a:prstGeom prst="rect">
            <a:avLst/>
          </a:prstGeom>
        </p:spPr>
        <p:txBody>
          <a:bodyPr wrap="square">
            <a:spAutoFit/>
          </a:bodyPr>
          <a:lstStyle/>
          <a:p>
            <a:pPr algn="just">
              <a:lnSpc>
                <a:spcPct val="107000"/>
              </a:lnSpc>
              <a:spcAft>
                <a:spcPts val="0"/>
              </a:spcAft>
            </a:pPr>
            <a:r>
              <a:rPr lang="en-US" sz="3600">
                <a:solidFill>
                  <a:srgbClr val="3B17F1"/>
                </a:solidFill>
                <a:latin typeface="Arial" panose="020B0604020202020204" pitchFamily="34" charset="0"/>
                <a:ea typeface="Times New Roman" panose="02020603050405020304" pitchFamily="18" charset="0"/>
                <a:cs typeface="Arial" panose="020B0604020202020204" pitchFamily="34" charset="0"/>
              </a:rPr>
              <a:t>- </a:t>
            </a:r>
            <a:r>
              <a:rPr lang="vi-VN" sz="3600">
                <a:solidFill>
                  <a:srgbClr val="3B17F1"/>
                </a:solidFill>
                <a:latin typeface="Arial" panose="020B0604020202020204" pitchFamily="34" charset="0"/>
                <a:ea typeface="Times New Roman" panose="02020603050405020304" pitchFamily="18" charset="0"/>
                <a:cs typeface="Arial" panose="020B0604020202020204" pitchFamily="34" charset="0"/>
              </a:rPr>
              <a:t>Đá mẹ, khí hậu, sinh vậy là các nhân tố quan trọng nhất trong quá trình hình thành đất.</a:t>
            </a:r>
            <a:endParaRPr lang="en-US" sz="3600">
              <a:solidFill>
                <a:srgbClr val="3B17F1"/>
              </a:solidFill>
              <a:latin typeface="Arial" panose="020B0604020202020204" pitchFamily="34" charset="0"/>
              <a:ea typeface="Times New Roman" panose="02020603050405020304" pitchFamily="18" charset="0"/>
              <a:cs typeface="Arial" panose="020B0604020202020204" pitchFamily="34" charset="0"/>
            </a:endParaRPr>
          </a:p>
          <a:p>
            <a:r>
              <a:rPr lang="vi-VN" sz="3600">
                <a:solidFill>
                  <a:srgbClr val="3B17F1"/>
                </a:solidFill>
                <a:latin typeface="Arial" panose="020B0604020202020204" pitchFamily="34" charset="0"/>
                <a:ea typeface="Times New Roman" panose="02020603050405020304" pitchFamily="18" charset="0"/>
                <a:cs typeface="Arial" panose="020B0604020202020204" pitchFamily="34" charset="0"/>
              </a:rPr>
              <a:t>- Ngoài ra, sự hình thành đất còn chịu ảnh hưởng của một số nhân tố: Địa hình,thời gian và con người.</a:t>
            </a:r>
            <a:endParaRPr lang="en-US" sz="3600">
              <a:solidFill>
                <a:srgbClr val="3B17F1"/>
              </a:solidFill>
              <a:latin typeface="Arial" panose="020B0604020202020204" pitchFamily="34" charset="0"/>
              <a:cs typeface="Arial" panose="020B0604020202020204" pitchFamily="34" charset="0"/>
            </a:endParaRPr>
          </a:p>
        </p:txBody>
      </p:sp>
      <p:pic>
        <p:nvPicPr>
          <p:cNvPr id="13" name="Picture 12" descr="book9">
            <a:extLst>
              <a:ext uri="{FF2B5EF4-FFF2-40B4-BE49-F238E27FC236}">
                <a16:creationId xmlns:a16="http://schemas.microsoft.com/office/drawing/2014/main" id="{FDE291BE-89F5-44E7-864A-A2010B5085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89350" y="277451"/>
            <a:ext cx="1558507" cy="125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49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2B1060-461A-42FF-A3BE-1F49F7450BB6}"/>
              </a:ext>
            </a:extLst>
          </p:cNvPr>
          <p:cNvPicPr>
            <a:picLocks noChangeAspect="1"/>
          </p:cNvPicPr>
          <p:nvPr/>
        </p:nvPicPr>
        <p:blipFill rotWithShape="1">
          <a:blip r:embed="rId3"/>
          <a:srcRect l="49250" t="16517" r="40417" b="67812"/>
          <a:stretch/>
        </p:blipFill>
        <p:spPr>
          <a:xfrm>
            <a:off x="11189792" y="43527"/>
            <a:ext cx="900324" cy="824905"/>
          </a:xfrm>
          <a:prstGeom prst="rect">
            <a:avLst/>
          </a:prstGeom>
        </p:spPr>
      </p:pic>
      <p:grpSp>
        <p:nvGrpSpPr>
          <p:cNvPr id="12" name="Google Shape;500;p24">
            <a:extLst>
              <a:ext uri="{FF2B5EF4-FFF2-40B4-BE49-F238E27FC236}">
                <a16:creationId xmlns:a16="http://schemas.microsoft.com/office/drawing/2014/main" id="{AE65B315-028F-4106-9CEA-4E73B2D5D3C6}"/>
              </a:ext>
            </a:extLst>
          </p:cNvPr>
          <p:cNvGrpSpPr/>
          <p:nvPr/>
        </p:nvGrpSpPr>
        <p:grpSpPr>
          <a:xfrm>
            <a:off x="0" y="43527"/>
            <a:ext cx="5720002" cy="1278497"/>
            <a:chOff x="4724550" y="2906700"/>
            <a:chExt cx="4290002" cy="1041525"/>
          </a:xfrm>
        </p:grpSpPr>
        <p:sp>
          <p:nvSpPr>
            <p:cNvPr id="13" name="Google Shape;501;p24">
              <a:extLst>
                <a:ext uri="{FF2B5EF4-FFF2-40B4-BE49-F238E27FC236}">
                  <a16:creationId xmlns:a16="http://schemas.microsoft.com/office/drawing/2014/main" id="{6F096D3B-B481-4A54-BD89-C6791C0A7F57}"/>
                </a:ext>
              </a:extLst>
            </p:cNvPr>
            <p:cNvSpPr/>
            <p:nvPr/>
          </p:nvSpPr>
          <p:spPr>
            <a:xfrm>
              <a:off x="4825450" y="2971000"/>
              <a:ext cx="3089400"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4" name="Google Shape;502;p24">
              <a:extLst>
                <a:ext uri="{FF2B5EF4-FFF2-40B4-BE49-F238E27FC236}">
                  <a16:creationId xmlns:a16="http://schemas.microsoft.com/office/drawing/2014/main" id="{1A31ED72-EB5D-43FB-A034-5A5C7A0F7F12}"/>
                </a:ext>
              </a:extLst>
            </p:cNvPr>
            <p:cNvSpPr/>
            <p:nvPr/>
          </p:nvSpPr>
          <p:spPr>
            <a:xfrm>
              <a:off x="4825449" y="2971000"/>
              <a:ext cx="4032112"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chemeClr val="accent5">
                <a:lumMod val="20000"/>
                <a:lumOff val="80000"/>
                <a:alpha val="96000"/>
              </a:scheme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5" name="Google Shape;503;p24">
              <a:extLst>
                <a:ext uri="{FF2B5EF4-FFF2-40B4-BE49-F238E27FC236}">
                  <a16:creationId xmlns:a16="http://schemas.microsoft.com/office/drawing/2014/main" id="{50591DE4-89C8-4973-807D-57697C1CBF5B}"/>
                </a:ext>
              </a:extLst>
            </p:cNvPr>
            <p:cNvSpPr/>
            <p:nvPr/>
          </p:nvSpPr>
          <p:spPr>
            <a:xfrm>
              <a:off x="4800450" y="2971000"/>
              <a:ext cx="912625" cy="912925"/>
            </a:xfrm>
            <a:custGeom>
              <a:avLst/>
              <a:gdLst/>
              <a:ahLst/>
              <a:cxnLst/>
              <a:rect l="l" t="t" r="r" b="b"/>
              <a:pathLst>
                <a:path w="36505" h="36517" extrusionOk="0">
                  <a:moveTo>
                    <a:pt x="18252" y="0"/>
                  </a:moveTo>
                  <a:cubicBezTo>
                    <a:pt x="8180" y="0"/>
                    <a:pt x="0" y="8180"/>
                    <a:pt x="0" y="18253"/>
                  </a:cubicBezTo>
                  <a:cubicBezTo>
                    <a:pt x="0" y="28337"/>
                    <a:pt x="8180" y="36517"/>
                    <a:pt x="18252" y="36517"/>
                  </a:cubicBezTo>
                  <a:cubicBezTo>
                    <a:pt x="28337" y="36517"/>
                    <a:pt x="36505" y="28337"/>
                    <a:pt x="36505" y="18253"/>
                  </a:cubicBezTo>
                  <a:cubicBezTo>
                    <a:pt x="36505" y="8180"/>
                    <a:pt x="28337" y="0"/>
                    <a:pt x="18252" y="0"/>
                  </a:cubicBezTo>
                  <a:close/>
                </a:path>
              </a:pathLst>
            </a:custGeom>
            <a:solidFill>
              <a:srgbClr val="9ED1FD"/>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6" name="Google Shape;504;p24">
              <a:extLst>
                <a:ext uri="{FF2B5EF4-FFF2-40B4-BE49-F238E27FC236}">
                  <a16:creationId xmlns:a16="http://schemas.microsoft.com/office/drawing/2014/main" id="{A3A4221E-59F8-4E86-A620-D9127E0F71C6}"/>
                </a:ext>
              </a:extLst>
            </p:cNvPr>
            <p:cNvSpPr/>
            <p:nvPr/>
          </p:nvSpPr>
          <p:spPr>
            <a:xfrm>
              <a:off x="4873950" y="3044525"/>
              <a:ext cx="765900" cy="765875"/>
            </a:xfrm>
            <a:custGeom>
              <a:avLst/>
              <a:gdLst/>
              <a:ahLst/>
              <a:cxnLst/>
              <a:rect l="l" t="t" r="r" b="b"/>
              <a:pathLst>
                <a:path w="30636" h="30635" extrusionOk="0">
                  <a:moveTo>
                    <a:pt x="15312" y="0"/>
                  </a:moveTo>
                  <a:cubicBezTo>
                    <a:pt x="6859" y="0"/>
                    <a:pt x="1" y="6858"/>
                    <a:pt x="1" y="15312"/>
                  </a:cubicBezTo>
                  <a:cubicBezTo>
                    <a:pt x="1" y="23777"/>
                    <a:pt x="6859" y="30635"/>
                    <a:pt x="15312" y="30635"/>
                  </a:cubicBezTo>
                  <a:cubicBezTo>
                    <a:pt x="23778" y="30635"/>
                    <a:pt x="30636" y="23777"/>
                    <a:pt x="30636" y="15312"/>
                  </a:cubicBezTo>
                  <a:cubicBezTo>
                    <a:pt x="30636" y="6858"/>
                    <a:pt x="23778" y="0"/>
                    <a:pt x="15312"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04</a:t>
              </a:r>
              <a:endParaRPr sz="2400">
                <a:latin typeface="Arial" panose="020B0604020202020204" pitchFamily="34" charset="0"/>
                <a:cs typeface="Arial" panose="020B0604020202020204" pitchFamily="34" charset="0"/>
              </a:endParaRPr>
            </a:p>
          </p:txBody>
        </p:sp>
        <p:sp>
          <p:nvSpPr>
            <p:cNvPr id="17" name="Google Shape;505;p24">
              <a:extLst>
                <a:ext uri="{FF2B5EF4-FFF2-40B4-BE49-F238E27FC236}">
                  <a16:creationId xmlns:a16="http://schemas.microsoft.com/office/drawing/2014/main" id="{687B592A-C124-49E0-AF14-D23ECA30EB70}"/>
                </a:ext>
              </a:extLst>
            </p:cNvPr>
            <p:cNvSpPr/>
            <p:nvPr/>
          </p:nvSpPr>
          <p:spPr>
            <a:xfrm>
              <a:off x="4724550" y="2906700"/>
              <a:ext cx="4290002" cy="1041525"/>
            </a:xfrm>
            <a:custGeom>
              <a:avLst/>
              <a:gdLst/>
              <a:ahLst/>
              <a:cxnLst/>
              <a:rect l="l" t="t" r="r" b="b"/>
              <a:pathLst>
                <a:path w="130648" h="41661" extrusionOk="0">
                  <a:moveTo>
                    <a:pt x="110490" y="894"/>
                  </a:moveTo>
                  <a:cubicBezTo>
                    <a:pt x="121110" y="894"/>
                    <a:pt x="129754" y="9537"/>
                    <a:pt x="129754" y="20170"/>
                  </a:cubicBezTo>
                  <a:lnTo>
                    <a:pt x="129754" y="21491"/>
                  </a:lnTo>
                  <a:cubicBezTo>
                    <a:pt x="129754" y="32124"/>
                    <a:pt x="121110" y="40767"/>
                    <a:pt x="110490" y="40767"/>
                  </a:cubicBezTo>
                  <a:lnTo>
                    <a:pt x="20157" y="40767"/>
                  </a:lnTo>
                  <a:cubicBezTo>
                    <a:pt x="9537" y="40767"/>
                    <a:pt x="893" y="32124"/>
                    <a:pt x="893" y="21491"/>
                  </a:cubicBezTo>
                  <a:lnTo>
                    <a:pt x="893" y="20170"/>
                  </a:lnTo>
                  <a:cubicBezTo>
                    <a:pt x="893" y="9537"/>
                    <a:pt x="9537" y="894"/>
                    <a:pt x="20157" y="894"/>
                  </a:cubicBezTo>
                  <a:close/>
                  <a:moveTo>
                    <a:pt x="20157" y="1"/>
                  </a:moveTo>
                  <a:cubicBezTo>
                    <a:pt x="9037" y="1"/>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1"/>
                    <a:pt x="110490" y="1"/>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 name="Google Shape;508;p24">
              <a:extLst>
                <a:ext uri="{FF2B5EF4-FFF2-40B4-BE49-F238E27FC236}">
                  <a16:creationId xmlns:a16="http://schemas.microsoft.com/office/drawing/2014/main" id="{D5F2B94A-6980-4EDE-B6BE-80E41D5E9650}"/>
                </a:ext>
              </a:extLst>
            </p:cNvPr>
            <p:cNvSpPr txBox="1"/>
            <p:nvPr/>
          </p:nvSpPr>
          <p:spPr>
            <a:xfrm>
              <a:off x="5713076" y="3244462"/>
              <a:ext cx="3144486" cy="365700"/>
            </a:xfrm>
            <a:prstGeom prst="rect">
              <a:avLst/>
            </a:prstGeom>
            <a:noFill/>
            <a:ln>
              <a:noFill/>
            </a:ln>
          </p:spPr>
          <p:txBody>
            <a:bodyPr spcFirstLastPara="1" wrap="square" lIns="121900" tIns="121900" rIns="121900" bIns="121900" anchor="ctr" anchorCtr="0">
              <a:noAutofit/>
            </a:bodyPr>
            <a:lstStyle/>
            <a:p>
              <a:r>
                <a:rPr lang="en-US" sz="3200">
                  <a:solidFill>
                    <a:srgbClr val="002060"/>
                  </a:solidFill>
                  <a:latin typeface="Arial" panose="020B0604020202020204" pitchFamily="34" charset="0"/>
                  <a:cs typeface="Arial" panose="020B0604020202020204" pitchFamily="34" charset="0"/>
                </a:rPr>
                <a:t>Một số nhóm đất điển hình trên Trái Đất</a:t>
              </a:r>
            </a:p>
          </p:txBody>
        </p:sp>
      </p:grpSp>
      <p:sp>
        <p:nvSpPr>
          <p:cNvPr id="19" name="TextBox 18">
            <a:extLst>
              <a:ext uri="{FF2B5EF4-FFF2-40B4-BE49-F238E27FC236}">
                <a16:creationId xmlns:a16="http://schemas.microsoft.com/office/drawing/2014/main" id="{24FB1C38-6C32-4779-A55D-32E5687B1902}"/>
              </a:ext>
            </a:extLst>
          </p:cNvPr>
          <p:cNvSpPr txBox="1"/>
          <p:nvPr/>
        </p:nvSpPr>
        <p:spPr>
          <a:xfrm>
            <a:off x="5304365" y="6414363"/>
            <a:ext cx="6373515" cy="400110"/>
          </a:xfrm>
          <a:prstGeom prst="rect">
            <a:avLst/>
          </a:prstGeom>
          <a:solidFill>
            <a:schemeClr val="bg1"/>
          </a:solidFill>
        </p:spPr>
        <p:txBody>
          <a:bodyPr wrap="square" rtlCol="0">
            <a:spAutoFit/>
          </a:bodyPr>
          <a:lstStyle/>
          <a:p>
            <a:r>
              <a:rPr lang="en-US" sz="2000" i="1">
                <a:solidFill>
                  <a:srgbClr val="0070C0"/>
                </a:solidFill>
                <a:latin typeface="Arial" panose="020B0604020202020204" pitchFamily="34" charset="0"/>
                <a:cs typeface="Arial" panose="020B0604020202020204" pitchFamily="34" charset="0"/>
              </a:rPr>
              <a:t>Hình 5. Phân bố các nhóm đất điển hình trên Trái Đất</a:t>
            </a:r>
          </a:p>
        </p:txBody>
      </p:sp>
      <p:pic>
        <p:nvPicPr>
          <p:cNvPr id="20" name="Picture 19">
            <a:extLst>
              <a:ext uri="{FF2B5EF4-FFF2-40B4-BE49-F238E27FC236}">
                <a16:creationId xmlns:a16="http://schemas.microsoft.com/office/drawing/2014/main" id="{FE86954F-EC78-4586-91A9-3E3A35BB4573}"/>
              </a:ext>
            </a:extLst>
          </p:cNvPr>
          <p:cNvPicPr>
            <a:picLocks noChangeAspect="1"/>
          </p:cNvPicPr>
          <p:nvPr/>
        </p:nvPicPr>
        <p:blipFill rotWithShape="1">
          <a:blip r:embed="rId4"/>
          <a:srcRect l="8614" t="20776" r="48721" b="29612"/>
          <a:stretch/>
        </p:blipFill>
        <p:spPr>
          <a:xfrm>
            <a:off x="4678636" y="1321655"/>
            <a:ext cx="7513363" cy="4914518"/>
          </a:xfrm>
          <a:prstGeom prst="rect">
            <a:avLst/>
          </a:prstGeom>
        </p:spPr>
      </p:pic>
      <p:grpSp>
        <p:nvGrpSpPr>
          <p:cNvPr id="21" name="Group 20">
            <a:extLst>
              <a:ext uri="{FF2B5EF4-FFF2-40B4-BE49-F238E27FC236}">
                <a16:creationId xmlns:a16="http://schemas.microsoft.com/office/drawing/2014/main" id="{00A05461-59AB-4A54-A5CF-612B7C6D583A}"/>
              </a:ext>
            </a:extLst>
          </p:cNvPr>
          <p:cNvGrpSpPr/>
          <p:nvPr/>
        </p:nvGrpSpPr>
        <p:grpSpPr>
          <a:xfrm>
            <a:off x="-1121993" y="1942929"/>
            <a:ext cx="6922622" cy="3183876"/>
            <a:chOff x="-4777529" y="2948769"/>
            <a:chExt cx="6922622" cy="3183876"/>
          </a:xfrm>
        </p:grpSpPr>
        <p:sp>
          <p:nvSpPr>
            <p:cNvPr id="22" name="Cloud 21">
              <a:extLst>
                <a:ext uri="{FF2B5EF4-FFF2-40B4-BE49-F238E27FC236}">
                  <a16:creationId xmlns:a16="http://schemas.microsoft.com/office/drawing/2014/main" id="{0D92A527-9EC8-4188-A443-EC1334E90A8B}"/>
                </a:ext>
              </a:extLst>
            </p:cNvPr>
            <p:cNvSpPr/>
            <p:nvPr/>
          </p:nvSpPr>
          <p:spPr>
            <a:xfrm>
              <a:off x="-3537978" y="2948769"/>
              <a:ext cx="4561078" cy="3183876"/>
            </a:xfrm>
            <a:prstGeom prst="cloud">
              <a:avLst/>
            </a:prstGeom>
            <a:solidFill>
              <a:schemeClr val="accent4">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FE48049-A3E0-4E46-A8C4-46778C4E3B42}"/>
                </a:ext>
              </a:extLst>
            </p:cNvPr>
            <p:cNvSpPr txBox="1"/>
            <p:nvPr/>
          </p:nvSpPr>
          <p:spPr>
            <a:xfrm>
              <a:off x="-4777529" y="3486587"/>
              <a:ext cx="6922622" cy="2062103"/>
            </a:xfrm>
            <a:prstGeom prst="rect">
              <a:avLst/>
            </a:prstGeom>
            <a:noFill/>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Dựa vào đâu mà </a:t>
              </a:r>
            </a:p>
            <a:p>
              <a:pPr algn="ctr"/>
              <a:r>
                <a:rPr lang="en-US" sz="3200">
                  <a:solidFill>
                    <a:srgbClr val="FF0000"/>
                  </a:solidFill>
                  <a:latin typeface="Arial" panose="020B0604020202020204" pitchFamily="34" charset="0"/>
                  <a:cs typeface="Arial" panose="020B0604020202020204" pitchFamily="34" charset="0"/>
                </a:rPr>
                <a:t>ng</a:t>
              </a:r>
              <a:r>
                <a:rPr lang="vi-VN" sz="3200">
                  <a:solidFill>
                    <a:srgbClr val="FF0000"/>
                  </a:solidFill>
                  <a:latin typeface="Arial" panose="020B0604020202020204" pitchFamily="34" charset="0"/>
                  <a:cs typeface="Arial" panose="020B0604020202020204" pitchFamily="34" charset="0"/>
                </a:rPr>
                <a:t>ư</a:t>
              </a:r>
              <a:r>
                <a:rPr lang="en-US" sz="3200">
                  <a:solidFill>
                    <a:srgbClr val="FF0000"/>
                  </a:solidFill>
                  <a:latin typeface="Arial" panose="020B0604020202020204" pitchFamily="34" charset="0"/>
                  <a:cs typeface="Arial" panose="020B0604020202020204" pitchFamily="34" charset="0"/>
                </a:rPr>
                <a:t>ời ta phân thành </a:t>
              </a:r>
            </a:p>
            <a:p>
              <a:pPr algn="ctr"/>
              <a:r>
                <a:rPr lang="en-US" sz="3200">
                  <a:solidFill>
                    <a:srgbClr val="FF0000"/>
                  </a:solidFill>
                  <a:latin typeface="Arial" panose="020B0604020202020204" pitchFamily="34" charset="0"/>
                  <a:cs typeface="Arial" panose="020B0604020202020204" pitchFamily="34" charset="0"/>
                </a:rPr>
                <a:t>các nhóm đất</a:t>
              </a:r>
            </a:p>
            <a:p>
              <a:pPr algn="ctr"/>
              <a:r>
                <a:rPr lang="en-US" sz="3200">
                  <a:solidFill>
                    <a:srgbClr val="FF0000"/>
                  </a:solidFill>
                  <a:latin typeface="Arial" panose="020B0604020202020204" pitchFamily="34" charset="0"/>
                  <a:cs typeface="Arial" panose="020B0604020202020204" pitchFamily="34" charset="0"/>
                </a:rPr>
                <a:t> khác nhau?</a:t>
              </a:r>
            </a:p>
          </p:txBody>
        </p:sp>
      </p:grpSp>
      <p:pic>
        <p:nvPicPr>
          <p:cNvPr id="24" name="Picture 2" descr="Ảnh Động Powerpoint Đẹp ❤️ Tải 777+ Hình Động PPT Cute">
            <a:extLst>
              <a:ext uri="{FF2B5EF4-FFF2-40B4-BE49-F238E27FC236}">
                <a16:creationId xmlns:a16="http://schemas.microsoft.com/office/drawing/2014/main" id="{1C19715C-3D7B-471F-9710-C8F4EE576EF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 y="4945446"/>
            <a:ext cx="1751682" cy="1690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22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par>
                                <p:cTn id="23" presetID="16" presetClass="entr" presetSubtype="21"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2B1060-461A-42FF-A3BE-1F49F7450BB6}"/>
              </a:ext>
            </a:extLst>
          </p:cNvPr>
          <p:cNvPicPr>
            <a:picLocks noChangeAspect="1"/>
          </p:cNvPicPr>
          <p:nvPr/>
        </p:nvPicPr>
        <p:blipFill rotWithShape="1">
          <a:blip r:embed="rId4"/>
          <a:srcRect l="49250" t="16517" r="40417" b="67812"/>
          <a:stretch/>
        </p:blipFill>
        <p:spPr>
          <a:xfrm>
            <a:off x="11189792" y="43527"/>
            <a:ext cx="900324" cy="824905"/>
          </a:xfrm>
          <a:prstGeom prst="rect">
            <a:avLst/>
          </a:prstGeom>
        </p:spPr>
      </p:pic>
      <p:grpSp>
        <p:nvGrpSpPr>
          <p:cNvPr id="12" name="Google Shape;500;p24">
            <a:extLst>
              <a:ext uri="{FF2B5EF4-FFF2-40B4-BE49-F238E27FC236}">
                <a16:creationId xmlns:a16="http://schemas.microsoft.com/office/drawing/2014/main" id="{AE65B315-028F-4106-9CEA-4E73B2D5D3C6}"/>
              </a:ext>
            </a:extLst>
          </p:cNvPr>
          <p:cNvGrpSpPr/>
          <p:nvPr/>
        </p:nvGrpSpPr>
        <p:grpSpPr>
          <a:xfrm>
            <a:off x="0" y="43527"/>
            <a:ext cx="5720002" cy="1278497"/>
            <a:chOff x="4724550" y="2906700"/>
            <a:chExt cx="4290002" cy="1041525"/>
          </a:xfrm>
        </p:grpSpPr>
        <p:sp>
          <p:nvSpPr>
            <p:cNvPr id="13" name="Google Shape;501;p24">
              <a:extLst>
                <a:ext uri="{FF2B5EF4-FFF2-40B4-BE49-F238E27FC236}">
                  <a16:creationId xmlns:a16="http://schemas.microsoft.com/office/drawing/2014/main" id="{6F096D3B-B481-4A54-BD89-C6791C0A7F57}"/>
                </a:ext>
              </a:extLst>
            </p:cNvPr>
            <p:cNvSpPr/>
            <p:nvPr/>
          </p:nvSpPr>
          <p:spPr>
            <a:xfrm>
              <a:off x="4825450" y="2971000"/>
              <a:ext cx="3089400"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4" name="Google Shape;502;p24">
              <a:extLst>
                <a:ext uri="{FF2B5EF4-FFF2-40B4-BE49-F238E27FC236}">
                  <a16:creationId xmlns:a16="http://schemas.microsoft.com/office/drawing/2014/main" id="{1A31ED72-EB5D-43FB-A034-5A5C7A0F7F12}"/>
                </a:ext>
              </a:extLst>
            </p:cNvPr>
            <p:cNvSpPr/>
            <p:nvPr/>
          </p:nvSpPr>
          <p:spPr>
            <a:xfrm>
              <a:off x="4825449" y="2971000"/>
              <a:ext cx="4032112"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chemeClr val="accent5">
                <a:lumMod val="20000"/>
                <a:lumOff val="80000"/>
                <a:alpha val="96000"/>
              </a:scheme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5" name="Google Shape;503;p24">
              <a:extLst>
                <a:ext uri="{FF2B5EF4-FFF2-40B4-BE49-F238E27FC236}">
                  <a16:creationId xmlns:a16="http://schemas.microsoft.com/office/drawing/2014/main" id="{50591DE4-89C8-4973-807D-57697C1CBF5B}"/>
                </a:ext>
              </a:extLst>
            </p:cNvPr>
            <p:cNvSpPr/>
            <p:nvPr/>
          </p:nvSpPr>
          <p:spPr>
            <a:xfrm>
              <a:off x="4800450" y="2971000"/>
              <a:ext cx="912625" cy="912925"/>
            </a:xfrm>
            <a:custGeom>
              <a:avLst/>
              <a:gdLst/>
              <a:ahLst/>
              <a:cxnLst/>
              <a:rect l="l" t="t" r="r" b="b"/>
              <a:pathLst>
                <a:path w="36505" h="36517" extrusionOk="0">
                  <a:moveTo>
                    <a:pt x="18252" y="0"/>
                  </a:moveTo>
                  <a:cubicBezTo>
                    <a:pt x="8180" y="0"/>
                    <a:pt x="0" y="8180"/>
                    <a:pt x="0" y="18253"/>
                  </a:cubicBezTo>
                  <a:cubicBezTo>
                    <a:pt x="0" y="28337"/>
                    <a:pt x="8180" y="36517"/>
                    <a:pt x="18252" y="36517"/>
                  </a:cubicBezTo>
                  <a:cubicBezTo>
                    <a:pt x="28337" y="36517"/>
                    <a:pt x="36505" y="28337"/>
                    <a:pt x="36505" y="18253"/>
                  </a:cubicBezTo>
                  <a:cubicBezTo>
                    <a:pt x="36505" y="8180"/>
                    <a:pt x="28337" y="0"/>
                    <a:pt x="18252" y="0"/>
                  </a:cubicBezTo>
                  <a:close/>
                </a:path>
              </a:pathLst>
            </a:custGeom>
            <a:solidFill>
              <a:srgbClr val="9ED1FD"/>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6" name="Google Shape;504;p24">
              <a:extLst>
                <a:ext uri="{FF2B5EF4-FFF2-40B4-BE49-F238E27FC236}">
                  <a16:creationId xmlns:a16="http://schemas.microsoft.com/office/drawing/2014/main" id="{A3A4221E-59F8-4E86-A620-D9127E0F71C6}"/>
                </a:ext>
              </a:extLst>
            </p:cNvPr>
            <p:cNvSpPr/>
            <p:nvPr/>
          </p:nvSpPr>
          <p:spPr>
            <a:xfrm>
              <a:off x="4873950" y="3044525"/>
              <a:ext cx="765900" cy="765875"/>
            </a:xfrm>
            <a:custGeom>
              <a:avLst/>
              <a:gdLst/>
              <a:ahLst/>
              <a:cxnLst/>
              <a:rect l="l" t="t" r="r" b="b"/>
              <a:pathLst>
                <a:path w="30636" h="30635" extrusionOk="0">
                  <a:moveTo>
                    <a:pt x="15312" y="0"/>
                  </a:moveTo>
                  <a:cubicBezTo>
                    <a:pt x="6859" y="0"/>
                    <a:pt x="1" y="6858"/>
                    <a:pt x="1" y="15312"/>
                  </a:cubicBezTo>
                  <a:cubicBezTo>
                    <a:pt x="1" y="23777"/>
                    <a:pt x="6859" y="30635"/>
                    <a:pt x="15312" y="30635"/>
                  </a:cubicBezTo>
                  <a:cubicBezTo>
                    <a:pt x="23778" y="30635"/>
                    <a:pt x="30636" y="23777"/>
                    <a:pt x="30636" y="15312"/>
                  </a:cubicBezTo>
                  <a:cubicBezTo>
                    <a:pt x="30636" y="6858"/>
                    <a:pt x="23778" y="0"/>
                    <a:pt x="15312"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04</a:t>
              </a:r>
              <a:endParaRPr sz="2400">
                <a:latin typeface="Arial" panose="020B0604020202020204" pitchFamily="34" charset="0"/>
                <a:cs typeface="Arial" panose="020B0604020202020204" pitchFamily="34" charset="0"/>
              </a:endParaRPr>
            </a:p>
          </p:txBody>
        </p:sp>
        <p:sp>
          <p:nvSpPr>
            <p:cNvPr id="17" name="Google Shape;505;p24">
              <a:extLst>
                <a:ext uri="{FF2B5EF4-FFF2-40B4-BE49-F238E27FC236}">
                  <a16:creationId xmlns:a16="http://schemas.microsoft.com/office/drawing/2014/main" id="{687B592A-C124-49E0-AF14-D23ECA30EB70}"/>
                </a:ext>
              </a:extLst>
            </p:cNvPr>
            <p:cNvSpPr/>
            <p:nvPr/>
          </p:nvSpPr>
          <p:spPr>
            <a:xfrm>
              <a:off x="4724550" y="2906700"/>
              <a:ext cx="4290002" cy="1041525"/>
            </a:xfrm>
            <a:custGeom>
              <a:avLst/>
              <a:gdLst/>
              <a:ahLst/>
              <a:cxnLst/>
              <a:rect l="l" t="t" r="r" b="b"/>
              <a:pathLst>
                <a:path w="130648" h="41661" extrusionOk="0">
                  <a:moveTo>
                    <a:pt x="110490" y="894"/>
                  </a:moveTo>
                  <a:cubicBezTo>
                    <a:pt x="121110" y="894"/>
                    <a:pt x="129754" y="9537"/>
                    <a:pt x="129754" y="20170"/>
                  </a:cubicBezTo>
                  <a:lnTo>
                    <a:pt x="129754" y="21491"/>
                  </a:lnTo>
                  <a:cubicBezTo>
                    <a:pt x="129754" y="32124"/>
                    <a:pt x="121110" y="40767"/>
                    <a:pt x="110490" y="40767"/>
                  </a:cubicBezTo>
                  <a:lnTo>
                    <a:pt x="20157" y="40767"/>
                  </a:lnTo>
                  <a:cubicBezTo>
                    <a:pt x="9537" y="40767"/>
                    <a:pt x="893" y="32124"/>
                    <a:pt x="893" y="21491"/>
                  </a:cubicBezTo>
                  <a:lnTo>
                    <a:pt x="893" y="20170"/>
                  </a:lnTo>
                  <a:cubicBezTo>
                    <a:pt x="893" y="9537"/>
                    <a:pt x="9537" y="894"/>
                    <a:pt x="20157" y="894"/>
                  </a:cubicBezTo>
                  <a:close/>
                  <a:moveTo>
                    <a:pt x="20157" y="1"/>
                  </a:moveTo>
                  <a:cubicBezTo>
                    <a:pt x="9037" y="1"/>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1"/>
                    <a:pt x="110490" y="1"/>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 name="Google Shape;508;p24">
              <a:extLst>
                <a:ext uri="{FF2B5EF4-FFF2-40B4-BE49-F238E27FC236}">
                  <a16:creationId xmlns:a16="http://schemas.microsoft.com/office/drawing/2014/main" id="{D5F2B94A-6980-4EDE-B6BE-80E41D5E9650}"/>
                </a:ext>
              </a:extLst>
            </p:cNvPr>
            <p:cNvSpPr txBox="1"/>
            <p:nvPr/>
          </p:nvSpPr>
          <p:spPr>
            <a:xfrm>
              <a:off x="5713076" y="3244462"/>
              <a:ext cx="3144486" cy="365700"/>
            </a:xfrm>
            <a:prstGeom prst="rect">
              <a:avLst/>
            </a:prstGeom>
            <a:noFill/>
            <a:ln>
              <a:noFill/>
            </a:ln>
          </p:spPr>
          <p:txBody>
            <a:bodyPr spcFirstLastPara="1" wrap="square" lIns="121900" tIns="121900" rIns="121900" bIns="121900" anchor="ctr" anchorCtr="0">
              <a:noAutofit/>
            </a:bodyPr>
            <a:lstStyle/>
            <a:p>
              <a:r>
                <a:rPr lang="en-US" sz="3200">
                  <a:solidFill>
                    <a:srgbClr val="002060"/>
                  </a:solidFill>
                  <a:latin typeface="Arial" panose="020B0604020202020204" pitchFamily="34" charset="0"/>
                  <a:cs typeface="Arial" panose="020B0604020202020204" pitchFamily="34" charset="0"/>
                </a:rPr>
                <a:t>Một số nhóm đất điển hình trên Trái Đất</a:t>
              </a:r>
            </a:p>
          </p:txBody>
        </p:sp>
      </p:grpSp>
      <p:sp>
        <p:nvSpPr>
          <p:cNvPr id="10" name="Rectangle 9">
            <a:extLst>
              <a:ext uri="{FF2B5EF4-FFF2-40B4-BE49-F238E27FC236}">
                <a16:creationId xmlns:a16="http://schemas.microsoft.com/office/drawing/2014/main" id="{635BB290-F751-4CCC-BA5E-2017A9803B17}"/>
              </a:ext>
            </a:extLst>
          </p:cNvPr>
          <p:cNvSpPr/>
          <p:nvPr/>
        </p:nvSpPr>
        <p:spPr>
          <a:xfrm>
            <a:off x="627962" y="2362223"/>
            <a:ext cx="10763480" cy="3046988"/>
          </a:xfrm>
          <a:prstGeom prst="rect">
            <a:avLst/>
          </a:prstGeom>
          <a:ln>
            <a:solidFill>
              <a:srgbClr val="00B0F0"/>
            </a:solidFill>
            <a:prstDash val="sysDash"/>
          </a:ln>
        </p:spPr>
        <p:txBody>
          <a:bodyPr wrap="square">
            <a:spAutoFit/>
          </a:bodyPr>
          <a:lstStyle/>
          <a:p>
            <a:pPr algn="just"/>
            <a:r>
              <a:rPr lang="en-US" sz="3200">
                <a:solidFill>
                  <a:srgbClr val="FF0066"/>
                </a:solidFill>
                <a:latin typeface="Arial" panose="020B0604020202020204" pitchFamily="34" charset="0"/>
                <a:cs typeface="Arial" panose="020B0604020202020204" pitchFamily="34" charset="0"/>
              </a:rPr>
              <a:t>Dựa vào hình 5, em hãy :</a:t>
            </a:r>
          </a:p>
          <a:p>
            <a:pPr algn="just"/>
            <a:r>
              <a:rPr lang="en-US" sz="3200">
                <a:solidFill>
                  <a:srgbClr val="FF0066"/>
                </a:solidFill>
                <a:latin typeface="Arial" panose="020B0604020202020204" pitchFamily="34" charset="0"/>
                <a:cs typeface="Arial" panose="020B0604020202020204" pitchFamily="34" charset="0"/>
              </a:rPr>
              <a:t>- Kể tên các nhóm đất điển hình trên Trái Đất.</a:t>
            </a:r>
          </a:p>
          <a:p>
            <a:r>
              <a:rPr lang="en-US" sz="3200">
                <a:solidFill>
                  <a:srgbClr val="FF0066"/>
                </a:solidFill>
                <a:latin typeface="Arial" panose="020B0604020202020204" pitchFamily="34" charset="0"/>
                <a:cs typeface="Arial" panose="020B0604020202020204" pitchFamily="34" charset="0"/>
              </a:rPr>
              <a:t>- Xác định nơi phân bố chủ yếu 3 nhóm đất: đất đen thảo nguyên ôn đới, đất pốt dôn, đất đỏ vàng nhiệt đới.</a:t>
            </a:r>
          </a:p>
          <a:p>
            <a:pPr marL="285750" indent="-285750" algn="just">
              <a:buFontTx/>
              <a:buChar char="-"/>
            </a:pPr>
            <a:r>
              <a:rPr lang="vi-VN" sz="3200">
                <a:solidFill>
                  <a:srgbClr val="FF0066"/>
                </a:solidFill>
              </a:rPr>
              <a:t>Nêu đặc điểm chính của đất đỏ vàng và đất </a:t>
            </a:r>
            <a:r>
              <a:rPr lang="en-US" sz="3200">
                <a:solidFill>
                  <a:srgbClr val="FF0066"/>
                </a:solidFill>
              </a:rPr>
              <a:t>đen thảo nguyên ôn đới</a:t>
            </a:r>
            <a:endParaRPr lang="en-US" sz="3200">
              <a:solidFill>
                <a:srgbClr val="FF0066"/>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50BE088-8772-434A-9F8A-EC3ADBE47BC7}"/>
              </a:ext>
            </a:extLst>
          </p:cNvPr>
          <p:cNvSpPr txBox="1"/>
          <p:nvPr/>
        </p:nvSpPr>
        <p:spPr>
          <a:xfrm>
            <a:off x="3753142" y="1507506"/>
            <a:ext cx="3813505" cy="769441"/>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400" b="1" dirty="0">
                <a:solidFill>
                  <a:schemeClr val="bg1"/>
                </a:solidFill>
                <a:latin typeface="#9Slide07 IcielBC Cubano Normal" panose="00000500000000000000" pitchFamily="2" charset="0"/>
              </a:rPr>
              <a:t>AI NHANH HƠN </a:t>
            </a:r>
          </a:p>
        </p:txBody>
      </p:sp>
      <p:pic>
        <p:nvPicPr>
          <p:cNvPr id="20" name="Picture 2" descr="Trang chủ - NQ Education">
            <a:extLst>
              <a:ext uri="{FF2B5EF4-FFF2-40B4-BE49-F238E27FC236}">
                <a16:creationId xmlns:a16="http://schemas.microsoft.com/office/drawing/2014/main" id="{93A1D2A7-5C7D-420D-96EF-A65233F31AB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809302" y="5402453"/>
            <a:ext cx="1103068" cy="12609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7AD80D34-A458-4B46-8054-0C6F6351EE5D}"/>
              </a:ext>
            </a:extLst>
          </p:cNvPr>
          <p:cNvSpPr/>
          <p:nvPr/>
        </p:nvSpPr>
        <p:spPr>
          <a:xfrm>
            <a:off x="4006570" y="5512118"/>
            <a:ext cx="4178859"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Cá nhân</a:t>
            </a:r>
            <a:endParaRPr lang="en-US" sz="2800" b="1" dirty="0">
              <a:solidFill>
                <a:srgbClr val="FF0000"/>
              </a:solidFill>
              <a:latin typeface="#9Slide03 SFU Futura_12" panose="00000400000000000000" pitchFamily="2" charset="0"/>
            </a:endParaRPr>
          </a:p>
        </p:txBody>
      </p:sp>
      <p:sp>
        <p:nvSpPr>
          <p:cNvPr id="22" name="Rectangle 21">
            <a:extLst>
              <a:ext uri="{FF2B5EF4-FFF2-40B4-BE49-F238E27FC236}">
                <a16:creationId xmlns:a16="http://schemas.microsoft.com/office/drawing/2014/main" id="{9BC49FB3-448B-41A6-960F-10327B544365}"/>
              </a:ext>
            </a:extLst>
          </p:cNvPr>
          <p:cNvSpPr/>
          <p:nvPr/>
        </p:nvSpPr>
        <p:spPr>
          <a:xfrm>
            <a:off x="4011029" y="6097698"/>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3" name="2 Minute Timer (Nho)">
            <a:hlinkClick r:id="" action="ppaction://media"/>
            <a:extLst>
              <a:ext uri="{FF2B5EF4-FFF2-40B4-BE49-F238E27FC236}">
                <a16:creationId xmlns:a16="http://schemas.microsoft.com/office/drawing/2014/main" id="{924EDC05-1D4C-4F34-A3EF-6300E9982D6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18470" y="5660818"/>
            <a:ext cx="1459098" cy="873760"/>
          </a:xfrm>
          <a:prstGeom prst="rect">
            <a:avLst/>
          </a:prstGeom>
        </p:spPr>
      </p:pic>
      <p:pic>
        <p:nvPicPr>
          <p:cNvPr id="24" name="Picture 23">
            <a:extLst>
              <a:ext uri="{FF2B5EF4-FFF2-40B4-BE49-F238E27FC236}">
                <a16:creationId xmlns:a16="http://schemas.microsoft.com/office/drawing/2014/main" id="{5E31C22E-FAC6-4400-BD83-88834458E8B8}"/>
              </a:ext>
            </a:extLst>
          </p:cNvPr>
          <p:cNvPicPr>
            <a:picLocks noChangeAspect="1"/>
          </p:cNvPicPr>
          <p:nvPr/>
        </p:nvPicPr>
        <p:blipFill rotWithShape="1">
          <a:blip r:embed="rId7"/>
          <a:srcRect l="10000" t="28444" r="83037" b="60622"/>
          <a:stretch/>
        </p:blipFill>
        <p:spPr>
          <a:xfrm>
            <a:off x="2598548" y="1408246"/>
            <a:ext cx="973642" cy="860031"/>
          </a:xfrm>
          <a:prstGeom prst="rect">
            <a:avLst/>
          </a:prstGeom>
        </p:spPr>
      </p:pic>
      <p:pic>
        <p:nvPicPr>
          <p:cNvPr id="25" name="Hình ảnh 44">
            <a:extLst>
              <a:ext uri="{FF2B5EF4-FFF2-40B4-BE49-F238E27FC236}">
                <a16:creationId xmlns:a16="http://schemas.microsoft.com/office/drawing/2014/main" id="{DA9C5018-6C68-46B4-9D42-9AFDD8A06975}"/>
              </a:ext>
            </a:extLst>
          </p:cNvPr>
          <p:cNvPicPr/>
          <p:nvPr/>
        </p:nvPicPr>
        <p:blipFill rotWithShape="1">
          <a:blip r:embed="rId8">
            <a:extLst>
              <a:ext uri="{28A0092B-C50C-407E-A947-70E740481C1C}">
                <a14:useLocalDpi xmlns:a14="http://schemas.microsoft.com/office/drawing/2010/main" val="0"/>
              </a:ext>
            </a:extLst>
          </a:blip>
          <a:srcRect r="86351" b="75913"/>
          <a:stretch/>
        </p:blipFill>
        <p:spPr bwMode="auto">
          <a:xfrm>
            <a:off x="7823496" y="1507039"/>
            <a:ext cx="906484" cy="864145"/>
          </a:xfrm>
          <a:prstGeom prst="rect">
            <a:avLst/>
          </a:prstGeom>
          <a:noFill/>
          <a:ln>
            <a:noFill/>
          </a:ln>
        </p:spPr>
      </p:pic>
    </p:spTree>
    <p:extLst>
      <p:ext uri="{BB962C8B-B14F-4D97-AF65-F5344CB8AC3E}">
        <p14:creationId xmlns:p14="http://schemas.microsoft.com/office/powerpoint/2010/main" val="26710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par>
                                <p:cTn id="22" presetID="22" presetClass="entr" presetSubtype="2"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righ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par>
                                <p:cTn id="30" presetID="22" presetClass="entr" presetSubtype="8"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23"/>
                </p:tgtEl>
              </p:cMediaNode>
            </p:video>
          </p:childTnLst>
        </p:cTn>
      </p:par>
    </p:tnLst>
    <p:bldLst>
      <p:bldP spid="10" grpId="0" animBg="1"/>
      <p:bldP spid="19" grpId="0" animBg="1"/>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F203F56-6514-4D16-940E-705891E4688E}"/>
              </a:ext>
            </a:extLst>
          </p:cNvPr>
          <p:cNvSpPr txBox="1"/>
          <p:nvPr/>
        </p:nvSpPr>
        <p:spPr>
          <a:xfrm>
            <a:off x="4731487" y="6396335"/>
            <a:ext cx="7460513" cy="461665"/>
          </a:xfrm>
          <a:prstGeom prst="rect">
            <a:avLst/>
          </a:prstGeom>
          <a:solidFill>
            <a:schemeClr val="bg1"/>
          </a:solidFill>
        </p:spPr>
        <p:txBody>
          <a:bodyPr wrap="square" rtlCol="0">
            <a:spAutoFit/>
          </a:bodyPr>
          <a:lstStyle/>
          <a:p>
            <a:r>
              <a:rPr lang="en-US" sz="2400" i="1">
                <a:solidFill>
                  <a:srgbClr val="0070C0"/>
                </a:solidFill>
                <a:latin typeface="Arial" panose="020B0604020202020204" pitchFamily="34" charset="0"/>
                <a:cs typeface="Arial" panose="020B0604020202020204" pitchFamily="34" charset="0"/>
              </a:rPr>
              <a:t>Hình 5. Phân bố các nhóm đất điển hình trên Trái Đất</a:t>
            </a:r>
          </a:p>
        </p:txBody>
      </p:sp>
      <p:pic>
        <p:nvPicPr>
          <p:cNvPr id="7" name="Picture 6">
            <a:extLst>
              <a:ext uri="{FF2B5EF4-FFF2-40B4-BE49-F238E27FC236}">
                <a16:creationId xmlns:a16="http://schemas.microsoft.com/office/drawing/2014/main" id="{822B328E-3D5D-4AC6-B67D-8F3BEB84E428}"/>
              </a:ext>
            </a:extLst>
          </p:cNvPr>
          <p:cNvPicPr>
            <a:picLocks noChangeAspect="1"/>
          </p:cNvPicPr>
          <p:nvPr/>
        </p:nvPicPr>
        <p:blipFill rotWithShape="1">
          <a:blip r:embed="rId3"/>
          <a:srcRect l="8614" t="20776" r="48721" b="29612"/>
          <a:stretch/>
        </p:blipFill>
        <p:spPr>
          <a:xfrm>
            <a:off x="3885035" y="970590"/>
            <a:ext cx="8381393" cy="5482299"/>
          </a:xfrm>
          <a:prstGeom prst="rect">
            <a:avLst/>
          </a:prstGeom>
        </p:spPr>
      </p:pic>
      <p:sp>
        <p:nvSpPr>
          <p:cNvPr id="11" name="Rectangle: Rounded Corners 10">
            <a:extLst>
              <a:ext uri="{FF2B5EF4-FFF2-40B4-BE49-F238E27FC236}">
                <a16:creationId xmlns:a16="http://schemas.microsoft.com/office/drawing/2014/main" id="{ABAA9DE8-0FB3-4503-AACC-41AECA279D68}"/>
              </a:ext>
            </a:extLst>
          </p:cNvPr>
          <p:cNvSpPr/>
          <p:nvPr/>
        </p:nvSpPr>
        <p:spPr>
          <a:xfrm>
            <a:off x="477520" y="1605561"/>
            <a:ext cx="3058160" cy="10074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51E671F-A898-4AE3-AE71-5F611801077D}"/>
              </a:ext>
            </a:extLst>
          </p:cNvPr>
          <p:cNvSpPr txBox="1"/>
          <p:nvPr/>
        </p:nvSpPr>
        <p:spPr>
          <a:xfrm>
            <a:off x="673144" y="1658863"/>
            <a:ext cx="2666911" cy="954107"/>
          </a:xfrm>
          <a:prstGeom prst="rect">
            <a:avLst/>
          </a:prstGeom>
          <a:no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Đất đen thảo nguyên ôn đới</a:t>
            </a:r>
          </a:p>
        </p:txBody>
      </p:sp>
      <p:cxnSp>
        <p:nvCxnSpPr>
          <p:cNvPr id="17" name="Straight Arrow Connector 16">
            <a:extLst>
              <a:ext uri="{FF2B5EF4-FFF2-40B4-BE49-F238E27FC236}">
                <a16:creationId xmlns:a16="http://schemas.microsoft.com/office/drawing/2014/main" id="{429C5248-99DE-474A-95A2-3173D3236302}"/>
              </a:ext>
            </a:extLst>
          </p:cNvPr>
          <p:cNvCxnSpPr>
            <a:cxnSpLocks/>
            <a:stCxn id="11" idx="3"/>
          </p:cNvCxnSpPr>
          <p:nvPr/>
        </p:nvCxnSpPr>
        <p:spPr>
          <a:xfrm>
            <a:off x="3535680" y="2109266"/>
            <a:ext cx="2358125" cy="17948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CCB868F-4AFB-4104-A4C0-5AE96FF8210A}"/>
              </a:ext>
            </a:extLst>
          </p:cNvPr>
          <p:cNvCxnSpPr>
            <a:cxnSpLocks/>
          </p:cNvCxnSpPr>
          <p:nvPr/>
        </p:nvCxnSpPr>
        <p:spPr>
          <a:xfrm>
            <a:off x="3535679" y="2064393"/>
            <a:ext cx="5598161" cy="8974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9DA6E17-E999-47A7-9A25-09ACA41D602F}"/>
              </a:ext>
            </a:extLst>
          </p:cNvPr>
          <p:cNvCxnSpPr>
            <a:cxnSpLocks/>
          </p:cNvCxnSpPr>
          <p:nvPr/>
        </p:nvCxnSpPr>
        <p:spPr>
          <a:xfrm>
            <a:off x="3535678" y="2135916"/>
            <a:ext cx="3322322" cy="234546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96EC48CB-1AA1-4440-BF70-28F4F206CA25}"/>
              </a:ext>
            </a:extLst>
          </p:cNvPr>
          <p:cNvSpPr/>
          <p:nvPr/>
        </p:nvSpPr>
        <p:spPr>
          <a:xfrm>
            <a:off x="477520" y="3095021"/>
            <a:ext cx="3058160" cy="10074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6D5AAEC-5E2B-46DF-92DE-00CD16013FE7}"/>
              </a:ext>
            </a:extLst>
          </p:cNvPr>
          <p:cNvSpPr txBox="1"/>
          <p:nvPr/>
        </p:nvSpPr>
        <p:spPr>
          <a:xfrm>
            <a:off x="579119" y="3277695"/>
            <a:ext cx="2666911" cy="523220"/>
          </a:xfrm>
          <a:prstGeom prst="rect">
            <a:avLst/>
          </a:prstGeom>
          <a:no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Đất pốt dôn</a:t>
            </a:r>
          </a:p>
        </p:txBody>
      </p:sp>
      <p:sp>
        <p:nvSpPr>
          <p:cNvPr id="24" name="Rectangle: Rounded Corners 23">
            <a:extLst>
              <a:ext uri="{FF2B5EF4-FFF2-40B4-BE49-F238E27FC236}">
                <a16:creationId xmlns:a16="http://schemas.microsoft.com/office/drawing/2014/main" id="{14CDC2E6-62E7-4FDA-97A4-0CFAAB3466F8}"/>
              </a:ext>
            </a:extLst>
          </p:cNvPr>
          <p:cNvSpPr/>
          <p:nvPr/>
        </p:nvSpPr>
        <p:spPr>
          <a:xfrm>
            <a:off x="477520" y="4584481"/>
            <a:ext cx="3058160" cy="10074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516B3D7-A9B9-413F-893E-7851C7BE2617}"/>
              </a:ext>
            </a:extLst>
          </p:cNvPr>
          <p:cNvSpPr txBox="1"/>
          <p:nvPr/>
        </p:nvSpPr>
        <p:spPr>
          <a:xfrm>
            <a:off x="673144" y="4637783"/>
            <a:ext cx="2666911" cy="954107"/>
          </a:xfrm>
          <a:prstGeom prst="rect">
            <a:avLst/>
          </a:prstGeom>
          <a:no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Đất đỏ vàng nhiệt đới</a:t>
            </a:r>
          </a:p>
        </p:txBody>
      </p:sp>
      <p:cxnSp>
        <p:nvCxnSpPr>
          <p:cNvPr id="26" name="Straight Arrow Connector 25">
            <a:extLst>
              <a:ext uri="{FF2B5EF4-FFF2-40B4-BE49-F238E27FC236}">
                <a16:creationId xmlns:a16="http://schemas.microsoft.com/office/drawing/2014/main" id="{F22F89C8-6E2F-498C-929A-D0FEFEAB4C47}"/>
              </a:ext>
            </a:extLst>
          </p:cNvPr>
          <p:cNvCxnSpPr>
            <a:cxnSpLocks/>
          </p:cNvCxnSpPr>
          <p:nvPr/>
        </p:nvCxnSpPr>
        <p:spPr>
          <a:xfrm flipV="1">
            <a:off x="3526437" y="1809606"/>
            <a:ext cx="2184400" cy="17850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554BF3-91A1-4028-8C5C-9FC193CB2A2A}"/>
              </a:ext>
            </a:extLst>
          </p:cNvPr>
          <p:cNvCxnSpPr>
            <a:cxnSpLocks/>
            <a:stCxn id="22" idx="3"/>
          </p:cNvCxnSpPr>
          <p:nvPr/>
        </p:nvCxnSpPr>
        <p:spPr>
          <a:xfrm flipV="1">
            <a:off x="3535680" y="1798974"/>
            <a:ext cx="5887808" cy="17997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D292748-B08E-4819-86E9-5EAB7ECC0C7F}"/>
              </a:ext>
            </a:extLst>
          </p:cNvPr>
          <p:cNvCxnSpPr>
            <a:cxnSpLocks/>
          </p:cNvCxnSpPr>
          <p:nvPr/>
        </p:nvCxnSpPr>
        <p:spPr>
          <a:xfrm flipV="1">
            <a:off x="3515804" y="3450911"/>
            <a:ext cx="3363462" cy="1663925"/>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AC69CF3-BBCF-4A52-BED1-D18A5CB94CEF}"/>
              </a:ext>
            </a:extLst>
          </p:cNvPr>
          <p:cNvCxnSpPr>
            <a:cxnSpLocks/>
          </p:cNvCxnSpPr>
          <p:nvPr/>
        </p:nvCxnSpPr>
        <p:spPr>
          <a:xfrm flipV="1">
            <a:off x="3535678" y="3576965"/>
            <a:ext cx="5316269" cy="1559632"/>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761A9FA-F066-495B-8C3D-3C7AAFEDE9E4}"/>
              </a:ext>
            </a:extLst>
          </p:cNvPr>
          <p:cNvCxnSpPr>
            <a:cxnSpLocks/>
          </p:cNvCxnSpPr>
          <p:nvPr/>
        </p:nvCxnSpPr>
        <p:spPr>
          <a:xfrm flipV="1">
            <a:off x="3527973" y="2946179"/>
            <a:ext cx="6562511" cy="2156783"/>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oogle Shape;500;p24">
            <a:extLst>
              <a:ext uri="{FF2B5EF4-FFF2-40B4-BE49-F238E27FC236}">
                <a16:creationId xmlns:a16="http://schemas.microsoft.com/office/drawing/2014/main" id="{ADA2F92C-14F6-431E-ABC9-184464B75A29}"/>
              </a:ext>
            </a:extLst>
          </p:cNvPr>
          <p:cNvGrpSpPr/>
          <p:nvPr/>
        </p:nvGrpSpPr>
        <p:grpSpPr>
          <a:xfrm>
            <a:off x="0" y="43527"/>
            <a:ext cx="5720002" cy="1278497"/>
            <a:chOff x="4724550" y="2906700"/>
            <a:chExt cx="4290002" cy="1041525"/>
          </a:xfrm>
        </p:grpSpPr>
        <p:sp>
          <p:nvSpPr>
            <p:cNvPr id="31" name="Google Shape;501;p24">
              <a:extLst>
                <a:ext uri="{FF2B5EF4-FFF2-40B4-BE49-F238E27FC236}">
                  <a16:creationId xmlns:a16="http://schemas.microsoft.com/office/drawing/2014/main" id="{23A93E41-1F2A-4973-949B-AFD1D37550CE}"/>
                </a:ext>
              </a:extLst>
            </p:cNvPr>
            <p:cNvSpPr/>
            <p:nvPr/>
          </p:nvSpPr>
          <p:spPr>
            <a:xfrm>
              <a:off x="4825450" y="2971000"/>
              <a:ext cx="3089400"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33" name="Google Shape;502;p24">
              <a:extLst>
                <a:ext uri="{FF2B5EF4-FFF2-40B4-BE49-F238E27FC236}">
                  <a16:creationId xmlns:a16="http://schemas.microsoft.com/office/drawing/2014/main" id="{0EDAF6DE-5E15-4ACE-8957-607093381005}"/>
                </a:ext>
              </a:extLst>
            </p:cNvPr>
            <p:cNvSpPr/>
            <p:nvPr/>
          </p:nvSpPr>
          <p:spPr>
            <a:xfrm>
              <a:off x="4825449" y="2971000"/>
              <a:ext cx="4032112"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chemeClr val="accent5">
                <a:lumMod val="20000"/>
                <a:lumOff val="80000"/>
                <a:alpha val="96000"/>
              </a:scheme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35" name="Google Shape;503;p24">
              <a:extLst>
                <a:ext uri="{FF2B5EF4-FFF2-40B4-BE49-F238E27FC236}">
                  <a16:creationId xmlns:a16="http://schemas.microsoft.com/office/drawing/2014/main" id="{62B6F560-BB82-4976-AE71-2DE20239DAB9}"/>
                </a:ext>
              </a:extLst>
            </p:cNvPr>
            <p:cNvSpPr/>
            <p:nvPr/>
          </p:nvSpPr>
          <p:spPr>
            <a:xfrm>
              <a:off x="4800450" y="2971000"/>
              <a:ext cx="912625" cy="912925"/>
            </a:xfrm>
            <a:custGeom>
              <a:avLst/>
              <a:gdLst/>
              <a:ahLst/>
              <a:cxnLst/>
              <a:rect l="l" t="t" r="r" b="b"/>
              <a:pathLst>
                <a:path w="36505" h="36517" extrusionOk="0">
                  <a:moveTo>
                    <a:pt x="18252" y="0"/>
                  </a:moveTo>
                  <a:cubicBezTo>
                    <a:pt x="8180" y="0"/>
                    <a:pt x="0" y="8180"/>
                    <a:pt x="0" y="18253"/>
                  </a:cubicBezTo>
                  <a:cubicBezTo>
                    <a:pt x="0" y="28337"/>
                    <a:pt x="8180" y="36517"/>
                    <a:pt x="18252" y="36517"/>
                  </a:cubicBezTo>
                  <a:cubicBezTo>
                    <a:pt x="28337" y="36517"/>
                    <a:pt x="36505" y="28337"/>
                    <a:pt x="36505" y="18253"/>
                  </a:cubicBezTo>
                  <a:cubicBezTo>
                    <a:pt x="36505" y="8180"/>
                    <a:pt x="28337" y="0"/>
                    <a:pt x="18252" y="0"/>
                  </a:cubicBezTo>
                  <a:close/>
                </a:path>
              </a:pathLst>
            </a:custGeom>
            <a:solidFill>
              <a:srgbClr val="9ED1FD"/>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37" name="Google Shape;504;p24">
              <a:extLst>
                <a:ext uri="{FF2B5EF4-FFF2-40B4-BE49-F238E27FC236}">
                  <a16:creationId xmlns:a16="http://schemas.microsoft.com/office/drawing/2014/main" id="{C7614E2F-514F-4A2B-ADFF-7590CE6468FE}"/>
                </a:ext>
              </a:extLst>
            </p:cNvPr>
            <p:cNvSpPr/>
            <p:nvPr/>
          </p:nvSpPr>
          <p:spPr>
            <a:xfrm>
              <a:off x="4873950" y="3044525"/>
              <a:ext cx="765900" cy="765875"/>
            </a:xfrm>
            <a:custGeom>
              <a:avLst/>
              <a:gdLst/>
              <a:ahLst/>
              <a:cxnLst/>
              <a:rect l="l" t="t" r="r" b="b"/>
              <a:pathLst>
                <a:path w="30636" h="30635" extrusionOk="0">
                  <a:moveTo>
                    <a:pt x="15312" y="0"/>
                  </a:moveTo>
                  <a:cubicBezTo>
                    <a:pt x="6859" y="0"/>
                    <a:pt x="1" y="6858"/>
                    <a:pt x="1" y="15312"/>
                  </a:cubicBezTo>
                  <a:cubicBezTo>
                    <a:pt x="1" y="23777"/>
                    <a:pt x="6859" y="30635"/>
                    <a:pt x="15312" y="30635"/>
                  </a:cubicBezTo>
                  <a:cubicBezTo>
                    <a:pt x="23778" y="30635"/>
                    <a:pt x="30636" y="23777"/>
                    <a:pt x="30636" y="15312"/>
                  </a:cubicBezTo>
                  <a:cubicBezTo>
                    <a:pt x="30636" y="6858"/>
                    <a:pt x="23778" y="0"/>
                    <a:pt x="15312"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04</a:t>
              </a:r>
              <a:endParaRPr sz="2400">
                <a:latin typeface="Arial" panose="020B0604020202020204" pitchFamily="34" charset="0"/>
                <a:cs typeface="Arial" panose="020B0604020202020204" pitchFamily="34" charset="0"/>
              </a:endParaRPr>
            </a:p>
          </p:txBody>
        </p:sp>
        <p:sp>
          <p:nvSpPr>
            <p:cNvPr id="38" name="Google Shape;505;p24">
              <a:extLst>
                <a:ext uri="{FF2B5EF4-FFF2-40B4-BE49-F238E27FC236}">
                  <a16:creationId xmlns:a16="http://schemas.microsoft.com/office/drawing/2014/main" id="{3E45C41C-41EF-438B-9298-2E5CA86AA1D3}"/>
                </a:ext>
              </a:extLst>
            </p:cNvPr>
            <p:cNvSpPr/>
            <p:nvPr/>
          </p:nvSpPr>
          <p:spPr>
            <a:xfrm>
              <a:off x="4724550" y="2906700"/>
              <a:ext cx="4290002" cy="1041525"/>
            </a:xfrm>
            <a:custGeom>
              <a:avLst/>
              <a:gdLst/>
              <a:ahLst/>
              <a:cxnLst/>
              <a:rect l="l" t="t" r="r" b="b"/>
              <a:pathLst>
                <a:path w="130648" h="41661" extrusionOk="0">
                  <a:moveTo>
                    <a:pt x="110490" y="894"/>
                  </a:moveTo>
                  <a:cubicBezTo>
                    <a:pt x="121110" y="894"/>
                    <a:pt x="129754" y="9537"/>
                    <a:pt x="129754" y="20170"/>
                  </a:cubicBezTo>
                  <a:lnTo>
                    <a:pt x="129754" y="21491"/>
                  </a:lnTo>
                  <a:cubicBezTo>
                    <a:pt x="129754" y="32124"/>
                    <a:pt x="121110" y="40767"/>
                    <a:pt x="110490" y="40767"/>
                  </a:cubicBezTo>
                  <a:lnTo>
                    <a:pt x="20157" y="40767"/>
                  </a:lnTo>
                  <a:cubicBezTo>
                    <a:pt x="9537" y="40767"/>
                    <a:pt x="893" y="32124"/>
                    <a:pt x="893" y="21491"/>
                  </a:cubicBezTo>
                  <a:lnTo>
                    <a:pt x="893" y="20170"/>
                  </a:lnTo>
                  <a:cubicBezTo>
                    <a:pt x="893" y="9537"/>
                    <a:pt x="9537" y="894"/>
                    <a:pt x="20157" y="894"/>
                  </a:cubicBezTo>
                  <a:close/>
                  <a:moveTo>
                    <a:pt x="20157" y="1"/>
                  </a:moveTo>
                  <a:cubicBezTo>
                    <a:pt x="9037" y="1"/>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1"/>
                    <a:pt x="110490" y="1"/>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39" name="Google Shape;508;p24">
              <a:extLst>
                <a:ext uri="{FF2B5EF4-FFF2-40B4-BE49-F238E27FC236}">
                  <a16:creationId xmlns:a16="http://schemas.microsoft.com/office/drawing/2014/main" id="{354D2DE6-1E61-4EE4-B604-F8B19BF12CFC}"/>
                </a:ext>
              </a:extLst>
            </p:cNvPr>
            <p:cNvSpPr txBox="1"/>
            <p:nvPr/>
          </p:nvSpPr>
          <p:spPr>
            <a:xfrm>
              <a:off x="5713076" y="3244462"/>
              <a:ext cx="3144486" cy="365700"/>
            </a:xfrm>
            <a:prstGeom prst="rect">
              <a:avLst/>
            </a:prstGeom>
            <a:noFill/>
            <a:ln>
              <a:noFill/>
            </a:ln>
          </p:spPr>
          <p:txBody>
            <a:bodyPr spcFirstLastPara="1" wrap="square" lIns="121900" tIns="121900" rIns="121900" bIns="121900" anchor="ctr" anchorCtr="0">
              <a:noAutofit/>
            </a:bodyPr>
            <a:lstStyle/>
            <a:p>
              <a:r>
                <a:rPr lang="en-US" sz="3200">
                  <a:solidFill>
                    <a:srgbClr val="002060"/>
                  </a:solidFill>
                  <a:latin typeface="Arial" panose="020B0604020202020204" pitchFamily="34" charset="0"/>
                  <a:cs typeface="Arial" panose="020B0604020202020204" pitchFamily="34" charset="0"/>
                </a:rPr>
                <a:t>Một số nhóm đất điển hình trên Trái Đất</a:t>
              </a:r>
            </a:p>
          </p:txBody>
        </p:sp>
      </p:grpSp>
      <p:pic>
        <p:nvPicPr>
          <p:cNvPr id="40" name="Picture 39">
            <a:extLst>
              <a:ext uri="{FF2B5EF4-FFF2-40B4-BE49-F238E27FC236}">
                <a16:creationId xmlns:a16="http://schemas.microsoft.com/office/drawing/2014/main" id="{9DF07DD3-AAAE-4572-858C-F64B1275E9D4}"/>
              </a:ext>
            </a:extLst>
          </p:cNvPr>
          <p:cNvPicPr>
            <a:picLocks noChangeAspect="1"/>
          </p:cNvPicPr>
          <p:nvPr/>
        </p:nvPicPr>
        <p:blipFill rotWithShape="1">
          <a:blip r:embed="rId4"/>
          <a:srcRect l="49250" t="16517" r="40417" b="67812"/>
          <a:stretch/>
        </p:blipFill>
        <p:spPr>
          <a:xfrm>
            <a:off x="11189792" y="43527"/>
            <a:ext cx="900324" cy="824905"/>
          </a:xfrm>
          <a:prstGeom prst="rect">
            <a:avLst/>
          </a:prstGeom>
        </p:spPr>
      </p:pic>
    </p:spTree>
    <p:extLst>
      <p:ext uri="{BB962C8B-B14F-4D97-AF65-F5344CB8AC3E}">
        <p14:creationId xmlns:p14="http://schemas.microsoft.com/office/powerpoint/2010/main" val="10498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left)">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ipe(left)">
                                      <p:cBhvr>
                                        <p:cTn id="7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2" grpId="0" animBg="1"/>
      <p:bldP spid="23" grpId="0"/>
      <p:bldP spid="24" grpId="0" animBg="1"/>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33F2F9A-AD70-40BE-8881-7B402A21FED5}"/>
              </a:ext>
            </a:extLst>
          </p:cNvPr>
          <p:cNvSpPr>
            <a:spLocks noChangeArrowheads="1"/>
          </p:cNvSpPr>
          <p:nvPr/>
        </p:nvSpPr>
        <p:spPr bwMode="auto">
          <a:xfrm>
            <a:off x="101200" y="1350373"/>
            <a:ext cx="523074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a:buFont typeface="Wingdings" panose="05000000000000000000" pitchFamily="2" charset="2"/>
              <a:buChar char="ü"/>
            </a:pPr>
            <a:r>
              <a:rPr lang="en-US" sz="2400">
                <a:solidFill>
                  <a:srgbClr val="FF0066"/>
                </a:solidFill>
              </a:rPr>
              <a:t>Đất đỏ vàng nhiệt đới: phần lớn Nam Mỹ, Trung Phi, Đông Nam Á, Nam Á và Đông Bắc Ô-xtrây-li-a.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0" name="Group 9">
            <a:extLst>
              <a:ext uri="{FF2B5EF4-FFF2-40B4-BE49-F238E27FC236}">
                <a16:creationId xmlns:a16="http://schemas.microsoft.com/office/drawing/2014/main" id="{E801D306-17CD-4AED-9569-AEEBCD4AD59F}"/>
              </a:ext>
            </a:extLst>
          </p:cNvPr>
          <p:cNvGrpSpPr/>
          <p:nvPr/>
        </p:nvGrpSpPr>
        <p:grpSpPr>
          <a:xfrm>
            <a:off x="420195" y="2617465"/>
            <a:ext cx="4444234" cy="3316996"/>
            <a:chOff x="6139240" y="649995"/>
            <a:chExt cx="5774430" cy="4372289"/>
          </a:xfrm>
        </p:grpSpPr>
        <p:pic>
          <p:nvPicPr>
            <p:cNvPr id="11" name="Hình ảnh 39">
              <a:extLst>
                <a:ext uri="{FF2B5EF4-FFF2-40B4-BE49-F238E27FC236}">
                  <a16:creationId xmlns:a16="http://schemas.microsoft.com/office/drawing/2014/main" id="{0A54B6A0-FC4E-41A9-BCFE-F4AA865820AC}"/>
                </a:ext>
              </a:extLst>
            </p:cNvPr>
            <p:cNvPicPr/>
            <p:nvPr/>
          </p:nvPicPr>
          <p:blipFill>
            <a:blip r:embed="rId2"/>
            <a:stretch>
              <a:fillRect/>
            </a:stretch>
          </p:blipFill>
          <p:spPr>
            <a:xfrm>
              <a:off x="6139240" y="649995"/>
              <a:ext cx="5774430" cy="3844887"/>
            </a:xfrm>
            <a:prstGeom prst="rect">
              <a:avLst/>
            </a:prstGeom>
          </p:spPr>
        </p:pic>
        <p:sp>
          <p:nvSpPr>
            <p:cNvPr id="14" name="TextBox 13">
              <a:extLst>
                <a:ext uri="{FF2B5EF4-FFF2-40B4-BE49-F238E27FC236}">
                  <a16:creationId xmlns:a16="http://schemas.microsoft.com/office/drawing/2014/main" id="{31072E9E-04A2-4413-A97A-FCACB47C3AF4}"/>
                </a:ext>
              </a:extLst>
            </p:cNvPr>
            <p:cNvSpPr txBox="1"/>
            <p:nvPr/>
          </p:nvSpPr>
          <p:spPr>
            <a:xfrm>
              <a:off x="7273457" y="4494880"/>
              <a:ext cx="3830829" cy="527404"/>
            </a:xfrm>
            <a:prstGeom prst="rect">
              <a:avLst/>
            </a:prstGeom>
            <a:solidFill>
              <a:schemeClr val="bg1"/>
            </a:solidFill>
          </p:spPr>
          <p:txBody>
            <a:bodyPr wrap="square" rtlCol="0">
              <a:spAutoFit/>
            </a:bodyPr>
            <a:lstStyle/>
            <a:p>
              <a:r>
                <a:rPr lang="en-US" sz="2000">
                  <a:solidFill>
                    <a:srgbClr val="0070C0"/>
                  </a:solidFill>
                  <a:latin typeface="Arial" panose="020B0604020202020204" pitchFamily="34" charset="0"/>
                  <a:cs typeface="Arial" panose="020B0604020202020204" pitchFamily="34" charset="0"/>
                </a:rPr>
                <a:t> Đất đỏ vàng nhiệt đới</a:t>
              </a:r>
            </a:p>
          </p:txBody>
        </p:sp>
      </p:grpSp>
      <p:sp>
        <p:nvSpPr>
          <p:cNvPr id="15" name="Rectangle 1">
            <a:extLst>
              <a:ext uri="{FF2B5EF4-FFF2-40B4-BE49-F238E27FC236}">
                <a16:creationId xmlns:a16="http://schemas.microsoft.com/office/drawing/2014/main" id="{53013C1D-F8C3-4ABE-B9A7-F0C50C15A968}"/>
              </a:ext>
            </a:extLst>
          </p:cNvPr>
          <p:cNvSpPr>
            <a:spLocks noChangeArrowheads="1"/>
          </p:cNvSpPr>
          <p:nvPr/>
        </p:nvSpPr>
        <p:spPr bwMode="auto">
          <a:xfrm>
            <a:off x="213268" y="6131993"/>
            <a:ext cx="511586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en-US" altLang="en-US" sz="2000">
                <a:solidFill>
                  <a:srgbClr val="3B17F1"/>
                </a:solidFill>
                <a:cs typeface="Arial" panose="020B0604020202020204" pitchFamily="34" charset="0"/>
              </a:rPr>
              <a:t>Đất có màu đỏ vàng, tầng đất tương đối dày, tương đối chua và ít dinh dưỡng</a:t>
            </a:r>
            <a:endParaRPr kumimoji="0" lang="en-US" altLang="en-US" sz="1800" b="0" i="0" u="none" strike="noStrike" cap="none" normalizeH="0" baseline="0">
              <a:ln>
                <a:noFill/>
              </a:ln>
              <a:solidFill>
                <a:srgbClr val="3B17F1"/>
              </a:solidFill>
              <a:effectLst/>
            </a:endParaRPr>
          </a:p>
        </p:txBody>
      </p:sp>
      <p:sp>
        <p:nvSpPr>
          <p:cNvPr id="12" name="TextBox 11">
            <a:extLst>
              <a:ext uri="{FF2B5EF4-FFF2-40B4-BE49-F238E27FC236}">
                <a16:creationId xmlns:a16="http://schemas.microsoft.com/office/drawing/2014/main" id="{D4EB95B5-FBC5-416C-94B2-4AA2EEE87E17}"/>
              </a:ext>
            </a:extLst>
          </p:cNvPr>
          <p:cNvSpPr txBox="1"/>
          <p:nvPr/>
        </p:nvSpPr>
        <p:spPr>
          <a:xfrm>
            <a:off x="5739788" y="5916549"/>
            <a:ext cx="6377784" cy="400110"/>
          </a:xfrm>
          <a:prstGeom prst="rect">
            <a:avLst/>
          </a:prstGeom>
          <a:solidFill>
            <a:schemeClr val="bg1"/>
          </a:solidFill>
        </p:spPr>
        <p:txBody>
          <a:bodyPr wrap="square" rtlCol="0">
            <a:spAutoFit/>
          </a:bodyPr>
          <a:lstStyle/>
          <a:p>
            <a:r>
              <a:rPr lang="en-US" sz="2000">
                <a:solidFill>
                  <a:srgbClr val="009A46"/>
                </a:solidFill>
                <a:latin typeface="Arial" panose="020B0604020202020204" pitchFamily="34" charset="0"/>
                <a:cs typeface="Arial" panose="020B0604020202020204" pitchFamily="34" charset="0"/>
              </a:rPr>
              <a:t>Hình 5. Phân bố các nhóm đất điển hình trên Trái Đất</a:t>
            </a:r>
          </a:p>
        </p:txBody>
      </p:sp>
      <p:pic>
        <p:nvPicPr>
          <p:cNvPr id="13" name="Picture 12">
            <a:extLst>
              <a:ext uri="{FF2B5EF4-FFF2-40B4-BE49-F238E27FC236}">
                <a16:creationId xmlns:a16="http://schemas.microsoft.com/office/drawing/2014/main" id="{5B07D51A-80AC-4AB7-8233-6B9E5F977CD7}"/>
              </a:ext>
            </a:extLst>
          </p:cNvPr>
          <p:cNvPicPr>
            <a:picLocks noChangeAspect="1"/>
          </p:cNvPicPr>
          <p:nvPr/>
        </p:nvPicPr>
        <p:blipFill rotWithShape="1">
          <a:blip r:embed="rId3"/>
          <a:srcRect l="8614" t="20776" r="48721" b="29612"/>
          <a:stretch/>
        </p:blipFill>
        <p:spPr>
          <a:xfrm>
            <a:off x="5425816" y="1458349"/>
            <a:ext cx="6766184" cy="4425785"/>
          </a:xfrm>
          <a:prstGeom prst="rect">
            <a:avLst/>
          </a:prstGeom>
        </p:spPr>
      </p:pic>
      <p:grpSp>
        <p:nvGrpSpPr>
          <p:cNvPr id="17" name="Google Shape;500;p24">
            <a:extLst>
              <a:ext uri="{FF2B5EF4-FFF2-40B4-BE49-F238E27FC236}">
                <a16:creationId xmlns:a16="http://schemas.microsoft.com/office/drawing/2014/main" id="{8E7EA024-5A7F-4B2E-A876-59B4BF32B9E2}"/>
              </a:ext>
            </a:extLst>
          </p:cNvPr>
          <p:cNvGrpSpPr/>
          <p:nvPr/>
        </p:nvGrpSpPr>
        <p:grpSpPr>
          <a:xfrm>
            <a:off x="0" y="43527"/>
            <a:ext cx="5720002" cy="1278497"/>
            <a:chOff x="4724550" y="2906700"/>
            <a:chExt cx="4290002" cy="1041525"/>
          </a:xfrm>
        </p:grpSpPr>
        <p:sp>
          <p:nvSpPr>
            <p:cNvPr id="18" name="Google Shape;501;p24">
              <a:extLst>
                <a:ext uri="{FF2B5EF4-FFF2-40B4-BE49-F238E27FC236}">
                  <a16:creationId xmlns:a16="http://schemas.microsoft.com/office/drawing/2014/main" id="{E3A6E275-ED6C-47B0-B2A9-B5598B1BF3B8}"/>
                </a:ext>
              </a:extLst>
            </p:cNvPr>
            <p:cNvSpPr/>
            <p:nvPr/>
          </p:nvSpPr>
          <p:spPr>
            <a:xfrm>
              <a:off x="4825450" y="2971000"/>
              <a:ext cx="3089400"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9" name="Google Shape;502;p24">
              <a:extLst>
                <a:ext uri="{FF2B5EF4-FFF2-40B4-BE49-F238E27FC236}">
                  <a16:creationId xmlns:a16="http://schemas.microsoft.com/office/drawing/2014/main" id="{3017339E-E0EA-4E55-B35D-DCEAF36FC2B0}"/>
                </a:ext>
              </a:extLst>
            </p:cNvPr>
            <p:cNvSpPr/>
            <p:nvPr/>
          </p:nvSpPr>
          <p:spPr>
            <a:xfrm>
              <a:off x="4825449" y="2971000"/>
              <a:ext cx="4032112"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chemeClr val="accent5">
                <a:lumMod val="20000"/>
                <a:lumOff val="80000"/>
                <a:alpha val="96000"/>
              </a:scheme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0" name="Google Shape;503;p24">
              <a:extLst>
                <a:ext uri="{FF2B5EF4-FFF2-40B4-BE49-F238E27FC236}">
                  <a16:creationId xmlns:a16="http://schemas.microsoft.com/office/drawing/2014/main" id="{753E5082-8EC7-43C7-94B6-F24F24103D01}"/>
                </a:ext>
              </a:extLst>
            </p:cNvPr>
            <p:cNvSpPr/>
            <p:nvPr/>
          </p:nvSpPr>
          <p:spPr>
            <a:xfrm>
              <a:off x="4800450" y="2971000"/>
              <a:ext cx="912625" cy="912925"/>
            </a:xfrm>
            <a:custGeom>
              <a:avLst/>
              <a:gdLst/>
              <a:ahLst/>
              <a:cxnLst/>
              <a:rect l="l" t="t" r="r" b="b"/>
              <a:pathLst>
                <a:path w="36505" h="36517" extrusionOk="0">
                  <a:moveTo>
                    <a:pt x="18252" y="0"/>
                  </a:moveTo>
                  <a:cubicBezTo>
                    <a:pt x="8180" y="0"/>
                    <a:pt x="0" y="8180"/>
                    <a:pt x="0" y="18253"/>
                  </a:cubicBezTo>
                  <a:cubicBezTo>
                    <a:pt x="0" y="28337"/>
                    <a:pt x="8180" y="36517"/>
                    <a:pt x="18252" y="36517"/>
                  </a:cubicBezTo>
                  <a:cubicBezTo>
                    <a:pt x="28337" y="36517"/>
                    <a:pt x="36505" y="28337"/>
                    <a:pt x="36505" y="18253"/>
                  </a:cubicBezTo>
                  <a:cubicBezTo>
                    <a:pt x="36505" y="8180"/>
                    <a:pt x="28337" y="0"/>
                    <a:pt x="18252" y="0"/>
                  </a:cubicBezTo>
                  <a:close/>
                </a:path>
              </a:pathLst>
            </a:custGeom>
            <a:solidFill>
              <a:srgbClr val="9ED1FD"/>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1" name="Google Shape;504;p24">
              <a:extLst>
                <a:ext uri="{FF2B5EF4-FFF2-40B4-BE49-F238E27FC236}">
                  <a16:creationId xmlns:a16="http://schemas.microsoft.com/office/drawing/2014/main" id="{3A7ED03E-1290-485C-9B4A-45A93ABE894D}"/>
                </a:ext>
              </a:extLst>
            </p:cNvPr>
            <p:cNvSpPr/>
            <p:nvPr/>
          </p:nvSpPr>
          <p:spPr>
            <a:xfrm>
              <a:off x="4873950" y="3044525"/>
              <a:ext cx="765900" cy="765875"/>
            </a:xfrm>
            <a:custGeom>
              <a:avLst/>
              <a:gdLst/>
              <a:ahLst/>
              <a:cxnLst/>
              <a:rect l="l" t="t" r="r" b="b"/>
              <a:pathLst>
                <a:path w="30636" h="30635" extrusionOk="0">
                  <a:moveTo>
                    <a:pt x="15312" y="0"/>
                  </a:moveTo>
                  <a:cubicBezTo>
                    <a:pt x="6859" y="0"/>
                    <a:pt x="1" y="6858"/>
                    <a:pt x="1" y="15312"/>
                  </a:cubicBezTo>
                  <a:cubicBezTo>
                    <a:pt x="1" y="23777"/>
                    <a:pt x="6859" y="30635"/>
                    <a:pt x="15312" y="30635"/>
                  </a:cubicBezTo>
                  <a:cubicBezTo>
                    <a:pt x="23778" y="30635"/>
                    <a:pt x="30636" y="23777"/>
                    <a:pt x="30636" y="15312"/>
                  </a:cubicBezTo>
                  <a:cubicBezTo>
                    <a:pt x="30636" y="6858"/>
                    <a:pt x="23778" y="0"/>
                    <a:pt x="15312"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04</a:t>
              </a:r>
              <a:endParaRPr sz="2400">
                <a:latin typeface="Arial" panose="020B0604020202020204" pitchFamily="34" charset="0"/>
                <a:cs typeface="Arial" panose="020B0604020202020204" pitchFamily="34" charset="0"/>
              </a:endParaRPr>
            </a:p>
          </p:txBody>
        </p:sp>
        <p:sp>
          <p:nvSpPr>
            <p:cNvPr id="22" name="Google Shape;505;p24">
              <a:extLst>
                <a:ext uri="{FF2B5EF4-FFF2-40B4-BE49-F238E27FC236}">
                  <a16:creationId xmlns:a16="http://schemas.microsoft.com/office/drawing/2014/main" id="{64A21257-72D1-4A39-967A-41C000CC6DC8}"/>
                </a:ext>
              </a:extLst>
            </p:cNvPr>
            <p:cNvSpPr/>
            <p:nvPr/>
          </p:nvSpPr>
          <p:spPr>
            <a:xfrm>
              <a:off x="4724550" y="2906700"/>
              <a:ext cx="4290002" cy="1041525"/>
            </a:xfrm>
            <a:custGeom>
              <a:avLst/>
              <a:gdLst/>
              <a:ahLst/>
              <a:cxnLst/>
              <a:rect l="l" t="t" r="r" b="b"/>
              <a:pathLst>
                <a:path w="130648" h="41661" extrusionOk="0">
                  <a:moveTo>
                    <a:pt x="110490" y="894"/>
                  </a:moveTo>
                  <a:cubicBezTo>
                    <a:pt x="121110" y="894"/>
                    <a:pt x="129754" y="9537"/>
                    <a:pt x="129754" y="20170"/>
                  </a:cubicBezTo>
                  <a:lnTo>
                    <a:pt x="129754" y="21491"/>
                  </a:lnTo>
                  <a:cubicBezTo>
                    <a:pt x="129754" y="32124"/>
                    <a:pt x="121110" y="40767"/>
                    <a:pt x="110490" y="40767"/>
                  </a:cubicBezTo>
                  <a:lnTo>
                    <a:pt x="20157" y="40767"/>
                  </a:lnTo>
                  <a:cubicBezTo>
                    <a:pt x="9537" y="40767"/>
                    <a:pt x="893" y="32124"/>
                    <a:pt x="893" y="21491"/>
                  </a:cubicBezTo>
                  <a:lnTo>
                    <a:pt x="893" y="20170"/>
                  </a:lnTo>
                  <a:cubicBezTo>
                    <a:pt x="893" y="9537"/>
                    <a:pt x="9537" y="894"/>
                    <a:pt x="20157" y="894"/>
                  </a:cubicBezTo>
                  <a:close/>
                  <a:moveTo>
                    <a:pt x="20157" y="1"/>
                  </a:moveTo>
                  <a:cubicBezTo>
                    <a:pt x="9037" y="1"/>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1"/>
                    <a:pt x="110490" y="1"/>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3" name="Google Shape;508;p24">
              <a:extLst>
                <a:ext uri="{FF2B5EF4-FFF2-40B4-BE49-F238E27FC236}">
                  <a16:creationId xmlns:a16="http://schemas.microsoft.com/office/drawing/2014/main" id="{A15F8AE1-5A2C-441B-9EE9-A67F5846C7CF}"/>
                </a:ext>
              </a:extLst>
            </p:cNvPr>
            <p:cNvSpPr txBox="1"/>
            <p:nvPr/>
          </p:nvSpPr>
          <p:spPr>
            <a:xfrm>
              <a:off x="5713076" y="3244462"/>
              <a:ext cx="3144486" cy="365700"/>
            </a:xfrm>
            <a:prstGeom prst="rect">
              <a:avLst/>
            </a:prstGeom>
            <a:noFill/>
            <a:ln>
              <a:noFill/>
            </a:ln>
          </p:spPr>
          <p:txBody>
            <a:bodyPr spcFirstLastPara="1" wrap="square" lIns="121900" tIns="121900" rIns="121900" bIns="121900" anchor="ctr" anchorCtr="0">
              <a:noAutofit/>
            </a:bodyPr>
            <a:lstStyle/>
            <a:p>
              <a:r>
                <a:rPr lang="en-US" sz="3200">
                  <a:solidFill>
                    <a:srgbClr val="002060"/>
                  </a:solidFill>
                  <a:latin typeface="Arial" panose="020B0604020202020204" pitchFamily="34" charset="0"/>
                  <a:cs typeface="Arial" panose="020B0604020202020204" pitchFamily="34" charset="0"/>
                </a:rPr>
                <a:t>Một số nhóm đất điển hình trên Trái Đất</a:t>
              </a:r>
            </a:p>
          </p:txBody>
        </p:sp>
      </p:grpSp>
      <p:pic>
        <p:nvPicPr>
          <p:cNvPr id="24" name="Picture 23">
            <a:extLst>
              <a:ext uri="{FF2B5EF4-FFF2-40B4-BE49-F238E27FC236}">
                <a16:creationId xmlns:a16="http://schemas.microsoft.com/office/drawing/2014/main" id="{AF279057-AE18-4410-A86D-443B5526E7E4}"/>
              </a:ext>
            </a:extLst>
          </p:cNvPr>
          <p:cNvPicPr>
            <a:picLocks noChangeAspect="1"/>
          </p:cNvPicPr>
          <p:nvPr/>
        </p:nvPicPr>
        <p:blipFill rotWithShape="1">
          <a:blip r:embed="rId4"/>
          <a:srcRect l="49250" t="16517" r="40417" b="67812"/>
          <a:stretch/>
        </p:blipFill>
        <p:spPr>
          <a:xfrm>
            <a:off x="11189792" y="43527"/>
            <a:ext cx="900324" cy="824905"/>
          </a:xfrm>
          <a:prstGeom prst="rect">
            <a:avLst/>
          </a:prstGeom>
        </p:spPr>
      </p:pic>
    </p:spTree>
    <p:extLst>
      <p:ext uri="{BB962C8B-B14F-4D97-AF65-F5344CB8AC3E}">
        <p14:creationId xmlns:p14="http://schemas.microsoft.com/office/powerpoint/2010/main" val="284481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33F2F9A-AD70-40BE-8881-7B402A21FED5}"/>
              </a:ext>
            </a:extLst>
          </p:cNvPr>
          <p:cNvSpPr>
            <a:spLocks noChangeArrowheads="1"/>
          </p:cNvSpPr>
          <p:nvPr/>
        </p:nvSpPr>
        <p:spPr bwMode="auto">
          <a:xfrm>
            <a:off x="106292" y="1367785"/>
            <a:ext cx="523074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a:buFont typeface="Wingdings" panose="05000000000000000000" pitchFamily="2" charset="2"/>
              <a:buChar char="ü"/>
            </a:pPr>
            <a:r>
              <a:rPr lang="en-US" sz="2400">
                <a:solidFill>
                  <a:srgbClr val="FF0066"/>
                </a:solidFill>
              </a:rPr>
              <a:t>Đất đen thảo nguyên ôn đới: nội địa Bắc Mỹ, Đông Nam Nam Mỹ, châu Á và châu Âu (từ khoảng vĩ tuyến 30</a:t>
            </a:r>
            <a:r>
              <a:rPr lang="en-US" sz="2400" baseline="30000">
                <a:solidFill>
                  <a:srgbClr val="FF0066"/>
                </a:solidFill>
              </a:rPr>
              <a:t>o</a:t>
            </a:r>
            <a:r>
              <a:rPr lang="en-US" sz="2400">
                <a:solidFill>
                  <a:srgbClr val="FF0066"/>
                </a:solidFill>
              </a:rPr>
              <a:t>B - 60</a:t>
            </a:r>
            <a:r>
              <a:rPr lang="en-US" sz="2400" baseline="30000">
                <a:solidFill>
                  <a:srgbClr val="FF0066"/>
                </a:solidFill>
              </a:rPr>
              <a:t>o</a:t>
            </a:r>
            <a:r>
              <a:rPr lang="en-US" sz="2400">
                <a:solidFill>
                  <a:srgbClr val="FF0066"/>
                </a:solidFill>
              </a:rPr>
              <a:t>B).</a:t>
            </a:r>
            <a:endParaRPr kumimoji="0" lang="en-US" altLang="en-US" sz="2400" b="0" i="0" u="none" strike="noStrike" cap="none" normalizeH="0" baseline="0">
              <a:ln>
                <a:noFill/>
              </a:ln>
              <a:solidFill>
                <a:srgbClr val="FF0066"/>
              </a:solidFill>
              <a:effectLst/>
            </a:endParaRPr>
          </a:p>
        </p:txBody>
      </p:sp>
      <p:sp>
        <p:nvSpPr>
          <p:cNvPr id="15" name="Rectangle 1">
            <a:extLst>
              <a:ext uri="{FF2B5EF4-FFF2-40B4-BE49-F238E27FC236}">
                <a16:creationId xmlns:a16="http://schemas.microsoft.com/office/drawing/2014/main" id="{53013C1D-F8C3-4ABE-B9A7-F0C50C15A968}"/>
              </a:ext>
            </a:extLst>
          </p:cNvPr>
          <p:cNvSpPr>
            <a:spLocks noChangeArrowheads="1"/>
          </p:cNvSpPr>
          <p:nvPr/>
        </p:nvSpPr>
        <p:spPr bwMode="auto">
          <a:xfrm>
            <a:off x="213268" y="6131993"/>
            <a:ext cx="511586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en-US" altLang="en-US" sz="2000">
                <a:solidFill>
                  <a:srgbClr val="3B17F1"/>
                </a:solidFill>
                <a:cs typeface="Arial" panose="020B0604020202020204" pitchFamily="34" charset="0"/>
              </a:rPr>
              <a:t>Đất giàu mùn, có màu đỏ đen đặc trưng và là loại đất tốt nhất thế giới.</a:t>
            </a:r>
            <a:endParaRPr kumimoji="0" lang="en-US" altLang="en-US" sz="1800" b="0" i="0" u="none" strike="noStrike" cap="none" normalizeH="0" baseline="0">
              <a:ln>
                <a:noFill/>
              </a:ln>
              <a:solidFill>
                <a:srgbClr val="3B17F1"/>
              </a:solidFill>
              <a:effectLst/>
            </a:endParaRPr>
          </a:p>
        </p:txBody>
      </p:sp>
      <p:sp>
        <p:nvSpPr>
          <p:cNvPr id="12" name="TextBox 11">
            <a:extLst>
              <a:ext uri="{FF2B5EF4-FFF2-40B4-BE49-F238E27FC236}">
                <a16:creationId xmlns:a16="http://schemas.microsoft.com/office/drawing/2014/main" id="{D4EB95B5-FBC5-416C-94B2-4AA2EEE87E17}"/>
              </a:ext>
            </a:extLst>
          </p:cNvPr>
          <p:cNvSpPr txBox="1"/>
          <p:nvPr/>
        </p:nvSpPr>
        <p:spPr>
          <a:xfrm>
            <a:off x="5739788" y="5916549"/>
            <a:ext cx="6377784" cy="400110"/>
          </a:xfrm>
          <a:prstGeom prst="rect">
            <a:avLst/>
          </a:prstGeom>
          <a:solidFill>
            <a:schemeClr val="bg1"/>
          </a:solidFill>
        </p:spPr>
        <p:txBody>
          <a:bodyPr wrap="square" rtlCol="0">
            <a:spAutoFit/>
          </a:bodyPr>
          <a:lstStyle/>
          <a:p>
            <a:r>
              <a:rPr lang="en-US" sz="2000">
                <a:solidFill>
                  <a:srgbClr val="009A46"/>
                </a:solidFill>
                <a:latin typeface="Arial" panose="020B0604020202020204" pitchFamily="34" charset="0"/>
                <a:cs typeface="Arial" panose="020B0604020202020204" pitchFamily="34" charset="0"/>
              </a:rPr>
              <a:t>Hình 5. Phân bố các nhóm đất điển hình trên Trái Đất</a:t>
            </a:r>
          </a:p>
        </p:txBody>
      </p:sp>
      <p:pic>
        <p:nvPicPr>
          <p:cNvPr id="13" name="Picture 12">
            <a:extLst>
              <a:ext uri="{FF2B5EF4-FFF2-40B4-BE49-F238E27FC236}">
                <a16:creationId xmlns:a16="http://schemas.microsoft.com/office/drawing/2014/main" id="{5B07D51A-80AC-4AB7-8233-6B9E5F977CD7}"/>
              </a:ext>
            </a:extLst>
          </p:cNvPr>
          <p:cNvPicPr>
            <a:picLocks noChangeAspect="1"/>
          </p:cNvPicPr>
          <p:nvPr/>
        </p:nvPicPr>
        <p:blipFill rotWithShape="1">
          <a:blip r:embed="rId2"/>
          <a:srcRect l="8614" t="20776" r="48721" b="29612"/>
          <a:stretch/>
        </p:blipFill>
        <p:spPr>
          <a:xfrm>
            <a:off x="5425816" y="1458349"/>
            <a:ext cx="6766184" cy="4425785"/>
          </a:xfrm>
          <a:prstGeom prst="rect">
            <a:avLst/>
          </a:prstGeom>
        </p:spPr>
      </p:pic>
      <p:grpSp>
        <p:nvGrpSpPr>
          <p:cNvPr id="17" name="Google Shape;500;p24">
            <a:extLst>
              <a:ext uri="{FF2B5EF4-FFF2-40B4-BE49-F238E27FC236}">
                <a16:creationId xmlns:a16="http://schemas.microsoft.com/office/drawing/2014/main" id="{8E7EA024-5A7F-4B2E-A876-59B4BF32B9E2}"/>
              </a:ext>
            </a:extLst>
          </p:cNvPr>
          <p:cNvGrpSpPr/>
          <p:nvPr/>
        </p:nvGrpSpPr>
        <p:grpSpPr>
          <a:xfrm>
            <a:off x="0" y="43527"/>
            <a:ext cx="5720002" cy="1278497"/>
            <a:chOff x="4724550" y="2906700"/>
            <a:chExt cx="4290002" cy="1041525"/>
          </a:xfrm>
        </p:grpSpPr>
        <p:sp>
          <p:nvSpPr>
            <p:cNvPr id="18" name="Google Shape;501;p24">
              <a:extLst>
                <a:ext uri="{FF2B5EF4-FFF2-40B4-BE49-F238E27FC236}">
                  <a16:creationId xmlns:a16="http://schemas.microsoft.com/office/drawing/2014/main" id="{E3A6E275-ED6C-47B0-B2A9-B5598B1BF3B8}"/>
                </a:ext>
              </a:extLst>
            </p:cNvPr>
            <p:cNvSpPr/>
            <p:nvPr/>
          </p:nvSpPr>
          <p:spPr>
            <a:xfrm>
              <a:off x="4825450" y="2971000"/>
              <a:ext cx="3089400"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9" name="Google Shape;502;p24">
              <a:extLst>
                <a:ext uri="{FF2B5EF4-FFF2-40B4-BE49-F238E27FC236}">
                  <a16:creationId xmlns:a16="http://schemas.microsoft.com/office/drawing/2014/main" id="{3017339E-E0EA-4E55-B35D-DCEAF36FC2B0}"/>
                </a:ext>
              </a:extLst>
            </p:cNvPr>
            <p:cNvSpPr/>
            <p:nvPr/>
          </p:nvSpPr>
          <p:spPr>
            <a:xfrm>
              <a:off x="4825449" y="2971000"/>
              <a:ext cx="4032112"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chemeClr val="accent5">
                <a:lumMod val="20000"/>
                <a:lumOff val="80000"/>
                <a:alpha val="96000"/>
              </a:scheme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0" name="Google Shape;503;p24">
              <a:extLst>
                <a:ext uri="{FF2B5EF4-FFF2-40B4-BE49-F238E27FC236}">
                  <a16:creationId xmlns:a16="http://schemas.microsoft.com/office/drawing/2014/main" id="{753E5082-8EC7-43C7-94B6-F24F24103D01}"/>
                </a:ext>
              </a:extLst>
            </p:cNvPr>
            <p:cNvSpPr/>
            <p:nvPr/>
          </p:nvSpPr>
          <p:spPr>
            <a:xfrm>
              <a:off x="4800450" y="2971000"/>
              <a:ext cx="912625" cy="912925"/>
            </a:xfrm>
            <a:custGeom>
              <a:avLst/>
              <a:gdLst/>
              <a:ahLst/>
              <a:cxnLst/>
              <a:rect l="l" t="t" r="r" b="b"/>
              <a:pathLst>
                <a:path w="36505" h="36517" extrusionOk="0">
                  <a:moveTo>
                    <a:pt x="18252" y="0"/>
                  </a:moveTo>
                  <a:cubicBezTo>
                    <a:pt x="8180" y="0"/>
                    <a:pt x="0" y="8180"/>
                    <a:pt x="0" y="18253"/>
                  </a:cubicBezTo>
                  <a:cubicBezTo>
                    <a:pt x="0" y="28337"/>
                    <a:pt x="8180" y="36517"/>
                    <a:pt x="18252" y="36517"/>
                  </a:cubicBezTo>
                  <a:cubicBezTo>
                    <a:pt x="28337" y="36517"/>
                    <a:pt x="36505" y="28337"/>
                    <a:pt x="36505" y="18253"/>
                  </a:cubicBezTo>
                  <a:cubicBezTo>
                    <a:pt x="36505" y="8180"/>
                    <a:pt x="28337" y="0"/>
                    <a:pt x="18252" y="0"/>
                  </a:cubicBezTo>
                  <a:close/>
                </a:path>
              </a:pathLst>
            </a:custGeom>
            <a:solidFill>
              <a:srgbClr val="9ED1FD"/>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1" name="Google Shape;504;p24">
              <a:extLst>
                <a:ext uri="{FF2B5EF4-FFF2-40B4-BE49-F238E27FC236}">
                  <a16:creationId xmlns:a16="http://schemas.microsoft.com/office/drawing/2014/main" id="{3A7ED03E-1290-485C-9B4A-45A93ABE894D}"/>
                </a:ext>
              </a:extLst>
            </p:cNvPr>
            <p:cNvSpPr/>
            <p:nvPr/>
          </p:nvSpPr>
          <p:spPr>
            <a:xfrm>
              <a:off x="4873950" y="3044525"/>
              <a:ext cx="765900" cy="765875"/>
            </a:xfrm>
            <a:custGeom>
              <a:avLst/>
              <a:gdLst/>
              <a:ahLst/>
              <a:cxnLst/>
              <a:rect l="l" t="t" r="r" b="b"/>
              <a:pathLst>
                <a:path w="30636" h="30635" extrusionOk="0">
                  <a:moveTo>
                    <a:pt x="15312" y="0"/>
                  </a:moveTo>
                  <a:cubicBezTo>
                    <a:pt x="6859" y="0"/>
                    <a:pt x="1" y="6858"/>
                    <a:pt x="1" y="15312"/>
                  </a:cubicBezTo>
                  <a:cubicBezTo>
                    <a:pt x="1" y="23777"/>
                    <a:pt x="6859" y="30635"/>
                    <a:pt x="15312" y="30635"/>
                  </a:cubicBezTo>
                  <a:cubicBezTo>
                    <a:pt x="23778" y="30635"/>
                    <a:pt x="30636" y="23777"/>
                    <a:pt x="30636" y="15312"/>
                  </a:cubicBezTo>
                  <a:cubicBezTo>
                    <a:pt x="30636" y="6858"/>
                    <a:pt x="23778" y="0"/>
                    <a:pt x="15312"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04</a:t>
              </a:r>
              <a:endParaRPr sz="2400">
                <a:latin typeface="Arial" panose="020B0604020202020204" pitchFamily="34" charset="0"/>
                <a:cs typeface="Arial" panose="020B0604020202020204" pitchFamily="34" charset="0"/>
              </a:endParaRPr>
            </a:p>
          </p:txBody>
        </p:sp>
        <p:sp>
          <p:nvSpPr>
            <p:cNvPr id="22" name="Google Shape;505;p24">
              <a:extLst>
                <a:ext uri="{FF2B5EF4-FFF2-40B4-BE49-F238E27FC236}">
                  <a16:creationId xmlns:a16="http://schemas.microsoft.com/office/drawing/2014/main" id="{64A21257-72D1-4A39-967A-41C000CC6DC8}"/>
                </a:ext>
              </a:extLst>
            </p:cNvPr>
            <p:cNvSpPr/>
            <p:nvPr/>
          </p:nvSpPr>
          <p:spPr>
            <a:xfrm>
              <a:off x="4724550" y="2906700"/>
              <a:ext cx="4290002" cy="1041525"/>
            </a:xfrm>
            <a:custGeom>
              <a:avLst/>
              <a:gdLst/>
              <a:ahLst/>
              <a:cxnLst/>
              <a:rect l="l" t="t" r="r" b="b"/>
              <a:pathLst>
                <a:path w="130648" h="41661" extrusionOk="0">
                  <a:moveTo>
                    <a:pt x="110490" y="894"/>
                  </a:moveTo>
                  <a:cubicBezTo>
                    <a:pt x="121110" y="894"/>
                    <a:pt x="129754" y="9537"/>
                    <a:pt x="129754" y="20170"/>
                  </a:cubicBezTo>
                  <a:lnTo>
                    <a:pt x="129754" y="21491"/>
                  </a:lnTo>
                  <a:cubicBezTo>
                    <a:pt x="129754" y="32124"/>
                    <a:pt x="121110" y="40767"/>
                    <a:pt x="110490" y="40767"/>
                  </a:cubicBezTo>
                  <a:lnTo>
                    <a:pt x="20157" y="40767"/>
                  </a:lnTo>
                  <a:cubicBezTo>
                    <a:pt x="9537" y="40767"/>
                    <a:pt x="893" y="32124"/>
                    <a:pt x="893" y="21491"/>
                  </a:cubicBezTo>
                  <a:lnTo>
                    <a:pt x="893" y="20170"/>
                  </a:lnTo>
                  <a:cubicBezTo>
                    <a:pt x="893" y="9537"/>
                    <a:pt x="9537" y="894"/>
                    <a:pt x="20157" y="894"/>
                  </a:cubicBezTo>
                  <a:close/>
                  <a:moveTo>
                    <a:pt x="20157" y="1"/>
                  </a:moveTo>
                  <a:cubicBezTo>
                    <a:pt x="9037" y="1"/>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1"/>
                    <a:pt x="110490" y="1"/>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3" name="Google Shape;508;p24">
              <a:extLst>
                <a:ext uri="{FF2B5EF4-FFF2-40B4-BE49-F238E27FC236}">
                  <a16:creationId xmlns:a16="http://schemas.microsoft.com/office/drawing/2014/main" id="{A15F8AE1-5A2C-441B-9EE9-A67F5846C7CF}"/>
                </a:ext>
              </a:extLst>
            </p:cNvPr>
            <p:cNvSpPr txBox="1"/>
            <p:nvPr/>
          </p:nvSpPr>
          <p:spPr>
            <a:xfrm>
              <a:off x="5713076" y="3244462"/>
              <a:ext cx="3144486" cy="365700"/>
            </a:xfrm>
            <a:prstGeom prst="rect">
              <a:avLst/>
            </a:prstGeom>
            <a:noFill/>
            <a:ln>
              <a:noFill/>
            </a:ln>
          </p:spPr>
          <p:txBody>
            <a:bodyPr spcFirstLastPara="1" wrap="square" lIns="121900" tIns="121900" rIns="121900" bIns="121900" anchor="ctr" anchorCtr="0">
              <a:noAutofit/>
            </a:bodyPr>
            <a:lstStyle/>
            <a:p>
              <a:r>
                <a:rPr lang="en-US" sz="3200">
                  <a:solidFill>
                    <a:srgbClr val="002060"/>
                  </a:solidFill>
                  <a:latin typeface="Arial" panose="020B0604020202020204" pitchFamily="34" charset="0"/>
                  <a:cs typeface="Arial" panose="020B0604020202020204" pitchFamily="34" charset="0"/>
                </a:rPr>
                <a:t>Một số nhóm đất điển hình trên Trái Đất</a:t>
              </a:r>
            </a:p>
          </p:txBody>
        </p:sp>
      </p:grpSp>
      <p:grpSp>
        <p:nvGrpSpPr>
          <p:cNvPr id="2" name="Group 1">
            <a:extLst>
              <a:ext uri="{FF2B5EF4-FFF2-40B4-BE49-F238E27FC236}">
                <a16:creationId xmlns:a16="http://schemas.microsoft.com/office/drawing/2014/main" id="{ECDFB2FD-E6BF-466D-9BE4-E91D85A9DD4F}"/>
              </a:ext>
            </a:extLst>
          </p:cNvPr>
          <p:cNvGrpSpPr/>
          <p:nvPr/>
        </p:nvGrpSpPr>
        <p:grpSpPr>
          <a:xfrm>
            <a:off x="98382" y="2845113"/>
            <a:ext cx="5230748" cy="3071436"/>
            <a:chOff x="212023" y="2601245"/>
            <a:chExt cx="5619511" cy="3317905"/>
          </a:xfrm>
        </p:grpSpPr>
        <p:pic>
          <p:nvPicPr>
            <p:cNvPr id="16" name="Picture 15">
              <a:extLst>
                <a:ext uri="{FF2B5EF4-FFF2-40B4-BE49-F238E27FC236}">
                  <a16:creationId xmlns:a16="http://schemas.microsoft.com/office/drawing/2014/main" id="{A9E91D97-1D04-4DFD-8435-22E41BF3E969}"/>
                </a:ext>
              </a:extLst>
            </p:cNvPr>
            <p:cNvPicPr>
              <a:picLocks noChangeAspect="1"/>
            </p:cNvPicPr>
            <p:nvPr/>
          </p:nvPicPr>
          <p:blipFill rotWithShape="1">
            <a:blip r:embed="rId3"/>
            <a:srcRect l="40667" t="33482" r="26417" b="24740"/>
            <a:stretch/>
          </p:blipFill>
          <p:spPr>
            <a:xfrm>
              <a:off x="649894" y="2601245"/>
              <a:ext cx="4598373" cy="3282889"/>
            </a:xfrm>
            <a:prstGeom prst="rect">
              <a:avLst/>
            </a:prstGeom>
          </p:spPr>
        </p:pic>
        <p:sp>
          <p:nvSpPr>
            <p:cNvPr id="24" name="TextBox 23">
              <a:extLst>
                <a:ext uri="{FF2B5EF4-FFF2-40B4-BE49-F238E27FC236}">
                  <a16:creationId xmlns:a16="http://schemas.microsoft.com/office/drawing/2014/main" id="{F6900ACE-571D-4173-B2C0-9C6D2882B57C}"/>
                </a:ext>
              </a:extLst>
            </p:cNvPr>
            <p:cNvSpPr txBox="1"/>
            <p:nvPr/>
          </p:nvSpPr>
          <p:spPr>
            <a:xfrm>
              <a:off x="212023" y="5553429"/>
              <a:ext cx="5619511" cy="365721"/>
            </a:xfrm>
            <a:prstGeom prst="rect">
              <a:avLst/>
            </a:prstGeom>
            <a:solidFill>
              <a:schemeClr val="bg1"/>
            </a:solidFill>
          </p:spPr>
          <p:txBody>
            <a:bodyPr wrap="square" rtlCol="0">
              <a:spAutoFit/>
            </a:bodyPr>
            <a:lstStyle/>
            <a:p>
              <a:r>
                <a:rPr lang="en-US" sz="1600" i="1">
                  <a:solidFill>
                    <a:srgbClr val="009A46"/>
                  </a:solidFill>
                  <a:latin typeface="Arial" panose="020B0604020202020204" pitchFamily="34" charset="0"/>
                  <a:cs typeface="Arial" panose="020B0604020202020204" pitchFamily="34" charset="0"/>
                </a:rPr>
                <a:t>Hình 4. Đất đen thảo nguyên ôn đới ở Liên Bang Nga</a:t>
              </a:r>
            </a:p>
          </p:txBody>
        </p:sp>
      </p:grpSp>
      <p:pic>
        <p:nvPicPr>
          <p:cNvPr id="25" name="Picture 24">
            <a:extLst>
              <a:ext uri="{FF2B5EF4-FFF2-40B4-BE49-F238E27FC236}">
                <a16:creationId xmlns:a16="http://schemas.microsoft.com/office/drawing/2014/main" id="{BDADA592-BB53-4242-8A78-A92482AF6F7A}"/>
              </a:ext>
            </a:extLst>
          </p:cNvPr>
          <p:cNvPicPr>
            <a:picLocks noChangeAspect="1"/>
          </p:cNvPicPr>
          <p:nvPr/>
        </p:nvPicPr>
        <p:blipFill rotWithShape="1">
          <a:blip r:embed="rId4"/>
          <a:srcRect l="49250" t="16517" r="40417" b="67812"/>
          <a:stretch/>
        </p:blipFill>
        <p:spPr>
          <a:xfrm>
            <a:off x="11189792" y="43527"/>
            <a:ext cx="900324" cy="824905"/>
          </a:xfrm>
          <a:prstGeom prst="rect">
            <a:avLst/>
          </a:prstGeom>
        </p:spPr>
      </p:pic>
    </p:spTree>
    <p:extLst>
      <p:ext uri="{BB962C8B-B14F-4D97-AF65-F5344CB8AC3E}">
        <p14:creationId xmlns:p14="http://schemas.microsoft.com/office/powerpoint/2010/main" val="158599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500;p24">
            <a:extLst>
              <a:ext uri="{FF2B5EF4-FFF2-40B4-BE49-F238E27FC236}">
                <a16:creationId xmlns:a16="http://schemas.microsoft.com/office/drawing/2014/main" id="{DB82AFC9-9ECE-4CBF-B6ED-7CEC44DC214F}"/>
              </a:ext>
            </a:extLst>
          </p:cNvPr>
          <p:cNvGrpSpPr/>
          <p:nvPr/>
        </p:nvGrpSpPr>
        <p:grpSpPr>
          <a:xfrm>
            <a:off x="0" y="43527"/>
            <a:ext cx="5720002" cy="1278497"/>
            <a:chOff x="4724550" y="2906700"/>
            <a:chExt cx="4290002" cy="1041525"/>
          </a:xfrm>
        </p:grpSpPr>
        <p:sp>
          <p:nvSpPr>
            <p:cNvPr id="8" name="Google Shape;501;p24">
              <a:extLst>
                <a:ext uri="{FF2B5EF4-FFF2-40B4-BE49-F238E27FC236}">
                  <a16:creationId xmlns:a16="http://schemas.microsoft.com/office/drawing/2014/main" id="{2832FDC7-53AC-4223-96CB-568208783052}"/>
                </a:ext>
              </a:extLst>
            </p:cNvPr>
            <p:cNvSpPr/>
            <p:nvPr/>
          </p:nvSpPr>
          <p:spPr>
            <a:xfrm>
              <a:off x="4825450" y="2971000"/>
              <a:ext cx="3089400"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9" name="Google Shape;502;p24">
              <a:extLst>
                <a:ext uri="{FF2B5EF4-FFF2-40B4-BE49-F238E27FC236}">
                  <a16:creationId xmlns:a16="http://schemas.microsoft.com/office/drawing/2014/main" id="{440F19AC-E766-4B84-98B3-C72AAFFD64C2}"/>
                </a:ext>
              </a:extLst>
            </p:cNvPr>
            <p:cNvSpPr/>
            <p:nvPr/>
          </p:nvSpPr>
          <p:spPr>
            <a:xfrm>
              <a:off x="4825449" y="2971000"/>
              <a:ext cx="4032112"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chemeClr val="accent5">
                <a:lumMod val="20000"/>
                <a:lumOff val="80000"/>
                <a:alpha val="96000"/>
              </a:scheme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2" name="Google Shape;503;p24">
              <a:extLst>
                <a:ext uri="{FF2B5EF4-FFF2-40B4-BE49-F238E27FC236}">
                  <a16:creationId xmlns:a16="http://schemas.microsoft.com/office/drawing/2014/main" id="{F14CA2B6-B302-4CE0-9651-E280D486BA9D}"/>
                </a:ext>
              </a:extLst>
            </p:cNvPr>
            <p:cNvSpPr/>
            <p:nvPr/>
          </p:nvSpPr>
          <p:spPr>
            <a:xfrm>
              <a:off x="4800450" y="2971000"/>
              <a:ext cx="912625" cy="912925"/>
            </a:xfrm>
            <a:custGeom>
              <a:avLst/>
              <a:gdLst/>
              <a:ahLst/>
              <a:cxnLst/>
              <a:rect l="l" t="t" r="r" b="b"/>
              <a:pathLst>
                <a:path w="36505" h="36517" extrusionOk="0">
                  <a:moveTo>
                    <a:pt x="18252" y="0"/>
                  </a:moveTo>
                  <a:cubicBezTo>
                    <a:pt x="8180" y="0"/>
                    <a:pt x="0" y="8180"/>
                    <a:pt x="0" y="18253"/>
                  </a:cubicBezTo>
                  <a:cubicBezTo>
                    <a:pt x="0" y="28337"/>
                    <a:pt x="8180" y="36517"/>
                    <a:pt x="18252" y="36517"/>
                  </a:cubicBezTo>
                  <a:cubicBezTo>
                    <a:pt x="28337" y="36517"/>
                    <a:pt x="36505" y="28337"/>
                    <a:pt x="36505" y="18253"/>
                  </a:cubicBezTo>
                  <a:cubicBezTo>
                    <a:pt x="36505" y="8180"/>
                    <a:pt x="28337" y="0"/>
                    <a:pt x="18252" y="0"/>
                  </a:cubicBezTo>
                  <a:close/>
                </a:path>
              </a:pathLst>
            </a:custGeom>
            <a:solidFill>
              <a:srgbClr val="9ED1FD"/>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3" name="Google Shape;504;p24">
              <a:extLst>
                <a:ext uri="{FF2B5EF4-FFF2-40B4-BE49-F238E27FC236}">
                  <a16:creationId xmlns:a16="http://schemas.microsoft.com/office/drawing/2014/main" id="{F948D45A-604D-4C2D-B0E0-1A6C470DAA94}"/>
                </a:ext>
              </a:extLst>
            </p:cNvPr>
            <p:cNvSpPr/>
            <p:nvPr/>
          </p:nvSpPr>
          <p:spPr>
            <a:xfrm>
              <a:off x="4873950" y="3044525"/>
              <a:ext cx="765900" cy="765875"/>
            </a:xfrm>
            <a:custGeom>
              <a:avLst/>
              <a:gdLst/>
              <a:ahLst/>
              <a:cxnLst/>
              <a:rect l="l" t="t" r="r" b="b"/>
              <a:pathLst>
                <a:path w="30636" h="30635" extrusionOk="0">
                  <a:moveTo>
                    <a:pt x="15312" y="0"/>
                  </a:moveTo>
                  <a:cubicBezTo>
                    <a:pt x="6859" y="0"/>
                    <a:pt x="1" y="6858"/>
                    <a:pt x="1" y="15312"/>
                  </a:cubicBezTo>
                  <a:cubicBezTo>
                    <a:pt x="1" y="23777"/>
                    <a:pt x="6859" y="30635"/>
                    <a:pt x="15312" y="30635"/>
                  </a:cubicBezTo>
                  <a:cubicBezTo>
                    <a:pt x="23778" y="30635"/>
                    <a:pt x="30636" y="23777"/>
                    <a:pt x="30636" y="15312"/>
                  </a:cubicBezTo>
                  <a:cubicBezTo>
                    <a:pt x="30636" y="6858"/>
                    <a:pt x="23778" y="0"/>
                    <a:pt x="15312"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04</a:t>
              </a:r>
              <a:endParaRPr sz="2400">
                <a:latin typeface="Arial" panose="020B0604020202020204" pitchFamily="34" charset="0"/>
                <a:cs typeface="Arial" panose="020B0604020202020204" pitchFamily="34" charset="0"/>
              </a:endParaRPr>
            </a:p>
          </p:txBody>
        </p:sp>
        <p:sp>
          <p:nvSpPr>
            <p:cNvPr id="14" name="Google Shape;505;p24">
              <a:extLst>
                <a:ext uri="{FF2B5EF4-FFF2-40B4-BE49-F238E27FC236}">
                  <a16:creationId xmlns:a16="http://schemas.microsoft.com/office/drawing/2014/main" id="{B96C219B-77BF-4F7E-94DA-13CB0A9FA7A2}"/>
                </a:ext>
              </a:extLst>
            </p:cNvPr>
            <p:cNvSpPr/>
            <p:nvPr/>
          </p:nvSpPr>
          <p:spPr>
            <a:xfrm>
              <a:off x="4724550" y="2906700"/>
              <a:ext cx="4290002" cy="1041525"/>
            </a:xfrm>
            <a:custGeom>
              <a:avLst/>
              <a:gdLst/>
              <a:ahLst/>
              <a:cxnLst/>
              <a:rect l="l" t="t" r="r" b="b"/>
              <a:pathLst>
                <a:path w="130648" h="41661" extrusionOk="0">
                  <a:moveTo>
                    <a:pt x="110490" y="894"/>
                  </a:moveTo>
                  <a:cubicBezTo>
                    <a:pt x="121110" y="894"/>
                    <a:pt x="129754" y="9537"/>
                    <a:pt x="129754" y="20170"/>
                  </a:cubicBezTo>
                  <a:lnTo>
                    <a:pt x="129754" y="21491"/>
                  </a:lnTo>
                  <a:cubicBezTo>
                    <a:pt x="129754" y="32124"/>
                    <a:pt x="121110" y="40767"/>
                    <a:pt x="110490" y="40767"/>
                  </a:cubicBezTo>
                  <a:lnTo>
                    <a:pt x="20157" y="40767"/>
                  </a:lnTo>
                  <a:cubicBezTo>
                    <a:pt x="9537" y="40767"/>
                    <a:pt x="893" y="32124"/>
                    <a:pt x="893" y="21491"/>
                  </a:cubicBezTo>
                  <a:lnTo>
                    <a:pt x="893" y="20170"/>
                  </a:lnTo>
                  <a:cubicBezTo>
                    <a:pt x="893" y="9537"/>
                    <a:pt x="9537" y="894"/>
                    <a:pt x="20157" y="894"/>
                  </a:cubicBezTo>
                  <a:close/>
                  <a:moveTo>
                    <a:pt x="20157" y="1"/>
                  </a:moveTo>
                  <a:cubicBezTo>
                    <a:pt x="9037" y="1"/>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1"/>
                    <a:pt x="110490" y="1"/>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5" name="Google Shape;508;p24">
              <a:extLst>
                <a:ext uri="{FF2B5EF4-FFF2-40B4-BE49-F238E27FC236}">
                  <a16:creationId xmlns:a16="http://schemas.microsoft.com/office/drawing/2014/main" id="{AFC68D3F-13E6-4202-A010-C135B019FF99}"/>
                </a:ext>
              </a:extLst>
            </p:cNvPr>
            <p:cNvSpPr txBox="1"/>
            <p:nvPr/>
          </p:nvSpPr>
          <p:spPr>
            <a:xfrm>
              <a:off x="5713076" y="3244462"/>
              <a:ext cx="3144486" cy="365700"/>
            </a:xfrm>
            <a:prstGeom prst="rect">
              <a:avLst/>
            </a:prstGeom>
            <a:noFill/>
            <a:ln>
              <a:noFill/>
            </a:ln>
          </p:spPr>
          <p:txBody>
            <a:bodyPr spcFirstLastPara="1" wrap="square" lIns="121900" tIns="121900" rIns="121900" bIns="121900" anchor="ctr" anchorCtr="0">
              <a:noAutofit/>
            </a:bodyPr>
            <a:lstStyle/>
            <a:p>
              <a:r>
                <a:rPr lang="en-US" sz="3200">
                  <a:solidFill>
                    <a:srgbClr val="002060"/>
                  </a:solidFill>
                  <a:latin typeface="Arial" panose="020B0604020202020204" pitchFamily="34" charset="0"/>
                  <a:cs typeface="Arial" panose="020B0604020202020204" pitchFamily="34" charset="0"/>
                </a:rPr>
                <a:t>Một số nhóm đất điển hình trên Trái Đất</a:t>
              </a:r>
            </a:p>
          </p:txBody>
        </p:sp>
      </p:grpSp>
      <p:pic>
        <p:nvPicPr>
          <p:cNvPr id="16" name="Picture 15">
            <a:extLst>
              <a:ext uri="{FF2B5EF4-FFF2-40B4-BE49-F238E27FC236}">
                <a16:creationId xmlns:a16="http://schemas.microsoft.com/office/drawing/2014/main" id="{E7CFD401-8C92-4703-A0BA-23F08FAA5DBB}"/>
              </a:ext>
            </a:extLst>
          </p:cNvPr>
          <p:cNvPicPr>
            <a:picLocks noChangeAspect="1"/>
          </p:cNvPicPr>
          <p:nvPr/>
        </p:nvPicPr>
        <p:blipFill rotWithShape="1">
          <a:blip r:embed="rId2"/>
          <a:srcRect l="49250" t="16517" r="40417" b="67812"/>
          <a:stretch/>
        </p:blipFill>
        <p:spPr>
          <a:xfrm>
            <a:off x="11189792" y="43527"/>
            <a:ext cx="900324" cy="824905"/>
          </a:xfrm>
          <a:prstGeom prst="rect">
            <a:avLst/>
          </a:prstGeom>
        </p:spPr>
      </p:pic>
      <p:pic>
        <p:nvPicPr>
          <p:cNvPr id="17" name="Picture 16" descr="book9">
            <a:extLst>
              <a:ext uri="{FF2B5EF4-FFF2-40B4-BE49-F238E27FC236}">
                <a16:creationId xmlns:a16="http://schemas.microsoft.com/office/drawing/2014/main" id="{F48573A2-E03E-4E39-B130-A6D0A625F1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09172" y="1098014"/>
            <a:ext cx="1157360" cy="87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Google Shape;147;p19">
            <a:extLst>
              <a:ext uri="{FF2B5EF4-FFF2-40B4-BE49-F238E27FC236}">
                <a16:creationId xmlns:a16="http://schemas.microsoft.com/office/drawing/2014/main" id="{3B403661-14B2-48C0-80EA-4D3DC4D0FE4A}"/>
              </a:ext>
            </a:extLst>
          </p:cNvPr>
          <p:cNvSpPr txBox="1"/>
          <p:nvPr/>
        </p:nvSpPr>
        <p:spPr>
          <a:xfrm>
            <a:off x="113252" y="2200816"/>
            <a:ext cx="12380075" cy="830400"/>
          </a:xfrm>
          <a:prstGeom prst="rect">
            <a:avLst/>
          </a:prstGeom>
          <a:noFill/>
          <a:ln>
            <a:noFill/>
          </a:ln>
        </p:spPr>
        <p:txBody>
          <a:bodyPr spcFirstLastPara="1" wrap="square" lIns="91425" tIns="45700" rIns="91425" bIns="45700" anchor="t" anchorCtr="0">
            <a:noAutofit/>
          </a:bodyPr>
          <a:lstStyle/>
          <a:p>
            <a:r>
              <a:rPr lang="en-US" sz="4000">
                <a:solidFill>
                  <a:srgbClr val="3E2CEC"/>
                </a:solidFill>
                <a:latin typeface="Arial" panose="020B0604020202020204" pitchFamily="34" charset="0"/>
                <a:cs typeface="Arial" panose="020B0604020202020204" pitchFamily="34" charset="0"/>
              </a:rPr>
              <a:t>- Dựa vào quá trình hình thành, tính chất phân thành các nhóm đất khác nhau:</a:t>
            </a:r>
          </a:p>
          <a:p>
            <a:r>
              <a:rPr lang="en-US" sz="4000">
                <a:solidFill>
                  <a:srgbClr val="3E2CEC"/>
                </a:solidFill>
                <a:latin typeface="Arial" panose="020B0604020202020204" pitchFamily="34" charset="0"/>
                <a:ea typeface="Calibri" panose="020F0502020204030204" pitchFamily="34" charset="0"/>
                <a:cs typeface="Arial" panose="020B0604020202020204" pitchFamily="34" charset="0"/>
              </a:rPr>
              <a:t>          + Đất đen thảo nguyên ôn đới</a:t>
            </a:r>
          </a:p>
          <a:p>
            <a:r>
              <a:rPr lang="en-US" sz="4000">
                <a:solidFill>
                  <a:srgbClr val="3E2CEC"/>
                </a:solidFill>
                <a:latin typeface="Arial" panose="020B0604020202020204" pitchFamily="34" charset="0"/>
                <a:cs typeface="Arial" panose="020B0604020202020204" pitchFamily="34" charset="0"/>
              </a:rPr>
              <a:t>          + Đất pốt dôn</a:t>
            </a:r>
          </a:p>
          <a:p>
            <a:r>
              <a:rPr lang="en-US" sz="4000">
                <a:solidFill>
                  <a:srgbClr val="3E2CEC"/>
                </a:solidFill>
                <a:latin typeface="Arial" panose="020B0604020202020204" pitchFamily="34" charset="0"/>
                <a:cs typeface="Arial" panose="020B0604020202020204" pitchFamily="34" charset="0"/>
              </a:rPr>
              <a:t>          + Đất đỏ vàng nhiệt đới</a:t>
            </a:r>
          </a:p>
          <a:p>
            <a:r>
              <a:rPr lang="en-US" sz="4000">
                <a:solidFill>
                  <a:srgbClr val="3E2CEC"/>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7269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A7A79A-65E7-46F3-9D0F-7A9E538CC9A4}"/>
              </a:ext>
            </a:extLst>
          </p:cNvPr>
          <p:cNvSpPr txBox="1"/>
          <p:nvPr/>
        </p:nvSpPr>
        <p:spPr>
          <a:xfrm>
            <a:off x="1206730" y="133012"/>
            <a:ext cx="975441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Một số nhóm đất điển hình trên Trái Đất</a:t>
            </a:r>
          </a:p>
        </p:txBody>
      </p:sp>
      <p:sp>
        <p:nvSpPr>
          <p:cNvPr id="11" name="TextBox 10">
            <a:extLst>
              <a:ext uri="{FF2B5EF4-FFF2-40B4-BE49-F238E27FC236}">
                <a16:creationId xmlns:a16="http://schemas.microsoft.com/office/drawing/2014/main" id="{CDF20C25-EB74-4265-993D-9608F055C7D4}"/>
              </a:ext>
            </a:extLst>
          </p:cNvPr>
          <p:cNvSpPr txBox="1"/>
          <p:nvPr/>
        </p:nvSpPr>
        <p:spPr>
          <a:xfrm>
            <a:off x="4731487" y="6396335"/>
            <a:ext cx="7460513" cy="461665"/>
          </a:xfrm>
          <a:prstGeom prst="rect">
            <a:avLst/>
          </a:prstGeom>
          <a:solidFill>
            <a:schemeClr val="bg1"/>
          </a:solidFill>
        </p:spPr>
        <p:txBody>
          <a:bodyPr wrap="square" rtlCol="0">
            <a:spAutoFit/>
          </a:bodyPr>
          <a:lstStyle/>
          <a:p>
            <a:r>
              <a:rPr lang="en-US" sz="2400" i="1">
                <a:solidFill>
                  <a:srgbClr val="0070C0"/>
                </a:solidFill>
                <a:latin typeface="Arial" panose="020B0604020202020204" pitchFamily="34" charset="0"/>
                <a:cs typeface="Arial" panose="020B0604020202020204" pitchFamily="34" charset="0"/>
              </a:rPr>
              <a:t>Hình 5. Phân bố các nhóm đất điển hình trên Trái Đất</a:t>
            </a:r>
          </a:p>
        </p:txBody>
      </p:sp>
      <p:pic>
        <p:nvPicPr>
          <p:cNvPr id="15" name="Picture 14">
            <a:extLst>
              <a:ext uri="{FF2B5EF4-FFF2-40B4-BE49-F238E27FC236}">
                <a16:creationId xmlns:a16="http://schemas.microsoft.com/office/drawing/2014/main" id="{DA431FEB-0467-46FE-8C46-CC4F4D478D1F}"/>
              </a:ext>
            </a:extLst>
          </p:cNvPr>
          <p:cNvPicPr>
            <a:picLocks noChangeAspect="1"/>
          </p:cNvPicPr>
          <p:nvPr/>
        </p:nvPicPr>
        <p:blipFill rotWithShape="1">
          <a:blip r:embed="rId2"/>
          <a:srcRect l="8614" t="20776" r="48721" b="29612"/>
          <a:stretch/>
        </p:blipFill>
        <p:spPr>
          <a:xfrm>
            <a:off x="4210492" y="1015440"/>
            <a:ext cx="7981508" cy="5220733"/>
          </a:xfrm>
          <a:prstGeom prst="rect">
            <a:avLst/>
          </a:prstGeom>
        </p:spPr>
      </p:pic>
      <p:sp>
        <p:nvSpPr>
          <p:cNvPr id="5" name="TextBox 4">
            <a:extLst>
              <a:ext uri="{FF2B5EF4-FFF2-40B4-BE49-F238E27FC236}">
                <a16:creationId xmlns:a16="http://schemas.microsoft.com/office/drawing/2014/main" id="{4DF86C1E-3A6A-4BFC-9EAF-CB8F9862D42B}"/>
              </a:ext>
            </a:extLst>
          </p:cNvPr>
          <p:cNvSpPr txBox="1"/>
          <p:nvPr/>
        </p:nvSpPr>
        <p:spPr>
          <a:xfrm>
            <a:off x="258757" y="1461433"/>
            <a:ext cx="3951735" cy="4524315"/>
          </a:xfrm>
          <a:prstGeom prst="rect">
            <a:avLst/>
          </a:prstGeom>
          <a:noFill/>
        </p:spPr>
        <p:txBody>
          <a:bodyPr wrap="square" rtlCol="0">
            <a:spAutoFit/>
          </a:bodyPr>
          <a:lstStyle/>
          <a:p>
            <a:pPr algn="just"/>
            <a:r>
              <a:rPr lang="vi-VN" sz="3600">
                <a:solidFill>
                  <a:srgbClr val="FF0000"/>
                </a:solidFill>
                <a:latin typeface="Arial" panose="020B0604020202020204" pitchFamily="34" charset="0"/>
                <a:cs typeface="Arial" panose="020B0604020202020204" pitchFamily="34" charset="0"/>
              </a:rPr>
              <a:t>Dựa vào hình 5 và hiểu biết của mình, em hãy cho biết nước ta có những nhóm đất chính nào? Giá trị kinh tế của các nhóm đất này?</a:t>
            </a:r>
            <a:endParaRPr lang="en-US" sz="3600">
              <a:solidFill>
                <a:srgbClr val="FF0000"/>
              </a:solidFill>
              <a:latin typeface="Arial" panose="020B0604020202020204" pitchFamily="34" charset="0"/>
              <a:cs typeface="Arial" panose="020B0604020202020204" pitchFamily="34" charset="0"/>
            </a:endParaRPr>
          </a:p>
        </p:txBody>
      </p:sp>
      <p:grpSp>
        <p:nvGrpSpPr>
          <p:cNvPr id="9" name="Google Shape;500;p24">
            <a:extLst>
              <a:ext uri="{FF2B5EF4-FFF2-40B4-BE49-F238E27FC236}">
                <a16:creationId xmlns:a16="http://schemas.microsoft.com/office/drawing/2014/main" id="{624DF51E-9990-439E-8101-03BDA220F61F}"/>
              </a:ext>
            </a:extLst>
          </p:cNvPr>
          <p:cNvGrpSpPr/>
          <p:nvPr/>
        </p:nvGrpSpPr>
        <p:grpSpPr>
          <a:xfrm>
            <a:off x="0" y="43527"/>
            <a:ext cx="5720002" cy="1278497"/>
            <a:chOff x="4724550" y="2906700"/>
            <a:chExt cx="4290002" cy="1041525"/>
          </a:xfrm>
        </p:grpSpPr>
        <p:sp>
          <p:nvSpPr>
            <p:cNvPr id="10" name="Google Shape;501;p24">
              <a:extLst>
                <a:ext uri="{FF2B5EF4-FFF2-40B4-BE49-F238E27FC236}">
                  <a16:creationId xmlns:a16="http://schemas.microsoft.com/office/drawing/2014/main" id="{2734EF04-1E81-4213-89FE-DECF03D2510E}"/>
                </a:ext>
              </a:extLst>
            </p:cNvPr>
            <p:cNvSpPr/>
            <p:nvPr/>
          </p:nvSpPr>
          <p:spPr>
            <a:xfrm>
              <a:off x="4825450" y="2971000"/>
              <a:ext cx="3089400"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6" name="Google Shape;502;p24">
              <a:extLst>
                <a:ext uri="{FF2B5EF4-FFF2-40B4-BE49-F238E27FC236}">
                  <a16:creationId xmlns:a16="http://schemas.microsoft.com/office/drawing/2014/main" id="{E6980049-8F0F-4112-8E5A-8646AA7BDEAA}"/>
                </a:ext>
              </a:extLst>
            </p:cNvPr>
            <p:cNvSpPr/>
            <p:nvPr/>
          </p:nvSpPr>
          <p:spPr>
            <a:xfrm>
              <a:off x="4825449" y="2971000"/>
              <a:ext cx="4032112"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chemeClr val="accent5">
                <a:lumMod val="20000"/>
                <a:lumOff val="80000"/>
                <a:alpha val="96000"/>
              </a:scheme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 name="Google Shape;503;p24">
              <a:extLst>
                <a:ext uri="{FF2B5EF4-FFF2-40B4-BE49-F238E27FC236}">
                  <a16:creationId xmlns:a16="http://schemas.microsoft.com/office/drawing/2014/main" id="{7BB07FD7-B56B-41AB-85B9-D7BBA7EE22B1}"/>
                </a:ext>
              </a:extLst>
            </p:cNvPr>
            <p:cNvSpPr/>
            <p:nvPr/>
          </p:nvSpPr>
          <p:spPr>
            <a:xfrm>
              <a:off x="4800450" y="2971000"/>
              <a:ext cx="912625" cy="912925"/>
            </a:xfrm>
            <a:custGeom>
              <a:avLst/>
              <a:gdLst/>
              <a:ahLst/>
              <a:cxnLst/>
              <a:rect l="l" t="t" r="r" b="b"/>
              <a:pathLst>
                <a:path w="36505" h="36517" extrusionOk="0">
                  <a:moveTo>
                    <a:pt x="18252" y="0"/>
                  </a:moveTo>
                  <a:cubicBezTo>
                    <a:pt x="8180" y="0"/>
                    <a:pt x="0" y="8180"/>
                    <a:pt x="0" y="18253"/>
                  </a:cubicBezTo>
                  <a:cubicBezTo>
                    <a:pt x="0" y="28337"/>
                    <a:pt x="8180" y="36517"/>
                    <a:pt x="18252" y="36517"/>
                  </a:cubicBezTo>
                  <a:cubicBezTo>
                    <a:pt x="28337" y="36517"/>
                    <a:pt x="36505" y="28337"/>
                    <a:pt x="36505" y="18253"/>
                  </a:cubicBezTo>
                  <a:cubicBezTo>
                    <a:pt x="36505" y="8180"/>
                    <a:pt x="28337" y="0"/>
                    <a:pt x="18252" y="0"/>
                  </a:cubicBezTo>
                  <a:close/>
                </a:path>
              </a:pathLst>
            </a:custGeom>
            <a:solidFill>
              <a:srgbClr val="9ED1FD"/>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 name="Google Shape;504;p24">
              <a:extLst>
                <a:ext uri="{FF2B5EF4-FFF2-40B4-BE49-F238E27FC236}">
                  <a16:creationId xmlns:a16="http://schemas.microsoft.com/office/drawing/2014/main" id="{A3A0D116-A318-4FDE-83BA-FC7AD8E2F0CD}"/>
                </a:ext>
              </a:extLst>
            </p:cNvPr>
            <p:cNvSpPr/>
            <p:nvPr/>
          </p:nvSpPr>
          <p:spPr>
            <a:xfrm>
              <a:off x="4873950" y="3044525"/>
              <a:ext cx="765900" cy="765875"/>
            </a:xfrm>
            <a:custGeom>
              <a:avLst/>
              <a:gdLst/>
              <a:ahLst/>
              <a:cxnLst/>
              <a:rect l="l" t="t" r="r" b="b"/>
              <a:pathLst>
                <a:path w="30636" h="30635" extrusionOk="0">
                  <a:moveTo>
                    <a:pt x="15312" y="0"/>
                  </a:moveTo>
                  <a:cubicBezTo>
                    <a:pt x="6859" y="0"/>
                    <a:pt x="1" y="6858"/>
                    <a:pt x="1" y="15312"/>
                  </a:cubicBezTo>
                  <a:cubicBezTo>
                    <a:pt x="1" y="23777"/>
                    <a:pt x="6859" y="30635"/>
                    <a:pt x="15312" y="30635"/>
                  </a:cubicBezTo>
                  <a:cubicBezTo>
                    <a:pt x="23778" y="30635"/>
                    <a:pt x="30636" y="23777"/>
                    <a:pt x="30636" y="15312"/>
                  </a:cubicBezTo>
                  <a:cubicBezTo>
                    <a:pt x="30636" y="6858"/>
                    <a:pt x="23778" y="0"/>
                    <a:pt x="15312"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04</a:t>
              </a:r>
              <a:endParaRPr sz="2400">
                <a:latin typeface="Arial" panose="020B0604020202020204" pitchFamily="34" charset="0"/>
                <a:cs typeface="Arial" panose="020B0604020202020204" pitchFamily="34" charset="0"/>
              </a:endParaRPr>
            </a:p>
          </p:txBody>
        </p:sp>
        <p:sp>
          <p:nvSpPr>
            <p:cNvPr id="19" name="Google Shape;505;p24">
              <a:extLst>
                <a:ext uri="{FF2B5EF4-FFF2-40B4-BE49-F238E27FC236}">
                  <a16:creationId xmlns:a16="http://schemas.microsoft.com/office/drawing/2014/main" id="{F446EDF6-00DD-444C-A290-0605EA71F12E}"/>
                </a:ext>
              </a:extLst>
            </p:cNvPr>
            <p:cNvSpPr/>
            <p:nvPr/>
          </p:nvSpPr>
          <p:spPr>
            <a:xfrm>
              <a:off x="4724550" y="2906700"/>
              <a:ext cx="4290002" cy="1041525"/>
            </a:xfrm>
            <a:custGeom>
              <a:avLst/>
              <a:gdLst/>
              <a:ahLst/>
              <a:cxnLst/>
              <a:rect l="l" t="t" r="r" b="b"/>
              <a:pathLst>
                <a:path w="130648" h="41661" extrusionOk="0">
                  <a:moveTo>
                    <a:pt x="110490" y="894"/>
                  </a:moveTo>
                  <a:cubicBezTo>
                    <a:pt x="121110" y="894"/>
                    <a:pt x="129754" y="9537"/>
                    <a:pt x="129754" y="20170"/>
                  </a:cubicBezTo>
                  <a:lnTo>
                    <a:pt x="129754" y="21491"/>
                  </a:lnTo>
                  <a:cubicBezTo>
                    <a:pt x="129754" y="32124"/>
                    <a:pt x="121110" y="40767"/>
                    <a:pt x="110490" y="40767"/>
                  </a:cubicBezTo>
                  <a:lnTo>
                    <a:pt x="20157" y="40767"/>
                  </a:lnTo>
                  <a:cubicBezTo>
                    <a:pt x="9537" y="40767"/>
                    <a:pt x="893" y="32124"/>
                    <a:pt x="893" y="21491"/>
                  </a:cubicBezTo>
                  <a:lnTo>
                    <a:pt x="893" y="20170"/>
                  </a:lnTo>
                  <a:cubicBezTo>
                    <a:pt x="893" y="9537"/>
                    <a:pt x="9537" y="894"/>
                    <a:pt x="20157" y="894"/>
                  </a:cubicBezTo>
                  <a:close/>
                  <a:moveTo>
                    <a:pt x="20157" y="1"/>
                  </a:moveTo>
                  <a:cubicBezTo>
                    <a:pt x="9037" y="1"/>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1"/>
                    <a:pt x="110490" y="1"/>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0" name="Google Shape;508;p24">
              <a:extLst>
                <a:ext uri="{FF2B5EF4-FFF2-40B4-BE49-F238E27FC236}">
                  <a16:creationId xmlns:a16="http://schemas.microsoft.com/office/drawing/2014/main" id="{B2CAEE08-5AAC-49E9-99C1-105FB6F634AA}"/>
                </a:ext>
              </a:extLst>
            </p:cNvPr>
            <p:cNvSpPr txBox="1"/>
            <p:nvPr/>
          </p:nvSpPr>
          <p:spPr>
            <a:xfrm>
              <a:off x="5713076" y="3244462"/>
              <a:ext cx="3144486" cy="365700"/>
            </a:xfrm>
            <a:prstGeom prst="rect">
              <a:avLst/>
            </a:prstGeom>
            <a:noFill/>
            <a:ln>
              <a:noFill/>
            </a:ln>
          </p:spPr>
          <p:txBody>
            <a:bodyPr spcFirstLastPara="1" wrap="square" lIns="121900" tIns="121900" rIns="121900" bIns="121900" anchor="ctr" anchorCtr="0">
              <a:noAutofit/>
            </a:bodyPr>
            <a:lstStyle/>
            <a:p>
              <a:r>
                <a:rPr lang="en-US" sz="3200">
                  <a:solidFill>
                    <a:srgbClr val="002060"/>
                  </a:solidFill>
                  <a:latin typeface="Arial" panose="020B0604020202020204" pitchFamily="34" charset="0"/>
                  <a:cs typeface="Arial" panose="020B0604020202020204" pitchFamily="34" charset="0"/>
                </a:rPr>
                <a:t>Một số nhóm đất điển hình trên Trái Đất</a:t>
              </a:r>
            </a:p>
          </p:txBody>
        </p:sp>
      </p:grpSp>
      <p:pic>
        <p:nvPicPr>
          <p:cNvPr id="21" name="Picture 20">
            <a:extLst>
              <a:ext uri="{FF2B5EF4-FFF2-40B4-BE49-F238E27FC236}">
                <a16:creationId xmlns:a16="http://schemas.microsoft.com/office/drawing/2014/main" id="{A8CAD853-77F7-4677-9FB8-976618CB744D}"/>
              </a:ext>
            </a:extLst>
          </p:cNvPr>
          <p:cNvPicPr>
            <a:picLocks noChangeAspect="1"/>
          </p:cNvPicPr>
          <p:nvPr/>
        </p:nvPicPr>
        <p:blipFill rotWithShape="1">
          <a:blip r:embed="rId3"/>
          <a:srcRect l="49250" t="16517" r="40417" b="67812"/>
          <a:stretch/>
        </p:blipFill>
        <p:spPr>
          <a:xfrm>
            <a:off x="11189792" y="43527"/>
            <a:ext cx="900324" cy="824905"/>
          </a:xfrm>
          <a:prstGeom prst="rect">
            <a:avLst/>
          </a:prstGeom>
        </p:spPr>
      </p:pic>
    </p:spTree>
    <p:extLst>
      <p:ext uri="{BB962C8B-B14F-4D97-AF65-F5344CB8AC3E}">
        <p14:creationId xmlns:p14="http://schemas.microsoft.com/office/powerpoint/2010/main" val="189199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9" descr="A picture containing plant, dirt, garden&#10;&#10;Description automatically generated">
            <a:extLst>
              <a:ext uri="{FF2B5EF4-FFF2-40B4-BE49-F238E27FC236}">
                <a16:creationId xmlns:a16="http://schemas.microsoft.com/office/drawing/2014/main" id="{05EE1855-FEE4-450E-ABE3-2AE022427D06}"/>
              </a:ext>
            </a:extLst>
          </p:cNvPr>
          <p:cNvPicPr/>
          <p:nvPr/>
        </p:nvPicPr>
        <p:blipFill rotWithShape="1">
          <a:blip r:embed="rId2"/>
          <a:srcRect r="-1" b="12833"/>
          <a:stretch/>
        </p:blipFill>
        <p:spPr>
          <a:xfrm>
            <a:off x="5419264" y="3265080"/>
            <a:ext cx="6129269" cy="3592925"/>
          </a:xfrm>
          <a:prstGeom prst="rect">
            <a:avLst/>
          </a:prstGeom>
        </p:spPr>
      </p:pic>
      <p:pic>
        <p:nvPicPr>
          <p:cNvPr id="5" name="Hình ảnh 40">
            <a:extLst>
              <a:ext uri="{FF2B5EF4-FFF2-40B4-BE49-F238E27FC236}">
                <a16:creationId xmlns:a16="http://schemas.microsoft.com/office/drawing/2014/main" id="{85E05039-FD3D-4060-8648-E8E2F0403195}"/>
              </a:ext>
            </a:extLst>
          </p:cNvPr>
          <p:cNvPicPr/>
          <p:nvPr/>
        </p:nvPicPr>
        <p:blipFill rotWithShape="1">
          <a:blip r:embed="rId3"/>
          <a:srcRect l="4017" r="5986" b="2"/>
          <a:stretch/>
        </p:blipFill>
        <p:spPr bwMode="auto">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E97C36FC-DEAA-4DCA-B0AB-7F9357FA40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78C38CD-A630-49FF-8417-6792A2B13F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044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7" name="Rectangle 6"/>
          <p:cNvSpPr/>
          <p:nvPr/>
        </p:nvSpPr>
        <p:spPr>
          <a:xfrm>
            <a:off x="1057512" y="5215250"/>
            <a:ext cx="10220089" cy="1226585"/>
          </a:xfrm>
          <a:prstGeom prst="rect">
            <a:avLst/>
          </a:prstGeom>
          <a:solidFill>
            <a:srgbClr val="FFFFFF"/>
          </a:solidFill>
          <a:ln w="28575" cap="flat" cmpd="sng" algn="ctr">
            <a:noFill/>
            <a:prstDash val="solid"/>
            <a:miter lim="800000"/>
          </a:ln>
          <a:effectLst/>
        </p:spPr>
        <p:txBody>
          <a:bodyPr rtlCol="0" anchor="ctr"/>
          <a:lstStyle/>
          <a:p>
            <a:pPr lvl="0">
              <a:buClrTx/>
              <a:defRPr/>
            </a:pPr>
            <a:r>
              <a:rPr lang="vi-VN" sz="4000" dirty="0">
                <a:solidFill>
                  <a:srgbClr val="00B050"/>
                </a:solidFill>
                <a:cs typeface="Arial" pitchFamily="34" charset="0"/>
              </a:rPr>
              <a:t>C</a:t>
            </a:r>
            <a:r>
              <a:rPr lang="vi-VN" sz="4000">
                <a:solidFill>
                  <a:srgbClr val="00B050"/>
                </a:solidFill>
                <a:cs typeface="Arial" pitchFamily="34" charset="0"/>
              </a:rPr>
              <a:t>. </a:t>
            </a:r>
            <a:r>
              <a:rPr lang="en-US" sz="4000">
                <a:solidFill>
                  <a:srgbClr val="00B050"/>
                </a:solidFill>
                <a:cs typeface="Arial" pitchFamily="34" charset="0"/>
              </a:rPr>
              <a:t>Là nguồn gốc sinh ra thành phần khoáng </a:t>
            </a:r>
          </a:p>
          <a:p>
            <a:pPr lvl="0">
              <a:buClrTx/>
              <a:defRPr/>
            </a:pPr>
            <a:r>
              <a:rPr lang="en-US" sz="4000">
                <a:solidFill>
                  <a:srgbClr val="00B050"/>
                </a:solidFill>
                <a:cs typeface="Arial" pitchFamily="34" charset="0"/>
              </a:rPr>
              <a:t>trong đất.</a:t>
            </a:r>
            <a:endParaRPr lang="vi-VN" sz="4000" dirty="0">
              <a:solidFill>
                <a:srgbClr val="00B050"/>
              </a:solidFill>
              <a:cs typeface="Arial" pitchFamily="34" charset="0"/>
            </a:endParaRPr>
          </a:p>
        </p:txBody>
      </p:sp>
      <p:sp>
        <p:nvSpPr>
          <p:cNvPr id="8" name="Rectangle 7"/>
          <p:cNvSpPr/>
          <p:nvPr/>
        </p:nvSpPr>
        <p:spPr>
          <a:xfrm>
            <a:off x="1057512" y="3686410"/>
            <a:ext cx="10160000" cy="1257957"/>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B</a:t>
            </a:r>
            <a:r>
              <a:rPr lang="en-US" sz="4000">
                <a:solidFill>
                  <a:srgbClr val="00B050"/>
                </a:solidFill>
                <a:latin typeface="Arial" panose="020B0604020202020204" pitchFamily="34" charset="0"/>
                <a:cs typeface="Arial" panose="020B0604020202020204" pitchFamily="34" charset="0"/>
              </a:rPr>
              <a:t>. Là nguồn gốc sinh ra thành phần hữu</a:t>
            </a:r>
          </a:p>
          <a:p>
            <a:r>
              <a:rPr lang="en-US" sz="4000">
                <a:solidFill>
                  <a:srgbClr val="00B050"/>
                </a:solidFill>
                <a:latin typeface="Arial" panose="020B0604020202020204" pitchFamily="34" charset="0"/>
                <a:cs typeface="Arial" panose="020B0604020202020204" pitchFamily="34" charset="0"/>
              </a:rPr>
              <a:t> cơ trog đất.</a:t>
            </a:r>
            <a:endParaRPr lang="en-US" sz="4000" dirty="0">
              <a:solidFill>
                <a:srgbClr val="00B05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27113" y="5592703"/>
            <a:ext cx="800076" cy="782741"/>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43537" y="3913127"/>
            <a:ext cx="809559" cy="778352"/>
          </a:xfrm>
          <a:prstGeom prst="rect">
            <a:avLst/>
          </a:prstGeom>
        </p:spPr>
      </p:pic>
      <p:sp>
        <p:nvSpPr>
          <p:cNvPr id="13" name="Rectangle 12"/>
          <p:cNvSpPr/>
          <p:nvPr/>
        </p:nvSpPr>
        <p:spPr>
          <a:xfrm>
            <a:off x="1057511" y="2209801"/>
            <a:ext cx="10200060" cy="1222684"/>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A</a:t>
            </a:r>
            <a:r>
              <a:rPr lang="en-US" sz="4000">
                <a:solidFill>
                  <a:srgbClr val="00B050"/>
                </a:solidFill>
                <a:latin typeface="Arial" panose="020B0604020202020204" pitchFamily="34" charset="0"/>
                <a:cs typeface="Arial" panose="020B0604020202020204" pitchFamily="34" charset="0"/>
              </a:rPr>
              <a:t>. Chiếm phần lớn trọng lượng của đất.</a:t>
            </a:r>
            <a:endParaRPr lang="en-US" sz="4000" dirty="0">
              <a:solidFill>
                <a:srgbClr val="00B05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43537" y="2438788"/>
            <a:ext cx="809559" cy="778352"/>
          </a:xfrm>
          <a:prstGeom prst="rect">
            <a:avLst/>
          </a:prstGeom>
        </p:spPr>
      </p:pic>
      <p:sp>
        <p:nvSpPr>
          <p:cNvPr id="3" name="Rectangle 2"/>
          <p:cNvSpPr/>
          <p:nvPr/>
        </p:nvSpPr>
        <p:spPr>
          <a:xfrm>
            <a:off x="1057511" y="1233064"/>
            <a:ext cx="8539004" cy="748988"/>
          </a:xfrm>
          <a:prstGeom prst="rect">
            <a:avLst/>
          </a:prstGeom>
          <a:solidFill>
            <a:schemeClr val="accent5">
              <a:lumMod val="20000"/>
              <a:lumOff val="80000"/>
            </a:schemeClr>
          </a:solidFill>
        </p:spPr>
        <p:txBody>
          <a:bodyPr wrap="none">
            <a:spAutoFit/>
          </a:bodyPr>
          <a:lstStyle/>
          <a:p>
            <a:r>
              <a:rPr lang="en-US" sz="4267" b="1"/>
              <a:t>Câu nào đúng với vai trò của đá mẹ</a:t>
            </a:r>
            <a:r>
              <a:rPr lang="vi-VN" sz="4267" b="1"/>
              <a:t>?</a:t>
            </a:r>
            <a:endParaRPr lang="en-US" sz="4267" b="1" dirty="0"/>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222544" y="100803"/>
            <a:ext cx="1861104" cy="1065870"/>
          </a:xfrm>
          <a:prstGeom prst="rect">
            <a:avLst/>
          </a:prstGeom>
        </p:spPr>
      </p:pic>
      <p:pic>
        <p:nvPicPr>
          <p:cNvPr id="18"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05" y="5982335"/>
            <a:ext cx="869951"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914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7"/>
                                        </p:tgtEl>
                                        <p:attrNameLst>
                                          <p:attrName>fillcolor</p:attrName>
                                        </p:attrNameLst>
                                      </p:cBhvr>
                                      <p:to>
                                        <a:schemeClr val="bg2"/>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click.wav"/>
                                        </p:tgtEl>
                                      </p:cMediaNode>
                                    </p:audio>
                                  </p:subTnLst>
                                </p:cTn>
                              </p:par>
                              <p:par>
                                <p:cTn id="32" presetID="1" presetClass="emph" presetSubtype="2" fill="hold" nodeType="withEffect">
                                  <p:stCondLst>
                                    <p:cond delay="500"/>
                                  </p:stCondLst>
                                  <p:childTnLst>
                                    <p:animClr clrSpc="rgb" dir="cw">
                                      <p:cBhvr>
                                        <p:cTn id="33" dur="250" fill="hold"/>
                                        <p:tgtEl>
                                          <p:spTgt spid="7"/>
                                        </p:tgtEl>
                                        <p:attrNameLst>
                                          <p:attrName>fillcolor</p:attrName>
                                        </p:attrNameLst>
                                      </p:cBhvr>
                                      <p:to>
                                        <a:schemeClr val="bg2"/>
                                      </p:to>
                                    </p:animClr>
                                    <p:set>
                                      <p:cBhvr>
                                        <p:cTn id="34" dur="250" fill="hold"/>
                                        <p:tgtEl>
                                          <p:spTgt spid="7"/>
                                        </p:tgtEl>
                                        <p:attrNameLst>
                                          <p:attrName>fill.type</p:attrName>
                                        </p:attrNameLst>
                                      </p:cBhvr>
                                      <p:to>
                                        <p:strVal val="solid"/>
                                      </p:to>
                                    </p:set>
                                    <p:set>
                                      <p:cBhvr>
                                        <p:cTn id="35" dur="250" fill="hold"/>
                                        <p:tgtEl>
                                          <p:spTgt spid="7"/>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250" fill="hold"/>
                                        <p:tgtEl>
                                          <p:spTgt spid="10"/>
                                        </p:tgtEl>
                                        <p:attrNameLst>
                                          <p:attrName>ppt_w</p:attrName>
                                        </p:attrNameLst>
                                      </p:cBhvr>
                                      <p:tavLst>
                                        <p:tav tm="0">
                                          <p:val>
                                            <p:strVal val="4*#ppt_w"/>
                                          </p:val>
                                        </p:tav>
                                        <p:tav tm="100000">
                                          <p:val>
                                            <p:strVal val="#ppt_w"/>
                                          </p:val>
                                        </p:tav>
                                      </p:tavLst>
                                    </p:anim>
                                    <p:anim calcmode="lin" valueType="num">
                                      <p:cBhvr>
                                        <p:cTn id="3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8"/>
                                        </p:tgtEl>
                                        <p:attrNameLst>
                                          <p:attrName>fillcolor</p:attrName>
                                        </p:attrNameLst>
                                      </p:cBhvr>
                                      <p:to>
                                        <a:schemeClr val="accent1"/>
                                      </p:to>
                                    </p:animClr>
                                    <p:set>
                                      <p:cBhvr>
                                        <p:cTn id="45" dur="250" fill="hold"/>
                                        <p:tgtEl>
                                          <p:spTgt spid="8"/>
                                        </p:tgtEl>
                                        <p:attrNameLst>
                                          <p:attrName>fill.type</p:attrName>
                                        </p:attrNameLst>
                                      </p:cBhvr>
                                      <p:to>
                                        <p:strVal val="solid"/>
                                      </p:to>
                                    </p:set>
                                    <p:set>
                                      <p:cBhvr>
                                        <p:cTn id="46" dur="250" fill="hold"/>
                                        <p:tgtEl>
                                          <p:spTgt spid="8"/>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7" presetID="1" presetClass="emph" presetSubtype="2" fill="hold" nodeType="withEffect">
                                  <p:stCondLst>
                                    <p:cond delay="500"/>
                                  </p:stCondLst>
                                  <p:childTnLst>
                                    <p:animClr clrSpc="rgb" dir="cw">
                                      <p:cBhvr>
                                        <p:cTn id="48" dur="250" fill="hold"/>
                                        <p:tgtEl>
                                          <p:spTgt spid="8"/>
                                        </p:tgtEl>
                                        <p:attrNameLst>
                                          <p:attrName>fillcolor</p:attrName>
                                        </p:attrNameLst>
                                      </p:cBhvr>
                                      <p:to>
                                        <a:schemeClr val="accent1"/>
                                      </p:to>
                                    </p:animClr>
                                    <p:set>
                                      <p:cBhvr>
                                        <p:cTn id="49" dur="250" fill="hold"/>
                                        <p:tgtEl>
                                          <p:spTgt spid="8"/>
                                        </p:tgtEl>
                                        <p:attrNameLst>
                                          <p:attrName>fill.type</p:attrName>
                                        </p:attrNameLst>
                                      </p:cBhvr>
                                      <p:to>
                                        <p:strVal val="solid"/>
                                      </p:to>
                                    </p:set>
                                    <p:set>
                                      <p:cBhvr>
                                        <p:cTn id="50" dur="250" fill="hold"/>
                                        <p:tgtEl>
                                          <p:spTgt spid="8"/>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250" fill="hold"/>
                                        <p:tgtEl>
                                          <p:spTgt spid="14"/>
                                        </p:tgtEl>
                                        <p:attrNameLst>
                                          <p:attrName>ppt_w</p:attrName>
                                        </p:attrNameLst>
                                      </p:cBhvr>
                                      <p:tavLst>
                                        <p:tav tm="0">
                                          <p:val>
                                            <p:strVal val="4*#ppt_w"/>
                                          </p:val>
                                        </p:tav>
                                        <p:tav tm="100000">
                                          <p:val>
                                            <p:strVal val="#ppt_w"/>
                                          </p:val>
                                        </p:tav>
                                      </p:tavLst>
                                    </p:anim>
                                    <p:anim calcmode="lin" valueType="num">
                                      <p:cBhvr>
                                        <p:cTn id="6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4"/>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4"/>
                                        </p:tgtEl>
                                      </p:cBhvr>
                                    </p:cmd>
                                  </p:childTnLst>
                                </p:cTn>
                              </p:par>
                            </p:childTnLst>
                          </p:cTn>
                        </p:par>
                      </p:childTnLst>
                    </p:cTn>
                  </p:par>
                </p:childTnLst>
              </p:cTn>
              <p:nextCondLst>
                <p:cond evt="onClick" delay="0">
                  <p:tgtEl>
                    <p:spTgt spid="4"/>
                  </p:tgtEl>
                </p:cond>
              </p:nextCondLst>
            </p:seq>
            <p:video>
              <p:cMediaNode vol="80000">
                <p:cTn id="75" fill="hold" display="0">
                  <p:stCondLst>
                    <p:cond delay="indefinite"/>
                  </p:stCondLst>
                </p:cTn>
                <p:tgtEl>
                  <p:spTgt spid="4"/>
                </p:tgtEl>
              </p:cMediaNode>
            </p:video>
          </p:childTnLst>
        </p:cTn>
      </p:par>
    </p:tnLst>
    <p:bldLst>
      <p:bldP spid="7" grpId="0" animBg="1"/>
      <p:bldP spid="8" grpId="0" animBg="1"/>
      <p:bldP spid="13"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7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3" descr="A picture containing vector graphics&#10;&#10;Description automatically generated">
            <a:extLst>
              <a:ext uri="{FF2B5EF4-FFF2-40B4-BE49-F238E27FC236}">
                <a16:creationId xmlns:a16="http://schemas.microsoft.com/office/drawing/2014/main" id="{729038F5-12C2-4C64-9B7F-259D54DB2254}"/>
              </a:ext>
            </a:extLst>
          </p:cNvPr>
          <p:cNvPicPr/>
          <p:nvPr/>
        </p:nvPicPr>
        <p:blipFill rotWithShape="1">
          <a:blip r:embed="rId3"/>
          <a:srcRect l="46626" t="2321" b="16489"/>
          <a:stretch/>
        </p:blipFill>
        <p:spPr>
          <a:xfrm>
            <a:off x="6585204" y="1071956"/>
            <a:ext cx="5129784" cy="4506338"/>
          </a:xfrm>
          <a:prstGeom prst="rect">
            <a:avLst/>
          </a:prstGeom>
        </p:spPr>
      </p:pic>
      <p:pic>
        <p:nvPicPr>
          <p:cNvPr id="10" name="Hình ảnh 3" descr="A picture containing vector graphics&#10;&#10;Description automatically generated">
            <a:extLst>
              <a:ext uri="{FF2B5EF4-FFF2-40B4-BE49-F238E27FC236}">
                <a16:creationId xmlns:a16="http://schemas.microsoft.com/office/drawing/2014/main" id="{D920810F-9C76-4313-BC8E-B14335BAE33F}"/>
              </a:ext>
            </a:extLst>
          </p:cNvPr>
          <p:cNvPicPr/>
          <p:nvPr/>
        </p:nvPicPr>
        <p:blipFill rotWithShape="1">
          <a:blip r:embed="rId3"/>
          <a:srcRect l="5150" t="4668" r="53373" b="14768"/>
          <a:stretch/>
        </p:blipFill>
        <p:spPr>
          <a:xfrm>
            <a:off x="813330" y="540477"/>
            <a:ext cx="4966524" cy="5571066"/>
          </a:xfrm>
          <a:prstGeom prst="rect">
            <a:avLst/>
          </a:prstGeom>
        </p:spPr>
      </p:pic>
      <p:sp>
        <p:nvSpPr>
          <p:cNvPr id="12" name="!!Rectangle 11">
            <a:extLst>
              <a:ext uri="{FF2B5EF4-FFF2-40B4-BE49-F238E27FC236}">
                <a16:creationId xmlns:a16="http://schemas.microsoft.com/office/drawing/2014/main" id="{0D6BAF04-AEE0-47B2-8672-915934952801}"/>
              </a:ext>
            </a:extLst>
          </p:cNvPr>
          <p:cNvSpPr/>
          <p:nvPr/>
        </p:nvSpPr>
        <p:spPr>
          <a:xfrm>
            <a:off x="3432366" y="5843967"/>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7B006849-E71D-4DBA-BAB5-8AE483EC9E6C}"/>
              </a:ext>
            </a:extLst>
          </p:cNvPr>
          <p:cNvSpPr/>
          <p:nvPr/>
        </p:nvSpPr>
        <p:spPr>
          <a:xfrm>
            <a:off x="4433269" y="5843967"/>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5" name="!!Rectangle 11">
            <a:extLst>
              <a:ext uri="{FF2B5EF4-FFF2-40B4-BE49-F238E27FC236}">
                <a16:creationId xmlns:a16="http://schemas.microsoft.com/office/drawing/2014/main" id="{9A877196-5C63-48B9-8571-1FADF1D1F9EA}"/>
              </a:ext>
            </a:extLst>
          </p:cNvPr>
          <p:cNvSpPr/>
          <p:nvPr/>
        </p:nvSpPr>
        <p:spPr>
          <a:xfrm>
            <a:off x="5434172" y="5843967"/>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3F8A0A2E-541B-4F34-9BBC-B8A39E659E87}"/>
              </a:ext>
            </a:extLst>
          </p:cNvPr>
          <p:cNvSpPr/>
          <p:nvPr/>
        </p:nvSpPr>
        <p:spPr>
          <a:xfrm>
            <a:off x="6435075" y="5843967"/>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id="{5540C834-BDDC-4273-9B47-BD08DA5D5A17}"/>
              </a:ext>
            </a:extLst>
          </p:cNvPr>
          <p:cNvSpPr/>
          <p:nvPr/>
        </p:nvSpPr>
        <p:spPr>
          <a:xfrm>
            <a:off x="3368687" y="5858169"/>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Đ</a:t>
            </a: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763CA289-528C-4086-BEF2-188BF8A21D5A}"/>
              </a:ext>
            </a:extLst>
          </p:cNvPr>
          <p:cNvSpPr/>
          <p:nvPr/>
        </p:nvSpPr>
        <p:spPr>
          <a:xfrm>
            <a:off x="4408445" y="5858169"/>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Á</a:t>
            </a: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58C8C373-6283-44A5-B695-1221B2EC5367}"/>
              </a:ext>
            </a:extLst>
          </p:cNvPr>
          <p:cNvSpPr/>
          <p:nvPr/>
        </p:nvSpPr>
        <p:spPr>
          <a:xfrm>
            <a:off x="5419051" y="5858169"/>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M</a:t>
            </a:r>
            <a:endParaRPr lang="en-US" sz="6000">
              <a:latin typeface="#9Slide07 SFU Rhythm" panose="00000400000000000000" pitchFamily="2" charset="0"/>
            </a:endParaRPr>
          </a:p>
        </p:txBody>
      </p:sp>
      <p:sp>
        <p:nvSpPr>
          <p:cNvPr id="24" name="!!Rectangle 11">
            <a:extLst>
              <a:ext uri="{FF2B5EF4-FFF2-40B4-BE49-F238E27FC236}">
                <a16:creationId xmlns:a16="http://schemas.microsoft.com/office/drawing/2014/main" id="{9F564BEB-E00D-4626-BE50-06648708C1A3}"/>
              </a:ext>
            </a:extLst>
          </p:cNvPr>
          <p:cNvSpPr/>
          <p:nvPr/>
        </p:nvSpPr>
        <p:spPr>
          <a:xfrm>
            <a:off x="6435584" y="5858169"/>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Ẹ</a:t>
            </a:r>
            <a:endParaRPr lang="en-US" sz="6000">
              <a:latin typeface="#9Slide07 SFU Rhythm" panose="00000400000000000000" pitchFamily="2" charset="0"/>
            </a:endParaRPr>
          </a:p>
        </p:txBody>
      </p:sp>
    </p:spTree>
    <p:extLst>
      <p:ext uri="{BB962C8B-B14F-4D97-AF65-F5344CB8AC3E}">
        <p14:creationId xmlns:p14="http://schemas.microsoft.com/office/powerpoint/2010/main" val="128593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wipe(left)">
                                      <p:cBhvr>
                                        <p:cTn id="7" dur="1000"/>
                                        <p:tgtEl>
                                          <p:spTgt spid="2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left)">
                                      <p:cBhvr>
                                        <p:cTn id="12" dur="1000"/>
                                        <p:tgtEl>
                                          <p:spTgt spid="21">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bg/>
                                          </p:spTgt>
                                        </p:tgtEl>
                                        <p:attrNameLst>
                                          <p:attrName>style.visibility</p:attrName>
                                        </p:attrNameLst>
                                      </p:cBhvr>
                                      <p:to>
                                        <p:strVal val="visible"/>
                                      </p:to>
                                    </p:set>
                                    <p:animEffect transition="in" filter="wipe(left)">
                                      <p:cBhvr>
                                        <p:cTn id="15" dur="1000"/>
                                        <p:tgtEl>
                                          <p:spTgt spid="22">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animEffect transition="in" filter="wipe(left)">
                                      <p:cBhvr>
                                        <p:cTn id="18" dur="1000"/>
                                        <p:tgtEl>
                                          <p:spTgt spid="22">
                                            <p:txEl>
                                              <p:pRg st="0" end="0"/>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3">
                                            <p:bg/>
                                          </p:spTgt>
                                        </p:tgtEl>
                                        <p:attrNameLst>
                                          <p:attrName>style.visibility</p:attrName>
                                        </p:attrNameLst>
                                      </p:cBhvr>
                                      <p:to>
                                        <p:strVal val="visible"/>
                                      </p:to>
                                    </p:set>
                                    <p:animEffect transition="in" filter="wipe(left)">
                                      <p:cBhvr>
                                        <p:cTn id="21" dur="1000"/>
                                        <p:tgtEl>
                                          <p:spTgt spid="23">
                                            <p:bg/>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wipe(left)">
                                      <p:cBhvr>
                                        <p:cTn id="24" dur="1000"/>
                                        <p:tgtEl>
                                          <p:spTgt spid="23">
                                            <p:txEl>
                                              <p:pRg st="0" end="0"/>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4">
                                            <p:bg/>
                                          </p:spTgt>
                                        </p:tgtEl>
                                        <p:attrNameLst>
                                          <p:attrName>style.visibility</p:attrName>
                                        </p:attrNameLst>
                                      </p:cBhvr>
                                      <p:to>
                                        <p:strVal val="visible"/>
                                      </p:to>
                                    </p:set>
                                    <p:animEffect transition="in" filter="wipe(left)">
                                      <p:cBhvr>
                                        <p:cTn id="27" dur="1000"/>
                                        <p:tgtEl>
                                          <p:spTgt spid="24">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4">
                                            <p:txEl>
                                              <p:pRg st="0" end="0"/>
                                            </p:txEl>
                                          </p:spTgt>
                                        </p:tgtEl>
                                        <p:attrNameLst>
                                          <p:attrName>style.visibility</p:attrName>
                                        </p:attrNameLst>
                                      </p:cBhvr>
                                      <p:to>
                                        <p:strVal val="visible"/>
                                      </p:to>
                                    </p:set>
                                    <p:animEffect transition="in" filter="wipe(left)">
                                      <p:cBhvr>
                                        <p:cTn id="30"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2" grpId="0" build="p" animBg="1"/>
      <p:bldP spid="23" grpId="0" build="p" animBg="1"/>
      <p:bldP spid="24"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7" name="Rectangle 6"/>
          <p:cNvSpPr/>
          <p:nvPr/>
        </p:nvSpPr>
        <p:spPr>
          <a:xfrm>
            <a:off x="1016000" y="3714449"/>
            <a:ext cx="9010502" cy="992763"/>
          </a:xfrm>
          <a:prstGeom prst="rect">
            <a:avLst/>
          </a:prstGeom>
          <a:solidFill>
            <a:srgbClr val="FFFFFF"/>
          </a:solidFill>
          <a:ln w="28575" cap="flat" cmpd="sng" algn="ctr">
            <a:noFill/>
            <a:prstDash val="solid"/>
            <a:miter lim="800000"/>
          </a:ln>
          <a:effectLst/>
        </p:spPr>
        <p:txBody>
          <a:bodyPr rtlCol="0" anchor="ctr"/>
          <a:lstStyle/>
          <a:p>
            <a:pPr lvl="0">
              <a:buClrTx/>
              <a:defRPr/>
            </a:pPr>
            <a:r>
              <a:rPr lang="en-US" sz="4000" dirty="0">
                <a:solidFill>
                  <a:srgbClr val="00B050"/>
                </a:solidFill>
                <a:latin typeface="Arial" panose="020B0604020202020204" pitchFamily="34" charset="0"/>
                <a:cs typeface="Arial" panose="020B0604020202020204" pitchFamily="34" charset="0"/>
              </a:rPr>
              <a:t>B</a:t>
            </a:r>
            <a:r>
              <a:rPr lang="en-US" sz="4000">
                <a:solidFill>
                  <a:srgbClr val="00B050"/>
                </a:solidFill>
                <a:latin typeface="Arial" panose="020B0604020202020204" pitchFamily="34" charset="0"/>
                <a:cs typeface="Arial" panose="020B0604020202020204" pitchFamily="34" charset="0"/>
              </a:rPr>
              <a:t>. Chua, nghèo mùn, ít dinh dưỡng</a:t>
            </a:r>
            <a:endParaRPr lang="vi-VN" sz="4000" dirty="0">
              <a:solidFill>
                <a:srgbClr val="00B05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5997" y="3819459"/>
            <a:ext cx="800076" cy="782741"/>
          </a:xfrm>
          <a:prstGeom prst="rect">
            <a:avLst/>
          </a:prstGeom>
        </p:spPr>
      </p:pic>
      <p:sp>
        <p:nvSpPr>
          <p:cNvPr id="13" name="Rectangle 12"/>
          <p:cNvSpPr/>
          <p:nvPr/>
        </p:nvSpPr>
        <p:spPr>
          <a:xfrm>
            <a:off x="1016000" y="2381918"/>
            <a:ext cx="9010502" cy="989605"/>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A</a:t>
            </a:r>
            <a:r>
              <a:rPr lang="en-US" sz="4000">
                <a:solidFill>
                  <a:srgbClr val="00B050"/>
                </a:solidFill>
                <a:latin typeface="Arial" panose="020B0604020202020204" pitchFamily="34" charset="0"/>
                <a:cs typeface="Arial" panose="020B0604020202020204" pitchFamily="34" charset="0"/>
              </a:rPr>
              <a:t>. Có màu đen</a:t>
            </a:r>
            <a:endParaRPr lang="en-US" sz="4000" dirty="0">
              <a:solidFill>
                <a:srgbClr val="00B05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35997" y="2585385"/>
            <a:ext cx="809559" cy="778352"/>
          </a:xfrm>
          <a:prstGeom prst="rect">
            <a:avLst/>
          </a:prstGeom>
        </p:spPr>
      </p:pic>
      <p:sp>
        <p:nvSpPr>
          <p:cNvPr id="3" name="Rectangle 2"/>
          <p:cNvSpPr/>
          <p:nvPr/>
        </p:nvSpPr>
        <p:spPr>
          <a:xfrm>
            <a:off x="985755" y="1295520"/>
            <a:ext cx="10838223" cy="748988"/>
          </a:xfrm>
          <a:prstGeom prst="rect">
            <a:avLst/>
          </a:prstGeom>
          <a:solidFill>
            <a:schemeClr val="accent5">
              <a:lumMod val="20000"/>
              <a:lumOff val="80000"/>
            </a:schemeClr>
          </a:solidFill>
        </p:spPr>
        <p:txBody>
          <a:bodyPr wrap="none">
            <a:spAutoFit/>
          </a:bodyPr>
          <a:lstStyle/>
          <a:p>
            <a:r>
              <a:rPr lang="en-US" sz="4267" b="1">
                <a:latin typeface="Arial" panose="020B0604020202020204" pitchFamily="34" charset="0"/>
                <a:cs typeface="Arial" panose="020B0604020202020204" pitchFamily="34" charset="0"/>
              </a:rPr>
              <a:t>Câu nào đúng với đặc điểm đất pốt dôn</a:t>
            </a:r>
            <a:r>
              <a:rPr lang="vi-VN" sz="4267" b="1">
                <a:latin typeface="Arial" panose="020B0604020202020204" pitchFamily="34" charset="0"/>
                <a:cs typeface="Arial" panose="020B0604020202020204" pitchFamily="34" charset="0"/>
              </a:rPr>
              <a:t>?</a:t>
            </a:r>
            <a:endParaRPr lang="en-US" sz="4267" b="1" dirty="0">
              <a:latin typeface="Arial" panose="020B0604020202020204" pitchFamily="34" charset="0"/>
              <a:cs typeface="Arial" panose="020B0604020202020204" pitchFamily="34" charset="0"/>
            </a:endParaRPr>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936073" y="39677"/>
            <a:ext cx="2197995" cy="1236372"/>
          </a:xfrm>
          <a:prstGeom prst="rect">
            <a:avLst/>
          </a:prstGeom>
        </p:spPr>
      </p:pic>
      <p:sp>
        <p:nvSpPr>
          <p:cNvPr id="15" name="Rectangle 14"/>
          <p:cNvSpPr/>
          <p:nvPr/>
        </p:nvSpPr>
        <p:spPr>
          <a:xfrm>
            <a:off x="1016000" y="5005707"/>
            <a:ext cx="9010502" cy="1018155"/>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C</a:t>
            </a:r>
            <a:r>
              <a:rPr lang="en-US" sz="4000">
                <a:solidFill>
                  <a:srgbClr val="00B050"/>
                </a:solidFill>
                <a:latin typeface="Arial" panose="020B0604020202020204" pitchFamily="34" charset="0"/>
                <a:cs typeface="Arial" panose="020B0604020202020204" pitchFamily="34" charset="0"/>
              </a:rPr>
              <a:t>. Có màu đỏ vàng</a:t>
            </a:r>
            <a:endParaRPr lang="en-US" sz="4000" dirty="0">
              <a:solidFill>
                <a:srgbClr val="00B05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1825" y="5083688"/>
            <a:ext cx="809559" cy="778352"/>
          </a:xfrm>
          <a:prstGeom prst="rect">
            <a:avLst/>
          </a:prstGeom>
        </p:spPr>
      </p:pic>
      <p:pic>
        <p:nvPicPr>
          <p:cNvPr id="17"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25" y="5903961"/>
            <a:ext cx="869951"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403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7"/>
                                        </p:tgtEl>
                                        <p:attrNameLst>
                                          <p:attrName>fillcolor</p:attrName>
                                        </p:attrNameLst>
                                      </p:cBhvr>
                                      <p:to>
                                        <a:schemeClr val="bg2"/>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click.wav"/>
                                        </p:tgtEl>
                                      </p:cMediaNode>
                                    </p:audio>
                                  </p:subTnLst>
                                </p:cTn>
                              </p:par>
                              <p:par>
                                <p:cTn id="32" presetID="1" presetClass="emph" presetSubtype="2" fill="hold" nodeType="withEffect">
                                  <p:stCondLst>
                                    <p:cond delay="500"/>
                                  </p:stCondLst>
                                  <p:childTnLst>
                                    <p:animClr clrSpc="rgb" dir="cw">
                                      <p:cBhvr>
                                        <p:cTn id="33" dur="250" fill="hold"/>
                                        <p:tgtEl>
                                          <p:spTgt spid="7"/>
                                        </p:tgtEl>
                                        <p:attrNameLst>
                                          <p:attrName>fillcolor</p:attrName>
                                        </p:attrNameLst>
                                      </p:cBhvr>
                                      <p:to>
                                        <a:schemeClr val="bg2"/>
                                      </p:to>
                                    </p:animClr>
                                    <p:set>
                                      <p:cBhvr>
                                        <p:cTn id="34" dur="250" fill="hold"/>
                                        <p:tgtEl>
                                          <p:spTgt spid="7"/>
                                        </p:tgtEl>
                                        <p:attrNameLst>
                                          <p:attrName>fill.type</p:attrName>
                                        </p:attrNameLst>
                                      </p:cBhvr>
                                      <p:to>
                                        <p:strVal val="solid"/>
                                      </p:to>
                                    </p:set>
                                    <p:set>
                                      <p:cBhvr>
                                        <p:cTn id="35" dur="250" fill="hold"/>
                                        <p:tgtEl>
                                          <p:spTgt spid="7"/>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250" fill="hold"/>
                                        <p:tgtEl>
                                          <p:spTgt spid="10"/>
                                        </p:tgtEl>
                                        <p:attrNameLst>
                                          <p:attrName>ppt_w</p:attrName>
                                        </p:attrNameLst>
                                      </p:cBhvr>
                                      <p:tavLst>
                                        <p:tav tm="0">
                                          <p:val>
                                            <p:strVal val="4*#ppt_w"/>
                                          </p:val>
                                        </p:tav>
                                        <p:tav tm="100000">
                                          <p:val>
                                            <p:strVal val="#ppt_w"/>
                                          </p:val>
                                        </p:tav>
                                      </p:tavLst>
                                    </p:anim>
                                    <p:anim calcmode="lin" valueType="num">
                                      <p:cBhvr>
                                        <p:cTn id="3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4"/>
                                        </p:tgtEl>
                                        <p:attrNameLst>
                                          <p:attrName>style.visibility</p:attrName>
                                        </p:attrNameLst>
                                      </p:cBhvr>
                                      <p:to>
                                        <p:strVal val="visible"/>
                                      </p:to>
                                    </p:set>
                                    <p:anim calcmode="lin" valueType="num">
                                      <p:cBhvr>
                                        <p:cTn id="53" dur="250" fill="hold"/>
                                        <p:tgtEl>
                                          <p:spTgt spid="14"/>
                                        </p:tgtEl>
                                        <p:attrNameLst>
                                          <p:attrName>ppt_w</p:attrName>
                                        </p:attrNameLst>
                                      </p:cBhvr>
                                      <p:tavLst>
                                        <p:tav tm="0">
                                          <p:val>
                                            <p:strVal val="4*#ppt_w"/>
                                          </p:val>
                                        </p:tav>
                                        <p:tav tm="100000">
                                          <p:val>
                                            <p:strVal val="#ppt_w"/>
                                          </p:val>
                                        </p:tav>
                                      </p:tavLst>
                                    </p:anim>
                                    <p:anim calcmode="lin" valueType="num">
                                      <p:cBhvr>
                                        <p:cTn id="5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4"/>
                                        </p:tgtEl>
                                      </p:cBhvr>
                                    </p:cmd>
                                  </p:childTnLst>
                                </p:cTn>
                              </p:par>
                            </p:childTnLst>
                          </p:cTn>
                        </p:par>
                      </p:childTnLst>
                    </p:cTn>
                  </p:par>
                </p:childTnLst>
              </p:cTn>
              <p:nextCondLst>
                <p:cond evt="onClick" delay="0">
                  <p:tgtEl>
                    <p:spTgt spid="4"/>
                  </p:tgtEl>
                </p:cond>
              </p:nextCondLst>
            </p:seq>
            <p:video>
              <p:cMediaNode vol="80000">
                <p:cTn id="60" fill="hold" display="0">
                  <p:stCondLst>
                    <p:cond delay="indefinite"/>
                  </p:stCondLst>
                </p:cTn>
                <p:tgtEl>
                  <p:spTgt spid="4"/>
                </p:tgtEl>
              </p:cMediaNode>
            </p:video>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withEffect">
                                  <p:stCondLst>
                                    <p:cond delay="0"/>
                                  </p:stCondLst>
                                  <p:childTnLst>
                                    <p:animClr clrSpc="rgb" dir="cw">
                                      <p:cBhvr>
                                        <p:cTn id="65" dur="250" fill="hold"/>
                                        <p:tgtEl>
                                          <p:spTgt spid="15"/>
                                        </p:tgtEl>
                                        <p:attrNameLst>
                                          <p:attrName>fillcolor</p:attrName>
                                        </p:attrNameLst>
                                      </p:cBhvr>
                                      <p:to>
                                        <a:schemeClr val="accent1"/>
                                      </p:to>
                                    </p:animClr>
                                    <p:set>
                                      <p:cBhvr>
                                        <p:cTn id="66" dur="250" fill="hold"/>
                                        <p:tgtEl>
                                          <p:spTgt spid="15"/>
                                        </p:tgtEl>
                                        <p:attrNameLst>
                                          <p:attrName>fill.type</p:attrName>
                                        </p:attrNameLst>
                                      </p:cBhvr>
                                      <p:to>
                                        <p:strVal val="solid"/>
                                      </p:to>
                                    </p:set>
                                    <p:set>
                                      <p:cBhvr>
                                        <p:cTn id="67" dur="250" fill="hold"/>
                                        <p:tgtEl>
                                          <p:spTgt spid="15"/>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1" presetClass="emph" presetSubtype="2" fill="hold" nodeType="withEffect">
                                  <p:stCondLst>
                                    <p:cond delay="500"/>
                                  </p:stCondLst>
                                  <p:childTnLst>
                                    <p:animClr clrSpc="rgb" dir="cw">
                                      <p:cBhvr>
                                        <p:cTn id="69" dur="250" fill="hold"/>
                                        <p:tgtEl>
                                          <p:spTgt spid="15"/>
                                        </p:tgtEl>
                                        <p:attrNameLst>
                                          <p:attrName>fillcolor</p:attrName>
                                        </p:attrNameLst>
                                      </p:cBhvr>
                                      <p:to>
                                        <a:schemeClr val="accent1"/>
                                      </p:to>
                                    </p:animClr>
                                    <p:set>
                                      <p:cBhvr>
                                        <p:cTn id="70" dur="250" fill="hold"/>
                                        <p:tgtEl>
                                          <p:spTgt spid="15"/>
                                        </p:tgtEl>
                                        <p:attrNameLst>
                                          <p:attrName>fill.type</p:attrName>
                                        </p:attrNameLst>
                                      </p:cBhvr>
                                      <p:to>
                                        <p:strVal val="solid"/>
                                      </p:to>
                                    </p:set>
                                    <p:set>
                                      <p:cBhvr>
                                        <p:cTn id="71" dur="250" fill="hold"/>
                                        <p:tgtEl>
                                          <p:spTgt spid="15"/>
                                        </p:tgtEl>
                                        <p:attrNameLst>
                                          <p:attrName>fill.on</p:attrName>
                                        </p:attrNameLst>
                                      </p:cBhvr>
                                      <p:to>
                                        <p:strVal val="true"/>
                                      </p:to>
                                    </p:set>
                                  </p:childTnLst>
                                </p:cTn>
                              </p:par>
                              <p:par>
                                <p:cTn id="72" presetID="23" presetClass="entr" presetSubtype="32" fill="hold" nodeType="withEffect">
                                  <p:stCondLst>
                                    <p:cond delay="500"/>
                                  </p:stCondLst>
                                  <p:childTnLst>
                                    <p:set>
                                      <p:cBhvr>
                                        <p:cTn id="73" dur="1" fill="hold">
                                          <p:stCondLst>
                                            <p:cond delay="0"/>
                                          </p:stCondLst>
                                        </p:cTn>
                                        <p:tgtEl>
                                          <p:spTgt spid="16"/>
                                        </p:tgtEl>
                                        <p:attrNameLst>
                                          <p:attrName>style.visibility</p:attrName>
                                        </p:attrNameLst>
                                      </p:cBhvr>
                                      <p:to>
                                        <p:strVal val="visible"/>
                                      </p:to>
                                    </p:set>
                                    <p:anim calcmode="lin" valueType="num">
                                      <p:cBhvr>
                                        <p:cTn id="74" dur="250" fill="hold"/>
                                        <p:tgtEl>
                                          <p:spTgt spid="16"/>
                                        </p:tgtEl>
                                        <p:attrNameLst>
                                          <p:attrName>ppt_w</p:attrName>
                                        </p:attrNameLst>
                                      </p:cBhvr>
                                      <p:tavLst>
                                        <p:tav tm="0">
                                          <p:val>
                                            <p:strVal val="4*#ppt_w"/>
                                          </p:val>
                                        </p:tav>
                                        <p:tav tm="100000">
                                          <p:val>
                                            <p:strVal val="#ppt_w"/>
                                          </p:val>
                                        </p:tav>
                                      </p:tavLst>
                                    </p:anim>
                                    <p:anim calcmode="lin" valueType="num">
                                      <p:cBhvr>
                                        <p:cTn id="7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5"/>
                  </p:tgtEl>
                </p:cond>
              </p:nextCondLst>
            </p:seq>
          </p:childTnLst>
        </p:cTn>
      </p:par>
    </p:tnLst>
    <p:bldLst>
      <p:bldP spid="7" grpId="0" animBg="1"/>
      <p:bldP spid="13" grpId="0" animBg="1"/>
      <p:bldP spid="3"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13" name="Rectangle 12"/>
          <p:cNvSpPr/>
          <p:nvPr/>
        </p:nvSpPr>
        <p:spPr>
          <a:xfrm>
            <a:off x="2419047" y="4156104"/>
            <a:ext cx="7416800" cy="883979"/>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B</a:t>
            </a:r>
            <a:r>
              <a:rPr lang="en-US" sz="4000">
                <a:solidFill>
                  <a:srgbClr val="00B050"/>
                </a:solidFill>
                <a:latin typeface="Arial" panose="020B0604020202020204" pitchFamily="34" charset="0"/>
                <a:cs typeface="Arial" panose="020B0604020202020204" pitchFamily="34" charset="0"/>
              </a:rPr>
              <a:t>. Du canh du cư</a:t>
            </a:r>
            <a:endParaRPr lang="en-US" sz="4000" dirty="0">
              <a:solidFill>
                <a:srgbClr val="00B05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68723" y="4208917"/>
            <a:ext cx="809559" cy="778352"/>
          </a:xfrm>
          <a:prstGeom prst="rect">
            <a:avLst/>
          </a:prstGeom>
        </p:spPr>
      </p:pic>
      <p:sp>
        <p:nvSpPr>
          <p:cNvPr id="3" name="Rectangle 2"/>
          <p:cNvSpPr/>
          <p:nvPr/>
        </p:nvSpPr>
        <p:spPr>
          <a:xfrm>
            <a:off x="855109" y="1392446"/>
            <a:ext cx="10187219" cy="1323439"/>
          </a:xfrm>
          <a:prstGeom prst="rect">
            <a:avLst/>
          </a:prstGeom>
          <a:solidFill>
            <a:schemeClr val="accent5">
              <a:lumMod val="20000"/>
              <a:lumOff val="80000"/>
            </a:schemeClr>
          </a:solidFill>
        </p:spPr>
        <p:txBody>
          <a:bodyPr wrap="square">
            <a:spAutoFit/>
          </a:bodyPr>
          <a:lstStyle/>
          <a:p>
            <a:pPr algn="just"/>
            <a:r>
              <a:rPr lang="en-US" sz="4000" b="1"/>
              <a:t>Trong các ý sau, ý nào là biện pháp để tăng độ phì của đất?</a:t>
            </a:r>
            <a:endParaRPr lang="en-US" sz="4000" b="1" dirty="0"/>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936073" y="39677"/>
            <a:ext cx="2197995" cy="1236372"/>
          </a:xfrm>
          <a:prstGeom prst="rect">
            <a:avLst/>
          </a:prstGeom>
        </p:spPr>
      </p:pic>
      <p:sp>
        <p:nvSpPr>
          <p:cNvPr id="15" name="Rectangle 14"/>
          <p:cNvSpPr/>
          <p:nvPr/>
        </p:nvSpPr>
        <p:spPr>
          <a:xfrm>
            <a:off x="2419047" y="5389135"/>
            <a:ext cx="7435435" cy="898253"/>
          </a:xfrm>
          <a:prstGeom prst="rect">
            <a:avLst/>
          </a:prstGeom>
          <a:solidFill>
            <a:srgbClr val="FFFFFF"/>
          </a:solidFill>
          <a:ln w="28575" cap="flat" cmpd="sng" algn="ctr">
            <a:noFill/>
            <a:prstDash val="solid"/>
            <a:miter lim="800000"/>
          </a:ln>
          <a:effectLst/>
        </p:spPr>
        <p:txBody>
          <a:bodyPr rtlCol="0" anchor="ctr"/>
          <a:lstStyle/>
          <a:p>
            <a:r>
              <a:rPr lang="en-US" sz="4000" b="1" dirty="0">
                <a:solidFill>
                  <a:srgbClr val="00B050"/>
                </a:solidFill>
              </a:rPr>
              <a:t>C</a:t>
            </a:r>
            <a:r>
              <a:rPr lang="en-US" sz="4000" b="1">
                <a:solidFill>
                  <a:srgbClr val="00B050"/>
                </a:solidFill>
              </a:rPr>
              <a:t>. Đốt rừng làm nương rẫy</a:t>
            </a:r>
            <a:endParaRPr lang="en-US" sz="4000" b="1" dirty="0">
              <a:solidFill>
                <a:srgbClr val="00B050"/>
              </a:solidFill>
            </a:endParaRP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68723" y="5509036"/>
            <a:ext cx="809559" cy="778352"/>
          </a:xfrm>
          <a:prstGeom prst="rect">
            <a:avLst/>
          </a:prstGeom>
        </p:spPr>
      </p:pic>
      <p:sp>
        <p:nvSpPr>
          <p:cNvPr id="12" name="Rectangle 11"/>
          <p:cNvSpPr/>
          <p:nvPr/>
        </p:nvSpPr>
        <p:spPr>
          <a:xfrm>
            <a:off x="2419047" y="2850085"/>
            <a:ext cx="7435435" cy="956003"/>
          </a:xfrm>
          <a:prstGeom prst="rect">
            <a:avLst/>
          </a:prstGeom>
          <a:solidFill>
            <a:srgbClr val="FFFFFF"/>
          </a:solidFill>
          <a:ln w="28575" cap="flat" cmpd="sng" algn="ctr">
            <a:noFill/>
            <a:prstDash val="solid"/>
            <a:miter lim="800000"/>
          </a:ln>
          <a:effectLst/>
        </p:spPr>
        <p:txBody>
          <a:bodyPr rtlCol="0" anchor="ctr"/>
          <a:lstStyle/>
          <a:p>
            <a:pPr lvl="0">
              <a:buClrTx/>
              <a:defRPr/>
            </a:pPr>
            <a:r>
              <a:rPr lang="en-US" sz="4000" dirty="0">
                <a:solidFill>
                  <a:srgbClr val="00B050"/>
                </a:solidFill>
                <a:latin typeface="Arial" panose="020B0604020202020204" pitchFamily="34" charset="0"/>
                <a:cs typeface="Arial" panose="020B0604020202020204" pitchFamily="34" charset="0"/>
              </a:rPr>
              <a:t>A</a:t>
            </a:r>
            <a:r>
              <a:rPr lang="en-US" sz="4000">
                <a:solidFill>
                  <a:srgbClr val="00B050"/>
                </a:solidFill>
                <a:latin typeface="Arial" panose="020B0604020202020204" pitchFamily="34" charset="0"/>
                <a:cs typeface="Arial" panose="020B0604020202020204" pitchFamily="34" charset="0"/>
              </a:rPr>
              <a:t>. Xới đất</a:t>
            </a:r>
            <a:endParaRPr lang="vi-VN" sz="4000" dirty="0">
              <a:solidFill>
                <a:srgbClr val="00B05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58853" y="2948340"/>
            <a:ext cx="800076" cy="782741"/>
          </a:xfrm>
          <a:prstGeom prst="rect">
            <a:avLst/>
          </a:prstGeom>
        </p:spPr>
      </p:pic>
      <p:pic>
        <p:nvPicPr>
          <p:cNvPr id="18"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05" y="5943883"/>
            <a:ext cx="869951"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81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3"/>
                                        </p:tgtEl>
                                        <p:attrNameLst>
                                          <p:attrName>fillcolor</p:attrName>
                                        </p:attrNameLst>
                                      </p:cBhvr>
                                      <p:to>
                                        <a:schemeClr val="accent1"/>
                                      </p:to>
                                    </p:animClr>
                                    <p:set>
                                      <p:cBhvr>
                                        <p:cTn id="30" dur="250" fill="hold"/>
                                        <p:tgtEl>
                                          <p:spTgt spid="13"/>
                                        </p:tgtEl>
                                        <p:attrNameLst>
                                          <p:attrName>fill.type</p:attrName>
                                        </p:attrNameLst>
                                      </p:cBhvr>
                                      <p:to>
                                        <p:strVal val="solid"/>
                                      </p:to>
                                    </p:set>
                                    <p:set>
                                      <p:cBhvr>
                                        <p:cTn id="31" dur="25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click.wav"/>
                                        </p:tgtEl>
                                      </p:cMediaNode>
                                    </p:audio>
                                  </p:subTnLst>
                                </p:cTn>
                              </p:par>
                              <p:par>
                                <p:cTn id="32" presetID="1" presetClass="emph" presetSubtype="2" fill="hold" nodeType="withEffect">
                                  <p:stCondLst>
                                    <p:cond delay="500"/>
                                  </p:stCondLst>
                                  <p:childTnLst>
                                    <p:animClr clrSpc="rgb" dir="cw">
                                      <p:cBhvr>
                                        <p:cTn id="33" dur="250" fill="hold"/>
                                        <p:tgtEl>
                                          <p:spTgt spid="13"/>
                                        </p:tgtEl>
                                        <p:attrNameLst>
                                          <p:attrName>fillcolor</p:attrName>
                                        </p:attrNameLst>
                                      </p:cBhvr>
                                      <p:to>
                                        <a:schemeClr val="accent1"/>
                                      </p:to>
                                    </p:animClr>
                                    <p:set>
                                      <p:cBhvr>
                                        <p:cTn id="34" dur="250" fill="hold"/>
                                        <p:tgtEl>
                                          <p:spTgt spid="13"/>
                                        </p:tgtEl>
                                        <p:attrNameLst>
                                          <p:attrName>fill.type</p:attrName>
                                        </p:attrNameLst>
                                      </p:cBhvr>
                                      <p:to>
                                        <p:strVal val="solid"/>
                                      </p:to>
                                    </p:set>
                                    <p:set>
                                      <p:cBhvr>
                                        <p:cTn id="35" dur="250" fill="hold"/>
                                        <p:tgtEl>
                                          <p:spTgt spid="1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withEffect">
                                  <p:stCondLst>
                                    <p:cond delay="0"/>
                                  </p:stCondLst>
                                  <p:childTnLst>
                                    <p:animClr clrSpc="rgb" dir="cw">
                                      <p:cBhvr>
                                        <p:cTn id="50" dur="250" fill="hold"/>
                                        <p:tgtEl>
                                          <p:spTgt spid="15"/>
                                        </p:tgtEl>
                                        <p:attrNameLst>
                                          <p:attrName>fillcolor</p:attrName>
                                        </p:attrNameLst>
                                      </p:cBhvr>
                                      <p:to>
                                        <a:schemeClr val="accent1"/>
                                      </p:to>
                                    </p:animClr>
                                    <p:set>
                                      <p:cBhvr>
                                        <p:cTn id="51" dur="250" fill="hold"/>
                                        <p:tgtEl>
                                          <p:spTgt spid="15"/>
                                        </p:tgtEl>
                                        <p:attrNameLst>
                                          <p:attrName>fill.type</p:attrName>
                                        </p:attrNameLst>
                                      </p:cBhvr>
                                      <p:to>
                                        <p:strVal val="solid"/>
                                      </p:to>
                                    </p:set>
                                    <p:set>
                                      <p:cBhvr>
                                        <p:cTn id="52" dur="250" fill="hold"/>
                                        <p:tgtEl>
                                          <p:spTgt spid="15"/>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1" presetClass="emph" presetSubtype="2" fill="hold" nodeType="withEffect">
                                  <p:stCondLst>
                                    <p:cond delay="500"/>
                                  </p:stCondLst>
                                  <p:childTnLst>
                                    <p:animClr clrSpc="rgb" dir="cw">
                                      <p:cBhvr>
                                        <p:cTn id="54" dur="250" fill="hold"/>
                                        <p:tgtEl>
                                          <p:spTgt spid="15"/>
                                        </p:tgtEl>
                                        <p:attrNameLst>
                                          <p:attrName>fillcolor</p:attrName>
                                        </p:attrNameLst>
                                      </p:cBhvr>
                                      <p:to>
                                        <a:schemeClr val="accent1"/>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cTn>
                              </p:par>
                              <p:par>
                                <p:cTn id="57" presetID="23" presetClass="entr" presetSubtype="32" fill="hold" nodeType="withEffect">
                                  <p:stCondLst>
                                    <p:cond delay="500"/>
                                  </p:stCondLst>
                                  <p:childTnLst>
                                    <p:set>
                                      <p:cBhvr>
                                        <p:cTn id="58" dur="1" fill="hold">
                                          <p:stCondLst>
                                            <p:cond delay="0"/>
                                          </p:stCondLst>
                                        </p:cTn>
                                        <p:tgtEl>
                                          <p:spTgt spid="16"/>
                                        </p:tgtEl>
                                        <p:attrNameLst>
                                          <p:attrName>style.visibility</p:attrName>
                                        </p:attrNameLst>
                                      </p:cBhvr>
                                      <p:to>
                                        <p:strVal val="visible"/>
                                      </p:to>
                                    </p:set>
                                    <p:anim calcmode="lin" valueType="num">
                                      <p:cBhvr>
                                        <p:cTn id="59" dur="250" fill="hold"/>
                                        <p:tgtEl>
                                          <p:spTgt spid="16"/>
                                        </p:tgtEl>
                                        <p:attrNameLst>
                                          <p:attrName>ppt_w</p:attrName>
                                        </p:attrNameLst>
                                      </p:cBhvr>
                                      <p:tavLst>
                                        <p:tav tm="0">
                                          <p:val>
                                            <p:strVal val="4*#ppt_w"/>
                                          </p:val>
                                        </p:tav>
                                        <p:tav tm="100000">
                                          <p:val>
                                            <p:strVal val="#ppt_w"/>
                                          </p:val>
                                        </p:tav>
                                      </p:tavLst>
                                    </p:anim>
                                    <p:anim calcmode="lin" valueType="num">
                                      <p:cBhvr>
                                        <p:cTn id="6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withEffect">
                                  <p:stCondLst>
                                    <p:cond delay="0"/>
                                  </p:stCondLst>
                                  <p:childTnLst>
                                    <p:animClr clrSpc="rgb" dir="cw">
                                      <p:cBhvr>
                                        <p:cTn id="65" dur="250" fill="hold"/>
                                        <p:tgtEl>
                                          <p:spTgt spid="12"/>
                                        </p:tgtEl>
                                        <p:attrNameLst>
                                          <p:attrName>fillcolor</p:attrName>
                                        </p:attrNameLst>
                                      </p:cBhvr>
                                      <p:to>
                                        <a:schemeClr val="bg2"/>
                                      </p:to>
                                    </p:animClr>
                                    <p:set>
                                      <p:cBhvr>
                                        <p:cTn id="66" dur="250" fill="hold"/>
                                        <p:tgtEl>
                                          <p:spTgt spid="12"/>
                                        </p:tgtEl>
                                        <p:attrNameLst>
                                          <p:attrName>fill.type</p:attrName>
                                        </p:attrNameLst>
                                      </p:cBhvr>
                                      <p:to>
                                        <p:strVal val="solid"/>
                                      </p:to>
                                    </p:set>
                                    <p:set>
                                      <p:cBhvr>
                                        <p:cTn id="67" dur="250" fill="hold"/>
                                        <p:tgtEl>
                                          <p:spTgt spid="1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1" presetClass="emph" presetSubtype="2" fill="hold" nodeType="withEffect">
                                  <p:stCondLst>
                                    <p:cond delay="500"/>
                                  </p:stCondLst>
                                  <p:childTnLst>
                                    <p:animClr clrSpc="rgb" dir="cw">
                                      <p:cBhvr>
                                        <p:cTn id="69" dur="250" fill="hold"/>
                                        <p:tgtEl>
                                          <p:spTgt spid="12"/>
                                        </p:tgtEl>
                                        <p:attrNameLst>
                                          <p:attrName>fillcolor</p:attrName>
                                        </p:attrNameLst>
                                      </p:cBhvr>
                                      <p:to>
                                        <a:schemeClr val="bg2"/>
                                      </p:to>
                                    </p:animClr>
                                    <p:set>
                                      <p:cBhvr>
                                        <p:cTn id="70" dur="250" fill="hold"/>
                                        <p:tgtEl>
                                          <p:spTgt spid="12"/>
                                        </p:tgtEl>
                                        <p:attrNameLst>
                                          <p:attrName>fill.type</p:attrName>
                                        </p:attrNameLst>
                                      </p:cBhvr>
                                      <p:to>
                                        <p:strVal val="solid"/>
                                      </p:to>
                                    </p:set>
                                    <p:set>
                                      <p:cBhvr>
                                        <p:cTn id="71" dur="250" fill="hold"/>
                                        <p:tgtEl>
                                          <p:spTgt spid="12"/>
                                        </p:tgtEl>
                                        <p:attrNameLst>
                                          <p:attrName>fill.on</p:attrName>
                                        </p:attrNameLst>
                                      </p:cBhvr>
                                      <p:to>
                                        <p:strVal val="true"/>
                                      </p:to>
                                    </p:set>
                                  </p:childTnLst>
                                </p:cTn>
                              </p:par>
                              <p:par>
                                <p:cTn id="72" presetID="23" presetClass="entr" presetSubtype="32" fill="hold" nodeType="withEffect">
                                  <p:stCondLst>
                                    <p:cond delay="500"/>
                                  </p:stCondLst>
                                  <p:childTnLst>
                                    <p:set>
                                      <p:cBhvr>
                                        <p:cTn id="73" dur="1" fill="hold">
                                          <p:stCondLst>
                                            <p:cond delay="0"/>
                                          </p:stCondLst>
                                        </p:cTn>
                                        <p:tgtEl>
                                          <p:spTgt spid="17"/>
                                        </p:tgtEl>
                                        <p:attrNameLst>
                                          <p:attrName>style.visibility</p:attrName>
                                        </p:attrNameLst>
                                      </p:cBhvr>
                                      <p:to>
                                        <p:strVal val="visible"/>
                                      </p:to>
                                    </p:set>
                                    <p:anim calcmode="lin" valueType="num">
                                      <p:cBhvr>
                                        <p:cTn id="74" dur="250" fill="hold"/>
                                        <p:tgtEl>
                                          <p:spTgt spid="17"/>
                                        </p:tgtEl>
                                        <p:attrNameLst>
                                          <p:attrName>ppt_w</p:attrName>
                                        </p:attrNameLst>
                                      </p:cBhvr>
                                      <p:tavLst>
                                        <p:tav tm="0">
                                          <p:val>
                                            <p:strVal val="4*#ppt_w"/>
                                          </p:val>
                                        </p:tav>
                                        <p:tav tm="100000">
                                          <p:val>
                                            <p:strVal val="#ppt_w"/>
                                          </p:val>
                                        </p:tav>
                                      </p:tavLst>
                                    </p:anim>
                                    <p:anim calcmode="lin" valueType="num">
                                      <p:cBhvr>
                                        <p:cTn id="7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7" name="Check mark.wav"/>
                                        </p:tgtEl>
                                      </p:cMediaNode>
                                    </p:audio>
                                  </p:subTnLst>
                                </p:cTn>
                              </p:par>
                            </p:childTnLst>
                          </p:cTn>
                        </p:par>
                      </p:childTnLst>
                    </p:cTn>
                  </p:par>
                </p:childTnLst>
              </p:cTn>
              <p:nextCondLst>
                <p:cond evt="onClick" delay="0">
                  <p:tgtEl>
                    <p:spTgt spid="12"/>
                  </p:tgtEl>
                </p:cond>
              </p:nextCondLst>
            </p:seq>
          </p:childTnLst>
        </p:cTn>
      </p:par>
    </p:tnLst>
    <p:bldLst>
      <p:bldP spid="13" grpId="0" animBg="1"/>
      <p:bldP spid="3" grpId="0" animBg="1"/>
      <p:bldP spid="15"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13" name="Rectangle 12"/>
          <p:cNvSpPr/>
          <p:nvPr/>
        </p:nvSpPr>
        <p:spPr>
          <a:xfrm>
            <a:off x="1835790" y="3114427"/>
            <a:ext cx="9248770" cy="883979"/>
          </a:xfrm>
          <a:prstGeom prst="rect">
            <a:avLst/>
          </a:prstGeom>
          <a:solidFill>
            <a:srgbClr val="FFFFFF"/>
          </a:solidFill>
          <a:ln w="28575" cap="flat" cmpd="sng" algn="ctr">
            <a:noFill/>
            <a:prstDash val="solid"/>
            <a:miter lim="800000"/>
          </a:ln>
          <a:effectLst/>
        </p:spPr>
        <p:txBody>
          <a:bodyPr rtlCol="0" anchor="ctr"/>
          <a:lstStyle/>
          <a:p>
            <a:r>
              <a:rPr lang="en-US" sz="2800" dirty="0">
                <a:solidFill>
                  <a:srgbClr val="00B050"/>
                </a:solidFill>
                <a:latin typeface="Arial" panose="020B0604020202020204" pitchFamily="34" charset="0"/>
                <a:cs typeface="Arial" panose="020B0604020202020204" pitchFamily="34" charset="0"/>
              </a:rPr>
              <a:t>A</a:t>
            </a:r>
            <a:r>
              <a:rPr lang="en-US" sz="2800">
                <a:solidFill>
                  <a:srgbClr val="00B050"/>
                </a:solidFill>
                <a:latin typeface="Arial" panose="020B0604020202020204" pitchFamily="34" charset="0"/>
                <a:cs typeface="Arial" panose="020B0604020202020204" pitchFamily="34" charset="0"/>
              </a:rPr>
              <a:t>. Tầng hữu cơ, tầng tích tụ, tầng mặt đất, tầng đá mẹ</a:t>
            </a:r>
            <a:endParaRPr lang="en-US" sz="2800" dirty="0">
              <a:solidFill>
                <a:srgbClr val="00B05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7810" y="3220054"/>
            <a:ext cx="809559" cy="778352"/>
          </a:xfrm>
          <a:prstGeom prst="rect">
            <a:avLst/>
          </a:prstGeom>
        </p:spPr>
      </p:pic>
      <p:sp>
        <p:nvSpPr>
          <p:cNvPr id="3" name="Rectangle 2"/>
          <p:cNvSpPr/>
          <p:nvPr/>
        </p:nvSpPr>
        <p:spPr>
          <a:xfrm>
            <a:off x="1402080" y="857665"/>
            <a:ext cx="8461713" cy="1569660"/>
          </a:xfrm>
          <a:prstGeom prst="rect">
            <a:avLst/>
          </a:prstGeom>
          <a:solidFill>
            <a:schemeClr val="accent5">
              <a:lumMod val="20000"/>
              <a:lumOff val="80000"/>
            </a:schemeClr>
          </a:solidFill>
        </p:spPr>
        <p:txBody>
          <a:bodyPr wrap="square">
            <a:spAutoFit/>
          </a:bodyPr>
          <a:lstStyle/>
          <a:p>
            <a:pPr algn="ctr"/>
            <a:r>
              <a:rPr lang="en-US" sz="4800" b="1">
                <a:latin typeface="Arial" panose="020B0604020202020204" pitchFamily="34" charset="0"/>
                <a:cs typeface="Arial" panose="020B0604020202020204" pitchFamily="34" charset="0"/>
              </a:rPr>
              <a:t>Các tầng đất từ trên xuống gồm</a:t>
            </a:r>
            <a:r>
              <a:rPr lang="vi-VN" sz="4800" b="1">
                <a:latin typeface="Arial" panose="020B0604020202020204" pitchFamily="34" charset="0"/>
                <a:cs typeface="Arial" panose="020B0604020202020204" pitchFamily="34" charset="0"/>
              </a:rPr>
              <a:t>?</a:t>
            </a:r>
            <a:endParaRPr lang="en-US" sz="4800" b="1" dirty="0">
              <a:latin typeface="Arial" panose="020B0604020202020204" pitchFamily="34" charset="0"/>
              <a:cs typeface="Arial" panose="020B0604020202020204" pitchFamily="34" charset="0"/>
            </a:endParaRPr>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936073" y="39677"/>
            <a:ext cx="2197995" cy="1236372"/>
          </a:xfrm>
          <a:prstGeom prst="rect">
            <a:avLst/>
          </a:prstGeom>
        </p:spPr>
      </p:pic>
      <p:sp>
        <p:nvSpPr>
          <p:cNvPr id="15" name="Rectangle 14"/>
          <p:cNvSpPr/>
          <p:nvPr/>
        </p:nvSpPr>
        <p:spPr>
          <a:xfrm>
            <a:off x="1833486" y="5389135"/>
            <a:ext cx="9272008" cy="872853"/>
          </a:xfrm>
          <a:prstGeom prst="rect">
            <a:avLst/>
          </a:prstGeom>
          <a:solidFill>
            <a:srgbClr val="FFFFFF"/>
          </a:solidFill>
          <a:ln w="28575" cap="flat" cmpd="sng" algn="ctr">
            <a:noFill/>
            <a:prstDash val="solid"/>
            <a:miter lim="800000"/>
          </a:ln>
          <a:effectLst/>
        </p:spPr>
        <p:txBody>
          <a:bodyPr rtlCol="0" anchor="ctr"/>
          <a:lstStyle/>
          <a:p>
            <a:r>
              <a:rPr lang="en-US" sz="2800" dirty="0">
                <a:solidFill>
                  <a:srgbClr val="00B050"/>
                </a:solidFill>
                <a:latin typeface="Arial" panose="020B0604020202020204" pitchFamily="34" charset="0"/>
                <a:cs typeface="Arial" panose="020B0604020202020204" pitchFamily="34" charset="0"/>
              </a:rPr>
              <a:t>C</a:t>
            </a:r>
            <a:r>
              <a:rPr lang="en-US" sz="2800">
                <a:solidFill>
                  <a:srgbClr val="00B050"/>
                </a:solidFill>
                <a:latin typeface="Arial" panose="020B0604020202020204" pitchFamily="34" charset="0"/>
                <a:cs typeface="Arial" panose="020B0604020202020204" pitchFamily="34" charset="0"/>
              </a:rPr>
              <a:t>. Tầng đá mẹ, tầng tích tụ, tầng đất mặt, tầng hữu cơ</a:t>
            </a:r>
            <a:endParaRPr lang="en-US" sz="2800" dirty="0">
              <a:solidFill>
                <a:srgbClr val="00B05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7810" y="5474386"/>
            <a:ext cx="809559" cy="778352"/>
          </a:xfrm>
          <a:prstGeom prst="rect">
            <a:avLst/>
          </a:prstGeom>
        </p:spPr>
      </p:pic>
      <p:sp>
        <p:nvSpPr>
          <p:cNvPr id="11" name="Rectangle 10"/>
          <p:cNvSpPr/>
          <p:nvPr/>
        </p:nvSpPr>
        <p:spPr>
          <a:xfrm>
            <a:off x="1833486" y="4215769"/>
            <a:ext cx="9272008" cy="855596"/>
          </a:xfrm>
          <a:prstGeom prst="rect">
            <a:avLst/>
          </a:prstGeom>
          <a:solidFill>
            <a:srgbClr val="FFFFFF"/>
          </a:solidFill>
          <a:ln w="28575" cap="flat" cmpd="sng" algn="ctr">
            <a:noFill/>
            <a:prstDash val="solid"/>
            <a:miter lim="800000"/>
          </a:ln>
          <a:effectLst/>
        </p:spPr>
        <p:txBody>
          <a:bodyPr rtlCol="0" anchor="ctr"/>
          <a:lstStyle/>
          <a:p>
            <a:pPr lvl="0">
              <a:buClrTx/>
              <a:defRPr/>
            </a:pPr>
            <a:r>
              <a:rPr lang="en-US" sz="2800" dirty="0">
                <a:solidFill>
                  <a:srgbClr val="00B050"/>
                </a:solidFill>
                <a:latin typeface="Arial" panose="020B0604020202020204" pitchFamily="34" charset="0"/>
                <a:cs typeface="Arial" panose="020B0604020202020204" pitchFamily="34" charset="0"/>
              </a:rPr>
              <a:t>B</a:t>
            </a:r>
            <a:r>
              <a:rPr lang="en-US" sz="2800">
                <a:solidFill>
                  <a:srgbClr val="00B050"/>
                </a:solidFill>
                <a:latin typeface="Arial" panose="020B0604020202020204" pitchFamily="34" charset="0"/>
                <a:cs typeface="Arial" panose="020B0604020202020204" pitchFamily="34" charset="0"/>
              </a:rPr>
              <a:t>. Tầng hữu cơ, tầng đất mặt,tầng tích tụ, tầng đá mẹ</a:t>
            </a:r>
            <a:endParaRPr lang="vi-VN" sz="2800" dirty="0">
              <a:solidFill>
                <a:srgbClr val="00B05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6972" y="4320014"/>
            <a:ext cx="800076" cy="782741"/>
          </a:xfrm>
          <a:prstGeom prst="rect">
            <a:avLst/>
          </a:prstGeom>
        </p:spPr>
      </p:pic>
      <p:pic>
        <p:nvPicPr>
          <p:cNvPr id="19"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05" y="5872812"/>
            <a:ext cx="869951"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45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3"/>
                                        </p:tgtEl>
                                        <p:attrNameLst>
                                          <p:attrName>fillcolor</p:attrName>
                                        </p:attrNameLst>
                                      </p:cBhvr>
                                      <p:to>
                                        <a:schemeClr val="accent1"/>
                                      </p:to>
                                    </p:animClr>
                                    <p:set>
                                      <p:cBhvr>
                                        <p:cTn id="30" dur="250" fill="hold"/>
                                        <p:tgtEl>
                                          <p:spTgt spid="13"/>
                                        </p:tgtEl>
                                        <p:attrNameLst>
                                          <p:attrName>fill.type</p:attrName>
                                        </p:attrNameLst>
                                      </p:cBhvr>
                                      <p:to>
                                        <p:strVal val="solid"/>
                                      </p:to>
                                    </p:set>
                                    <p:set>
                                      <p:cBhvr>
                                        <p:cTn id="31" dur="25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click.wav"/>
                                        </p:tgtEl>
                                      </p:cMediaNode>
                                    </p:audio>
                                  </p:subTnLst>
                                </p:cTn>
                              </p:par>
                              <p:par>
                                <p:cTn id="32" presetID="1" presetClass="emph" presetSubtype="2" fill="hold" nodeType="withEffect">
                                  <p:stCondLst>
                                    <p:cond delay="500"/>
                                  </p:stCondLst>
                                  <p:childTnLst>
                                    <p:animClr clrSpc="rgb" dir="cw">
                                      <p:cBhvr>
                                        <p:cTn id="33" dur="250" fill="hold"/>
                                        <p:tgtEl>
                                          <p:spTgt spid="13"/>
                                        </p:tgtEl>
                                        <p:attrNameLst>
                                          <p:attrName>fillcolor</p:attrName>
                                        </p:attrNameLst>
                                      </p:cBhvr>
                                      <p:to>
                                        <a:schemeClr val="accent1"/>
                                      </p:to>
                                    </p:animClr>
                                    <p:set>
                                      <p:cBhvr>
                                        <p:cTn id="34" dur="250" fill="hold"/>
                                        <p:tgtEl>
                                          <p:spTgt spid="13"/>
                                        </p:tgtEl>
                                        <p:attrNameLst>
                                          <p:attrName>fill.type</p:attrName>
                                        </p:attrNameLst>
                                      </p:cBhvr>
                                      <p:to>
                                        <p:strVal val="solid"/>
                                      </p:to>
                                    </p:set>
                                    <p:set>
                                      <p:cBhvr>
                                        <p:cTn id="35" dur="250" fill="hold"/>
                                        <p:tgtEl>
                                          <p:spTgt spid="1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withEffect">
                                  <p:stCondLst>
                                    <p:cond delay="0"/>
                                  </p:stCondLst>
                                  <p:childTnLst>
                                    <p:animClr clrSpc="rgb" dir="cw">
                                      <p:cBhvr>
                                        <p:cTn id="50" dur="250" fill="hold"/>
                                        <p:tgtEl>
                                          <p:spTgt spid="15"/>
                                        </p:tgtEl>
                                        <p:attrNameLst>
                                          <p:attrName>fillcolor</p:attrName>
                                        </p:attrNameLst>
                                      </p:cBhvr>
                                      <p:to>
                                        <a:schemeClr val="accent1"/>
                                      </p:to>
                                    </p:animClr>
                                    <p:set>
                                      <p:cBhvr>
                                        <p:cTn id="51" dur="250" fill="hold"/>
                                        <p:tgtEl>
                                          <p:spTgt spid="15"/>
                                        </p:tgtEl>
                                        <p:attrNameLst>
                                          <p:attrName>fill.type</p:attrName>
                                        </p:attrNameLst>
                                      </p:cBhvr>
                                      <p:to>
                                        <p:strVal val="solid"/>
                                      </p:to>
                                    </p:set>
                                    <p:set>
                                      <p:cBhvr>
                                        <p:cTn id="52" dur="250" fill="hold"/>
                                        <p:tgtEl>
                                          <p:spTgt spid="15"/>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1" presetClass="emph" presetSubtype="2" fill="hold" nodeType="withEffect">
                                  <p:stCondLst>
                                    <p:cond delay="500"/>
                                  </p:stCondLst>
                                  <p:childTnLst>
                                    <p:animClr clrSpc="rgb" dir="cw">
                                      <p:cBhvr>
                                        <p:cTn id="54" dur="250" fill="hold"/>
                                        <p:tgtEl>
                                          <p:spTgt spid="15"/>
                                        </p:tgtEl>
                                        <p:attrNameLst>
                                          <p:attrName>fillcolor</p:attrName>
                                        </p:attrNameLst>
                                      </p:cBhvr>
                                      <p:to>
                                        <a:schemeClr val="accent1"/>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cTn>
                              </p:par>
                              <p:par>
                                <p:cTn id="57" presetID="23" presetClass="entr" presetSubtype="32" fill="hold" nodeType="withEffect">
                                  <p:stCondLst>
                                    <p:cond delay="500"/>
                                  </p:stCondLst>
                                  <p:childTnLst>
                                    <p:set>
                                      <p:cBhvr>
                                        <p:cTn id="58" dur="1" fill="hold">
                                          <p:stCondLst>
                                            <p:cond delay="0"/>
                                          </p:stCondLst>
                                        </p:cTn>
                                        <p:tgtEl>
                                          <p:spTgt spid="16"/>
                                        </p:tgtEl>
                                        <p:attrNameLst>
                                          <p:attrName>style.visibility</p:attrName>
                                        </p:attrNameLst>
                                      </p:cBhvr>
                                      <p:to>
                                        <p:strVal val="visible"/>
                                      </p:to>
                                    </p:set>
                                    <p:anim calcmode="lin" valueType="num">
                                      <p:cBhvr>
                                        <p:cTn id="59" dur="250" fill="hold"/>
                                        <p:tgtEl>
                                          <p:spTgt spid="16"/>
                                        </p:tgtEl>
                                        <p:attrNameLst>
                                          <p:attrName>ppt_w</p:attrName>
                                        </p:attrNameLst>
                                      </p:cBhvr>
                                      <p:tavLst>
                                        <p:tav tm="0">
                                          <p:val>
                                            <p:strVal val="4*#ppt_w"/>
                                          </p:val>
                                        </p:tav>
                                        <p:tav tm="100000">
                                          <p:val>
                                            <p:strVal val="#ppt_w"/>
                                          </p:val>
                                        </p:tav>
                                      </p:tavLst>
                                    </p:anim>
                                    <p:anim calcmode="lin" valueType="num">
                                      <p:cBhvr>
                                        <p:cTn id="6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withEffect">
                                  <p:stCondLst>
                                    <p:cond delay="0"/>
                                  </p:stCondLst>
                                  <p:childTnLst>
                                    <p:animClr clrSpc="rgb" dir="cw">
                                      <p:cBhvr>
                                        <p:cTn id="65" dur="250" fill="hold"/>
                                        <p:tgtEl>
                                          <p:spTgt spid="11"/>
                                        </p:tgtEl>
                                        <p:attrNameLst>
                                          <p:attrName>fillcolor</p:attrName>
                                        </p:attrNameLst>
                                      </p:cBhvr>
                                      <p:to>
                                        <a:schemeClr val="bg2"/>
                                      </p:to>
                                    </p:animClr>
                                    <p:set>
                                      <p:cBhvr>
                                        <p:cTn id="66" dur="250" fill="hold"/>
                                        <p:tgtEl>
                                          <p:spTgt spid="11"/>
                                        </p:tgtEl>
                                        <p:attrNameLst>
                                          <p:attrName>fill.type</p:attrName>
                                        </p:attrNameLst>
                                      </p:cBhvr>
                                      <p:to>
                                        <p:strVal val="solid"/>
                                      </p:to>
                                    </p:set>
                                    <p:set>
                                      <p:cBhvr>
                                        <p:cTn id="67" dur="250" fill="hold"/>
                                        <p:tgtEl>
                                          <p:spTgt spid="1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1" presetClass="emph" presetSubtype="2" fill="hold" nodeType="withEffect">
                                  <p:stCondLst>
                                    <p:cond delay="500"/>
                                  </p:stCondLst>
                                  <p:childTnLst>
                                    <p:animClr clrSpc="rgb" dir="cw">
                                      <p:cBhvr>
                                        <p:cTn id="69" dur="250" fill="hold"/>
                                        <p:tgtEl>
                                          <p:spTgt spid="11"/>
                                        </p:tgtEl>
                                        <p:attrNameLst>
                                          <p:attrName>fillcolor</p:attrName>
                                        </p:attrNameLst>
                                      </p:cBhvr>
                                      <p:to>
                                        <a:schemeClr val="bg2"/>
                                      </p:to>
                                    </p:animClr>
                                    <p:set>
                                      <p:cBhvr>
                                        <p:cTn id="70" dur="250" fill="hold"/>
                                        <p:tgtEl>
                                          <p:spTgt spid="11"/>
                                        </p:tgtEl>
                                        <p:attrNameLst>
                                          <p:attrName>fill.type</p:attrName>
                                        </p:attrNameLst>
                                      </p:cBhvr>
                                      <p:to>
                                        <p:strVal val="solid"/>
                                      </p:to>
                                    </p:set>
                                    <p:set>
                                      <p:cBhvr>
                                        <p:cTn id="71" dur="250" fill="hold"/>
                                        <p:tgtEl>
                                          <p:spTgt spid="11"/>
                                        </p:tgtEl>
                                        <p:attrNameLst>
                                          <p:attrName>fill.on</p:attrName>
                                        </p:attrNameLst>
                                      </p:cBhvr>
                                      <p:to>
                                        <p:strVal val="true"/>
                                      </p:to>
                                    </p:set>
                                  </p:childTnLst>
                                </p:cTn>
                              </p:par>
                              <p:par>
                                <p:cTn id="72" presetID="23" presetClass="entr" presetSubtype="32" fill="hold" nodeType="withEffect">
                                  <p:stCondLst>
                                    <p:cond delay="500"/>
                                  </p:stCondLst>
                                  <p:childTnLst>
                                    <p:set>
                                      <p:cBhvr>
                                        <p:cTn id="73" dur="1" fill="hold">
                                          <p:stCondLst>
                                            <p:cond delay="0"/>
                                          </p:stCondLst>
                                        </p:cTn>
                                        <p:tgtEl>
                                          <p:spTgt spid="18"/>
                                        </p:tgtEl>
                                        <p:attrNameLst>
                                          <p:attrName>style.visibility</p:attrName>
                                        </p:attrNameLst>
                                      </p:cBhvr>
                                      <p:to>
                                        <p:strVal val="visible"/>
                                      </p:to>
                                    </p:set>
                                    <p:anim calcmode="lin" valueType="num">
                                      <p:cBhvr>
                                        <p:cTn id="74" dur="250" fill="hold"/>
                                        <p:tgtEl>
                                          <p:spTgt spid="18"/>
                                        </p:tgtEl>
                                        <p:attrNameLst>
                                          <p:attrName>ppt_w</p:attrName>
                                        </p:attrNameLst>
                                      </p:cBhvr>
                                      <p:tavLst>
                                        <p:tav tm="0">
                                          <p:val>
                                            <p:strVal val="4*#ppt_w"/>
                                          </p:val>
                                        </p:tav>
                                        <p:tav tm="100000">
                                          <p:val>
                                            <p:strVal val="#ppt_w"/>
                                          </p:val>
                                        </p:tav>
                                      </p:tavLst>
                                    </p:anim>
                                    <p:anim calcmode="lin" valueType="num">
                                      <p:cBhvr>
                                        <p:cTn id="7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7" name="Check mark.wav"/>
                                        </p:tgtEl>
                                      </p:cMediaNode>
                                    </p:audio>
                                  </p:subTnLst>
                                </p:cTn>
                              </p:par>
                            </p:childTnLst>
                          </p:cTn>
                        </p:par>
                      </p:childTnLst>
                    </p:cTn>
                  </p:par>
                </p:childTnLst>
              </p:cTn>
              <p:nextCondLst>
                <p:cond evt="onClick" delay="0">
                  <p:tgtEl>
                    <p:spTgt spid="11"/>
                  </p:tgtEl>
                </p:cond>
              </p:nextCondLst>
            </p:seq>
          </p:childTnLst>
        </p:cTn>
      </p:par>
    </p:tnLst>
    <p:bldLst>
      <p:bldP spid="13" grpId="0" animBg="1"/>
      <p:bldP spid="3" grpId="0" animBg="1"/>
      <p:bldP spid="15"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13" name="Rectangle 12"/>
          <p:cNvSpPr/>
          <p:nvPr/>
        </p:nvSpPr>
        <p:spPr>
          <a:xfrm>
            <a:off x="3799840" y="3105460"/>
            <a:ext cx="5273040" cy="883979"/>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A</a:t>
            </a:r>
            <a:r>
              <a:rPr lang="en-US" sz="4000">
                <a:solidFill>
                  <a:srgbClr val="00B050"/>
                </a:solidFill>
                <a:latin typeface="Arial" panose="020B0604020202020204" pitchFamily="34" charset="0"/>
                <a:cs typeface="Arial" panose="020B0604020202020204" pitchFamily="34" charset="0"/>
              </a:rPr>
              <a:t>. Đá mẹ</a:t>
            </a:r>
            <a:endParaRPr lang="en-US" sz="4000" dirty="0">
              <a:solidFill>
                <a:srgbClr val="00B05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3821" y="3211087"/>
            <a:ext cx="809559" cy="778352"/>
          </a:xfrm>
          <a:prstGeom prst="rect">
            <a:avLst/>
          </a:prstGeom>
        </p:spPr>
      </p:pic>
      <p:sp>
        <p:nvSpPr>
          <p:cNvPr id="3" name="Rectangle 2"/>
          <p:cNvSpPr/>
          <p:nvPr/>
        </p:nvSpPr>
        <p:spPr>
          <a:xfrm>
            <a:off x="855109" y="1374516"/>
            <a:ext cx="10187219" cy="1323439"/>
          </a:xfrm>
          <a:prstGeom prst="rect">
            <a:avLst/>
          </a:prstGeom>
          <a:solidFill>
            <a:schemeClr val="accent6">
              <a:lumMod val="20000"/>
              <a:lumOff val="80000"/>
            </a:schemeClr>
          </a:solidFill>
        </p:spPr>
        <p:txBody>
          <a:bodyPr wrap="square">
            <a:spAutoFit/>
          </a:bodyPr>
          <a:lstStyle/>
          <a:p>
            <a:pPr algn="just"/>
            <a:r>
              <a:rPr lang="en-US" sz="4000" b="1"/>
              <a:t>Nhân tố tác động chủ yếu đến quá trình hình thành độ phì của đất là?</a:t>
            </a:r>
            <a:endParaRPr lang="en-US" sz="4000" b="1" dirty="0"/>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936073" y="39677"/>
            <a:ext cx="2197995" cy="1236372"/>
          </a:xfrm>
          <a:prstGeom prst="rect">
            <a:avLst/>
          </a:prstGeom>
        </p:spPr>
      </p:pic>
      <p:sp>
        <p:nvSpPr>
          <p:cNvPr id="11" name="Rectangle 10"/>
          <p:cNvSpPr/>
          <p:nvPr/>
        </p:nvSpPr>
        <p:spPr>
          <a:xfrm>
            <a:off x="3799840" y="5350433"/>
            <a:ext cx="5286289" cy="956003"/>
          </a:xfrm>
          <a:prstGeom prst="rect">
            <a:avLst/>
          </a:prstGeom>
          <a:solidFill>
            <a:srgbClr val="FFFFFF"/>
          </a:solidFill>
          <a:ln w="28575" cap="flat" cmpd="sng" algn="ctr">
            <a:noFill/>
            <a:prstDash val="solid"/>
            <a:miter lim="800000"/>
          </a:ln>
          <a:effectLst/>
        </p:spPr>
        <p:txBody>
          <a:bodyPr rtlCol="0" anchor="ctr"/>
          <a:lstStyle/>
          <a:p>
            <a:pPr lvl="0">
              <a:buClrTx/>
              <a:defRPr/>
            </a:pPr>
            <a:r>
              <a:rPr lang="en-US" sz="4000" dirty="0">
                <a:solidFill>
                  <a:srgbClr val="00B050"/>
                </a:solidFill>
                <a:latin typeface="Arial" panose="020B0604020202020204" pitchFamily="34" charset="0"/>
                <a:cs typeface="Arial" panose="020B0604020202020204" pitchFamily="34" charset="0"/>
              </a:rPr>
              <a:t>C</a:t>
            </a:r>
            <a:r>
              <a:rPr lang="en-US" sz="4000">
                <a:solidFill>
                  <a:srgbClr val="00B050"/>
                </a:solidFill>
                <a:latin typeface="Arial" panose="020B0604020202020204" pitchFamily="34" charset="0"/>
                <a:cs typeface="Arial" panose="020B0604020202020204" pitchFamily="34" charset="0"/>
              </a:rPr>
              <a:t>. Sinh vật</a:t>
            </a:r>
            <a:endParaRPr lang="vi-VN" sz="4000" dirty="0">
              <a:solidFill>
                <a:srgbClr val="00B05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3303" y="5501502"/>
            <a:ext cx="800076" cy="782741"/>
          </a:xfrm>
          <a:prstGeom prst="rect">
            <a:avLst/>
          </a:prstGeom>
        </p:spPr>
      </p:pic>
      <p:sp>
        <p:nvSpPr>
          <p:cNvPr id="12" name="Rectangle 11"/>
          <p:cNvSpPr/>
          <p:nvPr/>
        </p:nvSpPr>
        <p:spPr>
          <a:xfrm>
            <a:off x="3799840" y="4220809"/>
            <a:ext cx="5286289" cy="898253"/>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B</a:t>
            </a:r>
            <a:r>
              <a:rPr lang="en-US" sz="4000">
                <a:solidFill>
                  <a:srgbClr val="00B050"/>
                </a:solidFill>
                <a:latin typeface="Arial" panose="020B0604020202020204" pitchFamily="34" charset="0"/>
                <a:cs typeface="Arial" panose="020B0604020202020204" pitchFamily="34" charset="0"/>
              </a:rPr>
              <a:t>. Địa hình</a:t>
            </a:r>
            <a:endParaRPr lang="en-US" sz="4000" dirty="0">
              <a:solidFill>
                <a:srgbClr val="00B05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3173" y="4393524"/>
            <a:ext cx="809559" cy="778352"/>
          </a:xfrm>
          <a:prstGeom prst="rect">
            <a:avLst/>
          </a:prstGeom>
        </p:spPr>
      </p:pic>
      <p:pic>
        <p:nvPicPr>
          <p:cNvPr id="19"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05" y="5872812"/>
            <a:ext cx="869951"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3"/>
                                        </p:tgtEl>
                                        <p:attrNameLst>
                                          <p:attrName>fillcolor</p:attrName>
                                        </p:attrNameLst>
                                      </p:cBhvr>
                                      <p:to>
                                        <a:schemeClr val="accent1"/>
                                      </p:to>
                                    </p:animClr>
                                    <p:set>
                                      <p:cBhvr>
                                        <p:cTn id="30" dur="250" fill="hold"/>
                                        <p:tgtEl>
                                          <p:spTgt spid="13"/>
                                        </p:tgtEl>
                                        <p:attrNameLst>
                                          <p:attrName>fill.type</p:attrName>
                                        </p:attrNameLst>
                                      </p:cBhvr>
                                      <p:to>
                                        <p:strVal val="solid"/>
                                      </p:to>
                                    </p:set>
                                    <p:set>
                                      <p:cBhvr>
                                        <p:cTn id="31" dur="25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click.wav"/>
                                        </p:tgtEl>
                                      </p:cMediaNode>
                                    </p:audio>
                                  </p:subTnLst>
                                </p:cTn>
                              </p:par>
                              <p:par>
                                <p:cTn id="32" presetID="1" presetClass="emph" presetSubtype="2" fill="hold" nodeType="withEffect">
                                  <p:stCondLst>
                                    <p:cond delay="500"/>
                                  </p:stCondLst>
                                  <p:childTnLst>
                                    <p:animClr clrSpc="rgb" dir="cw">
                                      <p:cBhvr>
                                        <p:cTn id="33" dur="250" fill="hold"/>
                                        <p:tgtEl>
                                          <p:spTgt spid="13"/>
                                        </p:tgtEl>
                                        <p:attrNameLst>
                                          <p:attrName>fillcolor</p:attrName>
                                        </p:attrNameLst>
                                      </p:cBhvr>
                                      <p:to>
                                        <a:schemeClr val="accent1"/>
                                      </p:to>
                                    </p:animClr>
                                    <p:set>
                                      <p:cBhvr>
                                        <p:cTn id="34" dur="250" fill="hold"/>
                                        <p:tgtEl>
                                          <p:spTgt spid="13"/>
                                        </p:tgtEl>
                                        <p:attrNameLst>
                                          <p:attrName>fill.type</p:attrName>
                                        </p:attrNameLst>
                                      </p:cBhvr>
                                      <p:to>
                                        <p:strVal val="solid"/>
                                      </p:to>
                                    </p:set>
                                    <p:set>
                                      <p:cBhvr>
                                        <p:cTn id="35" dur="250" fill="hold"/>
                                        <p:tgtEl>
                                          <p:spTgt spid="1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withEffect">
                                  <p:stCondLst>
                                    <p:cond delay="0"/>
                                  </p:stCondLst>
                                  <p:childTnLst>
                                    <p:animClr clrSpc="rgb" dir="cw">
                                      <p:cBhvr>
                                        <p:cTn id="50" dur="250" fill="hold"/>
                                        <p:tgtEl>
                                          <p:spTgt spid="11"/>
                                        </p:tgtEl>
                                        <p:attrNameLst>
                                          <p:attrName>fillcolor</p:attrName>
                                        </p:attrNameLst>
                                      </p:cBhvr>
                                      <p:to>
                                        <a:schemeClr val="bg2"/>
                                      </p:to>
                                    </p:animClr>
                                    <p:set>
                                      <p:cBhvr>
                                        <p:cTn id="51" dur="250" fill="hold"/>
                                        <p:tgtEl>
                                          <p:spTgt spid="11"/>
                                        </p:tgtEl>
                                        <p:attrNameLst>
                                          <p:attrName>fill.type</p:attrName>
                                        </p:attrNameLst>
                                      </p:cBhvr>
                                      <p:to>
                                        <p:strVal val="solid"/>
                                      </p:to>
                                    </p:set>
                                    <p:set>
                                      <p:cBhvr>
                                        <p:cTn id="52" dur="250" fill="hold"/>
                                        <p:tgtEl>
                                          <p:spTgt spid="11"/>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1" presetClass="emph" presetSubtype="2" fill="hold" nodeType="withEffect">
                                  <p:stCondLst>
                                    <p:cond delay="500"/>
                                  </p:stCondLst>
                                  <p:childTnLst>
                                    <p:animClr clrSpc="rgb" dir="cw">
                                      <p:cBhvr>
                                        <p:cTn id="54" dur="250" fill="hold"/>
                                        <p:tgtEl>
                                          <p:spTgt spid="11"/>
                                        </p:tgtEl>
                                        <p:attrNameLst>
                                          <p:attrName>fillcolor</p:attrName>
                                        </p:attrNameLst>
                                      </p:cBhvr>
                                      <p:to>
                                        <a:schemeClr val="bg2"/>
                                      </p:to>
                                    </p:animClr>
                                    <p:set>
                                      <p:cBhvr>
                                        <p:cTn id="55" dur="250" fill="hold"/>
                                        <p:tgtEl>
                                          <p:spTgt spid="11"/>
                                        </p:tgtEl>
                                        <p:attrNameLst>
                                          <p:attrName>fill.type</p:attrName>
                                        </p:attrNameLst>
                                      </p:cBhvr>
                                      <p:to>
                                        <p:strVal val="solid"/>
                                      </p:to>
                                    </p:set>
                                    <p:set>
                                      <p:cBhvr>
                                        <p:cTn id="56" dur="250" fill="hold"/>
                                        <p:tgtEl>
                                          <p:spTgt spid="11"/>
                                        </p:tgtEl>
                                        <p:attrNameLst>
                                          <p:attrName>fill.on</p:attrName>
                                        </p:attrNameLst>
                                      </p:cBhvr>
                                      <p:to>
                                        <p:strVal val="true"/>
                                      </p:to>
                                    </p:set>
                                  </p:childTnLst>
                                </p:cTn>
                              </p:par>
                              <p:par>
                                <p:cTn id="57" presetID="23" presetClass="entr" presetSubtype="32" fill="hold" nodeType="withEffect">
                                  <p:stCondLst>
                                    <p:cond delay="500"/>
                                  </p:stCondLst>
                                  <p:childTnLst>
                                    <p:set>
                                      <p:cBhvr>
                                        <p:cTn id="58" dur="1" fill="hold">
                                          <p:stCondLst>
                                            <p:cond delay="0"/>
                                          </p:stCondLst>
                                        </p:cTn>
                                        <p:tgtEl>
                                          <p:spTgt spid="18"/>
                                        </p:tgtEl>
                                        <p:attrNameLst>
                                          <p:attrName>style.visibility</p:attrName>
                                        </p:attrNameLst>
                                      </p:cBhvr>
                                      <p:to>
                                        <p:strVal val="visible"/>
                                      </p:to>
                                    </p:set>
                                    <p:anim calcmode="lin" valueType="num">
                                      <p:cBhvr>
                                        <p:cTn id="59" dur="250" fill="hold"/>
                                        <p:tgtEl>
                                          <p:spTgt spid="18"/>
                                        </p:tgtEl>
                                        <p:attrNameLst>
                                          <p:attrName>ppt_w</p:attrName>
                                        </p:attrNameLst>
                                      </p:cBhvr>
                                      <p:tavLst>
                                        <p:tav tm="0">
                                          <p:val>
                                            <p:strVal val="4*#ppt_w"/>
                                          </p:val>
                                        </p:tav>
                                        <p:tav tm="100000">
                                          <p:val>
                                            <p:strVal val="#ppt_w"/>
                                          </p:val>
                                        </p:tav>
                                      </p:tavLst>
                                    </p:anim>
                                    <p:anim calcmode="lin" valueType="num">
                                      <p:cBhvr>
                                        <p:cTn id="6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7" name="Check mark.wav"/>
                                        </p:tgtEl>
                                      </p:cMediaNode>
                                    </p:audio>
                                  </p:sub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withEffect">
                                  <p:stCondLst>
                                    <p:cond delay="0"/>
                                  </p:stCondLst>
                                  <p:childTnLst>
                                    <p:animClr clrSpc="rgb" dir="cw">
                                      <p:cBhvr>
                                        <p:cTn id="65" dur="250" fill="hold"/>
                                        <p:tgtEl>
                                          <p:spTgt spid="12"/>
                                        </p:tgtEl>
                                        <p:attrNameLst>
                                          <p:attrName>fillcolor</p:attrName>
                                        </p:attrNameLst>
                                      </p:cBhvr>
                                      <p:to>
                                        <a:schemeClr val="accent1"/>
                                      </p:to>
                                    </p:animClr>
                                    <p:set>
                                      <p:cBhvr>
                                        <p:cTn id="66" dur="250" fill="hold"/>
                                        <p:tgtEl>
                                          <p:spTgt spid="12"/>
                                        </p:tgtEl>
                                        <p:attrNameLst>
                                          <p:attrName>fill.type</p:attrName>
                                        </p:attrNameLst>
                                      </p:cBhvr>
                                      <p:to>
                                        <p:strVal val="solid"/>
                                      </p:to>
                                    </p:set>
                                    <p:set>
                                      <p:cBhvr>
                                        <p:cTn id="67" dur="250" fill="hold"/>
                                        <p:tgtEl>
                                          <p:spTgt spid="1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1" presetClass="emph" presetSubtype="2" fill="hold" nodeType="withEffect">
                                  <p:stCondLst>
                                    <p:cond delay="500"/>
                                  </p:stCondLst>
                                  <p:childTnLst>
                                    <p:animClr clrSpc="rgb" dir="cw">
                                      <p:cBhvr>
                                        <p:cTn id="69" dur="250" fill="hold"/>
                                        <p:tgtEl>
                                          <p:spTgt spid="12"/>
                                        </p:tgtEl>
                                        <p:attrNameLst>
                                          <p:attrName>fillcolor</p:attrName>
                                        </p:attrNameLst>
                                      </p:cBhvr>
                                      <p:to>
                                        <a:schemeClr val="accent1"/>
                                      </p:to>
                                    </p:animClr>
                                    <p:set>
                                      <p:cBhvr>
                                        <p:cTn id="70" dur="250" fill="hold"/>
                                        <p:tgtEl>
                                          <p:spTgt spid="12"/>
                                        </p:tgtEl>
                                        <p:attrNameLst>
                                          <p:attrName>fill.type</p:attrName>
                                        </p:attrNameLst>
                                      </p:cBhvr>
                                      <p:to>
                                        <p:strVal val="solid"/>
                                      </p:to>
                                    </p:set>
                                    <p:set>
                                      <p:cBhvr>
                                        <p:cTn id="71" dur="250" fill="hold"/>
                                        <p:tgtEl>
                                          <p:spTgt spid="12"/>
                                        </p:tgtEl>
                                        <p:attrNameLst>
                                          <p:attrName>fill.on</p:attrName>
                                        </p:attrNameLst>
                                      </p:cBhvr>
                                      <p:to>
                                        <p:strVal val="true"/>
                                      </p:to>
                                    </p:set>
                                  </p:childTnLst>
                                </p:cTn>
                              </p:par>
                              <p:par>
                                <p:cTn id="72" presetID="23" presetClass="entr" presetSubtype="32" fill="hold" nodeType="withEffect">
                                  <p:stCondLst>
                                    <p:cond delay="500"/>
                                  </p:stCondLst>
                                  <p:childTnLst>
                                    <p:set>
                                      <p:cBhvr>
                                        <p:cTn id="73" dur="1" fill="hold">
                                          <p:stCondLst>
                                            <p:cond delay="0"/>
                                          </p:stCondLst>
                                        </p:cTn>
                                        <p:tgtEl>
                                          <p:spTgt spid="17"/>
                                        </p:tgtEl>
                                        <p:attrNameLst>
                                          <p:attrName>style.visibility</p:attrName>
                                        </p:attrNameLst>
                                      </p:cBhvr>
                                      <p:to>
                                        <p:strVal val="visible"/>
                                      </p:to>
                                    </p:set>
                                    <p:anim calcmode="lin" valueType="num">
                                      <p:cBhvr>
                                        <p:cTn id="74" dur="250" fill="hold"/>
                                        <p:tgtEl>
                                          <p:spTgt spid="17"/>
                                        </p:tgtEl>
                                        <p:attrNameLst>
                                          <p:attrName>ppt_w</p:attrName>
                                        </p:attrNameLst>
                                      </p:cBhvr>
                                      <p:tavLst>
                                        <p:tav tm="0">
                                          <p:val>
                                            <p:strVal val="4*#ppt_w"/>
                                          </p:val>
                                        </p:tav>
                                        <p:tav tm="100000">
                                          <p:val>
                                            <p:strVal val="#ppt_w"/>
                                          </p:val>
                                        </p:tav>
                                      </p:tavLst>
                                    </p:anim>
                                    <p:anim calcmode="lin" valueType="num">
                                      <p:cBhvr>
                                        <p:cTn id="7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2"/>
                  </p:tgtEl>
                </p:cond>
              </p:nextCondLst>
            </p:seq>
          </p:childTnLst>
        </p:cTn>
      </p:par>
    </p:tnLst>
    <p:bldLst>
      <p:bldP spid="13" grpId="0" animBg="1"/>
      <p:bldP spid="3"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13" name="Rectangle 12"/>
          <p:cNvSpPr/>
          <p:nvPr/>
        </p:nvSpPr>
        <p:spPr>
          <a:xfrm>
            <a:off x="2167783" y="3038227"/>
            <a:ext cx="7039809" cy="883979"/>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A</a:t>
            </a:r>
            <a:r>
              <a:rPr lang="en-US" sz="4000">
                <a:solidFill>
                  <a:srgbClr val="00B050"/>
                </a:solidFill>
                <a:latin typeface="Arial" panose="020B0604020202020204" pitchFamily="34" charset="0"/>
                <a:cs typeface="Arial" panose="020B0604020202020204" pitchFamily="34" charset="0"/>
              </a:rPr>
              <a:t>. Lục địa Phi, Á-Âu</a:t>
            </a:r>
            <a:r>
              <a:rPr lang="vi-VN" sz="4000">
                <a:solidFill>
                  <a:srgbClr val="00B050"/>
                </a:solidFill>
                <a:latin typeface="Arial" panose="020B0604020202020204" pitchFamily="34" charset="0"/>
                <a:cs typeface="Arial" panose="020B0604020202020204" pitchFamily="34" charset="0"/>
              </a:rPr>
              <a:t>.</a:t>
            </a:r>
            <a:endParaRPr lang="en-US" sz="4000" dirty="0">
              <a:solidFill>
                <a:srgbClr val="00B05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6999" y="3038227"/>
            <a:ext cx="809559" cy="778352"/>
          </a:xfrm>
          <a:prstGeom prst="rect">
            <a:avLst/>
          </a:prstGeom>
        </p:spPr>
      </p:pic>
      <p:sp>
        <p:nvSpPr>
          <p:cNvPr id="3" name="Rectangle 2"/>
          <p:cNvSpPr/>
          <p:nvPr/>
        </p:nvSpPr>
        <p:spPr>
          <a:xfrm>
            <a:off x="1191981" y="1374516"/>
            <a:ext cx="8561619" cy="1323439"/>
          </a:xfrm>
          <a:prstGeom prst="rect">
            <a:avLst/>
          </a:prstGeom>
          <a:solidFill>
            <a:schemeClr val="accent5">
              <a:lumMod val="20000"/>
              <a:lumOff val="80000"/>
            </a:schemeClr>
          </a:solidFill>
          <a:ln>
            <a:solidFill>
              <a:schemeClr val="accent1">
                <a:shade val="50000"/>
              </a:schemeClr>
            </a:solidFill>
          </a:ln>
        </p:spPr>
        <p:txBody>
          <a:bodyPr wrap="square">
            <a:spAutoFit/>
          </a:bodyPr>
          <a:lstStyle/>
          <a:p>
            <a:pPr algn="just"/>
            <a:r>
              <a:rPr lang="en-US" sz="4000" b="1">
                <a:latin typeface="Arial" panose="020B0604020202020204" pitchFamily="34" charset="0"/>
                <a:cs typeface="Arial" panose="020B0604020202020204" pitchFamily="34" charset="0"/>
              </a:rPr>
              <a:t>Đất  đỏ vàng nhiệt đới phân bố chủ yếu ở?</a:t>
            </a:r>
            <a:endParaRPr lang="en-US" sz="4000" b="1" dirty="0">
              <a:latin typeface="Arial" panose="020B0604020202020204" pitchFamily="34" charset="0"/>
              <a:cs typeface="Arial" panose="020B0604020202020204" pitchFamily="34" charset="0"/>
            </a:endParaRPr>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936073" y="39677"/>
            <a:ext cx="2197995" cy="1236372"/>
          </a:xfrm>
          <a:prstGeom prst="rect">
            <a:avLst/>
          </a:prstGeom>
        </p:spPr>
      </p:pic>
      <p:sp>
        <p:nvSpPr>
          <p:cNvPr id="15" name="Rectangle 14"/>
          <p:cNvSpPr/>
          <p:nvPr/>
        </p:nvSpPr>
        <p:spPr>
          <a:xfrm>
            <a:off x="2167784" y="5312935"/>
            <a:ext cx="7057496" cy="898253"/>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C</a:t>
            </a:r>
            <a:r>
              <a:rPr lang="en-US" sz="4000">
                <a:solidFill>
                  <a:srgbClr val="00B050"/>
                </a:solidFill>
                <a:latin typeface="Arial" panose="020B0604020202020204" pitchFamily="34" charset="0"/>
                <a:cs typeface="Arial" panose="020B0604020202020204" pitchFamily="34" charset="0"/>
              </a:rPr>
              <a:t>. Lục địa Á-Âu, Nam Mĩ</a:t>
            </a:r>
            <a:endParaRPr lang="en-US" sz="4000" dirty="0">
              <a:solidFill>
                <a:srgbClr val="00B05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1023" y="5380023"/>
            <a:ext cx="809559" cy="778352"/>
          </a:xfrm>
          <a:prstGeom prst="rect">
            <a:avLst/>
          </a:prstGeom>
        </p:spPr>
      </p:pic>
      <p:sp>
        <p:nvSpPr>
          <p:cNvPr id="11" name="Rectangle 10"/>
          <p:cNvSpPr/>
          <p:nvPr/>
        </p:nvSpPr>
        <p:spPr>
          <a:xfrm>
            <a:off x="2167784" y="4139568"/>
            <a:ext cx="7057496" cy="956003"/>
          </a:xfrm>
          <a:prstGeom prst="rect">
            <a:avLst/>
          </a:prstGeom>
          <a:solidFill>
            <a:srgbClr val="FFFFFF"/>
          </a:solidFill>
          <a:ln w="28575" cap="flat" cmpd="sng" algn="ctr">
            <a:noFill/>
            <a:prstDash val="solid"/>
            <a:miter lim="800000"/>
          </a:ln>
          <a:effectLst/>
        </p:spPr>
        <p:txBody>
          <a:bodyPr rtlCol="0" anchor="ctr"/>
          <a:lstStyle/>
          <a:p>
            <a:pPr>
              <a:buClrTx/>
              <a:defRPr/>
            </a:pPr>
            <a:r>
              <a:rPr lang="en-US" sz="4000" dirty="0">
                <a:solidFill>
                  <a:srgbClr val="00B050"/>
                </a:solidFill>
                <a:latin typeface="Arial" panose="020B0604020202020204" pitchFamily="34" charset="0"/>
                <a:cs typeface="Arial" panose="020B0604020202020204" pitchFamily="34" charset="0"/>
              </a:rPr>
              <a:t>B</a:t>
            </a:r>
            <a:r>
              <a:rPr lang="en-US" sz="4000">
                <a:solidFill>
                  <a:srgbClr val="00B050"/>
                </a:solidFill>
                <a:latin typeface="Arial" panose="020B0604020202020204" pitchFamily="34" charset="0"/>
                <a:cs typeface="Arial" panose="020B0604020202020204" pitchFamily="34" charset="0"/>
              </a:rPr>
              <a:t>. Lục địa Phi, Nam Mĩ</a:t>
            </a:r>
            <a:r>
              <a:rPr lang="vi-VN" sz="4000">
                <a:solidFill>
                  <a:srgbClr val="00B050"/>
                </a:solidFill>
                <a:latin typeface="Arial" panose="020B0604020202020204" pitchFamily="34" charset="0"/>
                <a:cs typeface="Arial" pitchFamily="34" charset="0"/>
              </a:rPr>
              <a:t>.</a:t>
            </a:r>
            <a:endParaRPr lang="vi-VN" sz="4000" dirty="0">
              <a:solidFill>
                <a:srgbClr val="00B050"/>
              </a:solidFill>
              <a:latin typeface="Arial" panose="020B0604020202020204" pitchFamily="34" charset="0"/>
              <a:cs typeface="Arial"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6482" y="4185010"/>
            <a:ext cx="800076" cy="782741"/>
          </a:xfrm>
          <a:prstGeom prst="rect">
            <a:avLst/>
          </a:prstGeom>
        </p:spPr>
      </p:pic>
      <p:pic>
        <p:nvPicPr>
          <p:cNvPr id="12"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05" y="5872812"/>
            <a:ext cx="869951"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3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3"/>
                                        </p:tgtEl>
                                        <p:attrNameLst>
                                          <p:attrName>fillcolor</p:attrName>
                                        </p:attrNameLst>
                                      </p:cBhvr>
                                      <p:to>
                                        <a:schemeClr val="accent1"/>
                                      </p:to>
                                    </p:animClr>
                                    <p:set>
                                      <p:cBhvr>
                                        <p:cTn id="30" dur="250" fill="hold"/>
                                        <p:tgtEl>
                                          <p:spTgt spid="13"/>
                                        </p:tgtEl>
                                        <p:attrNameLst>
                                          <p:attrName>fill.type</p:attrName>
                                        </p:attrNameLst>
                                      </p:cBhvr>
                                      <p:to>
                                        <p:strVal val="solid"/>
                                      </p:to>
                                    </p:set>
                                    <p:set>
                                      <p:cBhvr>
                                        <p:cTn id="31" dur="25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click.wav"/>
                                        </p:tgtEl>
                                      </p:cMediaNode>
                                    </p:audio>
                                  </p:subTnLst>
                                </p:cTn>
                              </p:par>
                              <p:par>
                                <p:cTn id="32" presetID="1" presetClass="emph" presetSubtype="2" fill="hold" nodeType="withEffect">
                                  <p:stCondLst>
                                    <p:cond delay="500"/>
                                  </p:stCondLst>
                                  <p:childTnLst>
                                    <p:animClr clrSpc="rgb" dir="cw">
                                      <p:cBhvr>
                                        <p:cTn id="33" dur="250" fill="hold"/>
                                        <p:tgtEl>
                                          <p:spTgt spid="13"/>
                                        </p:tgtEl>
                                        <p:attrNameLst>
                                          <p:attrName>fillcolor</p:attrName>
                                        </p:attrNameLst>
                                      </p:cBhvr>
                                      <p:to>
                                        <a:schemeClr val="accent1"/>
                                      </p:to>
                                    </p:animClr>
                                    <p:set>
                                      <p:cBhvr>
                                        <p:cTn id="34" dur="250" fill="hold"/>
                                        <p:tgtEl>
                                          <p:spTgt spid="13"/>
                                        </p:tgtEl>
                                        <p:attrNameLst>
                                          <p:attrName>fill.type</p:attrName>
                                        </p:attrNameLst>
                                      </p:cBhvr>
                                      <p:to>
                                        <p:strVal val="solid"/>
                                      </p:to>
                                    </p:set>
                                    <p:set>
                                      <p:cBhvr>
                                        <p:cTn id="35" dur="250" fill="hold"/>
                                        <p:tgtEl>
                                          <p:spTgt spid="1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withEffect">
                                  <p:stCondLst>
                                    <p:cond delay="0"/>
                                  </p:stCondLst>
                                  <p:childTnLst>
                                    <p:animClr clrSpc="rgb" dir="cw">
                                      <p:cBhvr>
                                        <p:cTn id="50" dur="250" fill="hold"/>
                                        <p:tgtEl>
                                          <p:spTgt spid="15"/>
                                        </p:tgtEl>
                                        <p:attrNameLst>
                                          <p:attrName>fillcolor</p:attrName>
                                        </p:attrNameLst>
                                      </p:cBhvr>
                                      <p:to>
                                        <a:schemeClr val="accent1"/>
                                      </p:to>
                                    </p:animClr>
                                    <p:set>
                                      <p:cBhvr>
                                        <p:cTn id="51" dur="250" fill="hold"/>
                                        <p:tgtEl>
                                          <p:spTgt spid="15"/>
                                        </p:tgtEl>
                                        <p:attrNameLst>
                                          <p:attrName>fill.type</p:attrName>
                                        </p:attrNameLst>
                                      </p:cBhvr>
                                      <p:to>
                                        <p:strVal val="solid"/>
                                      </p:to>
                                    </p:set>
                                    <p:set>
                                      <p:cBhvr>
                                        <p:cTn id="52" dur="250" fill="hold"/>
                                        <p:tgtEl>
                                          <p:spTgt spid="15"/>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1" presetClass="emph" presetSubtype="2" fill="hold" nodeType="withEffect">
                                  <p:stCondLst>
                                    <p:cond delay="500"/>
                                  </p:stCondLst>
                                  <p:childTnLst>
                                    <p:animClr clrSpc="rgb" dir="cw">
                                      <p:cBhvr>
                                        <p:cTn id="54" dur="250" fill="hold"/>
                                        <p:tgtEl>
                                          <p:spTgt spid="15"/>
                                        </p:tgtEl>
                                        <p:attrNameLst>
                                          <p:attrName>fillcolor</p:attrName>
                                        </p:attrNameLst>
                                      </p:cBhvr>
                                      <p:to>
                                        <a:schemeClr val="accent1"/>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cTn>
                              </p:par>
                              <p:par>
                                <p:cTn id="57" presetID="23" presetClass="entr" presetSubtype="32" fill="hold" nodeType="withEffect">
                                  <p:stCondLst>
                                    <p:cond delay="500"/>
                                  </p:stCondLst>
                                  <p:childTnLst>
                                    <p:set>
                                      <p:cBhvr>
                                        <p:cTn id="58" dur="1" fill="hold">
                                          <p:stCondLst>
                                            <p:cond delay="0"/>
                                          </p:stCondLst>
                                        </p:cTn>
                                        <p:tgtEl>
                                          <p:spTgt spid="16"/>
                                        </p:tgtEl>
                                        <p:attrNameLst>
                                          <p:attrName>style.visibility</p:attrName>
                                        </p:attrNameLst>
                                      </p:cBhvr>
                                      <p:to>
                                        <p:strVal val="visible"/>
                                      </p:to>
                                    </p:set>
                                    <p:anim calcmode="lin" valueType="num">
                                      <p:cBhvr>
                                        <p:cTn id="59" dur="250" fill="hold"/>
                                        <p:tgtEl>
                                          <p:spTgt spid="16"/>
                                        </p:tgtEl>
                                        <p:attrNameLst>
                                          <p:attrName>ppt_w</p:attrName>
                                        </p:attrNameLst>
                                      </p:cBhvr>
                                      <p:tavLst>
                                        <p:tav tm="0">
                                          <p:val>
                                            <p:strVal val="4*#ppt_w"/>
                                          </p:val>
                                        </p:tav>
                                        <p:tav tm="100000">
                                          <p:val>
                                            <p:strVal val="#ppt_w"/>
                                          </p:val>
                                        </p:tav>
                                      </p:tavLst>
                                    </p:anim>
                                    <p:anim calcmode="lin" valueType="num">
                                      <p:cBhvr>
                                        <p:cTn id="6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withEffect">
                                  <p:stCondLst>
                                    <p:cond delay="0"/>
                                  </p:stCondLst>
                                  <p:childTnLst>
                                    <p:animClr clrSpc="rgb" dir="cw">
                                      <p:cBhvr>
                                        <p:cTn id="65" dur="250" fill="hold"/>
                                        <p:tgtEl>
                                          <p:spTgt spid="11"/>
                                        </p:tgtEl>
                                        <p:attrNameLst>
                                          <p:attrName>fillcolor</p:attrName>
                                        </p:attrNameLst>
                                      </p:cBhvr>
                                      <p:to>
                                        <a:schemeClr val="bg2"/>
                                      </p:to>
                                    </p:animClr>
                                    <p:set>
                                      <p:cBhvr>
                                        <p:cTn id="66" dur="250" fill="hold"/>
                                        <p:tgtEl>
                                          <p:spTgt spid="11"/>
                                        </p:tgtEl>
                                        <p:attrNameLst>
                                          <p:attrName>fill.type</p:attrName>
                                        </p:attrNameLst>
                                      </p:cBhvr>
                                      <p:to>
                                        <p:strVal val="solid"/>
                                      </p:to>
                                    </p:set>
                                    <p:set>
                                      <p:cBhvr>
                                        <p:cTn id="67" dur="250" fill="hold"/>
                                        <p:tgtEl>
                                          <p:spTgt spid="1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1" presetClass="emph" presetSubtype="2" fill="hold" nodeType="withEffect">
                                  <p:stCondLst>
                                    <p:cond delay="500"/>
                                  </p:stCondLst>
                                  <p:childTnLst>
                                    <p:animClr clrSpc="rgb" dir="cw">
                                      <p:cBhvr>
                                        <p:cTn id="69" dur="250" fill="hold"/>
                                        <p:tgtEl>
                                          <p:spTgt spid="11"/>
                                        </p:tgtEl>
                                        <p:attrNameLst>
                                          <p:attrName>fillcolor</p:attrName>
                                        </p:attrNameLst>
                                      </p:cBhvr>
                                      <p:to>
                                        <a:schemeClr val="bg2"/>
                                      </p:to>
                                    </p:animClr>
                                    <p:set>
                                      <p:cBhvr>
                                        <p:cTn id="70" dur="250" fill="hold"/>
                                        <p:tgtEl>
                                          <p:spTgt spid="11"/>
                                        </p:tgtEl>
                                        <p:attrNameLst>
                                          <p:attrName>fill.type</p:attrName>
                                        </p:attrNameLst>
                                      </p:cBhvr>
                                      <p:to>
                                        <p:strVal val="solid"/>
                                      </p:to>
                                    </p:set>
                                    <p:set>
                                      <p:cBhvr>
                                        <p:cTn id="71" dur="250" fill="hold"/>
                                        <p:tgtEl>
                                          <p:spTgt spid="11"/>
                                        </p:tgtEl>
                                        <p:attrNameLst>
                                          <p:attrName>fill.on</p:attrName>
                                        </p:attrNameLst>
                                      </p:cBhvr>
                                      <p:to>
                                        <p:strVal val="true"/>
                                      </p:to>
                                    </p:set>
                                  </p:childTnLst>
                                </p:cTn>
                              </p:par>
                              <p:par>
                                <p:cTn id="72" presetID="23" presetClass="entr" presetSubtype="32" fill="hold" nodeType="withEffect">
                                  <p:stCondLst>
                                    <p:cond delay="500"/>
                                  </p:stCondLst>
                                  <p:childTnLst>
                                    <p:set>
                                      <p:cBhvr>
                                        <p:cTn id="73" dur="1" fill="hold">
                                          <p:stCondLst>
                                            <p:cond delay="0"/>
                                          </p:stCondLst>
                                        </p:cTn>
                                        <p:tgtEl>
                                          <p:spTgt spid="18"/>
                                        </p:tgtEl>
                                        <p:attrNameLst>
                                          <p:attrName>style.visibility</p:attrName>
                                        </p:attrNameLst>
                                      </p:cBhvr>
                                      <p:to>
                                        <p:strVal val="visible"/>
                                      </p:to>
                                    </p:set>
                                    <p:anim calcmode="lin" valueType="num">
                                      <p:cBhvr>
                                        <p:cTn id="74" dur="250" fill="hold"/>
                                        <p:tgtEl>
                                          <p:spTgt spid="18"/>
                                        </p:tgtEl>
                                        <p:attrNameLst>
                                          <p:attrName>ppt_w</p:attrName>
                                        </p:attrNameLst>
                                      </p:cBhvr>
                                      <p:tavLst>
                                        <p:tav tm="0">
                                          <p:val>
                                            <p:strVal val="4*#ppt_w"/>
                                          </p:val>
                                        </p:tav>
                                        <p:tav tm="100000">
                                          <p:val>
                                            <p:strVal val="#ppt_w"/>
                                          </p:val>
                                        </p:tav>
                                      </p:tavLst>
                                    </p:anim>
                                    <p:anim calcmode="lin" valueType="num">
                                      <p:cBhvr>
                                        <p:cTn id="7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7" name="Check mark.wav"/>
                                        </p:tgtEl>
                                      </p:cMediaNode>
                                    </p:audio>
                                  </p:subTnLst>
                                </p:cTn>
                              </p:par>
                            </p:childTnLst>
                          </p:cTn>
                        </p:par>
                      </p:childTnLst>
                    </p:cTn>
                  </p:par>
                </p:childTnLst>
              </p:cTn>
              <p:nextCondLst>
                <p:cond evt="onClick" delay="0">
                  <p:tgtEl>
                    <p:spTgt spid="11"/>
                  </p:tgtEl>
                </p:cond>
              </p:nextCondLst>
            </p:seq>
          </p:childTnLst>
        </p:cTn>
      </p:par>
    </p:tnLst>
    <p:bldLst>
      <p:bldP spid="13" grpId="0" animBg="1"/>
      <p:bldP spid="3" grpId="0" animBg="1"/>
      <p:bldP spid="15"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13" name="Rectangle 12"/>
          <p:cNvSpPr/>
          <p:nvPr/>
        </p:nvSpPr>
        <p:spPr>
          <a:xfrm>
            <a:off x="2722879" y="2486601"/>
            <a:ext cx="5384801" cy="1039371"/>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A</a:t>
            </a:r>
            <a:r>
              <a:rPr lang="en-US" sz="4000">
                <a:solidFill>
                  <a:srgbClr val="00B050"/>
                </a:solidFill>
                <a:latin typeface="Arial" panose="020B0604020202020204" pitchFamily="34" charset="0"/>
                <a:cs typeface="Arial" panose="020B0604020202020204" pitchFamily="34" charset="0"/>
              </a:rPr>
              <a:t>. Chất hữu cơ</a:t>
            </a:r>
            <a:endParaRPr lang="en-US" sz="4000" dirty="0">
              <a:solidFill>
                <a:srgbClr val="00B05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8277" y="2694806"/>
            <a:ext cx="809559" cy="778352"/>
          </a:xfrm>
          <a:prstGeom prst="rect">
            <a:avLst/>
          </a:prstGeom>
        </p:spPr>
      </p:pic>
      <p:sp>
        <p:nvSpPr>
          <p:cNvPr id="3" name="Rectangle 2"/>
          <p:cNvSpPr/>
          <p:nvPr/>
        </p:nvSpPr>
        <p:spPr>
          <a:xfrm>
            <a:off x="1320801" y="859755"/>
            <a:ext cx="8341359" cy="1323439"/>
          </a:xfrm>
          <a:prstGeom prst="rect">
            <a:avLst/>
          </a:prstGeom>
          <a:solidFill>
            <a:schemeClr val="accent5">
              <a:lumMod val="20000"/>
              <a:lumOff val="80000"/>
            </a:schemeClr>
          </a:solidFill>
        </p:spPr>
        <p:txBody>
          <a:bodyPr wrap="square">
            <a:spAutoFit/>
          </a:bodyPr>
          <a:lstStyle/>
          <a:p>
            <a:pPr algn="just"/>
            <a:r>
              <a:rPr lang="en-US" sz="4000" b="1"/>
              <a:t>Tỉ lệ các thành phần trong đất, thành phần nào có tỉ lệ lớn nhất:</a:t>
            </a:r>
            <a:endParaRPr lang="en-US" sz="4000" b="1" dirty="0"/>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936073" y="39677"/>
            <a:ext cx="2197995" cy="1236372"/>
          </a:xfrm>
          <a:prstGeom prst="rect">
            <a:avLst/>
          </a:prstGeom>
        </p:spPr>
      </p:pic>
      <p:sp>
        <p:nvSpPr>
          <p:cNvPr id="11" name="Rectangle 10"/>
          <p:cNvSpPr/>
          <p:nvPr/>
        </p:nvSpPr>
        <p:spPr>
          <a:xfrm>
            <a:off x="2728726" y="5058690"/>
            <a:ext cx="5398330" cy="1124056"/>
          </a:xfrm>
          <a:prstGeom prst="rect">
            <a:avLst/>
          </a:prstGeom>
          <a:solidFill>
            <a:srgbClr val="FFFFFF"/>
          </a:solidFill>
          <a:ln w="28575" cap="flat" cmpd="sng" algn="ctr">
            <a:noFill/>
            <a:prstDash val="solid"/>
            <a:miter lim="800000"/>
          </a:ln>
          <a:effectLst/>
        </p:spPr>
        <p:txBody>
          <a:bodyPr rtlCol="0" anchor="ctr"/>
          <a:lstStyle/>
          <a:p>
            <a:pPr>
              <a:buClrTx/>
              <a:defRPr/>
            </a:pPr>
            <a:r>
              <a:rPr lang="en-US" sz="4000" dirty="0">
                <a:solidFill>
                  <a:srgbClr val="00B050"/>
                </a:solidFill>
                <a:latin typeface="Arial" panose="020B0604020202020204" pitchFamily="34" charset="0"/>
                <a:cs typeface="Arial" panose="020B0604020202020204" pitchFamily="34" charset="0"/>
              </a:rPr>
              <a:t>C</a:t>
            </a:r>
            <a:r>
              <a:rPr lang="en-US" sz="4000">
                <a:solidFill>
                  <a:srgbClr val="00B050"/>
                </a:solidFill>
                <a:latin typeface="Arial" panose="020B0604020202020204" pitchFamily="34" charset="0"/>
                <a:cs typeface="Arial" panose="020B0604020202020204" pitchFamily="34" charset="0"/>
              </a:rPr>
              <a:t>. Chất vô cơ</a:t>
            </a:r>
            <a:endParaRPr lang="vi-VN" sz="4000" dirty="0">
              <a:solidFill>
                <a:srgbClr val="00B050"/>
              </a:solidFill>
              <a:latin typeface="Arial" panose="020B0604020202020204" pitchFamily="34" charset="0"/>
              <a:cs typeface="Arial"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77759" y="5324999"/>
            <a:ext cx="800076" cy="782741"/>
          </a:xfrm>
          <a:prstGeom prst="rect">
            <a:avLst/>
          </a:prstGeom>
        </p:spPr>
      </p:pic>
      <p:sp>
        <p:nvSpPr>
          <p:cNvPr id="12" name="Rectangle 11"/>
          <p:cNvSpPr/>
          <p:nvPr/>
        </p:nvSpPr>
        <p:spPr>
          <a:xfrm>
            <a:off x="2728726" y="3764253"/>
            <a:ext cx="5398330" cy="1056155"/>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B</a:t>
            </a:r>
            <a:r>
              <a:rPr lang="en-US" sz="4000">
                <a:solidFill>
                  <a:srgbClr val="00B050"/>
                </a:solidFill>
                <a:latin typeface="Arial" panose="020B0604020202020204" pitchFamily="34" charset="0"/>
                <a:cs typeface="Arial" panose="020B0604020202020204" pitchFamily="34" charset="0"/>
              </a:rPr>
              <a:t>. Không khí</a:t>
            </a:r>
            <a:endParaRPr lang="en-US" sz="4000" dirty="0">
              <a:solidFill>
                <a:srgbClr val="00B05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7629" y="4042056"/>
            <a:ext cx="809559" cy="778352"/>
          </a:xfrm>
          <a:prstGeom prst="rect">
            <a:avLst/>
          </a:prstGeom>
        </p:spPr>
      </p:pic>
      <p:pic>
        <p:nvPicPr>
          <p:cNvPr id="15"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05" y="5872812"/>
            <a:ext cx="869951"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31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3"/>
                                        </p:tgtEl>
                                        <p:attrNameLst>
                                          <p:attrName>fillcolor</p:attrName>
                                        </p:attrNameLst>
                                      </p:cBhvr>
                                      <p:to>
                                        <a:schemeClr val="accent1"/>
                                      </p:to>
                                    </p:animClr>
                                    <p:set>
                                      <p:cBhvr>
                                        <p:cTn id="30" dur="250" fill="hold"/>
                                        <p:tgtEl>
                                          <p:spTgt spid="13"/>
                                        </p:tgtEl>
                                        <p:attrNameLst>
                                          <p:attrName>fill.type</p:attrName>
                                        </p:attrNameLst>
                                      </p:cBhvr>
                                      <p:to>
                                        <p:strVal val="solid"/>
                                      </p:to>
                                    </p:set>
                                    <p:set>
                                      <p:cBhvr>
                                        <p:cTn id="31" dur="25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click.wav"/>
                                        </p:tgtEl>
                                      </p:cMediaNode>
                                    </p:audio>
                                  </p:subTnLst>
                                </p:cTn>
                              </p:par>
                              <p:par>
                                <p:cTn id="32" presetID="1" presetClass="emph" presetSubtype="2" fill="hold" nodeType="withEffect">
                                  <p:stCondLst>
                                    <p:cond delay="500"/>
                                  </p:stCondLst>
                                  <p:childTnLst>
                                    <p:animClr clrSpc="rgb" dir="cw">
                                      <p:cBhvr>
                                        <p:cTn id="33" dur="250" fill="hold"/>
                                        <p:tgtEl>
                                          <p:spTgt spid="13"/>
                                        </p:tgtEl>
                                        <p:attrNameLst>
                                          <p:attrName>fillcolor</p:attrName>
                                        </p:attrNameLst>
                                      </p:cBhvr>
                                      <p:to>
                                        <a:schemeClr val="accent1"/>
                                      </p:to>
                                    </p:animClr>
                                    <p:set>
                                      <p:cBhvr>
                                        <p:cTn id="34" dur="250" fill="hold"/>
                                        <p:tgtEl>
                                          <p:spTgt spid="13"/>
                                        </p:tgtEl>
                                        <p:attrNameLst>
                                          <p:attrName>fill.type</p:attrName>
                                        </p:attrNameLst>
                                      </p:cBhvr>
                                      <p:to>
                                        <p:strVal val="solid"/>
                                      </p:to>
                                    </p:set>
                                    <p:set>
                                      <p:cBhvr>
                                        <p:cTn id="35" dur="250" fill="hold"/>
                                        <p:tgtEl>
                                          <p:spTgt spid="1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withEffect">
                                  <p:stCondLst>
                                    <p:cond delay="0"/>
                                  </p:stCondLst>
                                  <p:childTnLst>
                                    <p:animClr clrSpc="rgb" dir="cw">
                                      <p:cBhvr>
                                        <p:cTn id="50" dur="250" fill="hold"/>
                                        <p:tgtEl>
                                          <p:spTgt spid="11"/>
                                        </p:tgtEl>
                                        <p:attrNameLst>
                                          <p:attrName>fillcolor</p:attrName>
                                        </p:attrNameLst>
                                      </p:cBhvr>
                                      <p:to>
                                        <a:schemeClr val="bg2"/>
                                      </p:to>
                                    </p:animClr>
                                    <p:set>
                                      <p:cBhvr>
                                        <p:cTn id="51" dur="250" fill="hold"/>
                                        <p:tgtEl>
                                          <p:spTgt spid="11"/>
                                        </p:tgtEl>
                                        <p:attrNameLst>
                                          <p:attrName>fill.type</p:attrName>
                                        </p:attrNameLst>
                                      </p:cBhvr>
                                      <p:to>
                                        <p:strVal val="solid"/>
                                      </p:to>
                                    </p:set>
                                    <p:set>
                                      <p:cBhvr>
                                        <p:cTn id="52" dur="250" fill="hold"/>
                                        <p:tgtEl>
                                          <p:spTgt spid="11"/>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1" presetClass="emph" presetSubtype="2" fill="hold" nodeType="withEffect">
                                  <p:stCondLst>
                                    <p:cond delay="500"/>
                                  </p:stCondLst>
                                  <p:childTnLst>
                                    <p:animClr clrSpc="rgb" dir="cw">
                                      <p:cBhvr>
                                        <p:cTn id="54" dur="250" fill="hold"/>
                                        <p:tgtEl>
                                          <p:spTgt spid="11"/>
                                        </p:tgtEl>
                                        <p:attrNameLst>
                                          <p:attrName>fillcolor</p:attrName>
                                        </p:attrNameLst>
                                      </p:cBhvr>
                                      <p:to>
                                        <a:schemeClr val="bg2"/>
                                      </p:to>
                                    </p:animClr>
                                    <p:set>
                                      <p:cBhvr>
                                        <p:cTn id="55" dur="250" fill="hold"/>
                                        <p:tgtEl>
                                          <p:spTgt spid="11"/>
                                        </p:tgtEl>
                                        <p:attrNameLst>
                                          <p:attrName>fill.type</p:attrName>
                                        </p:attrNameLst>
                                      </p:cBhvr>
                                      <p:to>
                                        <p:strVal val="solid"/>
                                      </p:to>
                                    </p:set>
                                    <p:set>
                                      <p:cBhvr>
                                        <p:cTn id="56" dur="250" fill="hold"/>
                                        <p:tgtEl>
                                          <p:spTgt spid="11"/>
                                        </p:tgtEl>
                                        <p:attrNameLst>
                                          <p:attrName>fill.on</p:attrName>
                                        </p:attrNameLst>
                                      </p:cBhvr>
                                      <p:to>
                                        <p:strVal val="true"/>
                                      </p:to>
                                    </p:set>
                                  </p:childTnLst>
                                </p:cTn>
                              </p:par>
                              <p:par>
                                <p:cTn id="57" presetID="23" presetClass="entr" presetSubtype="32" fill="hold" nodeType="withEffect">
                                  <p:stCondLst>
                                    <p:cond delay="500"/>
                                  </p:stCondLst>
                                  <p:childTnLst>
                                    <p:set>
                                      <p:cBhvr>
                                        <p:cTn id="58" dur="1" fill="hold">
                                          <p:stCondLst>
                                            <p:cond delay="0"/>
                                          </p:stCondLst>
                                        </p:cTn>
                                        <p:tgtEl>
                                          <p:spTgt spid="18"/>
                                        </p:tgtEl>
                                        <p:attrNameLst>
                                          <p:attrName>style.visibility</p:attrName>
                                        </p:attrNameLst>
                                      </p:cBhvr>
                                      <p:to>
                                        <p:strVal val="visible"/>
                                      </p:to>
                                    </p:set>
                                    <p:anim calcmode="lin" valueType="num">
                                      <p:cBhvr>
                                        <p:cTn id="59" dur="250" fill="hold"/>
                                        <p:tgtEl>
                                          <p:spTgt spid="18"/>
                                        </p:tgtEl>
                                        <p:attrNameLst>
                                          <p:attrName>ppt_w</p:attrName>
                                        </p:attrNameLst>
                                      </p:cBhvr>
                                      <p:tavLst>
                                        <p:tav tm="0">
                                          <p:val>
                                            <p:strVal val="4*#ppt_w"/>
                                          </p:val>
                                        </p:tav>
                                        <p:tav tm="100000">
                                          <p:val>
                                            <p:strVal val="#ppt_w"/>
                                          </p:val>
                                        </p:tav>
                                      </p:tavLst>
                                    </p:anim>
                                    <p:anim calcmode="lin" valueType="num">
                                      <p:cBhvr>
                                        <p:cTn id="6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7" name="Check mark.wav"/>
                                        </p:tgtEl>
                                      </p:cMediaNode>
                                    </p:audio>
                                  </p:sub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withEffect">
                                  <p:stCondLst>
                                    <p:cond delay="0"/>
                                  </p:stCondLst>
                                  <p:childTnLst>
                                    <p:animClr clrSpc="rgb" dir="cw">
                                      <p:cBhvr>
                                        <p:cTn id="65" dur="250" fill="hold"/>
                                        <p:tgtEl>
                                          <p:spTgt spid="12"/>
                                        </p:tgtEl>
                                        <p:attrNameLst>
                                          <p:attrName>fillcolor</p:attrName>
                                        </p:attrNameLst>
                                      </p:cBhvr>
                                      <p:to>
                                        <a:schemeClr val="accent1"/>
                                      </p:to>
                                    </p:animClr>
                                    <p:set>
                                      <p:cBhvr>
                                        <p:cTn id="66" dur="250" fill="hold"/>
                                        <p:tgtEl>
                                          <p:spTgt spid="12"/>
                                        </p:tgtEl>
                                        <p:attrNameLst>
                                          <p:attrName>fill.type</p:attrName>
                                        </p:attrNameLst>
                                      </p:cBhvr>
                                      <p:to>
                                        <p:strVal val="solid"/>
                                      </p:to>
                                    </p:set>
                                    <p:set>
                                      <p:cBhvr>
                                        <p:cTn id="67" dur="250" fill="hold"/>
                                        <p:tgtEl>
                                          <p:spTgt spid="1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1" presetClass="emph" presetSubtype="2" fill="hold" nodeType="withEffect">
                                  <p:stCondLst>
                                    <p:cond delay="500"/>
                                  </p:stCondLst>
                                  <p:childTnLst>
                                    <p:animClr clrSpc="rgb" dir="cw">
                                      <p:cBhvr>
                                        <p:cTn id="69" dur="250" fill="hold"/>
                                        <p:tgtEl>
                                          <p:spTgt spid="12"/>
                                        </p:tgtEl>
                                        <p:attrNameLst>
                                          <p:attrName>fillcolor</p:attrName>
                                        </p:attrNameLst>
                                      </p:cBhvr>
                                      <p:to>
                                        <a:schemeClr val="accent1"/>
                                      </p:to>
                                    </p:animClr>
                                    <p:set>
                                      <p:cBhvr>
                                        <p:cTn id="70" dur="250" fill="hold"/>
                                        <p:tgtEl>
                                          <p:spTgt spid="12"/>
                                        </p:tgtEl>
                                        <p:attrNameLst>
                                          <p:attrName>fill.type</p:attrName>
                                        </p:attrNameLst>
                                      </p:cBhvr>
                                      <p:to>
                                        <p:strVal val="solid"/>
                                      </p:to>
                                    </p:set>
                                    <p:set>
                                      <p:cBhvr>
                                        <p:cTn id="71" dur="250" fill="hold"/>
                                        <p:tgtEl>
                                          <p:spTgt spid="12"/>
                                        </p:tgtEl>
                                        <p:attrNameLst>
                                          <p:attrName>fill.on</p:attrName>
                                        </p:attrNameLst>
                                      </p:cBhvr>
                                      <p:to>
                                        <p:strVal val="true"/>
                                      </p:to>
                                    </p:set>
                                  </p:childTnLst>
                                </p:cTn>
                              </p:par>
                              <p:par>
                                <p:cTn id="72" presetID="23" presetClass="entr" presetSubtype="32" fill="hold" nodeType="withEffect">
                                  <p:stCondLst>
                                    <p:cond delay="500"/>
                                  </p:stCondLst>
                                  <p:childTnLst>
                                    <p:set>
                                      <p:cBhvr>
                                        <p:cTn id="73" dur="1" fill="hold">
                                          <p:stCondLst>
                                            <p:cond delay="0"/>
                                          </p:stCondLst>
                                        </p:cTn>
                                        <p:tgtEl>
                                          <p:spTgt spid="17"/>
                                        </p:tgtEl>
                                        <p:attrNameLst>
                                          <p:attrName>style.visibility</p:attrName>
                                        </p:attrNameLst>
                                      </p:cBhvr>
                                      <p:to>
                                        <p:strVal val="visible"/>
                                      </p:to>
                                    </p:set>
                                    <p:anim calcmode="lin" valueType="num">
                                      <p:cBhvr>
                                        <p:cTn id="74" dur="250" fill="hold"/>
                                        <p:tgtEl>
                                          <p:spTgt spid="17"/>
                                        </p:tgtEl>
                                        <p:attrNameLst>
                                          <p:attrName>ppt_w</p:attrName>
                                        </p:attrNameLst>
                                      </p:cBhvr>
                                      <p:tavLst>
                                        <p:tav tm="0">
                                          <p:val>
                                            <p:strVal val="4*#ppt_w"/>
                                          </p:val>
                                        </p:tav>
                                        <p:tav tm="100000">
                                          <p:val>
                                            <p:strVal val="#ppt_w"/>
                                          </p:val>
                                        </p:tav>
                                      </p:tavLst>
                                    </p:anim>
                                    <p:anim calcmode="lin" valueType="num">
                                      <p:cBhvr>
                                        <p:cTn id="7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2"/>
                  </p:tgtEl>
                </p:cond>
              </p:nextCondLst>
            </p:seq>
          </p:childTnLst>
        </p:cTn>
      </p:par>
    </p:tnLst>
    <p:bldLst>
      <p:bldP spid="13" grpId="0" animBg="1"/>
      <p:bldP spid="3"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13" name="Rectangle 12"/>
          <p:cNvSpPr/>
          <p:nvPr/>
        </p:nvSpPr>
        <p:spPr>
          <a:xfrm>
            <a:off x="3799840" y="3105460"/>
            <a:ext cx="5273040" cy="883979"/>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A</a:t>
            </a:r>
            <a:r>
              <a:rPr lang="en-US" sz="4000">
                <a:solidFill>
                  <a:srgbClr val="00B050"/>
                </a:solidFill>
                <a:latin typeface="Arial" panose="020B0604020202020204" pitchFamily="34" charset="0"/>
                <a:cs typeface="Arial" panose="020B0604020202020204" pitchFamily="34" charset="0"/>
              </a:rPr>
              <a:t>. Không khí</a:t>
            </a:r>
            <a:endParaRPr lang="en-US" sz="4000" dirty="0">
              <a:solidFill>
                <a:srgbClr val="00B05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3821" y="3211087"/>
            <a:ext cx="809559" cy="778352"/>
          </a:xfrm>
          <a:prstGeom prst="rect">
            <a:avLst/>
          </a:prstGeom>
        </p:spPr>
      </p:pic>
      <p:sp>
        <p:nvSpPr>
          <p:cNvPr id="3" name="Rectangle 2"/>
          <p:cNvSpPr/>
          <p:nvPr/>
        </p:nvSpPr>
        <p:spPr>
          <a:xfrm>
            <a:off x="855109" y="1374516"/>
            <a:ext cx="10187219" cy="1323439"/>
          </a:xfrm>
          <a:prstGeom prst="rect">
            <a:avLst/>
          </a:prstGeom>
          <a:solidFill>
            <a:schemeClr val="accent6">
              <a:lumMod val="20000"/>
              <a:lumOff val="80000"/>
            </a:schemeClr>
          </a:solidFill>
        </p:spPr>
        <p:txBody>
          <a:bodyPr wrap="square">
            <a:spAutoFit/>
          </a:bodyPr>
          <a:lstStyle/>
          <a:p>
            <a:pPr algn="just"/>
            <a:r>
              <a:rPr lang="en-US" sz="4000" b="1">
                <a:latin typeface="Arial" panose="020B0604020202020204" pitchFamily="34" charset="0"/>
                <a:cs typeface="Arial" panose="020B0604020202020204" pitchFamily="34" charset="0"/>
              </a:rPr>
              <a:t>Trong các thành phần của đất, thành phần nào quan trọng nhất?</a:t>
            </a:r>
            <a:endParaRPr lang="en-US" sz="4000" b="1" dirty="0">
              <a:latin typeface="Arial" panose="020B0604020202020204" pitchFamily="34" charset="0"/>
              <a:cs typeface="Arial" panose="020B0604020202020204" pitchFamily="34" charset="0"/>
            </a:endParaRPr>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936073" y="39677"/>
            <a:ext cx="2197995" cy="1236372"/>
          </a:xfrm>
          <a:prstGeom prst="rect">
            <a:avLst/>
          </a:prstGeom>
        </p:spPr>
      </p:pic>
      <p:sp>
        <p:nvSpPr>
          <p:cNvPr id="11" name="Rectangle 10"/>
          <p:cNvSpPr/>
          <p:nvPr/>
        </p:nvSpPr>
        <p:spPr>
          <a:xfrm>
            <a:off x="3799840" y="5350433"/>
            <a:ext cx="5286289" cy="956003"/>
          </a:xfrm>
          <a:prstGeom prst="rect">
            <a:avLst/>
          </a:prstGeom>
          <a:solidFill>
            <a:srgbClr val="FFFFFF"/>
          </a:solidFill>
          <a:ln w="28575" cap="flat" cmpd="sng" algn="ctr">
            <a:noFill/>
            <a:prstDash val="solid"/>
            <a:miter lim="800000"/>
          </a:ln>
          <a:effectLst/>
        </p:spPr>
        <p:txBody>
          <a:bodyPr rtlCol="0" anchor="ctr"/>
          <a:lstStyle/>
          <a:p>
            <a:pPr lvl="0">
              <a:buClrTx/>
              <a:defRPr/>
            </a:pPr>
            <a:r>
              <a:rPr lang="en-US" sz="4000" dirty="0">
                <a:solidFill>
                  <a:srgbClr val="00B050"/>
                </a:solidFill>
                <a:latin typeface="Arial" panose="020B0604020202020204" pitchFamily="34" charset="0"/>
                <a:cs typeface="Arial" panose="020B0604020202020204" pitchFamily="34" charset="0"/>
              </a:rPr>
              <a:t>C</a:t>
            </a:r>
            <a:r>
              <a:rPr lang="en-US" sz="4000">
                <a:solidFill>
                  <a:srgbClr val="00B050"/>
                </a:solidFill>
                <a:latin typeface="Arial" panose="020B0604020202020204" pitchFamily="34" charset="0"/>
                <a:cs typeface="Arial" panose="020B0604020202020204" pitchFamily="34" charset="0"/>
              </a:rPr>
              <a:t>. Chất hữu cơ</a:t>
            </a:r>
            <a:endParaRPr lang="vi-VN" sz="4000" dirty="0">
              <a:solidFill>
                <a:srgbClr val="00B05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3303" y="5501502"/>
            <a:ext cx="800076" cy="782741"/>
          </a:xfrm>
          <a:prstGeom prst="rect">
            <a:avLst/>
          </a:prstGeom>
        </p:spPr>
      </p:pic>
      <p:sp>
        <p:nvSpPr>
          <p:cNvPr id="12" name="Rectangle 11"/>
          <p:cNvSpPr/>
          <p:nvPr/>
        </p:nvSpPr>
        <p:spPr>
          <a:xfrm>
            <a:off x="3799840" y="4220809"/>
            <a:ext cx="5286289" cy="898253"/>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B</a:t>
            </a:r>
            <a:r>
              <a:rPr lang="en-US" sz="4000">
                <a:solidFill>
                  <a:srgbClr val="00B050"/>
                </a:solidFill>
                <a:latin typeface="Arial" panose="020B0604020202020204" pitchFamily="34" charset="0"/>
                <a:cs typeface="Arial" panose="020B0604020202020204" pitchFamily="34" charset="0"/>
              </a:rPr>
              <a:t>. Chất vô cơ</a:t>
            </a:r>
            <a:endParaRPr lang="en-US" sz="4000" dirty="0">
              <a:solidFill>
                <a:srgbClr val="00B05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3173" y="4393524"/>
            <a:ext cx="809559" cy="778352"/>
          </a:xfrm>
          <a:prstGeom prst="rect">
            <a:avLst/>
          </a:prstGeom>
        </p:spPr>
      </p:pic>
      <p:pic>
        <p:nvPicPr>
          <p:cNvPr id="19"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05" y="5872812"/>
            <a:ext cx="869951"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99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3"/>
                                        </p:tgtEl>
                                        <p:attrNameLst>
                                          <p:attrName>fillcolor</p:attrName>
                                        </p:attrNameLst>
                                      </p:cBhvr>
                                      <p:to>
                                        <a:schemeClr val="accent1"/>
                                      </p:to>
                                    </p:animClr>
                                    <p:set>
                                      <p:cBhvr>
                                        <p:cTn id="30" dur="250" fill="hold"/>
                                        <p:tgtEl>
                                          <p:spTgt spid="13"/>
                                        </p:tgtEl>
                                        <p:attrNameLst>
                                          <p:attrName>fill.type</p:attrName>
                                        </p:attrNameLst>
                                      </p:cBhvr>
                                      <p:to>
                                        <p:strVal val="solid"/>
                                      </p:to>
                                    </p:set>
                                    <p:set>
                                      <p:cBhvr>
                                        <p:cTn id="31" dur="25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click.wav"/>
                                        </p:tgtEl>
                                      </p:cMediaNode>
                                    </p:audio>
                                  </p:subTnLst>
                                </p:cTn>
                              </p:par>
                              <p:par>
                                <p:cTn id="32" presetID="1" presetClass="emph" presetSubtype="2" fill="hold" nodeType="withEffect">
                                  <p:stCondLst>
                                    <p:cond delay="500"/>
                                  </p:stCondLst>
                                  <p:childTnLst>
                                    <p:animClr clrSpc="rgb" dir="cw">
                                      <p:cBhvr>
                                        <p:cTn id="33" dur="250" fill="hold"/>
                                        <p:tgtEl>
                                          <p:spTgt spid="13"/>
                                        </p:tgtEl>
                                        <p:attrNameLst>
                                          <p:attrName>fillcolor</p:attrName>
                                        </p:attrNameLst>
                                      </p:cBhvr>
                                      <p:to>
                                        <a:schemeClr val="accent1"/>
                                      </p:to>
                                    </p:animClr>
                                    <p:set>
                                      <p:cBhvr>
                                        <p:cTn id="34" dur="250" fill="hold"/>
                                        <p:tgtEl>
                                          <p:spTgt spid="13"/>
                                        </p:tgtEl>
                                        <p:attrNameLst>
                                          <p:attrName>fill.type</p:attrName>
                                        </p:attrNameLst>
                                      </p:cBhvr>
                                      <p:to>
                                        <p:strVal val="solid"/>
                                      </p:to>
                                    </p:set>
                                    <p:set>
                                      <p:cBhvr>
                                        <p:cTn id="35" dur="250" fill="hold"/>
                                        <p:tgtEl>
                                          <p:spTgt spid="1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withEffect">
                                  <p:stCondLst>
                                    <p:cond delay="0"/>
                                  </p:stCondLst>
                                  <p:childTnLst>
                                    <p:animClr clrSpc="rgb" dir="cw">
                                      <p:cBhvr>
                                        <p:cTn id="50" dur="250" fill="hold"/>
                                        <p:tgtEl>
                                          <p:spTgt spid="11"/>
                                        </p:tgtEl>
                                        <p:attrNameLst>
                                          <p:attrName>fillcolor</p:attrName>
                                        </p:attrNameLst>
                                      </p:cBhvr>
                                      <p:to>
                                        <a:schemeClr val="bg2"/>
                                      </p:to>
                                    </p:animClr>
                                    <p:set>
                                      <p:cBhvr>
                                        <p:cTn id="51" dur="250" fill="hold"/>
                                        <p:tgtEl>
                                          <p:spTgt spid="11"/>
                                        </p:tgtEl>
                                        <p:attrNameLst>
                                          <p:attrName>fill.type</p:attrName>
                                        </p:attrNameLst>
                                      </p:cBhvr>
                                      <p:to>
                                        <p:strVal val="solid"/>
                                      </p:to>
                                    </p:set>
                                    <p:set>
                                      <p:cBhvr>
                                        <p:cTn id="52" dur="250" fill="hold"/>
                                        <p:tgtEl>
                                          <p:spTgt spid="11"/>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1" presetClass="emph" presetSubtype="2" fill="hold" nodeType="withEffect">
                                  <p:stCondLst>
                                    <p:cond delay="500"/>
                                  </p:stCondLst>
                                  <p:childTnLst>
                                    <p:animClr clrSpc="rgb" dir="cw">
                                      <p:cBhvr>
                                        <p:cTn id="54" dur="250" fill="hold"/>
                                        <p:tgtEl>
                                          <p:spTgt spid="11"/>
                                        </p:tgtEl>
                                        <p:attrNameLst>
                                          <p:attrName>fillcolor</p:attrName>
                                        </p:attrNameLst>
                                      </p:cBhvr>
                                      <p:to>
                                        <a:schemeClr val="bg2"/>
                                      </p:to>
                                    </p:animClr>
                                    <p:set>
                                      <p:cBhvr>
                                        <p:cTn id="55" dur="250" fill="hold"/>
                                        <p:tgtEl>
                                          <p:spTgt spid="11"/>
                                        </p:tgtEl>
                                        <p:attrNameLst>
                                          <p:attrName>fill.type</p:attrName>
                                        </p:attrNameLst>
                                      </p:cBhvr>
                                      <p:to>
                                        <p:strVal val="solid"/>
                                      </p:to>
                                    </p:set>
                                    <p:set>
                                      <p:cBhvr>
                                        <p:cTn id="56" dur="250" fill="hold"/>
                                        <p:tgtEl>
                                          <p:spTgt spid="11"/>
                                        </p:tgtEl>
                                        <p:attrNameLst>
                                          <p:attrName>fill.on</p:attrName>
                                        </p:attrNameLst>
                                      </p:cBhvr>
                                      <p:to>
                                        <p:strVal val="true"/>
                                      </p:to>
                                    </p:set>
                                  </p:childTnLst>
                                </p:cTn>
                              </p:par>
                              <p:par>
                                <p:cTn id="57" presetID="23" presetClass="entr" presetSubtype="32" fill="hold" nodeType="withEffect">
                                  <p:stCondLst>
                                    <p:cond delay="500"/>
                                  </p:stCondLst>
                                  <p:childTnLst>
                                    <p:set>
                                      <p:cBhvr>
                                        <p:cTn id="58" dur="1" fill="hold">
                                          <p:stCondLst>
                                            <p:cond delay="0"/>
                                          </p:stCondLst>
                                        </p:cTn>
                                        <p:tgtEl>
                                          <p:spTgt spid="18"/>
                                        </p:tgtEl>
                                        <p:attrNameLst>
                                          <p:attrName>style.visibility</p:attrName>
                                        </p:attrNameLst>
                                      </p:cBhvr>
                                      <p:to>
                                        <p:strVal val="visible"/>
                                      </p:to>
                                    </p:set>
                                    <p:anim calcmode="lin" valueType="num">
                                      <p:cBhvr>
                                        <p:cTn id="59" dur="250" fill="hold"/>
                                        <p:tgtEl>
                                          <p:spTgt spid="18"/>
                                        </p:tgtEl>
                                        <p:attrNameLst>
                                          <p:attrName>ppt_w</p:attrName>
                                        </p:attrNameLst>
                                      </p:cBhvr>
                                      <p:tavLst>
                                        <p:tav tm="0">
                                          <p:val>
                                            <p:strVal val="4*#ppt_w"/>
                                          </p:val>
                                        </p:tav>
                                        <p:tav tm="100000">
                                          <p:val>
                                            <p:strVal val="#ppt_w"/>
                                          </p:val>
                                        </p:tav>
                                      </p:tavLst>
                                    </p:anim>
                                    <p:anim calcmode="lin" valueType="num">
                                      <p:cBhvr>
                                        <p:cTn id="6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7" name="Check mark.wav"/>
                                        </p:tgtEl>
                                      </p:cMediaNode>
                                    </p:audio>
                                  </p:sub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withEffect">
                                  <p:stCondLst>
                                    <p:cond delay="0"/>
                                  </p:stCondLst>
                                  <p:childTnLst>
                                    <p:animClr clrSpc="rgb" dir="cw">
                                      <p:cBhvr>
                                        <p:cTn id="65" dur="250" fill="hold"/>
                                        <p:tgtEl>
                                          <p:spTgt spid="12"/>
                                        </p:tgtEl>
                                        <p:attrNameLst>
                                          <p:attrName>fillcolor</p:attrName>
                                        </p:attrNameLst>
                                      </p:cBhvr>
                                      <p:to>
                                        <a:schemeClr val="accent1"/>
                                      </p:to>
                                    </p:animClr>
                                    <p:set>
                                      <p:cBhvr>
                                        <p:cTn id="66" dur="250" fill="hold"/>
                                        <p:tgtEl>
                                          <p:spTgt spid="12"/>
                                        </p:tgtEl>
                                        <p:attrNameLst>
                                          <p:attrName>fill.type</p:attrName>
                                        </p:attrNameLst>
                                      </p:cBhvr>
                                      <p:to>
                                        <p:strVal val="solid"/>
                                      </p:to>
                                    </p:set>
                                    <p:set>
                                      <p:cBhvr>
                                        <p:cTn id="67" dur="250" fill="hold"/>
                                        <p:tgtEl>
                                          <p:spTgt spid="1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1" presetClass="emph" presetSubtype="2" fill="hold" nodeType="withEffect">
                                  <p:stCondLst>
                                    <p:cond delay="500"/>
                                  </p:stCondLst>
                                  <p:childTnLst>
                                    <p:animClr clrSpc="rgb" dir="cw">
                                      <p:cBhvr>
                                        <p:cTn id="69" dur="250" fill="hold"/>
                                        <p:tgtEl>
                                          <p:spTgt spid="12"/>
                                        </p:tgtEl>
                                        <p:attrNameLst>
                                          <p:attrName>fillcolor</p:attrName>
                                        </p:attrNameLst>
                                      </p:cBhvr>
                                      <p:to>
                                        <a:schemeClr val="accent1"/>
                                      </p:to>
                                    </p:animClr>
                                    <p:set>
                                      <p:cBhvr>
                                        <p:cTn id="70" dur="250" fill="hold"/>
                                        <p:tgtEl>
                                          <p:spTgt spid="12"/>
                                        </p:tgtEl>
                                        <p:attrNameLst>
                                          <p:attrName>fill.type</p:attrName>
                                        </p:attrNameLst>
                                      </p:cBhvr>
                                      <p:to>
                                        <p:strVal val="solid"/>
                                      </p:to>
                                    </p:set>
                                    <p:set>
                                      <p:cBhvr>
                                        <p:cTn id="71" dur="250" fill="hold"/>
                                        <p:tgtEl>
                                          <p:spTgt spid="12"/>
                                        </p:tgtEl>
                                        <p:attrNameLst>
                                          <p:attrName>fill.on</p:attrName>
                                        </p:attrNameLst>
                                      </p:cBhvr>
                                      <p:to>
                                        <p:strVal val="true"/>
                                      </p:to>
                                    </p:set>
                                  </p:childTnLst>
                                </p:cTn>
                              </p:par>
                              <p:par>
                                <p:cTn id="72" presetID="23" presetClass="entr" presetSubtype="32" fill="hold" nodeType="withEffect">
                                  <p:stCondLst>
                                    <p:cond delay="500"/>
                                  </p:stCondLst>
                                  <p:childTnLst>
                                    <p:set>
                                      <p:cBhvr>
                                        <p:cTn id="73" dur="1" fill="hold">
                                          <p:stCondLst>
                                            <p:cond delay="0"/>
                                          </p:stCondLst>
                                        </p:cTn>
                                        <p:tgtEl>
                                          <p:spTgt spid="17"/>
                                        </p:tgtEl>
                                        <p:attrNameLst>
                                          <p:attrName>style.visibility</p:attrName>
                                        </p:attrNameLst>
                                      </p:cBhvr>
                                      <p:to>
                                        <p:strVal val="visible"/>
                                      </p:to>
                                    </p:set>
                                    <p:anim calcmode="lin" valueType="num">
                                      <p:cBhvr>
                                        <p:cTn id="74" dur="250" fill="hold"/>
                                        <p:tgtEl>
                                          <p:spTgt spid="17"/>
                                        </p:tgtEl>
                                        <p:attrNameLst>
                                          <p:attrName>ppt_w</p:attrName>
                                        </p:attrNameLst>
                                      </p:cBhvr>
                                      <p:tavLst>
                                        <p:tav tm="0">
                                          <p:val>
                                            <p:strVal val="4*#ppt_w"/>
                                          </p:val>
                                        </p:tav>
                                        <p:tav tm="100000">
                                          <p:val>
                                            <p:strVal val="#ppt_w"/>
                                          </p:val>
                                        </p:tav>
                                      </p:tavLst>
                                    </p:anim>
                                    <p:anim calcmode="lin" valueType="num">
                                      <p:cBhvr>
                                        <p:cTn id="7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2"/>
                  </p:tgtEl>
                </p:cond>
              </p:nextCondLst>
            </p:seq>
          </p:childTnLst>
        </p:cTn>
      </p:par>
    </p:tnLst>
    <p:bldLst>
      <p:bldP spid="13" grpId="0" animBg="1"/>
      <p:bldP spid="3"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2">
            <a:extLst>
              <a:ext uri="{FF2B5EF4-FFF2-40B4-BE49-F238E27FC236}">
                <a16:creationId xmlns:a16="http://schemas.microsoft.com/office/drawing/2014/main" id="{C0871941-4DAF-4492-AED0-DC046E9F2490}"/>
              </a:ext>
            </a:extLst>
          </p:cNvPr>
          <p:cNvPicPr/>
          <p:nvPr/>
        </p:nvPicPr>
        <p:blipFill rotWithShape="1">
          <a:blip r:embed="rId2"/>
          <a:srcRect b="5040"/>
          <a:stretch/>
        </p:blipFill>
        <p:spPr>
          <a:xfrm>
            <a:off x="457200" y="457200"/>
            <a:ext cx="11277600" cy="5943600"/>
          </a:xfrm>
          <a:prstGeom prst="rect">
            <a:avLst/>
          </a:prstGeom>
        </p:spPr>
      </p:pic>
    </p:spTree>
    <p:extLst>
      <p:ext uri="{BB962C8B-B14F-4D97-AF65-F5344CB8AC3E}">
        <p14:creationId xmlns:p14="http://schemas.microsoft.com/office/powerpoint/2010/main" val="1621541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Hình ảnh 30">
            <a:extLst>
              <a:ext uri="{FF2B5EF4-FFF2-40B4-BE49-F238E27FC236}">
                <a16:creationId xmlns:a16="http://schemas.microsoft.com/office/drawing/2014/main" id="{AF640756-742B-4258-8E16-0CED1A1A5C5A}"/>
              </a:ext>
            </a:extLst>
          </p:cNvPr>
          <p:cNvPicPr/>
          <p:nvPr/>
        </p:nvPicPr>
        <p:blipFill rotWithShape="1">
          <a:blip r:embed="rId2"/>
          <a:srcRect l="1315" r="61589"/>
          <a:stretch/>
        </p:blipFill>
        <p:spPr>
          <a:xfrm>
            <a:off x="20" y="1282"/>
            <a:ext cx="4582997" cy="6856718"/>
          </a:xfrm>
          <a:prstGeom prst="rect">
            <a:avLst/>
          </a:prstGeom>
        </p:spPr>
      </p:pic>
      <p:pic>
        <p:nvPicPr>
          <p:cNvPr id="4" name="Hình ảnh 30">
            <a:extLst>
              <a:ext uri="{FF2B5EF4-FFF2-40B4-BE49-F238E27FC236}">
                <a16:creationId xmlns:a16="http://schemas.microsoft.com/office/drawing/2014/main" id="{47A84B72-926C-49A3-A43B-69E6DF1BEBE2}"/>
              </a:ext>
            </a:extLst>
          </p:cNvPr>
          <p:cNvPicPr/>
          <p:nvPr/>
        </p:nvPicPr>
        <p:blipFill rotWithShape="1">
          <a:blip r:embed="rId2"/>
          <a:srcRect l="38232" r="1"/>
          <a:stretch/>
        </p:blipFill>
        <p:spPr>
          <a:xfrm>
            <a:off x="4560982" y="1282"/>
            <a:ext cx="7631017" cy="6856718"/>
          </a:xfrm>
          <a:prstGeom prst="rect">
            <a:avLst/>
          </a:prstGeom>
        </p:spPr>
      </p:pic>
    </p:spTree>
    <p:extLst>
      <p:ext uri="{BB962C8B-B14F-4D97-AF65-F5344CB8AC3E}">
        <p14:creationId xmlns:p14="http://schemas.microsoft.com/office/powerpoint/2010/main" val="28577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2" descr="35">
            <a:extLst>
              <a:ext uri="{FF2B5EF4-FFF2-40B4-BE49-F238E27FC236}">
                <a16:creationId xmlns:a16="http://schemas.microsoft.com/office/drawing/2014/main" id="{3B6533CF-9C37-4B92-A029-37A466337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 y="0"/>
            <a:ext cx="12100560" cy="677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CB09004-8620-4633-ABA0-4FEC3E569980}"/>
              </a:ext>
            </a:extLst>
          </p:cNvPr>
          <p:cNvSpPr/>
          <p:nvPr/>
        </p:nvSpPr>
        <p:spPr>
          <a:xfrm>
            <a:off x="3162300" y="1371600"/>
            <a:ext cx="6172200" cy="830997"/>
          </a:xfrm>
          <a:prstGeom prst="rect">
            <a:avLst/>
          </a:prstGeom>
        </p:spPr>
        <p:txBody>
          <a:bodyPr>
            <a:spAutoFit/>
          </a:bodyPr>
          <a:lstStyle/>
          <a:p>
            <a:pPr algn="ctr">
              <a:defRPr/>
            </a:pPr>
            <a:r>
              <a:rPr lang="en-US" sz="4800" kern="10">
                <a:ln w="9525">
                  <a:solidFill>
                    <a:srgbClr val="FF0000"/>
                  </a:solidFill>
                  <a:round/>
                  <a:headEnd/>
                  <a:tailEnd/>
                </a:ln>
                <a:solidFill>
                  <a:srgbClr val="FF0000"/>
                </a:solidFill>
                <a:latin typeface="Arial" panose="020B0604020202020204" pitchFamily="34" charset="0"/>
                <a:cs typeface="Arial" panose="020B0604020202020204" pitchFamily="34" charset="0"/>
              </a:rPr>
              <a:t>DẶN DÒ</a:t>
            </a:r>
            <a:endParaRPr lang="en-US" sz="4800" kern="10" dirty="0">
              <a:ln w="9525">
                <a:solidFill>
                  <a:srgbClr val="FF0000"/>
                </a:solidFill>
                <a:round/>
                <a:headEnd/>
                <a:tailEnd/>
              </a:ln>
              <a:solidFill>
                <a:srgbClr val="FF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5F12D1E-7C61-4927-8DBE-F87FCA7B43B2}"/>
              </a:ext>
            </a:extLst>
          </p:cNvPr>
          <p:cNvSpPr/>
          <p:nvPr/>
        </p:nvSpPr>
        <p:spPr>
          <a:xfrm>
            <a:off x="3310420" y="2343784"/>
            <a:ext cx="6024079" cy="590931"/>
          </a:xfrm>
          <a:prstGeom prst="rect">
            <a:avLst/>
          </a:prstGeom>
        </p:spPr>
        <p:txBody>
          <a:bodyPr wrap="square">
            <a:sp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1.Xem lại bài đã học</a:t>
            </a:r>
          </a:p>
        </p:txBody>
      </p:sp>
      <p:sp>
        <p:nvSpPr>
          <p:cNvPr id="4" name="Rectangle 3">
            <a:extLst>
              <a:ext uri="{FF2B5EF4-FFF2-40B4-BE49-F238E27FC236}">
                <a16:creationId xmlns:a16="http://schemas.microsoft.com/office/drawing/2014/main" id="{C64AB8A6-5F02-495C-97B9-A20DEB154D9B}"/>
              </a:ext>
            </a:extLst>
          </p:cNvPr>
          <p:cNvSpPr/>
          <p:nvPr/>
        </p:nvSpPr>
        <p:spPr>
          <a:xfrm>
            <a:off x="3310420" y="3075902"/>
            <a:ext cx="7289175" cy="590931"/>
          </a:xfrm>
          <a:prstGeom prst="rect">
            <a:avLst/>
          </a:prstGeom>
        </p:spPr>
        <p:txBody>
          <a:bodyPr wrap="none">
            <a:spAutoFit/>
          </a:bodyPr>
          <a:lstStyle/>
          <a:p>
            <a:pPr defTabSz="1657994">
              <a:lnSpc>
                <a:spcPct val="90000"/>
              </a:lnSpc>
              <a:spcBef>
                <a:spcPct val="0"/>
              </a:spcBef>
              <a:spcAft>
                <a:spcPct val="35000"/>
              </a:spcAft>
            </a:pPr>
            <a:r>
              <a:rPr lang="en-US" sz="3600" b="1">
                <a:solidFill>
                  <a:srgbClr val="FF99CC"/>
                </a:solidFill>
                <a:latin typeface="Arial" pitchFamily="34" charset="0"/>
                <a:cs typeface="Arial" pitchFamily="34" charset="0"/>
              </a:rPr>
              <a:t>2.Hoàn thành bài tập SGK (BT 1)</a:t>
            </a:r>
          </a:p>
        </p:txBody>
      </p:sp>
      <p:sp>
        <p:nvSpPr>
          <p:cNvPr id="5" name="Rectangle 4">
            <a:extLst>
              <a:ext uri="{FF2B5EF4-FFF2-40B4-BE49-F238E27FC236}">
                <a16:creationId xmlns:a16="http://schemas.microsoft.com/office/drawing/2014/main" id="{2107CD84-4F80-48C1-958B-2B65276A26B8}"/>
              </a:ext>
            </a:extLst>
          </p:cNvPr>
          <p:cNvSpPr/>
          <p:nvPr/>
        </p:nvSpPr>
        <p:spPr>
          <a:xfrm>
            <a:off x="3310420" y="3923286"/>
            <a:ext cx="7289174" cy="1089529"/>
          </a:xfrm>
          <a:prstGeom prst="rect">
            <a:avLst/>
          </a:prstGeom>
        </p:spPr>
        <p:txBody>
          <a:bodyPr wrap="square">
            <a:spAutoFit/>
          </a:bodyPr>
          <a:lstStyle/>
          <a:p>
            <a:pPr algn="ctr" defTabSz="1657994">
              <a:lnSpc>
                <a:spcPct val="90000"/>
              </a:lnSpc>
              <a:spcBef>
                <a:spcPct val="0"/>
              </a:spcBef>
              <a:spcAft>
                <a:spcPct val="35000"/>
              </a:spcAft>
            </a:pPr>
            <a:r>
              <a:rPr lang="en-US" sz="3600" b="1">
                <a:solidFill>
                  <a:srgbClr val="3399FF"/>
                </a:solidFill>
                <a:latin typeface="Arial" pitchFamily="34" charset="0"/>
                <a:cs typeface="Arial" pitchFamily="34" charset="0"/>
              </a:rPr>
              <a:t>3. Chuẩn bị bài 23: Sự sống trên Trái Đất</a:t>
            </a:r>
          </a:p>
        </p:txBody>
      </p:sp>
    </p:spTree>
  </p:cSld>
  <p:clrMapOvr>
    <a:masterClrMapping/>
  </p:clrMapOvr>
  <p:transition spd="med">
    <p:wedg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7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Hình ảnh 7">
            <a:extLst>
              <a:ext uri="{FF2B5EF4-FFF2-40B4-BE49-F238E27FC236}">
                <a16:creationId xmlns:a16="http://schemas.microsoft.com/office/drawing/2014/main" id="{0260D541-6299-4830-B4B8-0A1B43061398}"/>
              </a:ext>
            </a:extLst>
          </p:cNvPr>
          <p:cNvPicPr/>
          <p:nvPr/>
        </p:nvPicPr>
        <p:blipFill rotWithShape="1">
          <a:blip r:embed="rId3"/>
          <a:srcRect l="6673" r="59122" b="25368"/>
          <a:stretch/>
        </p:blipFill>
        <p:spPr>
          <a:xfrm>
            <a:off x="616943" y="480060"/>
            <a:ext cx="4803355" cy="5215660"/>
          </a:xfrm>
          <a:prstGeom prst="rect">
            <a:avLst/>
          </a:prstGeom>
        </p:spPr>
      </p:pic>
      <p:pic>
        <p:nvPicPr>
          <p:cNvPr id="9" name="Hình ảnh 7">
            <a:extLst>
              <a:ext uri="{FF2B5EF4-FFF2-40B4-BE49-F238E27FC236}">
                <a16:creationId xmlns:a16="http://schemas.microsoft.com/office/drawing/2014/main" id="{0E5AB902-30D6-4CB4-A8C9-649BD2E0973A}"/>
              </a:ext>
            </a:extLst>
          </p:cNvPr>
          <p:cNvPicPr/>
          <p:nvPr/>
        </p:nvPicPr>
        <p:blipFill rotWithShape="1">
          <a:blip r:embed="rId3"/>
          <a:srcRect l="48121" b="24540"/>
          <a:stretch/>
        </p:blipFill>
        <p:spPr>
          <a:xfrm>
            <a:off x="6786391" y="651039"/>
            <a:ext cx="4317038" cy="4588617"/>
          </a:xfrm>
          <a:prstGeom prst="rect">
            <a:avLst/>
          </a:prstGeom>
        </p:spPr>
      </p:pic>
      <p:sp>
        <p:nvSpPr>
          <p:cNvPr id="26" name="!!Rectangle 11">
            <a:extLst>
              <a:ext uri="{FF2B5EF4-FFF2-40B4-BE49-F238E27FC236}">
                <a16:creationId xmlns:a16="http://schemas.microsoft.com/office/drawing/2014/main" id="{FE149442-AA34-4840-8313-2370D065E785}"/>
              </a:ext>
            </a:extLst>
          </p:cNvPr>
          <p:cNvSpPr/>
          <p:nvPr/>
        </p:nvSpPr>
        <p:spPr>
          <a:xfrm>
            <a:off x="3302334" y="573342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7" name="!!Rectangle 11">
            <a:extLst>
              <a:ext uri="{FF2B5EF4-FFF2-40B4-BE49-F238E27FC236}">
                <a16:creationId xmlns:a16="http://schemas.microsoft.com/office/drawing/2014/main" id="{87C99950-8574-4D17-A5A3-16B7AF8C81E2}"/>
              </a:ext>
            </a:extLst>
          </p:cNvPr>
          <p:cNvSpPr/>
          <p:nvPr/>
        </p:nvSpPr>
        <p:spPr>
          <a:xfrm>
            <a:off x="4303237" y="5733421"/>
            <a:ext cx="991519"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8" name="!!Rectangle 11">
            <a:extLst>
              <a:ext uri="{FF2B5EF4-FFF2-40B4-BE49-F238E27FC236}">
                <a16:creationId xmlns:a16="http://schemas.microsoft.com/office/drawing/2014/main" id="{B0705C9C-36FC-47EE-88F4-5E27D62DC5F9}"/>
              </a:ext>
            </a:extLst>
          </p:cNvPr>
          <p:cNvSpPr/>
          <p:nvPr/>
        </p:nvSpPr>
        <p:spPr>
          <a:xfrm>
            <a:off x="5304140" y="573342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9" name="!!Rectangle 11">
            <a:extLst>
              <a:ext uri="{FF2B5EF4-FFF2-40B4-BE49-F238E27FC236}">
                <a16:creationId xmlns:a16="http://schemas.microsoft.com/office/drawing/2014/main" id="{D14B210D-A1EF-46D7-854D-D9DFB8BD434E}"/>
              </a:ext>
            </a:extLst>
          </p:cNvPr>
          <p:cNvSpPr/>
          <p:nvPr/>
        </p:nvSpPr>
        <p:spPr>
          <a:xfrm>
            <a:off x="6305043" y="573342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0" name="!!Rectangle 11">
            <a:extLst>
              <a:ext uri="{FF2B5EF4-FFF2-40B4-BE49-F238E27FC236}">
                <a16:creationId xmlns:a16="http://schemas.microsoft.com/office/drawing/2014/main" id="{DBEDB2C9-DDB1-44FE-AD86-7B21AE7EA02C}"/>
              </a:ext>
            </a:extLst>
          </p:cNvPr>
          <p:cNvSpPr/>
          <p:nvPr/>
        </p:nvSpPr>
        <p:spPr>
          <a:xfrm>
            <a:off x="7305946" y="573342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1" name="!!Rectangle 11">
            <a:extLst>
              <a:ext uri="{FF2B5EF4-FFF2-40B4-BE49-F238E27FC236}">
                <a16:creationId xmlns:a16="http://schemas.microsoft.com/office/drawing/2014/main" id="{85A62C37-F722-49AA-929B-8B2BB78A45E8}"/>
              </a:ext>
            </a:extLst>
          </p:cNvPr>
          <p:cNvSpPr/>
          <p:nvPr/>
        </p:nvSpPr>
        <p:spPr>
          <a:xfrm>
            <a:off x="8306849" y="573342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2" name="!!Rectangle 11">
            <a:extLst>
              <a:ext uri="{FF2B5EF4-FFF2-40B4-BE49-F238E27FC236}">
                <a16:creationId xmlns:a16="http://schemas.microsoft.com/office/drawing/2014/main" id="{D7DF6E4E-A6CD-4B94-BDD6-B07B8BF0F171}"/>
              </a:ext>
            </a:extLst>
          </p:cNvPr>
          <p:cNvSpPr/>
          <p:nvPr/>
        </p:nvSpPr>
        <p:spPr>
          <a:xfrm>
            <a:off x="9307752" y="573342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4" name="!!Rectangle 11">
            <a:extLst>
              <a:ext uri="{FF2B5EF4-FFF2-40B4-BE49-F238E27FC236}">
                <a16:creationId xmlns:a16="http://schemas.microsoft.com/office/drawing/2014/main" id="{8E33E251-8EEE-4B84-A9B1-DC150DDE3BDF}"/>
              </a:ext>
            </a:extLst>
          </p:cNvPr>
          <p:cNvSpPr/>
          <p:nvPr/>
        </p:nvSpPr>
        <p:spPr>
          <a:xfrm>
            <a:off x="3297296" y="573342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S</a:t>
            </a:r>
            <a:endParaRPr lang="en-US" sz="6000">
              <a:latin typeface="#9Slide07 SFU Rhythm" panose="00000400000000000000" pitchFamily="2" charset="0"/>
            </a:endParaRPr>
          </a:p>
        </p:txBody>
      </p:sp>
      <p:sp>
        <p:nvSpPr>
          <p:cNvPr id="35" name="!!Rectangle 11">
            <a:extLst>
              <a:ext uri="{FF2B5EF4-FFF2-40B4-BE49-F238E27FC236}">
                <a16:creationId xmlns:a16="http://schemas.microsoft.com/office/drawing/2014/main" id="{A944FE33-2DC9-4667-A63D-D461151E982C}"/>
              </a:ext>
            </a:extLst>
          </p:cNvPr>
          <p:cNvSpPr/>
          <p:nvPr/>
        </p:nvSpPr>
        <p:spPr>
          <a:xfrm>
            <a:off x="4332003" y="5733421"/>
            <a:ext cx="991519"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I</a:t>
            </a:r>
            <a:endParaRPr lang="en-US" sz="6000">
              <a:latin typeface="#9Slide07 SFU Rhythm" panose="00000400000000000000" pitchFamily="2" charset="0"/>
            </a:endParaRPr>
          </a:p>
        </p:txBody>
      </p:sp>
      <p:sp>
        <p:nvSpPr>
          <p:cNvPr id="36" name="!!Rectangle 11">
            <a:extLst>
              <a:ext uri="{FF2B5EF4-FFF2-40B4-BE49-F238E27FC236}">
                <a16:creationId xmlns:a16="http://schemas.microsoft.com/office/drawing/2014/main" id="{D42F14E0-06AA-4582-BDFD-1CB0A8565680}"/>
              </a:ext>
            </a:extLst>
          </p:cNvPr>
          <p:cNvSpPr/>
          <p:nvPr/>
        </p:nvSpPr>
        <p:spPr>
          <a:xfrm>
            <a:off x="5371761" y="573342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N</a:t>
            </a:r>
            <a:endParaRPr lang="en-US" sz="6000">
              <a:latin typeface="#9Slide07 SFU Rhythm" panose="00000400000000000000" pitchFamily="2" charset="0"/>
            </a:endParaRPr>
          </a:p>
        </p:txBody>
      </p:sp>
      <p:sp>
        <p:nvSpPr>
          <p:cNvPr id="37" name="!!Rectangle 11">
            <a:extLst>
              <a:ext uri="{FF2B5EF4-FFF2-40B4-BE49-F238E27FC236}">
                <a16:creationId xmlns:a16="http://schemas.microsoft.com/office/drawing/2014/main" id="{AFAF4E39-0DCE-4EF8-958E-D2E962AB5C0F}"/>
              </a:ext>
            </a:extLst>
          </p:cNvPr>
          <p:cNvSpPr/>
          <p:nvPr/>
        </p:nvSpPr>
        <p:spPr>
          <a:xfrm>
            <a:off x="6382367" y="573342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H</a:t>
            </a:r>
            <a:endParaRPr lang="en-US" sz="6000">
              <a:latin typeface="#9Slide07 SFU Rhythm" panose="00000400000000000000" pitchFamily="2" charset="0"/>
            </a:endParaRPr>
          </a:p>
        </p:txBody>
      </p:sp>
      <p:sp>
        <p:nvSpPr>
          <p:cNvPr id="38" name="!!Rectangle 11">
            <a:extLst>
              <a:ext uri="{FF2B5EF4-FFF2-40B4-BE49-F238E27FC236}">
                <a16:creationId xmlns:a16="http://schemas.microsoft.com/office/drawing/2014/main" id="{E5329E70-CB12-44BF-9C1C-BE1DEDC94040}"/>
              </a:ext>
            </a:extLst>
          </p:cNvPr>
          <p:cNvSpPr/>
          <p:nvPr/>
        </p:nvSpPr>
        <p:spPr>
          <a:xfrm>
            <a:off x="7398900" y="573342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V</a:t>
            </a:r>
            <a:endParaRPr lang="en-US" sz="6000">
              <a:latin typeface="#9Slide07 SFU Rhythm" panose="00000400000000000000" pitchFamily="2" charset="0"/>
            </a:endParaRPr>
          </a:p>
        </p:txBody>
      </p:sp>
      <p:sp>
        <p:nvSpPr>
          <p:cNvPr id="39" name="!!Rectangle 11">
            <a:extLst>
              <a:ext uri="{FF2B5EF4-FFF2-40B4-BE49-F238E27FC236}">
                <a16:creationId xmlns:a16="http://schemas.microsoft.com/office/drawing/2014/main" id="{2581C293-6FB8-4153-BC02-3171F2FCBC1D}"/>
              </a:ext>
            </a:extLst>
          </p:cNvPr>
          <p:cNvSpPr/>
          <p:nvPr/>
        </p:nvSpPr>
        <p:spPr>
          <a:xfrm>
            <a:off x="8421056" y="573342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Ậ</a:t>
            </a:r>
            <a:endParaRPr lang="en-US" sz="6000">
              <a:latin typeface="#9Slide07 SFU Rhythm" panose="00000400000000000000" pitchFamily="2" charset="0"/>
            </a:endParaRPr>
          </a:p>
        </p:txBody>
      </p:sp>
      <p:sp>
        <p:nvSpPr>
          <p:cNvPr id="40" name="!!Rectangle 11">
            <a:extLst>
              <a:ext uri="{FF2B5EF4-FFF2-40B4-BE49-F238E27FC236}">
                <a16:creationId xmlns:a16="http://schemas.microsoft.com/office/drawing/2014/main" id="{9509199F-6B3B-4432-9F2A-562D25B3E96E}"/>
              </a:ext>
            </a:extLst>
          </p:cNvPr>
          <p:cNvSpPr/>
          <p:nvPr/>
        </p:nvSpPr>
        <p:spPr>
          <a:xfrm>
            <a:off x="9464432" y="573342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T</a:t>
            </a:r>
            <a:endParaRPr lang="en-US" sz="6000">
              <a:latin typeface="#9Slide07 SFU Rhythm" panose="00000400000000000000" pitchFamily="2" charset="0"/>
            </a:endParaRPr>
          </a:p>
        </p:txBody>
      </p:sp>
    </p:spTree>
    <p:extLst>
      <p:ext uri="{BB962C8B-B14F-4D97-AF65-F5344CB8AC3E}">
        <p14:creationId xmlns:p14="http://schemas.microsoft.com/office/powerpoint/2010/main" val="315967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bg/>
                                          </p:spTgt>
                                        </p:tgtEl>
                                        <p:attrNameLst>
                                          <p:attrName>style.visibility</p:attrName>
                                        </p:attrNameLst>
                                      </p:cBhvr>
                                      <p:to>
                                        <p:strVal val="visible"/>
                                      </p:to>
                                    </p:set>
                                    <p:animEffect transition="in" filter="wipe(left)">
                                      <p:cBhvr>
                                        <p:cTn id="7" dur="1000"/>
                                        <p:tgtEl>
                                          <p:spTgt spid="3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1000"/>
                                        <p:tgtEl>
                                          <p:spTgt spid="34">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5">
                                            <p:bg/>
                                          </p:spTgt>
                                        </p:tgtEl>
                                        <p:attrNameLst>
                                          <p:attrName>style.visibility</p:attrName>
                                        </p:attrNameLst>
                                      </p:cBhvr>
                                      <p:to>
                                        <p:strVal val="visible"/>
                                      </p:to>
                                    </p:set>
                                    <p:animEffect transition="in" filter="wipe(left)">
                                      <p:cBhvr>
                                        <p:cTn id="15" dur="1000"/>
                                        <p:tgtEl>
                                          <p:spTgt spid="35">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5">
                                            <p:txEl>
                                              <p:pRg st="0" end="0"/>
                                            </p:txEl>
                                          </p:spTgt>
                                        </p:tgtEl>
                                        <p:attrNameLst>
                                          <p:attrName>style.visibility</p:attrName>
                                        </p:attrNameLst>
                                      </p:cBhvr>
                                      <p:to>
                                        <p:strVal val="visible"/>
                                      </p:to>
                                    </p:set>
                                    <p:animEffect transition="in" filter="wipe(left)">
                                      <p:cBhvr>
                                        <p:cTn id="18" dur="1000"/>
                                        <p:tgtEl>
                                          <p:spTgt spid="35">
                                            <p:txEl>
                                              <p:pRg st="0" end="0"/>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6">
                                            <p:bg/>
                                          </p:spTgt>
                                        </p:tgtEl>
                                        <p:attrNameLst>
                                          <p:attrName>style.visibility</p:attrName>
                                        </p:attrNameLst>
                                      </p:cBhvr>
                                      <p:to>
                                        <p:strVal val="visible"/>
                                      </p:to>
                                    </p:set>
                                    <p:animEffect transition="in" filter="wipe(left)">
                                      <p:cBhvr>
                                        <p:cTn id="21" dur="1000"/>
                                        <p:tgtEl>
                                          <p:spTgt spid="36">
                                            <p:bg/>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6">
                                            <p:txEl>
                                              <p:pRg st="0" end="0"/>
                                            </p:txEl>
                                          </p:spTgt>
                                        </p:tgtEl>
                                        <p:attrNameLst>
                                          <p:attrName>style.visibility</p:attrName>
                                        </p:attrNameLst>
                                      </p:cBhvr>
                                      <p:to>
                                        <p:strVal val="visible"/>
                                      </p:to>
                                    </p:set>
                                    <p:animEffect transition="in" filter="wipe(left)">
                                      <p:cBhvr>
                                        <p:cTn id="24" dur="1000"/>
                                        <p:tgtEl>
                                          <p:spTgt spid="36">
                                            <p:txEl>
                                              <p:pRg st="0" end="0"/>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7">
                                            <p:bg/>
                                          </p:spTgt>
                                        </p:tgtEl>
                                        <p:attrNameLst>
                                          <p:attrName>style.visibility</p:attrName>
                                        </p:attrNameLst>
                                      </p:cBhvr>
                                      <p:to>
                                        <p:strVal val="visible"/>
                                      </p:to>
                                    </p:set>
                                    <p:animEffect transition="in" filter="wipe(left)">
                                      <p:cBhvr>
                                        <p:cTn id="27" dur="1000"/>
                                        <p:tgtEl>
                                          <p:spTgt spid="37">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7">
                                            <p:txEl>
                                              <p:pRg st="0" end="0"/>
                                            </p:txEl>
                                          </p:spTgt>
                                        </p:tgtEl>
                                        <p:attrNameLst>
                                          <p:attrName>style.visibility</p:attrName>
                                        </p:attrNameLst>
                                      </p:cBhvr>
                                      <p:to>
                                        <p:strVal val="visible"/>
                                      </p:to>
                                    </p:set>
                                    <p:animEffect transition="in" filter="wipe(left)">
                                      <p:cBhvr>
                                        <p:cTn id="30" dur="1000"/>
                                        <p:tgtEl>
                                          <p:spTgt spid="37">
                                            <p:txEl>
                                              <p:pRg st="0" end="0"/>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8">
                                            <p:bg/>
                                          </p:spTgt>
                                        </p:tgtEl>
                                        <p:attrNameLst>
                                          <p:attrName>style.visibility</p:attrName>
                                        </p:attrNameLst>
                                      </p:cBhvr>
                                      <p:to>
                                        <p:strVal val="visible"/>
                                      </p:to>
                                    </p:set>
                                    <p:animEffect transition="in" filter="wipe(left)">
                                      <p:cBhvr>
                                        <p:cTn id="33" dur="1000"/>
                                        <p:tgtEl>
                                          <p:spTgt spid="38">
                                            <p:bg/>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8">
                                            <p:txEl>
                                              <p:pRg st="0" end="0"/>
                                            </p:txEl>
                                          </p:spTgt>
                                        </p:tgtEl>
                                        <p:attrNameLst>
                                          <p:attrName>style.visibility</p:attrName>
                                        </p:attrNameLst>
                                      </p:cBhvr>
                                      <p:to>
                                        <p:strVal val="visible"/>
                                      </p:to>
                                    </p:set>
                                    <p:animEffect transition="in" filter="wipe(left)">
                                      <p:cBhvr>
                                        <p:cTn id="36" dur="1000"/>
                                        <p:tgtEl>
                                          <p:spTgt spid="38">
                                            <p:txEl>
                                              <p:pRg st="0" end="0"/>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9">
                                            <p:bg/>
                                          </p:spTgt>
                                        </p:tgtEl>
                                        <p:attrNameLst>
                                          <p:attrName>style.visibility</p:attrName>
                                        </p:attrNameLst>
                                      </p:cBhvr>
                                      <p:to>
                                        <p:strVal val="visible"/>
                                      </p:to>
                                    </p:set>
                                    <p:animEffect transition="in" filter="wipe(left)">
                                      <p:cBhvr>
                                        <p:cTn id="39" dur="1000"/>
                                        <p:tgtEl>
                                          <p:spTgt spid="39">
                                            <p:bg/>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9">
                                            <p:txEl>
                                              <p:pRg st="0" end="0"/>
                                            </p:txEl>
                                          </p:spTgt>
                                        </p:tgtEl>
                                        <p:attrNameLst>
                                          <p:attrName>style.visibility</p:attrName>
                                        </p:attrNameLst>
                                      </p:cBhvr>
                                      <p:to>
                                        <p:strVal val="visible"/>
                                      </p:to>
                                    </p:set>
                                    <p:animEffect transition="in" filter="wipe(left)">
                                      <p:cBhvr>
                                        <p:cTn id="42" dur="1000"/>
                                        <p:tgtEl>
                                          <p:spTgt spid="39">
                                            <p:txEl>
                                              <p:pRg st="0" end="0"/>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0">
                                            <p:bg/>
                                          </p:spTgt>
                                        </p:tgtEl>
                                        <p:attrNameLst>
                                          <p:attrName>style.visibility</p:attrName>
                                        </p:attrNameLst>
                                      </p:cBhvr>
                                      <p:to>
                                        <p:strVal val="visible"/>
                                      </p:to>
                                    </p:set>
                                    <p:animEffect transition="in" filter="wipe(left)">
                                      <p:cBhvr>
                                        <p:cTn id="45" dur="1000"/>
                                        <p:tgtEl>
                                          <p:spTgt spid="40">
                                            <p:bg/>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0">
                                            <p:txEl>
                                              <p:pRg st="0" end="0"/>
                                            </p:txEl>
                                          </p:spTgt>
                                        </p:tgtEl>
                                        <p:attrNameLst>
                                          <p:attrName>style.visibility</p:attrName>
                                        </p:attrNameLst>
                                      </p:cBhvr>
                                      <p:to>
                                        <p:strVal val="visible"/>
                                      </p:to>
                                    </p:set>
                                    <p:animEffect transition="in" filter="wipe(left)">
                                      <p:cBhvr>
                                        <p:cTn id="48" dur="10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animBg="1"/>
      <p:bldP spid="35" grpId="0" build="p" animBg="1"/>
      <p:bldP spid="36" grpId="0" build="p" animBg="1"/>
      <p:bldP spid="37" grpId="0" build="p" animBg="1"/>
      <p:bldP spid="38" grpId="0" build="p" animBg="1"/>
      <p:bldP spid="39" grpId="0" build="p" animBg="1"/>
      <p:bldP spid="40"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1C94DB-AE50-4FD5-BCA7-EA4FA32F4EA9}"/>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C09909-D76B-4414-BFB9-464193DC4EDA}"/>
              </a:ext>
            </a:extLst>
          </p:cNvPr>
          <p:cNvSpPr/>
          <p:nvPr/>
        </p:nvSpPr>
        <p:spPr>
          <a:xfrm>
            <a:off x="1447800" y="11684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US"/>
          </a:p>
        </p:txBody>
      </p:sp>
      <p:sp>
        <p:nvSpPr>
          <p:cNvPr id="6" name="TextBox 5">
            <a:extLst>
              <a:ext uri="{FF2B5EF4-FFF2-40B4-BE49-F238E27FC236}">
                <a16:creationId xmlns:a16="http://schemas.microsoft.com/office/drawing/2014/main" id="{23FDE90A-BAB4-4D05-A422-E05EFCFAE2EC}"/>
              </a:ext>
            </a:extLst>
          </p:cNvPr>
          <p:cNvSpPr txBox="1"/>
          <p:nvPr/>
        </p:nvSpPr>
        <p:spPr>
          <a:xfrm>
            <a:off x="4242709" y="451115"/>
            <a:ext cx="5948130" cy="1631351"/>
          </a:xfrm>
          <a:prstGeom prst="rect">
            <a:avLst/>
          </a:prstGeom>
          <a:noFill/>
        </p:spPr>
        <p:txBody>
          <a:bodyPr wrap="square" lIns="91414" tIns="45707" rIns="91414" bIns="45707" rtlCol="0">
            <a:spAutoFit/>
          </a:bodyPr>
          <a:lstStyle/>
          <a:p>
            <a:r>
              <a:rPr lang="en-US" sz="2000">
                <a:solidFill>
                  <a:srgbClr val="0070C0"/>
                </a:solidFill>
                <a:latin typeface="Arial" pitchFamily="34" charset="0"/>
                <a:cs typeface="Arial" pitchFamily="34" charset="0"/>
              </a:rPr>
              <a:t>Người soạn	: Lê Thị Chinh</a:t>
            </a:r>
          </a:p>
          <a:p>
            <a:r>
              <a:rPr lang="en-US" sz="2000">
                <a:solidFill>
                  <a:srgbClr val="0070C0"/>
                </a:solidFill>
                <a:latin typeface="Arial" pitchFamily="34" charset="0"/>
                <a:cs typeface="Arial" pitchFamily="34" charset="0"/>
              </a:rPr>
              <a:t>Năm sinh           : 1990</a:t>
            </a:r>
          </a:p>
          <a:p>
            <a:r>
              <a:rPr lang="en-US" sz="2000">
                <a:solidFill>
                  <a:srgbClr val="0070C0"/>
                </a:solidFill>
                <a:latin typeface="Arial" pitchFamily="34" charset="0"/>
                <a:cs typeface="Arial" pitchFamily="34" charset="0"/>
              </a:rPr>
              <a:t>Đơn vị công tác	: Trường THCS LÝ TỰ TRỌNG</a:t>
            </a:r>
          </a:p>
          <a:p>
            <a:r>
              <a:rPr lang="en-US" sz="2000">
                <a:solidFill>
                  <a:srgbClr val="0070C0"/>
                </a:solidFill>
                <a:latin typeface="Arial" pitchFamily="34" charset="0"/>
                <a:cs typeface="Arial" pitchFamily="34" charset="0"/>
              </a:rPr>
              <a:t>SĐT		: 0982276629</a:t>
            </a:r>
          </a:p>
          <a:p>
            <a:r>
              <a:rPr lang="en-US" sz="2000">
                <a:solidFill>
                  <a:srgbClr val="0070C0"/>
                </a:solidFill>
                <a:latin typeface="Arial" pitchFamily="34" charset="0"/>
                <a:cs typeface="Arial" pitchFamily="34" charset="0"/>
              </a:rPr>
              <a:t>Mail		: lethichinh09sdl@gmail.com</a:t>
            </a:r>
          </a:p>
        </p:txBody>
      </p:sp>
      <p:pic>
        <p:nvPicPr>
          <p:cNvPr id="7" name="Picture 2" descr="Có thể là hình ảnh về Chinh Lê và đang cười">
            <a:extLst>
              <a:ext uri="{FF2B5EF4-FFF2-40B4-BE49-F238E27FC236}">
                <a16:creationId xmlns:a16="http://schemas.microsoft.com/office/drawing/2014/main" id="{6F4152F9-DA89-4749-B93B-9AA3AB1606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6509" y="152246"/>
            <a:ext cx="1832840" cy="24437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94D781-FBBA-41B7-ADDA-0D4D2BF707A9}"/>
              </a:ext>
            </a:extLst>
          </p:cNvPr>
          <p:cNvSpPr txBox="1"/>
          <p:nvPr/>
        </p:nvSpPr>
        <p:spPr>
          <a:xfrm>
            <a:off x="1380276" y="2780976"/>
            <a:ext cx="9431447" cy="830997"/>
          </a:xfrm>
          <a:prstGeom prst="rect">
            <a:avLst/>
          </a:prstGeom>
          <a:solidFill>
            <a:schemeClr val="accent2">
              <a:lumMod val="20000"/>
              <a:lumOff val="80000"/>
            </a:schemeClr>
          </a:solidFill>
        </p:spPr>
        <p:txBody>
          <a:bodyPr wrap="square" rtlCol="0">
            <a:spAutoFit/>
          </a:bodyPr>
          <a:lstStyle/>
          <a:p>
            <a:pPr algn="ctr"/>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pPr algn="ctr"/>
            <a:r>
              <a:rPr lang="en-US" sz="2400" b="1">
                <a:solidFill>
                  <a:srgbClr val="0070C0"/>
                </a:solidFill>
                <a:latin typeface="Arial" panose="020B0604020202020204" pitchFamily="34" charset="0"/>
                <a:cs typeface="Arial" panose="020B0604020202020204" pitchFamily="34" charset="0"/>
              </a:rPr>
              <a:t>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sp>
        <p:nvSpPr>
          <p:cNvPr id="9" name="Rectangle 8">
            <a:extLst>
              <a:ext uri="{FF2B5EF4-FFF2-40B4-BE49-F238E27FC236}">
                <a16:creationId xmlns:a16="http://schemas.microsoft.com/office/drawing/2014/main" id="{D0B5C502-45C6-4E42-A8F6-7219F7D2DBCF}"/>
              </a:ext>
            </a:extLst>
          </p:cNvPr>
          <p:cNvSpPr/>
          <p:nvPr/>
        </p:nvSpPr>
        <p:spPr>
          <a:xfrm>
            <a:off x="176774" y="3632617"/>
            <a:ext cx="11838450" cy="3108543"/>
          </a:xfrm>
          <a:prstGeom prst="rect">
            <a:avLst/>
          </a:prstGeom>
        </p:spPr>
        <p:txBody>
          <a:bodyPr wrap="square">
            <a:spAutoFit/>
          </a:bodyPr>
          <a:lstStyle/>
          <a:p>
            <a:pPr marL="171450" lvl="0" indent="-171450">
              <a:buFont typeface="Arial" panose="020B0604020202020204" pitchFamily="34" charset="0"/>
              <a:buChar char="•"/>
            </a:pPr>
            <a:r>
              <a:rPr lang="en-US" sz="2800"/>
              <a:t>Tác giả bộ ppt Địa Lí KNTT- CTST (6-7),ppt Địa 8,9: Lê Chinh – Đà Nẵng    Sđt lh: 0982.276.629</a:t>
            </a:r>
          </a:p>
          <a:p>
            <a:pPr marL="171450" lvl="0" indent="-171450">
              <a:buFont typeface="Arial" panose="020B0604020202020204" pitchFamily="34" charset="0"/>
              <a:buChar char="•"/>
            </a:pPr>
            <a:r>
              <a:rPr lang="en-US" sz="2800"/>
              <a:t> Zalo: 0982.276.629</a:t>
            </a:r>
          </a:p>
          <a:p>
            <a:pPr marL="171450" lvl="0" indent="-171450">
              <a:buFont typeface="Arial" panose="020B0604020202020204" pitchFamily="34" charset="0"/>
              <a:buChar char="•"/>
            </a:pPr>
            <a:r>
              <a:rPr lang="en-US" sz="2800"/>
              <a:t> Facebook cá nhân: </a:t>
            </a:r>
            <a:r>
              <a:rPr lang="en-US" sz="2800" u="sng">
                <a:hlinkClick r:id="rId3"/>
              </a:rPr>
              <a:t>https://www.facebook.com/ti.gon.566</a:t>
            </a:r>
            <a:r>
              <a:rPr lang="en-US" sz="2800"/>
              <a:t>.</a:t>
            </a:r>
          </a:p>
          <a:p>
            <a:pPr marL="171450" lvl="0" indent="-171450">
              <a:buFont typeface="Arial" panose="020B0604020202020204" pitchFamily="34" charset="0"/>
              <a:buChar char="•"/>
            </a:pPr>
            <a:r>
              <a:rPr lang="en-US" sz="2800"/>
              <a:t> Nhóm chia sẻ tài liệu: </a:t>
            </a:r>
            <a:r>
              <a:rPr lang="en-US" sz="2800" u="sng">
                <a:hlinkClick r:id="rId4"/>
              </a:rPr>
              <a:t>https://www.facebook.com/groups/1448467355535530</a:t>
            </a:r>
            <a:endParaRPr lang="en-US" sz="2800"/>
          </a:p>
          <a:p>
            <a:pPr marL="171450" indent="-171450">
              <a:buFont typeface="Arial" panose="020B0604020202020204" pitchFamily="34" charset="0"/>
              <a:buChar char="•"/>
            </a:pPr>
            <a:r>
              <a:rPr lang="en-US" sz="2800"/>
              <a:t>Hãy liên hệ chính chủ sản phẩm để được hỗ trợ và đồng hành trong suốt năm học nhé!</a:t>
            </a:r>
          </a:p>
        </p:txBody>
      </p:sp>
    </p:spTree>
    <p:extLst>
      <p:ext uri="{BB962C8B-B14F-4D97-AF65-F5344CB8AC3E}">
        <p14:creationId xmlns:p14="http://schemas.microsoft.com/office/powerpoint/2010/main" val="1846637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7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5">
            <a:extLst>
              <a:ext uri="{FF2B5EF4-FFF2-40B4-BE49-F238E27FC236}">
                <a16:creationId xmlns:a16="http://schemas.microsoft.com/office/drawing/2014/main" id="{07090889-7506-4FDC-B036-06CAB3486767}"/>
              </a:ext>
            </a:extLst>
          </p:cNvPr>
          <p:cNvPicPr/>
          <p:nvPr/>
        </p:nvPicPr>
        <p:blipFill rotWithShape="1">
          <a:blip r:embed="rId3"/>
          <a:srcRect l="50000" b="22392"/>
          <a:stretch/>
        </p:blipFill>
        <p:spPr>
          <a:xfrm>
            <a:off x="6610120" y="683046"/>
            <a:ext cx="4579867" cy="4638101"/>
          </a:xfrm>
          <a:prstGeom prst="rect">
            <a:avLst/>
          </a:prstGeom>
        </p:spPr>
      </p:pic>
      <p:pic>
        <p:nvPicPr>
          <p:cNvPr id="9" name="Hình ảnh 5">
            <a:extLst>
              <a:ext uri="{FF2B5EF4-FFF2-40B4-BE49-F238E27FC236}">
                <a16:creationId xmlns:a16="http://schemas.microsoft.com/office/drawing/2014/main" id="{25186A99-EBE5-4E1E-83E7-6DE463F5EE15}"/>
              </a:ext>
            </a:extLst>
          </p:cNvPr>
          <p:cNvPicPr/>
          <p:nvPr/>
        </p:nvPicPr>
        <p:blipFill rotWithShape="1">
          <a:blip r:embed="rId3"/>
          <a:srcRect r="55904" b="21688"/>
          <a:stretch/>
        </p:blipFill>
        <p:spPr>
          <a:xfrm>
            <a:off x="771181" y="683046"/>
            <a:ext cx="4351662" cy="4638101"/>
          </a:xfrm>
          <a:prstGeom prst="rect">
            <a:avLst/>
          </a:prstGeom>
        </p:spPr>
      </p:pic>
      <p:sp>
        <p:nvSpPr>
          <p:cNvPr id="10" name="!!Rectangle 11">
            <a:extLst>
              <a:ext uri="{FF2B5EF4-FFF2-40B4-BE49-F238E27FC236}">
                <a16:creationId xmlns:a16="http://schemas.microsoft.com/office/drawing/2014/main" id="{1BE83514-EF34-412D-A2E7-E427F615DD2C}"/>
              </a:ext>
            </a:extLst>
          </p:cNvPr>
          <p:cNvSpPr/>
          <p:nvPr/>
        </p:nvSpPr>
        <p:spPr>
          <a:xfrm>
            <a:off x="3418185" y="5682139"/>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1" name="!!Rectangle 11">
            <a:extLst>
              <a:ext uri="{FF2B5EF4-FFF2-40B4-BE49-F238E27FC236}">
                <a16:creationId xmlns:a16="http://schemas.microsoft.com/office/drawing/2014/main" id="{D4110AE2-C792-41AE-BC46-EC9A9ACFE91F}"/>
              </a:ext>
            </a:extLst>
          </p:cNvPr>
          <p:cNvSpPr/>
          <p:nvPr/>
        </p:nvSpPr>
        <p:spPr>
          <a:xfrm>
            <a:off x="4409704" y="5682139"/>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2" name="!!Rectangle 11">
            <a:extLst>
              <a:ext uri="{FF2B5EF4-FFF2-40B4-BE49-F238E27FC236}">
                <a16:creationId xmlns:a16="http://schemas.microsoft.com/office/drawing/2014/main" id="{650E5F3B-8B8B-4FE2-814D-7DAF7960EE53}"/>
              </a:ext>
            </a:extLst>
          </p:cNvPr>
          <p:cNvSpPr/>
          <p:nvPr/>
        </p:nvSpPr>
        <p:spPr>
          <a:xfrm>
            <a:off x="5410607" y="5682139"/>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8E22100A-EB56-4B2E-914C-07E0141D7988}"/>
              </a:ext>
            </a:extLst>
          </p:cNvPr>
          <p:cNvSpPr/>
          <p:nvPr/>
        </p:nvSpPr>
        <p:spPr>
          <a:xfrm>
            <a:off x="6411510" y="5682139"/>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5" name="!!Rectangle 11">
            <a:extLst>
              <a:ext uri="{FF2B5EF4-FFF2-40B4-BE49-F238E27FC236}">
                <a16:creationId xmlns:a16="http://schemas.microsoft.com/office/drawing/2014/main" id="{F0A2D2F9-BB29-444A-A9AF-D50A60AAC2A8}"/>
              </a:ext>
            </a:extLst>
          </p:cNvPr>
          <p:cNvSpPr/>
          <p:nvPr/>
        </p:nvSpPr>
        <p:spPr>
          <a:xfrm>
            <a:off x="7412413" y="5682139"/>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F86989A2-6410-48EA-BB8B-4B7AB6113F37}"/>
              </a:ext>
            </a:extLst>
          </p:cNvPr>
          <p:cNvSpPr/>
          <p:nvPr/>
        </p:nvSpPr>
        <p:spPr>
          <a:xfrm>
            <a:off x="8413316" y="5682139"/>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5FF55AA7-C877-4A69-8B18-66A0F2AE90CA}"/>
              </a:ext>
            </a:extLst>
          </p:cNvPr>
          <p:cNvSpPr/>
          <p:nvPr/>
        </p:nvSpPr>
        <p:spPr>
          <a:xfrm>
            <a:off x="4404666" y="5682139"/>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K</a:t>
            </a: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844E46EC-0260-468B-92D0-70912356A4AF}"/>
              </a:ext>
            </a:extLst>
          </p:cNvPr>
          <p:cNvSpPr/>
          <p:nvPr/>
        </p:nvSpPr>
        <p:spPr>
          <a:xfrm>
            <a:off x="5439373" y="5682139"/>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Í</a:t>
            </a:r>
            <a:endParaRPr lang="en-US" sz="6000">
              <a:latin typeface="#9Slide07 SFU Rhythm" panose="00000400000000000000" pitchFamily="2" charset="0"/>
            </a:endParaRPr>
          </a:p>
        </p:txBody>
      </p:sp>
      <p:sp>
        <p:nvSpPr>
          <p:cNvPr id="24" name="!!Rectangle 11">
            <a:extLst>
              <a:ext uri="{FF2B5EF4-FFF2-40B4-BE49-F238E27FC236}">
                <a16:creationId xmlns:a16="http://schemas.microsoft.com/office/drawing/2014/main" id="{A86C32F0-DFEC-43FC-B434-C9D1C48C7DD0}"/>
              </a:ext>
            </a:extLst>
          </p:cNvPr>
          <p:cNvSpPr/>
          <p:nvPr/>
        </p:nvSpPr>
        <p:spPr>
          <a:xfrm>
            <a:off x="6479131" y="5682139"/>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25" name="!!Rectangle 11">
            <a:extLst>
              <a:ext uri="{FF2B5EF4-FFF2-40B4-BE49-F238E27FC236}">
                <a16:creationId xmlns:a16="http://schemas.microsoft.com/office/drawing/2014/main" id="{202A04B8-8F58-4471-BB66-99FC80249C51}"/>
              </a:ext>
            </a:extLst>
          </p:cNvPr>
          <p:cNvSpPr/>
          <p:nvPr/>
        </p:nvSpPr>
        <p:spPr>
          <a:xfrm>
            <a:off x="7489737" y="5682139"/>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Ậ</a:t>
            </a:r>
            <a:endParaRPr lang="en-US" sz="6000">
              <a:latin typeface="#9Slide07 SFU Rhythm" panose="00000400000000000000" pitchFamily="2" charset="0"/>
            </a:endParaRPr>
          </a:p>
        </p:txBody>
      </p:sp>
      <p:sp>
        <p:nvSpPr>
          <p:cNvPr id="26" name="!!Rectangle 11">
            <a:extLst>
              <a:ext uri="{FF2B5EF4-FFF2-40B4-BE49-F238E27FC236}">
                <a16:creationId xmlns:a16="http://schemas.microsoft.com/office/drawing/2014/main" id="{76BFEEB0-292B-4E49-971D-5EFA9E973B89}"/>
              </a:ext>
            </a:extLst>
          </p:cNvPr>
          <p:cNvSpPr/>
          <p:nvPr/>
        </p:nvSpPr>
        <p:spPr>
          <a:xfrm>
            <a:off x="8506270" y="5682139"/>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U</a:t>
            </a:r>
            <a:endParaRPr lang="en-US" sz="6000">
              <a:latin typeface="#9Slide07 SFU Rhythm" panose="00000400000000000000" pitchFamily="2" charset="0"/>
            </a:endParaRPr>
          </a:p>
        </p:txBody>
      </p:sp>
      <p:sp>
        <p:nvSpPr>
          <p:cNvPr id="30" name="!!Rectangle 11">
            <a:extLst>
              <a:ext uri="{FF2B5EF4-FFF2-40B4-BE49-F238E27FC236}">
                <a16:creationId xmlns:a16="http://schemas.microsoft.com/office/drawing/2014/main" id="{5E48228A-550B-444A-B0F8-7C092A49DC7F}"/>
              </a:ext>
            </a:extLst>
          </p:cNvPr>
          <p:cNvSpPr/>
          <p:nvPr/>
        </p:nvSpPr>
        <p:spPr>
          <a:xfrm>
            <a:off x="3396948" y="5682139"/>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6000">
                <a:latin typeface="#9Slide07 SFU Rhythm" panose="00000400000000000000" pitchFamily="2" charset="0"/>
              </a:rPr>
              <a:t>K</a:t>
            </a:r>
            <a:endParaRPr lang="en-US" sz="6000">
              <a:latin typeface="#9Slide07 SFU Rhythm" panose="00000400000000000000" pitchFamily="2" charset="0"/>
            </a:endParaRPr>
          </a:p>
        </p:txBody>
      </p:sp>
    </p:spTree>
    <p:extLst>
      <p:ext uri="{BB962C8B-B14F-4D97-AF65-F5344CB8AC3E}">
        <p14:creationId xmlns:p14="http://schemas.microsoft.com/office/powerpoint/2010/main" val="75694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bg/>
                                          </p:spTgt>
                                        </p:tgtEl>
                                        <p:attrNameLst>
                                          <p:attrName>style.visibility</p:attrName>
                                        </p:attrNameLst>
                                      </p:cBhvr>
                                      <p:to>
                                        <p:strVal val="visible"/>
                                      </p:to>
                                    </p:set>
                                    <p:animEffect transition="in" filter="wipe(left)">
                                      <p:cBhvr>
                                        <p:cTn id="10" dur="1000"/>
                                        <p:tgtEl>
                                          <p:spTgt spid="22">
                                            <p:bg/>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wipe(left)">
                                      <p:cBhvr>
                                        <p:cTn id="13" dur="1000"/>
                                        <p:tgtEl>
                                          <p:spTgt spid="22">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3">
                                            <p:bg/>
                                          </p:spTgt>
                                        </p:tgtEl>
                                        <p:attrNameLst>
                                          <p:attrName>style.visibility</p:attrName>
                                        </p:attrNameLst>
                                      </p:cBhvr>
                                      <p:to>
                                        <p:strVal val="visible"/>
                                      </p:to>
                                    </p:set>
                                    <p:animEffect transition="in" filter="wipe(left)">
                                      <p:cBhvr>
                                        <p:cTn id="16" dur="1000"/>
                                        <p:tgtEl>
                                          <p:spTgt spid="23">
                                            <p:bg/>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left)">
                                      <p:cBhvr>
                                        <p:cTn id="19" dur="1000"/>
                                        <p:tgtEl>
                                          <p:spTgt spid="23">
                                            <p:txEl>
                                              <p:pRg st="0" end="0"/>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4">
                                            <p:bg/>
                                          </p:spTgt>
                                        </p:tgtEl>
                                        <p:attrNameLst>
                                          <p:attrName>style.visibility</p:attrName>
                                        </p:attrNameLst>
                                      </p:cBhvr>
                                      <p:to>
                                        <p:strVal val="visible"/>
                                      </p:to>
                                    </p:set>
                                    <p:animEffect transition="in" filter="wipe(left)">
                                      <p:cBhvr>
                                        <p:cTn id="22" dur="1000"/>
                                        <p:tgtEl>
                                          <p:spTgt spid="24">
                                            <p:bg/>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animEffect transition="in" filter="wipe(left)">
                                      <p:cBhvr>
                                        <p:cTn id="25" dur="1000"/>
                                        <p:tgtEl>
                                          <p:spTgt spid="24">
                                            <p:txEl>
                                              <p:pRg st="0" end="0"/>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5">
                                            <p:bg/>
                                          </p:spTgt>
                                        </p:tgtEl>
                                        <p:attrNameLst>
                                          <p:attrName>style.visibility</p:attrName>
                                        </p:attrNameLst>
                                      </p:cBhvr>
                                      <p:to>
                                        <p:strVal val="visible"/>
                                      </p:to>
                                    </p:set>
                                    <p:animEffect transition="in" filter="wipe(left)">
                                      <p:cBhvr>
                                        <p:cTn id="28" dur="1000"/>
                                        <p:tgtEl>
                                          <p:spTgt spid="25">
                                            <p:bg/>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animEffect transition="in" filter="wipe(left)">
                                      <p:cBhvr>
                                        <p:cTn id="31" dur="1000"/>
                                        <p:tgtEl>
                                          <p:spTgt spid="25">
                                            <p:txEl>
                                              <p:pRg st="0" end="0"/>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6">
                                            <p:bg/>
                                          </p:spTgt>
                                        </p:tgtEl>
                                        <p:attrNameLst>
                                          <p:attrName>style.visibility</p:attrName>
                                        </p:attrNameLst>
                                      </p:cBhvr>
                                      <p:to>
                                        <p:strVal val="visible"/>
                                      </p:to>
                                    </p:set>
                                    <p:animEffect transition="in" filter="wipe(left)">
                                      <p:cBhvr>
                                        <p:cTn id="34" dur="1000"/>
                                        <p:tgtEl>
                                          <p:spTgt spid="26">
                                            <p:bg/>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wipe(left)">
                                      <p:cBhvr>
                                        <p:cTn id="37" dur="1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P spid="23" grpId="0" build="p" animBg="1"/>
      <p:bldP spid="24" grpId="0" build="p" animBg="1"/>
      <p:bldP spid="25" grpId="0" build="p" animBg="1"/>
      <p:bldP spid="26" grpId="0" build="p"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86AF7C-A218-46C3-B579-EBC3341BFB65}"/>
              </a:ext>
            </a:extLst>
          </p:cNvPr>
          <p:cNvSpPr txBox="1"/>
          <p:nvPr/>
        </p:nvSpPr>
        <p:spPr>
          <a:xfrm>
            <a:off x="3476201" y="422400"/>
            <a:ext cx="8546806" cy="830997"/>
          </a:xfrm>
          <a:prstGeom prst="rect">
            <a:avLst/>
          </a:prstGeom>
          <a:noFill/>
        </p:spPr>
        <p:txBody>
          <a:bodyPr wrap="square" rtlCol="0">
            <a:spAutoFit/>
          </a:bodyPr>
          <a:lstStyle/>
          <a:p>
            <a:pPr algn="ctr"/>
            <a:r>
              <a:rPr lang="en-US" sz="4800" b="1">
                <a:solidFill>
                  <a:srgbClr val="00B050"/>
                </a:solidFill>
                <a:latin typeface="Arial" panose="020B0604020202020204" pitchFamily="34" charset="0"/>
                <a:cs typeface="Arial" panose="020B0604020202020204" pitchFamily="34" charset="0"/>
              </a:rPr>
              <a:t>LỚP ĐẤT TRÊN TRÁI ĐẤT</a:t>
            </a:r>
          </a:p>
        </p:txBody>
      </p:sp>
      <p:sp>
        <p:nvSpPr>
          <p:cNvPr id="2" name="Rectangle: Single Corner Snipped 1">
            <a:extLst>
              <a:ext uri="{FF2B5EF4-FFF2-40B4-BE49-F238E27FC236}">
                <a16:creationId xmlns:a16="http://schemas.microsoft.com/office/drawing/2014/main" id="{E630DEA8-A82C-4999-8F18-4CC975E5156D}"/>
              </a:ext>
            </a:extLst>
          </p:cNvPr>
          <p:cNvSpPr/>
          <p:nvPr/>
        </p:nvSpPr>
        <p:spPr>
          <a:xfrm>
            <a:off x="168993" y="253666"/>
            <a:ext cx="3047932" cy="999731"/>
          </a:xfrm>
          <a:prstGeom prst="snip1Rect">
            <a:avLst/>
          </a:prstGeom>
          <a:solidFill>
            <a:srgbClr val="4DDA00"/>
          </a:solidFill>
          <a:ln>
            <a:solidFill>
              <a:srgbClr val="4D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a:p>
        </p:txBody>
      </p:sp>
      <p:sp>
        <p:nvSpPr>
          <p:cNvPr id="9" name="TextBox 8">
            <a:extLst>
              <a:ext uri="{FF2B5EF4-FFF2-40B4-BE49-F238E27FC236}">
                <a16:creationId xmlns:a16="http://schemas.microsoft.com/office/drawing/2014/main" id="{9126C170-07C4-489B-BB56-D4E29A286BFB}"/>
              </a:ext>
            </a:extLst>
          </p:cNvPr>
          <p:cNvSpPr txBox="1"/>
          <p:nvPr/>
        </p:nvSpPr>
        <p:spPr>
          <a:xfrm>
            <a:off x="404732" y="253666"/>
            <a:ext cx="3217741" cy="1014765"/>
          </a:xfrm>
          <a:prstGeom prst="rect">
            <a:avLst/>
          </a:prstGeom>
          <a:noFill/>
        </p:spPr>
        <p:txBody>
          <a:bodyPr wrap="square" rtlCol="0">
            <a:spAutoFit/>
          </a:bodyPr>
          <a:lstStyle/>
          <a:p>
            <a:r>
              <a:rPr lang="en-US" sz="5994" b="1">
                <a:solidFill>
                  <a:schemeClr val="bg1"/>
                </a:solidFill>
                <a:latin typeface="Arial" panose="020B0604020202020204" pitchFamily="34" charset="0"/>
                <a:cs typeface="Arial" panose="020B0604020202020204" pitchFamily="34" charset="0"/>
              </a:rPr>
              <a:t>BÀI 22</a:t>
            </a:r>
          </a:p>
        </p:txBody>
      </p:sp>
      <p:pic>
        <p:nvPicPr>
          <p:cNvPr id="5" name="Picture 4">
            <a:extLst>
              <a:ext uri="{FF2B5EF4-FFF2-40B4-BE49-F238E27FC236}">
                <a16:creationId xmlns:a16="http://schemas.microsoft.com/office/drawing/2014/main" id="{2F4823B2-881D-41ED-BD74-5325F9F095ED}"/>
              </a:ext>
            </a:extLst>
          </p:cNvPr>
          <p:cNvPicPr>
            <a:picLocks noChangeAspect="1"/>
          </p:cNvPicPr>
          <p:nvPr/>
        </p:nvPicPr>
        <p:blipFill rotWithShape="1">
          <a:blip r:embed="rId2"/>
          <a:srcRect l="8614" t="20776" r="48721" b="29612"/>
          <a:stretch/>
        </p:blipFill>
        <p:spPr>
          <a:xfrm>
            <a:off x="1503680" y="1512363"/>
            <a:ext cx="9577218" cy="5220733"/>
          </a:xfrm>
          <a:prstGeom prst="rect">
            <a:avLst/>
          </a:prstGeom>
        </p:spPr>
      </p:pic>
    </p:spTree>
    <p:extLst>
      <p:ext uri="{BB962C8B-B14F-4D97-AF65-F5344CB8AC3E}">
        <p14:creationId xmlns:p14="http://schemas.microsoft.com/office/powerpoint/2010/main" val="14025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grpSp>
        <p:nvGrpSpPr>
          <p:cNvPr id="474" name="Google Shape;474;p24"/>
          <p:cNvGrpSpPr/>
          <p:nvPr/>
        </p:nvGrpSpPr>
        <p:grpSpPr>
          <a:xfrm>
            <a:off x="828997" y="2463419"/>
            <a:ext cx="4355333" cy="1388700"/>
            <a:chOff x="1153250" y="1560375"/>
            <a:chExt cx="3266500" cy="1041525"/>
          </a:xfrm>
        </p:grpSpPr>
        <p:sp>
          <p:nvSpPr>
            <p:cNvPr id="475" name="Google Shape;475;p24"/>
            <p:cNvSpPr/>
            <p:nvPr/>
          </p:nvSpPr>
          <p:spPr>
            <a:xfrm>
              <a:off x="1254450" y="1624675"/>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endParaRPr sz="2400"/>
            </a:p>
          </p:txBody>
        </p:sp>
        <p:sp>
          <p:nvSpPr>
            <p:cNvPr id="476" name="Google Shape;476;p24"/>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477" name="Google Shape;477;p24"/>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Fira Sans Extra Condensed Medium"/>
                  <a:ea typeface="Fira Sans Extra Condensed Medium"/>
                  <a:cs typeface="Fira Sans Extra Condensed Medium"/>
                  <a:sym typeface="Fira Sans Extra Condensed Medium"/>
                </a:rPr>
                <a:t>01</a:t>
              </a:r>
              <a:endParaRPr sz="4000">
                <a:solidFill>
                  <a:srgbClr val="434343"/>
                </a:solidFill>
              </a:endParaRPr>
            </a:p>
          </p:txBody>
        </p:sp>
        <p:sp>
          <p:nvSpPr>
            <p:cNvPr id="478" name="Google Shape;478;p24"/>
            <p:cNvSpPr/>
            <p:nvPr/>
          </p:nvSpPr>
          <p:spPr>
            <a:xfrm>
              <a:off x="1153250" y="1560375"/>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481" name="Google Shape;481;p24"/>
            <p:cNvSpPr txBox="1"/>
            <p:nvPr/>
          </p:nvSpPr>
          <p:spPr>
            <a:xfrm>
              <a:off x="2142075" y="1898287"/>
              <a:ext cx="2199675" cy="365700"/>
            </a:xfrm>
            <a:prstGeom prst="rect">
              <a:avLst/>
            </a:prstGeom>
            <a:noFill/>
            <a:ln>
              <a:noFill/>
            </a:ln>
          </p:spPr>
          <p:txBody>
            <a:bodyPr spcFirstLastPara="1" wrap="square" lIns="121900" tIns="121900" rIns="121900" bIns="121900" anchor="ctr" anchorCtr="0">
              <a:noAutofit/>
            </a:bodyPr>
            <a:lstStyle/>
            <a:p>
              <a:r>
                <a:rPr lang="en-US" sz="3600">
                  <a:solidFill>
                    <a:srgbClr val="002060"/>
                  </a:solidFill>
                  <a:latin typeface="Arial" panose="020B0604020202020204" pitchFamily="34" charset="0"/>
                  <a:cs typeface="Arial" panose="020B0604020202020204" pitchFamily="34" charset="0"/>
                </a:rPr>
                <a:t>Các tầng đất</a:t>
              </a:r>
            </a:p>
          </p:txBody>
        </p:sp>
      </p:grpSp>
      <p:grpSp>
        <p:nvGrpSpPr>
          <p:cNvPr id="482" name="Google Shape;482;p24"/>
          <p:cNvGrpSpPr/>
          <p:nvPr/>
        </p:nvGrpSpPr>
        <p:grpSpPr>
          <a:xfrm>
            <a:off x="694064" y="4686010"/>
            <a:ext cx="4830082" cy="1388700"/>
            <a:chOff x="1153250" y="2906700"/>
            <a:chExt cx="3622562" cy="1041525"/>
          </a:xfrm>
        </p:grpSpPr>
        <p:sp>
          <p:nvSpPr>
            <p:cNvPr id="483" name="Google Shape;483;p24"/>
            <p:cNvSpPr/>
            <p:nvPr/>
          </p:nvSpPr>
          <p:spPr>
            <a:xfrm>
              <a:off x="1254450" y="2971150"/>
              <a:ext cx="3089100" cy="912625"/>
            </a:xfrm>
            <a:custGeom>
              <a:avLst/>
              <a:gdLst/>
              <a:ahLst/>
              <a:cxnLst/>
              <a:rect l="l" t="t" r="r" b="b"/>
              <a:pathLst>
                <a:path w="123564" h="36505" extrusionOk="0">
                  <a:moveTo>
                    <a:pt x="17658" y="0"/>
                  </a:moveTo>
                  <a:cubicBezTo>
                    <a:pt x="7906" y="0"/>
                    <a:pt x="1" y="7906"/>
                    <a:pt x="1" y="17657"/>
                  </a:cubicBezTo>
                  <a:lnTo>
                    <a:pt x="1" y="18848"/>
                  </a:lnTo>
                  <a:cubicBezTo>
                    <a:pt x="1" y="28611"/>
                    <a:pt x="7906" y="36505"/>
                    <a:pt x="17658" y="36505"/>
                  </a:cubicBezTo>
                  <a:lnTo>
                    <a:pt x="105907" y="36505"/>
                  </a:lnTo>
                  <a:cubicBezTo>
                    <a:pt x="115658" y="36505"/>
                    <a:pt x="123564" y="28611"/>
                    <a:pt x="123564" y="18848"/>
                  </a:cubicBezTo>
                  <a:lnTo>
                    <a:pt x="123564" y="17657"/>
                  </a:lnTo>
                  <a:cubicBezTo>
                    <a:pt x="123564" y="7906"/>
                    <a:pt x="115658" y="0"/>
                    <a:pt x="105907" y="0"/>
                  </a:cubicBezTo>
                  <a:close/>
                </a:path>
              </a:pathLst>
            </a:custGeom>
            <a:solidFill>
              <a:srgbClr val="EC3A3B"/>
            </a:solidFill>
            <a:ln>
              <a:noFill/>
            </a:ln>
          </p:spPr>
          <p:txBody>
            <a:bodyPr spcFirstLastPara="1" wrap="square" lIns="121900" tIns="121900" rIns="121900" bIns="121900" anchor="ctr" anchorCtr="0">
              <a:noAutofit/>
            </a:bodyPr>
            <a:lstStyle/>
            <a:p>
              <a:endParaRPr sz="2400"/>
            </a:p>
          </p:txBody>
        </p:sp>
        <p:sp>
          <p:nvSpPr>
            <p:cNvPr id="484" name="Google Shape;484;p24"/>
            <p:cNvSpPr/>
            <p:nvPr/>
          </p:nvSpPr>
          <p:spPr>
            <a:xfrm>
              <a:off x="1254450" y="2971150"/>
              <a:ext cx="3438736" cy="912625"/>
            </a:xfrm>
            <a:custGeom>
              <a:avLst/>
              <a:gdLst/>
              <a:ahLst/>
              <a:cxnLst/>
              <a:rect l="l" t="t" r="r" b="b"/>
              <a:pathLst>
                <a:path w="123564" h="36505" extrusionOk="0">
                  <a:moveTo>
                    <a:pt x="17658" y="0"/>
                  </a:moveTo>
                  <a:cubicBezTo>
                    <a:pt x="7906" y="0"/>
                    <a:pt x="1" y="7906"/>
                    <a:pt x="1" y="17657"/>
                  </a:cubicBezTo>
                  <a:lnTo>
                    <a:pt x="1" y="18848"/>
                  </a:lnTo>
                  <a:cubicBezTo>
                    <a:pt x="1" y="28611"/>
                    <a:pt x="7906" y="36505"/>
                    <a:pt x="17658" y="36505"/>
                  </a:cubicBezTo>
                  <a:lnTo>
                    <a:pt x="105907" y="36505"/>
                  </a:lnTo>
                  <a:cubicBezTo>
                    <a:pt x="115658" y="36505"/>
                    <a:pt x="123564" y="28611"/>
                    <a:pt x="123564" y="18848"/>
                  </a:cubicBezTo>
                  <a:lnTo>
                    <a:pt x="123564" y="17657"/>
                  </a:lnTo>
                  <a:cubicBezTo>
                    <a:pt x="123564" y="7906"/>
                    <a:pt x="115658" y="0"/>
                    <a:pt x="105907" y="0"/>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endParaRPr sz="2400"/>
            </a:p>
          </p:txBody>
        </p:sp>
        <p:sp>
          <p:nvSpPr>
            <p:cNvPr id="485" name="Google Shape;485;p24"/>
            <p:cNvSpPr/>
            <p:nvPr/>
          </p:nvSpPr>
          <p:spPr>
            <a:xfrm>
              <a:off x="1229450" y="2971000"/>
              <a:ext cx="912625" cy="912925"/>
            </a:xfrm>
            <a:custGeom>
              <a:avLst/>
              <a:gdLst/>
              <a:ahLst/>
              <a:cxnLst/>
              <a:rect l="l" t="t" r="r" b="b"/>
              <a:pathLst>
                <a:path w="36505" h="36517" extrusionOk="0">
                  <a:moveTo>
                    <a:pt x="18253" y="0"/>
                  </a:moveTo>
                  <a:cubicBezTo>
                    <a:pt x="8168" y="0"/>
                    <a:pt x="1" y="8180"/>
                    <a:pt x="1" y="18253"/>
                  </a:cubicBezTo>
                  <a:cubicBezTo>
                    <a:pt x="1" y="28337"/>
                    <a:pt x="8168" y="36517"/>
                    <a:pt x="18253" y="36517"/>
                  </a:cubicBezTo>
                  <a:cubicBezTo>
                    <a:pt x="28326" y="36517"/>
                    <a:pt x="36505" y="28337"/>
                    <a:pt x="36505" y="18253"/>
                  </a:cubicBezTo>
                  <a:cubicBezTo>
                    <a:pt x="36505" y="8180"/>
                    <a:pt x="28326" y="0"/>
                    <a:pt x="18253" y="0"/>
                  </a:cubicBezTo>
                  <a:close/>
                </a:path>
              </a:pathLst>
            </a:custGeom>
            <a:solidFill>
              <a:srgbClr val="F48989"/>
            </a:solidFill>
            <a:ln>
              <a:noFill/>
            </a:ln>
          </p:spPr>
          <p:txBody>
            <a:bodyPr spcFirstLastPara="1" wrap="square" lIns="121900" tIns="121900" rIns="121900" bIns="121900" anchor="ctr" anchorCtr="0">
              <a:noAutofit/>
            </a:bodyPr>
            <a:lstStyle/>
            <a:p>
              <a:endParaRPr sz="2400"/>
            </a:p>
          </p:txBody>
        </p:sp>
        <p:sp>
          <p:nvSpPr>
            <p:cNvPr id="486" name="Google Shape;486;p24"/>
            <p:cNvSpPr/>
            <p:nvPr/>
          </p:nvSpPr>
          <p:spPr>
            <a:xfrm>
              <a:off x="1302675" y="3044525"/>
              <a:ext cx="765900" cy="765875"/>
            </a:xfrm>
            <a:custGeom>
              <a:avLst/>
              <a:gdLst/>
              <a:ahLst/>
              <a:cxnLst/>
              <a:rect l="l" t="t" r="r" b="b"/>
              <a:pathLst>
                <a:path w="30636" h="30635" extrusionOk="0">
                  <a:moveTo>
                    <a:pt x="15324" y="0"/>
                  </a:moveTo>
                  <a:cubicBezTo>
                    <a:pt x="6858" y="0"/>
                    <a:pt x="0" y="6858"/>
                    <a:pt x="0" y="15312"/>
                  </a:cubicBezTo>
                  <a:cubicBezTo>
                    <a:pt x="0" y="23777"/>
                    <a:pt x="6858" y="30635"/>
                    <a:pt x="15324" y="30635"/>
                  </a:cubicBezTo>
                  <a:cubicBezTo>
                    <a:pt x="23777" y="30635"/>
                    <a:pt x="30635" y="23777"/>
                    <a:pt x="30635" y="15312"/>
                  </a:cubicBezTo>
                  <a:cubicBezTo>
                    <a:pt x="30635" y="6858"/>
                    <a:pt x="23777" y="0"/>
                    <a:pt x="15324"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03</a:t>
              </a:r>
              <a:endParaRPr sz="2400">
                <a:latin typeface="Arial" panose="020B0604020202020204" pitchFamily="34" charset="0"/>
                <a:cs typeface="Arial" panose="020B0604020202020204" pitchFamily="34" charset="0"/>
              </a:endParaRPr>
            </a:p>
          </p:txBody>
        </p:sp>
        <p:sp>
          <p:nvSpPr>
            <p:cNvPr id="487" name="Google Shape;487;p24"/>
            <p:cNvSpPr/>
            <p:nvPr/>
          </p:nvSpPr>
          <p:spPr>
            <a:xfrm>
              <a:off x="1153250" y="2906700"/>
              <a:ext cx="3622562" cy="1041525"/>
            </a:xfrm>
            <a:custGeom>
              <a:avLst/>
              <a:gdLst/>
              <a:ahLst/>
              <a:cxnLst/>
              <a:rect l="l" t="t" r="r" b="b"/>
              <a:pathLst>
                <a:path w="130660" h="41661" extrusionOk="0">
                  <a:moveTo>
                    <a:pt x="110491" y="894"/>
                  </a:moveTo>
                  <a:cubicBezTo>
                    <a:pt x="121123" y="894"/>
                    <a:pt x="129767" y="9537"/>
                    <a:pt x="129767" y="20170"/>
                  </a:cubicBezTo>
                  <a:lnTo>
                    <a:pt x="129767" y="21491"/>
                  </a:lnTo>
                  <a:cubicBezTo>
                    <a:pt x="129767" y="32124"/>
                    <a:pt x="121123" y="40767"/>
                    <a:pt x="110491" y="40767"/>
                  </a:cubicBezTo>
                  <a:lnTo>
                    <a:pt x="20170" y="40767"/>
                  </a:lnTo>
                  <a:cubicBezTo>
                    <a:pt x="9537" y="40767"/>
                    <a:pt x="894" y="32124"/>
                    <a:pt x="894" y="21491"/>
                  </a:cubicBezTo>
                  <a:lnTo>
                    <a:pt x="894" y="20170"/>
                  </a:lnTo>
                  <a:cubicBezTo>
                    <a:pt x="894" y="9537"/>
                    <a:pt x="9537" y="894"/>
                    <a:pt x="20170" y="894"/>
                  </a:cubicBezTo>
                  <a:close/>
                  <a:moveTo>
                    <a:pt x="20170" y="1"/>
                  </a:moveTo>
                  <a:cubicBezTo>
                    <a:pt x="9049" y="1"/>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1"/>
                    <a:pt x="110491" y="1"/>
                  </a:cubicBezTo>
                  <a:close/>
                </a:path>
              </a:pathLst>
            </a:custGeom>
            <a:solidFill>
              <a:srgbClr val="EC3A3B"/>
            </a:solidFill>
            <a:ln>
              <a:noFill/>
            </a:ln>
          </p:spPr>
          <p:txBody>
            <a:bodyPr spcFirstLastPara="1" wrap="square" lIns="121900" tIns="121900" rIns="121900" bIns="121900" anchor="ctr" anchorCtr="0">
              <a:noAutofit/>
            </a:bodyPr>
            <a:lstStyle/>
            <a:p>
              <a:endParaRPr sz="2400"/>
            </a:p>
          </p:txBody>
        </p:sp>
        <p:sp>
          <p:nvSpPr>
            <p:cNvPr id="490" name="Google Shape;490;p24"/>
            <p:cNvSpPr txBox="1"/>
            <p:nvPr/>
          </p:nvSpPr>
          <p:spPr>
            <a:xfrm>
              <a:off x="2127898" y="3244612"/>
              <a:ext cx="2579466" cy="365700"/>
            </a:xfrm>
            <a:prstGeom prst="rect">
              <a:avLst/>
            </a:prstGeom>
            <a:noFill/>
            <a:ln>
              <a:noFill/>
            </a:ln>
          </p:spPr>
          <p:txBody>
            <a:bodyPr spcFirstLastPara="1" wrap="square" lIns="121900" tIns="121900" rIns="121900" bIns="121900" anchor="ctr" anchorCtr="0">
              <a:noAutofit/>
            </a:bodyPr>
            <a:lstStyle/>
            <a:p>
              <a:r>
                <a:rPr lang="en-US" sz="3200">
                  <a:solidFill>
                    <a:srgbClr val="002060"/>
                  </a:solidFill>
                  <a:latin typeface="Arial" panose="020B0604020202020204" pitchFamily="34" charset="0"/>
                  <a:cs typeface="Arial" panose="020B0604020202020204" pitchFamily="34" charset="0"/>
                </a:rPr>
                <a:t>Các nhân tố hình thành đất</a:t>
              </a:r>
            </a:p>
          </p:txBody>
        </p:sp>
      </p:grpSp>
      <p:grpSp>
        <p:nvGrpSpPr>
          <p:cNvPr id="491" name="Google Shape;491;p24"/>
          <p:cNvGrpSpPr/>
          <p:nvPr/>
        </p:nvGrpSpPr>
        <p:grpSpPr>
          <a:xfrm>
            <a:off x="6377676" y="2463419"/>
            <a:ext cx="4354933" cy="1388700"/>
            <a:chOff x="4724550" y="1560375"/>
            <a:chExt cx="3266200" cy="1041525"/>
          </a:xfrm>
        </p:grpSpPr>
        <p:sp>
          <p:nvSpPr>
            <p:cNvPr id="492" name="Google Shape;492;p24"/>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93" name="Google Shape;493;p24"/>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94" name="Google Shape;494;p24"/>
            <p:cNvSpPr/>
            <p:nvPr/>
          </p:nvSpPr>
          <p:spPr>
            <a:xfrm>
              <a:off x="4800450" y="1624675"/>
              <a:ext cx="912625"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95" name="Google Shape;495;p24"/>
            <p:cNvSpPr/>
            <p:nvPr/>
          </p:nvSpPr>
          <p:spPr>
            <a:xfrm>
              <a:off x="4873950" y="1698200"/>
              <a:ext cx="765900"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02</a:t>
              </a:r>
              <a:endParaRPr sz="2400">
                <a:latin typeface="Arial" panose="020B0604020202020204" pitchFamily="34" charset="0"/>
                <a:cs typeface="Arial" panose="020B0604020202020204" pitchFamily="34" charset="0"/>
              </a:endParaRPr>
            </a:p>
          </p:txBody>
        </p:sp>
        <p:sp>
          <p:nvSpPr>
            <p:cNvPr id="496" name="Google Shape;496;p24"/>
            <p:cNvSpPr/>
            <p:nvPr/>
          </p:nvSpPr>
          <p:spPr>
            <a:xfrm>
              <a:off x="4724550" y="1560375"/>
              <a:ext cx="3266200"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99" name="Google Shape;499;p24"/>
            <p:cNvSpPr txBox="1"/>
            <p:nvPr/>
          </p:nvSpPr>
          <p:spPr>
            <a:xfrm>
              <a:off x="5788975" y="1898287"/>
              <a:ext cx="1818975" cy="365700"/>
            </a:xfrm>
            <a:prstGeom prst="rect">
              <a:avLst/>
            </a:prstGeom>
            <a:noFill/>
            <a:ln>
              <a:noFill/>
            </a:ln>
          </p:spPr>
          <p:txBody>
            <a:bodyPr spcFirstLastPara="1" wrap="square" lIns="121900" tIns="121900" rIns="121900" bIns="121900" anchor="ctr" anchorCtr="0">
              <a:noAutofit/>
            </a:bodyPr>
            <a:lstStyle/>
            <a:p>
              <a:pPr algn="ctr"/>
              <a:r>
                <a:rPr lang="en-US" sz="3200">
                  <a:solidFill>
                    <a:srgbClr val="002060"/>
                  </a:solidFill>
                  <a:latin typeface="Arial" panose="020B0604020202020204" pitchFamily="34" charset="0"/>
                  <a:cs typeface="Arial" panose="020B0604020202020204" pitchFamily="34" charset="0"/>
                </a:rPr>
                <a:t>Thành phần của đất</a:t>
              </a:r>
            </a:p>
          </p:txBody>
        </p:sp>
      </p:grpSp>
      <p:grpSp>
        <p:nvGrpSpPr>
          <p:cNvPr id="500" name="Google Shape;500;p24"/>
          <p:cNvGrpSpPr/>
          <p:nvPr/>
        </p:nvGrpSpPr>
        <p:grpSpPr>
          <a:xfrm>
            <a:off x="5894026" y="4686010"/>
            <a:ext cx="5720002" cy="1388700"/>
            <a:chOff x="4724550" y="2906700"/>
            <a:chExt cx="4290002" cy="1041525"/>
          </a:xfrm>
        </p:grpSpPr>
        <p:sp>
          <p:nvSpPr>
            <p:cNvPr id="501" name="Google Shape;501;p24"/>
            <p:cNvSpPr/>
            <p:nvPr/>
          </p:nvSpPr>
          <p:spPr>
            <a:xfrm>
              <a:off x="4825450" y="2971000"/>
              <a:ext cx="3089400"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502" name="Google Shape;502;p24"/>
            <p:cNvSpPr/>
            <p:nvPr/>
          </p:nvSpPr>
          <p:spPr>
            <a:xfrm>
              <a:off x="4825449" y="2971000"/>
              <a:ext cx="4032112" cy="912625"/>
            </a:xfrm>
            <a:custGeom>
              <a:avLst/>
              <a:gdLst/>
              <a:ahLst/>
              <a:cxnLst/>
              <a:rect l="l" t="t" r="r" b="b"/>
              <a:pathLst>
                <a:path w="123576" h="36505" extrusionOk="0">
                  <a:moveTo>
                    <a:pt x="17657" y="0"/>
                  </a:moveTo>
                  <a:cubicBezTo>
                    <a:pt x="7906" y="0"/>
                    <a:pt x="0" y="7906"/>
                    <a:pt x="0" y="17657"/>
                  </a:cubicBezTo>
                  <a:lnTo>
                    <a:pt x="0" y="18848"/>
                  </a:lnTo>
                  <a:cubicBezTo>
                    <a:pt x="0" y="28611"/>
                    <a:pt x="7906" y="36505"/>
                    <a:pt x="17657" y="36505"/>
                  </a:cubicBezTo>
                  <a:lnTo>
                    <a:pt x="105918" y="36505"/>
                  </a:lnTo>
                  <a:cubicBezTo>
                    <a:pt x="115669" y="36505"/>
                    <a:pt x="123575" y="28611"/>
                    <a:pt x="123575" y="18848"/>
                  </a:cubicBezTo>
                  <a:lnTo>
                    <a:pt x="123575" y="17657"/>
                  </a:lnTo>
                  <a:cubicBezTo>
                    <a:pt x="123575" y="7906"/>
                    <a:pt x="115669" y="0"/>
                    <a:pt x="105918" y="0"/>
                  </a:cubicBezTo>
                  <a:close/>
                </a:path>
              </a:pathLst>
            </a:custGeom>
            <a:solidFill>
              <a:schemeClr val="accent5">
                <a:lumMod val="20000"/>
                <a:lumOff val="80000"/>
                <a:alpha val="96000"/>
              </a:scheme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503" name="Google Shape;503;p24"/>
            <p:cNvSpPr/>
            <p:nvPr/>
          </p:nvSpPr>
          <p:spPr>
            <a:xfrm>
              <a:off x="4800450" y="2971000"/>
              <a:ext cx="912625" cy="912925"/>
            </a:xfrm>
            <a:custGeom>
              <a:avLst/>
              <a:gdLst/>
              <a:ahLst/>
              <a:cxnLst/>
              <a:rect l="l" t="t" r="r" b="b"/>
              <a:pathLst>
                <a:path w="36505" h="36517" extrusionOk="0">
                  <a:moveTo>
                    <a:pt x="18252" y="0"/>
                  </a:moveTo>
                  <a:cubicBezTo>
                    <a:pt x="8180" y="0"/>
                    <a:pt x="0" y="8180"/>
                    <a:pt x="0" y="18253"/>
                  </a:cubicBezTo>
                  <a:cubicBezTo>
                    <a:pt x="0" y="28337"/>
                    <a:pt x="8180" y="36517"/>
                    <a:pt x="18252" y="36517"/>
                  </a:cubicBezTo>
                  <a:cubicBezTo>
                    <a:pt x="28337" y="36517"/>
                    <a:pt x="36505" y="28337"/>
                    <a:pt x="36505" y="18253"/>
                  </a:cubicBezTo>
                  <a:cubicBezTo>
                    <a:pt x="36505" y="8180"/>
                    <a:pt x="28337" y="0"/>
                    <a:pt x="18252" y="0"/>
                  </a:cubicBezTo>
                  <a:close/>
                </a:path>
              </a:pathLst>
            </a:custGeom>
            <a:solidFill>
              <a:srgbClr val="9ED1FD"/>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504" name="Google Shape;504;p24"/>
            <p:cNvSpPr/>
            <p:nvPr/>
          </p:nvSpPr>
          <p:spPr>
            <a:xfrm>
              <a:off x="4873950" y="3044525"/>
              <a:ext cx="765900" cy="765875"/>
            </a:xfrm>
            <a:custGeom>
              <a:avLst/>
              <a:gdLst/>
              <a:ahLst/>
              <a:cxnLst/>
              <a:rect l="l" t="t" r="r" b="b"/>
              <a:pathLst>
                <a:path w="30636" h="30635" extrusionOk="0">
                  <a:moveTo>
                    <a:pt x="15312" y="0"/>
                  </a:moveTo>
                  <a:cubicBezTo>
                    <a:pt x="6859" y="0"/>
                    <a:pt x="1" y="6858"/>
                    <a:pt x="1" y="15312"/>
                  </a:cubicBezTo>
                  <a:cubicBezTo>
                    <a:pt x="1" y="23777"/>
                    <a:pt x="6859" y="30635"/>
                    <a:pt x="15312" y="30635"/>
                  </a:cubicBezTo>
                  <a:cubicBezTo>
                    <a:pt x="23778" y="30635"/>
                    <a:pt x="30636" y="23777"/>
                    <a:pt x="30636" y="15312"/>
                  </a:cubicBezTo>
                  <a:cubicBezTo>
                    <a:pt x="30636" y="6858"/>
                    <a:pt x="23778" y="0"/>
                    <a:pt x="15312"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04</a:t>
              </a:r>
              <a:endParaRPr sz="2400">
                <a:latin typeface="Arial" panose="020B0604020202020204" pitchFamily="34" charset="0"/>
                <a:cs typeface="Arial" panose="020B0604020202020204" pitchFamily="34" charset="0"/>
              </a:endParaRPr>
            </a:p>
          </p:txBody>
        </p:sp>
        <p:sp>
          <p:nvSpPr>
            <p:cNvPr id="505" name="Google Shape;505;p24"/>
            <p:cNvSpPr/>
            <p:nvPr/>
          </p:nvSpPr>
          <p:spPr>
            <a:xfrm>
              <a:off x="4724550" y="2906700"/>
              <a:ext cx="4290002" cy="1041525"/>
            </a:xfrm>
            <a:custGeom>
              <a:avLst/>
              <a:gdLst/>
              <a:ahLst/>
              <a:cxnLst/>
              <a:rect l="l" t="t" r="r" b="b"/>
              <a:pathLst>
                <a:path w="130648" h="41661" extrusionOk="0">
                  <a:moveTo>
                    <a:pt x="110490" y="894"/>
                  </a:moveTo>
                  <a:cubicBezTo>
                    <a:pt x="121110" y="894"/>
                    <a:pt x="129754" y="9537"/>
                    <a:pt x="129754" y="20170"/>
                  </a:cubicBezTo>
                  <a:lnTo>
                    <a:pt x="129754" y="21491"/>
                  </a:lnTo>
                  <a:cubicBezTo>
                    <a:pt x="129754" y="32124"/>
                    <a:pt x="121110" y="40767"/>
                    <a:pt x="110490" y="40767"/>
                  </a:cubicBezTo>
                  <a:lnTo>
                    <a:pt x="20157" y="40767"/>
                  </a:lnTo>
                  <a:cubicBezTo>
                    <a:pt x="9537" y="40767"/>
                    <a:pt x="893" y="32124"/>
                    <a:pt x="893" y="21491"/>
                  </a:cubicBezTo>
                  <a:lnTo>
                    <a:pt x="893" y="20170"/>
                  </a:lnTo>
                  <a:cubicBezTo>
                    <a:pt x="893" y="9537"/>
                    <a:pt x="9537" y="894"/>
                    <a:pt x="20157" y="894"/>
                  </a:cubicBezTo>
                  <a:close/>
                  <a:moveTo>
                    <a:pt x="20157" y="1"/>
                  </a:moveTo>
                  <a:cubicBezTo>
                    <a:pt x="9037" y="1"/>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1"/>
                    <a:pt x="110490" y="1"/>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508" name="Google Shape;508;p24"/>
            <p:cNvSpPr txBox="1"/>
            <p:nvPr/>
          </p:nvSpPr>
          <p:spPr>
            <a:xfrm>
              <a:off x="5713076" y="3244462"/>
              <a:ext cx="3144486" cy="365700"/>
            </a:xfrm>
            <a:prstGeom prst="rect">
              <a:avLst/>
            </a:prstGeom>
            <a:noFill/>
            <a:ln>
              <a:noFill/>
            </a:ln>
          </p:spPr>
          <p:txBody>
            <a:bodyPr spcFirstLastPara="1" wrap="square" lIns="121900" tIns="121900" rIns="121900" bIns="121900" anchor="ctr" anchorCtr="0">
              <a:noAutofit/>
            </a:bodyPr>
            <a:lstStyle/>
            <a:p>
              <a:r>
                <a:rPr lang="en-US" sz="3200">
                  <a:solidFill>
                    <a:srgbClr val="002060"/>
                  </a:solidFill>
                  <a:latin typeface="Arial" panose="020B0604020202020204" pitchFamily="34" charset="0"/>
                  <a:cs typeface="Arial" panose="020B0604020202020204" pitchFamily="34" charset="0"/>
                </a:rPr>
                <a:t>Một số nhóm đất điển hình trên Trái Đất</a:t>
              </a:r>
            </a:p>
          </p:txBody>
        </p:sp>
      </p:grpSp>
      <p:sp>
        <p:nvSpPr>
          <p:cNvPr id="40" name="TextBox 39">
            <a:extLst>
              <a:ext uri="{FF2B5EF4-FFF2-40B4-BE49-F238E27FC236}">
                <a16:creationId xmlns:a16="http://schemas.microsoft.com/office/drawing/2014/main" id="{5EA44146-99AA-478C-BFA9-F85CAE6B010C}"/>
              </a:ext>
            </a:extLst>
          </p:cNvPr>
          <p:cNvSpPr txBox="1"/>
          <p:nvPr/>
        </p:nvSpPr>
        <p:spPr>
          <a:xfrm>
            <a:off x="2902884" y="315209"/>
            <a:ext cx="6405501" cy="1107630"/>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17" tIns="34258" rIns="68517" bIns="34258" numCol="1" spcCol="0" rtlCol="0" fromWordArt="0" anchor="t" anchorCtr="0" forceAA="0" compatLnSpc="1">
            <a:prstTxWarp prst="textNoShape">
              <a:avLst/>
            </a:prstTxWarp>
            <a:noAutofit/>
          </a:bodyPr>
          <a:lstStyle/>
          <a:p>
            <a:endParaRPr lang="en-US" sz="3596"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
                                        </p:tgtEl>
                                        <p:attrNameLst>
                                          <p:attrName>style.color</p:attrName>
                                        </p:attrNameLst>
                                      </p:cBhvr>
                                      <p:by>
                                        <p:hsl h="7200000" s="0" l="0"/>
                                      </p:by>
                                    </p:animClr>
                                    <p:animClr clrSpc="hsl" dir="cw">
                                      <p:cBhvr>
                                        <p:cTn id="7" dur="500" fill="hold"/>
                                        <p:tgtEl>
                                          <p:spTgt spid="40"/>
                                        </p:tgtEl>
                                        <p:attrNameLst>
                                          <p:attrName>fillcolor</p:attrName>
                                        </p:attrNameLst>
                                      </p:cBhvr>
                                      <p:by>
                                        <p:hsl h="7200000" s="0" l="0"/>
                                      </p:by>
                                    </p:animClr>
                                    <p:animClr clrSpc="hsl" dir="cw">
                                      <p:cBhvr>
                                        <p:cTn id="8" dur="500" fill="hold"/>
                                        <p:tgtEl>
                                          <p:spTgt spid="40"/>
                                        </p:tgtEl>
                                        <p:attrNameLst>
                                          <p:attrName>stroke.color</p:attrName>
                                        </p:attrNameLst>
                                      </p:cBhvr>
                                      <p:by>
                                        <p:hsl h="7200000" s="0" l="0"/>
                                      </p:by>
                                    </p:animClr>
                                    <p:set>
                                      <p:cBhvr>
                                        <p:cTn id="9" dur="500" fill="hold"/>
                                        <p:tgtEl>
                                          <p:spTgt spid="4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74"/>
                                        </p:tgtEl>
                                        <p:attrNameLst>
                                          <p:attrName>style.visibility</p:attrName>
                                        </p:attrNameLst>
                                      </p:cBhvr>
                                      <p:to>
                                        <p:strVal val="visible"/>
                                      </p:to>
                                    </p:set>
                                    <p:animEffect transition="in" filter="barn(inVertical)">
                                      <p:cBhvr>
                                        <p:cTn id="14" dur="500"/>
                                        <p:tgtEl>
                                          <p:spTgt spid="47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91"/>
                                        </p:tgtEl>
                                        <p:attrNameLst>
                                          <p:attrName>style.visibility</p:attrName>
                                        </p:attrNameLst>
                                      </p:cBhvr>
                                      <p:to>
                                        <p:strVal val="visible"/>
                                      </p:to>
                                    </p:set>
                                    <p:animEffect transition="in" filter="barn(inVertical)">
                                      <p:cBhvr>
                                        <p:cTn id="19" dur="500"/>
                                        <p:tgtEl>
                                          <p:spTgt spid="49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82"/>
                                        </p:tgtEl>
                                        <p:attrNameLst>
                                          <p:attrName>style.visibility</p:attrName>
                                        </p:attrNameLst>
                                      </p:cBhvr>
                                      <p:to>
                                        <p:strVal val="visible"/>
                                      </p:to>
                                    </p:set>
                                    <p:animEffect transition="in" filter="barn(inVertical)">
                                      <p:cBhvr>
                                        <p:cTn id="24" dur="500"/>
                                        <p:tgtEl>
                                          <p:spTgt spid="48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00"/>
                                        </p:tgtEl>
                                        <p:attrNameLst>
                                          <p:attrName>style.visibility</p:attrName>
                                        </p:attrNameLst>
                                      </p:cBhvr>
                                      <p:to>
                                        <p:strVal val="visible"/>
                                      </p:to>
                                    </p:set>
                                    <p:animEffect transition="in" filter="barn(inVertical)">
                                      <p:cBhvr>
                                        <p:cTn id="29" dur="500"/>
                                        <p:tgtEl>
                                          <p:spTgt spid="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74;p24">
            <a:extLst>
              <a:ext uri="{FF2B5EF4-FFF2-40B4-BE49-F238E27FC236}">
                <a16:creationId xmlns:a16="http://schemas.microsoft.com/office/drawing/2014/main" id="{6431F668-2443-40EC-9C59-2E5988A34BC1}"/>
              </a:ext>
            </a:extLst>
          </p:cNvPr>
          <p:cNvGrpSpPr/>
          <p:nvPr/>
        </p:nvGrpSpPr>
        <p:grpSpPr>
          <a:xfrm>
            <a:off x="101884" y="105809"/>
            <a:ext cx="4355333" cy="1106244"/>
            <a:chOff x="1153250" y="1560375"/>
            <a:chExt cx="3266500" cy="1041525"/>
          </a:xfrm>
        </p:grpSpPr>
        <p:sp>
          <p:nvSpPr>
            <p:cNvPr id="5" name="Google Shape;475;p24">
              <a:extLst>
                <a:ext uri="{FF2B5EF4-FFF2-40B4-BE49-F238E27FC236}">
                  <a16:creationId xmlns:a16="http://schemas.microsoft.com/office/drawing/2014/main" id="{B4457434-5D1D-4408-8E54-6BA2723668C1}"/>
                </a:ext>
              </a:extLst>
            </p:cNvPr>
            <p:cNvSpPr/>
            <p:nvPr/>
          </p:nvSpPr>
          <p:spPr>
            <a:xfrm>
              <a:off x="1254450" y="1624675"/>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endParaRPr sz="2400"/>
            </a:p>
          </p:txBody>
        </p:sp>
        <p:sp>
          <p:nvSpPr>
            <p:cNvPr id="6" name="Google Shape;476;p24">
              <a:extLst>
                <a:ext uri="{FF2B5EF4-FFF2-40B4-BE49-F238E27FC236}">
                  <a16:creationId xmlns:a16="http://schemas.microsoft.com/office/drawing/2014/main" id="{520802F8-991C-4FB5-9579-9FF74E1475A7}"/>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7" name="Google Shape;477;p24">
              <a:extLst>
                <a:ext uri="{FF2B5EF4-FFF2-40B4-BE49-F238E27FC236}">
                  <a16:creationId xmlns:a16="http://schemas.microsoft.com/office/drawing/2014/main" id="{CDEB3D57-460D-474A-9468-1D491EDA242F}"/>
                </a:ext>
              </a:extLst>
            </p:cNvPr>
            <p:cNvSpPr/>
            <p:nvPr/>
          </p:nvSpPr>
          <p:spPr>
            <a:xfrm>
              <a:off x="1302675" y="1698200"/>
              <a:ext cx="666529"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4000">
                  <a:solidFill>
                    <a:srgbClr val="434343"/>
                  </a:solidFill>
                  <a:latin typeface="Fira Sans Extra Condensed Medium"/>
                  <a:ea typeface="Fira Sans Extra Condensed Medium"/>
                  <a:cs typeface="Fira Sans Extra Condensed Medium"/>
                  <a:sym typeface="Fira Sans Extra Condensed Medium"/>
                </a:rPr>
                <a:t>01</a:t>
              </a:r>
              <a:endParaRPr sz="4000">
                <a:solidFill>
                  <a:srgbClr val="434343"/>
                </a:solidFill>
              </a:endParaRPr>
            </a:p>
          </p:txBody>
        </p:sp>
        <p:sp>
          <p:nvSpPr>
            <p:cNvPr id="8" name="Google Shape;478;p24">
              <a:extLst>
                <a:ext uri="{FF2B5EF4-FFF2-40B4-BE49-F238E27FC236}">
                  <a16:creationId xmlns:a16="http://schemas.microsoft.com/office/drawing/2014/main" id="{12DFC641-DA7B-44CA-95DB-7396D5F3707F}"/>
                </a:ext>
              </a:extLst>
            </p:cNvPr>
            <p:cNvSpPr/>
            <p:nvPr/>
          </p:nvSpPr>
          <p:spPr>
            <a:xfrm>
              <a:off x="1153250" y="1560375"/>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9" name="Google Shape;481;p24">
              <a:extLst>
                <a:ext uri="{FF2B5EF4-FFF2-40B4-BE49-F238E27FC236}">
                  <a16:creationId xmlns:a16="http://schemas.microsoft.com/office/drawing/2014/main" id="{57B82C44-4705-43D2-8F74-6300FB636098}"/>
                </a:ext>
              </a:extLst>
            </p:cNvPr>
            <p:cNvSpPr txBox="1"/>
            <p:nvPr/>
          </p:nvSpPr>
          <p:spPr>
            <a:xfrm>
              <a:off x="2017429" y="1890059"/>
              <a:ext cx="2199675" cy="365700"/>
            </a:xfrm>
            <a:prstGeom prst="rect">
              <a:avLst/>
            </a:prstGeom>
            <a:noFill/>
            <a:ln>
              <a:noFill/>
            </a:ln>
          </p:spPr>
          <p:txBody>
            <a:bodyPr spcFirstLastPara="1" wrap="square" lIns="121900" tIns="121900" rIns="121900" bIns="121900" anchor="ctr" anchorCtr="0">
              <a:noAutofit/>
            </a:bodyPr>
            <a:lstStyle/>
            <a:p>
              <a:r>
                <a:rPr lang="en-US" sz="3600">
                  <a:solidFill>
                    <a:srgbClr val="002060"/>
                  </a:solidFill>
                  <a:latin typeface="Arial" panose="020B0604020202020204" pitchFamily="34" charset="0"/>
                  <a:cs typeface="Arial" panose="020B0604020202020204" pitchFamily="34" charset="0"/>
                </a:rPr>
                <a:t>Các tầng đất</a:t>
              </a:r>
            </a:p>
          </p:txBody>
        </p:sp>
      </p:grpSp>
      <p:sp>
        <p:nvSpPr>
          <p:cNvPr id="10" name="Rectangle 9">
            <a:extLst>
              <a:ext uri="{FF2B5EF4-FFF2-40B4-BE49-F238E27FC236}">
                <a16:creationId xmlns:a16="http://schemas.microsoft.com/office/drawing/2014/main" id="{FAEBA3B3-4A28-4EB8-8C3C-DB2E4D056218}"/>
              </a:ext>
            </a:extLst>
          </p:cNvPr>
          <p:cNvSpPr/>
          <p:nvPr/>
        </p:nvSpPr>
        <p:spPr>
          <a:xfrm>
            <a:off x="261512" y="2555440"/>
            <a:ext cx="6608786" cy="2700483"/>
          </a:xfrm>
          <a:prstGeom prst="rect">
            <a:avLst/>
          </a:prstGeom>
          <a:ln>
            <a:solidFill>
              <a:srgbClr val="00B0F0"/>
            </a:solidFill>
            <a:prstDash val="sysDash"/>
          </a:ln>
        </p:spPr>
        <p:txBody>
          <a:bodyPr wrap="square">
            <a:spAutoFit/>
          </a:bodyPr>
          <a:lstStyle/>
          <a:p>
            <a:pPr marL="457200">
              <a:lnSpc>
                <a:spcPct val="107000"/>
              </a:lnSpc>
            </a:pPr>
            <a:r>
              <a:rPr lang="vi-VN" sz="3200">
                <a:solidFill>
                  <a:srgbClr val="FF0066"/>
                </a:solidFill>
                <a:ea typeface="Times New Roman" panose="02020603050405020304" pitchFamily="18" charset="0"/>
                <a:cs typeface="Times New Roman" panose="02020603050405020304" pitchFamily="18" charset="0"/>
              </a:rPr>
              <a:t>Dựa vào thông tin SGK, hiểu biết của bản thân, em hãy cho biết:</a:t>
            </a:r>
            <a:endParaRPr lang="en-US" sz="3200">
              <a:solidFill>
                <a:srgbClr val="FF0066"/>
              </a:solidFill>
              <a:ea typeface="Times New Roman" panose="02020603050405020304" pitchFamily="18" charset="0"/>
              <a:cs typeface="Times New Roman" panose="02020603050405020304" pitchFamily="18" charset="0"/>
            </a:endParaRPr>
          </a:p>
          <a:p>
            <a:pPr>
              <a:lnSpc>
                <a:spcPct val="107000"/>
              </a:lnSpc>
            </a:pPr>
            <a:r>
              <a:rPr lang="en-US" sz="3200">
                <a:solidFill>
                  <a:srgbClr val="FF0066"/>
                </a:solidFill>
                <a:ea typeface="Times New Roman" panose="02020603050405020304" pitchFamily="18" charset="0"/>
                <a:cs typeface="Times New Roman" panose="02020603050405020304" pitchFamily="18" charset="0"/>
              </a:rPr>
              <a:t>        </a:t>
            </a:r>
            <a:r>
              <a:rPr lang="vi-VN" sz="3200">
                <a:solidFill>
                  <a:srgbClr val="FF0066"/>
                </a:solidFill>
                <a:ea typeface="Times New Roman" panose="02020603050405020304" pitchFamily="18" charset="0"/>
                <a:cs typeface="Times New Roman" panose="02020603050405020304" pitchFamily="18" charset="0"/>
              </a:rPr>
              <a:t>-</a:t>
            </a:r>
            <a:r>
              <a:rPr lang="en-US" sz="3200">
                <a:solidFill>
                  <a:srgbClr val="FF0066"/>
                </a:solidFill>
                <a:ea typeface="Times New Roman" panose="02020603050405020304" pitchFamily="18" charset="0"/>
                <a:cs typeface="Times New Roman" panose="02020603050405020304" pitchFamily="18" charset="0"/>
              </a:rPr>
              <a:t> Đ</a:t>
            </a:r>
            <a:r>
              <a:rPr lang="vi-VN" sz="3200">
                <a:solidFill>
                  <a:srgbClr val="FF0066"/>
                </a:solidFill>
                <a:ea typeface="Times New Roman" panose="02020603050405020304" pitchFamily="18" charset="0"/>
                <a:cs typeface="Times New Roman" panose="02020603050405020304" pitchFamily="18" charset="0"/>
              </a:rPr>
              <a:t>ất là gì?</a:t>
            </a:r>
            <a:endParaRPr lang="en-US" sz="3200">
              <a:solidFill>
                <a:srgbClr val="FF0066"/>
              </a:solidFill>
              <a:ea typeface="Times New Roman" panose="02020603050405020304" pitchFamily="18" charset="0"/>
              <a:cs typeface="Times New Roman" panose="02020603050405020304" pitchFamily="18" charset="0"/>
            </a:endParaRPr>
          </a:p>
          <a:p>
            <a:pPr>
              <a:lnSpc>
                <a:spcPct val="107000"/>
              </a:lnSpc>
            </a:pPr>
            <a:r>
              <a:rPr lang="en-US" sz="3200">
                <a:solidFill>
                  <a:srgbClr val="FF0066"/>
                </a:solidFill>
                <a:ea typeface="Times New Roman" panose="02020603050405020304" pitchFamily="18" charset="0"/>
                <a:cs typeface="Times New Roman" panose="02020603050405020304" pitchFamily="18" charset="0"/>
              </a:rPr>
              <a:t>        </a:t>
            </a:r>
            <a:r>
              <a:rPr lang="vi-VN" sz="3200">
                <a:solidFill>
                  <a:srgbClr val="FF0066"/>
                </a:solidFill>
                <a:ea typeface="Times New Roman" panose="02020603050405020304" pitchFamily="18" charset="0"/>
                <a:cs typeface="Times New Roman" panose="02020603050405020304" pitchFamily="18" charset="0"/>
              </a:rPr>
              <a:t>- Đ</a:t>
            </a:r>
            <a:r>
              <a:rPr lang="vi-VN" sz="3200" b="1">
                <a:solidFill>
                  <a:srgbClr val="FF0066"/>
                </a:solidFill>
                <a:ea typeface="Times New Roman" panose="02020603050405020304" pitchFamily="18" charset="0"/>
                <a:cs typeface="Times New Roman" panose="02020603050405020304" pitchFamily="18" charset="0"/>
              </a:rPr>
              <a:t>ộ phì</a:t>
            </a:r>
            <a:r>
              <a:rPr lang="vi-VN" sz="3200">
                <a:solidFill>
                  <a:srgbClr val="FF0066"/>
                </a:solidFill>
                <a:ea typeface="Times New Roman" panose="02020603050405020304" pitchFamily="18" charset="0"/>
                <a:cs typeface="Times New Roman" panose="02020603050405020304" pitchFamily="18" charset="0"/>
              </a:rPr>
              <a:t> của đất? ý nghĩa của </a:t>
            </a:r>
            <a:r>
              <a:rPr lang="en-US" sz="3200">
                <a:solidFill>
                  <a:srgbClr val="FF0066"/>
                </a:solidFill>
                <a:ea typeface="Times New Roman" panose="02020603050405020304" pitchFamily="18" charset="0"/>
                <a:cs typeface="Times New Roman" panose="02020603050405020304" pitchFamily="18" charset="0"/>
              </a:rPr>
              <a:t>	</a:t>
            </a:r>
            <a:r>
              <a:rPr lang="vi-VN" sz="3200">
                <a:solidFill>
                  <a:srgbClr val="FF0066"/>
                </a:solidFill>
                <a:ea typeface="Times New Roman" panose="02020603050405020304" pitchFamily="18" charset="0"/>
                <a:cs typeface="Times New Roman" panose="02020603050405020304" pitchFamily="18" charset="0"/>
              </a:rPr>
              <a:t>độ phì?</a:t>
            </a:r>
            <a:endParaRPr lang="en-US" sz="3200">
              <a:solidFill>
                <a:srgbClr val="FF0066"/>
              </a:solidFill>
              <a:effectLst/>
              <a:ea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A03ABE85-8ACD-4567-8443-54AAE3EF027E}"/>
              </a:ext>
            </a:extLst>
          </p:cNvPr>
          <p:cNvGrpSpPr/>
          <p:nvPr/>
        </p:nvGrpSpPr>
        <p:grpSpPr>
          <a:xfrm>
            <a:off x="7017745" y="1031165"/>
            <a:ext cx="4735190" cy="5711705"/>
            <a:chOff x="7017745" y="920995"/>
            <a:chExt cx="4735190" cy="5711705"/>
          </a:xfrm>
        </p:grpSpPr>
        <p:pic>
          <p:nvPicPr>
            <p:cNvPr id="12" name="Hình ảnh 15">
              <a:extLst>
                <a:ext uri="{FF2B5EF4-FFF2-40B4-BE49-F238E27FC236}">
                  <a16:creationId xmlns:a16="http://schemas.microsoft.com/office/drawing/2014/main" id="{0C06B141-8E97-41CE-9FA2-3702299878E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7745" y="3909051"/>
              <a:ext cx="4735189" cy="2723649"/>
            </a:xfrm>
            <a:prstGeom prst="rect">
              <a:avLst/>
            </a:prstGeom>
            <a:noFill/>
          </p:spPr>
        </p:pic>
        <p:pic>
          <p:nvPicPr>
            <p:cNvPr id="13" name="Picture 2" descr="Đất là gì? khái niệm về đất, bản chất và thành phần của đất">
              <a:extLst>
                <a:ext uri="{FF2B5EF4-FFF2-40B4-BE49-F238E27FC236}">
                  <a16:creationId xmlns:a16="http://schemas.microsoft.com/office/drawing/2014/main" id="{401D8262-BCAA-4AE4-9B3B-CE98C0AA4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7745" y="920995"/>
              <a:ext cx="4735190" cy="295807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AF8F7991-3D9D-41AE-88A2-D353A087935E}"/>
              </a:ext>
            </a:extLst>
          </p:cNvPr>
          <p:cNvSpPr txBox="1"/>
          <p:nvPr/>
        </p:nvSpPr>
        <p:spPr>
          <a:xfrm>
            <a:off x="1557502" y="1674148"/>
            <a:ext cx="3813505" cy="707886"/>
          </a:xfrm>
          <a:prstGeom prst="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dirty="0">
                <a:solidFill>
                  <a:srgbClr val="00B050"/>
                </a:solidFill>
                <a:latin typeface="#9Slide07 IcielBC Cubano Normal" panose="00000500000000000000" pitchFamily="2" charset="0"/>
              </a:rPr>
              <a:t>AI NHANH HƠN </a:t>
            </a:r>
          </a:p>
        </p:txBody>
      </p:sp>
      <p:pic>
        <p:nvPicPr>
          <p:cNvPr id="15" name="Picture 14">
            <a:extLst>
              <a:ext uri="{FF2B5EF4-FFF2-40B4-BE49-F238E27FC236}">
                <a16:creationId xmlns:a16="http://schemas.microsoft.com/office/drawing/2014/main" id="{FBD84A7A-455B-4CC9-A8CD-CAB9439837AB}"/>
              </a:ext>
            </a:extLst>
          </p:cNvPr>
          <p:cNvPicPr>
            <a:picLocks noChangeAspect="1"/>
          </p:cNvPicPr>
          <p:nvPr/>
        </p:nvPicPr>
        <p:blipFill rotWithShape="1">
          <a:blip r:embed="rId7"/>
          <a:srcRect l="10000" t="28444" r="83037" b="58827"/>
          <a:stretch/>
        </p:blipFill>
        <p:spPr>
          <a:xfrm>
            <a:off x="316597" y="1472894"/>
            <a:ext cx="1075776" cy="1106244"/>
          </a:xfrm>
          <a:prstGeom prst="rect">
            <a:avLst/>
          </a:prstGeom>
        </p:spPr>
      </p:pic>
      <p:pic>
        <p:nvPicPr>
          <p:cNvPr id="16" name="Picture 2" descr="Trang chủ - NQ Education">
            <a:extLst>
              <a:ext uri="{FF2B5EF4-FFF2-40B4-BE49-F238E27FC236}">
                <a16:creationId xmlns:a16="http://schemas.microsoft.com/office/drawing/2014/main" id="{CAD45B68-E6F9-4B31-A82B-A07D8E7F69B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07055" y="5222053"/>
            <a:ext cx="797427" cy="91158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6DC22A8-8628-451A-8CFF-273E62450F58}"/>
              </a:ext>
            </a:extLst>
          </p:cNvPr>
          <p:cNvSpPr/>
          <p:nvPr/>
        </p:nvSpPr>
        <p:spPr>
          <a:xfrm>
            <a:off x="1811752" y="5582959"/>
            <a:ext cx="4178859"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Cá nhân</a:t>
            </a:r>
            <a:endParaRPr lang="en-US" sz="2800" b="1" dirty="0">
              <a:solidFill>
                <a:srgbClr val="FF0000"/>
              </a:solidFill>
              <a:latin typeface="#9Slide03 SFU Futura_12" panose="00000400000000000000" pitchFamily="2" charset="0"/>
            </a:endParaRPr>
          </a:p>
        </p:txBody>
      </p:sp>
      <p:sp>
        <p:nvSpPr>
          <p:cNvPr id="18" name="Rectangle 17">
            <a:extLst>
              <a:ext uri="{FF2B5EF4-FFF2-40B4-BE49-F238E27FC236}">
                <a16:creationId xmlns:a16="http://schemas.microsoft.com/office/drawing/2014/main" id="{BBCB5479-298C-4A6B-9C4B-38B82207A451}"/>
              </a:ext>
            </a:extLst>
          </p:cNvPr>
          <p:cNvSpPr/>
          <p:nvPr/>
        </p:nvSpPr>
        <p:spPr>
          <a:xfrm>
            <a:off x="854485" y="6232931"/>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9" name="2 Minute Timer (Nho)">
            <a:hlinkClick r:id="" action="ppaction://media"/>
            <a:extLst>
              <a:ext uri="{FF2B5EF4-FFF2-40B4-BE49-F238E27FC236}">
                <a16:creationId xmlns:a16="http://schemas.microsoft.com/office/drawing/2014/main" id="{0806A8FA-D5BD-4542-8714-A245946B403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010872" y="5807624"/>
            <a:ext cx="1459098" cy="873760"/>
          </a:xfrm>
          <a:prstGeom prst="rect">
            <a:avLst/>
          </a:prstGeom>
        </p:spPr>
      </p:pic>
      <p:pic>
        <p:nvPicPr>
          <p:cNvPr id="20" name="Picture 19">
            <a:extLst>
              <a:ext uri="{FF2B5EF4-FFF2-40B4-BE49-F238E27FC236}">
                <a16:creationId xmlns:a16="http://schemas.microsoft.com/office/drawing/2014/main" id="{E60B6F62-596F-415A-AAE7-5FD1FF4B6CF6}"/>
              </a:ext>
            </a:extLst>
          </p:cNvPr>
          <p:cNvPicPr>
            <a:picLocks noChangeAspect="1"/>
          </p:cNvPicPr>
          <p:nvPr/>
        </p:nvPicPr>
        <p:blipFill rotWithShape="1">
          <a:blip r:embed="rId10"/>
          <a:srcRect l="39749" t="43556" r="43417" b="27111"/>
          <a:stretch/>
        </p:blipFill>
        <p:spPr>
          <a:xfrm>
            <a:off x="5509728" y="1368423"/>
            <a:ext cx="1128592" cy="1106243"/>
          </a:xfrm>
          <a:prstGeom prst="rect">
            <a:avLst/>
          </a:prstGeom>
        </p:spPr>
      </p:pic>
      <p:pic>
        <p:nvPicPr>
          <p:cNvPr id="21" name="Picture 20">
            <a:extLst>
              <a:ext uri="{FF2B5EF4-FFF2-40B4-BE49-F238E27FC236}">
                <a16:creationId xmlns:a16="http://schemas.microsoft.com/office/drawing/2014/main" id="{DF01BAF7-176C-4BC2-B9A7-460998382B36}"/>
              </a:ext>
            </a:extLst>
          </p:cNvPr>
          <p:cNvPicPr>
            <a:picLocks noChangeAspect="1"/>
          </p:cNvPicPr>
          <p:nvPr/>
        </p:nvPicPr>
        <p:blipFill rotWithShape="1">
          <a:blip r:embed="rId11"/>
          <a:srcRect l="49250" t="16517" r="40417" b="67812"/>
          <a:stretch/>
        </p:blipFill>
        <p:spPr>
          <a:xfrm>
            <a:off x="11189792" y="43527"/>
            <a:ext cx="900324" cy="824905"/>
          </a:xfrm>
          <a:prstGeom prst="rect">
            <a:avLst/>
          </a:prstGeom>
        </p:spPr>
      </p:pic>
    </p:spTree>
    <p:extLst>
      <p:ext uri="{BB962C8B-B14F-4D97-AF65-F5344CB8AC3E}">
        <p14:creationId xmlns:p14="http://schemas.microsoft.com/office/powerpoint/2010/main" val="397122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19"/>
                </p:tgtEl>
              </p:cMediaNode>
            </p:video>
          </p:childTnLst>
        </p:cTn>
      </p:par>
    </p:tnLst>
    <p:bldLst>
      <p:bldP spid="10" grpId="0" animBg="1"/>
      <p:bldP spid="14" grpId="0" animBg="1"/>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9055148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2570</Words>
  <Application>Microsoft Office PowerPoint</Application>
  <PresentationFormat>Widescreen</PresentationFormat>
  <Paragraphs>295</Paragraphs>
  <Slides>51</Slides>
  <Notes>25</Notes>
  <HiddenSlides>0</HiddenSlides>
  <MMClips>15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51</vt:i4>
      </vt:variant>
    </vt:vector>
  </HeadingPairs>
  <TitlesOfParts>
    <vt:vector size="65" baseType="lpstr">
      <vt:lpstr>#9Slide03 Ample</vt:lpstr>
      <vt:lpstr>#9Slide03 Arima Madurai ExtraBo</vt:lpstr>
      <vt:lpstr>#9Slide03 Arima Madurai Light</vt:lpstr>
      <vt:lpstr>#9Slide03 SFU Futura_12</vt:lpstr>
      <vt:lpstr>#9Slide07 IcielBC Cubano Normal</vt:lpstr>
      <vt:lpstr>#9Slide07 SFU Rhythm</vt:lpstr>
      <vt:lpstr>Arial</vt:lpstr>
      <vt:lpstr>Calibri</vt:lpstr>
      <vt:lpstr>Calibri Light</vt:lpstr>
      <vt:lpstr>Fira Sans Extra Condensed Medium</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User</cp:lastModifiedBy>
  <cp:revision>23</cp:revision>
  <dcterms:created xsi:type="dcterms:W3CDTF">2022-01-18T01:38:28Z</dcterms:created>
  <dcterms:modified xsi:type="dcterms:W3CDTF">2024-05-24T17:32:02Z</dcterms:modified>
</cp:coreProperties>
</file>