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63" r:id="rId3"/>
    <p:sldId id="256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72" r:id="rId12"/>
    <p:sldId id="273" r:id="rId1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2" autoAdjust="0"/>
    <p:restoredTop sz="94660"/>
  </p:normalViewPr>
  <p:slideViewPr>
    <p:cSldViewPr snapToGrid="0">
      <p:cViewPr>
        <p:scale>
          <a:sx n="79" d="100"/>
          <a:sy n="79" d="100"/>
        </p:scale>
        <p:origin x="-93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55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097" descr="15-10tai-hinh-nen-powerpoint-dep-nhat-cho-dien-thoai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" y="0"/>
            <a:ext cx="1215517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4098"/>
          <p:cNvSpPr/>
          <p:nvPr/>
        </p:nvSpPr>
        <p:spPr>
          <a:xfrm>
            <a:off x="2711450" y="2060575"/>
            <a:ext cx="7273925" cy="2078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48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6999"/>
                    </a:srgbClr>
                  </a:prst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Welcome to our class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125855" y="580390"/>
            <a:ext cx="10254615" cy="5795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en-US" sz="3200" b="1">
                <a:latin typeface="Times New Roman" panose="02020603050405020304" pitchFamily="2" charset="0"/>
              </a:rPr>
              <a:t>Laura:</a:t>
            </a:r>
            <a:r>
              <a:rPr lang="vi-VN" altLang="en-US" sz="3200">
                <a:latin typeface="Times New Roman" panose="02020603050405020304" pitchFamily="2" charset="0"/>
              </a:rPr>
              <a:t>  We have to educate the public about wildlife.</a:t>
            </a:r>
          </a:p>
          <a:p>
            <a:pPr>
              <a:lnSpc>
                <a:spcPct val="130000"/>
              </a:lnSpc>
            </a:pPr>
            <a:r>
              <a:rPr lang="vi-VN" altLang="en-US" sz="3200" b="1">
                <a:latin typeface="Times New Roman" panose="02020603050405020304" pitchFamily="2" charset="0"/>
              </a:rPr>
              <a:t>Mike:</a:t>
            </a:r>
            <a:r>
              <a:rPr lang="vi-VN" altLang="en-US" sz="3200">
                <a:latin typeface="Times New Roman" panose="02020603050405020304" pitchFamily="2" charset="0"/>
              </a:rPr>
              <a:t>    Yes, that's important.</a:t>
            </a:r>
          </a:p>
          <a:p>
            <a:pPr>
              <a:lnSpc>
                <a:spcPct val="130000"/>
              </a:lnSpc>
            </a:pPr>
            <a:r>
              <a:rPr lang="vi-VN" altLang="en-US" sz="3200" b="1">
                <a:latin typeface="Times New Roman" panose="02020603050405020304" pitchFamily="2" charset="0"/>
              </a:rPr>
              <a:t>Laura:  </a:t>
            </a:r>
            <a:r>
              <a:rPr lang="vi-VN" altLang="en-US" sz="3200">
                <a:latin typeface="Times New Roman" panose="02020603050405020304" pitchFamily="2" charset="0"/>
              </a:rPr>
              <a:t>And we must act to save endangered species.</a:t>
            </a:r>
          </a:p>
          <a:p>
            <a:pPr>
              <a:lnSpc>
                <a:spcPct val="130000"/>
              </a:lnSpc>
            </a:pPr>
            <a:r>
              <a:rPr lang="vi-VN" altLang="en-US" sz="3200" b="1">
                <a:latin typeface="Times New Roman" panose="02020603050405020304" pitchFamily="2" charset="0"/>
              </a:rPr>
              <a:t>Mike:</a:t>
            </a:r>
            <a:r>
              <a:rPr lang="vi-VN" altLang="en-US" sz="3200">
                <a:latin typeface="Times New Roman" panose="02020603050405020304" pitchFamily="2" charset="0"/>
              </a:rPr>
              <a:t>    That helps.</a:t>
            </a:r>
          </a:p>
          <a:p>
            <a:pPr>
              <a:lnSpc>
                <a:spcPct val="130000"/>
              </a:lnSpc>
            </a:pPr>
            <a:r>
              <a:rPr lang="vi-VN" altLang="en-US" sz="3200" b="1">
                <a:latin typeface="Times New Roman" panose="02020603050405020304" pitchFamily="2" charset="0"/>
              </a:rPr>
              <a:t>Laura: </a:t>
            </a:r>
            <a:r>
              <a:rPr lang="vi-VN" altLang="en-US" sz="3200">
                <a:latin typeface="Times New Roman" panose="02020603050405020304" pitchFamily="2" charset="0"/>
              </a:rPr>
              <a:t> Keeping wild animals in zoos can help protect them.</a:t>
            </a:r>
          </a:p>
          <a:p>
            <a:pPr>
              <a:lnSpc>
                <a:spcPct val="130000"/>
              </a:lnSpc>
            </a:pPr>
            <a:r>
              <a:rPr lang="vi-VN" altLang="en-US" sz="3200" b="1">
                <a:latin typeface="Times New Roman" panose="02020603050405020304" pitchFamily="2" charset="0"/>
              </a:rPr>
              <a:t>Mike:    </a:t>
            </a:r>
            <a:r>
              <a:rPr lang="vi-VN" altLang="en-US" sz="3200">
                <a:latin typeface="Times New Roman" panose="02020603050405020304" pitchFamily="2" charset="0"/>
              </a:rPr>
              <a:t>That's an important point...</a:t>
            </a:r>
          </a:p>
          <a:p>
            <a:pPr>
              <a:lnSpc>
                <a:spcPct val="130000"/>
              </a:lnSpc>
            </a:pPr>
            <a:r>
              <a:rPr lang="vi-VN" altLang="en-US" sz="3200" b="1">
                <a:latin typeface="Times New Roman" panose="02020603050405020304" pitchFamily="2" charset="0"/>
              </a:rPr>
              <a:t>Laura:</a:t>
            </a:r>
            <a:r>
              <a:rPr lang="vi-VN" altLang="en-US" sz="3200">
                <a:latin typeface="Times New Roman" panose="02020603050405020304" pitchFamily="2" charset="0"/>
              </a:rPr>
              <a:t>  Zoos can make money for their conservation 			     programmes through charging entrance fees.</a:t>
            </a:r>
          </a:p>
          <a:p>
            <a:pPr>
              <a:lnSpc>
                <a:spcPct val="130000"/>
              </a:lnSpc>
            </a:pPr>
            <a:r>
              <a:rPr lang="vi-VN" altLang="en-US" sz="3200" b="1">
                <a:latin typeface="Times New Roman" panose="02020603050405020304" pitchFamily="2" charset="0"/>
              </a:rPr>
              <a:t>Mike:</a:t>
            </a:r>
            <a:r>
              <a:rPr lang="vi-VN" altLang="en-US" sz="3200">
                <a:latin typeface="Times New Roman" panose="02020603050405020304" pitchFamily="2" charset="0"/>
              </a:rPr>
              <a:t>    Umm, yes I suppose so.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558415" y="1339215"/>
            <a:ext cx="381571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Yes, that's important.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565400" y="2611120"/>
            <a:ext cx="32594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That helps.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563495" y="3860800"/>
            <a:ext cx="507428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That's an important point...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560320" y="5766435"/>
            <a:ext cx="404495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Umm, yes I suppose so.</a:t>
            </a:r>
          </a:p>
        </p:txBody>
      </p:sp>
      <p:sp>
        <p:nvSpPr>
          <p:cNvPr id="24" name="Arc 23"/>
          <p:cNvSpPr/>
          <p:nvPr/>
        </p:nvSpPr>
        <p:spPr>
          <a:xfrm rot="20820000">
            <a:off x="4187825" y="1374775"/>
            <a:ext cx="1368425" cy="506095"/>
          </a:xfrm>
          <a:prstGeom prst="arc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480000">
            <a:off x="5450205" y="1348105"/>
            <a:ext cx="136525" cy="137160"/>
          </a:xfrm>
          <a:prstGeom prst="triangl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9120000">
            <a:off x="5655310" y="3305175"/>
            <a:ext cx="1117600" cy="592455"/>
          </a:xfrm>
          <a:prstGeom prst="arc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 rot="4560000">
            <a:off x="6353175" y="3755390"/>
            <a:ext cx="137160" cy="136525"/>
          </a:xfrm>
          <a:prstGeom prst="triangl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Arc 2"/>
          <p:cNvSpPr/>
          <p:nvPr/>
        </p:nvSpPr>
        <p:spPr>
          <a:xfrm rot="20820000">
            <a:off x="2811145" y="2643505"/>
            <a:ext cx="1368425" cy="506095"/>
          </a:xfrm>
          <a:prstGeom prst="arc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 rot="480000">
            <a:off x="4073525" y="2616835"/>
            <a:ext cx="136525" cy="137160"/>
          </a:xfrm>
          <a:prstGeom prst="triangl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9000000">
            <a:off x="5253990" y="5213350"/>
            <a:ext cx="1117600" cy="592455"/>
          </a:xfrm>
          <a:prstGeom prst="arc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4440000">
            <a:off x="5921375" y="5694045"/>
            <a:ext cx="137160" cy="136525"/>
          </a:xfrm>
          <a:prstGeom prst="triangl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4" grpId="0" animBg="1"/>
      <p:bldP spid="25" grpId="0" animBg="1"/>
      <p:bldP spid="20" grpId="0" animBg="1"/>
      <p:bldP spid="21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33793" descr="hinh-nen-hoa-dep-cho-slide-powerpoint-anh-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320"/>
            <a:ext cx="12157075" cy="6880225"/>
          </a:xfrm>
        </p:spPr>
      </p:pic>
      <p:sp>
        <p:nvSpPr>
          <p:cNvPr id="3" name="Text Box 2"/>
          <p:cNvSpPr txBox="1"/>
          <p:nvPr/>
        </p:nvSpPr>
        <p:spPr>
          <a:xfrm>
            <a:off x="2035810" y="1473200"/>
            <a:ext cx="8143240" cy="2407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800" b="1">
                <a:latin typeface="Times New Roman" panose="02020603050405020304" pitchFamily="2" charset="0"/>
              </a:rPr>
              <a:t>HOMEWORK</a:t>
            </a:r>
          </a:p>
          <a:p>
            <a:pPr algn="l"/>
            <a:r>
              <a:rPr lang="vi-VN" altLang="en-US" sz="3800" b="1">
                <a:latin typeface="Times New Roman" panose="02020603050405020304" pitchFamily="2" charset="0"/>
              </a:rPr>
              <a:t>-Learn newwords by hearts.</a:t>
            </a:r>
          </a:p>
          <a:p>
            <a:pPr algn="l"/>
            <a:r>
              <a:rPr lang="vi-VN" altLang="en-US" sz="3800" b="1">
                <a:latin typeface="Times New Roman" panose="02020603050405020304" pitchFamily="2" charset="0"/>
              </a:rPr>
              <a:t>- Practice activity 5 &amp; activity 6.</a:t>
            </a:r>
          </a:p>
          <a:p>
            <a:pPr algn="l"/>
            <a:r>
              <a:rPr lang="vi-VN" altLang="en-US" sz="3800" b="1">
                <a:latin typeface="Times New Roman" panose="02020603050405020304" pitchFamily="2" charset="0"/>
              </a:rPr>
              <a:t>- Prepare new lesson : A closer look 2.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4096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en-US" altLang="en-US"/>
          </a:p>
        </p:txBody>
      </p:sp>
      <p:pic>
        <p:nvPicPr>
          <p:cNvPr id="39938" name="Content Placeholder 40962" descr="tuyen-tap-cac-mau-hinh-nen-powerpoint-de-thuong-nhat-hinh-anh-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" y="44450"/>
            <a:ext cx="12148820" cy="6858000"/>
          </a:xfrm>
        </p:spPr>
      </p:pic>
      <p:pic>
        <p:nvPicPr>
          <p:cNvPr id="39939" name="Picture 40963" descr="tulips_burgundy_wapday-com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5" y="4726305"/>
            <a:ext cx="2341245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40964" descr="tulips_burgundy_wapday-com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660" y="4730750"/>
            <a:ext cx="1875155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40965" descr="tulips_burgundy_wapday-com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815" y="4726305"/>
            <a:ext cx="2076450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40966" descr="tulips_burgundy_wapday-com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265" y="4726305"/>
            <a:ext cx="2218690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Picture 40967" descr="tulips_burgundy_wapday-com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955" y="4726305"/>
            <a:ext cx="2379345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4" name="Rectangle 40968"/>
          <p:cNvSpPr/>
          <p:nvPr/>
        </p:nvSpPr>
        <p:spPr>
          <a:xfrm>
            <a:off x="356235" y="2062480"/>
            <a:ext cx="11402060" cy="223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Thank you very much for attending this lesson</a:t>
            </a:r>
          </a:p>
        </p:txBody>
      </p:sp>
      <p:pic>
        <p:nvPicPr>
          <p:cNvPr id="2" name="Picture 40963" descr="tulips_burgundy_wapday-com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" y="4725988"/>
            <a:ext cx="1960563" cy="2171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-39370" y="-1905"/>
            <a:ext cx="12191365" cy="686181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042285" y="1833245"/>
            <a:ext cx="5640070" cy="19304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1820" y="235585"/>
            <a:ext cx="3162300" cy="14744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14850" y="5181600"/>
            <a:ext cx="3162300" cy="14744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750935" y="3707130"/>
            <a:ext cx="3162300" cy="14744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3665" y="3869690"/>
            <a:ext cx="3162300" cy="14744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29015" y="373380"/>
            <a:ext cx="3162300" cy="14744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3491865" y="2152015"/>
            <a:ext cx="474154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latin typeface="Times New Roman" panose="02020603050405020304" pitchFamily="2" charset="0"/>
              </a:rPr>
              <a:t>What do you think about ..... in the future?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036685" y="793750"/>
            <a:ext cx="25107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latin typeface="Times New Roman" panose="02020603050405020304" pitchFamily="2" charset="0"/>
              </a:rPr>
              <a:t>2. Schools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9227185" y="4058285"/>
            <a:ext cx="22453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latin typeface="Times New Roman" panose="02020603050405020304" pitchFamily="2" charset="0"/>
              </a:rPr>
              <a:t>3. Hospitals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766310" y="5584190"/>
            <a:ext cx="258064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latin typeface="Times New Roman" panose="02020603050405020304" pitchFamily="2" charset="0"/>
              </a:rPr>
              <a:t>4. Robots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39750" y="4384675"/>
            <a:ext cx="232410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latin typeface="Times New Roman" panose="02020603050405020304" pitchFamily="2" charset="0"/>
              </a:rPr>
              <a:t>5. Houses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200785" y="607060"/>
            <a:ext cx="192278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latin typeface="Times New Roman" panose="02020603050405020304" pitchFamily="2" charset="0"/>
              </a:rPr>
              <a:t>1. Cars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/>
          <p:nvPr/>
        </p:nvGraphicFramePr>
        <p:xfrm>
          <a:off x="1306830" y="1017270"/>
          <a:ext cx="9458325" cy="548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595"/>
                <a:gridCol w="3159760"/>
                <a:gridCol w="3315970"/>
              </a:tblGrid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3200" b="1">
                          <a:solidFill>
                            <a:srgbClr val="0D0D0D"/>
                          </a:solidFill>
                          <a:latin typeface="Times New Roman" panose="02020603050405020304" pitchFamily="2" charset="0"/>
                        </a:rPr>
                        <a:t>Verb </a:t>
                      </a:r>
                      <a:endParaRPr 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2" charset="0"/>
                        </a:rPr>
                        <a:t> Noun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2" charset="0"/>
                        </a:rPr>
                        <a:t>Noun</a:t>
                      </a:r>
                      <a:r>
                        <a:rPr lang="vi-VN" alt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2" charset="0"/>
                        </a:rPr>
                        <a:t>(person)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3200">
                          <a:latin typeface="Times New Roman" panose="02020603050405020304" pitchFamily="2" charset="0"/>
                        </a:rPr>
                        <a:t>      attend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3200">
                          <a:latin typeface="Times New Roman" panose="02020603050405020304" pitchFamily="2" charset="0"/>
                        </a:rPr>
                        <a:t>     facilitate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3200">
                          <a:latin typeface="Times New Roman" panose="02020603050405020304" pitchFamily="2" charset="0"/>
                        </a:rPr>
                        <a:t>      provision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3200">
                          <a:latin typeface="Times New Roman" panose="02020603050405020304" pitchFamily="2" charset="0"/>
                        </a:rPr>
                        <a:t>     developer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61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3200">
                          <a:latin typeface="Times New Roman" panose="02020603050405020304" pitchFamily="2" charset="0"/>
                        </a:rPr>
                        <a:t>      interview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3200">
                          <a:latin typeface="Times New Roman" panose="02020603050405020304" pitchFamily="2" charset="0"/>
                        </a:rPr>
                        <a:t>     evaluator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5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3200">
                          <a:latin typeface="Times New Roman" panose="02020603050405020304" pitchFamily="2" charset="0"/>
                        </a:rPr>
                        <a:t>     participation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3200">
                          <a:latin typeface="Times New Roman" panose="02020603050405020304" pitchFamily="2" charset="0"/>
                        </a:rPr>
                        <a:t>     applicant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906010" y="1577340"/>
            <a:ext cx="24206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attendance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119745" y="1569085"/>
            <a:ext cx="18745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attendant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201285" y="2240280"/>
            <a:ext cx="134620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facility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850390" y="2809240"/>
            <a:ext cx="180721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provide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850390" y="3404870"/>
            <a:ext cx="175641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develop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795780" y="4123690"/>
            <a:ext cx="235458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interview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652905" y="4777105"/>
            <a:ext cx="23698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evaluate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842770" y="5327650"/>
            <a:ext cx="25190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participate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986915" y="5985510"/>
            <a:ext cx="237490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apply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395595" y="1605280"/>
            <a:ext cx="19431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1</a:t>
            </a:r>
          </a:p>
        </p:txBody>
      </p:sp>
      <p:sp>
        <p:nvSpPr>
          <p:cNvPr id="16" name="Text Box 15"/>
          <p:cNvSpPr txBox="1"/>
          <p:nvPr/>
        </p:nvSpPr>
        <p:spPr>
          <a:xfrm flipH="1">
            <a:off x="8569960" y="1567180"/>
            <a:ext cx="35814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2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422265" y="2268220"/>
            <a:ext cx="43243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3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2284730" y="2816860"/>
            <a:ext cx="47688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5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481060" y="2207260"/>
            <a:ext cx="53657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4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8481060" y="2825750"/>
            <a:ext cx="2838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6</a:t>
            </a:r>
          </a:p>
        </p:txBody>
      </p:sp>
      <p:sp>
        <p:nvSpPr>
          <p:cNvPr id="21" name="Text Box 20"/>
          <p:cNvSpPr txBox="1"/>
          <p:nvPr/>
        </p:nvSpPr>
        <p:spPr>
          <a:xfrm flipH="1">
            <a:off x="2254250" y="3404870"/>
            <a:ext cx="50736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7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19420" y="3435350"/>
            <a:ext cx="23812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8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8295005" y="3983990"/>
            <a:ext cx="6559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10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2254250" y="4116070"/>
            <a:ext cx="20828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9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355590" y="4725670"/>
            <a:ext cx="8204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12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2134870" y="5365115"/>
            <a:ext cx="11544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13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8393430" y="5365750"/>
            <a:ext cx="61087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14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2207260" y="5932170"/>
            <a:ext cx="90868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15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5386070" y="5929630"/>
            <a:ext cx="78549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16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2134870" y="4695190"/>
            <a:ext cx="776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2" charset="0"/>
              </a:rPr>
              <a:t>11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4850765" y="3285490"/>
            <a:ext cx="252730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development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4896485" y="4735830"/>
            <a:ext cx="20650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evaluation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4964430" y="5947410"/>
            <a:ext cx="25361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application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8041005" y="2237740"/>
            <a:ext cx="201231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facilitator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8089900" y="2689225"/>
            <a:ext cx="191452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provider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7811770" y="3783965"/>
            <a:ext cx="372173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interviewer</a:t>
            </a: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(interviewee)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7880350" y="5314950"/>
            <a:ext cx="237299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participant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97355" y="238125"/>
            <a:ext cx="885571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i="1">
                <a:latin typeface="Times New Roman" panose="02020603050405020304" pitchFamily="2" charset="0"/>
              </a:rPr>
              <a:t>* Complete the table with appropriate words.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7620" y="-635"/>
            <a:ext cx="1217676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663065" y="416560"/>
            <a:ext cx="900366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i="1">
                <a:latin typeface="Times New Roman" panose="02020603050405020304" pitchFamily="2" charset="0"/>
              </a:rPr>
              <a:t>* Use the words in the table in 1 to complete the sentences.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66445" y="989965"/>
            <a:ext cx="10725150" cy="55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altLang="en-US" sz="3000">
                <a:latin typeface="Times New Roman" panose="02020603050405020304" pitchFamily="2" charset="0"/>
              </a:rPr>
              <a:t>A lot of people have come tonight to ______________ the forum.</a:t>
            </a:r>
          </a:p>
          <a:p>
            <a:pPr marL="342900" indent="-342900">
              <a:buAutoNum type="arabicPeriod"/>
            </a:pPr>
            <a:r>
              <a:rPr lang="vi-VN" altLang="en-US" sz="3000">
                <a:latin typeface="Times New Roman" panose="02020603050405020304" pitchFamily="2" charset="0"/>
              </a:rPr>
              <a:t>The application of technology in the school will ______________ self-learning.</a:t>
            </a:r>
          </a:p>
          <a:p>
            <a:pPr marL="342900" indent="-342900">
              <a:buAutoNum type="arabicPeriod"/>
            </a:pPr>
            <a:r>
              <a:rPr lang="vi-VN" altLang="en-US" sz="3000">
                <a:latin typeface="Times New Roman" panose="02020603050405020304" pitchFamily="2" charset="0"/>
              </a:rPr>
              <a:t>Even in distant areas, the teacher will no longer be the only ____________ of knowledge.</a:t>
            </a:r>
          </a:p>
          <a:p>
            <a:pPr marL="342900" indent="-342900">
              <a:buAutoNum type="arabicPeriod"/>
            </a:pPr>
            <a:r>
              <a:rPr lang="vi-VN" altLang="en-US" sz="3000">
                <a:latin typeface="Times New Roman" panose="02020603050405020304" pitchFamily="2" charset="0"/>
              </a:rPr>
              <a:t>Who has ____________ the idea into remarkable event?</a:t>
            </a:r>
          </a:p>
          <a:p>
            <a:pPr marL="342900" indent="-342900">
              <a:buAutoNum type="arabicPeriod"/>
            </a:pPr>
            <a:r>
              <a:rPr lang="vi-VN" altLang="en-US" sz="3000">
                <a:latin typeface="Times New Roman" panose="02020603050405020304" pitchFamily="2" charset="0"/>
              </a:rPr>
              <a:t>In the programme, he ______________ ordinary people about their future plans.</a:t>
            </a:r>
          </a:p>
          <a:p>
            <a:pPr marL="342900" indent="-342900">
              <a:buAutoNum type="arabicPeriod"/>
            </a:pPr>
            <a:r>
              <a:rPr lang="vi-VN" altLang="en-US" sz="3000">
                <a:latin typeface="Times New Roman" panose="02020603050405020304" pitchFamily="2" charset="0"/>
              </a:rPr>
              <a:t>The discussion included a critical ____________ of the new course.</a:t>
            </a:r>
          </a:p>
          <a:p>
            <a:pPr marL="342900" indent="-342900">
              <a:buAutoNum type="arabicPeriod"/>
            </a:pPr>
            <a:r>
              <a:rPr lang="vi-VN" altLang="en-US" sz="3000">
                <a:latin typeface="Times New Roman" panose="02020603050405020304" pitchFamily="2" charset="0"/>
              </a:rPr>
              <a:t>We require your full _______________ in this dicussion.</a:t>
            </a:r>
          </a:p>
          <a:p>
            <a:pPr marL="342900" indent="-342900">
              <a:buAutoNum type="arabicPeriod"/>
            </a:pPr>
            <a:r>
              <a:rPr lang="vi-VN" altLang="en-US" sz="3000">
                <a:latin typeface="Times New Roman" panose="02020603050405020304" pitchFamily="2" charset="0"/>
              </a:rPr>
              <a:t>She decided to __________for a job as an engineer.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037070" y="989965"/>
            <a:ext cx="18154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solidFill>
                  <a:srgbClr val="FF0000"/>
                </a:solidFill>
                <a:latin typeface="Times New Roman" panose="02020603050405020304" pitchFamily="2" charset="0"/>
              </a:rPr>
              <a:t>attend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993505" y="1452245"/>
            <a:ext cx="161480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solidFill>
                  <a:srgbClr val="FF0000"/>
                </a:solidFill>
                <a:latin typeface="Times New Roman" panose="02020603050405020304" pitchFamily="2" charset="0"/>
              </a:rPr>
              <a:t>facilitate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694180" y="2814955"/>
            <a:ext cx="232029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solidFill>
                  <a:srgbClr val="FF0000"/>
                </a:solidFill>
                <a:latin typeface="Times New Roman" panose="02020603050405020304" pitchFamily="2" charset="0"/>
              </a:rPr>
              <a:t>provider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046730" y="3319145"/>
            <a:ext cx="260731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solidFill>
                  <a:srgbClr val="FF0000"/>
                </a:solidFill>
                <a:latin typeface="Times New Roman" panose="02020603050405020304" pitchFamily="2" charset="0"/>
              </a:rPr>
              <a:t>developed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020945" y="3750310"/>
            <a:ext cx="25215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solidFill>
                  <a:srgbClr val="FF0000"/>
                </a:solidFill>
                <a:latin typeface="Times New Roman" panose="02020603050405020304" pitchFamily="2" charset="0"/>
              </a:rPr>
              <a:t>interviews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628130" y="4649470"/>
            <a:ext cx="235331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solidFill>
                  <a:srgbClr val="FF0000"/>
                </a:solidFill>
                <a:latin typeface="Times New Roman" panose="02020603050405020304" pitchFamily="2" charset="0"/>
              </a:rPr>
              <a:t>evaluation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909820" y="5579110"/>
            <a:ext cx="279082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solidFill>
                  <a:srgbClr val="FF0000"/>
                </a:solidFill>
                <a:latin typeface="Times New Roman" panose="02020603050405020304" pitchFamily="2" charset="0"/>
              </a:rPr>
              <a:t>participation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052570" y="6069330"/>
            <a:ext cx="171640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solidFill>
                  <a:srgbClr val="FF0000"/>
                </a:solidFill>
                <a:latin typeface="Times New Roman" panose="02020603050405020304" pitchFamily="2" charset="0"/>
              </a:rPr>
              <a:t>apply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897880" y="3716020"/>
            <a:ext cx="395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  <a:sym typeface="+mn-ea"/>
              </a:rPr>
              <a:t>V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014470" y="3251835"/>
            <a:ext cx="395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  <a:sym typeface="+mn-ea"/>
              </a:rPr>
              <a:t>V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4014470" y="6023610"/>
            <a:ext cx="395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  <a:sym typeface="+mn-ea"/>
              </a:rPr>
              <a:t>V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 rot="10620000" flipV="1">
            <a:off x="10217785" y="1430655"/>
            <a:ext cx="395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  <a:sym typeface="+mn-ea"/>
              </a:rPr>
              <a:t>V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8037195" y="960755"/>
            <a:ext cx="3956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  <a:sym typeface="+mn-ea"/>
              </a:rPr>
              <a:t>V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5654040" y="5548630"/>
            <a:ext cx="45656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N</a:t>
            </a:r>
          </a:p>
        </p:txBody>
      </p:sp>
      <p:sp>
        <p:nvSpPr>
          <p:cNvPr id="21" name="Text Box 20"/>
          <p:cNvSpPr txBox="1"/>
          <p:nvPr/>
        </p:nvSpPr>
        <p:spPr>
          <a:xfrm rot="10800000" flipV="1">
            <a:off x="7336790" y="4572000"/>
            <a:ext cx="45656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N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1915160" y="2789555"/>
            <a:ext cx="45656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6" grpId="0"/>
      <p:bldP spid="6" grpId="1"/>
      <p:bldP spid="7" grpId="0"/>
      <p:bldP spid="7" grpId="1"/>
      <p:bldP spid="17" grpId="0"/>
      <p:bldP spid="17" grpId="1"/>
      <p:bldP spid="18" grpId="0"/>
      <p:bldP spid="18" grpId="1"/>
      <p:bldP spid="19" grpId="0"/>
      <p:bldP spid="19" grpId="2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63500" y="223520"/>
            <a:ext cx="12018010" cy="64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vi-VN" altLang="en-US" sz="2600" b="1">
                <a:latin typeface="Times New Roman" panose="02020603050405020304" pitchFamily="2" charset="0"/>
              </a:rPr>
              <a:t>1.  In the future, fathers may </a:t>
            </a:r>
            <a:r>
              <a:rPr lang="vi-VN" altLang="en-US" sz="2600" b="1" u="sng">
                <a:latin typeface="Times New Roman" panose="02020603050405020304" pitchFamily="2" charset="0"/>
              </a:rPr>
              <a:t>be extrernally employed</a:t>
            </a:r>
            <a:r>
              <a:rPr lang="vi-VN" altLang="en-US" sz="2600" b="1">
                <a:latin typeface="Times New Roman" panose="02020603050405020304" pitchFamily="2" charset="0"/>
              </a:rPr>
              <a:t> or stay at home and look after their children.</a:t>
            </a:r>
          </a:p>
          <a:p>
            <a:pPr indent="0">
              <a:buNone/>
            </a:pPr>
            <a:r>
              <a:rPr lang="vi-VN" altLang="en-US" sz="2600">
                <a:latin typeface="Times New Roman" panose="02020603050405020304" pitchFamily="2" charset="0"/>
              </a:rPr>
              <a:t>	A. do extra work 		B. go out to work 		C. work full time</a:t>
            </a:r>
          </a:p>
          <a:p>
            <a:pPr indent="0">
              <a:buNone/>
            </a:pPr>
            <a:r>
              <a:rPr lang="vi-VN" altLang="en-US" sz="2600" b="1">
                <a:latin typeface="Times New Roman" panose="02020603050405020304" pitchFamily="2" charset="0"/>
              </a:rPr>
              <a:t>2.  There will still be </a:t>
            </a:r>
            <a:r>
              <a:rPr lang="vi-VN" altLang="en-US" sz="2600" b="1" u="sng">
                <a:latin typeface="Times New Roman" panose="02020603050405020304" pitchFamily="2" charset="0"/>
              </a:rPr>
              <a:t>actual</a:t>
            </a:r>
            <a:r>
              <a:rPr lang="vi-VN" altLang="en-US" sz="2600" b="1">
                <a:latin typeface="Times New Roman" panose="02020603050405020304" pitchFamily="2" charset="0"/>
              </a:rPr>
              <a:t> classrooms where teachers and students can interact face to face.</a:t>
            </a:r>
          </a:p>
          <a:p>
            <a:pPr indent="0">
              <a:buNone/>
            </a:pPr>
            <a:r>
              <a:rPr lang="vi-VN" altLang="en-US" sz="2600">
                <a:latin typeface="Times New Roman" panose="02020603050405020304" pitchFamily="2" charset="0"/>
              </a:rPr>
              <a:t>	A. virtual 		B. online 		C. traditional</a:t>
            </a:r>
          </a:p>
          <a:p>
            <a:pPr indent="0">
              <a:buNone/>
            </a:pPr>
            <a:r>
              <a:rPr lang="vi-VN" altLang="en-US" sz="2600" b="1">
                <a:latin typeface="Times New Roman" panose="02020603050405020304" pitchFamily="2" charset="0"/>
              </a:rPr>
              <a:t>3.  The most fascinating change happening to women is their increasing </a:t>
            </a:r>
            <a:r>
              <a:rPr lang="vi-VN" altLang="en-US" sz="2600" b="1" u="sng">
                <a:latin typeface="Times New Roman" panose="02020603050405020304" pitchFamily="2" charset="0"/>
              </a:rPr>
              <a:t>involvement</a:t>
            </a:r>
            <a:r>
              <a:rPr lang="vi-VN" altLang="en-US" sz="2600" b="1">
                <a:latin typeface="Times New Roman" panose="02020603050405020304" pitchFamily="2" charset="0"/>
              </a:rPr>
              <a:t> in eduaction and employment.</a:t>
            </a:r>
          </a:p>
          <a:p>
            <a:pPr indent="0">
              <a:buNone/>
            </a:pPr>
            <a:r>
              <a:rPr lang="vi-VN" altLang="en-US" sz="2600">
                <a:latin typeface="Times New Roman" panose="02020603050405020304" pitchFamily="2" charset="0"/>
              </a:rPr>
              <a:t>	A. participation 		B. roles 			C. power</a:t>
            </a:r>
          </a:p>
          <a:p>
            <a:pPr indent="0">
              <a:buNone/>
            </a:pPr>
            <a:r>
              <a:rPr lang="vi-VN" altLang="en-US" sz="2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2" charset="0"/>
              </a:rPr>
              <a:t>4.  Viet Nam used to be </a:t>
            </a:r>
            <a:r>
              <a:rPr lang="vi-VN" altLang="en-US" sz="2600" b="1" u="sng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2" charset="0"/>
              </a:rPr>
              <a:t>male-dominated</a:t>
            </a:r>
            <a:r>
              <a:rPr lang="vi-VN" altLang="en-US" sz="2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2" charset="0"/>
              </a:rPr>
              <a:t>, with men being the voice of the family and society.</a:t>
            </a:r>
          </a:p>
          <a:p>
            <a:pPr indent="0">
              <a:buNone/>
            </a:pPr>
            <a:r>
              <a:rPr lang="vi-VN" altLang="en-US" sz="2600">
                <a:latin typeface="Times New Roman" panose="02020603050405020304" pitchFamily="2" charset="0"/>
              </a:rPr>
              <a:t>	A. men doing housework</a:t>
            </a:r>
          </a:p>
          <a:p>
            <a:pPr indent="0">
              <a:buNone/>
            </a:pPr>
            <a:r>
              <a:rPr lang="vi-VN" altLang="en-US" sz="2600">
                <a:latin typeface="Times New Roman" panose="02020603050405020304" pitchFamily="2" charset="0"/>
              </a:rPr>
              <a:t>	B. men playing the leading role</a:t>
            </a:r>
          </a:p>
          <a:p>
            <a:pPr indent="0">
              <a:buNone/>
            </a:pPr>
            <a:r>
              <a:rPr lang="vi-VN" altLang="en-US" sz="2600">
                <a:latin typeface="Times New Roman" panose="02020603050405020304" pitchFamily="2" charset="0"/>
              </a:rPr>
              <a:t>	C. men earning money</a:t>
            </a:r>
          </a:p>
          <a:p>
            <a:pPr indent="0">
              <a:buNone/>
            </a:pPr>
            <a:r>
              <a:rPr lang="vi-VN" altLang="en-US" sz="2600" b="1">
                <a:latin typeface="Times New Roman" panose="02020603050405020304" pitchFamily="2" charset="0"/>
              </a:rPr>
              <a:t>5.  Women get a job to support their families as well as to be </a:t>
            </a:r>
            <a:r>
              <a:rPr lang="vi-VN" altLang="en-US" sz="2600" b="1" u="sng">
                <a:latin typeface="Times New Roman" panose="02020603050405020304" pitchFamily="2" charset="0"/>
              </a:rPr>
              <a:t>financially</a:t>
            </a:r>
            <a:r>
              <a:rPr lang="vi-VN" altLang="en-US" sz="2600" b="1">
                <a:latin typeface="Times New Roman" panose="02020603050405020304" pitchFamily="2" charset="0"/>
              </a:rPr>
              <a:t> independent.</a:t>
            </a:r>
          </a:p>
          <a:p>
            <a:pPr indent="0">
              <a:buNone/>
            </a:pPr>
            <a:r>
              <a:rPr lang="vi-VN" altLang="en-US" sz="2600">
                <a:latin typeface="Times New Roman" panose="02020603050405020304" pitchFamily="2" charset="0"/>
              </a:rPr>
              <a:t>	A. economically 		B. physically 		C. totally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636770" y="1024255"/>
            <a:ext cx="4253865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600">
                <a:solidFill>
                  <a:srgbClr val="FF0000"/>
                </a:solidFill>
                <a:latin typeface="Times New Roman" panose="02020603050405020304" pitchFamily="2" charset="0"/>
              </a:rPr>
              <a:t>B. go out to work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475730" y="2195830"/>
            <a:ext cx="2477135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600">
                <a:solidFill>
                  <a:srgbClr val="FF0000"/>
                </a:solidFill>
                <a:latin typeface="Times New Roman" panose="02020603050405020304" pitchFamily="2" charset="0"/>
              </a:rPr>
              <a:t>C. traditional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79805" y="3396615"/>
            <a:ext cx="2809875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600">
                <a:solidFill>
                  <a:srgbClr val="FF0000"/>
                </a:solidFill>
                <a:latin typeface="Times New Roman" panose="02020603050405020304" pitchFamily="2" charset="0"/>
              </a:rPr>
              <a:t>A. participation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79805" y="4998720"/>
            <a:ext cx="4523740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600">
                <a:solidFill>
                  <a:srgbClr val="FF0000"/>
                </a:solidFill>
                <a:latin typeface="Times New Roman" panose="02020603050405020304" pitchFamily="2" charset="0"/>
              </a:rPr>
              <a:t>B. men playing the leading role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79805" y="6167120"/>
            <a:ext cx="2555240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600">
                <a:solidFill>
                  <a:srgbClr val="FF0000"/>
                </a:solidFill>
                <a:latin typeface="Times New Roman" panose="02020603050405020304" pitchFamily="2" charset="0"/>
              </a:rPr>
              <a:t>A. economically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2860" y="46990"/>
            <a:ext cx="12145645" cy="6764655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730500" y="1223010"/>
            <a:ext cx="5301615" cy="142811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555365" y="1496060"/>
            <a:ext cx="4634865" cy="88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>
                <a:latin typeface="Comic Sans MS" panose="030F0702030302020204" charset="0"/>
              </a:rPr>
              <a:t>REMEMBER!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880870" y="2968625"/>
            <a:ext cx="753999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800">
                <a:latin typeface="Times New Roman" panose="02020603050405020304" pitchFamily="2" charset="0"/>
              </a:rPr>
              <a:t>The word “sense” refers to a feeling for, or understanding of. It is formed like this :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76675" y="4126865"/>
            <a:ext cx="402844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800">
                <a:solidFill>
                  <a:srgbClr val="FF0000"/>
                </a:solidFill>
                <a:latin typeface="Times New Roman" panose="02020603050405020304" pitchFamily="2" charset="0"/>
                <a:sym typeface="+mn-ea"/>
              </a:rPr>
              <a:t>(a) sense of +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492875" y="1936750"/>
            <a:ext cx="5524500" cy="39230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6784340" y="3483610"/>
            <a:ext cx="2000885" cy="518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>
                <a:latin typeface="Times New Roman" panose="02020603050405020304" pitchFamily="2" charset="0"/>
              </a:rPr>
              <a:t>sense of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399270" y="2266315"/>
            <a:ext cx="2236470" cy="518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>
                <a:latin typeface="Times New Roman" panose="02020603050405020304" pitchFamily="2" charset="0"/>
              </a:rPr>
              <a:t>humour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399270" y="3067685"/>
            <a:ext cx="2236470" cy="518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>
                <a:latin typeface="Times New Roman" panose="02020603050405020304" pitchFamily="2" charset="0"/>
              </a:rPr>
              <a:t>style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399270" y="3688080"/>
            <a:ext cx="2236470" cy="518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>
                <a:latin typeface="Times New Roman" panose="02020603050405020304" pitchFamily="2" charset="0"/>
              </a:rPr>
              <a:t>responsibility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399270" y="4314190"/>
            <a:ext cx="2236470" cy="518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>
                <a:latin typeface="Times New Roman" panose="02020603050405020304" pitchFamily="2" charset="0"/>
              </a:rPr>
              <a:t>time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399270" y="5005070"/>
            <a:ext cx="2236470" cy="518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>
                <a:latin typeface="Times New Roman" panose="02020603050405020304" pitchFamily="2" charset="0"/>
              </a:rPr>
              <a:t>direction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89865" y="739775"/>
            <a:ext cx="5942330" cy="5638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vi-VN" altLang="en-US" sz="2800">
                <a:latin typeface="Times New Roman" panose="02020603050405020304" pitchFamily="2" charset="0"/>
              </a:rPr>
              <a:t>He has a good ______________ . He never gets lost.</a:t>
            </a:r>
          </a:p>
          <a:p>
            <a:pPr marL="342900" indent="-342900" algn="l">
              <a:buAutoNum type="arabicPeriod"/>
            </a:pPr>
            <a:r>
              <a:rPr lang="vi-VN" altLang="en-US" sz="2800">
                <a:latin typeface="Times New Roman" panose="02020603050405020304" pitchFamily="2" charset="0"/>
              </a:rPr>
              <a:t>She has such a good ______________. She makes everyone laugh at work.</a:t>
            </a:r>
          </a:p>
          <a:p>
            <a:pPr marL="342900" indent="-342900" algn="l">
              <a:buAutoNum type="arabicPeriod"/>
            </a:pPr>
            <a:r>
              <a:rPr lang="vi-VN" altLang="en-US" sz="2800">
                <a:latin typeface="Times New Roman" panose="02020603050405020304" pitchFamily="2" charset="0"/>
              </a:rPr>
              <a:t>I don't have much ____________. I always seem to be late for appointments.</a:t>
            </a:r>
          </a:p>
          <a:p>
            <a:pPr marL="342900" indent="-342900" algn="l">
              <a:buAutoNum type="arabicPeriod"/>
            </a:pPr>
            <a:r>
              <a:rPr lang="vi-VN" altLang="en-US" sz="2800">
                <a:latin typeface="Times New Roman" panose="02020603050405020304" pitchFamily="2" charset="0"/>
              </a:rPr>
              <a:t>He has a strong__________________. You can always rely on him.</a:t>
            </a:r>
          </a:p>
          <a:p>
            <a:pPr marL="342900" indent="-342900" algn="l">
              <a:buAutoNum type="arabicPeriod"/>
            </a:pPr>
            <a:r>
              <a:rPr lang="vi-VN" altLang="en-US" sz="2800">
                <a:latin typeface="Times New Roman" panose="02020603050405020304" pitchFamily="2" charset="0"/>
              </a:rPr>
              <a:t>She has no ____________ at all. She never choose the right colour or the right clothes for herself.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625090" y="770255"/>
            <a:ext cx="296418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2" charset="0"/>
              </a:rPr>
              <a:t>sense of direction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218690" y="5005070"/>
            <a:ext cx="267525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2" charset="0"/>
              </a:rPr>
              <a:t>sense of style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804795" y="4172585"/>
            <a:ext cx="38398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2" charset="0"/>
              </a:rPr>
              <a:t>sense of responsibility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233420" y="2886710"/>
            <a:ext cx="22269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2" charset="0"/>
              </a:rPr>
              <a:t>sense of time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18490" y="2028190"/>
            <a:ext cx="26149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2" charset="0"/>
              </a:rPr>
              <a:t>sense of humour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bldLvl="0" animBg="1"/>
      <p:bldP spid="2" grpId="0"/>
      <p:bldP spid="3" grpId="0"/>
      <p:bldP spid="5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7780" y="-24130"/>
            <a:ext cx="12073255" cy="6906895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730500" y="113030"/>
            <a:ext cx="5301615" cy="142811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555365" y="386080"/>
            <a:ext cx="4634865" cy="88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>
                <a:latin typeface="Comic Sans MS" panose="030F0702030302020204" charset="0"/>
              </a:rPr>
              <a:t>REMEMBER!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91515" y="1696720"/>
            <a:ext cx="10761980" cy="94488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>
                <a:latin typeface="Times New Roman" panose="02020603050405020304" pitchFamily="2" charset="0"/>
              </a:rPr>
              <a:t>* </a:t>
            </a:r>
            <a:r>
              <a:rPr lang="vi-VN" altLang="en-US" sz="2800" b="1">
                <a:latin typeface="Times New Roman" panose="02020603050405020304" pitchFamily="2" charset="0"/>
              </a:rPr>
              <a:t>Agreeing tones : When we agree with another person, the tone of our voice often </a:t>
            </a:r>
            <a:r>
              <a:rPr lang="vi-VN" altLang="en-US" sz="2800" b="1" u="sng">
                <a:latin typeface="Times New Roman" panose="02020603050405020304" pitchFamily="2" charset="0"/>
              </a:rPr>
              <a:t>drops </a:t>
            </a:r>
            <a:r>
              <a:rPr lang="vi-VN" altLang="en-US" sz="2800" b="1">
                <a:latin typeface="Times New Roman" panose="02020603050405020304" pitchFamily="2" charset="0"/>
              </a:rPr>
              <a:t>at the end of the sentence.</a:t>
            </a:r>
            <a:endParaRPr lang="vi-VN" altLang="en-US" sz="2800" b="1" u="sng">
              <a:latin typeface="Times New Roman" panose="02020603050405020304" pitchFamily="2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321435" y="2742565"/>
            <a:ext cx="66128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2" charset="0"/>
              </a:rPr>
              <a:t>Example: Yes, you're right.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91515" y="3260725"/>
            <a:ext cx="1076198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latin typeface="Times New Roman" panose="02020603050405020304" pitchFamily="2" charset="0"/>
              </a:rPr>
              <a:t>* Disagreeing tones:</a:t>
            </a:r>
          </a:p>
          <a:p>
            <a:r>
              <a:rPr lang="vi-VN" altLang="en-US" sz="2800" b="1">
                <a:latin typeface="Times New Roman" panose="02020603050405020304" pitchFamily="2" charset="0"/>
              </a:rPr>
              <a:t>- If we disagree with someone, our voice often </a:t>
            </a:r>
            <a:r>
              <a:rPr lang="vi-VN" altLang="en-US" sz="2800" b="1" u="sng">
                <a:latin typeface="Times New Roman" panose="02020603050405020304" pitchFamily="2" charset="0"/>
              </a:rPr>
              <a:t>rises slightly.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321435" y="4298950"/>
            <a:ext cx="36944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2" charset="0"/>
              </a:rPr>
              <a:t>Example: Well, maybe.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91515" y="4741545"/>
            <a:ext cx="1139952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latin typeface="Times New Roman" panose="02020603050405020304" pitchFamily="2" charset="0"/>
              </a:rPr>
              <a:t>- We can also express our disagreement by repeating a statement as a question with a natural </a:t>
            </a:r>
            <a:r>
              <a:rPr lang="vi-VN" altLang="en-US" sz="2800" b="1" u="sng">
                <a:latin typeface="Times New Roman" panose="02020603050405020304" pitchFamily="2" charset="0"/>
              </a:rPr>
              <a:t>rising tone</a:t>
            </a:r>
            <a:r>
              <a:rPr lang="vi-VN" altLang="en-US" sz="2800" b="1">
                <a:latin typeface="Times New Roman" panose="02020603050405020304" pitchFamily="2" charset="0"/>
              </a:rPr>
              <a:t>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21435" y="5890895"/>
            <a:ext cx="574611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2" charset="0"/>
              </a:rPr>
              <a:t> Example: He can't be trusted?.</a:t>
            </a:r>
          </a:p>
        </p:txBody>
      </p:sp>
      <p:sp>
        <p:nvSpPr>
          <p:cNvPr id="20" name="Arc 19"/>
          <p:cNvSpPr/>
          <p:nvPr/>
        </p:nvSpPr>
        <p:spPr>
          <a:xfrm rot="8400000">
            <a:off x="4514215" y="5312410"/>
            <a:ext cx="1117600" cy="592455"/>
          </a:xfrm>
          <a:prstGeom prst="arc">
            <a:avLst/>
          </a:prstGeom>
          <a:ln w="28575" cmpd="sng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3840000">
            <a:off x="5257800" y="5732145"/>
            <a:ext cx="137160" cy="136525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8400000">
            <a:off x="3636010" y="3676015"/>
            <a:ext cx="1117600" cy="592455"/>
          </a:xfrm>
          <a:prstGeom prst="arc">
            <a:avLst/>
          </a:prstGeom>
          <a:ln w="28575" cmpd="sng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3840000">
            <a:off x="4379595" y="4095750"/>
            <a:ext cx="137160" cy="136525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21240000">
            <a:off x="4039235" y="2692400"/>
            <a:ext cx="1089660" cy="478155"/>
          </a:xfrm>
          <a:prstGeom prst="arc">
            <a:avLst/>
          </a:prstGeom>
          <a:ln w="28575" cmpd="sng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840000">
            <a:off x="4999355" y="2729230"/>
            <a:ext cx="136525" cy="137160"/>
          </a:xfrm>
          <a:prstGeom prst="triangl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-528955" y="-81915"/>
            <a:ext cx="13325475" cy="7324090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953135" y="1424940"/>
          <a:ext cx="10446385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7465"/>
                <a:gridCol w="1380490"/>
                <a:gridCol w="1408430"/>
              </a:tblGrid>
              <a:tr h="5581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3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2" charset="0"/>
                        </a:rPr>
                        <a:t>Sentences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 b="1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 b="1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vi-VN" altLang="en-US" sz="3600" b="0">
                          <a:latin typeface="Times New Roman" panose="02020603050405020304" pitchFamily="2" charset="0"/>
                        </a:rPr>
                        <a:t>1. No one can deny it?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 b="1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 b="1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vi-VN" altLang="en-US" sz="3600" b="0">
                          <a:latin typeface="Times New Roman" panose="02020603050405020304" pitchFamily="2" charset="0"/>
                        </a:rPr>
                        <a:t>2. All of us can see your point.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 b="1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 b="1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vi-VN" altLang="en-US" sz="3600" b="0">
                          <a:latin typeface="Times New Roman" panose="02020603050405020304" pitchFamily="2" charset="0"/>
                        </a:rPr>
                        <a:t>3. We will help him with the money.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 b="1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 b="1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vi-VN" altLang="en-US" sz="3600" b="0">
                          <a:latin typeface="Times New Roman" panose="02020603050405020304" pitchFamily="2" charset="0"/>
                        </a:rPr>
                        <a:t>4. You will be cooking.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 b="1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 b="1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vi-VN" altLang="en-US" sz="3600" b="0">
                          <a:latin typeface="Times New Roman" panose="02020603050405020304" pitchFamily="2" charset="0"/>
                        </a:rPr>
                        <a:t>5. Well, you may be right.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 b="1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 b="1">
                        <a:latin typeface="Times New Roman" panose="02020603050405020304" pitchFamily="2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Arc 23"/>
          <p:cNvSpPr/>
          <p:nvPr/>
        </p:nvSpPr>
        <p:spPr>
          <a:xfrm>
            <a:off x="8199755" y="1525270"/>
            <a:ext cx="1368425" cy="506095"/>
          </a:xfrm>
          <a:prstGeom prst="arc">
            <a:avLst/>
          </a:prstGeom>
          <a:ln w="28575" cmpd="sng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1260000">
            <a:off x="9528810" y="1694815"/>
            <a:ext cx="136525" cy="137160"/>
          </a:xfrm>
          <a:prstGeom prst="triangl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8400000">
            <a:off x="10179050" y="1066800"/>
            <a:ext cx="1117600" cy="592455"/>
          </a:xfrm>
          <a:prstGeom prst="arc">
            <a:avLst/>
          </a:prstGeom>
          <a:ln w="28575" cmpd="sng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3840000">
            <a:off x="10922635" y="1486535"/>
            <a:ext cx="137160" cy="136525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9106535" y="2724785"/>
            <a:ext cx="461645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0507345" y="3363595"/>
            <a:ext cx="461645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081770" y="4009390"/>
            <a:ext cx="461645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081770" y="4681220"/>
            <a:ext cx="461645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506710" y="2080260"/>
            <a:ext cx="461645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444750" y="615950"/>
            <a:ext cx="84061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i="1">
                <a:latin typeface="Times New Roman" panose="02020603050405020304" pitchFamily="2" charset="0"/>
              </a:rPr>
              <a:t>* Tick the correct answer.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Office PowerPoint</Application>
  <PresentationFormat>Custom</PresentationFormat>
  <Paragraphs>150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Administrator</dc:creator>
  <cp:lastModifiedBy>AD</cp:lastModifiedBy>
  <cp:revision>31</cp:revision>
  <dcterms:created xsi:type="dcterms:W3CDTF">2017-03-22T07:30:00Z</dcterms:created>
  <dcterms:modified xsi:type="dcterms:W3CDTF">2020-02-03T15:17:51Z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