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94" r:id="rId4"/>
    <p:sldId id="295" r:id="rId5"/>
    <p:sldId id="297" r:id="rId6"/>
    <p:sldId id="298" r:id="rId7"/>
    <p:sldId id="291" r:id="rId8"/>
    <p:sldId id="258" r:id="rId9"/>
    <p:sldId id="302" r:id="rId10"/>
    <p:sldId id="259" r:id="rId11"/>
    <p:sldId id="292" r:id="rId12"/>
    <p:sldId id="299" r:id="rId13"/>
  </p:sldIdLst>
  <p:sldSz cx="9144000" cy="5143500" type="screen16x9"/>
  <p:notesSz cx="6858000" cy="9144000"/>
  <p:embeddedFontLst>
    <p:embeddedFont>
      <p:font typeface="Alata" panose="020B0604020202020204" charset="0"/>
      <p:regular r:id="rId15"/>
    </p:embeddedFont>
    <p:embeddedFont>
      <p:font typeface="Bahnschrift SemiLight Condensed" panose="020B0502040204020203" pitchFamily="34" charset="0"/>
      <p:regular r:id="rId16"/>
    </p:embeddedFont>
    <p:embeddedFont>
      <p:font typeface="Luckiest Guy" panose="020B0604020202020204" charset="0"/>
      <p:regular r:id="rId17"/>
    </p:embeddedFont>
    <p:embeddedFont>
      <p:font typeface="Nunito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804EE-9D58-457A-BD78-FB2B8DA4B2ED}" v="32" dt="2024-09-24T01:15:49.515"/>
  </p1510:revLst>
</p1510:revInfo>
</file>

<file path=ppt/tableStyles.xml><?xml version="1.0" encoding="utf-8"?>
<a:tblStyleLst xmlns:a="http://schemas.openxmlformats.org/drawingml/2006/main" def="{EAB5AAF5-B1DC-47D2-A38E-826B80CB4B9B}">
  <a:tblStyle styleId="{EAB5AAF5-B1DC-47D2-A38E-826B80CB4B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8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ưu Bình" userId="bfd79eb1deb01288" providerId="LiveId" clId="{759804EE-9D58-457A-BD78-FB2B8DA4B2ED}"/>
    <pc:docChg chg="addSld delSld modSld sldOrd">
      <pc:chgData name="Lưu Bình" userId="bfd79eb1deb01288" providerId="LiveId" clId="{759804EE-9D58-457A-BD78-FB2B8DA4B2ED}" dt="2024-09-24T01:15:49.515" v="68"/>
      <pc:docMkLst>
        <pc:docMk/>
      </pc:docMkLst>
      <pc:sldChg chg="modSp">
        <pc:chgData name="Lưu Bình" userId="bfd79eb1deb01288" providerId="LiveId" clId="{759804EE-9D58-457A-BD78-FB2B8DA4B2ED}" dt="2024-09-24T00:35:05.974" v="8" actId="6549"/>
        <pc:sldMkLst>
          <pc:docMk/>
          <pc:sldMk cId="0" sldId="257"/>
        </pc:sldMkLst>
        <pc:spChg chg="mod">
          <ac:chgData name="Lưu Bình" userId="bfd79eb1deb01288" providerId="LiveId" clId="{759804EE-9D58-457A-BD78-FB2B8DA4B2ED}" dt="2024-09-24T00:35:05.974" v="8" actId="6549"/>
          <ac:spMkLst>
            <pc:docMk/>
            <pc:sldMk cId="0" sldId="257"/>
            <ac:spMk id="2" creationId="{8A365982-AE6A-1E32-84DF-EC1FF0944574}"/>
          </ac:spMkLst>
        </pc:spChg>
      </pc:sldChg>
      <pc:sldChg chg="modSp mod">
        <pc:chgData name="Lưu Bình" userId="bfd79eb1deb01288" providerId="LiveId" clId="{759804EE-9D58-457A-BD78-FB2B8DA4B2ED}" dt="2024-09-24T00:59:28.687" v="29" actId="20577"/>
        <pc:sldMkLst>
          <pc:docMk/>
          <pc:sldMk cId="0" sldId="258"/>
        </pc:sldMkLst>
        <pc:spChg chg="mod">
          <ac:chgData name="Lưu Bình" userId="bfd79eb1deb01288" providerId="LiveId" clId="{759804EE-9D58-457A-BD78-FB2B8DA4B2ED}" dt="2024-09-24T00:59:28.687" v="29" actId="20577"/>
          <ac:spMkLst>
            <pc:docMk/>
            <pc:sldMk cId="0" sldId="258"/>
            <ac:spMk id="3" creationId="{44DE34B1-CB5C-F3EF-E058-9FD1B2AA113A}"/>
          </ac:spMkLst>
        </pc:spChg>
      </pc:sldChg>
      <pc:sldChg chg="del">
        <pc:chgData name="Lưu Bình" userId="bfd79eb1deb01288" providerId="LiveId" clId="{759804EE-9D58-457A-BD78-FB2B8DA4B2ED}" dt="2024-09-24T01:13:32.338" v="54" actId="47"/>
        <pc:sldMkLst>
          <pc:docMk/>
          <pc:sldMk cId="2594519192" sldId="301"/>
        </pc:sldMkLst>
      </pc:sldChg>
      <pc:sldChg chg="modSp add mod ord modAnim">
        <pc:chgData name="Lưu Bình" userId="bfd79eb1deb01288" providerId="LiveId" clId="{759804EE-9D58-457A-BD78-FB2B8DA4B2ED}" dt="2024-09-24T01:15:49.515" v="68"/>
        <pc:sldMkLst>
          <pc:docMk/>
          <pc:sldMk cId="3963181818" sldId="302"/>
        </pc:sldMkLst>
        <pc:spChg chg="mod">
          <ac:chgData name="Lưu Bình" userId="bfd79eb1deb01288" providerId="LiveId" clId="{759804EE-9D58-457A-BD78-FB2B8DA4B2ED}" dt="2024-09-24T01:00:19.089" v="53" actId="20577"/>
          <ac:spMkLst>
            <pc:docMk/>
            <pc:sldMk cId="3963181818" sldId="302"/>
            <ac:spMk id="8" creationId="{0CB32CEE-3D18-0EA9-CDF3-D9AEA965121E}"/>
          </ac:spMkLst>
        </pc:spChg>
        <pc:spChg chg="mod">
          <ac:chgData name="Lưu Bình" userId="bfd79eb1deb01288" providerId="LiveId" clId="{759804EE-9D58-457A-BD78-FB2B8DA4B2ED}" dt="2024-09-24T01:14:21.031" v="61" actId="1076"/>
          <ac:spMkLst>
            <pc:docMk/>
            <pc:sldMk cId="3963181818" sldId="302"/>
            <ac:spMk id="9" creationId="{73F732D3-C1B1-9B5E-6F70-A17EBE128451}"/>
          </ac:spMkLst>
        </pc:spChg>
        <pc:spChg chg="mod">
          <ac:chgData name="Lưu Bình" userId="bfd79eb1deb01288" providerId="LiveId" clId="{759804EE-9D58-457A-BD78-FB2B8DA4B2ED}" dt="2024-09-24T01:15:23.762" v="64" actId="1076"/>
          <ac:spMkLst>
            <pc:docMk/>
            <pc:sldMk cId="3963181818" sldId="302"/>
            <ac:spMk id="10" creationId="{1F08E379-DF2B-639E-E125-7E81C03CCBB1}"/>
          </ac:spMkLst>
        </pc:spChg>
        <pc:spChg chg="mod">
          <ac:chgData name="Lưu Bình" userId="bfd79eb1deb01288" providerId="LiveId" clId="{759804EE-9D58-457A-BD78-FB2B8DA4B2ED}" dt="2024-09-24T01:15:20.430" v="63" actId="1076"/>
          <ac:spMkLst>
            <pc:docMk/>
            <pc:sldMk cId="3963181818" sldId="302"/>
            <ac:spMk id="11" creationId="{928AD3E5-DA64-BA6D-40AA-9FA833D76CE0}"/>
          </ac:spMkLst>
        </pc:spChg>
        <pc:spChg chg="mod">
          <ac:chgData name="Lưu Bình" userId="bfd79eb1deb01288" providerId="LiveId" clId="{759804EE-9D58-457A-BD78-FB2B8DA4B2ED}" dt="2024-09-24T01:14:23.250" v="62" actId="1076"/>
          <ac:spMkLst>
            <pc:docMk/>
            <pc:sldMk cId="3963181818" sldId="302"/>
            <ac:spMk id="13" creationId="{3D01A6B2-B849-8559-E9D3-EA274E8480EC}"/>
          </ac:spMkLst>
        </pc:spChg>
        <pc:spChg chg="mod">
          <ac:chgData name="Lưu Bình" userId="bfd79eb1deb01288" providerId="LiveId" clId="{759804EE-9D58-457A-BD78-FB2B8DA4B2ED}" dt="2024-09-24T01:13:50.564" v="56" actId="1076"/>
          <ac:spMkLst>
            <pc:docMk/>
            <pc:sldMk cId="3963181818" sldId="302"/>
            <ac:spMk id="14" creationId="{417A14D4-A004-8C2F-F159-D0FE35AEE2A3}"/>
          </ac:spMkLst>
        </pc:spChg>
      </pc:sldChg>
    </pc:docChg>
  </pc:docChgLst>
  <pc:docChgLst>
    <pc:chgData name="Lưu Bình" userId="bfd79eb1deb01288" providerId="LiveId" clId="{E6C28D9F-2B09-457D-9D76-9F34010A8B81}"/>
    <pc:docChg chg="modSld">
      <pc:chgData name="Lưu Bình" userId="bfd79eb1deb01288" providerId="LiveId" clId="{E6C28D9F-2B09-457D-9D76-9F34010A8B81}" dt="2023-09-21T02:51:09.339" v="13" actId="6549"/>
      <pc:docMkLst>
        <pc:docMk/>
      </pc:docMkLst>
      <pc:sldChg chg="modSp">
        <pc:chgData name="Lưu Bình" userId="bfd79eb1deb01288" providerId="LiveId" clId="{E6C28D9F-2B09-457D-9D76-9F34010A8B81}" dt="2023-09-21T02:28:28.867" v="7" actId="20577"/>
        <pc:sldMkLst>
          <pc:docMk/>
          <pc:sldMk cId="0" sldId="257"/>
        </pc:sldMkLst>
        <pc:spChg chg="mod">
          <ac:chgData name="Lưu Bình" userId="bfd79eb1deb01288" providerId="LiveId" clId="{E6C28D9F-2B09-457D-9D76-9F34010A8B81}" dt="2023-09-21T02:28:28.867" v="7" actId="20577"/>
          <ac:spMkLst>
            <pc:docMk/>
            <pc:sldMk cId="0" sldId="257"/>
            <ac:spMk id="2" creationId="{8A365982-AE6A-1E32-84DF-EC1FF0944574}"/>
          </ac:spMkLst>
        </pc:spChg>
      </pc:sldChg>
      <pc:sldChg chg="modSp">
        <pc:chgData name="Lưu Bình" userId="bfd79eb1deb01288" providerId="LiveId" clId="{E6C28D9F-2B09-457D-9D76-9F34010A8B81}" dt="2023-09-21T02:51:09.339" v="13" actId="6549"/>
        <pc:sldMkLst>
          <pc:docMk/>
          <pc:sldMk cId="0" sldId="259"/>
        </pc:sldMkLst>
        <pc:spChg chg="mod">
          <ac:chgData name="Lưu Bình" userId="bfd79eb1deb01288" providerId="LiveId" clId="{E6C28D9F-2B09-457D-9D76-9F34010A8B81}" dt="2023-09-21T02:51:09.339" v="13" actId="6549"/>
          <ac:spMkLst>
            <pc:docMk/>
            <pc:sldMk cId="0" sldId="259"/>
            <ac:spMk id="8" creationId="{37892703-F893-C1FE-F760-4BB69991D0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27bfc3ec9d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27bfc3ec9d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27bfc3ec9d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27bfc3ec9d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58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27bfc3ec9d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27bfc3ec9d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27bfc3ec9d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27bfc3ec9d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93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" name="Google Shape;10;p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 flipH="1">
            <a:off x="1483500" y="953075"/>
            <a:ext cx="6177000" cy="2511900"/>
          </a:xfrm>
          <a:prstGeom prst="trapezoid">
            <a:avLst>
              <a:gd name="adj" fmla="val 873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1483525" y="3625950"/>
            <a:ext cx="6177000" cy="45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35BA8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669825" y="11188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2392500" y="3647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172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6430493" y="35379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8480947" y="2410789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827604" y="204978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8428894" y="2064681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11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773" name="Google Shape;773;p11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4" name="Google Shape;104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5" name="Google Shape;185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4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88" name="Google Shape;188;p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4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 flipH="1">
            <a:off x="483625" y="1370150"/>
            <a:ext cx="8162400" cy="2992800"/>
          </a:xfrm>
          <a:prstGeom prst="trapezoid">
            <a:avLst>
              <a:gd name="adj" fmla="val 482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720000" y="1486400"/>
            <a:ext cx="7704000" cy="27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5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73" name="Google Shape;273;p5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6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359" name="Google Shape;359;p6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6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 flipH="1">
            <a:off x="483625" y="1074625"/>
            <a:ext cx="8162400" cy="3784200"/>
          </a:xfrm>
          <a:prstGeom prst="trapezoid">
            <a:avLst>
              <a:gd name="adj" fmla="val 482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7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443" name="Google Shape;443;p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8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526" name="Google Shape;526;p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608" name="Google Shape;608;p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8" name="Google Shape;688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10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691" name="Google Shape;691;p10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68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Luckiest Guy"/>
              <a:buNone/>
              <a:defRPr sz="27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5"/>
          <p:cNvSpPr txBox="1">
            <a:spLocks noGrp="1"/>
          </p:cNvSpPr>
          <p:nvPr>
            <p:ph type="ctrTitle"/>
          </p:nvPr>
        </p:nvSpPr>
        <p:spPr>
          <a:xfrm>
            <a:off x="1669825" y="11188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tx1"/>
                </a:solidFill>
              </a:rPr>
              <a:t>UNIT 1: </a:t>
            </a:r>
            <a:br>
              <a:rPr lang="en" sz="6600" dirty="0">
                <a:solidFill>
                  <a:schemeClr val="tx1"/>
                </a:solidFill>
              </a:rPr>
            </a:br>
            <a:r>
              <a:rPr lang="en" sz="6600" dirty="0">
                <a:solidFill>
                  <a:schemeClr val="tx1"/>
                </a:solidFill>
              </a:rPr>
              <a:t>LEISURE TIME </a:t>
            </a:r>
            <a:endParaRPr sz="6600" dirty="0">
              <a:solidFill>
                <a:schemeClr val="tx1"/>
              </a:solidFill>
            </a:endParaRPr>
          </a:p>
        </p:txBody>
      </p:sp>
      <p:sp>
        <p:nvSpPr>
          <p:cNvPr id="864" name="Google Shape;864;p15"/>
          <p:cNvSpPr txBox="1">
            <a:spLocks noGrp="1"/>
          </p:cNvSpPr>
          <p:nvPr>
            <p:ph type="subTitle" idx="1"/>
          </p:nvPr>
        </p:nvSpPr>
        <p:spPr>
          <a:xfrm>
            <a:off x="2392500" y="3647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sp>
        <p:nvSpPr>
          <p:cNvPr id="888" name="Google Shape;888;p15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5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15"/>
          <p:cNvGrpSpPr/>
          <p:nvPr/>
        </p:nvGrpSpPr>
        <p:grpSpPr>
          <a:xfrm>
            <a:off x="736406" y="296276"/>
            <a:ext cx="1477255" cy="1265362"/>
            <a:chOff x="944481" y="417832"/>
            <a:chExt cx="1541859" cy="1320700"/>
          </a:xfrm>
        </p:grpSpPr>
        <p:grpSp>
          <p:nvGrpSpPr>
            <p:cNvPr id="892" name="Google Shape;892;p15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893" name="Google Shape;893;p15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5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914" name="Google Shape;91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5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1" name="Google Shape;931;p15"/>
          <p:cNvGrpSpPr/>
          <p:nvPr/>
        </p:nvGrpSpPr>
        <p:grpSpPr>
          <a:xfrm>
            <a:off x="7051240" y="535007"/>
            <a:ext cx="959792" cy="1102753"/>
            <a:chOff x="639751" y="3490892"/>
            <a:chExt cx="1221887" cy="1404065"/>
          </a:xfrm>
        </p:grpSpPr>
        <p:grpSp>
          <p:nvGrpSpPr>
            <p:cNvPr id="932" name="Google Shape;932;p15"/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933" name="Google Shape;93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4" name="Google Shape;93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35" name="Google Shape;93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15"/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953" name="Google Shape;95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4" name="Google Shape;95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55" name="Google Shape;95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CAC8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2" name="Google Shape;96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2" name="Google Shape;972;p15"/>
          <p:cNvGrpSpPr/>
          <p:nvPr/>
        </p:nvGrpSpPr>
        <p:grpSpPr>
          <a:xfrm rot="907765">
            <a:off x="6943118" y="2747222"/>
            <a:ext cx="1068523" cy="1795122"/>
            <a:chOff x="3905201" y="2489744"/>
            <a:chExt cx="759284" cy="1275511"/>
          </a:xfrm>
        </p:grpSpPr>
        <p:grpSp>
          <p:nvGrpSpPr>
            <p:cNvPr id="973" name="Google Shape;973;p15"/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974" name="Google Shape;974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64CBC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15"/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987" name="Google Shape;987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9" name="Google Shape;999;p15"/>
          <p:cNvGrpSpPr/>
          <p:nvPr/>
        </p:nvGrpSpPr>
        <p:grpSpPr>
          <a:xfrm>
            <a:off x="732875" y="3138071"/>
            <a:ext cx="1484298" cy="1214893"/>
            <a:chOff x="13148813" y="944738"/>
            <a:chExt cx="1484298" cy="1214893"/>
          </a:xfrm>
        </p:grpSpPr>
        <p:sp>
          <p:nvSpPr>
            <p:cNvPr id="1000" name="Google Shape;1000;p15"/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rgbClr val="64C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rgbClr val="F1C8E7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8"/>
          <p:cNvSpPr txBox="1">
            <a:spLocks noGrp="1"/>
          </p:cNvSpPr>
          <p:nvPr>
            <p:ph type="title"/>
          </p:nvPr>
        </p:nvSpPr>
        <p:spPr>
          <a:xfrm>
            <a:off x="349779" y="453458"/>
            <a:ext cx="871869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Fill in each blank with the correct form(s) of the verb in brackets.</a:t>
            </a:r>
            <a:endParaRPr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79608-E554-C4F5-E522-35D8C11E234C}"/>
              </a:ext>
            </a:extLst>
          </p:cNvPr>
          <p:cNvSpPr txBox="1"/>
          <p:nvPr/>
        </p:nvSpPr>
        <p:spPr>
          <a:xfrm>
            <a:off x="571970" y="925762"/>
            <a:ext cx="8274317" cy="3664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Does Tom enjoy (cycle)_____________ in the park with his friends?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Some teenagers don't like (read) __________________ comic books. 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Mai detests (play) ___________________sport because it's tiring.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Trang and Ann love (chat) _______________ with each other in their free time.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What do Nam and Mark prefer (do) ___________________at the weekend?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2F36F-13E8-21D3-9B50-139B7C98CF2B}"/>
              </a:ext>
            </a:extLst>
          </p:cNvPr>
          <p:cNvSpPr txBox="1"/>
          <p:nvPr/>
        </p:nvSpPr>
        <p:spPr>
          <a:xfrm>
            <a:off x="2091070" y="1630327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enjoy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174D8-5771-F1A1-B239-454C6D34D4F5}"/>
              </a:ext>
            </a:extLst>
          </p:cNvPr>
          <p:cNvSpPr txBox="1"/>
          <p:nvPr/>
        </p:nvSpPr>
        <p:spPr>
          <a:xfrm>
            <a:off x="2091070" y="2328817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like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/ to v: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5F188-30B2-2031-47B2-A587ED066508}"/>
              </a:ext>
            </a:extLst>
          </p:cNvPr>
          <p:cNvSpPr txBox="1"/>
          <p:nvPr/>
        </p:nvSpPr>
        <p:spPr>
          <a:xfrm>
            <a:off x="2091070" y="3087787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detest 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ghét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012AB-83A5-4F3A-674C-A5FF7FB866C4}"/>
              </a:ext>
            </a:extLst>
          </p:cNvPr>
          <p:cNvSpPr txBox="1"/>
          <p:nvPr/>
        </p:nvSpPr>
        <p:spPr>
          <a:xfrm>
            <a:off x="2091070" y="379366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love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/ to v: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3A259-F8B1-9C97-9CE8-1926B5C72B0D}"/>
              </a:ext>
            </a:extLst>
          </p:cNvPr>
          <p:cNvSpPr txBox="1"/>
          <p:nvPr/>
        </p:nvSpPr>
        <p:spPr>
          <a:xfrm>
            <a:off x="2091070" y="449215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prefer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/to v: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92703-F893-C1FE-F760-4BB69991D09F}"/>
              </a:ext>
            </a:extLst>
          </p:cNvPr>
          <p:cNvSpPr txBox="1"/>
          <p:nvPr/>
        </p:nvSpPr>
        <p:spPr>
          <a:xfrm>
            <a:off x="3487055" y="122642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Nunito" pitchFamily="2" charset="0"/>
              </a:rPr>
              <a:t>cycling </a:t>
            </a:r>
            <a:endParaRPr lang="en-US" sz="18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47820-0997-D4D0-68C6-0148FE545463}"/>
              </a:ext>
            </a:extLst>
          </p:cNvPr>
          <p:cNvSpPr txBox="1"/>
          <p:nvPr/>
        </p:nvSpPr>
        <p:spPr>
          <a:xfrm>
            <a:off x="4331042" y="196759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reading/ to read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92B95-77D0-18B0-B2DC-4A1EE48F6039}"/>
              </a:ext>
            </a:extLst>
          </p:cNvPr>
          <p:cNvSpPr txBox="1"/>
          <p:nvPr/>
        </p:nvSpPr>
        <p:spPr>
          <a:xfrm>
            <a:off x="3204481" y="270124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playing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F533D-EAD1-343E-9630-C174E8FD8AEB}"/>
              </a:ext>
            </a:extLst>
          </p:cNvPr>
          <p:cNvSpPr txBox="1"/>
          <p:nvPr/>
        </p:nvSpPr>
        <p:spPr>
          <a:xfrm>
            <a:off x="3469583" y="3449941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chatting/ to chat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E4DA9-5AB8-14A0-2C03-6E7F05E5539E}"/>
              </a:ext>
            </a:extLst>
          </p:cNvPr>
          <p:cNvSpPr txBox="1"/>
          <p:nvPr/>
        </p:nvSpPr>
        <p:spPr>
          <a:xfrm>
            <a:off x="4853283" y="418077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doing/ to do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46FE-1F95-9017-B8BC-0CEF3DFD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" y="30475"/>
            <a:ext cx="8824685" cy="57270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accent1">
                    <a:lumMod val="25000"/>
                  </a:schemeClr>
                </a:solidFill>
              </a:rPr>
              <a:t>Complete the passage. Use the correct form(s) of the verbs in brackets and the pictures. Add more words if necessary.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6F949-3DE1-8A8C-537D-0CA5DC302D24}"/>
              </a:ext>
            </a:extLst>
          </p:cNvPr>
          <p:cNvSpPr/>
          <p:nvPr/>
        </p:nvSpPr>
        <p:spPr>
          <a:xfrm>
            <a:off x="8778" y="645305"/>
            <a:ext cx="9164252" cy="4583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29000"/>
              </a:lnSpc>
            </a:pPr>
            <a:r>
              <a:rPr lang="en-US" sz="1900" b="0" i="0" dirty="0">
                <a:solidFill>
                  <a:srgbClr val="000000"/>
                </a:solidFill>
                <a:effectLst/>
                <a:latin typeface="Nunito" pitchFamily="2" charset="0"/>
              </a:rPr>
              <a:t>Ann is my best friend. She usually has free time at the weekend. She enjoy </a:t>
            </a:r>
          </a:p>
          <a:p>
            <a:pPr>
              <a:lnSpc>
                <a:spcPct val="229000"/>
              </a:lnSpc>
            </a:pPr>
            <a:r>
              <a:rPr lang="en-US" sz="1900" b="0" i="0" dirty="0">
                <a:solidFill>
                  <a:srgbClr val="000000"/>
                </a:solidFill>
                <a:effectLst/>
                <a:latin typeface="Nunito" pitchFamily="2" charset="0"/>
              </a:rPr>
              <a:t>                                  (1.ride) 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Nunito" pitchFamily="2" charset="0"/>
              </a:rPr>
              <a:t>riding a horse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Nunito" pitchFamily="2" charset="0"/>
              </a:rPr>
              <a:t> at the riding club.  Sometimes, she likes (2. read)                                     _________________ or                                  (3.message) ________________. She also loves             (4. make) _______________ and                               (5. knit)                                 _______________. However, there is one thing she doesn't like doing in her free time. She dislikes                                 (6. play) _______________________.</a:t>
            </a:r>
          </a:p>
        </p:txBody>
      </p:sp>
      <p:pic>
        <p:nvPicPr>
          <p:cNvPr id="1028" name="Picture 4" descr="Portrait of little girl at table reading a book stock photo">
            <a:extLst>
              <a:ext uri="{FF2B5EF4-FFF2-40B4-BE49-F238E27FC236}">
                <a16:creationId xmlns:a16="http://schemas.microsoft.com/office/drawing/2014/main" id="{AB7511E4-9BF3-7360-3E48-7166E3AB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98173" l="9984" r="89935">
                        <a14:foregroundMark x1="67776" y1="83557" x2="76299" y2="88063"/>
                        <a14:foregroundMark x1="70536" y1="84896" x2="76299" y2="88063"/>
                        <a14:foregroundMark x1="57143" y1="47016" x2="59903" y2="47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56" y="1712808"/>
            <a:ext cx="2121881" cy="11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gửi tin nhắn, Email một lúc cho nhiều người trên iPhone">
            <a:extLst>
              <a:ext uri="{FF2B5EF4-FFF2-40B4-BE49-F238E27FC236}">
                <a16:creationId xmlns:a16="http://schemas.microsoft.com/office/drawing/2014/main" id="{1F8E7F1C-287E-EAF2-F66E-0D3D2301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58" y="1927802"/>
            <a:ext cx="1815789" cy="8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B2EB29-9DA8-9B09-B6AE-4B88220CB89E}"/>
              </a:ext>
            </a:extLst>
          </p:cNvPr>
          <p:cNvGrpSpPr/>
          <p:nvPr/>
        </p:nvGrpSpPr>
        <p:grpSpPr>
          <a:xfrm>
            <a:off x="3598089" y="2567389"/>
            <a:ext cx="1127119" cy="898392"/>
            <a:chOff x="6670161" y="2365758"/>
            <a:chExt cx="1384541" cy="1356184"/>
          </a:xfrm>
        </p:grpSpPr>
        <p:pic>
          <p:nvPicPr>
            <p:cNvPr id="1032" name="Picture 8" descr="Cartoon Pink Tulip PNG Transparent Background And Clipart Image For Free  Download - Lovepik | 401569060">
              <a:extLst>
                <a:ext uri="{FF2B5EF4-FFF2-40B4-BE49-F238E27FC236}">
                  <a16:creationId xmlns:a16="http://schemas.microsoft.com/office/drawing/2014/main" id="{C0D1BCC9-757F-6CAB-FA6A-205119954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833" l="10000" r="90000">
                          <a14:foregroundMark x1="46833" y1="9667" x2="52167" y2="29083"/>
                          <a14:foregroundMark x1="52167" y1="8167" x2="52333" y2="29750"/>
                          <a14:foregroundMark x1="60333" y1="9333" x2="50250" y2="28000"/>
                          <a14:foregroundMark x1="62917" y1="14333" x2="52167" y2="31833"/>
                          <a14:foregroundMark x1="52500" y1="32667" x2="51417" y2="90167"/>
                          <a14:foregroundMark x1="80833" y1="36417" x2="71083" y2="46417"/>
                          <a14:foregroundMark x1="70500" y1="46417" x2="51250" y2="89750"/>
                          <a14:foregroundMark x1="77250" y1="64250" x2="51083" y2="88750"/>
                          <a14:foregroundMark x1="63667" y1="76250" x2="53000" y2="90583"/>
                          <a14:foregroundMark x1="75250" y1="42583" x2="59917" y2="75250"/>
                          <a14:foregroundMark x1="14583" y1="54167" x2="32750" y2="55917"/>
                          <a14:foregroundMark x1="33167" y1="56333" x2="45167" y2="70167"/>
                          <a14:foregroundMark x1="40667" y1="65500" x2="45583" y2="74167"/>
                          <a14:foregroundMark x1="44500" y1="71000" x2="49167" y2="90833"/>
                          <a14:foregroundMark x1="13917" y1="54417" x2="25500" y2="50583"/>
                          <a14:foregroundMark x1="15167" y1="54333" x2="14167" y2="53750"/>
                          <a14:foregroundMark x1="14833" y1="52750" x2="22833" y2="49750"/>
                          <a14:foregroundMark x1="22417" y1="50333" x2="27917" y2="51000"/>
                          <a14:foregroundMark x1="28917" y1="52500" x2="31917" y2="54833"/>
                          <a14:foregroundMark x1="27833" y1="51250" x2="31500" y2="53917"/>
                          <a14:foregroundMark x1="32750" y1="54000" x2="43417" y2="60917"/>
                          <a14:foregroundMark x1="35250" y1="55000" x2="43667" y2="58833"/>
                          <a14:foregroundMark x1="44667" y1="59417" x2="52167" y2="7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161" y="2503981"/>
              <a:ext cx="1122290" cy="112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Cartoon Pink Tulip PNG Transparent Background And Clipart Image For Free  Download - Lovepik | 401569060">
              <a:extLst>
                <a:ext uri="{FF2B5EF4-FFF2-40B4-BE49-F238E27FC236}">
                  <a16:creationId xmlns:a16="http://schemas.microsoft.com/office/drawing/2014/main" id="{A6E36DE2-F1D6-8EDA-DED7-97D9919C9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833" l="10000" r="90000">
                          <a14:foregroundMark x1="46833" y1="9667" x2="52167" y2="29083"/>
                          <a14:foregroundMark x1="52167" y1="8167" x2="52333" y2="29750"/>
                          <a14:foregroundMark x1="60333" y1="9333" x2="50250" y2="28000"/>
                          <a14:foregroundMark x1="62917" y1="14333" x2="52167" y2="31833"/>
                          <a14:foregroundMark x1="52500" y1="32667" x2="51417" y2="90167"/>
                          <a14:foregroundMark x1="80833" y1="36417" x2="71083" y2="46417"/>
                          <a14:foregroundMark x1="70500" y1="46417" x2="51250" y2="89750"/>
                          <a14:foregroundMark x1="77250" y1="64250" x2="51083" y2="88750"/>
                          <a14:foregroundMark x1="63667" y1="76250" x2="53000" y2="90583"/>
                          <a14:foregroundMark x1="75250" y1="42583" x2="59917" y2="75250"/>
                          <a14:foregroundMark x1="14583" y1="54167" x2="32750" y2="55917"/>
                          <a14:foregroundMark x1="33167" y1="56333" x2="45167" y2="70167"/>
                          <a14:foregroundMark x1="40667" y1="65500" x2="45583" y2="74167"/>
                          <a14:foregroundMark x1="44500" y1="71000" x2="49167" y2="90833"/>
                          <a14:foregroundMark x1="13917" y1="54417" x2="25500" y2="50583"/>
                          <a14:foregroundMark x1="15167" y1="54333" x2="14167" y2="53750"/>
                          <a14:foregroundMark x1="14833" y1="52750" x2="22833" y2="49750"/>
                          <a14:foregroundMark x1="22417" y1="50333" x2="27917" y2="51000"/>
                          <a14:foregroundMark x1="28917" y1="52500" x2="31917" y2="54833"/>
                          <a14:foregroundMark x1="27833" y1="51250" x2="31500" y2="53917"/>
                          <a14:foregroundMark x1="32750" y1="54000" x2="43417" y2="60917"/>
                          <a14:foregroundMark x1="35250" y1="55000" x2="43667" y2="58833"/>
                          <a14:foregroundMark x1="44667" y1="59417" x2="52167" y2="7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562" y="2365758"/>
              <a:ext cx="1122290" cy="112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artoon Pink Tulip PNG Transparent Background And Clipart Image For Free  Download - Lovepik | 401569060">
              <a:extLst>
                <a:ext uri="{FF2B5EF4-FFF2-40B4-BE49-F238E27FC236}">
                  <a16:creationId xmlns:a16="http://schemas.microsoft.com/office/drawing/2014/main" id="{72C27B61-318A-3C27-D286-26673E27C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833" l="10000" r="90000">
                          <a14:foregroundMark x1="46833" y1="9667" x2="52167" y2="29083"/>
                          <a14:foregroundMark x1="52167" y1="8167" x2="52333" y2="29750"/>
                          <a14:foregroundMark x1="60333" y1="9333" x2="50250" y2="28000"/>
                          <a14:foregroundMark x1="62917" y1="14333" x2="52167" y2="31833"/>
                          <a14:foregroundMark x1="52500" y1="32667" x2="51417" y2="90167"/>
                          <a14:foregroundMark x1="80833" y1="36417" x2="71083" y2="46417"/>
                          <a14:foregroundMark x1="70500" y1="46417" x2="51250" y2="89750"/>
                          <a14:foregroundMark x1="77250" y1="64250" x2="51083" y2="88750"/>
                          <a14:foregroundMark x1="63667" y1="76250" x2="53000" y2="90583"/>
                          <a14:foregroundMark x1="75250" y1="42583" x2="59917" y2="75250"/>
                          <a14:foregroundMark x1="14583" y1="54167" x2="32750" y2="55917"/>
                          <a14:foregroundMark x1="33167" y1="56333" x2="45167" y2="70167"/>
                          <a14:foregroundMark x1="40667" y1="65500" x2="45583" y2="74167"/>
                          <a14:foregroundMark x1="44500" y1="71000" x2="49167" y2="90833"/>
                          <a14:foregroundMark x1="13917" y1="54417" x2="25500" y2="50583"/>
                          <a14:foregroundMark x1="15167" y1="54333" x2="14167" y2="53750"/>
                          <a14:foregroundMark x1="14833" y1="52750" x2="22833" y2="49750"/>
                          <a14:foregroundMark x1="22417" y1="50333" x2="27917" y2="51000"/>
                          <a14:foregroundMark x1="28917" y1="52500" x2="31917" y2="54833"/>
                          <a14:foregroundMark x1="27833" y1="51250" x2="31500" y2="53917"/>
                          <a14:foregroundMark x1="32750" y1="54000" x2="43417" y2="60917"/>
                          <a14:foregroundMark x1="35250" y1="55000" x2="43667" y2="58833"/>
                          <a14:foregroundMark x1="44667" y1="59417" x2="52167" y2="7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1698">
              <a:off x="6932412" y="2599652"/>
              <a:ext cx="1122290" cy="112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ow to Ride a Horse Safely">
            <a:extLst>
              <a:ext uri="{FF2B5EF4-FFF2-40B4-BE49-F238E27FC236}">
                <a16:creationId xmlns:a16="http://schemas.microsoft.com/office/drawing/2014/main" id="{9E67FF6A-833C-E32F-078A-27C92F57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/>
          <a:stretch/>
        </p:blipFill>
        <p:spPr bwMode="auto">
          <a:xfrm>
            <a:off x="131763" y="1241837"/>
            <a:ext cx="1830750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nit &amp; Crochet Circle – Wapakoneta Area Chamber of Commerce">
            <a:extLst>
              <a:ext uri="{FF2B5EF4-FFF2-40B4-BE49-F238E27FC236}">
                <a16:creationId xmlns:a16="http://schemas.microsoft.com/office/drawing/2014/main" id="{546D22E3-EA97-507E-1E53-48E40FE6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40" y="3235486"/>
            <a:ext cx="1747037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dminton: History, Rules, And Equipment - Complete Sports">
            <a:extLst>
              <a:ext uri="{FF2B5EF4-FFF2-40B4-BE49-F238E27FC236}">
                <a16:creationId xmlns:a16="http://schemas.microsoft.com/office/drawing/2014/main" id="{24D8CC61-A4D0-C08E-A5D6-55FDFA99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39" y="3936827"/>
            <a:ext cx="1879229" cy="11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2E19F8-3AFE-10B6-2AF6-739505E72E17}"/>
              </a:ext>
            </a:extLst>
          </p:cNvPr>
          <p:cNvSpPr/>
          <p:nvPr/>
        </p:nvSpPr>
        <p:spPr>
          <a:xfrm>
            <a:off x="8372890" y="1591522"/>
            <a:ext cx="546139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2C8F51-CBFD-8441-D4DB-EF6F159319FD}"/>
              </a:ext>
            </a:extLst>
          </p:cNvPr>
          <p:cNvSpPr/>
          <p:nvPr/>
        </p:nvSpPr>
        <p:spPr>
          <a:xfrm>
            <a:off x="3113453" y="2923428"/>
            <a:ext cx="670205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9790F9-035D-B1CD-D0C2-DFE46D55D42D}"/>
              </a:ext>
            </a:extLst>
          </p:cNvPr>
          <p:cNvSpPr/>
          <p:nvPr/>
        </p:nvSpPr>
        <p:spPr>
          <a:xfrm>
            <a:off x="4216875" y="4238231"/>
            <a:ext cx="943493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BF67B-DF52-706A-1ED2-1BB9335C8D28}"/>
              </a:ext>
            </a:extLst>
          </p:cNvPr>
          <p:cNvSpPr txBox="1"/>
          <p:nvPr/>
        </p:nvSpPr>
        <p:spPr>
          <a:xfrm>
            <a:off x="3194840" y="1922138"/>
            <a:ext cx="22365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reading </a:t>
            </a:r>
          </a:p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/ to read books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34AFF-61DD-BDEF-72B5-A174B6AC0317}"/>
              </a:ext>
            </a:extLst>
          </p:cNvPr>
          <p:cNvSpPr txBox="1"/>
          <p:nvPr/>
        </p:nvSpPr>
        <p:spPr>
          <a:xfrm>
            <a:off x="-90290" y="2830582"/>
            <a:ext cx="286496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messaging (friends)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6B15A-7FB6-CCD3-71D4-773A728B2E25}"/>
              </a:ext>
            </a:extLst>
          </p:cNvPr>
          <p:cNvSpPr txBox="1"/>
          <p:nvPr/>
        </p:nvSpPr>
        <p:spPr>
          <a:xfrm>
            <a:off x="5454968" y="2803348"/>
            <a:ext cx="238379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making </a:t>
            </a:r>
          </a:p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/to make flowers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D7131-598E-4DCB-2949-2CE8607A7269}"/>
              </a:ext>
            </a:extLst>
          </p:cNvPr>
          <p:cNvSpPr txBox="1"/>
          <p:nvPr/>
        </p:nvSpPr>
        <p:spPr>
          <a:xfrm>
            <a:off x="2934786" y="3515935"/>
            <a:ext cx="302971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knitting / to knit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600DA-DE7B-E2AF-5092-1B4C849173A9}"/>
              </a:ext>
            </a:extLst>
          </p:cNvPr>
          <p:cNvSpPr txBox="1"/>
          <p:nvPr/>
        </p:nvSpPr>
        <p:spPr>
          <a:xfrm>
            <a:off x="391903" y="4782714"/>
            <a:ext cx="498652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playing badminton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6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5"/>
          <p:cNvSpPr txBox="1">
            <a:spLocks noGrp="1"/>
          </p:cNvSpPr>
          <p:nvPr>
            <p:ph type="ctrTitle"/>
          </p:nvPr>
        </p:nvSpPr>
        <p:spPr>
          <a:xfrm>
            <a:off x="1669825" y="11188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tx1"/>
                </a:solidFill>
              </a:rPr>
              <a:t>T</a:t>
            </a:r>
            <a:r>
              <a:rPr lang="en" sz="8800" dirty="0">
                <a:solidFill>
                  <a:schemeClr val="tx1"/>
                </a:solidFill>
              </a:rPr>
              <a:t>hank you!</a:t>
            </a:r>
            <a:endParaRPr sz="8800" dirty="0">
              <a:solidFill>
                <a:schemeClr val="tx1"/>
              </a:solidFill>
            </a:endParaRPr>
          </a:p>
        </p:txBody>
      </p:sp>
      <p:sp>
        <p:nvSpPr>
          <p:cNvPr id="864" name="Google Shape;864;p15"/>
          <p:cNvSpPr txBox="1">
            <a:spLocks noGrp="1"/>
          </p:cNvSpPr>
          <p:nvPr>
            <p:ph type="subTitle" idx="1"/>
          </p:nvPr>
        </p:nvSpPr>
        <p:spPr>
          <a:xfrm>
            <a:off x="2392500" y="3647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</a:t>
            </a:r>
            <a:r>
              <a:rPr lang="en" sz="2400" dirty="0"/>
              <a:t>o you have any questions? </a:t>
            </a:r>
            <a:endParaRPr sz="2400" dirty="0"/>
          </a:p>
        </p:txBody>
      </p:sp>
      <p:sp>
        <p:nvSpPr>
          <p:cNvPr id="888" name="Google Shape;888;p15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5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15"/>
          <p:cNvGrpSpPr/>
          <p:nvPr/>
        </p:nvGrpSpPr>
        <p:grpSpPr>
          <a:xfrm>
            <a:off x="736406" y="296276"/>
            <a:ext cx="1477255" cy="1265362"/>
            <a:chOff x="944481" y="417832"/>
            <a:chExt cx="1541859" cy="1320700"/>
          </a:xfrm>
        </p:grpSpPr>
        <p:grpSp>
          <p:nvGrpSpPr>
            <p:cNvPr id="892" name="Google Shape;892;p15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893" name="Google Shape;893;p15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5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914" name="Google Shape;91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5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1" name="Google Shape;931;p15"/>
          <p:cNvGrpSpPr/>
          <p:nvPr/>
        </p:nvGrpSpPr>
        <p:grpSpPr>
          <a:xfrm>
            <a:off x="7051240" y="535007"/>
            <a:ext cx="959792" cy="1102753"/>
            <a:chOff x="639751" y="3490892"/>
            <a:chExt cx="1221887" cy="1404065"/>
          </a:xfrm>
        </p:grpSpPr>
        <p:grpSp>
          <p:nvGrpSpPr>
            <p:cNvPr id="932" name="Google Shape;932;p15"/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933" name="Google Shape;93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4" name="Google Shape;93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35" name="Google Shape;93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15"/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953" name="Google Shape;95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4" name="Google Shape;95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55" name="Google Shape;95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CAC8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2" name="Google Shape;96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2" name="Google Shape;972;p15"/>
          <p:cNvGrpSpPr/>
          <p:nvPr/>
        </p:nvGrpSpPr>
        <p:grpSpPr>
          <a:xfrm rot="907765">
            <a:off x="6943118" y="2747222"/>
            <a:ext cx="1068523" cy="1795122"/>
            <a:chOff x="3905201" y="2489744"/>
            <a:chExt cx="759284" cy="1275511"/>
          </a:xfrm>
        </p:grpSpPr>
        <p:grpSp>
          <p:nvGrpSpPr>
            <p:cNvPr id="973" name="Google Shape;973;p15"/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974" name="Google Shape;974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64CBC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15"/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987" name="Google Shape;987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9" name="Google Shape;999;p15"/>
          <p:cNvGrpSpPr/>
          <p:nvPr/>
        </p:nvGrpSpPr>
        <p:grpSpPr>
          <a:xfrm>
            <a:off x="732875" y="3138071"/>
            <a:ext cx="1484298" cy="1214893"/>
            <a:chOff x="13148813" y="944738"/>
            <a:chExt cx="1484298" cy="1214893"/>
          </a:xfrm>
        </p:grpSpPr>
        <p:sp>
          <p:nvSpPr>
            <p:cNvPr id="1000" name="Google Shape;1000;p15"/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rgbClr val="64C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rgbClr val="F1C8E7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69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6"/>
          <p:cNvSpPr txBox="1">
            <a:spLocks noGrp="1"/>
          </p:cNvSpPr>
          <p:nvPr>
            <p:ph type="title"/>
          </p:nvPr>
        </p:nvSpPr>
        <p:spPr>
          <a:xfrm>
            <a:off x="720000" y="4521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>
                    <a:lumMod val="25000"/>
                  </a:schemeClr>
                </a:solidFill>
              </a:rPr>
              <a:t>VOCABULARY</a:t>
            </a:r>
            <a:endParaRPr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016" name="Google Shape;1016;p16"/>
          <p:cNvSpPr txBox="1">
            <a:spLocks noGrp="1"/>
          </p:cNvSpPr>
          <p:nvPr>
            <p:ph type="body" idx="1"/>
          </p:nvPr>
        </p:nvSpPr>
        <p:spPr>
          <a:xfrm>
            <a:off x="720000" y="1486400"/>
            <a:ext cx="7704000" cy="408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LEISURE TIME: 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65982-AE6A-1E32-84DF-EC1FF0944574}"/>
              </a:ext>
            </a:extLst>
          </p:cNvPr>
          <p:cNvSpPr txBox="1"/>
          <p:nvPr/>
        </p:nvSpPr>
        <p:spPr>
          <a:xfrm>
            <a:off x="877825" y="1581277"/>
            <a:ext cx="755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lata" panose="020B0604020202020204" charset="0"/>
              </a:rPr>
              <a:t>                             Go to the movies, listen to music, watch TV, go out with friend s, spend time with family, play video games, read a book, go to the park, ride horse, do exercise, play a sport, etc. </a:t>
            </a:r>
          </a:p>
        </p:txBody>
      </p:sp>
      <p:sp>
        <p:nvSpPr>
          <p:cNvPr id="3" name="Google Shape;1016;p16">
            <a:extLst>
              <a:ext uri="{FF2B5EF4-FFF2-40B4-BE49-F238E27FC236}">
                <a16:creationId xmlns:a16="http://schemas.microsoft.com/office/drawing/2014/main" id="{9CA780FE-DE6C-0D30-41DD-C68B52E0DFFB}"/>
              </a:ext>
            </a:extLst>
          </p:cNvPr>
          <p:cNvSpPr txBox="1">
            <a:spLocks/>
          </p:cNvSpPr>
          <p:nvPr/>
        </p:nvSpPr>
        <p:spPr>
          <a:xfrm>
            <a:off x="714375" y="2529222"/>
            <a:ext cx="7704000" cy="40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139700" indent="0">
              <a:buFont typeface="Alata"/>
              <a:buNone/>
            </a:pPr>
            <a:r>
              <a:rPr lang="en-US" sz="2000" dirty="0"/>
              <a:t>EXPRESSIONS ABOUT LIKES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B9919-9CE1-8B01-009B-04822C2D5688}"/>
              </a:ext>
            </a:extLst>
          </p:cNvPr>
          <p:cNvSpPr txBox="1"/>
          <p:nvPr/>
        </p:nvSpPr>
        <p:spPr>
          <a:xfrm>
            <a:off x="817807" y="2624099"/>
            <a:ext cx="75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lata" panose="020B0604020202020204" charset="0"/>
              </a:rPr>
              <a:t>                                                             love, adore, fancy, prefer, mad about, crazy about, fond of, really like, quite like, huge fan of, etc. </a:t>
            </a:r>
          </a:p>
        </p:txBody>
      </p:sp>
      <p:sp>
        <p:nvSpPr>
          <p:cNvPr id="5" name="Google Shape;1016;p16">
            <a:extLst>
              <a:ext uri="{FF2B5EF4-FFF2-40B4-BE49-F238E27FC236}">
                <a16:creationId xmlns:a16="http://schemas.microsoft.com/office/drawing/2014/main" id="{873EA60E-9CC9-FC9D-6F47-E079299CF1A7}"/>
              </a:ext>
            </a:extLst>
          </p:cNvPr>
          <p:cNvSpPr txBox="1">
            <a:spLocks/>
          </p:cNvSpPr>
          <p:nvPr/>
        </p:nvSpPr>
        <p:spPr>
          <a:xfrm>
            <a:off x="713432" y="3331094"/>
            <a:ext cx="7704000" cy="40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139700" indent="0">
              <a:buFont typeface="Alata"/>
              <a:buNone/>
            </a:pPr>
            <a:r>
              <a:rPr lang="en-US" sz="2000" dirty="0"/>
              <a:t>EXPRESSIONS ABOUT DISLIKES: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A93E5-4F72-5F90-6E2E-DCB39EE288EF}"/>
              </a:ext>
            </a:extLst>
          </p:cNvPr>
          <p:cNvSpPr txBox="1"/>
          <p:nvPr/>
        </p:nvSpPr>
        <p:spPr>
          <a:xfrm>
            <a:off x="865632" y="3411453"/>
            <a:ext cx="75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lata" panose="020B0604020202020204" charset="0"/>
              </a:rPr>
              <a:t>                                                                 hate, don’t like, not my cup of tea, not into, can’t stand, can’t bear, detest, loathe, etc.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pronunciation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D40D55-F670-AA99-DE6E-84E95E940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72782"/>
              </p:ext>
            </p:extLst>
          </p:nvPr>
        </p:nvGraphicFramePr>
        <p:xfrm>
          <a:off x="1502735" y="1672856"/>
          <a:ext cx="6138530" cy="24242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9265">
                  <a:extLst>
                    <a:ext uri="{9D8B030D-6E8A-4147-A177-3AD203B41FA5}">
                      <a16:colId xmlns:a16="http://schemas.microsoft.com/office/drawing/2014/main" val="3384831104"/>
                    </a:ext>
                  </a:extLst>
                </a:gridCol>
                <a:gridCol w="3069265">
                  <a:extLst>
                    <a:ext uri="{9D8B030D-6E8A-4147-A177-3AD203B41FA5}">
                      <a16:colId xmlns:a16="http://schemas.microsoft.com/office/drawing/2014/main" val="3234064394"/>
                    </a:ext>
                  </a:extLst>
                </a:gridCol>
              </a:tblGrid>
              <a:tr h="4702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/ʊ/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/u:/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31112"/>
                  </a:ext>
                </a:extLst>
              </a:tr>
              <a:tr h="1953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235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1774C5-6C2A-A2FE-C4FC-20EA102CCCAF}"/>
              </a:ext>
            </a:extLst>
          </p:cNvPr>
          <p:cNvSpPr txBox="1"/>
          <p:nvPr/>
        </p:nvSpPr>
        <p:spPr>
          <a:xfrm>
            <a:off x="1691427" y="2249658"/>
            <a:ext cx="28805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c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k, w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ld, c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ld, w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man, p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t, g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d, f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ll, l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k, sh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ld, t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k, h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ds, s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gar, b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sh, w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lf, etc.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4C266-8D7E-7725-7447-D9624E6ACB2F}"/>
              </a:ext>
            </a:extLst>
          </p:cNvPr>
          <p:cNvSpPr txBox="1"/>
          <p:nvPr/>
        </p:nvSpPr>
        <p:spPr>
          <a:xfrm>
            <a:off x="4760692" y="2235482"/>
            <a:ext cx="27339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gr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p, J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ne, sch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l, m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ve, wh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, t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, 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se, thr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gh, f</a:t>
            </a:r>
            <a:r>
              <a:rPr lang="en-US" sz="2200" b="1" u="sng" dirty="0">
                <a:latin typeface="Nunito" pitchFamily="2" charset="0"/>
              </a:rPr>
              <a:t>ew</a:t>
            </a:r>
            <a:r>
              <a:rPr lang="en-US" sz="2200" dirty="0">
                <a:latin typeface="Nunito" pitchFamily="2" charset="0"/>
              </a:rPr>
              <a:t>, st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dent, d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, val</a:t>
            </a:r>
            <a:r>
              <a:rPr lang="en-US" sz="2200" b="1" u="sng" dirty="0">
                <a:latin typeface="Nunito" pitchFamily="2" charset="0"/>
              </a:rPr>
              <a:t>ue</a:t>
            </a:r>
            <a:r>
              <a:rPr lang="en-US" sz="2200" dirty="0">
                <a:latin typeface="Nunito" pitchFamily="2" charset="0"/>
              </a:rPr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2071136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Grammar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8C4E3-C03B-AACD-E193-7094865FA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73" y="1262062"/>
            <a:ext cx="5004254" cy="35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00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3" y="189522"/>
            <a:ext cx="7704000" cy="5727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86FBC-04AC-44CB-378D-F813FCAA5D6A}"/>
              </a:ext>
            </a:extLst>
          </p:cNvPr>
          <p:cNvSpPr txBox="1"/>
          <p:nvPr/>
        </p:nvSpPr>
        <p:spPr>
          <a:xfrm>
            <a:off x="256196" y="899350"/>
            <a:ext cx="8753123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verbs of liking/disliking + gerunds: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Những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chỉ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đi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với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danh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sz="1900" b="1" dirty="0">
                <a:latin typeface="Alata" panose="020B0604020202020204" charset="0"/>
                <a:cs typeface="Calibri" panose="020F0502020204030204" pitchFamily="34" charset="0"/>
              </a:rPr>
              <a:t>(Verb of liking/ dislike + V- </a:t>
            </a:r>
            <a:r>
              <a:rPr lang="en-US" sz="1900" b="1" dirty="0" err="1">
                <a:latin typeface="Alata" panose="020B0604020202020204" charset="0"/>
                <a:cs typeface="Calibri" panose="020F0502020204030204" pitchFamily="34" charset="0"/>
              </a:rPr>
              <a:t>ing</a:t>
            </a:r>
            <a:r>
              <a:rPr lang="en-US" sz="1900" b="1" dirty="0">
                <a:latin typeface="Alata" panose="020B060402020202020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65276A2-E6C9-831A-1618-01621AB8B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94555"/>
              </p:ext>
            </p:extLst>
          </p:nvPr>
        </p:nvGraphicFramePr>
        <p:xfrm>
          <a:off x="132213" y="1713586"/>
          <a:ext cx="8877106" cy="3354603"/>
        </p:xfrm>
        <a:graphic>
          <a:graphicData uri="http://schemas.openxmlformats.org/drawingml/2006/table">
            <a:tbl>
              <a:tblPr firstRow="1" bandRow="1">
                <a:tableStyleId>{EAB5AAF5-B1DC-47D2-A38E-826B80CB4B9B}</a:tableStyleId>
              </a:tblPr>
              <a:tblGrid>
                <a:gridCol w="1512732">
                  <a:extLst>
                    <a:ext uri="{9D8B030D-6E8A-4147-A177-3AD203B41FA5}">
                      <a16:colId xmlns:a16="http://schemas.microsoft.com/office/drawing/2014/main" val="3052199883"/>
                    </a:ext>
                  </a:extLst>
                </a:gridCol>
                <a:gridCol w="7364374">
                  <a:extLst>
                    <a:ext uri="{9D8B030D-6E8A-4147-A177-3AD203B41FA5}">
                      <a16:colId xmlns:a16="http://schemas.microsoft.com/office/drawing/2014/main" val="3446555311"/>
                    </a:ext>
                  </a:extLst>
                </a:gridCol>
              </a:tblGrid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Example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0012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adore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They adore eating ice cream. (</a:t>
                      </a:r>
                      <a:r>
                        <a:rPr lang="en-US" sz="1800" dirty="0" err="1"/>
                        <a:t>Họ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kem</a:t>
                      </a:r>
                      <a:r>
                        <a:rPr lang="en-US" sz="18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4210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enjoy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 enjoy playing basketball. (</a:t>
                      </a:r>
                      <a:r>
                        <a:rPr lang="en-US" sz="1800" dirty="0" err="1"/>
                        <a:t>chúng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bóng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rổ</a:t>
                      </a:r>
                      <a:r>
                        <a:rPr lang="en-US" sz="18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85925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fancy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 you fancy making crafts? (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làm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thủ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?)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6343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don’t mind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don’t mind cooking. (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phiền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nấu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nướng</a:t>
                      </a:r>
                      <a:r>
                        <a:rPr lang="en-US" sz="1800" dirty="0"/>
                        <a:t>.)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3136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dislike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Does he dislike badminton? (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cầu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lông</a:t>
                      </a:r>
                      <a:r>
                        <a:rPr lang="en-US" sz="1800" dirty="0"/>
                        <a:t>?)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105371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detest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detest doing housework? (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ghét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nhà</a:t>
                      </a:r>
                      <a:r>
                        <a:rPr lang="en-US" sz="1800" dirty="0"/>
                        <a:t>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5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942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4" y="116810"/>
            <a:ext cx="7704000" cy="5727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86FBC-04AC-44CB-378D-F813FCAA5D6A}"/>
              </a:ext>
            </a:extLst>
          </p:cNvPr>
          <p:cNvSpPr txBox="1"/>
          <p:nvPr/>
        </p:nvSpPr>
        <p:spPr>
          <a:xfrm>
            <a:off x="106326" y="858237"/>
            <a:ext cx="88878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2. verbs of liking/disliking + to – infinitives: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đi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cả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danh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nguyên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thể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“to”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mà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thay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đổi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.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AA6C361-D880-B216-09CD-D0D20E615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92549"/>
              </p:ext>
            </p:extLst>
          </p:nvPr>
        </p:nvGraphicFramePr>
        <p:xfrm>
          <a:off x="128098" y="1706493"/>
          <a:ext cx="8887804" cy="3291840"/>
        </p:xfrm>
        <a:graphic>
          <a:graphicData uri="http://schemas.openxmlformats.org/drawingml/2006/table">
            <a:tbl>
              <a:tblPr firstRow="1" bandRow="1">
                <a:tableStyleId>{EAB5AAF5-B1DC-47D2-A38E-826B80CB4B9B}</a:tableStyleId>
              </a:tblPr>
              <a:tblGrid>
                <a:gridCol w="1012220">
                  <a:extLst>
                    <a:ext uri="{9D8B030D-6E8A-4147-A177-3AD203B41FA5}">
                      <a16:colId xmlns:a16="http://schemas.microsoft.com/office/drawing/2014/main" val="3125127686"/>
                    </a:ext>
                  </a:extLst>
                </a:gridCol>
                <a:gridCol w="3778102">
                  <a:extLst>
                    <a:ext uri="{9D8B030D-6E8A-4147-A177-3AD203B41FA5}">
                      <a16:colId xmlns:a16="http://schemas.microsoft.com/office/drawing/2014/main" val="849435364"/>
                    </a:ext>
                  </a:extLst>
                </a:gridCol>
                <a:gridCol w="4097482">
                  <a:extLst>
                    <a:ext uri="{9D8B030D-6E8A-4147-A177-3AD203B41FA5}">
                      <a16:colId xmlns:a16="http://schemas.microsoft.com/office/drawing/2014/main" val="2091711302"/>
                    </a:ext>
                  </a:extLst>
                </a:gridCol>
              </a:tblGrid>
              <a:tr h="3424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 + V – </a:t>
                      </a:r>
                      <a:r>
                        <a:rPr lang="en-US" sz="1800" b="1" dirty="0" err="1"/>
                        <a:t>ing</a:t>
                      </a:r>
                      <a:r>
                        <a:rPr lang="en-US" sz="1800" b="1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 + to V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25286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Like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like skateboarding in my free time.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like to skateboard in my free time.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10457"/>
                  </a:ext>
                </a:extLst>
              </a:tr>
              <a:tr h="3424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Tôi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thích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trượt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ván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trong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thời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gian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rảnh</a:t>
                      </a:r>
                      <a:endParaRPr lang="en-US" sz="18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82266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Love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She loves training her dog.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She loves to train her dog.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79391"/>
                  </a:ext>
                </a:extLst>
              </a:tr>
              <a:tr h="3424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1" dirty="0" err="1"/>
                        <a:t>Cô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ấy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yêu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thích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huấn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luyện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chú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cún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cưng</a:t>
                      </a:r>
                      <a:r>
                        <a:rPr lang="en-US" sz="1800" b="0" i="1" dirty="0"/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13984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Hate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hate eating out.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hate to eat out.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562289"/>
                  </a:ext>
                </a:extLst>
              </a:tr>
              <a:tr h="3282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Tôi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ghét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việc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ăn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ngoài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hàng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quán</a:t>
                      </a:r>
                      <a:r>
                        <a:rPr lang="en-US" sz="1800" i="1" dirty="0"/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531175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Prefer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My father prefers going jogging.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My father prefers to go jogging.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2541"/>
                  </a:ext>
                </a:extLst>
              </a:tr>
              <a:tr h="3424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Bố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tôi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thích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đi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bộ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hơn</a:t>
                      </a:r>
                      <a:r>
                        <a:rPr lang="en-US" sz="1800" i="1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9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20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"/>
          <p:cNvSpPr txBox="1">
            <a:spLocks noGrp="1"/>
          </p:cNvSpPr>
          <p:nvPr>
            <p:ph type="title"/>
          </p:nvPr>
        </p:nvSpPr>
        <p:spPr>
          <a:xfrm>
            <a:off x="500743" y="94342"/>
            <a:ext cx="8149771" cy="86532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50000"/>
                  </a:schemeClr>
                </a:solidFill>
              </a:rPr>
              <a:t>COMPLETE THE SENTENCES WITH APPROPRIATE LEISURE ACTIVITIES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15068-0B93-B4B3-AE32-49F7AFE66D87}"/>
              </a:ext>
            </a:extLst>
          </p:cNvPr>
          <p:cNvSpPr txBox="1"/>
          <p:nvPr/>
        </p:nvSpPr>
        <p:spPr>
          <a:xfrm>
            <a:off x="212650" y="1075366"/>
            <a:ext cx="8704521" cy="39203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Mai loves  ______________ online for about 30 minutes a day. She thinks puzzles are good for the brain. 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 My </a:t>
            </a:r>
            <a:r>
              <a:rPr lang="en-US" sz="2000" dirty="0" err="1">
                <a:latin typeface="Nunito" pitchFamily="2" charset="0"/>
              </a:rPr>
              <a:t>favourite</a:t>
            </a:r>
            <a:r>
              <a:rPr lang="en-US" sz="2000" dirty="0">
                <a:latin typeface="Nunito" pitchFamily="2" charset="0"/>
              </a:rPr>
              <a:t> leisure activity is  ______________ I can make many things myself, such as paper flowers and bracelets. 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__________________is a popular way for teens to spend their free time. Many of them send messages to each other every day. 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My brother is fond of _____________with his friends. On Sundays, he usually plays football, goes swimming, or plays badminton with them.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Tom spends one hour on the Internet almost every day. He is keen on  __________________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93F690-9F67-C32D-E34B-85344EB3E4E6}"/>
              </a:ext>
            </a:extLst>
          </p:cNvPr>
          <p:cNvSpPr/>
          <p:nvPr/>
        </p:nvSpPr>
        <p:spPr>
          <a:xfrm>
            <a:off x="1375146" y="1566531"/>
            <a:ext cx="3444948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CE9C78-1564-A161-93AD-DB8F6C67D937}"/>
              </a:ext>
            </a:extLst>
          </p:cNvPr>
          <p:cNvSpPr/>
          <p:nvPr/>
        </p:nvSpPr>
        <p:spPr>
          <a:xfrm>
            <a:off x="6616997" y="1931581"/>
            <a:ext cx="2130054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176B5A-11A8-A1C2-7863-5654CF0C37B9}"/>
              </a:ext>
            </a:extLst>
          </p:cNvPr>
          <p:cNvSpPr/>
          <p:nvPr/>
        </p:nvSpPr>
        <p:spPr>
          <a:xfrm>
            <a:off x="609602" y="2305789"/>
            <a:ext cx="836426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47199B-82C5-889B-AA8B-0EE5F0162214}"/>
              </a:ext>
            </a:extLst>
          </p:cNvPr>
          <p:cNvSpPr/>
          <p:nvPr/>
        </p:nvSpPr>
        <p:spPr>
          <a:xfrm>
            <a:off x="2427766" y="2302391"/>
            <a:ext cx="3278373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945B68-FC9D-43EC-7E4A-6777D50B8DF4}"/>
              </a:ext>
            </a:extLst>
          </p:cNvPr>
          <p:cNvSpPr/>
          <p:nvPr/>
        </p:nvSpPr>
        <p:spPr>
          <a:xfrm>
            <a:off x="2250554" y="3063870"/>
            <a:ext cx="4603898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52C27D-BBFB-E4E7-17F6-BBE24148BE2F}"/>
              </a:ext>
            </a:extLst>
          </p:cNvPr>
          <p:cNvSpPr/>
          <p:nvPr/>
        </p:nvSpPr>
        <p:spPr>
          <a:xfrm>
            <a:off x="1513369" y="3833843"/>
            <a:ext cx="5851450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2E9082-1955-D606-C01E-34E994E30AC7}"/>
              </a:ext>
            </a:extLst>
          </p:cNvPr>
          <p:cNvSpPr/>
          <p:nvPr/>
        </p:nvSpPr>
        <p:spPr>
          <a:xfrm>
            <a:off x="2083981" y="4223184"/>
            <a:ext cx="4862624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E018D-5CAC-1B8B-B905-10862811C87B}"/>
              </a:ext>
            </a:extLst>
          </p:cNvPr>
          <p:cNvSpPr txBox="1"/>
          <p:nvPr/>
        </p:nvSpPr>
        <p:spPr>
          <a:xfrm>
            <a:off x="1835888" y="1096630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  <a:latin typeface="Nunito" pitchFamily="2" charset="0"/>
              </a:rPr>
              <a:t>doing puzzles</a:t>
            </a:r>
            <a:endParaRPr lang="en-US" sz="20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6C117-6036-E5BF-E595-091D24922EA1}"/>
              </a:ext>
            </a:extLst>
          </p:cNvPr>
          <p:cNvSpPr txBox="1"/>
          <p:nvPr/>
        </p:nvSpPr>
        <p:spPr>
          <a:xfrm>
            <a:off x="4447821" y="185757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doing DIY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42F20-9E9C-B15B-E3BB-8F6C17AFF0F9}"/>
              </a:ext>
            </a:extLst>
          </p:cNvPr>
          <p:cNvSpPr txBox="1"/>
          <p:nvPr/>
        </p:nvSpPr>
        <p:spPr>
          <a:xfrm>
            <a:off x="579069" y="2627489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Messaging friends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1AA60-CC70-897F-47BA-2E4E61BB8A8F}"/>
              </a:ext>
            </a:extLst>
          </p:cNvPr>
          <p:cNvSpPr txBox="1"/>
          <p:nvPr/>
        </p:nvSpPr>
        <p:spPr>
          <a:xfrm>
            <a:off x="2938948" y="3391908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playing sports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3F8B3-E693-9EA5-BD26-FDC66AB978F9}"/>
              </a:ext>
            </a:extLst>
          </p:cNvPr>
          <p:cNvSpPr txBox="1"/>
          <p:nvPr/>
        </p:nvSpPr>
        <p:spPr>
          <a:xfrm>
            <a:off x="808248" y="4520895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surfing the net</a:t>
            </a:r>
          </a:p>
        </p:txBody>
      </p:sp>
    </p:spTree>
    <p:extLst>
      <p:ext uri="{BB962C8B-B14F-4D97-AF65-F5344CB8AC3E}">
        <p14:creationId xmlns:p14="http://schemas.microsoft.com/office/powerpoint/2010/main" val="23553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"/>
          <p:cNvSpPr txBox="1">
            <a:spLocks noGrp="1"/>
          </p:cNvSpPr>
          <p:nvPr>
            <p:ph type="title"/>
          </p:nvPr>
        </p:nvSpPr>
        <p:spPr>
          <a:xfrm>
            <a:off x="497114" y="534988"/>
            <a:ext cx="8149771" cy="42468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Write complete sentences from the given cues.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E34B1-CB5C-F3EF-E058-9FD1B2AA113A}"/>
              </a:ext>
            </a:extLst>
          </p:cNvPr>
          <p:cNvSpPr txBox="1"/>
          <p:nvPr/>
        </p:nvSpPr>
        <p:spPr>
          <a:xfrm>
            <a:off x="738204" y="1165022"/>
            <a:ext cx="7952224" cy="414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1. my cousin / crazy / about / surf / net / and / play / computer / games.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2. they / interested / play / badminton / after / school?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3. I / not / fond / make models / because / I / not patient.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4. - why / you / not into / cook? - because / often / burn / myself.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5. my friends / keen / do judo / and / they / go / judo club / every Sunday.</a:t>
            </a:r>
          </a:p>
          <a:p>
            <a:pPr>
              <a:lnSpc>
                <a:spcPts val="4000"/>
              </a:lnSpc>
            </a:pPr>
            <a:endParaRPr lang="en-US" sz="2000" dirty="0"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21;p17">
            <a:extLst>
              <a:ext uri="{FF2B5EF4-FFF2-40B4-BE49-F238E27FC236}">
                <a16:creationId xmlns:a16="http://schemas.microsoft.com/office/drawing/2014/main" id="{093C80C8-EF4F-E029-DB40-C1DD0F8318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114" y="45892"/>
            <a:ext cx="8149771" cy="42468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Write complete sentences from the given cues.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32CEE-3D18-0EA9-CDF3-D9AEA965121E}"/>
              </a:ext>
            </a:extLst>
          </p:cNvPr>
          <p:cNvSpPr txBox="1"/>
          <p:nvPr/>
        </p:nvSpPr>
        <p:spPr>
          <a:xfrm>
            <a:off x="-7088" y="595427"/>
            <a:ext cx="7350641" cy="49013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1750" dirty="0">
                <a:latin typeface="Nunito" pitchFamily="2" charset="0"/>
              </a:rPr>
              <a:t>1. my cousin / crazy / about / surf / net / and / play / computer / games.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1750" i="1" dirty="0">
                <a:solidFill>
                  <a:srgbClr val="FF0000"/>
                </a:solidFill>
                <a:latin typeface="Nunito" pitchFamily="2" charset="0"/>
              </a:rPr>
              <a:t>My cousin is crazy about surfing the net and playing computer games.</a:t>
            </a:r>
          </a:p>
          <a:p>
            <a:pPr>
              <a:lnSpc>
                <a:spcPts val="2900"/>
              </a:lnSpc>
            </a:pPr>
            <a:r>
              <a:rPr lang="en-US" sz="1750" dirty="0">
                <a:latin typeface="Nunito" pitchFamily="2" charset="0"/>
              </a:rPr>
              <a:t>2. they / interested / play / badminton / after / school?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Are they interested in playing badminton after school?</a:t>
            </a:r>
            <a:endParaRPr lang="en-US" sz="1750" dirty="0">
              <a:latin typeface="Nunito" pitchFamily="2" charset="0"/>
            </a:endParaRPr>
          </a:p>
          <a:p>
            <a:pPr>
              <a:lnSpc>
                <a:spcPts val="2900"/>
              </a:lnSpc>
            </a:pPr>
            <a:r>
              <a:rPr lang="en-US" sz="1750" dirty="0">
                <a:latin typeface="Nunito" pitchFamily="2" charset="0"/>
              </a:rPr>
              <a:t>3. I / not / fond / make models / because / I / not patient.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I’m not fond of make models because I’m not patient.</a:t>
            </a:r>
            <a:endParaRPr lang="en-US" sz="1750" i="1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2900"/>
              </a:lnSpc>
            </a:pPr>
            <a:r>
              <a:rPr lang="en-US" sz="1750" dirty="0">
                <a:latin typeface="Nunito" pitchFamily="2" charset="0"/>
              </a:rPr>
              <a:t>4. - why / you / not into / cook? - because / often / burn / myself.</a:t>
            </a:r>
          </a:p>
          <a:p>
            <a:pPr marL="285750" indent="-285750">
              <a:lnSpc>
                <a:spcPts val="2900"/>
              </a:lnSpc>
              <a:buFont typeface="Wingdings" panose="05000000000000000000" pitchFamily="2" charset="2"/>
              <a:buChar char="à"/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- Why are you not into cooking? - Because I often burn myself.</a:t>
            </a:r>
          </a:p>
          <a:p>
            <a:pPr>
              <a:lnSpc>
                <a:spcPts val="2900"/>
              </a:lnSpc>
            </a:pPr>
            <a:r>
              <a:rPr lang="en-US" sz="1750" dirty="0">
                <a:latin typeface="Nunito" pitchFamily="2" charset="0"/>
              </a:rPr>
              <a:t>5. my friends / keen / do judo / and / they / go / judo club / every Sunday.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My friends are keen on doing judo and they go to judo club every Sunday.</a:t>
            </a:r>
            <a:endParaRPr lang="en-US" sz="1750" i="1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2900"/>
              </a:lnSpc>
            </a:pPr>
            <a:endParaRPr lang="en-US" sz="1750" i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732D3-C1B1-9B5E-6F70-A17EBE128451}"/>
              </a:ext>
            </a:extLst>
          </p:cNvPr>
          <p:cNvSpPr txBox="1"/>
          <p:nvPr/>
        </p:nvSpPr>
        <p:spPr>
          <a:xfrm>
            <a:off x="7399418" y="2630599"/>
            <a:ext cx="1744582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Fond of + V 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xuyên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8E379-DF2B-639E-E125-7E81C03CCBB1}"/>
              </a:ext>
            </a:extLst>
          </p:cNvPr>
          <p:cNvSpPr txBox="1"/>
          <p:nvPr/>
        </p:nvSpPr>
        <p:spPr>
          <a:xfrm>
            <a:off x="7411741" y="4341947"/>
            <a:ext cx="174458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Keen on + Ving: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say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AD3E5-DA64-BA6D-40AA-9FA833D76CE0}"/>
              </a:ext>
            </a:extLst>
          </p:cNvPr>
          <p:cNvSpPr txBox="1"/>
          <p:nvPr/>
        </p:nvSpPr>
        <p:spPr>
          <a:xfrm>
            <a:off x="7411741" y="3686311"/>
            <a:ext cx="174458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 into: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1A6B2-B849-8559-E9D3-EA274E8480EC}"/>
              </a:ext>
            </a:extLst>
          </p:cNvPr>
          <p:cNvSpPr txBox="1"/>
          <p:nvPr/>
        </p:nvSpPr>
        <p:spPr>
          <a:xfrm>
            <a:off x="7343553" y="1612172"/>
            <a:ext cx="1744582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Interested in: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A14D4-A004-8C2F-F159-D0FE35AEE2A3}"/>
              </a:ext>
            </a:extLst>
          </p:cNvPr>
          <p:cNvSpPr txBox="1"/>
          <p:nvPr/>
        </p:nvSpPr>
        <p:spPr>
          <a:xfrm>
            <a:off x="7377647" y="626863"/>
            <a:ext cx="1744582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Crazy about + Ving 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điên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31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hildren's Book Day Activities Infographics by Slidesgo">
  <a:themeElements>
    <a:clrScheme name="Simple Light">
      <a:dk1>
        <a:srgbClr val="635BA8"/>
      </a:dk1>
      <a:lt1>
        <a:srgbClr val="FFFFFF"/>
      </a:lt1>
      <a:dk2>
        <a:srgbClr val="64CBC3"/>
      </a:dk2>
      <a:lt2>
        <a:srgbClr val="C8F1DA"/>
      </a:lt2>
      <a:accent1>
        <a:srgbClr val="CAC8F1"/>
      </a:accent1>
      <a:accent2>
        <a:srgbClr val="F26952"/>
      </a:accent2>
      <a:accent3>
        <a:srgbClr val="F1C8E7"/>
      </a:accent3>
      <a:accent4>
        <a:srgbClr val="A8EFFF"/>
      </a:accent4>
      <a:accent5>
        <a:srgbClr val="FFF29A"/>
      </a:accent5>
      <a:accent6>
        <a:srgbClr val="B7E4CB"/>
      </a:accent6>
      <a:hlink>
        <a:srgbClr val="31AF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1183</Words>
  <Application>Microsoft Office PowerPoint</Application>
  <PresentationFormat>On-screen Show (16:9)</PresentationFormat>
  <Paragraphs>114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Alata</vt:lpstr>
      <vt:lpstr>Luckiest Guy</vt:lpstr>
      <vt:lpstr>Bahnschrift SemiLight Condensed</vt:lpstr>
      <vt:lpstr>Calibri</vt:lpstr>
      <vt:lpstr>Nunito</vt:lpstr>
      <vt:lpstr>Wingdings</vt:lpstr>
      <vt:lpstr>Children's Book Day Activities Infographics by Slidesgo</vt:lpstr>
      <vt:lpstr>UNIT 1:  LEISURE TIME </vt:lpstr>
      <vt:lpstr>VOCABULARY</vt:lpstr>
      <vt:lpstr>pronunciation</vt:lpstr>
      <vt:lpstr>Grammar </vt:lpstr>
      <vt:lpstr>grammar</vt:lpstr>
      <vt:lpstr>grammar</vt:lpstr>
      <vt:lpstr>COMPLETE THE SENTENCES WITH APPROPRIATE LEISURE ACTIVITIES</vt:lpstr>
      <vt:lpstr>Write complete sentences from the given cues. </vt:lpstr>
      <vt:lpstr>Write complete sentences from the given cues. </vt:lpstr>
      <vt:lpstr>Fill in each blank with the correct form(s) of the verb in brackets.</vt:lpstr>
      <vt:lpstr>Complete the passage. Use the correct form(s) of the verbs in brackets and the pictures. Add more words if necessary.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LEISURE TIME </dc:title>
  <cp:lastModifiedBy>Lưu Bình</cp:lastModifiedBy>
  <cp:revision>7</cp:revision>
  <dcterms:modified xsi:type="dcterms:W3CDTF">2024-09-24T01:15:49Z</dcterms:modified>
</cp:coreProperties>
</file>