
<file path=[Content_Types].xml><?xml version="1.0" encoding="utf-8"?>
<Types xmlns="http://schemas.openxmlformats.org/package/2006/content-types">
  <Default Extension="fntdata" ContentType="application/x-fontdata"/>
  <Default Extension="jpeg" ContentType="image/jpeg"/>
  <Default Extension="jpg" ContentType="image/pn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8.jpg" ContentType="image/jpeg"/>
  <Override PartName="/ppt/media/image112.jpg" ContentType="image/jpeg"/>
  <Override PartName="/ppt/media/image123.jpg" ContentType="image/jpe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6125" r:id="rId8"/>
    <p:sldId id="262" r:id="rId9"/>
    <p:sldId id="266" r:id="rId10"/>
    <p:sldId id="273" r:id="rId11"/>
    <p:sldId id="6433" r:id="rId12"/>
    <p:sldId id="6126" r:id="rId13"/>
    <p:sldId id="267" r:id="rId14"/>
    <p:sldId id="6127" r:id="rId15"/>
    <p:sldId id="263" r:id="rId16"/>
    <p:sldId id="268" r:id="rId17"/>
    <p:sldId id="6330" r:id="rId18"/>
    <p:sldId id="270" r:id="rId19"/>
    <p:sldId id="277" r:id="rId20"/>
    <p:sldId id="285" r:id="rId21"/>
    <p:sldId id="275" r:id="rId22"/>
    <p:sldId id="6442" r:id="rId23"/>
    <p:sldId id="276" r:id="rId24"/>
    <p:sldId id="283" r:id="rId25"/>
    <p:sldId id="6437" r:id="rId26"/>
    <p:sldId id="6440" r:id="rId27"/>
    <p:sldId id="6438" r:id="rId28"/>
    <p:sldId id="278" r:id="rId29"/>
    <p:sldId id="6428" r:id="rId30"/>
    <p:sldId id="6332" r:id="rId31"/>
    <p:sldId id="287" r:id="rId32"/>
    <p:sldId id="463" r:id="rId33"/>
    <p:sldId id="6443" r:id="rId34"/>
    <p:sldId id="6444" r:id="rId35"/>
    <p:sldId id="6425" r:id="rId36"/>
    <p:sldId id="6292" r:id="rId37"/>
    <p:sldId id="6426" r:id="rId38"/>
  </p:sldIdLst>
  <p:sldSz cx="18288000" cy="10287000"/>
  <p:notesSz cx="6858000" cy="9144000"/>
  <p:embeddedFontLst>
    <p:embeddedFont>
      <p:font typeface="Arialle" panose="020B0604020202020204" charset="0"/>
      <p:regular r:id="rId40"/>
    </p:embeddedFont>
    <p:embeddedFont>
      <p:font typeface="Arialle Bold" panose="020B0604020202020204" charset="0"/>
      <p:regular r:id="rId41"/>
    </p:embeddedFont>
    <p:embeddedFont>
      <p:font typeface="Faustina Regular" panose="020B0604020202020204" charset="0"/>
      <p:regular r:id="rId42"/>
    </p:embeddedFont>
    <p:embeddedFont>
      <p:font typeface="Faustina SemiBold" panose="020B0604020202020204" charset="0"/>
      <p:regular r:id="rId43"/>
    </p:embeddedFont>
    <p:embeddedFont>
      <p:font typeface="Garet Bold" panose="020B0604020202020204" charset="0"/>
      <p:regular r:id="rId44"/>
    </p:embeddedFont>
    <p:embeddedFont>
      <p:font typeface="Livvic" pitchFamily="2" charset="0"/>
      <p:regular r:id="rId45"/>
      <p:bold r:id="rId46"/>
      <p:italic r:id="rId47"/>
      <p:boldItalic r:id="rId48"/>
    </p:embeddedFont>
    <p:embeddedFont>
      <p:font typeface="Nunito" panose="00000500000000000000" pitchFamily="2" charset="0"/>
      <p:regular r:id="rId49"/>
      <p:bold r:id="rId50"/>
      <p:italic r:id="rId51"/>
      <p:boldItalic r:id="rId52"/>
    </p:embeddedFont>
    <p:embeddedFont>
      <p:font typeface="Nunito Bold" panose="00000800000000000000" pitchFamily="2" charset="0"/>
      <p:regular r:id="rId53"/>
      <p:bold r:id="rId54"/>
    </p:embeddedFont>
    <p:embeddedFont>
      <p:font typeface="Roboto Condensed Light" panose="02000000000000000000" pitchFamily="2"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884A5-DAB5-4220-8766-1E8628E8EA36}"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3BCE6-152C-4C8F-A55D-A7B03201E302}" type="slidenum">
              <a:rPr lang="en-US" smtClean="0"/>
              <a:t>‹#›</a:t>
            </a:fld>
            <a:endParaRPr lang="en-US"/>
          </a:p>
        </p:txBody>
      </p:sp>
    </p:spTree>
    <p:extLst>
      <p:ext uri="{BB962C8B-B14F-4D97-AF65-F5344CB8AC3E}">
        <p14:creationId xmlns:p14="http://schemas.microsoft.com/office/powerpoint/2010/main" val="3164403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710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userDrawn="1">
  <p:cSld name="Section header 1">
    <p:spTree>
      <p:nvGrpSpPr>
        <p:cNvPr id="1" name="Shape 513"/>
        <p:cNvGrpSpPr/>
        <p:nvPr/>
      </p:nvGrpSpPr>
      <p:grpSpPr>
        <a:xfrm>
          <a:off x="0" y="0"/>
          <a:ext cx="0" cy="0"/>
          <a:chOff x="0" y="0"/>
          <a:chExt cx="0" cy="0"/>
        </a:xfrm>
      </p:grpSpPr>
      <p:grpSp>
        <p:nvGrpSpPr>
          <p:cNvPr id="517" name="Google Shape;517;p14"/>
          <p:cNvGrpSpPr/>
          <p:nvPr/>
        </p:nvGrpSpPr>
        <p:grpSpPr>
          <a:xfrm flipH="1">
            <a:off x="3" y="8902802"/>
            <a:ext cx="18384650" cy="225656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700"/>
              </a:p>
            </p:txBody>
          </p:sp>
        </p:grpSp>
      </p:grpSp>
    </p:spTree>
    <p:extLst>
      <p:ext uri="{BB962C8B-B14F-4D97-AF65-F5344CB8AC3E}">
        <p14:creationId xmlns:p14="http://schemas.microsoft.com/office/powerpoint/2010/main" val="640875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440000" y="1080000"/>
            <a:ext cx="15408000" cy="95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1440000" y="2329700"/>
            <a:ext cx="15408000" cy="6877200"/>
          </a:xfrm>
          <a:prstGeom prst="rect">
            <a:avLst/>
          </a:prstGeom>
        </p:spPr>
        <p:txBody>
          <a:bodyPr spcFirstLastPara="1" wrap="square" lIns="91425" tIns="91425" rIns="91425" bIns="91425" anchor="t" anchorCtr="0">
            <a:noAutofit/>
          </a:bodyPr>
          <a:lstStyle>
            <a:lvl1pPr marL="914378" lvl="0" indent="-634984" rtl="0">
              <a:lnSpc>
                <a:spcPct val="100000"/>
              </a:lnSpc>
              <a:spcBef>
                <a:spcPts val="0"/>
              </a:spcBef>
              <a:spcAft>
                <a:spcPts val="0"/>
              </a:spcAft>
              <a:buSzPts val="1400"/>
              <a:buFont typeface="Livvic"/>
              <a:buAutoNum type="arabicPeriod"/>
              <a:defRPr sz="2400"/>
            </a:lvl1pPr>
            <a:lvl2pPr marL="1828756" lvl="1" indent="-634984" rtl="0">
              <a:lnSpc>
                <a:spcPct val="100000"/>
              </a:lnSpc>
              <a:spcBef>
                <a:spcPts val="0"/>
              </a:spcBef>
              <a:spcAft>
                <a:spcPts val="0"/>
              </a:spcAft>
              <a:buClr>
                <a:srgbClr val="434343"/>
              </a:buClr>
              <a:buSzPts val="1400"/>
              <a:buFont typeface="Roboto Condensed Light"/>
              <a:buChar char="○"/>
              <a:defRPr sz="2400"/>
            </a:lvl2pPr>
            <a:lvl3pPr marL="2743132" lvl="2" indent="-634984" rtl="0">
              <a:lnSpc>
                <a:spcPct val="100000"/>
              </a:lnSpc>
              <a:spcBef>
                <a:spcPts val="0"/>
              </a:spcBef>
              <a:spcAft>
                <a:spcPts val="0"/>
              </a:spcAft>
              <a:buClr>
                <a:srgbClr val="434343"/>
              </a:buClr>
              <a:buSzPts val="1400"/>
              <a:buFont typeface="Roboto Condensed Light"/>
              <a:buChar char="■"/>
              <a:defRPr/>
            </a:lvl3pPr>
            <a:lvl4pPr marL="3657508" lvl="3" indent="-634984" rtl="0">
              <a:lnSpc>
                <a:spcPct val="100000"/>
              </a:lnSpc>
              <a:spcBef>
                <a:spcPts val="0"/>
              </a:spcBef>
              <a:spcAft>
                <a:spcPts val="0"/>
              </a:spcAft>
              <a:buClr>
                <a:srgbClr val="434343"/>
              </a:buClr>
              <a:buSzPts val="1400"/>
              <a:buFont typeface="Roboto Condensed Light"/>
              <a:buChar char="●"/>
              <a:defRPr/>
            </a:lvl4pPr>
            <a:lvl5pPr marL="4571886" lvl="4" indent="-634984" rtl="0">
              <a:lnSpc>
                <a:spcPct val="100000"/>
              </a:lnSpc>
              <a:spcBef>
                <a:spcPts val="0"/>
              </a:spcBef>
              <a:spcAft>
                <a:spcPts val="0"/>
              </a:spcAft>
              <a:buClr>
                <a:srgbClr val="434343"/>
              </a:buClr>
              <a:buSzPts val="1400"/>
              <a:buFont typeface="Roboto Condensed Light"/>
              <a:buChar char="○"/>
              <a:defRPr/>
            </a:lvl5pPr>
            <a:lvl6pPr marL="5486264" lvl="5" indent="-634984" rtl="0">
              <a:lnSpc>
                <a:spcPct val="100000"/>
              </a:lnSpc>
              <a:spcBef>
                <a:spcPts val="0"/>
              </a:spcBef>
              <a:spcAft>
                <a:spcPts val="0"/>
              </a:spcAft>
              <a:buClr>
                <a:srgbClr val="434343"/>
              </a:buClr>
              <a:buSzPts val="1400"/>
              <a:buFont typeface="Roboto Condensed Light"/>
              <a:buChar char="■"/>
              <a:defRPr/>
            </a:lvl6pPr>
            <a:lvl7pPr marL="6400640" lvl="6" indent="-634984" rtl="0">
              <a:lnSpc>
                <a:spcPct val="100000"/>
              </a:lnSpc>
              <a:spcBef>
                <a:spcPts val="0"/>
              </a:spcBef>
              <a:spcAft>
                <a:spcPts val="0"/>
              </a:spcAft>
              <a:buClr>
                <a:srgbClr val="434343"/>
              </a:buClr>
              <a:buSzPts val="1400"/>
              <a:buFont typeface="Roboto Condensed Light"/>
              <a:buChar char="●"/>
              <a:defRPr/>
            </a:lvl7pPr>
            <a:lvl8pPr marL="7315018" lvl="7" indent="-634984" rtl="0">
              <a:lnSpc>
                <a:spcPct val="100000"/>
              </a:lnSpc>
              <a:spcBef>
                <a:spcPts val="0"/>
              </a:spcBef>
              <a:spcAft>
                <a:spcPts val="0"/>
              </a:spcAft>
              <a:buClr>
                <a:srgbClr val="434343"/>
              </a:buClr>
              <a:buSzPts val="1400"/>
              <a:buFont typeface="Roboto Condensed Light"/>
              <a:buChar char="○"/>
              <a:defRPr/>
            </a:lvl8pPr>
            <a:lvl9pPr marL="8229394" lvl="8" indent="-634984" rtl="0">
              <a:lnSpc>
                <a:spcPct val="100000"/>
              </a:lnSpc>
              <a:spcBef>
                <a:spcPts val="0"/>
              </a:spcBef>
              <a:spcAft>
                <a:spcPts val="0"/>
              </a:spcAft>
              <a:buClr>
                <a:srgbClr val="434343"/>
              </a:buClr>
              <a:buSzPts val="1400"/>
              <a:buFont typeface="Roboto Condensed Light"/>
              <a:buChar char="■"/>
              <a:defRPr/>
            </a:lvl9pPr>
          </a:lstStyle>
          <a:p>
            <a:endParaRPr/>
          </a:p>
        </p:txBody>
      </p:sp>
      <p:sp>
        <p:nvSpPr>
          <p:cNvPr id="30" name="Google Shape;30;p4"/>
          <p:cNvSpPr/>
          <p:nvPr/>
        </p:nvSpPr>
        <p:spPr>
          <a:xfrm rot="-7200007">
            <a:off x="16182045" y="-508798"/>
            <a:ext cx="1937822" cy="3853284"/>
          </a:xfrm>
          <a:custGeom>
            <a:avLst/>
            <a:gdLst/>
            <a:ahLst/>
            <a:cxnLst/>
            <a:rect l="l" t="t" r="r" b="b"/>
            <a:pathLst>
              <a:path w="3558" h="7075" extrusionOk="0">
                <a:moveTo>
                  <a:pt x="2335" y="1"/>
                </a:moveTo>
                <a:lnTo>
                  <a:pt x="2294" y="294"/>
                </a:lnTo>
                <a:cubicBezTo>
                  <a:pt x="2188" y="945"/>
                  <a:pt x="2042" y="1769"/>
                  <a:pt x="2314" y="2482"/>
                </a:cubicBezTo>
                <a:cubicBezTo>
                  <a:pt x="2380" y="2674"/>
                  <a:pt x="2461" y="2840"/>
                  <a:pt x="2547" y="3012"/>
                </a:cubicBezTo>
                <a:cubicBezTo>
                  <a:pt x="2653" y="3199"/>
                  <a:pt x="2734" y="3391"/>
                  <a:pt x="2800" y="3578"/>
                </a:cubicBezTo>
                <a:cubicBezTo>
                  <a:pt x="2820" y="4043"/>
                  <a:pt x="2840" y="4528"/>
                  <a:pt x="2840" y="4968"/>
                </a:cubicBezTo>
                <a:cubicBezTo>
                  <a:pt x="2800" y="4882"/>
                  <a:pt x="2779" y="4801"/>
                  <a:pt x="2759" y="4715"/>
                </a:cubicBezTo>
                <a:cubicBezTo>
                  <a:pt x="2734" y="3977"/>
                  <a:pt x="2633" y="3346"/>
                  <a:pt x="2400" y="2820"/>
                </a:cubicBezTo>
                <a:cubicBezTo>
                  <a:pt x="2128" y="2148"/>
                  <a:pt x="1683" y="1597"/>
                  <a:pt x="1137" y="1264"/>
                </a:cubicBezTo>
                <a:cubicBezTo>
                  <a:pt x="864" y="1092"/>
                  <a:pt x="546" y="991"/>
                  <a:pt x="253" y="885"/>
                </a:cubicBezTo>
                <a:lnTo>
                  <a:pt x="0" y="799"/>
                </a:lnTo>
                <a:lnTo>
                  <a:pt x="20" y="1052"/>
                </a:lnTo>
                <a:cubicBezTo>
                  <a:pt x="61" y="1410"/>
                  <a:pt x="127" y="1749"/>
                  <a:pt x="187" y="2002"/>
                </a:cubicBezTo>
                <a:cubicBezTo>
                  <a:pt x="293" y="2380"/>
                  <a:pt x="420" y="2820"/>
                  <a:pt x="672" y="3199"/>
                </a:cubicBezTo>
                <a:cubicBezTo>
                  <a:pt x="864" y="3472"/>
                  <a:pt x="1071" y="3704"/>
                  <a:pt x="1263" y="3896"/>
                </a:cubicBezTo>
                <a:cubicBezTo>
                  <a:pt x="1577" y="4169"/>
                  <a:pt x="1895" y="4422"/>
                  <a:pt x="2229" y="4674"/>
                </a:cubicBezTo>
                <a:cubicBezTo>
                  <a:pt x="2274" y="4695"/>
                  <a:pt x="2335" y="4735"/>
                  <a:pt x="2380" y="4781"/>
                </a:cubicBezTo>
                <a:cubicBezTo>
                  <a:pt x="2608" y="5473"/>
                  <a:pt x="2779" y="6190"/>
                  <a:pt x="2885" y="6928"/>
                </a:cubicBezTo>
                <a:cubicBezTo>
                  <a:pt x="2885" y="6989"/>
                  <a:pt x="2926" y="7029"/>
                  <a:pt x="2966" y="7054"/>
                </a:cubicBezTo>
                <a:lnTo>
                  <a:pt x="3113" y="7075"/>
                </a:lnTo>
                <a:cubicBezTo>
                  <a:pt x="3158" y="7075"/>
                  <a:pt x="3179" y="7054"/>
                  <a:pt x="3219" y="7009"/>
                </a:cubicBezTo>
                <a:cubicBezTo>
                  <a:pt x="3239" y="6968"/>
                  <a:pt x="3264" y="6928"/>
                  <a:pt x="3264" y="6883"/>
                </a:cubicBezTo>
                <a:cubicBezTo>
                  <a:pt x="3239" y="6736"/>
                  <a:pt x="3219" y="6590"/>
                  <a:pt x="3179" y="6423"/>
                </a:cubicBezTo>
                <a:cubicBezTo>
                  <a:pt x="3219" y="5619"/>
                  <a:pt x="3219" y="4781"/>
                  <a:pt x="3199" y="3896"/>
                </a:cubicBezTo>
                <a:cubicBezTo>
                  <a:pt x="3219" y="3644"/>
                  <a:pt x="3285" y="3411"/>
                  <a:pt x="3365" y="3179"/>
                </a:cubicBezTo>
                <a:cubicBezTo>
                  <a:pt x="3537" y="2653"/>
                  <a:pt x="3557" y="2082"/>
                  <a:pt x="3411" y="1537"/>
                </a:cubicBezTo>
                <a:cubicBezTo>
                  <a:pt x="3285" y="1031"/>
                  <a:pt x="3012" y="632"/>
                  <a:pt x="2567" y="208"/>
                </a:cubicBezTo>
                <a:lnTo>
                  <a:pt x="2335" y="1"/>
                </a:lnTo>
                <a:close/>
              </a:path>
            </a:pathLst>
          </a:custGeom>
          <a:solidFill>
            <a:srgbClr val="FFFFFF"/>
          </a:solidFill>
          <a:ln>
            <a:noFill/>
          </a:ln>
          <a:effectLst>
            <a:outerShdw blurRad="85725" dist="76200" dir="10860000" algn="bl" rotWithShape="0">
              <a:srgbClr val="000000">
                <a:alpha val="6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2700"/>
          </a:p>
        </p:txBody>
      </p:sp>
      <p:sp>
        <p:nvSpPr>
          <p:cNvPr id="31" name="Google Shape;31;p4"/>
          <p:cNvSpPr/>
          <p:nvPr/>
        </p:nvSpPr>
        <p:spPr>
          <a:xfrm rot="-7200007">
            <a:off x="16310590" y="756014"/>
            <a:ext cx="1307676" cy="2031484"/>
          </a:xfrm>
          <a:custGeom>
            <a:avLst/>
            <a:gdLst/>
            <a:ahLst/>
            <a:cxnLst/>
            <a:rect l="l" t="t" r="r" b="b"/>
            <a:pathLst>
              <a:path w="2401" h="3730" extrusionOk="0">
                <a:moveTo>
                  <a:pt x="0" y="1"/>
                </a:moveTo>
                <a:lnTo>
                  <a:pt x="0" y="1"/>
                </a:lnTo>
                <a:cubicBezTo>
                  <a:pt x="46" y="319"/>
                  <a:pt x="106" y="612"/>
                  <a:pt x="172" y="905"/>
                </a:cubicBezTo>
                <a:cubicBezTo>
                  <a:pt x="273" y="1304"/>
                  <a:pt x="399" y="1729"/>
                  <a:pt x="632" y="2087"/>
                </a:cubicBezTo>
                <a:cubicBezTo>
                  <a:pt x="778" y="2315"/>
                  <a:pt x="991" y="2527"/>
                  <a:pt x="1203" y="2719"/>
                </a:cubicBezTo>
                <a:cubicBezTo>
                  <a:pt x="1496" y="2992"/>
                  <a:pt x="1814" y="3245"/>
                  <a:pt x="2127" y="3497"/>
                </a:cubicBezTo>
                <a:cubicBezTo>
                  <a:pt x="2234" y="3558"/>
                  <a:pt x="2340" y="3623"/>
                  <a:pt x="2400" y="3730"/>
                </a:cubicBezTo>
                <a:cubicBezTo>
                  <a:pt x="2400" y="3098"/>
                  <a:pt x="2320" y="2421"/>
                  <a:pt x="2067" y="1835"/>
                </a:cubicBezTo>
                <a:cubicBezTo>
                  <a:pt x="1814" y="1244"/>
                  <a:pt x="1410" y="718"/>
                  <a:pt x="864" y="380"/>
                </a:cubicBezTo>
                <a:cubicBezTo>
                  <a:pt x="591" y="213"/>
                  <a:pt x="298" y="107"/>
                  <a:pt x="0" y="1"/>
                </a:cubicBezTo>
                <a:close/>
              </a:path>
            </a:pathLst>
          </a:custGeom>
          <a:solidFill>
            <a:srgbClr val="C0D8D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00"/>
          </a:p>
        </p:txBody>
      </p:sp>
      <p:sp>
        <p:nvSpPr>
          <p:cNvPr id="32" name="Google Shape;32;p4"/>
          <p:cNvSpPr/>
          <p:nvPr/>
        </p:nvSpPr>
        <p:spPr>
          <a:xfrm rot="-7200007">
            <a:off x="15887633" y="340590"/>
            <a:ext cx="633414" cy="1951424"/>
          </a:xfrm>
          <a:custGeom>
            <a:avLst/>
            <a:gdLst/>
            <a:ahLst/>
            <a:cxnLst/>
            <a:rect l="l" t="t" r="r" b="b"/>
            <a:pathLst>
              <a:path w="1163" h="3583" extrusionOk="0">
                <a:moveTo>
                  <a:pt x="233" y="0"/>
                </a:moveTo>
                <a:cubicBezTo>
                  <a:pt x="107" y="697"/>
                  <a:pt x="1" y="1435"/>
                  <a:pt x="233" y="2107"/>
                </a:cubicBezTo>
                <a:cubicBezTo>
                  <a:pt x="425" y="2612"/>
                  <a:pt x="784" y="3057"/>
                  <a:pt x="784" y="3583"/>
                </a:cubicBezTo>
                <a:cubicBezTo>
                  <a:pt x="804" y="3310"/>
                  <a:pt x="885" y="3057"/>
                  <a:pt x="971" y="2804"/>
                </a:cubicBezTo>
                <a:cubicBezTo>
                  <a:pt x="1137" y="2299"/>
                  <a:pt x="1163" y="1748"/>
                  <a:pt x="1011" y="1243"/>
                </a:cubicBezTo>
                <a:cubicBezTo>
                  <a:pt x="885" y="738"/>
                  <a:pt x="612" y="359"/>
                  <a:pt x="233" y="0"/>
                </a:cubicBezTo>
                <a:close/>
              </a:path>
            </a:pathLst>
          </a:custGeom>
          <a:solidFill>
            <a:srgbClr val="C0D8D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00"/>
          </a:p>
        </p:txBody>
      </p:sp>
      <p:sp>
        <p:nvSpPr>
          <p:cNvPr id="33" name="Google Shape;33;p4"/>
          <p:cNvSpPr/>
          <p:nvPr/>
        </p:nvSpPr>
        <p:spPr>
          <a:xfrm rot="-7200007">
            <a:off x="16867851" y="-330482"/>
            <a:ext cx="1169882" cy="2846256"/>
          </a:xfrm>
          <a:custGeom>
            <a:avLst/>
            <a:gdLst/>
            <a:ahLst/>
            <a:cxnLst/>
            <a:rect l="l" t="t" r="r" b="b"/>
            <a:pathLst>
              <a:path w="2148" h="5226" extrusionOk="0">
                <a:moveTo>
                  <a:pt x="20" y="0"/>
                </a:moveTo>
                <a:cubicBezTo>
                  <a:pt x="0" y="21"/>
                  <a:pt x="0" y="21"/>
                  <a:pt x="0" y="46"/>
                </a:cubicBezTo>
                <a:cubicBezTo>
                  <a:pt x="1137" y="1536"/>
                  <a:pt x="1855" y="3330"/>
                  <a:pt x="2107" y="5200"/>
                </a:cubicBezTo>
                <a:cubicBezTo>
                  <a:pt x="2107" y="5225"/>
                  <a:pt x="2107" y="5225"/>
                  <a:pt x="2127" y="5225"/>
                </a:cubicBezTo>
                <a:cubicBezTo>
                  <a:pt x="2127" y="5225"/>
                  <a:pt x="2148" y="5225"/>
                  <a:pt x="2148" y="5200"/>
                </a:cubicBezTo>
                <a:cubicBezTo>
                  <a:pt x="1895" y="3330"/>
                  <a:pt x="1183" y="1536"/>
                  <a:pt x="46" y="0"/>
                </a:cubicBezTo>
                <a:close/>
              </a:path>
            </a:pathLst>
          </a:custGeom>
          <a:solidFill>
            <a:srgbClr val="5097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00"/>
          </a:p>
        </p:txBody>
      </p:sp>
      <p:sp>
        <p:nvSpPr>
          <p:cNvPr id="34" name="Google Shape;34;p4"/>
          <p:cNvSpPr/>
          <p:nvPr/>
        </p:nvSpPr>
        <p:spPr>
          <a:xfrm rot="-7200007">
            <a:off x="16903323" y="-601251"/>
            <a:ext cx="196070" cy="2809766"/>
          </a:xfrm>
          <a:custGeom>
            <a:avLst/>
            <a:gdLst/>
            <a:ahLst/>
            <a:cxnLst/>
            <a:rect l="l" t="t" r="r" b="b"/>
            <a:pathLst>
              <a:path w="360" h="5159" extrusionOk="0">
                <a:moveTo>
                  <a:pt x="1" y="0"/>
                </a:moveTo>
                <a:lnTo>
                  <a:pt x="1" y="20"/>
                </a:lnTo>
                <a:cubicBezTo>
                  <a:pt x="21" y="167"/>
                  <a:pt x="66" y="339"/>
                  <a:pt x="87" y="485"/>
                </a:cubicBezTo>
                <a:cubicBezTo>
                  <a:pt x="147" y="864"/>
                  <a:pt x="193" y="1263"/>
                  <a:pt x="213" y="1602"/>
                </a:cubicBezTo>
                <a:cubicBezTo>
                  <a:pt x="299" y="2885"/>
                  <a:pt x="319" y="4042"/>
                  <a:pt x="253" y="5139"/>
                </a:cubicBezTo>
                <a:cubicBezTo>
                  <a:pt x="253" y="5159"/>
                  <a:pt x="274" y="5159"/>
                  <a:pt x="274" y="5159"/>
                </a:cubicBezTo>
                <a:cubicBezTo>
                  <a:pt x="299" y="5159"/>
                  <a:pt x="299" y="5159"/>
                  <a:pt x="299" y="5139"/>
                </a:cubicBezTo>
                <a:cubicBezTo>
                  <a:pt x="359" y="4042"/>
                  <a:pt x="339" y="2885"/>
                  <a:pt x="253" y="1602"/>
                </a:cubicBezTo>
                <a:cubicBezTo>
                  <a:pt x="233" y="1263"/>
                  <a:pt x="193" y="864"/>
                  <a:pt x="127" y="465"/>
                </a:cubicBezTo>
                <a:cubicBezTo>
                  <a:pt x="107" y="313"/>
                  <a:pt x="66" y="167"/>
                  <a:pt x="46" y="0"/>
                </a:cubicBezTo>
                <a:close/>
              </a:path>
            </a:pathLst>
          </a:custGeom>
          <a:solidFill>
            <a:srgbClr val="50979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00"/>
          </a:p>
        </p:txBody>
      </p:sp>
      <p:sp>
        <p:nvSpPr>
          <p:cNvPr id="35" name="Google Shape;35;p4"/>
          <p:cNvSpPr/>
          <p:nvPr/>
        </p:nvSpPr>
        <p:spPr>
          <a:xfrm rot="5400000" flipH="1">
            <a:off x="-2335250" y="6996500"/>
            <a:ext cx="5625748" cy="955204"/>
          </a:xfrm>
          <a:custGeom>
            <a:avLst/>
            <a:gdLst/>
            <a:ahLst/>
            <a:cxnLst/>
            <a:rect l="l" t="t" r="r" b="b"/>
            <a:pathLst>
              <a:path w="8979" h="1778" extrusionOk="0">
                <a:moveTo>
                  <a:pt x="7600" y="1"/>
                </a:moveTo>
                <a:cubicBezTo>
                  <a:pt x="7267" y="1"/>
                  <a:pt x="6921" y="100"/>
                  <a:pt x="6624" y="254"/>
                </a:cubicBezTo>
                <a:cubicBezTo>
                  <a:pt x="6165" y="487"/>
                  <a:pt x="5749" y="858"/>
                  <a:pt x="5472" y="1295"/>
                </a:cubicBezTo>
                <a:cubicBezTo>
                  <a:pt x="5079" y="880"/>
                  <a:pt x="4547" y="581"/>
                  <a:pt x="3971" y="531"/>
                </a:cubicBezTo>
                <a:cubicBezTo>
                  <a:pt x="3927" y="528"/>
                  <a:pt x="3882" y="526"/>
                  <a:pt x="3837" y="526"/>
                </a:cubicBezTo>
                <a:cubicBezTo>
                  <a:pt x="3313" y="526"/>
                  <a:pt x="2725" y="761"/>
                  <a:pt x="2470" y="1246"/>
                </a:cubicBezTo>
                <a:cubicBezTo>
                  <a:pt x="2142" y="960"/>
                  <a:pt x="1749" y="740"/>
                  <a:pt x="1309" y="740"/>
                </a:cubicBezTo>
                <a:cubicBezTo>
                  <a:pt x="1288" y="740"/>
                  <a:pt x="1267" y="741"/>
                  <a:pt x="1246" y="742"/>
                </a:cubicBezTo>
                <a:cubicBezTo>
                  <a:pt x="881" y="764"/>
                  <a:pt x="554" y="946"/>
                  <a:pt x="277" y="1201"/>
                </a:cubicBezTo>
                <a:cubicBezTo>
                  <a:pt x="188" y="1295"/>
                  <a:pt x="94" y="1412"/>
                  <a:pt x="0" y="1500"/>
                </a:cubicBezTo>
                <a:cubicBezTo>
                  <a:pt x="22" y="1595"/>
                  <a:pt x="22" y="1689"/>
                  <a:pt x="22" y="1777"/>
                </a:cubicBezTo>
                <a:lnTo>
                  <a:pt x="8978" y="1777"/>
                </a:lnTo>
                <a:cubicBezTo>
                  <a:pt x="8934" y="1223"/>
                  <a:pt x="8840" y="647"/>
                  <a:pt x="8447" y="304"/>
                </a:cubicBezTo>
                <a:cubicBezTo>
                  <a:pt x="8213" y="89"/>
                  <a:pt x="7913" y="1"/>
                  <a:pt x="7600" y="1"/>
                </a:cubicBezTo>
                <a:close/>
              </a:path>
            </a:pathLst>
          </a:custGeom>
          <a:solidFill>
            <a:schemeClr val="accent1"/>
          </a:solidFill>
          <a:ln w="76200" cap="flat" cmpd="sng">
            <a:solidFill>
              <a:schemeClr val="lt1"/>
            </a:solidFill>
            <a:prstDash val="solid"/>
            <a:round/>
            <a:headEnd type="none" w="sm" len="sm"/>
            <a:tailEnd type="none" w="sm" len="sm"/>
          </a:ln>
          <a:effectLst>
            <a:outerShdw blurRad="85725" dist="66675" dir="16140000" algn="bl" rotWithShape="0">
              <a:srgbClr val="000000">
                <a:alpha val="6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2700"/>
          </a:p>
        </p:txBody>
      </p:sp>
    </p:spTree>
    <p:extLst>
      <p:ext uri="{BB962C8B-B14F-4D97-AF65-F5344CB8AC3E}">
        <p14:creationId xmlns:p14="http://schemas.microsoft.com/office/powerpoint/2010/main" val="176475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92184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4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1.png"/><Relationship Id="rId7"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7.svg"/><Relationship Id="rId7" Type="http://schemas.openxmlformats.org/officeDocument/2006/relationships/image" Target="../media/image7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73.sv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75.svg"/></Relationships>
</file>

<file path=ppt/slides/_rels/slide1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0.sv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2.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21.png"/><Relationship Id="rId7"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90.svg"/><Relationship Id="rId4" Type="http://schemas.openxmlformats.org/officeDocument/2006/relationships/image" Target="../media/image22.sv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sv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2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7.svg"/><Relationship Id="rId2" Type="http://schemas.openxmlformats.org/officeDocument/2006/relationships/image" Target="../media/image14.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6.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9.sv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sv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9.sv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9.sv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9.svg"/></Relationships>
</file>

<file path=ppt/slides/_rels/slide35.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slides/_rels/slide36.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1.png"/><Relationship Id="rId5" Type="http://schemas.openxmlformats.org/officeDocument/2006/relationships/slideLayout" Target="../slideLayouts/slideLayout14.xml"/><Relationship Id="rId4" Type="http://schemas.openxmlformats.org/officeDocument/2006/relationships/audio" Target="../media/media3.m4a"/></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1.svg"/></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1.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lnTo>
                    <a:pt x="1263720" y="231882"/>
                  </a:lnTo>
                  <a:close/>
                </a:path>
              </a:pathLst>
            </a:custGeom>
            <a:solidFill>
              <a:srgbClr val="704430"/>
            </a:solidFill>
          </p:spPr>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ubicBezTo>
                    <a:pt x="1383100" y="381742"/>
                    <a:pt x="1383100" y="381742"/>
                    <a:pt x="1383100" y="381742"/>
                  </a:cubicBezTo>
                  <a:close/>
                </a:path>
              </a:pathLst>
            </a:custGeom>
            <a:solidFill>
              <a:srgbClr val="704430"/>
            </a:solidFill>
          </p:spPr>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lnTo>
                    <a:pt x="267292" y="231882"/>
                  </a:lnTo>
                  <a:close/>
                </a:path>
              </a:pathLst>
            </a:custGeom>
            <a:solidFill>
              <a:srgbClr val="704430"/>
            </a:solidFill>
          </p:spPr>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ubicBezTo>
                    <a:pt x="386672" y="381742"/>
                    <a:pt x="386672" y="381742"/>
                    <a:pt x="386672" y="381742"/>
                  </a:cubicBezTo>
                  <a:close/>
                </a:path>
              </a:pathLst>
            </a:custGeom>
            <a:solidFill>
              <a:srgbClr val="704430"/>
            </a:solidFill>
          </p:spPr>
        </p:sp>
      </p:grpSp>
      <p:grpSp>
        <p:nvGrpSpPr>
          <p:cNvPr id="11" name="Group 11"/>
          <p:cNvGrpSpPr/>
          <p:nvPr/>
        </p:nvGrpSpPr>
        <p:grpSpPr>
          <a:xfrm>
            <a:off x="1520522" y="1795041"/>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lnTo>
                    <a:pt x="4296091" y="1903551"/>
                  </a:lnTo>
                  <a:close/>
                </a:path>
              </a:pathLst>
            </a:custGeom>
            <a:solidFill>
              <a:srgbClr val="704430"/>
            </a:solidFill>
          </p:spPr>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ubicBezTo>
                    <a:pt x="4415471" y="2053411"/>
                    <a:pt x="4415471" y="2053411"/>
                    <a:pt x="4415471" y="2053411"/>
                  </a:cubicBezTo>
                  <a:close/>
                </a:path>
              </a:pathLst>
            </a:custGeom>
            <a:solidFill>
              <a:srgbClr val="704430"/>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84414" y="4880933"/>
            <a:ext cx="5315983" cy="4552415"/>
          </a:xfrm>
          <a:prstGeom prst="rect">
            <a:avLst/>
          </a:prstGeom>
        </p:spPr>
      </p:pic>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F8CDA2"/>
            </a:solidFill>
          </p:spPr>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sp>
      <p:grpSp>
        <p:nvGrpSpPr>
          <p:cNvPr id="23" name="Group 23"/>
          <p:cNvGrpSpPr/>
          <p:nvPr/>
        </p:nvGrpSpPr>
        <p:grpSpPr>
          <a:xfrm>
            <a:off x="14350757" y="1070721"/>
            <a:ext cx="406363" cy="406363"/>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9DDBF"/>
            </a:solidFill>
          </p:spPr>
        </p:sp>
      </p:grpSp>
      <p:grpSp>
        <p:nvGrpSpPr>
          <p:cNvPr id="25" name="Group 25"/>
          <p:cNvGrpSpPr/>
          <p:nvPr/>
        </p:nvGrpSpPr>
        <p:grpSpPr>
          <a:xfrm>
            <a:off x="15040638" y="1070721"/>
            <a:ext cx="406363" cy="406363"/>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9DDBF"/>
            </a:solidFill>
          </p:spPr>
        </p:sp>
      </p:grpSp>
      <p:grpSp>
        <p:nvGrpSpPr>
          <p:cNvPr id="27" name="Group 27"/>
          <p:cNvGrpSpPr/>
          <p:nvPr/>
        </p:nvGrpSpPr>
        <p:grpSpPr>
          <a:xfrm>
            <a:off x="15730518" y="1070721"/>
            <a:ext cx="406363" cy="406363"/>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9DDBF"/>
            </a:solidFill>
          </p:spPr>
        </p:sp>
      </p:grpSp>
      <p:sp>
        <p:nvSpPr>
          <p:cNvPr id="29" name="TextBox 29"/>
          <p:cNvSpPr txBox="1"/>
          <p:nvPr/>
        </p:nvSpPr>
        <p:spPr>
          <a:xfrm>
            <a:off x="2911752" y="1126751"/>
            <a:ext cx="3389965" cy="445770"/>
          </a:xfrm>
          <a:prstGeom prst="rect">
            <a:avLst/>
          </a:prstGeom>
        </p:spPr>
        <p:txBody>
          <a:bodyPr lIns="0" tIns="0" rIns="0" bIns="0" rtlCol="0" anchor="t">
            <a:spAutoFit/>
          </a:bodyPr>
          <a:lstStyle/>
          <a:p>
            <a:pPr algn="ctr">
              <a:lnSpc>
                <a:spcPts val="3300"/>
              </a:lnSpc>
            </a:pPr>
            <a:r>
              <a:rPr lang="en-US" sz="3300" dirty="0">
                <a:solidFill>
                  <a:srgbClr val="704430"/>
                </a:solidFill>
                <a:latin typeface="Nunito"/>
              </a:rPr>
              <a:t>GDĐP 6</a:t>
            </a:r>
          </a:p>
        </p:txBody>
      </p:sp>
      <p:sp>
        <p:nvSpPr>
          <p:cNvPr id="31" name="TextBox 31"/>
          <p:cNvSpPr txBox="1"/>
          <p:nvPr/>
        </p:nvSpPr>
        <p:spPr>
          <a:xfrm>
            <a:off x="2307101" y="3665885"/>
            <a:ext cx="10424732" cy="3937168"/>
          </a:xfrm>
          <a:prstGeom prst="rect">
            <a:avLst/>
          </a:prstGeom>
        </p:spPr>
        <p:txBody>
          <a:bodyPr lIns="0" tIns="0" rIns="0" bIns="0" rtlCol="0" anchor="t">
            <a:spAutoFit/>
          </a:bodyPr>
          <a:lstStyle/>
          <a:p>
            <a:pPr algn="ctr">
              <a:lnSpc>
                <a:spcPct val="150000"/>
              </a:lnSpc>
            </a:pPr>
            <a:r>
              <a:rPr lang="en-US" sz="4400" dirty="0">
                <a:solidFill>
                  <a:srgbClr val="704430"/>
                </a:solidFill>
                <a:latin typeface="Arialle Bold"/>
              </a:rPr>
              <a:t>CHỦ ĐỀ 8: Ô NHIỄM MÔI TRƯỜNG VÀ ẢNH HƯỞNG CỦA Ô NHIỄM MÔI TRƯỜNG TỚI ĐỜI SỐNG, SỨC KHỎE NGƯỜI DÂN HÀ NỘI</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544088"/>
            <a:ext cx="8534400" cy="4112139"/>
          </a:xfrm>
          <a:prstGeom prst="rect">
            <a:avLst/>
          </a:prstGeom>
        </p:spPr>
      </p:pic>
      <p:sp>
        <p:nvSpPr>
          <p:cNvPr id="3" name="TextBox 3"/>
          <p:cNvSpPr txBox="1"/>
          <p:nvPr/>
        </p:nvSpPr>
        <p:spPr>
          <a:xfrm>
            <a:off x="492966" y="3219867"/>
            <a:ext cx="7965233" cy="2701252"/>
          </a:xfrm>
          <a:prstGeom prst="rect">
            <a:avLst/>
          </a:prstGeom>
        </p:spPr>
        <p:txBody>
          <a:bodyPr wrap="square" lIns="0" tIns="0" rIns="0" bIns="0" rtlCol="0" anchor="t">
            <a:spAutoFit/>
          </a:bodyPr>
          <a:lstStyle/>
          <a:p>
            <a:pPr algn="ctr">
              <a:lnSpc>
                <a:spcPts val="11099"/>
              </a:lnSpc>
            </a:pPr>
            <a:r>
              <a:rPr lang="en-US" sz="7200" dirty="0" err="1">
                <a:solidFill>
                  <a:srgbClr val="000000"/>
                </a:solidFill>
                <a:latin typeface="Arialle Bold"/>
              </a:rPr>
              <a:t>Thực</a:t>
            </a:r>
            <a:r>
              <a:rPr lang="en-US" sz="7200" dirty="0">
                <a:solidFill>
                  <a:srgbClr val="000000"/>
                </a:solidFill>
                <a:latin typeface="Arialle Bold"/>
              </a:rPr>
              <a:t> </a:t>
            </a:r>
            <a:r>
              <a:rPr lang="en-US" sz="7200" dirty="0" err="1">
                <a:solidFill>
                  <a:srgbClr val="000000"/>
                </a:solidFill>
                <a:latin typeface="Arialle Bold"/>
              </a:rPr>
              <a:t>trạng</a:t>
            </a:r>
            <a:r>
              <a:rPr lang="en-US" sz="7200" dirty="0">
                <a:solidFill>
                  <a:srgbClr val="000000"/>
                </a:solidFill>
                <a:latin typeface="Arialle Bold"/>
              </a:rPr>
              <a:t> ô </a:t>
            </a:r>
            <a:r>
              <a:rPr lang="en-US" sz="7200" dirty="0" err="1">
                <a:solidFill>
                  <a:srgbClr val="000000"/>
                </a:solidFill>
                <a:latin typeface="Arialle Bold"/>
              </a:rPr>
              <a:t>nhiễm</a:t>
            </a:r>
            <a:r>
              <a:rPr lang="en-US" sz="7200" dirty="0">
                <a:solidFill>
                  <a:srgbClr val="000000"/>
                </a:solidFill>
                <a:latin typeface="Arialle Bold"/>
              </a:rPr>
              <a:t> </a:t>
            </a:r>
            <a:r>
              <a:rPr lang="en-US" sz="7200" dirty="0" err="1">
                <a:solidFill>
                  <a:srgbClr val="000000"/>
                </a:solidFill>
                <a:latin typeface="Arialle Bold"/>
              </a:rPr>
              <a:t>không</a:t>
            </a:r>
            <a:r>
              <a:rPr lang="en-US" sz="7200" dirty="0">
                <a:solidFill>
                  <a:srgbClr val="000000"/>
                </a:solidFill>
                <a:latin typeface="Arialle Bold"/>
              </a:rPr>
              <a:t> </a:t>
            </a:r>
            <a:r>
              <a:rPr lang="en-US" sz="7200" dirty="0" err="1">
                <a:solidFill>
                  <a:srgbClr val="000000"/>
                </a:solidFill>
                <a:latin typeface="Arialle Bold"/>
              </a:rPr>
              <a:t>khí</a:t>
            </a:r>
            <a:r>
              <a:rPr lang="en-US" sz="7200" dirty="0">
                <a:solidFill>
                  <a:srgbClr val="000000"/>
                </a:solidFill>
                <a:latin typeface="Arialle Bold"/>
              </a:rPr>
              <a:t>?</a:t>
            </a:r>
          </a:p>
        </p:txBody>
      </p:sp>
      <p:grpSp>
        <p:nvGrpSpPr>
          <p:cNvPr id="4" name="Group 4"/>
          <p:cNvGrpSpPr/>
          <p:nvPr/>
        </p:nvGrpSpPr>
        <p:grpSpPr>
          <a:xfrm>
            <a:off x="9144000" y="1461014"/>
            <a:ext cx="8839199" cy="7364973"/>
            <a:chOff x="0" y="0"/>
            <a:chExt cx="5338298" cy="5287134"/>
          </a:xfrm>
        </p:grpSpPr>
        <p:sp>
          <p:nvSpPr>
            <p:cNvPr id="5" name="Freeform 5"/>
            <p:cNvSpPr/>
            <p:nvPr/>
          </p:nvSpPr>
          <p:spPr>
            <a:xfrm>
              <a:off x="0" y="-4073"/>
              <a:ext cx="5344688" cy="5293736"/>
            </a:xfrm>
            <a:custGeom>
              <a:avLst/>
              <a:gdLst/>
              <a:ahLst/>
              <a:cxnLst/>
              <a:rect l="l" t="t" r="r" b="b"/>
              <a:pathLst>
                <a:path w="5344688" h="5293736">
                  <a:moveTo>
                    <a:pt x="4716911" y="5239258"/>
                  </a:moveTo>
                  <a:cubicBezTo>
                    <a:pt x="4716911" y="5239258"/>
                    <a:pt x="3986036" y="5293737"/>
                    <a:pt x="3318242" y="5291115"/>
                  </a:cubicBezTo>
                  <a:cubicBezTo>
                    <a:pt x="2192662" y="5288952"/>
                    <a:pt x="1057074" y="5281128"/>
                    <a:pt x="1057074" y="5281128"/>
                  </a:cubicBezTo>
                  <a:cubicBezTo>
                    <a:pt x="812932" y="5272294"/>
                    <a:pt x="449110" y="5251063"/>
                    <a:pt x="282371" y="5192886"/>
                  </a:cubicBezTo>
                  <a:cubicBezTo>
                    <a:pt x="4469" y="5095923"/>
                    <a:pt x="0" y="4922644"/>
                    <a:pt x="0" y="4002225"/>
                  </a:cubicBezTo>
                  <a:lnTo>
                    <a:pt x="0" y="4002183"/>
                  </a:lnTo>
                  <a:cubicBezTo>
                    <a:pt x="8536" y="491230"/>
                    <a:pt x="0" y="345608"/>
                    <a:pt x="77597" y="223930"/>
                  </a:cubicBezTo>
                  <a:cubicBezTo>
                    <a:pt x="217372" y="4759"/>
                    <a:pt x="519255" y="4073"/>
                    <a:pt x="937909" y="4073"/>
                  </a:cubicBezTo>
                  <a:cubicBezTo>
                    <a:pt x="937909" y="4073"/>
                    <a:pt x="1720379" y="15681"/>
                    <a:pt x="2903203" y="7673"/>
                  </a:cubicBezTo>
                  <a:cubicBezTo>
                    <a:pt x="3767108" y="0"/>
                    <a:pt x="4483842" y="6979"/>
                    <a:pt x="4483842" y="6979"/>
                  </a:cubicBezTo>
                  <a:cubicBezTo>
                    <a:pt x="4852149" y="14458"/>
                    <a:pt x="4990409" y="42638"/>
                    <a:pt x="5188149" y="165219"/>
                  </a:cubicBezTo>
                  <a:cubicBezTo>
                    <a:pt x="5339166" y="258836"/>
                    <a:pt x="5344688" y="476157"/>
                    <a:pt x="5335548" y="4002183"/>
                  </a:cubicBezTo>
                  <a:lnTo>
                    <a:pt x="5335548" y="4002225"/>
                  </a:lnTo>
                  <a:cubicBezTo>
                    <a:pt x="5335547" y="5040609"/>
                    <a:pt x="5292763" y="5189196"/>
                    <a:pt x="4716911" y="5239258"/>
                  </a:cubicBezTo>
                  <a:close/>
                </a:path>
              </a:pathLst>
            </a:custGeom>
            <a:solidFill>
              <a:srgbClr val="A7E8CE"/>
            </a:solidFill>
          </p:spPr>
        </p:sp>
      </p:grpSp>
      <p:grpSp>
        <p:nvGrpSpPr>
          <p:cNvPr id="6" name="Group 6"/>
          <p:cNvGrpSpPr/>
          <p:nvPr/>
        </p:nvGrpSpPr>
        <p:grpSpPr>
          <a:xfrm>
            <a:off x="9448800" y="2095500"/>
            <a:ext cx="8346233" cy="6324599"/>
            <a:chOff x="0" y="0"/>
            <a:chExt cx="5381804" cy="3363523"/>
          </a:xfrm>
        </p:grpSpPr>
        <p:sp>
          <p:nvSpPr>
            <p:cNvPr id="7" name="Freeform 7"/>
            <p:cNvSpPr/>
            <p:nvPr/>
          </p:nvSpPr>
          <p:spPr>
            <a:xfrm>
              <a:off x="0" y="-4073"/>
              <a:ext cx="5388195" cy="3370126"/>
            </a:xfrm>
            <a:custGeom>
              <a:avLst/>
              <a:gdLst/>
              <a:ahLst/>
              <a:cxnLst/>
              <a:rect l="l" t="t" r="r" b="b"/>
              <a:pathLst>
                <a:path w="5388195" h="3370126">
                  <a:moveTo>
                    <a:pt x="4760418" y="3315648"/>
                  </a:moveTo>
                  <a:cubicBezTo>
                    <a:pt x="4760418" y="3315648"/>
                    <a:pt x="4029542" y="3370126"/>
                    <a:pt x="3355505" y="3367505"/>
                  </a:cubicBezTo>
                  <a:cubicBezTo>
                    <a:pt x="2207290" y="3365342"/>
                    <a:pt x="1057074" y="3357518"/>
                    <a:pt x="1057074" y="3357518"/>
                  </a:cubicBezTo>
                  <a:cubicBezTo>
                    <a:pt x="812932" y="3348683"/>
                    <a:pt x="449110" y="3327453"/>
                    <a:pt x="282371" y="3269275"/>
                  </a:cubicBezTo>
                  <a:cubicBezTo>
                    <a:pt x="4469" y="3172312"/>
                    <a:pt x="0" y="2999033"/>
                    <a:pt x="0" y="2418375"/>
                  </a:cubicBezTo>
                  <a:lnTo>
                    <a:pt x="0" y="2418352"/>
                  </a:lnTo>
                  <a:cubicBezTo>
                    <a:pt x="8536" y="491230"/>
                    <a:pt x="0" y="345608"/>
                    <a:pt x="77597" y="223930"/>
                  </a:cubicBezTo>
                  <a:cubicBezTo>
                    <a:pt x="217372" y="4759"/>
                    <a:pt x="519255" y="4073"/>
                    <a:pt x="937909" y="4073"/>
                  </a:cubicBezTo>
                  <a:cubicBezTo>
                    <a:pt x="937909" y="4073"/>
                    <a:pt x="1725511" y="15681"/>
                    <a:pt x="2932120" y="7673"/>
                  </a:cubicBezTo>
                  <a:cubicBezTo>
                    <a:pt x="3810615" y="0"/>
                    <a:pt x="4527348" y="6979"/>
                    <a:pt x="4527348" y="6979"/>
                  </a:cubicBezTo>
                  <a:cubicBezTo>
                    <a:pt x="4895656" y="14458"/>
                    <a:pt x="5033916" y="42638"/>
                    <a:pt x="5231656" y="165219"/>
                  </a:cubicBezTo>
                  <a:cubicBezTo>
                    <a:pt x="5382673" y="258836"/>
                    <a:pt x="5388195" y="476157"/>
                    <a:pt x="5379055" y="2418352"/>
                  </a:cubicBezTo>
                  <a:lnTo>
                    <a:pt x="5379055" y="2418375"/>
                  </a:lnTo>
                  <a:cubicBezTo>
                    <a:pt x="5379054" y="3116998"/>
                    <a:pt x="5336270" y="3265586"/>
                    <a:pt x="4760418" y="3315648"/>
                  </a:cubicBezTo>
                  <a:close/>
                </a:path>
              </a:pathLst>
            </a:custGeom>
            <a:solidFill>
              <a:srgbClr val="FFFFFF"/>
            </a:solidFill>
          </p:spPr>
        </p:sp>
      </p:grpSp>
      <p:sp>
        <p:nvSpPr>
          <p:cNvPr id="8" name="TextBox 8"/>
          <p:cNvSpPr txBox="1"/>
          <p:nvPr/>
        </p:nvSpPr>
        <p:spPr>
          <a:xfrm>
            <a:off x="9787869" y="2432099"/>
            <a:ext cx="7585731" cy="5420651"/>
          </a:xfrm>
          <a:prstGeom prst="rect">
            <a:avLst/>
          </a:prstGeom>
        </p:spPr>
        <p:txBody>
          <a:bodyPr wrap="square" lIns="0" tIns="0" rIns="0" bIns="0" rtlCol="0" anchor="t">
            <a:spAutoFit/>
          </a:bodyPr>
          <a:lstStyle/>
          <a:p>
            <a:pPr algn="just">
              <a:lnSpc>
                <a:spcPct val="150000"/>
              </a:lnSpc>
            </a:pPr>
            <a:r>
              <a:rPr lang="vi-VN" sz="4800" dirty="0"/>
              <a:t>+ Không khí có dấu hiệu ô nhiễm ngày càng gia tăng. Đặc biệt, không khí ở các khu công nghiệp, các trục đường giao thông lớn.</a:t>
            </a:r>
            <a:endParaRPr lang="en-US" sz="4800" dirty="0"/>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59509">
            <a:off x="-235032" y="-2459294"/>
            <a:ext cx="5223762" cy="542088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59509">
            <a:off x="4721449" y="7333602"/>
            <a:ext cx="5223762" cy="542088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85993" y="510598"/>
            <a:ext cx="2258007" cy="190083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5398" y="8027302"/>
            <a:ext cx="2632600" cy="1220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00663" y="2003917"/>
            <a:ext cx="5435227" cy="5469373"/>
            <a:chOff x="0" y="0"/>
            <a:chExt cx="1570252" cy="1580117"/>
          </a:xfrm>
        </p:grpSpPr>
        <p:sp>
          <p:nvSpPr>
            <p:cNvPr id="4" name="Freeform 4"/>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5" name="Freeform 5"/>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FFF3ED"/>
            </a:solidFill>
          </p:spPr>
        </p:sp>
        <p:sp>
          <p:nvSpPr>
            <p:cNvPr id="6" name="Freeform 6"/>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95270" y="1838126"/>
            <a:ext cx="2781300" cy="2488000"/>
          </a:xfrm>
          <a:prstGeom prst="rect">
            <a:avLst/>
          </a:prstGeom>
        </p:spPr>
      </p:pic>
      <p:grpSp>
        <p:nvGrpSpPr>
          <p:cNvPr id="8" name="Group 8"/>
          <p:cNvGrpSpPr/>
          <p:nvPr/>
        </p:nvGrpSpPr>
        <p:grpSpPr>
          <a:xfrm>
            <a:off x="12154243" y="4073788"/>
            <a:ext cx="6268801" cy="6213212"/>
            <a:chOff x="0" y="0"/>
            <a:chExt cx="1570252" cy="1580117"/>
          </a:xfrm>
        </p:grpSpPr>
        <p:sp>
          <p:nvSpPr>
            <p:cNvPr id="9" name="Freeform 9"/>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10" name="Freeform 10"/>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FFF3ED"/>
            </a:solidFill>
          </p:spPr>
        </p:sp>
        <p:sp>
          <p:nvSpPr>
            <p:cNvPr id="11" name="Freeform 11"/>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grpSp>
        <p:nvGrpSpPr>
          <p:cNvPr id="12" name="Group 12"/>
          <p:cNvGrpSpPr/>
          <p:nvPr/>
        </p:nvGrpSpPr>
        <p:grpSpPr>
          <a:xfrm>
            <a:off x="6431978" y="3012496"/>
            <a:ext cx="5587221" cy="5469373"/>
            <a:chOff x="0" y="0"/>
            <a:chExt cx="1570252" cy="1580117"/>
          </a:xfrm>
        </p:grpSpPr>
        <p:sp>
          <p:nvSpPr>
            <p:cNvPr id="13" name="Freeform 13"/>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14" name="Freeform 14"/>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B9DDBF"/>
            </a:solidFill>
          </p:spPr>
        </p:sp>
        <p:sp>
          <p:nvSpPr>
            <p:cNvPr id="15" name="Freeform 15"/>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grpSp>
        <p:nvGrpSpPr>
          <p:cNvPr id="16" name="Group 16"/>
          <p:cNvGrpSpPr/>
          <p:nvPr/>
        </p:nvGrpSpPr>
        <p:grpSpPr>
          <a:xfrm>
            <a:off x="1154126" y="2368711"/>
            <a:ext cx="4618304" cy="823276"/>
            <a:chOff x="0" y="0"/>
            <a:chExt cx="10736290" cy="1913890"/>
          </a:xfrm>
        </p:grpSpPr>
        <p:sp>
          <p:nvSpPr>
            <p:cNvPr id="17"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8CDA2"/>
            </a:solidFill>
          </p:spPr>
        </p:sp>
      </p:grpSp>
      <p:grpSp>
        <p:nvGrpSpPr>
          <p:cNvPr id="18" name="Group 18"/>
          <p:cNvGrpSpPr/>
          <p:nvPr/>
        </p:nvGrpSpPr>
        <p:grpSpPr>
          <a:xfrm>
            <a:off x="12405572" y="4438582"/>
            <a:ext cx="4618304" cy="823276"/>
            <a:chOff x="0" y="0"/>
            <a:chExt cx="10736290" cy="1913890"/>
          </a:xfrm>
        </p:grpSpPr>
        <p:sp>
          <p:nvSpPr>
            <p:cNvPr id="19" name="Freeform 19"/>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8CDA2"/>
            </a:solidFill>
          </p:spPr>
        </p:sp>
      </p:grpSp>
      <p:grpSp>
        <p:nvGrpSpPr>
          <p:cNvPr id="20" name="Group 20"/>
          <p:cNvGrpSpPr/>
          <p:nvPr/>
        </p:nvGrpSpPr>
        <p:grpSpPr>
          <a:xfrm>
            <a:off x="6785441" y="3377290"/>
            <a:ext cx="4618304" cy="823276"/>
            <a:chOff x="0" y="0"/>
            <a:chExt cx="10736290" cy="1913890"/>
          </a:xfrm>
        </p:grpSpPr>
        <p:sp>
          <p:nvSpPr>
            <p:cNvPr id="21" name="Freeform 21"/>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49569" y="2558472"/>
            <a:ext cx="336487" cy="38128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01016" y="4628344"/>
            <a:ext cx="336487" cy="381288"/>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80884" y="3567051"/>
            <a:ext cx="336487" cy="381288"/>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425390" y="6808475"/>
            <a:ext cx="3453871" cy="3590981"/>
          </a:xfrm>
          <a:prstGeom prst="rect">
            <a:avLst/>
          </a:prstGeom>
        </p:spPr>
      </p:pic>
      <p:sp>
        <p:nvSpPr>
          <p:cNvPr id="26" name="TextBox 26"/>
          <p:cNvSpPr txBox="1"/>
          <p:nvPr/>
        </p:nvSpPr>
        <p:spPr>
          <a:xfrm>
            <a:off x="1080726" y="3238600"/>
            <a:ext cx="4765103" cy="2670603"/>
          </a:xfrm>
          <a:prstGeom prst="rect">
            <a:avLst/>
          </a:prstGeom>
        </p:spPr>
        <p:txBody>
          <a:bodyPr lIns="0" tIns="0" rIns="0" bIns="0" rtlCol="0" anchor="t">
            <a:spAutoFit/>
          </a:bodyPr>
          <a:lstStyle/>
          <a:p>
            <a:pPr algn="just">
              <a:lnSpc>
                <a:spcPct val="150000"/>
              </a:lnSpc>
            </a:pPr>
            <a:r>
              <a:rPr lang="vi-VN" sz="4000" dirty="0"/>
              <a:t>+ </a:t>
            </a:r>
            <a:r>
              <a:rPr lang="en-US" sz="4000" dirty="0"/>
              <a:t>D</a:t>
            </a:r>
            <a:r>
              <a:rPr lang="vi-VN" sz="4000" dirty="0"/>
              <a:t>o rác thải, khí thải từ các làng nghề, khu công nghiệp</a:t>
            </a:r>
            <a:endParaRPr lang="en-US" sz="8800" dirty="0"/>
          </a:p>
        </p:txBody>
      </p:sp>
      <p:sp>
        <p:nvSpPr>
          <p:cNvPr id="27" name="TextBox 27"/>
          <p:cNvSpPr txBox="1"/>
          <p:nvPr/>
        </p:nvSpPr>
        <p:spPr>
          <a:xfrm>
            <a:off x="6612211" y="4410164"/>
            <a:ext cx="5050664" cy="2670603"/>
          </a:xfrm>
          <a:prstGeom prst="rect">
            <a:avLst/>
          </a:prstGeom>
        </p:spPr>
        <p:txBody>
          <a:bodyPr wrap="square" lIns="0" tIns="0" rIns="0" bIns="0" rtlCol="0" anchor="t">
            <a:spAutoFit/>
          </a:bodyPr>
          <a:lstStyle/>
          <a:p>
            <a:pPr algn="just">
              <a:lnSpc>
                <a:spcPct val="150000"/>
              </a:lnSpc>
            </a:pPr>
            <a:r>
              <a:rPr lang="en-US" sz="4000" dirty="0"/>
              <a:t>+ H</a:t>
            </a:r>
            <a:r>
              <a:rPr lang="vi-VN" sz="4000" dirty="0"/>
              <a:t>oạt động giao thông; các công trình xây dựng, phá dỡ</a:t>
            </a:r>
            <a:endParaRPr lang="en-US" sz="23900" dirty="0"/>
          </a:p>
        </p:txBody>
      </p:sp>
      <p:sp>
        <p:nvSpPr>
          <p:cNvPr id="28" name="TextBox 28"/>
          <p:cNvSpPr txBox="1"/>
          <p:nvPr/>
        </p:nvSpPr>
        <p:spPr>
          <a:xfrm>
            <a:off x="12500649" y="5538313"/>
            <a:ext cx="5418814" cy="4308872"/>
          </a:xfrm>
          <a:prstGeom prst="rect">
            <a:avLst/>
          </a:prstGeom>
        </p:spPr>
        <p:txBody>
          <a:bodyPr wrap="square" lIns="0" tIns="0" rIns="0" bIns="0" rtlCol="0" anchor="t">
            <a:spAutoFit/>
          </a:bodyPr>
          <a:lstStyle/>
          <a:p>
            <a:pPr algn="just"/>
            <a:r>
              <a:rPr lang="en-US" sz="4000" dirty="0"/>
              <a:t>+ H</a:t>
            </a:r>
            <a:r>
              <a:rPr lang="vi-VN" sz="4000" dirty="0"/>
              <a:t>oạt động đốt rơm rạ</a:t>
            </a:r>
            <a:r>
              <a:rPr lang="en-US" sz="4000" dirty="0"/>
              <a:t>, </a:t>
            </a:r>
            <a:r>
              <a:rPr lang="vi-VN" sz="4000" dirty="0"/>
              <a:t>việc sử dụng bếp than tổ ong; mùi hôi thối từ hệ thống thoát nước chưa được xử lí tốt; khói bụi từ các cơ sở sản xuất</a:t>
            </a:r>
            <a:r>
              <a:rPr lang="en-US" sz="4000" dirty="0"/>
              <a:t>,…</a:t>
            </a:r>
          </a:p>
        </p:txBody>
      </p:sp>
      <p:sp>
        <p:nvSpPr>
          <p:cNvPr id="29" name="TextBox 29"/>
          <p:cNvSpPr txBox="1"/>
          <p:nvPr/>
        </p:nvSpPr>
        <p:spPr>
          <a:xfrm>
            <a:off x="7434" y="369347"/>
            <a:ext cx="18288000" cy="1188723"/>
          </a:xfrm>
          <a:prstGeom prst="rect">
            <a:avLst/>
          </a:prstGeom>
          <a:solidFill>
            <a:schemeClr val="bg1"/>
          </a:solidFill>
        </p:spPr>
        <p:txBody>
          <a:bodyPr wrap="square" lIns="0" tIns="0" rIns="0" bIns="0" rtlCol="0" anchor="t">
            <a:spAutoFit/>
          </a:bodyPr>
          <a:lstStyle/>
          <a:p>
            <a:pPr algn="ctr">
              <a:lnSpc>
                <a:spcPts val="9900"/>
              </a:lnSpc>
            </a:pPr>
            <a:r>
              <a:rPr lang="en-US" sz="7200" b="1" dirty="0" err="1"/>
              <a:t>Nguyên</a:t>
            </a:r>
            <a:r>
              <a:rPr lang="en-US" sz="7200" b="1" dirty="0"/>
              <a:t> </a:t>
            </a:r>
            <a:r>
              <a:rPr lang="en-US" sz="7200" b="1" dirty="0" err="1"/>
              <a:t>nhân</a:t>
            </a:r>
            <a:r>
              <a:rPr lang="en-US" sz="7200" b="1" dirty="0"/>
              <a:t> ô </a:t>
            </a:r>
            <a:r>
              <a:rPr lang="en-US" sz="7200" b="1" dirty="0" err="1"/>
              <a:t>nhiễm</a:t>
            </a:r>
            <a:r>
              <a:rPr lang="en-US" sz="7200" b="1" dirty="0"/>
              <a:t> </a:t>
            </a:r>
            <a:r>
              <a:rPr lang="en-US" sz="7200" b="1" dirty="0" err="1"/>
              <a:t>không</a:t>
            </a:r>
            <a:r>
              <a:rPr lang="en-US" sz="7200" b="1" dirty="0"/>
              <a:t> </a:t>
            </a:r>
            <a:r>
              <a:rPr lang="en-US" sz="7200" b="1" dirty="0" err="1"/>
              <a:t>khí</a:t>
            </a:r>
            <a:r>
              <a:rPr lang="en-US" sz="7200" b="1" dirty="0"/>
              <a:t>?</a:t>
            </a:r>
            <a:endParaRPr lang="en-US" sz="71400" b="1" spc="-270" dirty="0">
              <a:latin typeface="Arialle Bold"/>
            </a:endParaRPr>
          </a:p>
        </p:txBody>
      </p:sp>
    </p:spTree>
    <p:extLst>
      <p:ext uri="{BB962C8B-B14F-4D97-AF65-F5344CB8AC3E}">
        <p14:creationId xmlns:p14="http://schemas.microsoft.com/office/powerpoint/2010/main" val="1251735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3" name="Group 3"/>
          <p:cNvGrpSpPr/>
          <p:nvPr/>
        </p:nvGrpSpPr>
        <p:grpSpPr>
          <a:xfrm>
            <a:off x="800663" y="2003917"/>
            <a:ext cx="5435227" cy="5469373"/>
            <a:chOff x="0" y="0"/>
            <a:chExt cx="1570252" cy="1580117"/>
          </a:xfrm>
        </p:grpSpPr>
        <p:sp>
          <p:nvSpPr>
            <p:cNvPr id="4" name="Freeform 4"/>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5" name="Freeform 5"/>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chemeClr val="accent6">
                <a:lumMod val="20000"/>
                <a:lumOff val="80000"/>
              </a:schemeClr>
            </a:solidFill>
          </p:spPr>
        </p:sp>
        <p:sp>
          <p:nvSpPr>
            <p:cNvPr id="6" name="Freeform 6"/>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grpSp>
        <p:nvGrpSpPr>
          <p:cNvPr id="8" name="Group 8"/>
          <p:cNvGrpSpPr/>
          <p:nvPr/>
        </p:nvGrpSpPr>
        <p:grpSpPr>
          <a:xfrm>
            <a:off x="6471995" y="4073788"/>
            <a:ext cx="11305918" cy="6213212"/>
            <a:chOff x="0" y="0"/>
            <a:chExt cx="1570252" cy="1580117"/>
          </a:xfrm>
        </p:grpSpPr>
        <p:sp>
          <p:nvSpPr>
            <p:cNvPr id="9" name="Freeform 9"/>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10" name="Freeform 10"/>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chemeClr val="accent3">
                <a:lumMod val="60000"/>
                <a:lumOff val="40000"/>
              </a:schemeClr>
            </a:solidFill>
          </p:spPr>
        </p:sp>
        <p:sp>
          <p:nvSpPr>
            <p:cNvPr id="11" name="Freeform 11"/>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grpSp>
        <p:nvGrpSpPr>
          <p:cNvPr id="16" name="Group 16"/>
          <p:cNvGrpSpPr/>
          <p:nvPr/>
        </p:nvGrpSpPr>
        <p:grpSpPr>
          <a:xfrm>
            <a:off x="1154126" y="2368711"/>
            <a:ext cx="4618304" cy="823276"/>
            <a:chOff x="0" y="0"/>
            <a:chExt cx="10736290" cy="1913890"/>
          </a:xfrm>
        </p:grpSpPr>
        <p:sp>
          <p:nvSpPr>
            <p:cNvPr id="17"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8CDA2"/>
            </a:solidFill>
          </p:spPr>
        </p:sp>
      </p:grpSp>
      <p:grpSp>
        <p:nvGrpSpPr>
          <p:cNvPr id="18" name="Group 18"/>
          <p:cNvGrpSpPr/>
          <p:nvPr/>
        </p:nvGrpSpPr>
        <p:grpSpPr>
          <a:xfrm>
            <a:off x="7057216" y="4438582"/>
            <a:ext cx="9966660" cy="823276"/>
            <a:chOff x="0" y="0"/>
            <a:chExt cx="10736290" cy="1913890"/>
          </a:xfrm>
        </p:grpSpPr>
        <p:sp>
          <p:nvSpPr>
            <p:cNvPr id="19" name="Freeform 19"/>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8CDA2"/>
            </a:solidFill>
          </p:spPr>
        </p:sp>
      </p:grpSp>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9569" y="2558472"/>
            <a:ext cx="336487" cy="381288"/>
          </a:xfrm>
          <a:prstGeom prst="rect">
            <a:avLst/>
          </a:prstGeom>
        </p:spPr>
      </p:pic>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01016" y="4628344"/>
            <a:ext cx="336487" cy="381288"/>
          </a:xfrm>
          <a:prstGeom prst="rect">
            <a:avLst/>
          </a:prstGeom>
        </p:spPr>
      </p:pic>
      <p:sp>
        <p:nvSpPr>
          <p:cNvPr id="26" name="TextBox 26"/>
          <p:cNvSpPr txBox="1"/>
          <p:nvPr/>
        </p:nvSpPr>
        <p:spPr>
          <a:xfrm>
            <a:off x="1080726" y="3238600"/>
            <a:ext cx="4765103" cy="2670603"/>
          </a:xfrm>
          <a:prstGeom prst="rect">
            <a:avLst/>
          </a:prstGeom>
        </p:spPr>
        <p:txBody>
          <a:bodyPr lIns="0" tIns="0" rIns="0" bIns="0" rtlCol="0" anchor="t">
            <a:spAutoFit/>
          </a:bodyPr>
          <a:lstStyle/>
          <a:p>
            <a:pPr algn="just">
              <a:lnSpc>
                <a:spcPct val="150000"/>
              </a:lnSpc>
            </a:pPr>
            <a:r>
              <a:rPr lang="vi-VN" sz="4000" dirty="0"/>
              <a:t>Ô nhiễm tiếng ồn ở Hà Nội đang ở mức báo động</a:t>
            </a:r>
            <a:endParaRPr lang="en-US" sz="6600" dirty="0"/>
          </a:p>
        </p:txBody>
      </p:sp>
      <p:sp>
        <p:nvSpPr>
          <p:cNvPr id="28" name="TextBox 28"/>
          <p:cNvSpPr txBox="1"/>
          <p:nvPr/>
        </p:nvSpPr>
        <p:spPr>
          <a:xfrm>
            <a:off x="7139513" y="5734685"/>
            <a:ext cx="10026919" cy="3593933"/>
          </a:xfrm>
          <a:prstGeom prst="rect">
            <a:avLst/>
          </a:prstGeom>
        </p:spPr>
        <p:txBody>
          <a:bodyPr wrap="square" lIns="0" tIns="0" rIns="0" bIns="0" rtlCol="0" anchor="t">
            <a:spAutoFit/>
          </a:bodyPr>
          <a:lstStyle/>
          <a:p>
            <a:pPr algn="just" defTabSz="901700">
              <a:lnSpc>
                <a:spcPct val="150000"/>
              </a:lnSpc>
            </a:pPr>
            <a:r>
              <a:rPr lang="vi-VN" sz="4000" dirty="0"/>
              <a:t>Một số khu dân cư gần đường quốc lộ, nút giao thông lớn, các khu công nghiệp và một số khu vực có làng nghề bị ô nhiễm tiếng ồn ở những cấp độ khác nhau</a:t>
            </a:r>
            <a:endParaRPr lang="en-US" sz="19900" dirty="0"/>
          </a:p>
        </p:txBody>
      </p:sp>
      <p:sp>
        <p:nvSpPr>
          <p:cNvPr id="29" name="TextBox 29"/>
          <p:cNvSpPr txBox="1"/>
          <p:nvPr/>
        </p:nvSpPr>
        <p:spPr>
          <a:xfrm>
            <a:off x="7434" y="369347"/>
            <a:ext cx="18288000" cy="1169038"/>
          </a:xfrm>
          <a:prstGeom prst="rect">
            <a:avLst/>
          </a:prstGeom>
          <a:solidFill>
            <a:schemeClr val="bg1"/>
          </a:solidFill>
        </p:spPr>
        <p:txBody>
          <a:bodyPr wrap="square" lIns="0" tIns="0" rIns="0" bIns="0" rtlCol="0" anchor="t">
            <a:spAutoFit/>
          </a:bodyPr>
          <a:lstStyle/>
          <a:p>
            <a:pPr algn="ctr">
              <a:lnSpc>
                <a:spcPts val="9900"/>
              </a:lnSpc>
            </a:pPr>
            <a:r>
              <a:rPr lang="en-US" sz="6600" b="1" dirty="0" err="1"/>
              <a:t>Thực</a:t>
            </a:r>
            <a:r>
              <a:rPr lang="en-US" sz="6600" b="1" dirty="0"/>
              <a:t> </a:t>
            </a:r>
            <a:r>
              <a:rPr lang="en-US" sz="6600" b="1" dirty="0" err="1"/>
              <a:t>trạng</a:t>
            </a:r>
            <a:r>
              <a:rPr lang="en-US" sz="6600" b="1" dirty="0"/>
              <a:t> ô </a:t>
            </a:r>
            <a:r>
              <a:rPr lang="en-US" sz="6600" b="1" dirty="0" err="1"/>
              <a:t>nhiễm</a:t>
            </a:r>
            <a:r>
              <a:rPr lang="en-US" sz="6600" b="1" dirty="0"/>
              <a:t> </a:t>
            </a:r>
            <a:r>
              <a:rPr lang="en-US" sz="6600" b="1" dirty="0" err="1"/>
              <a:t>tiếng</a:t>
            </a:r>
            <a:r>
              <a:rPr lang="en-US" sz="6600" b="1" dirty="0"/>
              <a:t> </a:t>
            </a:r>
            <a:r>
              <a:rPr lang="en-US" sz="6600" b="1" dirty="0" err="1"/>
              <a:t>ồn</a:t>
            </a:r>
            <a:r>
              <a:rPr lang="en-US" sz="6600" b="1" dirty="0"/>
              <a:t>?</a:t>
            </a:r>
            <a:endParaRPr lang="en-US" sz="400000" b="1" spc="-270" dirty="0">
              <a:latin typeface="Arialle Bold"/>
            </a:endParaRPr>
          </a:p>
        </p:txBody>
      </p:sp>
      <p:pic>
        <p:nvPicPr>
          <p:cNvPr id="30" name="Picture 11">
            <a:extLst>
              <a:ext uri="{FF2B5EF4-FFF2-40B4-BE49-F238E27FC236}">
                <a16:creationId xmlns:a16="http://schemas.microsoft.com/office/drawing/2014/main" id="{4917A309-4722-2BBC-1680-7BAF52401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1154" y="1540926"/>
            <a:ext cx="2726759" cy="2884072"/>
          </a:xfrm>
          <a:prstGeom prst="rect">
            <a:avLst/>
          </a:prstGeom>
        </p:spPr>
      </p:pic>
      <p:pic>
        <p:nvPicPr>
          <p:cNvPr id="31" name="Picture 14">
            <a:extLst>
              <a:ext uri="{FF2B5EF4-FFF2-40B4-BE49-F238E27FC236}">
                <a16:creationId xmlns:a16="http://schemas.microsoft.com/office/drawing/2014/main" id="{88AE1E30-E922-91E8-CAC9-FE19E8EDAC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34" y="7663769"/>
            <a:ext cx="2217234" cy="2697962"/>
          </a:xfrm>
          <a:prstGeom prst="rect">
            <a:avLst/>
          </a:prstGeom>
        </p:spPr>
      </p:pic>
    </p:spTree>
    <p:extLst>
      <p:ext uri="{BB962C8B-B14F-4D97-AF65-F5344CB8AC3E}">
        <p14:creationId xmlns:p14="http://schemas.microsoft.com/office/powerpoint/2010/main" val="3315228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685801" y="790575"/>
            <a:ext cx="17145000" cy="10331691"/>
            <a:chOff x="0" y="0"/>
            <a:chExt cx="4030824" cy="2733845"/>
          </a:xfrm>
        </p:grpSpPr>
        <p:sp>
          <p:nvSpPr>
            <p:cNvPr id="4" name="Freeform 4"/>
            <p:cNvSpPr/>
            <p:nvPr/>
          </p:nvSpPr>
          <p:spPr>
            <a:xfrm>
              <a:off x="92710" y="106680"/>
              <a:ext cx="3926683" cy="2614465"/>
            </a:xfrm>
            <a:custGeom>
              <a:avLst/>
              <a:gdLst/>
              <a:ahLst/>
              <a:cxnLst/>
              <a:rect l="l" t="t" r="r" b="b"/>
              <a:pathLst>
                <a:path w="3926683" h="2614465">
                  <a:moveTo>
                    <a:pt x="3900013" y="2425235"/>
                  </a:moveTo>
                  <a:cubicBezTo>
                    <a:pt x="3900013" y="2512865"/>
                    <a:pt x="3823813" y="2583985"/>
                    <a:pt x="3742533" y="2583985"/>
                  </a:cubicBezTo>
                  <a:lnTo>
                    <a:pt x="66040" y="2583985"/>
                  </a:lnTo>
                  <a:cubicBezTo>
                    <a:pt x="43180" y="2583985"/>
                    <a:pt x="20320" y="2578905"/>
                    <a:pt x="0" y="2570015"/>
                  </a:cubicBezTo>
                  <a:cubicBezTo>
                    <a:pt x="26670" y="2597955"/>
                    <a:pt x="63500" y="2614465"/>
                    <a:pt x="119154" y="2614465"/>
                  </a:cubicBezTo>
                  <a:lnTo>
                    <a:pt x="3780633" y="2614465"/>
                  </a:lnTo>
                  <a:cubicBezTo>
                    <a:pt x="3860644" y="2614465"/>
                    <a:pt x="3926683" y="2548425"/>
                    <a:pt x="3926683" y="2468415"/>
                  </a:cubicBezTo>
                  <a:lnTo>
                    <a:pt x="3926683" y="95250"/>
                  </a:lnTo>
                  <a:cubicBezTo>
                    <a:pt x="3926683" y="58420"/>
                    <a:pt x="3912713" y="25400"/>
                    <a:pt x="3891124" y="0"/>
                  </a:cubicBezTo>
                  <a:cubicBezTo>
                    <a:pt x="3897474" y="16510"/>
                    <a:pt x="3900013" y="34290"/>
                    <a:pt x="3900013" y="52070"/>
                  </a:cubicBezTo>
                  <a:lnTo>
                    <a:pt x="3900013" y="2425235"/>
                  </a:lnTo>
                  <a:lnTo>
                    <a:pt x="3900013" y="2425235"/>
                  </a:lnTo>
                  <a:close/>
                </a:path>
              </a:pathLst>
            </a:custGeom>
            <a:solidFill>
              <a:srgbClr val="704430"/>
            </a:solidFill>
          </p:spPr>
        </p:sp>
        <p:sp>
          <p:nvSpPr>
            <p:cNvPr id="5" name="Freeform 5"/>
            <p:cNvSpPr/>
            <p:nvPr/>
          </p:nvSpPr>
          <p:spPr>
            <a:xfrm>
              <a:off x="12700" y="12700"/>
              <a:ext cx="3966054" cy="2665265"/>
            </a:xfrm>
            <a:custGeom>
              <a:avLst/>
              <a:gdLst/>
              <a:ahLst/>
              <a:cxnLst/>
              <a:rect l="l" t="t" r="r" b="b"/>
              <a:pathLst>
                <a:path w="3966054" h="2665265">
                  <a:moveTo>
                    <a:pt x="146050" y="2665265"/>
                  </a:moveTo>
                  <a:lnTo>
                    <a:pt x="3820004" y="2665265"/>
                  </a:lnTo>
                  <a:cubicBezTo>
                    <a:pt x="3900013" y="2665265"/>
                    <a:pt x="3966054" y="2599225"/>
                    <a:pt x="3966054" y="2519215"/>
                  </a:cubicBezTo>
                  <a:lnTo>
                    <a:pt x="3966054" y="146050"/>
                  </a:lnTo>
                  <a:cubicBezTo>
                    <a:pt x="3966054" y="66040"/>
                    <a:pt x="3900013" y="0"/>
                    <a:pt x="3820004" y="0"/>
                  </a:cubicBezTo>
                  <a:lnTo>
                    <a:pt x="146050" y="0"/>
                  </a:lnTo>
                  <a:cubicBezTo>
                    <a:pt x="66040" y="0"/>
                    <a:pt x="0" y="66040"/>
                    <a:pt x="0" y="146050"/>
                  </a:cubicBezTo>
                  <a:lnTo>
                    <a:pt x="0" y="2519215"/>
                  </a:lnTo>
                  <a:cubicBezTo>
                    <a:pt x="0" y="2600495"/>
                    <a:pt x="66040" y="2665265"/>
                    <a:pt x="146050" y="2665265"/>
                  </a:cubicBezTo>
                  <a:close/>
                </a:path>
              </a:pathLst>
            </a:custGeom>
            <a:solidFill>
              <a:srgbClr val="B9DDBF"/>
            </a:solidFill>
          </p:spPr>
        </p:sp>
        <p:sp>
          <p:nvSpPr>
            <p:cNvPr id="6" name="Freeform 6"/>
            <p:cNvSpPr/>
            <p:nvPr/>
          </p:nvSpPr>
          <p:spPr>
            <a:xfrm>
              <a:off x="0" y="0"/>
              <a:ext cx="4030824" cy="2733845"/>
            </a:xfrm>
            <a:custGeom>
              <a:avLst/>
              <a:gdLst/>
              <a:ahLst/>
              <a:cxnLst/>
              <a:rect l="l" t="t" r="r" b="b"/>
              <a:pathLst>
                <a:path w="4030824" h="2733845">
                  <a:moveTo>
                    <a:pt x="3967324" y="74930"/>
                  </a:moveTo>
                  <a:cubicBezTo>
                    <a:pt x="3939384" y="30480"/>
                    <a:pt x="3889854" y="0"/>
                    <a:pt x="3832704" y="0"/>
                  </a:cubicBezTo>
                  <a:lnTo>
                    <a:pt x="158750" y="0"/>
                  </a:lnTo>
                  <a:cubicBezTo>
                    <a:pt x="71120" y="0"/>
                    <a:pt x="0" y="71120"/>
                    <a:pt x="0" y="158750"/>
                  </a:cubicBezTo>
                  <a:lnTo>
                    <a:pt x="0" y="2531915"/>
                  </a:lnTo>
                  <a:cubicBezTo>
                    <a:pt x="0" y="2583985"/>
                    <a:pt x="25400" y="2629705"/>
                    <a:pt x="63500" y="2658915"/>
                  </a:cubicBezTo>
                  <a:cubicBezTo>
                    <a:pt x="91440" y="2703365"/>
                    <a:pt x="140970" y="2733845"/>
                    <a:pt x="215477" y="2733845"/>
                  </a:cubicBezTo>
                  <a:lnTo>
                    <a:pt x="3872074" y="2733845"/>
                  </a:lnTo>
                  <a:cubicBezTo>
                    <a:pt x="3959704" y="2733845"/>
                    <a:pt x="4030824" y="2662725"/>
                    <a:pt x="4030824" y="2575095"/>
                  </a:cubicBezTo>
                  <a:lnTo>
                    <a:pt x="4030824" y="201930"/>
                  </a:lnTo>
                  <a:cubicBezTo>
                    <a:pt x="4030823" y="149860"/>
                    <a:pt x="4005423" y="104140"/>
                    <a:pt x="3967324" y="74930"/>
                  </a:cubicBezTo>
                  <a:close/>
                  <a:moveTo>
                    <a:pt x="12700" y="2531915"/>
                  </a:moveTo>
                  <a:lnTo>
                    <a:pt x="12700" y="158750"/>
                  </a:lnTo>
                  <a:cubicBezTo>
                    <a:pt x="12700" y="78740"/>
                    <a:pt x="78740" y="12700"/>
                    <a:pt x="158750" y="12700"/>
                  </a:cubicBezTo>
                  <a:lnTo>
                    <a:pt x="3832704" y="12700"/>
                  </a:lnTo>
                  <a:cubicBezTo>
                    <a:pt x="3912713" y="12700"/>
                    <a:pt x="3978754" y="78740"/>
                    <a:pt x="3978754" y="158750"/>
                  </a:cubicBezTo>
                  <a:lnTo>
                    <a:pt x="3978754" y="2531915"/>
                  </a:lnTo>
                  <a:cubicBezTo>
                    <a:pt x="3978754" y="2611925"/>
                    <a:pt x="3912713" y="2677965"/>
                    <a:pt x="3832704" y="2677965"/>
                  </a:cubicBezTo>
                  <a:lnTo>
                    <a:pt x="158750" y="2677965"/>
                  </a:lnTo>
                  <a:cubicBezTo>
                    <a:pt x="78740" y="2677965"/>
                    <a:pt x="12700" y="2613195"/>
                    <a:pt x="12700" y="2531915"/>
                  </a:cubicBezTo>
                  <a:close/>
                  <a:moveTo>
                    <a:pt x="4019393" y="2575095"/>
                  </a:moveTo>
                  <a:cubicBezTo>
                    <a:pt x="4019393" y="2655105"/>
                    <a:pt x="3952084" y="2721145"/>
                    <a:pt x="3872073" y="2721145"/>
                  </a:cubicBezTo>
                  <a:lnTo>
                    <a:pt x="215477" y="2721145"/>
                  </a:lnTo>
                  <a:cubicBezTo>
                    <a:pt x="157480" y="2721145"/>
                    <a:pt x="120650" y="2704635"/>
                    <a:pt x="93980" y="2676695"/>
                  </a:cubicBezTo>
                  <a:cubicBezTo>
                    <a:pt x="114300" y="2685585"/>
                    <a:pt x="135890" y="2690665"/>
                    <a:pt x="160020" y="2690665"/>
                  </a:cubicBezTo>
                  <a:lnTo>
                    <a:pt x="3833974" y="2690665"/>
                  </a:lnTo>
                  <a:cubicBezTo>
                    <a:pt x="3921604" y="2690665"/>
                    <a:pt x="3992724" y="2619545"/>
                    <a:pt x="3992724" y="2531915"/>
                  </a:cubicBezTo>
                  <a:lnTo>
                    <a:pt x="3992724" y="158750"/>
                  </a:lnTo>
                  <a:cubicBezTo>
                    <a:pt x="3992724" y="140970"/>
                    <a:pt x="3988913" y="123190"/>
                    <a:pt x="3983834" y="106680"/>
                  </a:cubicBezTo>
                  <a:cubicBezTo>
                    <a:pt x="4005424" y="132080"/>
                    <a:pt x="4019393" y="165100"/>
                    <a:pt x="4019393" y="201930"/>
                  </a:cubicBezTo>
                  <a:lnTo>
                    <a:pt x="4019393" y="2575095"/>
                  </a:lnTo>
                  <a:cubicBezTo>
                    <a:pt x="4019393" y="2575095"/>
                    <a:pt x="4019393" y="2575095"/>
                    <a:pt x="4019393" y="2575095"/>
                  </a:cubicBezTo>
                  <a:close/>
                </a:path>
              </a:pathLst>
            </a:custGeom>
            <a:solidFill>
              <a:srgbClr val="704430"/>
            </a:solidFill>
          </p:spPr>
        </p:sp>
      </p:grpSp>
      <p:grpSp>
        <p:nvGrpSpPr>
          <p:cNvPr id="9" name="Group 9"/>
          <p:cNvGrpSpPr/>
          <p:nvPr/>
        </p:nvGrpSpPr>
        <p:grpSpPr>
          <a:xfrm>
            <a:off x="1676553" y="3015339"/>
            <a:ext cx="15003343" cy="1320173"/>
            <a:chOff x="0" y="0"/>
            <a:chExt cx="20192434" cy="1913890"/>
          </a:xfrm>
        </p:grpSpPr>
        <p:sp>
          <p:nvSpPr>
            <p:cNvPr id="10" name="Freeform 10"/>
            <p:cNvSpPr/>
            <p:nvPr/>
          </p:nvSpPr>
          <p:spPr>
            <a:xfrm>
              <a:off x="0" y="0"/>
              <a:ext cx="20192434" cy="1913890"/>
            </a:xfrm>
            <a:custGeom>
              <a:avLst/>
              <a:gdLst/>
              <a:ahLst/>
              <a:cxnLst/>
              <a:rect l="l" t="t" r="r" b="b"/>
              <a:pathLst>
                <a:path w="20192434" h="1913890">
                  <a:moveTo>
                    <a:pt x="20192434" y="956945"/>
                  </a:moveTo>
                  <a:lnTo>
                    <a:pt x="20192434" y="956945"/>
                  </a:lnTo>
                  <a:cubicBezTo>
                    <a:pt x="20192434" y="1485392"/>
                    <a:pt x="19764063" y="1913890"/>
                    <a:pt x="19235489" y="1913890"/>
                  </a:cubicBezTo>
                  <a:lnTo>
                    <a:pt x="956945" y="1913890"/>
                  </a:lnTo>
                  <a:cubicBezTo>
                    <a:pt x="428371" y="1913890"/>
                    <a:pt x="0" y="1485392"/>
                    <a:pt x="0" y="956945"/>
                  </a:cubicBezTo>
                  <a:lnTo>
                    <a:pt x="0" y="956945"/>
                  </a:lnTo>
                  <a:cubicBezTo>
                    <a:pt x="0" y="428371"/>
                    <a:pt x="428371" y="0"/>
                    <a:pt x="956945" y="0"/>
                  </a:cubicBezTo>
                  <a:lnTo>
                    <a:pt x="19235489" y="0"/>
                  </a:lnTo>
                  <a:cubicBezTo>
                    <a:pt x="19763936" y="0"/>
                    <a:pt x="20192434" y="428371"/>
                    <a:pt x="20192434" y="956945"/>
                  </a:cubicBezTo>
                  <a:close/>
                </a:path>
              </a:pathLst>
            </a:custGeom>
            <a:solidFill>
              <a:srgbClr val="FFF3ED"/>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71312" y="2500672"/>
            <a:ext cx="535653" cy="606973"/>
          </a:xfrm>
          <a:prstGeom prst="rect">
            <a:avLst/>
          </a:prstGeom>
        </p:spPr>
      </p:pic>
      <p:sp>
        <p:nvSpPr>
          <p:cNvPr id="12" name="AutoShape 12"/>
          <p:cNvSpPr/>
          <p:nvPr/>
        </p:nvSpPr>
        <p:spPr>
          <a:xfrm>
            <a:off x="15346468" y="1529141"/>
            <a:ext cx="450550" cy="0"/>
          </a:xfrm>
          <a:prstGeom prst="line">
            <a:avLst/>
          </a:prstGeom>
          <a:ln w="47625" cap="rnd">
            <a:solidFill>
              <a:srgbClr val="704430"/>
            </a:solidFill>
            <a:prstDash val="solid"/>
            <a:headEnd type="none" w="sm" len="sm"/>
            <a:tailEnd type="none" w="sm" len="sm"/>
          </a:ln>
        </p:spPr>
      </p:sp>
      <p:sp>
        <p:nvSpPr>
          <p:cNvPr id="13" name="AutoShape 13"/>
          <p:cNvSpPr/>
          <p:nvPr/>
        </p:nvSpPr>
        <p:spPr>
          <a:xfrm>
            <a:off x="15346468" y="1720890"/>
            <a:ext cx="450550" cy="0"/>
          </a:xfrm>
          <a:prstGeom prst="line">
            <a:avLst/>
          </a:prstGeom>
          <a:ln w="47625" cap="rnd">
            <a:solidFill>
              <a:srgbClr val="704430"/>
            </a:solidFill>
            <a:prstDash val="solid"/>
            <a:headEnd type="none" w="sm" len="sm"/>
            <a:tailEnd type="none" w="sm" len="sm"/>
          </a:ln>
        </p:spPr>
      </p:sp>
      <p:sp>
        <p:nvSpPr>
          <p:cNvPr id="14" name="AutoShape 14"/>
          <p:cNvSpPr/>
          <p:nvPr/>
        </p:nvSpPr>
        <p:spPr>
          <a:xfrm>
            <a:off x="15346468" y="1912640"/>
            <a:ext cx="450550" cy="0"/>
          </a:xfrm>
          <a:prstGeom prst="line">
            <a:avLst/>
          </a:prstGeom>
          <a:ln w="47625" cap="rnd">
            <a:solidFill>
              <a:srgbClr val="704430"/>
            </a:solidFill>
            <a:prstDash val="solid"/>
            <a:headEnd type="none" w="sm" len="sm"/>
            <a:tailEnd type="none" w="sm" len="sm"/>
          </a:ln>
        </p:spPr>
      </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07935" y="1365692"/>
            <a:ext cx="758021" cy="758021"/>
          </a:xfrm>
          <a:prstGeom prst="rect">
            <a:avLst/>
          </a:prstGeom>
        </p:spPr>
      </p:pic>
      <p:grpSp>
        <p:nvGrpSpPr>
          <p:cNvPr id="16" name="Group 16"/>
          <p:cNvGrpSpPr/>
          <p:nvPr/>
        </p:nvGrpSpPr>
        <p:grpSpPr>
          <a:xfrm>
            <a:off x="5002781" y="1574615"/>
            <a:ext cx="431124" cy="43112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896C"/>
            </a:solidFill>
          </p:spPr>
        </p:sp>
      </p:grpSp>
      <p:grpSp>
        <p:nvGrpSpPr>
          <p:cNvPr id="18" name="Group 18"/>
          <p:cNvGrpSpPr/>
          <p:nvPr/>
        </p:nvGrpSpPr>
        <p:grpSpPr>
          <a:xfrm>
            <a:off x="3169513" y="1551158"/>
            <a:ext cx="431124" cy="431124"/>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896C"/>
            </a:solidFill>
          </p:spPr>
        </p:sp>
      </p:grpSp>
      <p:grpSp>
        <p:nvGrpSpPr>
          <p:cNvPr id="20" name="Group 20"/>
          <p:cNvGrpSpPr/>
          <p:nvPr/>
        </p:nvGrpSpPr>
        <p:grpSpPr>
          <a:xfrm>
            <a:off x="4159888" y="1583582"/>
            <a:ext cx="431124" cy="43112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896C"/>
            </a:solidFill>
          </p:spPr>
        </p:sp>
      </p:grpSp>
      <p:sp>
        <p:nvSpPr>
          <p:cNvPr id="22" name="AutoShape 22"/>
          <p:cNvSpPr/>
          <p:nvPr/>
        </p:nvSpPr>
        <p:spPr>
          <a:xfrm>
            <a:off x="1594073" y="2454797"/>
            <a:ext cx="15003344" cy="0"/>
          </a:xfrm>
          <a:prstGeom prst="line">
            <a:avLst/>
          </a:prstGeom>
          <a:ln w="47625" cap="flat">
            <a:solidFill>
              <a:srgbClr val="704430"/>
            </a:solidFill>
            <a:prstDash val="solid"/>
            <a:headEnd type="none" w="sm" len="sm"/>
            <a:tailEnd type="none" w="sm" len="sm"/>
          </a:ln>
        </p:spPr>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6" y="-165931"/>
            <a:ext cx="2508875" cy="2623348"/>
          </a:xfrm>
          <a:prstGeom prst="rect">
            <a:avLst/>
          </a:prstGeom>
        </p:spPr>
      </p:pic>
      <p:sp>
        <p:nvSpPr>
          <p:cNvPr id="24" name="TextBox 24"/>
          <p:cNvSpPr txBox="1"/>
          <p:nvPr/>
        </p:nvSpPr>
        <p:spPr>
          <a:xfrm>
            <a:off x="1371600" y="4726037"/>
            <a:ext cx="15773400" cy="5420651"/>
          </a:xfrm>
          <a:prstGeom prst="rect">
            <a:avLst/>
          </a:prstGeom>
        </p:spPr>
        <p:txBody>
          <a:bodyPr wrap="square" lIns="0" tIns="0" rIns="0" bIns="0" rtlCol="0" anchor="t">
            <a:spAutoFit/>
          </a:bodyPr>
          <a:lstStyle/>
          <a:p>
            <a:pPr marL="685800" indent="-685800" algn="just">
              <a:lnSpc>
                <a:spcPct val="150000"/>
              </a:lnSpc>
              <a:buFont typeface="Arial" panose="020B0604020202020204" pitchFamily="34" charset="0"/>
              <a:buChar char="•"/>
            </a:pPr>
            <a:r>
              <a:rPr lang="en-US" sz="4800" dirty="0"/>
              <a:t>D</a:t>
            </a:r>
            <a:r>
              <a:rPr lang="vi-VN" sz="4800" dirty="0"/>
              <a:t>o tiếng ồn trong các nhà máy</a:t>
            </a:r>
            <a:endParaRPr lang="en-US" sz="4800" dirty="0"/>
          </a:p>
          <a:p>
            <a:pPr marL="685800" indent="-685800" algn="just">
              <a:lnSpc>
                <a:spcPct val="150000"/>
              </a:lnSpc>
              <a:buFont typeface="Arial" panose="020B0604020202020204" pitchFamily="34" charset="0"/>
              <a:buChar char="•"/>
            </a:pPr>
            <a:r>
              <a:rPr lang="en-US" sz="4800" dirty="0"/>
              <a:t>T</a:t>
            </a:r>
            <a:r>
              <a:rPr lang="vi-VN" sz="4800" dirty="0"/>
              <a:t>iếng ồn của các phương tiện tham gia giao thông</a:t>
            </a:r>
            <a:endParaRPr lang="en-US" sz="4800" dirty="0"/>
          </a:p>
          <a:p>
            <a:pPr marL="685800" indent="-685800" algn="just">
              <a:lnSpc>
                <a:spcPct val="150000"/>
              </a:lnSpc>
              <a:buFont typeface="Arial" panose="020B0604020202020204" pitchFamily="34" charset="0"/>
              <a:buChar char="•"/>
            </a:pPr>
            <a:r>
              <a:rPr lang="en-US" sz="4800" dirty="0"/>
              <a:t>T</a:t>
            </a:r>
            <a:r>
              <a:rPr lang="vi-VN" sz="4800" dirty="0"/>
              <a:t>iếng ồn từ các hoạt động sản xuất, công trình xây dựng, phá dỡ, thiết bị âm thanh với cường độ lớn và một số nguyên nhân khác. </a:t>
            </a:r>
            <a:endParaRPr lang="en-US" sz="9600" dirty="0"/>
          </a:p>
        </p:txBody>
      </p:sp>
      <p:sp>
        <p:nvSpPr>
          <p:cNvPr id="25" name="TextBox 25"/>
          <p:cNvSpPr txBox="1"/>
          <p:nvPr/>
        </p:nvSpPr>
        <p:spPr>
          <a:xfrm>
            <a:off x="1925391" y="3317283"/>
            <a:ext cx="14382244" cy="730969"/>
          </a:xfrm>
          <a:prstGeom prst="rect">
            <a:avLst/>
          </a:prstGeom>
        </p:spPr>
        <p:txBody>
          <a:bodyPr wrap="square" lIns="0" tIns="0" rIns="0" bIns="0" rtlCol="0" anchor="t">
            <a:spAutoFit/>
          </a:bodyPr>
          <a:lstStyle/>
          <a:p>
            <a:pPr algn="ctr">
              <a:lnSpc>
                <a:spcPts val="5700"/>
              </a:lnSpc>
            </a:pPr>
            <a:r>
              <a:rPr lang="en-US" sz="4800" b="1" dirty="0" err="1">
                <a:solidFill>
                  <a:srgbClr val="FF0000"/>
                </a:solidFill>
              </a:rPr>
              <a:t>Nguyên</a:t>
            </a:r>
            <a:r>
              <a:rPr lang="en-US" sz="4800" b="1" dirty="0">
                <a:solidFill>
                  <a:srgbClr val="FF0000"/>
                </a:solidFill>
              </a:rPr>
              <a:t> </a:t>
            </a:r>
            <a:r>
              <a:rPr lang="en-US" sz="4800" b="1" dirty="0" err="1">
                <a:solidFill>
                  <a:srgbClr val="FF0000"/>
                </a:solidFill>
              </a:rPr>
              <a:t>nhân</a:t>
            </a:r>
            <a:r>
              <a:rPr lang="en-US" sz="4800" b="1" dirty="0">
                <a:solidFill>
                  <a:srgbClr val="FF0000"/>
                </a:solidFill>
              </a:rPr>
              <a:t> ô </a:t>
            </a:r>
            <a:r>
              <a:rPr lang="en-US" sz="4800" b="1" dirty="0" err="1">
                <a:solidFill>
                  <a:srgbClr val="FF0000"/>
                </a:solidFill>
              </a:rPr>
              <a:t>nhiễm</a:t>
            </a:r>
            <a:r>
              <a:rPr lang="en-US" sz="4800" b="1" dirty="0">
                <a:solidFill>
                  <a:srgbClr val="FF0000"/>
                </a:solidFill>
              </a:rPr>
              <a:t> </a:t>
            </a:r>
            <a:r>
              <a:rPr lang="en-US" sz="4800" b="1" dirty="0" err="1">
                <a:solidFill>
                  <a:srgbClr val="FF0000"/>
                </a:solidFill>
              </a:rPr>
              <a:t>tiếng</a:t>
            </a:r>
            <a:r>
              <a:rPr lang="en-US" sz="4800" b="1" dirty="0">
                <a:solidFill>
                  <a:srgbClr val="FF0000"/>
                </a:solidFill>
              </a:rPr>
              <a:t> </a:t>
            </a:r>
            <a:r>
              <a:rPr lang="en-US" sz="4800" b="1" dirty="0" err="1">
                <a:solidFill>
                  <a:srgbClr val="FF0000"/>
                </a:solidFill>
              </a:rPr>
              <a:t>ồn</a:t>
            </a:r>
            <a:endParaRPr lang="en-US" sz="13800" b="1" spc="-171" dirty="0">
              <a:solidFill>
                <a:srgbClr val="FF000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65A81-E5BF-CEF8-6652-1D53A69A9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306" y="38100"/>
            <a:ext cx="6273510" cy="5143074"/>
          </a:xfrm>
          <a:prstGeom prst="rect">
            <a:avLst/>
          </a:prstGeom>
        </p:spPr>
      </p:pic>
      <p:pic>
        <p:nvPicPr>
          <p:cNvPr id="4" name="Picture 3">
            <a:extLst>
              <a:ext uri="{FF2B5EF4-FFF2-40B4-BE49-F238E27FC236}">
                <a16:creationId xmlns:a16="http://schemas.microsoft.com/office/drawing/2014/main" id="{8778B0D9-45E9-94D9-2824-81AF3031A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5072756"/>
            <a:ext cx="6273510" cy="5176144"/>
          </a:xfrm>
          <a:prstGeom prst="rect">
            <a:avLst/>
          </a:prstGeom>
        </p:spPr>
      </p:pic>
      <p:pic>
        <p:nvPicPr>
          <p:cNvPr id="5" name="Picture 4">
            <a:extLst>
              <a:ext uri="{FF2B5EF4-FFF2-40B4-BE49-F238E27FC236}">
                <a16:creationId xmlns:a16="http://schemas.microsoft.com/office/drawing/2014/main" id="{125EFF25-B295-CE1A-137D-BDFC9EE0A6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634" y="43543"/>
            <a:ext cx="7816815" cy="5170701"/>
          </a:xfrm>
          <a:prstGeom prst="rect">
            <a:avLst/>
          </a:prstGeom>
        </p:spPr>
      </p:pic>
      <p:pic>
        <p:nvPicPr>
          <p:cNvPr id="6" name="Picture 5">
            <a:extLst>
              <a:ext uri="{FF2B5EF4-FFF2-40B4-BE49-F238E27FC236}">
                <a16:creationId xmlns:a16="http://schemas.microsoft.com/office/drawing/2014/main" id="{323CC9D0-20D8-559C-31F8-B6126B0F2C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1185" y="5143073"/>
            <a:ext cx="7816815" cy="5170701"/>
          </a:xfrm>
          <a:prstGeom prst="rect">
            <a:avLst/>
          </a:prstGeom>
        </p:spPr>
      </p:pic>
    </p:spTree>
    <p:extLst>
      <p:ext uri="{BB962C8B-B14F-4D97-AF65-F5344CB8AC3E}">
        <p14:creationId xmlns:p14="http://schemas.microsoft.com/office/powerpoint/2010/main" val="19716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grpSp>
        <p:nvGrpSpPr>
          <p:cNvPr id="9" name="Group 9"/>
          <p:cNvGrpSpPr/>
          <p:nvPr/>
        </p:nvGrpSpPr>
        <p:grpSpPr>
          <a:xfrm>
            <a:off x="685800" y="3027723"/>
            <a:ext cx="16992599" cy="4476587"/>
            <a:chOff x="0" y="0"/>
            <a:chExt cx="3577638" cy="1500618"/>
          </a:xfrm>
        </p:grpSpPr>
        <p:sp>
          <p:nvSpPr>
            <p:cNvPr id="10" name="Freeform 10"/>
            <p:cNvSpPr/>
            <p:nvPr/>
          </p:nvSpPr>
          <p:spPr>
            <a:xfrm>
              <a:off x="0" y="-1270"/>
              <a:ext cx="3578908" cy="1499348"/>
            </a:xfrm>
            <a:custGeom>
              <a:avLst/>
              <a:gdLst/>
              <a:ahLst/>
              <a:cxnLst/>
              <a:rect l="l" t="t" r="r" b="b"/>
              <a:pathLst>
                <a:path w="3578908" h="1499348">
                  <a:moveTo>
                    <a:pt x="3567478" y="27940"/>
                  </a:moveTo>
                  <a:cubicBezTo>
                    <a:pt x="3558588" y="24130"/>
                    <a:pt x="3549698" y="21590"/>
                    <a:pt x="3540808" y="21590"/>
                  </a:cubicBezTo>
                  <a:cubicBezTo>
                    <a:pt x="3514138" y="20320"/>
                    <a:pt x="3461233" y="20320"/>
                    <a:pt x="3402900" y="17780"/>
                  </a:cubicBezTo>
                  <a:cubicBezTo>
                    <a:pt x="3269566" y="12700"/>
                    <a:pt x="3139011" y="6350"/>
                    <a:pt x="3005678" y="3810"/>
                  </a:cubicBezTo>
                  <a:cubicBezTo>
                    <a:pt x="2897344" y="1270"/>
                    <a:pt x="2791789" y="3810"/>
                    <a:pt x="2683456" y="2540"/>
                  </a:cubicBezTo>
                  <a:cubicBezTo>
                    <a:pt x="2636233" y="2540"/>
                    <a:pt x="2589011" y="0"/>
                    <a:pt x="2541789" y="2540"/>
                  </a:cubicBezTo>
                  <a:cubicBezTo>
                    <a:pt x="2427900" y="10160"/>
                    <a:pt x="2314011" y="11430"/>
                    <a:pt x="2197345" y="8890"/>
                  </a:cubicBezTo>
                  <a:cubicBezTo>
                    <a:pt x="2139012" y="7620"/>
                    <a:pt x="2080678" y="7620"/>
                    <a:pt x="2022345" y="7620"/>
                  </a:cubicBezTo>
                  <a:cubicBezTo>
                    <a:pt x="1916790" y="7620"/>
                    <a:pt x="1811234" y="7620"/>
                    <a:pt x="1705679" y="6350"/>
                  </a:cubicBezTo>
                  <a:cubicBezTo>
                    <a:pt x="1594568" y="5080"/>
                    <a:pt x="500124" y="2540"/>
                    <a:pt x="391791" y="1270"/>
                  </a:cubicBezTo>
                  <a:cubicBezTo>
                    <a:pt x="302902" y="0"/>
                    <a:pt x="216791" y="1270"/>
                    <a:pt x="127902" y="1270"/>
                  </a:cubicBezTo>
                  <a:cubicBezTo>
                    <a:pt x="66791" y="1270"/>
                    <a:pt x="33020" y="3810"/>
                    <a:pt x="5080" y="5080"/>
                  </a:cubicBezTo>
                  <a:cubicBezTo>
                    <a:pt x="3810" y="5080"/>
                    <a:pt x="2540" y="7620"/>
                    <a:pt x="0" y="8890"/>
                  </a:cubicBezTo>
                  <a:cubicBezTo>
                    <a:pt x="1270" y="21590"/>
                    <a:pt x="3810" y="34290"/>
                    <a:pt x="5080" y="46990"/>
                  </a:cubicBezTo>
                  <a:cubicBezTo>
                    <a:pt x="15240" y="111205"/>
                    <a:pt x="16510" y="174022"/>
                    <a:pt x="17780" y="235737"/>
                  </a:cubicBezTo>
                  <a:cubicBezTo>
                    <a:pt x="19050" y="298554"/>
                    <a:pt x="17780" y="361371"/>
                    <a:pt x="16510" y="425291"/>
                  </a:cubicBezTo>
                  <a:cubicBezTo>
                    <a:pt x="15240" y="490312"/>
                    <a:pt x="2540" y="1172483"/>
                    <a:pt x="2540" y="1237504"/>
                  </a:cubicBezTo>
                  <a:cubicBezTo>
                    <a:pt x="2540" y="1301423"/>
                    <a:pt x="1270" y="1365343"/>
                    <a:pt x="0" y="1429262"/>
                  </a:cubicBezTo>
                  <a:cubicBezTo>
                    <a:pt x="0" y="1444738"/>
                    <a:pt x="3810" y="1454898"/>
                    <a:pt x="15240" y="1459978"/>
                  </a:cubicBezTo>
                  <a:cubicBezTo>
                    <a:pt x="22860" y="1463788"/>
                    <a:pt x="31750" y="1466328"/>
                    <a:pt x="40640" y="1467598"/>
                  </a:cubicBezTo>
                  <a:cubicBezTo>
                    <a:pt x="125124" y="1472678"/>
                    <a:pt x="230680" y="1476488"/>
                    <a:pt x="336235" y="1481568"/>
                  </a:cubicBezTo>
                  <a:cubicBezTo>
                    <a:pt x="394568" y="1484108"/>
                    <a:pt x="452902" y="1489188"/>
                    <a:pt x="511235" y="1490458"/>
                  </a:cubicBezTo>
                  <a:cubicBezTo>
                    <a:pt x="608457" y="1492998"/>
                    <a:pt x="1691790" y="1494268"/>
                    <a:pt x="1789012" y="1495538"/>
                  </a:cubicBezTo>
                  <a:cubicBezTo>
                    <a:pt x="1802901" y="1495538"/>
                    <a:pt x="1816789" y="1495538"/>
                    <a:pt x="1830678" y="1495538"/>
                  </a:cubicBezTo>
                  <a:cubicBezTo>
                    <a:pt x="1897345" y="1495538"/>
                    <a:pt x="1966789" y="1494268"/>
                    <a:pt x="2033456" y="1494268"/>
                  </a:cubicBezTo>
                  <a:cubicBezTo>
                    <a:pt x="2111234" y="1494268"/>
                    <a:pt x="2186234" y="1495538"/>
                    <a:pt x="2264011" y="1495538"/>
                  </a:cubicBezTo>
                  <a:cubicBezTo>
                    <a:pt x="2377900" y="1495538"/>
                    <a:pt x="2494567" y="1495538"/>
                    <a:pt x="2608456" y="1495538"/>
                  </a:cubicBezTo>
                  <a:cubicBezTo>
                    <a:pt x="2714011" y="1495538"/>
                    <a:pt x="2819567" y="1496808"/>
                    <a:pt x="2925122" y="1498078"/>
                  </a:cubicBezTo>
                  <a:cubicBezTo>
                    <a:pt x="2972344" y="1498078"/>
                    <a:pt x="3022344" y="1499348"/>
                    <a:pt x="3069566" y="1499348"/>
                  </a:cubicBezTo>
                  <a:cubicBezTo>
                    <a:pt x="3222344" y="1498078"/>
                    <a:pt x="3372344" y="1491728"/>
                    <a:pt x="3517948" y="1491728"/>
                  </a:cubicBezTo>
                  <a:cubicBezTo>
                    <a:pt x="3521758" y="1491728"/>
                    <a:pt x="3526838" y="1489188"/>
                    <a:pt x="3530648" y="1486648"/>
                  </a:cubicBezTo>
                  <a:cubicBezTo>
                    <a:pt x="3535728" y="1482838"/>
                    <a:pt x="3538268" y="1476488"/>
                    <a:pt x="3540808" y="1473948"/>
                  </a:cubicBezTo>
                  <a:cubicBezTo>
                    <a:pt x="3542078" y="1421547"/>
                    <a:pt x="3543348" y="1375261"/>
                    <a:pt x="3544618" y="1328975"/>
                  </a:cubicBezTo>
                  <a:cubicBezTo>
                    <a:pt x="3545888" y="1257341"/>
                    <a:pt x="3556048" y="569660"/>
                    <a:pt x="3557318" y="498026"/>
                  </a:cubicBezTo>
                  <a:cubicBezTo>
                    <a:pt x="3557318" y="455046"/>
                    <a:pt x="3558588" y="412066"/>
                    <a:pt x="3559858" y="369086"/>
                  </a:cubicBezTo>
                  <a:cubicBezTo>
                    <a:pt x="3561128" y="322800"/>
                    <a:pt x="3562398" y="276513"/>
                    <a:pt x="3564938" y="230227"/>
                  </a:cubicBezTo>
                  <a:cubicBezTo>
                    <a:pt x="3566208" y="202676"/>
                    <a:pt x="3566208" y="174022"/>
                    <a:pt x="3571288" y="146471"/>
                  </a:cubicBezTo>
                  <a:cubicBezTo>
                    <a:pt x="3576368" y="113409"/>
                    <a:pt x="3578908" y="81450"/>
                    <a:pt x="3577638" y="44450"/>
                  </a:cubicBezTo>
                  <a:cubicBezTo>
                    <a:pt x="3577638" y="38100"/>
                    <a:pt x="3573828" y="30480"/>
                    <a:pt x="3567478" y="27940"/>
                  </a:cubicBezTo>
                  <a:close/>
                </a:path>
              </a:pathLst>
            </a:custGeom>
            <a:solidFill>
              <a:srgbClr val="6AACAF"/>
            </a:solidFill>
          </p:spPr>
        </p:sp>
      </p:grpSp>
      <p:sp>
        <p:nvSpPr>
          <p:cNvPr id="11" name="TextBox 11"/>
          <p:cNvSpPr txBox="1"/>
          <p:nvPr/>
        </p:nvSpPr>
        <p:spPr>
          <a:xfrm>
            <a:off x="1066800" y="4292348"/>
            <a:ext cx="16230600" cy="2096664"/>
          </a:xfrm>
          <a:prstGeom prst="rect">
            <a:avLst/>
          </a:prstGeom>
        </p:spPr>
        <p:txBody>
          <a:bodyPr wrap="square" lIns="0" tIns="0" rIns="0" bIns="0" rtlCol="0" anchor="t">
            <a:spAutoFit/>
          </a:bodyPr>
          <a:lstStyle/>
          <a:p>
            <a:pPr algn="ctr">
              <a:lnSpc>
                <a:spcPct val="150000"/>
              </a:lnSpc>
            </a:pPr>
            <a:r>
              <a:rPr lang="vi-VN" sz="4800" b="1" dirty="0"/>
              <a:t>2. Ảnh hưởng của ô nhiễm môi trường đến sức khỏe và đời sống người dân thành phố</a:t>
            </a:r>
            <a:endParaRPr lang="en-US" sz="4800" dirty="0"/>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63666">
            <a:off x="-300776" y="3169461"/>
            <a:ext cx="2285414" cy="59836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78003">
            <a:off x="16089575" y="7081684"/>
            <a:ext cx="2285414" cy="59836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57406" y="189101"/>
            <a:ext cx="2449473" cy="320947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103873">
            <a:off x="45958" y="6832362"/>
            <a:ext cx="1328740" cy="13287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9273">
            <a:off x="14484949" y="-424031"/>
            <a:ext cx="3688758" cy="2441287"/>
          </a:xfrm>
          <a:prstGeom prst="rect">
            <a:avLst/>
          </a:prstGeom>
        </p:spPr>
      </p:pic>
      <p:grpSp>
        <p:nvGrpSpPr>
          <p:cNvPr id="4" name="Group 4"/>
          <p:cNvGrpSpPr/>
          <p:nvPr/>
        </p:nvGrpSpPr>
        <p:grpSpPr>
          <a:xfrm>
            <a:off x="702575" y="2198027"/>
            <a:ext cx="7152666" cy="6744415"/>
            <a:chOff x="0" y="0"/>
            <a:chExt cx="1783295" cy="1868155"/>
          </a:xfrm>
        </p:grpSpPr>
        <p:sp>
          <p:nvSpPr>
            <p:cNvPr id="5" name="Freeform 5"/>
            <p:cNvSpPr/>
            <p:nvPr/>
          </p:nvSpPr>
          <p:spPr>
            <a:xfrm>
              <a:off x="92710" y="106680"/>
              <a:ext cx="1679155" cy="1748775"/>
            </a:xfrm>
            <a:custGeom>
              <a:avLst/>
              <a:gdLst/>
              <a:ahLst/>
              <a:cxnLst/>
              <a:rect l="l" t="t" r="r" b="b"/>
              <a:pathLst>
                <a:path w="1679155" h="1748775">
                  <a:moveTo>
                    <a:pt x="1652485" y="1559545"/>
                  </a:moveTo>
                  <a:cubicBezTo>
                    <a:pt x="1652485" y="1647175"/>
                    <a:pt x="1576285" y="1718295"/>
                    <a:pt x="1495005" y="1718295"/>
                  </a:cubicBezTo>
                  <a:lnTo>
                    <a:pt x="66040" y="1718295"/>
                  </a:lnTo>
                  <a:cubicBezTo>
                    <a:pt x="43180" y="1718295"/>
                    <a:pt x="20320" y="1713215"/>
                    <a:pt x="0" y="1704325"/>
                  </a:cubicBezTo>
                  <a:cubicBezTo>
                    <a:pt x="26670" y="1732265"/>
                    <a:pt x="63500" y="1748775"/>
                    <a:pt x="104829" y="1748775"/>
                  </a:cubicBezTo>
                  <a:lnTo>
                    <a:pt x="1533105" y="1748775"/>
                  </a:lnTo>
                  <a:cubicBezTo>
                    <a:pt x="1613115" y="1748775"/>
                    <a:pt x="1679155" y="1682735"/>
                    <a:pt x="1679155" y="1602725"/>
                  </a:cubicBezTo>
                  <a:lnTo>
                    <a:pt x="1679155" y="95250"/>
                  </a:lnTo>
                  <a:cubicBezTo>
                    <a:pt x="1679155" y="58420"/>
                    <a:pt x="1665185" y="25400"/>
                    <a:pt x="1643595" y="0"/>
                  </a:cubicBezTo>
                  <a:cubicBezTo>
                    <a:pt x="1649945" y="16510"/>
                    <a:pt x="1652485" y="34290"/>
                    <a:pt x="1652485" y="52070"/>
                  </a:cubicBezTo>
                  <a:lnTo>
                    <a:pt x="1652485" y="1559545"/>
                  </a:lnTo>
                  <a:lnTo>
                    <a:pt x="1652485" y="1559545"/>
                  </a:lnTo>
                  <a:close/>
                </a:path>
              </a:pathLst>
            </a:custGeom>
            <a:solidFill>
              <a:srgbClr val="704430"/>
            </a:solidFill>
          </p:spPr>
        </p:sp>
        <p:sp>
          <p:nvSpPr>
            <p:cNvPr id="6" name="Freeform 6"/>
            <p:cNvSpPr/>
            <p:nvPr/>
          </p:nvSpPr>
          <p:spPr>
            <a:xfrm>
              <a:off x="12700" y="12700"/>
              <a:ext cx="1718525" cy="1799575"/>
            </a:xfrm>
            <a:custGeom>
              <a:avLst/>
              <a:gdLst/>
              <a:ahLst/>
              <a:cxnLst/>
              <a:rect l="l" t="t" r="r" b="b"/>
              <a:pathLst>
                <a:path w="1718525" h="1799575">
                  <a:moveTo>
                    <a:pt x="146050" y="1799575"/>
                  </a:moveTo>
                  <a:lnTo>
                    <a:pt x="1572475" y="1799575"/>
                  </a:lnTo>
                  <a:cubicBezTo>
                    <a:pt x="1652485" y="1799575"/>
                    <a:pt x="1718525" y="1733535"/>
                    <a:pt x="1718525" y="1653525"/>
                  </a:cubicBezTo>
                  <a:lnTo>
                    <a:pt x="1718525" y="146050"/>
                  </a:lnTo>
                  <a:cubicBezTo>
                    <a:pt x="1718525" y="66040"/>
                    <a:pt x="1652485" y="0"/>
                    <a:pt x="1572475" y="0"/>
                  </a:cubicBezTo>
                  <a:lnTo>
                    <a:pt x="146050" y="0"/>
                  </a:lnTo>
                  <a:cubicBezTo>
                    <a:pt x="66040" y="0"/>
                    <a:pt x="0" y="66040"/>
                    <a:pt x="0" y="146050"/>
                  </a:cubicBezTo>
                  <a:lnTo>
                    <a:pt x="0" y="1653525"/>
                  </a:lnTo>
                  <a:cubicBezTo>
                    <a:pt x="0" y="1734805"/>
                    <a:pt x="66040" y="1799575"/>
                    <a:pt x="146050" y="1799575"/>
                  </a:cubicBezTo>
                  <a:close/>
                </a:path>
              </a:pathLst>
            </a:custGeom>
            <a:solidFill>
              <a:srgbClr val="FFF3ED"/>
            </a:solidFill>
          </p:spPr>
        </p:sp>
        <p:sp>
          <p:nvSpPr>
            <p:cNvPr id="7" name="Freeform 7"/>
            <p:cNvSpPr/>
            <p:nvPr/>
          </p:nvSpPr>
          <p:spPr>
            <a:xfrm>
              <a:off x="0" y="0"/>
              <a:ext cx="1783295" cy="1868155"/>
            </a:xfrm>
            <a:custGeom>
              <a:avLst/>
              <a:gdLst/>
              <a:ahLst/>
              <a:cxnLst/>
              <a:rect l="l" t="t" r="r" b="b"/>
              <a:pathLst>
                <a:path w="1783295" h="1868155">
                  <a:moveTo>
                    <a:pt x="1719795" y="74930"/>
                  </a:moveTo>
                  <a:cubicBezTo>
                    <a:pt x="1691855" y="30480"/>
                    <a:pt x="1642325" y="0"/>
                    <a:pt x="1585175" y="0"/>
                  </a:cubicBezTo>
                  <a:lnTo>
                    <a:pt x="158750" y="0"/>
                  </a:lnTo>
                  <a:cubicBezTo>
                    <a:pt x="71120" y="0"/>
                    <a:pt x="0" y="71120"/>
                    <a:pt x="0" y="158750"/>
                  </a:cubicBezTo>
                  <a:lnTo>
                    <a:pt x="0" y="1666225"/>
                  </a:lnTo>
                  <a:cubicBezTo>
                    <a:pt x="0" y="1718295"/>
                    <a:pt x="25400" y="1764015"/>
                    <a:pt x="63500" y="1793225"/>
                  </a:cubicBezTo>
                  <a:cubicBezTo>
                    <a:pt x="91440" y="1837675"/>
                    <a:pt x="140970" y="1868155"/>
                    <a:pt x="198917" y="1868155"/>
                  </a:cubicBezTo>
                  <a:lnTo>
                    <a:pt x="1624545" y="1868155"/>
                  </a:lnTo>
                  <a:cubicBezTo>
                    <a:pt x="1712175" y="1868155"/>
                    <a:pt x="1783295" y="1797035"/>
                    <a:pt x="1783295" y="1709405"/>
                  </a:cubicBezTo>
                  <a:lnTo>
                    <a:pt x="1783295" y="201930"/>
                  </a:lnTo>
                  <a:cubicBezTo>
                    <a:pt x="1783295" y="149860"/>
                    <a:pt x="1757895" y="104140"/>
                    <a:pt x="1719795" y="74930"/>
                  </a:cubicBezTo>
                  <a:close/>
                  <a:moveTo>
                    <a:pt x="12700" y="1666225"/>
                  </a:moveTo>
                  <a:lnTo>
                    <a:pt x="12700" y="158750"/>
                  </a:lnTo>
                  <a:cubicBezTo>
                    <a:pt x="12700" y="78740"/>
                    <a:pt x="78740" y="12700"/>
                    <a:pt x="158750" y="12700"/>
                  </a:cubicBezTo>
                  <a:lnTo>
                    <a:pt x="1585175" y="12700"/>
                  </a:lnTo>
                  <a:cubicBezTo>
                    <a:pt x="1665185" y="12700"/>
                    <a:pt x="1731225" y="78740"/>
                    <a:pt x="1731225" y="158750"/>
                  </a:cubicBezTo>
                  <a:lnTo>
                    <a:pt x="1731225" y="1666225"/>
                  </a:lnTo>
                  <a:cubicBezTo>
                    <a:pt x="1731225" y="1746235"/>
                    <a:pt x="1665185" y="1812275"/>
                    <a:pt x="1585175" y="1812275"/>
                  </a:cubicBezTo>
                  <a:lnTo>
                    <a:pt x="158750" y="1812275"/>
                  </a:lnTo>
                  <a:cubicBezTo>
                    <a:pt x="78740" y="1812275"/>
                    <a:pt x="12700" y="1747505"/>
                    <a:pt x="12700" y="1666225"/>
                  </a:cubicBezTo>
                  <a:close/>
                  <a:moveTo>
                    <a:pt x="1771865" y="1709405"/>
                  </a:moveTo>
                  <a:cubicBezTo>
                    <a:pt x="1771865" y="1789415"/>
                    <a:pt x="1704555" y="1855455"/>
                    <a:pt x="1624545" y="1855455"/>
                  </a:cubicBezTo>
                  <a:lnTo>
                    <a:pt x="198917" y="1855455"/>
                  </a:lnTo>
                  <a:cubicBezTo>
                    <a:pt x="157480" y="1855455"/>
                    <a:pt x="120650" y="1838945"/>
                    <a:pt x="93980" y="1811005"/>
                  </a:cubicBezTo>
                  <a:cubicBezTo>
                    <a:pt x="114300" y="1819895"/>
                    <a:pt x="135890" y="1824975"/>
                    <a:pt x="160020" y="1824975"/>
                  </a:cubicBezTo>
                  <a:lnTo>
                    <a:pt x="1586445" y="1824975"/>
                  </a:lnTo>
                  <a:cubicBezTo>
                    <a:pt x="1674075" y="1824975"/>
                    <a:pt x="1745195" y="1753855"/>
                    <a:pt x="1745195" y="1666225"/>
                  </a:cubicBezTo>
                  <a:lnTo>
                    <a:pt x="1745195" y="158750"/>
                  </a:lnTo>
                  <a:cubicBezTo>
                    <a:pt x="1745195" y="140970"/>
                    <a:pt x="1741385" y="123190"/>
                    <a:pt x="1736305" y="106680"/>
                  </a:cubicBezTo>
                  <a:cubicBezTo>
                    <a:pt x="1757895" y="132080"/>
                    <a:pt x="1771865" y="165100"/>
                    <a:pt x="1771865" y="201930"/>
                  </a:cubicBezTo>
                  <a:lnTo>
                    <a:pt x="1771865" y="1709405"/>
                  </a:lnTo>
                  <a:cubicBezTo>
                    <a:pt x="1771865" y="1709405"/>
                    <a:pt x="1771865" y="1709405"/>
                    <a:pt x="1771865" y="1709405"/>
                  </a:cubicBezTo>
                  <a:close/>
                </a:path>
              </a:pathLst>
            </a:custGeom>
            <a:solidFill>
              <a:srgbClr val="704430"/>
            </a:solidFill>
          </p:spPr>
        </p:sp>
      </p:grpSp>
      <p:grpSp>
        <p:nvGrpSpPr>
          <p:cNvPr id="8" name="Group 8"/>
          <p:cNvGrpSpPr/>
          <p:nvPr/>
        </p:nvGrpSpPr>
        <p:grpSpPr>
          <a:xfrm>
            <a:off x="9144000" y="2198027"/>
            <a:ext cx="9144000" cy="7424860"/>
            <a:chOff x="0" y="0"/>
            <a:chExt cx="2532900" cy="2056696"/>
          </a:xfrm>
        </p:grpSpPr>
        <p:sp>
          <p:nvSpPr>
            <p:cNvPr id="9" name="Freeform 9"/>
            <p:cNvSpPr/>
            <p:nvPr/>
          </p:nvSpPr>
          <p:spPr>
            <a:xfrm>
              <a:off x="92710" y="106680"/>
              <a:ext cx="2428760" cy="1937316"/>
            </a:xfrm>
            <a:custGeom>
              <a:avLst/>
              <a:gdLst/>
              <a:ahLst/>
              <a:cxnLst/>
              <a:rect l="l" t="t" r="r" b="b"/>
              <a:pathLst>
                <a:path w="2428760" h="1937316">
                  <a:moveTo>
                    <a:pt x="2402090" y="1748086"/>
                  </a:moveTo>
                  <a:cubicBezTo>
                    <a:pt x="2402090" y="1835716"/>
                    <a:pt x="2325890" y="1906836"/>
                    <a:pt x="2244610" y="1906836"/>
                  </a:cubicBezTo>
                  <a:lnTo>
                    <a:pt x="66040" y="1906836"/>
                  </a:lnTo>
                  <a:cubicBezTo>
                    <a:pt x="43180" y="1906836"/>
                    <a:pt x="20320" y="1901756"/>
                    <a:pt x="0" y="1892866"/>
                  </a:cubicBezTo>
                  <a:cubicBezTo>
                    <a:pt x="26670" y="1920806"/>
                    <a:pt x="63500" y="1937316"/>
                    <a:pt x="109607" y="1937316"/>
                  </a:cubicBezTo>
                  <a:lnTo>
                    <a:pt x="2282710" y="1937316"/>
                  </a:lnTo>
                  <a:cubicBezTo>
                    <a:pt x="2362720" y="1937316"/>
                    <a:pt x="2428760" y="1871276"/>
                    <a:pt x="2428760" y="1791266"/>
                  </a:cubicBezTo>
                  <a:lnTo>
                    <a:pt x="2428760" y="95250"/>
                  </a:lnTo>
                  <a:cubicBezTo>
                    <a:pt x="2428760" y="58420"/>
                    <a:pt x="2414790" y="25400"/>
                    <a:pt x="2393200" y="0"/>
                  </a:cubicBezTo>
                  <a:cubicBezTo>
                    <a:pt x="2399550" y="16510"/>
                    <a:pt x="2402090" y="34290"/>
                    <a:pt x="2402090" y="52070"/>
                  </a:cubicBezTo>
                  <a:lnTo>
                    <a:pt x="2402090" y="1748086"/>
                  </a:lnTo>
                  <a:lnTo>
                    <a:pt x="2402090" y="1748086"/>
                  </a:lnTo>
                  <a:close/>
                </a:path>
              </a:pathLst>
            </a:custGeom>
            <a:solidFill>
              <a:srgbClr val="704430"/>
            </a:solidFill>
          </p:spPr>
        </p:sp>
        <p:sp>
          <p:nvSpPr>
            <p:cNvPr id="10" name="Freeform 10"/>
            <p:cNvSpPr/>
            <p:nvPr/>
          </p:nvSpPr>
          <p:spPr>
            <a:xfrm>
              <a:off x="12700" y="12700"/>
              <a:ext cx="2468130" cy="1988116"/>
            </a:xfrm>
            <a:custGeom>
              <a:avLst/>
              <a:gdLst/>
              <a:ahLst/>
              <a:cxnLst/>
              <a:rect l="l" t="t" r="r" b="b"/>
              <a:pathLst>
                <a:path w="2468130" h="1988116">
                  <a:moveTo>
                    <a:pt x="146050" y="1988116"/>
                  </a:moveTo>
                  <a:lnTo>
                    <a:pt x="2322080" y="1988116"/>
                  </a:lnTo>
                  <a:cubicBezTo>
                    <a:pt x="2402090" y="1988116"/>
                    <a:pt x="2468130" y="1922076"/>
                    <a:pt x="2468130" y="1842066"/>
                  </a:cubicBezTo>
                  <a:lnTo>
                    <a:pt x="2468130" y="146050"/>
                  </a:lnTo>
                  <a:cubicBezTo>
                    <a:pt x="2468130" y="66040"/>
                    <a:pt x="2402090" y="0"/>
                    <a:pt x="2322080" y="0"/>
                  </a:cubicBezTo>
                  <a:lnTo>
                    <a:pt x="146050" y="0"/>
                  </a:lnTo>
                  <a:cubicBezTo>
                    <a:pt x="66040" y="0"/>
                    <a:pt x="0" y="66040"/>
                    <a:pt x="0" y="146050"/>
                  </a:cubicBezTo>
                  <a:lnTo>
                    <a:pt x="0" y="1842066"/>
                  </a:lnTo>
                  <a:cubicBezTo>
                    <a:pt x="0" y="1923346"/>
                    <a:pt x="66040" y="1988116"/>
                    <a:pt x="146050" y="1988116"/>
                  </a:cubicBezTo>
                  <a:close/>
                </a:path>
              </a:pathLst>
            </a:custGeom>
            <a:solidFill>
              <a:srgbClr val="FFF3ED"/>
            </a:solidFill>
          </p:spPr>
        </p:sp>
        <p:sp>
          <p:nvSpPr>
            <p:cNvPr id="11" name="Freeform 11"/>
            <p:cNvSpPr/>
            <p:nvPr/>
          </p:nvSpPr>
          <p:spPr>
            <a:xfrm>
              <a:off x="0" y="0"/>
              <a:ext cx="2532900" cy="2056696"/>
            </a:xfrm>
            <a:custGeom>
              <a:avLst/>
              <a:gdLst/>
              <a:ahLst/>
              <a:cxnLst/>
              <a:rect l="l" t="t" r="r" b="b"/>
              <a:pathLst>
                <a:path w="2532900" h="2056696">
                  <a:moveTo>
                    <a:pt x="2469400" y="74930"/>
                  </a:moveTo>
                  <a:cubicBezTo>
                    <a:pt x="2441460" y="30480"/>
                    <a:pt x="2391930" y="0"/>
                    <a:pt x="2334780" y="0"/>
                  </a:cubicBezTo>
                  <a:lnTo>
                    <a:pt x="158750" y="0"/>
                  </a:lnTo>
                  <a:cubicBezTo>
                    <a:pt x="71120" y="0"/>
                    <a:pt x="0" y="71120"/>
                    <a:pt x="0" y="158750"/>
                  </a:cubicBezTo>
                  <a:lnTo>
                    <a:pt x="0" y="1854766"/>
                  </a:lnTo>
                  <a:cubicBezTo>
                    <a:pt x="0" y="1906836"/>
                    <a:pt x="25400" y="1952556"/>
                    <a:pt x="63500" y="1981766"/>
                  </a:cubicBezTo>
                  <a:cubicBezTo>
                    <a:pt x="91440" y="2026216"/>
                    <a:pt x="140970" y="2056696"/>
                    <a:pt x="204440" y="2056696"/>
                  </a:cubicBezTo>
                  <a:lnTo>
                    <a:pt x="2374150" y="2056696"/>
                  </a:lnTo>
                  <a:cubicBezTo>
                    <a:pt x="2461780" y="2056696"/>
                    <a:pt x="2532900" y="1985576"/>
                    <a:pt x="2532900" y="1897946"/>
                  </a:cubicBezTo>
                  <a:lnTo>
                    <a:pt x="2532900" y="201930"/>
                  </a:lnTo>
                  <a:cubicBezTo>
                    <a:pt x="2532900" y="149860"/>
                    <a:pt x="2507500" y="104140"/>
                    <a:pt x="2469400" y="74930"/>
                  </a:cubicBezTo>
                  <a:close/>
                  <a:moveTo>
                    <a:pt x="12700" y="1854766"/>
                  </a:moveTo>
                  <a:lnTo>
                    <a:pt x="12700" y="158750"/>
                  </a:lnTo>
                  <a:cubicBezTo>
                    <a:pt x="12700" y="78740"/>
                    <a:pt x="78740" y="12700"/>
                    <a:pt x="158750" y="12700"/>
                  </a:cubicBezTo>
                  <a:lnTo>
                    <a:pt x="2334780" y="12700"/>
                  </a:lnTo>
                  <a:cubicBezTo>
                    <a:pt x="2414790" y="12700"/>
                    <a:pt x="2480830" y="78740"/>
                    <a:pt x="2480830" y="158750"/>
                  </a:cubicBezTo>
                  <a:lnTo>
                    <a:pt x="2480830" y="1854766"/>
                  </a:lnTo>
                  <a:cubicBezTo>
                    <a:pt x="2480830" y="1934776"/>
                    <a:pt x="2414790" y="2000816"/>
                    <a:pt x="2334780" y="2000816"/>
                  </a:cubicBezTo>
                  <a:lnTo>
                    <a:pt x="158750" y="2000816"/>
                  </a:lnTo>
                  <a:cubicBezTo>
                    <a:pt x="78740" y="2000816"/>
                    <a:pt x="12700" y="1936046"/>
                    <a:pt x="12700" y="1854766"/>
                  </a:cubicBezTo>
                  <a:close/>
                  <a:moveTo>
                    <a:pt x="2521470" y="1897946"/>
                  </a:moveTo>
                  <a:cubicBezTo>
                    <a:pt x="2521470" y="1977956"/>
                    <a:pt x="2454160" y="2043996"/>
                    <a:pt x="2374150" y="2043996"/>
                  </a:cubicBezTo>
                  <a:lnTo>
                    <a:pt x="204440" y="2043996"/>
                  </a:lnTo>
                  <a:cubicBezTo>
                    <a:pt x="157480" y="2043996"/>
                    <a:pt x="120650" y="2027486"/>
                    <a:pt x="93980" y="1999546"/>
                  </a:cubicBezTo>
                  <a:cubicBezTo>
                    <a:pt x="114300" y="2008436"/>
                    <a:pt x="135890" y="2013516"/>
                    <a:pt x="160020" y="2013516"/>
                  </a:cubicBezTo>
                  <a:lnTo>
                    <a:pt x="2336050" y="2013516"/>
                  </a:lnTo>
                  <a:cubicBezTo>
                    <a:pt x="2423680" y="2013516"/>
                    <a:pt x="2494800" y="1942396"/>
                    <a:pt x="2494800" y="1854766"/>
                  </a:cubicBezTo>
                  <a:lnTo>
                    <a:pt x="2494800" y="158750"/>
                  </a:lnTo>
                  <a:cubicBezTo>
                    <a:pt x="2494800" y="140970"/>
                    <a:pt x="2490990" y="123190"/>
                    <a:pt x="2485910" y="106680"/>
                  </a:cubicBezTo>
                  <a:cubicBezTo>
                    <a:pt x="2507500" y="132080"/>
                    <a:pt x="2521470" y="165100"/>
                    <a:pt x="2521470" y="201930"/>
                  </a:cubicBezTo>
                  <a:lnTo>
                    <a:pt x="2521470" y="1897946"/>
                  </a:lnTo>
                  <a:cubicBezTo>
                    <a:pt x="2521470" y="1897946"/>
                    <a:pt x="2521470" y="1897946"/>
                    <a:pt x="2521470" y="1897946"/>
                  </a:cubicBezTo>
                  <a:close/>
                </a:path>
              </a:pathLst>
            </a:custGeom>
            <a:solidFill>
              <a:srgbClr val="704430"/>
            </a:solidFill>
          </p:spPr>
        </p:sp>
      </p:grpSp>
      <p:grpSp>
        <p:nvGrpSpPr>
          <p:cNvPr id="12" name="Group 12"/>
          <p:cNvGrpSpPr/>
          <p:nvPr/>
        </p:nvGrpSpPr>
        <p:grpSpPr>
          <a:xfrm>
            <a:off x="1028583" y="2840857"/>
            <a:ext cx="6324054" cy="1854562"/>
            <a:chOff x="0" y="0"/>
            <a:chExt cx="12322884" cy="1913890"/>
          </a:xfrm>
        </p:grpSpPr>
        <p:sp>
          <p:nvSpPr>
            <p:cNvPr id="13" name="Freeform 13"/>
            <p:cNvSpPr/>
            <p:nvPr/>
          </p:nvSpPr>
          <p:spPr>
            <a:xfrm>
              <a:off x="0" y="0"/>
              <a:ext cx="12322884" cy="1913890"/>
            </a:xfrm>
            <a:custGeom>
              <a:avLst/>
              <a:gdLst/>
              <a:ahLst/>
              <a:cxnLst/>
              <a:rect l="l" t="t" r="r" b="b"/>
              <a:pathLst>
                <a:path w="12322884" h="1913890">
                  <a:moveTo>
                    <a:pt x="12322884" y="956945"/>
                  </a:moveTo>
                  <a:lnTo>
                    <a:pt x="12322884" y="956945"/>
                  </a:lnTo>
                  <a:cubicBezTo>
                    <a:pt x="12322884" y="1485392"/>
                    <a:pt x="11894514" y="1913890"/>
                    <a:pt x="11365940" y="1913890"/>
                  </a:cubicBezTo>
                  <a:lnTo>
                    <a:pt x="956945" y="1913890"/>
                  </a:lnTo>
                  <a:cubicBezTo>
                    <a:pt x="428371" y="1913890"/>
                    <a:pt x="0" y="1485392"/>
                    <a:pt x="0" y="956945"/>
                  </a:cubicBezTo>
                  <a:lnTo>
                    <a:pt x="0" y="956945"/>
                  </a:lnTo>
                  <a:cubicBezTo>
                    <a:pt x="0" y="428371"/>
                    <a:pt x="428371" y="0"/>
                    <a:pt x="956945" y="0"/>
                  </a:cubicBezTo>
                  <a:lnTo>
                    <a:pt x="11365939" y="0"/>
                  </a:lnTo>
                  <a:cubicBezTo>
                    <a:pt x="11894386" y="0"/>
                    <a:pt x="12322884" y="428371"/>
                    <a:pt x="12322884" y="956945"/>
                  </a:cubicBezTo>
                  <a:close/>
                </a:path>
              </a:pathLst>
            </a:custGeom>
            <a:solidFill>
              <a:srgbClr val="B9DDBF"/>
            </a:solidFill>
          </p:spPr>
        </p:sp>
      </p:grpSp>
      <p:grpSp>
        <p:nvGrpSpPr>
          <p:cNvPr id="14" name="Group 14"/>
          <p:cNvGrpSpPr/>
          <p:nvPr/>
        </p:nvGrpSpPr>
        <p:grpSpPr>
          <a:xfrm>
            <a:off x="9290715" y="2245071"/>
            <a:ext cx="8615054" cy="6113429"/>
            <a:chOff x="0" y="0"/>
            <a:chExt cx="12322884" cy="1913890"/>
          </a:xfrm>
        </p:grpSpPr>
        <p:sp>
          <p:nvSpPr>
            <p:cNvPr id="15" name="Freeform 15"/>
            <p:cNvSpPr/>
            <p:nvPr/>
          </p:nvSpPr>
          <p:spPr>
            <a:xfrm>
              <a:off x="0" y="0"/>
              <a:ext cx="12322884" cy="1913890"/>
            </a:xfrm>
            <a:custGeom>
              <a:avLst/>
              <a:gdLst/>
              <a:ahLst/>
              <a:cxnLst/>
              <a:rect l="l" t="t" r="r" b="b"/>
              <a:pathLst>
                <a:path w="12322884" h="1913890">
                  <a:moveTo>
                    <a:pt x="12322884" y="956945"/>
                  </a:moveTo>
                  <a:lnTo>
                    <a:pt x="12322884" y="956945"/>
                  </a:lnTo>
                  <a:cubicBezTo>
                    <a:pt x="12322884" y="1485392"/>
                    <a:pt x="11894514" y="1913890"/>
                    <a:pt x="11365940" y="1913890"/>
                  </a:cubicBezTo>
                  <a:lnTo>
                    <a:pt x="956945" y="1913890"/>
                  </a:lnTo>
                  <a:cubicBezTo>
                    <a:pt x="428371" y="1913890"/>
                    <a:pt x="0" y="1485392"/>
                    <a:pt x="0" y="956945"/>
                  </a:cubicBezTo>
                  <a:lnTo>
                    <a:pt x="0" y="956945"/>
                  </a:lnTo>
                  <a:cubicBezTo>
                    <a:pt x="0" y="428371"/>
                    <a:pt x="428371" y="0"/>
                    <a:pt x="956945" y="0"/>
                  </a:cubicBezTo>
                  <a:lnTo>
                    <a:pt x="11365939" y="0"/>
                  </a:lnTo>
                  <a:cubicBezTo>
                    <a:pt x="11894386" y="0"/>
                    <a:pt x="12322884" y="428371"/>
                    <a:pt x="12322884" y="956945"/>
                  </a:cubicBezTo>
                  <a:close/>
                </a:path>
              </a:pathLst>
            </a:custGeom>
            <a:solidFill>
              <a:srgbClr val="B9DDBF"/>
            </a:solid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80958" y="2243875"/>
            <a:ext cx="456119" cy="516849"/>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605642" y="1928499"/>
            <a:ext cx="475716" cy="539055"/>
          </a:xfrm>
          <a:prstGeom prst="rect">
            <a:avLst/>
          </a:prstGeom>
        </p:spPr>
      </p:pic>
      <p:sp>
        <p:nvSpPr>
          <p:cNvPr id="18" name="TextBox 18"/>
          <p:cNvSpPr txBox="1"/>
          <p:nvPr/>
        </p:nvSpPr>
        <p:spPr>
          <a:xfrm>
            <a:off x="702575" y="446548"/>
            <a:ext cx="12783973" cy="923330"/>
          </a:xfrm>
          <a:prstGeom prst="rect">
            <a:avLst/>
          </a:prstGeom>
          <a:solidFill>
            <a:schemeClr val="bg1"/>
          </a:solidFill>
        </p:spPr>
        <p:txBody>
          <a:bodyPr lIns="0" tIns="0" rIns="0" bIns="0" rtlCol="0" anchor="t">
            <a:spAutoFit/>
          </a:bodyPr>
          <a:lstStyle/>
          <a:p>
            <a:pPr algn="ctr"/>
            <a:r>
              <a:rPr lang="en-US" sz="6000" b="1" dirty="0" err="1">
                <a:solidFill>
                  <a:srgbClr val="FF0000"/>
                </a:solidFill>
              </a:rPr>
              <a:t>Ảnh</a:t>
            </a:r>
            <a:r>
              <a:rPr lang="en-US" sz="6000" b="1" dirty="0">
                <a:solidFill>
                  <a:srgbClr val="FF0000"/>
                </a:solidFill>
              </a:rPr>
              <a:t> </a:t>
            </a:r>
            <a:r>
              <a:rPr lang="en-US" sz="6000" b="1" dirty="0" err="1">
                <a:solidFill>
                  <a:srgbClr val="FF0000"/>
                </a:solidFill>
              </a:rPr>
              <a:t>hưởng</a:t>
            </a:r>
            <a:r>
              <a:rPr lang="en-US" sz="6000" b="1" dirty="0">
                <a:solidFill>
                  <a:srgbClr val="FF0000"/>
                </a:solidFill>
              </a:rPr>
              <a:t> </a:t>
            </a:r>
            <a:r>
              <a:rPr lang="en-US" sz="6000" b="1" dirty="0" err="1">
                <a:solidFill>
                  <a:srgbClr val="FF0000"/>
                </a:solidFill>
              </a:rPr>
              <a:t>của</a:t>
            </a:r>
            <a:r>
              <a:rPr lang="en-US" sz="6000" b="1" dirty="0">
                <a:solidFill>
                  <a:srgbClr val="FF0000"/>
                </a:solidFill>
              </a:rPr>
              <a:t> MT </a:t>
            </a:r>
            <a:r>
              <a:rPr lang="en-US" sz="6000" b="1" dirty="0" err="1">
                <a:solidFill>
                  <a:srgbClr val="FF0000"/>
                </a:solidFill>
              </a:rPr>
              <a:t>đất</a:t>
            </a:r>
            <a:r>
              <a:rPr lang="en-US" sz="6000" b="1" dirty="0">
                <a:solidFill>
                  <a:srgbClr val="FF0000"/>
                </a:solidFill>
              </a:rPr>
              <a:t> ô </a:t>
            </a:r>
            <a:r>
              <a:rPr lang="en-US" sz="6000" b="1" dirty="0" err="1">
                <a:solidFill>
                  <a:srgbClr val="FF0000"/>
                </a:solidFill>
              </a:rPr>
              <a:t>nhiễm</a:t>
            </a:r>
            <a:endParaRPr lang="en-US" sz="6000" dirty="0">
              <a:solidFill>
                <a:srgbClr val="FF0000"/>
              </a:solidFill>
            </a:endParaRPr>
          </a:p>
        </p:txBody>
      </p:sp>
      <p:sp>
        <p:nvSpPr>
          <p:cNvPr id="19" name="TextBox 19"/>
          <p:cNvSpPr txBox="1"/>
          <p:nvPr/>
        </p:nvSpPr>
        <p:spPr>
          <a:xfrm>
            <a:off x="1017697" y="4949028"/>
            <a:ext cx="6278209" cy="1922001"/>
          </a:xfrm>
          <a:prstGeom prst="rect">
            <a:avLst/>
          </a:prstGeom>
        </p:spPr>
        <p:txBody>
          <a:bodyPr wrap="square" lIns="0" tIns="0" rIns="0" bIns="0" rtlCol="0" anchor="t">
            <a:spAutoFit/>
          </a:bodyPr>
          <a:lstStyle/>
          <a:p>
            <a:pPr algn="just">
              <a:lnSpc>
                <a:spcPct val="150000"/>
              </a:lnSpc>
            </a:pPr>
            <a:r>
              <a:rPr lang="vi-VN" sz="4400" dirty="0"/>
              <a:t>bệnh ngoài da, bệnh ung thư và một số bệnh khác</a:t>
            </a:r>
            <a:endParaRPr lang="en-US" sz="8800" dirty="0"/>
          </a:p>
        </p:txBody>
      </p:sp>
      <p:sp>
        <p:nvSpPr>
          <p:cNvPr id="21" name="TextBox 21"/>
          <p:cNvSpPr txBox="1"/>
          <p:nvPr/>
        </p:nvSpPr>
        <p:spPr>
          <a:xfrm>
            <a:off x="1478133" y="2941163"/>
            <a:ext cx="5611102" cy="1661993"/>
          </a:xfrm>
          <a:prstGeom prst="rect">
            <a:avLst/>
          </a:prstGeom>
        </p:spPr>
        <p:txBody>
          <a:bodyPr wrap="square" lIns="0" tIns="0" rIns="0" bIns="0" rtlCol="0" anchor="t">
            <a:spAutoFit/>
          </a:bodyPr>
          <a:lstStyle/>
          <a:p>
            <a:pPr algn="just"/>
            <a:r>
              <a:rPr lang="vi-VN" sz="3600" b="1" dirty="0"/>
              <a:t>Người dân ở những nơi bị ô nhiễm đất có thể mắc các bệnh</a:t>
            </a:r>
            <a:r>
              <a:rPr lang="en-US" sz="3600" b="1" dirty="0"/>
              <a:t>:</a:t>
            </a:r>
            <a:r>
              <a:rPr lang="vi-VN" sz="3600" b="1" dirty="0"/>
              <a:t> </a:t>
            </a:r>
            <a:endParaRPr lang="en-US" sz="19900" b="1" dirty="0">
              <a:solidFill>
                <a:srgbClr val="704430"/>
              </a:solidFill>
              <a:latin typeface="Nunito Bold"/>
            </a:endParaRPr>
          </a:p>
        </p:txBody>
      </p:sp>
      <p:sp>
        <p:nvSpPr>
          <p:cNvPr id="22" name="TextBox 22"/>
          <p:cNvSpPr txBox="1"/>
          <p:nvPr/>
        </p:nvSpPr>
        <p:spPr>
          <a:xfrm>
            <a:off x="9714375" y="2760724"/>
            <a:ext cx="7923924" cy="4312655"/>
          </a:xfrm>
          <a:prstGeom prst="rect">
            <a:avLst/>
          </a:prstGeom>
        </p:spPr>
        <p:txBody>
          <a:bodyPr wrap="square" lIns="0" tIns="0" rIns="0" bIns="0" rtlCol="0" anchor="t">
            <a:spAutoFit/>
          </a:bodyPr>
          <a:lstStyle/>
          <a:p>
            <a:pPr algn="just">
              <a:lnSpc>
                <a:spcPct val="150000"/>
              </a:lnSpc>
            </a:pPr>
            <a:r>
              <a:rPr lang="vi-VN" sz="4800" b="1" dirty="0"/>
              <a:t>Ngoài ra, đất bị ô nhiễm còn ảnh hưởng đến chất lượng cây trồng và tác động đến hệ sinh thái.</a:t>
            </a:r>
            <a:endParaRPr lang="en-US" sz="4800" b="1" dirty="0"/>
          </a:p>
        </p:txBody>
      </p:sp>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1006" flipH="1">
            <a:off x="4534448" y="7831323"/>
            <a:ext cx="2210677" cy="22228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9" name="Google Shape;3343;p59">
            <a:extLst>
              <a:ext uri="{FF2B5EF4-FFF2-40B4-BE49-F238E27FC236}">
                <a16:creationId xmlns:a16="http://schemas.microsoft.com/office/drawing/2014/main" id="{1E50AEC6-4647-428A-BCCD-7E93023A377E}"/>
              </a:ext>
            </a:extLst>
          </p:cNvPr>
          <p:cNvSpPr txBox="1">
            <a:spLocks noGrp="1"/>
          </p:cNvSpPr>
          <p:nvPr>
            <p:ph type="title" idx="4294967295"/>
          </p:nvPr>
        </p:nvSpPr>
        <p:spPr>
          <a:xfrm>
            <a:off x="609600" y="246956"/>
            <a:ext cx="17068800" cy="1618842"/>
          </a:xfrm>
          <a:prstGeom prst="rect">
            <a:avLst/>
          </a:prstGeom>
          <a:solidFill>
            <a:schemeClr val="bg1"/>
          </a:solidFill>
        </p:spPr>
        <p:txBody>
          <a:bodyPr spcFirstLastPara="1" vert="horz" wrap="square" lIns="182850" tIns="182850" rIns="182850" bIns="182850" numCol="1" rtlCol="0" anchor="ctr" anchorCtr="0" compatLnSpc="1">
            <a:prstTxWarp prst="textNoShape">
              <a:avLst/>
            </a:prstTxWarp>
            <a:noAutofit/>
          </a:bodyPr>
          <a:lstStyle/>
          <a:p>
            <a:r>
              <a:rPr lang="en-US" sz="6600" b="1" dirty="0" err="1">
                <a:solidFill>
                  <a:srgbClr val="FF0000"/>
                </a:solidFill>
              </a:rPr>
              <a:t>Ảnh</a:t>
            </a:r>
            <a:r>
              <a:rPr lang="en-US" sz="6600" b="1" dirty="0">
                <a:solidFill>
                  <a:srgbClr val="FF0000"/>
                </a:solidFill>
              </a:rPr>
              <a:t> </a:t>
            </a:r>
            <a:r>
              <a:rPr lang="en-US" sz="6600" b="1" dirty="0" err="1">
                <a:solidFill>
                  <a:srgbClr val="FF0000"/>
                </a:solidFill>
              </a:rPr>
              <a:t>hưởng</a:t>
            </a:r>
            <a:r>
              <a:rPr lang="en-US" sz="6600" b="1" dirty="0">
                <a:solidFill>
                  <a:srgbClr val="FF0000"/>
                </a:solidFill>
              </a:rPr>
              <a:t> </a:t>
            </a:r>
            <a:r>
              <a:rPr lang="en-US" sz="6600" b="1" dirty="0" err="1">
                <a:solidFill>
                  <a:srgbClr val="FF0000"/>
                </a:solidFill>
              </a:rPr>
              <a:t>của</a:t>
            </a:r>
            <a:r>
              <a:rPr lang="en-US" sz="6600" b="1" dirty="0">
                <a:solidFill>
                  <a:srgbClr val="FF0000"/>
                </a:solidFill>
              </a:rPr>
              <a:t> MT </a:t>
            </a:r>
            <a:r>
              <a:rPr lang="en-US" sz="6600" b="1" dirty="0" err="1">
                <a:solidFill>
                  <a:srgbClr val="FF0000"/>
                </a:solidFill>
              </a:rPr>
              <a:t>nước</a:t>
            </a:r>
            <a:r>
              <a:rPr lang="en-US" sz="6600" b="1" dirty="0">
                <a:solidFill>
                  <a:srgbClr val="FF0000"/>
                </a:solidFill>
              </a:rPr>
              <a:t> ô </a:t>
            </a:r>
            <a:r>
              <a:rPr lang="en-US" sz="6600" b="1" dirty="0" err="1">
                <a:solidFill>
                  <a:srgbClr val="FF0000"/>
                </a:solidFill>
              </a:rPr>
              <a:t>nhiễm</a:t>
            </a:r>
            <a:endParaRPr lang="en-US" sz="6600" dirty="0">
              <a:solidFill>
                <a:srgbClr val="FF0000"/>
              </a:solidFill>
            </a:endParaRPr>
          </a:p>
        </p:txBody>
      </p:sp>
      <p:sp>
        <p:nvSpPr>
          <p:cNvPr id="3" name="Google Shape;3343;p59">
            <a:extLst>
              <a:ext uri="{FF2B5EF4-FFF2-40B4-BE49-F238E27FC236}">
                <a16:creationId xmlns:a16="http://schemas.microsoft.com/office/drawing/2014/main" id="{28E9E1D3-E232-BB10-F0DC-46E6AD39C4DB}"/>
              </a:ext>
            </a:extLst>
          </p:cNvPr>
          <p:cNvSpPr txBox="1">
            <a:spLocks/>
          </p:cNvSpPr>
          <p:nvPr/>
        </p:nvSpPr>
        <p:spPr>
          <a:xfrm>
            <a:off x="304800" y="2476500"/>
            <a:ext cx="17678399" cy="7563544"/>
          </a:xfrm>
          <a:prstGeom prst="rect">
            <a:avLst/>
          </a:prstGeom>
          <a:solidFill>
            <a:schemeClr val="bg1"/>
          </a:solidFill>
        </p:spPr>
        <p:txBody>
          <a:bodyPr spcFirstLastPara="1" vert="horz" wrap="square" lIns="182850" tIns="182850" rIns="182850" bIns="182850" numCol="1" rtlCol="0"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lgn="just">
              <a:lnSpc>
                <a:spcPct val="150000"/>
              </a:lnSpc>
              <a:buFont typeface="Arial" panose="020B0604020202020204" pitchFamily="34" charset="0"/>
              <a:buChar char="•"/>
            </a:pPr>
            <a:r>
              <a:rPr lang="en-US" sz="6000" dirty="0"/>
              <a:t>G</a:t>
            </a:r>
            <a:r>
              <a:rPr lang="vi-VN" sz="6000" dirty="0"/>
              <a:t>ây ra các bệnh về da, tiêu hoá, suy giảm hệ miễn dịch và một số bệnh khác</a:t>
            </a:r>
            <a:endParaRPr lang="en-US" sz="6000" dirty="0"/>
          </a:p>
          <a:p>
            <a:pPr marL="857250" indent="-857250" algn="just">
              <a:lnSpc>
                <a:spcPct val="150000"/>
              </a:lnSpc>
              <a:buFont typeface="Arial" panose="020B0604020202020204" pitchFamily="34" charset="0"/>
              <a:buChar char="•"/>
            </a:pPr>
            <a:r>
              <a:rPr lang="en-US" sz="6000" dirty="0" err="1"/>
              <a:t>Ản</a:t>
            </a:r>
            <a:r>
              <a:rPr lang="vi-VN" sz="6000" dirty="0"/>
              <a:t>h hưởng đến năng suất và chất lượng cây trồng, nuôi trồng thuỷ sản</a:t>
            </a:r>
            <a:endParaRPr lang="en-US" sz="6000" dirty="0"/>
          </a:p>
          <a:p>
            <a:pPr marL="857250" indent="-857250" algn="just">
              <a:lnSpc>
                <a:spcPct val="150000"/>
              </a:lnSpc>
              <a:buFont typeface="Arial" panose="020B0604020202020204" pitchFamily="34" charset="0"/>
              <a:buChar char="•"/>
            </a:pPr>
            <a:r>
              <a:rPr lang="en-US" sz="6000" dirty="0" err="1"/>
              <a:t>Gây</a:t>
            </a:r>
            <a:r>
              <a:rPr lang="en-US" sz="6000" dirty="0"/>
              <a:t> </a:t>
            </a:r>
            <a:r>
              <a:rPr lang="en-US" sz="6000" dirty="0" err="1"/>
              <a:t>thiếu</a:t>
            </a:r>
            <a:r>
              <a:rPr lang="en-US" sz="6000" dirty="0"/>
              <a:t> </a:t>
            </a:r>
            <a:r>
              <a:rPr lang="en-US" sz="6000" dirty="0" err="1"/>
              <a:t>nước</a:t>
            </a:r>
            <a:r>
              <a:rPr lang="en-US" sz="6000" dirty="0"/>
              <a:t> </a:t>
            </a:r>
            <a:r>
              <a:rPr lang="en-US" sz="6000" dirty="0" err="1"/>
              <a:t>sinh</a:t>
            </a:r>
            <a:r>
              <a:rPr lang="en-US" sz="6000" dirty="0"/>
              <a:t> </a:t>
            </a:r>
            <a:r>
              <a:rPr lang="en-US" sz="6000" dirty="0" err="1"/>
              <a:t>hoạt</a:t>
            </a:r>
            <a:r>
              <a:rPr lang="en-US" sz="6000" dirty="0"/>
              <a:t> </a:t>
            </a:r>
            <a:r>
              <a:rPr lang="en-US" sz="6000" dirty="0" err="1"/>
              <a:t>hằng</a:t>
            </a:r>
            <a:r>
              <a:rPr lang="en-US" sz="6000" dirty="0"/>
              <a:t> </a:t>
            </a:r>
            <a:r>
              <a:rPr lang="en-US" sz="6000" dirty="0" err="1"/>
              <a:t>ngày</a:t>
            </a:r>
            <a:endParaRPr lang="en-US" sz="6000" dirty="0"/>
          </a:p>
        </p:txBody>
      </p:sp>
      <p:pic>
        <p:nvPicPr>
          <p:cNvPr id="4" name="Picture 8">
            <a:extLst>
              <a:ext uri="{FF2B5EF4-FFF2-40B4-BE49-F238E27FC236}">
                <a16:creationId xmlns:a16="http://schemas.microsoft.com/office/drawing/2014/main" id="{6745CCCB-BD27-B264-724C-A258E09D72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05187" y="246956"/>
            <a:ext cx="2836928" cy="2391596"/>
          </a:xfrm>
          <a:prstGeom prst="rect">
            <a:avLst/>
          </a:prstGeom>
        </p:spPr>
      </p:pic>
    </p:spTree>
    <p:extLst>
      <p:ext uri="{BB962C8B-B14F-4D97-AF65-F5344CB8AC3E}">
        <p14:creationId xmlns:p14="http://schemas.microsoft.com/office/powerpoint/2010/main" val="395176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506347" y="1038225"/>
            <a:ext cx="3581213" cy="1652766"/>
            <a:chOff x="0" y="0"/>
            <a:chExt cx="1034622" cy="477489"/>
          </a:xfrm>
        </p:grpSpPr>
        <p:sp>
          <p:nvSpPr>
            <p:cNvPr id="4" name="Freeform 4"/>
            <p:cNvSpPr/>
            <p:nvPr/>
          </p:nvSpPr>
          <p:spPr>
            <a:xfrm>
              <a:off x="92710" y="106680"/>
              <a:ext cx="930482" cy="358109"/>
            </a:xfrm>
            <a:custGeom>
              <a:avLst/>
              <a:gdLst/>
              <a:ahLst/>
              <a:cxnLst/>
              <a:rect l="l" t="t" r="r" b="b"/>
              <a:pathLst>
                <a:path w="930482" h="358109">
                  <a:moveTo>
                    <a:pt x="903812" y="168879"/>
                  </a:moveTo>
                  <a:cubicBezTo>
                    <a:pt x="903812" y="256509"/>
                    <a:pt x="827612" y="327629"/>
                    <a:pt x="746332" y="327629"/>
                  </a:cubicBezTo>
                  <a:lnTo>
                    <a:pt x="66040" y="327629"/>
                  </a:lnTo>
                  <a:cubicBezTo>
                    <a:pt x="43180" y="327629"/>
                    <a:pt x="20320" y="322549"/>
                    <a:pt x="0" y="313659"/>
                  </a:cubicBezTo>
                  <a:cubicBezTo>
                    <a:pt x="26670" y="341599"/>
                    <a:pt x="63500" y="358109"/>
                    <a:pt x="100058" y="358109"/>
                  </a:cubicBezTo>
                  <a:lnTo>
                    <a:pt x="784432" y="358109"/>
                  </a:lnTo>
                  <a:cubicBezTo>
                    <a:pt x="864442" y="358109"/>
                    <a:pt x="930482" y="292069"/>
                    <a:pt x="930482" y="212059"/>
                  </a:cubicBezTo>
                  <a:lnTo>
                    <a:pt x="930482" y="95250"/>
                  </a:lnTo>
                  <a:cubicBezTo>
                    <a:pt x="930482" y="58420"/>
                    <a:pt x="916512" y="25400"/>
                    <a:pt x="894922" y="0"/>
                  </a:cubicBezTo>
                  <a:cubicBezTo>
                    <a:pt x="901272" y="16510"/>
                    <a:pt x="903812" y="34290"/>
                    <a:pt x="903812" y="52070"/>
                  </a:cubicBezTo>
                  <a:lnTo>
                    <a:pt x="903812" y="168879"/>
                  </a:lnTo>
                  <a:lnTo>
                    <a:pt x="903812" y="168879"/>
                  </a:lnTo>
                  <a:close/>
                </a:path>
              </a:pathLst>
            </a:custGeom>
            <a:solidFill>
              <a:srgbClr val="704430"/>
            </a:solidFill>
          </p:spPr>
        </p:sp>
        <p:sp>
          <p:nvSpPr>
            <p:cNvPr id="5" name="Freeform 5"/>
            <p:cNvSpPr/>
            <p:nvPr/>
          </p:nvSpPr>
          <p:spPr>
            <a:xfrm>
              <a:off x="12700" y="12700"/>
              <a:ext cx="969852" cy="408909"/>
            </a:xfrm>
            <a:custGeom>
              <a:avLst/>
              <a:gdLst/>
              <a:ahLst/>
              <a:cxnLst/>
              <a:rect l="l" t="t" r="r" b="b"/>
              <a:pathLst>
                <a:path w="969852" h="408909">
                  <a:moveTo>
                    <a:pt x="146050" y="408909"/>
                  </a:moveTo>
                  <a:lnTo>
                    <a:pt x="823802" y="408909"/>
                  </a:lnTo>
                  <a:cubicBezTo>
                    <a:pt x="903812" y="408909"/>
                    <a:pt x="969852" y="342869"/>
                    <a:pt x="969852" y="262859"/>
                  </a:cubicBezTo>
                  <a:lnTo>
                    <a:pt x="969852" y="146050"/>
                  </a:lnTo>
                  <a:cubicBezTo>
                    <a:pt x="969852" y="66040"/>
                    <a:pt x="903812" y="0"/>
                    <a:pt x="823802" y="0"/>
                  </a:cubicBezTo>
                  <a:lnTo>
                    <a:pt x="146050" y="0"/>
                  </a:lnTo>
                  <a:cubicBezTo>
                    <a:pt x="66040" y="0"/>
                    <a:pt x="0" y="66040"/>
                    <a:pt x="0" y="146050"/>
                  </a:cubicBezTo>
                  <a:lnTo>
                    <a:pt x="0" y="262859"/>
                  </a:lnTo>
                  <a:cubicBezTo>
                    <a:pt x="0" y="344139"/>
                    <a:pt x="66040" y="408909"/>
                    <a:pt x="146050" y="408909"/>
                  </a:cubicBezTo>
                  <a:close/>
                </a:path>
              </a:pathLst>
            </a:custGeom>
            <a:solidFill>
              <a:srgbClr val="FFF3ED"/>
            </a:solidFill>
          </p:spPr>
        </p:sp>
        <p:sp>
          <p:nvSpPr>
            <p:cNvPr id="6" name="Freeform 6"/>
            <p:cNvSpPr/>
            <p:nvPr/>
          </p:nvSpPr>
          <p:spPr>
            <a:xfrm>
              <a:off x="0" y="0"/>
              <a:ext cx="1034622" cy="477489"/>
            </a:xfrm>
            <a:custGeom>
              <a:avLst/>
              <a:gdLst/>
              <a:ahLst/>
              <a:cxnLst/>
              <a:rect l="l" t="t" r="r" b="b"/>
              <a:pathLst>
                <a:path w="1034622" h="477489">
                  <a:moveTo>
                    <a:pt x="971122" y="74930"/>
                  </a:moveTo>
                  <a:cubicBezTo>
                    <a:pt x="943182" y="30480"/>
                    <a:pt x="893652" y="0"/>
                    <a:pt x="836502" y="0"/>
                  </a:cubicBezTo>
                  <a:lnTo>
                    <a:pt x="158750" y="0"/>
                  </a:lnTo>
                  <a:cubicBezTo>
                    <a:pt x="71120" y="0"/>
                    <a:pt x="0" y="71120"/>
                    <a:pt x="0" y="158750"/>
                  </a:cubicBezTo>
                  <a:lnTo>
                    <a:pt x="0" y="275559"/>
                  </a:lnTo>
                  <a:cubicBezTo>
                    <a:pt x="0" y="327629"/>
                    <a:pt x="25400" y="373349"/>
                    <a:pt x="63500" y="402559"/>
                  </a:cubicBezTo>
                  <a:cubicBezTo>
                    <a:pt x="91440" y="447009"/>
                    <a:pt x="140970" y="477489"/>
                    <a:pt x="193401" y="477489"/>
                  </a:cubicBezTo>
                  <a:lnTo>
                    <a:pt x="875872" y="477489"/>
                  </a:lnTo>
                  <a:cubicBezTo>
                    <a:pt x="963502" y="477489"/>
                    <a:pt x="1034622" y="406369"/>
                    <a:pt x="1034622" y="318739"/>
                  </a:cubicBezTo>
                  <a:lnTo>
                    <a:pt x="1034622" y="201930"/>
                  </a:lnTo>
                  <a:cubicBezTo>
                    <a:pt x="1034622" y="149860"/>
                    <a:pt x="1009222" y="104140"/>
                    <a:pt x="971122" y="74930"/>
                  </a:cubicBezTo>
                  <a:close/>
                  <a:moveTo>
                    <a:pt x="12700" y="275559"/>
                  </a:moveTo>
                  <a:lnTo>
                    <a:pt x="12700" y="158750"/>
                  </a:lnTo>
                  <a:cubicBezTo>
                    <a:pt x="12700" y="78740"/>
                    <a:pt x="78740" y="12700"/>
                    <a:pt x="158750" y="12700"/>
                  </a:cubicBezTo>
                  <a:lnTo>
                    <a:pt x="836502" y="12700"/>
                  </a:lnTo>
                  <a:cubicBezTo>
                    <a:pt x="916512" y="12700"/>
                    <a:pt x="982552" y="78740"/>
                    <a:pt x="982552" y="158750"/>
                  </a:cubicBezTo>
                  <a:lnTo>
                    <a:pt x="982552" y="275559"/>
                  </a:lnTo>
                  <a:cubicBezTo>
                    <a:pt x="982552" y="355569"/>
                    <a:pt x="916512" y="421609"/>
                    <a:pt x="836502" y="421609"/>
                  </a:cubicBezTo>
                  <a:lnTo>
                    <a:pt x="158750" y="421609"/>
                  </a:lnTo>
                  <a:cubicBezTo>
                    <a:pt x="78740" y="421609"/>
                    <a:pt x="12700" y="356839"/>
                    <a:pt x="12700" y="275559"/>
                  </a:cubicBezTo>
                  <a:close/>
                  <a:moveTo>
                    <a:pt x="1023192" y="318739"/>
                  </a:moveTo>
                  <a:cubicBezTo>
                    <a:pt x="1023192" y="398749"/>
                    <a:pt x="955882" y="464789"/>
                    <a:pt x="875872" y="464789"/>
                  </a:cubicBezTo>
                  <a:lnTo>
                    <a:pt x="193401" y="464789"/>
                  </a:lnTo>
                  <a:cubicBezTo>
                    <a:pt x="157480" y="464789"/>
                    <a:pt x="120650" y="448279"/>
                    <a:pt x="93980" y="420339"/>
                  </a:cubicBezTo>
                  <a:cubicBezTo>
                    <a:pt x="114300" y="429229"/>
                    <a:pt x="135890" y="434309"/>
                    <a:pt x="160020" y="434309"/>
                  </a:cubicBezTo>
                  <a:lnTo>
                    <a:pt x="837772" y="434309"/>
                  </a:lnTo>
                  <a:cubicBezTo>
                    <a:pt x="925402" y="434309"/>
                    <a:pt x="996522" y="363189"/>
                    <a:pt x="996522" y="275559"/>
                  </a:cubicBezTo>
                  <a:lnTo>
                    <a:pt x="996522" y="158750"/>
                  </a:lnTo>
                  <a:cubicBezTo>
                    <a:pt x="996522" y="140970"/>
                    <a:pt x="992712" y="123190"/>
                    <a:pt x="987632" y="106680"/>
                  </a:cubicBezTo>
                  <a:cubicBezTo>
                    <a:pt x="1009222" y="132080"/>
                    <a:pt x="1023192" y="165100"/>
                    <a:pt x="1023192" y="201930"/>
                  </a:cubicBezTo>
                  <a:lnTo>
                    <a:pt x="1023192" y="318739"/>
                  </a:lnTo>
                  <a:cubicBezTo>
                    <a:pt x="1023192" y="318739"/>
                    <a:pt x="1023192" y="318739"/>
                    <a:pt x="1023192" y="318739"/>
                  </a:cubicBezTo>
                  <a:close/>
                </a:path>
              </a:pathLst>
            </a:custGeom>
            <a:solidFill>
              <a:srgbClr val="704430"/>
            </a:solidFill>
          </p:spPr>
        </p:sp>
      </p:grpSp>
      <p:grpSp>
        <p:nvGrpSpPr>
          <p:cNvPr id="7" name="Group 7"/>
          <p:cNvGrpSpPr/>
          <p:nvPr/>
        </p:nvGrpSpPr>
        <p:grpSpPr>
          <a:xfrm>
            <a:off x="12087560" y="1038225"/>
            <a:ext cx="1377979" cy="1652766"/>
            <a:chOff x="0" y="0"/>
            <a:chExt cx="398102" cy="477489"/>
          </a:xfrm>
        </p:grpSpPr>
        <p:sp>
          <p:nvSpPr>
            <p:cNvPr id="8" name="Freeform 8"/>
            <p:cNvSpPr/>
            <p:nvPr/>
          </p:nvSpPr>
          <p:spPr>
            <a:xfrm>
              <a:off x="92710" y="106680"/>
              <a:ext cx="293962" cy="358109"/>
            </a:xfrm>
            <a:custGeom>
              <a:avLst/>
              <a:gdLst/>
              <a:ahLst/>
              <a:cxnLst/>
              <a:rect l="l" t="t" r="r" b="b"/>
              <a:pathLst>
                <a:path w="293962" h="358109">
                  <a:moveTo>
                    <a:pt x="267292" y="168879"/>
                  </a:moveTo>
                  <a:cubicBezTo>
                    <a:pt x="267292" y="256509"/>
                    <a:pt x="191092" y="327629"/>
                    <a:pt x="109812" y="327629"/>
                  </a:cubicBezTo>
                  <a:lnTo>
                    <a:pt x="66040" y="327629"/>
                  </a:lnTo>
                  <a:cubicBezTo>
                    <a:pt x="43180" y="327629"/>
                    <a:pt x="20320" y="322549"/>
                    <a:pt x="0" y="313659"/>
                  </a:cubicBezTo>
                  <a:cubicBezTo>
                    <a:pt x="26670" y="341599"/>
                    <a:pt x="63500" y="358109"/>
                    <a:pt x="96001" y="358109"/>
                  </a:cubicBezTo>
                  <a:lnTo>
                    <a:pt x="147912" y="358109"/>
                  </a:lnTo>
                  <a:cubicBezTo>
                    <a:pt x="227922" y="358109"/>
                    <a:pt x="293962" y="292069"/>
                    <a:pt x="293962" y="212059"/>
                  </a:cubicBezTo>
                  <a:lnTo>
                    <a:pt x="293962" y="95250"/>
                  </a:lnTo>
                  <a:cubicBezTo>
                    <a:pt x="293962" y="58420"/>
                    <a:pt x="279992" y="25400"/>
                    <a:pt x="258402" y="0"/>
                  </a:cubicBezTo>
                  <a:cubicBezTo>
                    <a:pt x="264752" y="16510"/>
                    <a:pt x="267292" y="34290"/>
                    <a:pt x="267292" y="52070"/>
                  </a:cubicBezTo>
                  <a:lnTo>
                    <a:pt x="267292" y="168879"/>
                  </a:lnTo>
                  <a:lnTo>
                    <a:pt x="267292" y="168879"/>
                  </a:lnTo>
                  <a:close/>
                </a:path>
              </a:pathLst>
            </a:custGeom>
            <a:solidFill>
              <a:srgbClr val="704430"/>
            </a:solidFill>
          </p:spPr>
        </p:sp>
        <p:sp>
          <p:nvSpPr>
            <p:cNvPr id="9" name="Freeform 9"/>
            <p:cNvSpPr/>
            <p:nvPr/>
          </p:nvSpPr>
          <p:spPr>
            <a:xfrm>
              <a:off x="12700" y="12700"/>
              <a:ext cx="333332" cy="408909"/>
            </a:xfrm>
            <a:custGeom>
              <a:avLst/>
              <a:gdLst/>
              <a:ahLst/>
              <a:cxnLst/>
              <a:rect l="l" t="t" r="r" b="b"/>
              <a:pathLst>
                <a:path w="333332" h="408909">
                  <a:moveTo>
                    <a:pt x="146050" y="408909"/>
                  </a:moveTo>
                  <a:lnTo>
                    <a:pt x="187282" y="408909"/>
                  </a:lnTo>
                  <a:cubicBezTo>
                    <a:pt x="267292" y="408909"/>
                    <a:pt x="333332" y="342869"/>
                    <a:pt x="333332" y="262859"/>
                  </a:cubicBezTo>
                  <a:lnTo>
                    <a:pt x="333332" y="146050"/>
                  </a:lnTo>
                  <a:cubicBezTo>
                    <a:pt x="333332" y="66040"/>
                    <a:pt x="267292" y="0"/>
                    <a:pt x="187282" y="0"/>
                  </a:cubicBezTo>
                  <a:lnTo>
                    <a:pt x="146050" y="0"/>
                  </a:lnTo>
                  <a:cubicBezTo>
                    <a:pt x="66040" y="0"/>
                    <a:pt x="0" y="66040"/>
                    <a:pt x="0" y="146050"/>
                  </a:cubicBezTo>
                  <a:lnTo>
                    <a:pt x="0" y="262859"/>
                  </a:lnTo>
                  <a:cubicBezTo>
                    <a:pt x="0" y="344139"/>
                    <a:pt x="66040" y="408909"/>
                    <a:pt x="146050" y="408909"/>
                  </a:cubicBezTo>
                  <a:close/>
                </a:path>
              </a:pathLst>
            </a:custGeom>
            <a:solidFill>
              <a:srgbClr val="FFF3ED"/>
            </a:solidFill>
          </p:spPr>
        </p:sp>
        <p:sp>
          <p:nvSpPr>
            <p:cNvPr id="10" name="Freeform 10"/>
            <p:cNvSpPr/>
            <p:nvPr/>
          </p:nvSpPr>
          <p:spPr>
            <a:xfrm>
              <a:off x="0" y="0"/>
              <a:ext cx="398102" cy="477489"/>
            </a:xfrm>
            <a:custGeom>
              <a:avLst/>
              <a:gdLst/>
              <a:ahLst/>
              <a:cxnLst/>
              <a:rect l="l" t="t" r="r" b="b"/>
              <a:pathLst>
                <a:path w="398102" h="477489">
                  <a:moveTo>
                    <a:pt x="334602" y="74930"/>
                  </a:moveTo>
                  <a:cubicBezTo>
                    <a:pt x="306662" y="30480"/>
                    <a:pt x="257132" y="0"/>
                    <a:pt x="199982" y="0"/>
                  </a:cubicBezTo>
                  <a:lnTo>
                    <a:pt x="158750" y="0"/>
                  </a:lnTo>
                  <a:cubicBezTo>
                    <a:pt x="71120" y="0"/>
                    <a:pt x="0" y="71120"/>
                    <a:pt x="0" y="158750"/>
                  </a:cubicBezTo>
                  <a:lnTo>
                    <a:pt x="0" y="275559"/>
                  </a:lnTo>
                  <a:cubicBezTo>
                    <a:pt x="0" y="327629"/>
                    <a:pt x="25400" y="373349"/>
                    <a:pt x="63500" y="402559"/>
                  </a:cubicBezTo>
                  <a:cubicBezTo>
                    <a:pt x="91440" y="447009"/>
                    <a:pt x="140970" y="477489"/>
                    <a:pt x="188711" y="477489"/>
                  </a:cubicBezTo>
                  <a:lnTo>
                    <a:pt x="239352" y="477489"/>
                  </a:lnTo>
                  <a:cubicBezTo>
                    <a:pt x="326982" y="477489"/>
                    <a:pt x="398102" y="406369"/>
                    <a:pt x="398102" y="318739"/>
                  </a:cubicBezTo>
                  <a:lnTo>
                    <a:pt x="398102" y="201930"/>
                  </a:lnTo>
                  <a:cubicBezTo>
                    <a:pt x="398102" y="149860"/>
                    <a:pt x="372702" y="104140"/>
                    <a:pt x="334602" y="74930"/>
                  </a:cubicBezTo>
                  <a:close/>
                  <a:moveTo>
                    <a:pt x="12700" y="275559"/>
                  </a:moveTo>
                  <a:lnTo>
                    <a:pt x="12700" y="158750"/>
                  </a:lnTo>
                  <a:cubicBezTo>
                    <a:pt x="12700" y="78740"/>
                    <a:pt x="78740" y="12700"/>
                    <a:pt x="158750" y="12700"/>
                  </a:cubicBezTo>
                  <a:lnTo>
                    <a:pt x="199982" y="12700"/>
                  </a:lnTo>
                  <a:cubicBezTo>
                    <a:pt x="279992" y="12700"/>
                    <a:pt x="346032" y="78740"/>
                    <a:pt x="346032" y="158750"/>
                  </a:cubicBezTo>
                  <a:lnTo>
                    <a:pt x="346032" y="275559"/>
                  </a:lnTo>
                  <a:cubicBezTo>
                    <a:pt x="346032" y="355569"/>
                    <a:pt x="279992" y="421609"/>
                    <a:pt x="199982" y="421609"/>
                  </a:cubicBezTo>
                  <a:lnTo>
                    <a:pt x="158750" y="421609"/>
                  </a:lnTo>
                  <a:cubicBezTo>
                    <a:pt x="78740" y="421609"/>
                    <a:pt x="12700" y="356839"/>
                    <a:pt x="12700" y="275559"/>
                  </a:cubicBezTo>
                  <a:close/>
                  <a:moveTo>
                    <a:pt x="386672" y="318739"/>
                  </a:moveTo>
                  <a:cubicBezTo>
                    <a:pt x="386672" y="398749"/>
                    <a:pt x="319362" y="464789"/>
                    <a:pt x="239352" y="464789"/>
                  </a:cubicBezTo>
                  <a:lnTo>
                    <a:pt x="188711" y="464789"/>
                  </a:lnTo>
                  <a:cubicBezTo>
                    <a:pt x="157480" y="464789"/>
                    <a:pt x="120650" y="448279"/>
                    <a:pt x="93980" y="420339"/>
                  </a:cubicBezTo>
                  <a:cubicBezTo>
                    <a:pt x="114300" y="429229"/>
                    <a:pt x="135890" y="434309"/>
                    <a:pt x="160020" y="434309"/>
                  </a:cubicBezTo>
                  <a:lnTo>
                    <a:pt x="201252" y="434309"/>
                  </a:lnTo>
                  <a:cubicBezTo>
                    <a:pt x="288882" y="434309"/>
                    <a:pt x="360002" y="363189"/>
                    <a:pt x="360002" y="275559"/>
                  </a:cubicBezTo>
                  <a:lnTo>
                    <a:pt x="360002" y="158750"/>
                  </a:lnTo>
                  <a:cubicBezTo>
                    <a:pt x="360002" y="140970"/>
                    <a:pt x="356192" y="123190"/>
                    <a:pt x="351112" y="106680"/>
                  </a:cubicBezTo>
                  <a:cubicBezTo>
                    <a:pt x="372702" y="132080"/>
                    <a:pt x="386672" y="165100"/>
                    <a:pt x="386672" y="201930"/>
                  </a:cubicBezTo>
                  <a:lnTo>
                    <a:pt x="386672" y="318739"/>
                  </a:lnTo>
                  <a:cubicBezTo>
                    <a:pt x="386672" y="318739"/>
                    <a:pt x="386672" y="318739"/>
                    <a:pt x="386672" y="318739"/>
                  </a:cubicBezTo>
                  <a:close/>
                </a:path>
              </a:pathLst>
            </a:custGeom>
            <a:solidFill>
              <a:srgbClr val="704430"/>
            </a:solidFill>
          </p:spPr>
        </p:sp>
      </p:grpSp>
      <p:sp>
        <p:nvSpPr>
          <p:cNvPr id="11" name="AutoShape 11"/>
          <p:cNvSpPr/>
          <p:nvPr/>
        </p:nvSpPr>
        <p:spPr>
          <a:xfrm>
            <a:off x="12523303" y="1396002"/>
            <a:ext cx="354094" cy="0"/>
          </a:xfrm>
          <a:prstGeom prst="line">
            <a:avLst/>
          </a:prstGeom>
          <a:ln w="47625" cap="rnd">
            <a:solidFill>
              <a:srgbClr val="704430"/>
            </a:solidFill>
            <a:prstDash val="solid"/>
            <a:headEnd type="none" w="sm" len="sm"/>
            <a:tailEnd type="none" w="sm" len="sm"/>
          </a:ln>
        </p:spPr>
      </p:sp>
      <p:sp>
        <p:nvSpPr>
          <p:cNvPr id="12" name="AutoShape 12"/>
          <p:cNvSpPr/>
          <p:nvPr/>
        </p:nvSpPr>
        <p:spPr>
          <a:xfrm rot="5400000">
            <a:off x="12523303" y="1396002"/>
            <a:ext cx="354094" cy="0"/>
          </a:xfrm>
          <a:prstGeom prst="line">
            <a:avLst/>
          </a:prstGeom>
          <a:ln w="47625" cap="rnd">
            <a:solidFill>
              <a:srgbClr val="704430"/>
            </a:solidFill>
            <a:prstDash val="solid"/>
            <a:headEnd type="none" w="sm" len="sm"/>
            <a:tailEnd type="none" w="sm" len="sm"/>
          </a:ln>
        </p:spPr>
      </p:sp>
      <p:grpSp>
        <p:nvGrpSpPr>
          <p:cNvPr id="13" name="Group 13"/>
          <p:cNvGrpSpPr/>
          <p:nvPr/>
        </p:nvGrpSpPr>
        <p:grpSpPr>
          <a:xfrm>
            <a:off x="7847796" y="1864608"/>
            <a:ext cx="10440204" cy="7532003"/>
            <a:chOff x="0" y="0"/>
            <a:chExt cx="2762559" cy="1993026"/>
          </a:xfrm>
        </p:grpSpPr>
        <p:sp>
          <p:nvSpPr>
            <p:cNvPr id="14" name="Freeform 14"/>
            <p:cNvSpPr/>
            <p:nvPr/>
          </p:nvSpPr>
          <p:spPr>
            <a:xfrm>
              <a:off x="92710" y="106680"/>
              <a:ext cx="2658419" cy="1873646"/>
            </a:xfrm>
            <a:custGeom>
              <a:avLst/>
              <a:gdLst/>
              <a:ahLst/>
              <a:cxnLst/>
              <a:rect l="l" t="t" r="r" b="b"/>
              <a:pathLst>
                <a:path w="2658419" h="1873646">
                  <a:moveTo>
                    <a:pt x="2631749" y="1684416"/>
                  </a:moveTo>
                  <a:cubicBezTo>
                    <a:pt x="2631749" y="1772046"/>
                    <a:pt x="2555549" y="1843166"/>
                    <a:pt x="2474269" y="1843166"/>
                  </a:cubicBezTo>
                  <a:lnTo>
                    <a:pt x="66040" y="1843166"/>
                  </a:lnTo>
                  <a:cubicBezTo>
                    <a:pt x="43180" y="1843166"/>
                    <a:pt x="20320" y="1838086"/>
                    <a:pt x="0" y="1829196"/>
                  </a:cubicBezTo>
                  <a:cubicBezTo>
                    <a:pt x="26670" y="1857136"/>
                    <a:pt x="63500" y="1873646"/>
                    <a:pt x="111071" y="1873646"/>
                  </a:cubicBezTo>
                  <a:lnTo>
                    <a:pt x="2512369" y="1873646"/>
                  </a:lnTo>
                  <a:cubicBezTo>
                    <a:pt x="2592379" y="1873646"/>
                    <a:pt x="2658419" y="1807606"/>
                    <a:pt x="2658419" y="1727596"/>
                  </a:cubicBezTo>
                  <a:lnTo>
                    <a:pt x="2658419" y="95250"/>
                  </a:lnTo>
                  <a:cubicBezTo>
                    <a:pt x="2658419" y="58420"/>
                    <a:pt x="2644449" y="25400"/>
                    <a:pt x="2622859" y="0"/>
                  </a:cubicBezTo>
                  <a:cubicBezTo>
                    <a:pt x="2629209" y="16510"/>
                    <a:pt x="2631749" y="34290"/>
                    <a:pt x="2631749" y="52070"/>
                  </a:cubicBezTo>
                  <a:lnTo>
                    <a:pt x="2631749" y="1684416"/>
                  </a:lnTo>
                  <a:lnTo>
                    <a:pt x="2631749" y="1684416"/>
                  </a:lnTo>
                  <a:close/>
                </a:path>
              </a:pathLst>
            </a:custGeom>
            <a:solidFill>
              <a:srgbClr val="704430"/>
            </a:solidFill>
          </p:spPr>
        </p:sp>
        <p:sp>
          <p:nvSpPr>
            <p:cNvPr id="15" name="Freeform 15"/>
            <p:cNvSpPr/>
            <p:nvPr/>
          </p:nvSpPr>
          <p:spPr>
            <a:xfrm>
              <a:off x="12700" y="12700"/>
              <a:ext cx="2697789" cy="1924446"/>
            </a:xfrm>
            <a:custGeom>
              <a:avLst/>
              <a:gdLst/>
              <a:ahLst/>
              <a:cxnLst/>
              <a:rect l="l" t="t" r="r" b="b"/>
              <a:pathLst>
                <a:path w="2697789" h="1924446">
                  <a:moveTo>
                    <a:pt x="146050" y="1924446"/>
                  </a:moveTo>
                  <a:lnTo>
                    <a:pt x="2551739" y="1924446"/>
                  </a:lnTo>
                  <a:cubicBezTo>
                    <a:pt x="2631749" y="1924446"/>
                    <a:pt x="2697789" y="1858406"/>
                    <a:pt x="2697789" y="1778396"/>
                  </a:cubicBezTo>
                  <a:lnTo>
                    <a:pt x="2697789" y="146050"/>
                  </a:lnTo>
                  <a:cubicBezTo>
                    <a:pt x="2697789" y="66040"/>
                    <a:pt x="2631749" y="0"/>
                    <a:pt x="2551739" y="0"/>
                  </a:cubicBezTo>
                  <a:lnTo>
                    <a:pt x="146050" y="0"/>
                  </a:lnTo>
                  <a:cubicBezTo>
                    <a:pt x="66040" y="0"/>
                    <a:pt x="0" y="66040"/>
                    <a:pt x="0" y="146050"/>
                  </a:cubicBezTo>
                  <a:lnTo>
                    <a:pt x="0" y="1778396"/>
                  </a:lnTo>
                  <a:cubicBezTo>
                    <a:pt x="0" y="1859676"/>
                    <a:pt x="66040" y="1924446"/>
                    <a:pt x="146050" y="1924446"/>
                  </a:cubicBezTo>
                  <a:close/>
                </a:path>
              </a:pathLst>
            </a:custGeom>
            <a:solidFill>
              <a:srgbClr val="FFF3ED"/>
            </a:solidFill>
          </p:spPr>
        </p:sp>
        <p:sp>
          <p:nvSpPr>
            <p:cNvPr id="16" name="Freeform 16"/>
            <p:cNvSpPr/>
            <p:nvPr/>
          </p:nvSpPr>
          <p:spPr>
            <a:xfrm>
              <a:off x="0" y="0"/>
              <a:ext cx="2762559" cy="1993026"/>
            </a:xfrm>
            <a:custGeom>
              <a:avLst/>
              <a:gdLst/>
              <a:ahLst/>
              <a:cxnLst/>
              <a:rect l="l" t="t" r="r" b="b"/>
              <a:pathLst>
                <a:path w="2762559" h="1993026">
                  <a:moveTo>
                    <a:pt x="2699059" y="74930"/>
                  </a:moveTo>
                  <a:cubicBezTo>
                    <a:pt x="2671119" y="30480"/>
                    <a:pt x="2621589" y="0"/>
                    <a:pt x="2564439" y="0"/>
                  </a:cubicBezTo>
                  <a:lnTo>
                    <a:pt x="158750" y="0"/>
                  </a:lnTo>
                  <a:cubicBezTo>
                    <a:pt x="71120" y="0"/>
                    <a:pt x="0" y="71120"/>
                    <a:pt x="0" y="158750"/>
                  </a:cubicBezTo>
                  <a:lnTo>
                    <a:pt x="0" y="1791096"/>
                  </a:lnTo>
                  <a:cubicBezTo>
                    <a:pt x="0" y="1843166"/>
                    <a:pt x="25400" y="1888886"/>
                    <a:pt x="63500" y="1918096"/>
                  </a:cubicBezTo>
                  <a:cubicBezTo>
                    <a:pt x="91440" y="1962546"/>
                    <a:pt x="140970" y="1993026"/>
                    <a:pt x="206132" y="1993026"/>
                  </a:cubicBezTo>
                  <a:lnTo>
                    <a:pt x="2603809" y="1993026"/>
                  </a:lnTo>
                  <a:cubicBezTo>
                    <a:pt x="2691439" y="1993026"/>
                    <a:pt x="2762559" y="1921906"/>
                    <a:pt x="2762559" y="1834276"/>
                  </a:cubicBezTo>
                  <a:lnTo>
                    <a:pt x="2762559" y="201930"/>
                  </a:lnTo>
                  <a:cubicBezTo>
                    <a:pt x="2762559" y="149860"/>
                    <a:pt x="2737159" y="104140"/>
                    <a:pt x="2699059" y="74930"/>
                  </a:cubicBezTo>
                  <a:close/>
                  <a:moveTo>
                    <a:pt x="12700" y="1791096"/>
                  </a:moveTo>
                  <a:lnTo>
                    <a:pt x="12700" y="158750"/>
                  </a:lnTo>
                  <a:cubicBezTo>
                    <a:pt x="12700" y="78740"/>
                    <a:pt x="78740" y="12700"/>
                    <a:pt x="158750" y="12700"/>
                  </a:cubicBezTo>
                  <a:lnTo>
                    <a:pt x="2564439" y="12700"/>
                  </a:lnTo>
                  <a:cubicBezTo>
                    <a:pt x="2644449" y="12700"/>
                    <a:pt x="2710489" y="78740"/>
                    <a:pt x="2710489" y="158750"/>
                  </a:cubicBezTo>
                  <a:lnTo>
                    <a:pt x="2710489" y="1791096"/>
                  </a:lnTo>
                  <a:cubicBezTo>
                    <a:pt x="2710489" y="1871106"/>
                    <a:pt x="2644449" y="1937146"/>
                    <a:pt x="2564439" y="1937146"/>
                  </a:cubicBezTo>
                  <a:lnTo>
                    <a:pt x="158750" y="1937146"/>
                  </a:lnTo>
                  <a:cubicBezTo>
                    <a:pt x="78740" y="1937146"/>
                    <a:pt x="12700" y="1872376"/>
                    <a:pt x="12700" y="1791096"/>
                  </a:cubicBezTo>
                  <a:close/>
                  <a:moveTo>
                    <a:pt x="2751129" y="1834276"/>
                  </a:moveTo>
                  <a:cubicBezTo>
                    <a:pt x="2751129" y="1914286"/>
                    <a:pt x="2683819" y="1980326"/>
                    <a:pt x="2603809" y="1980326"/>
                  </a:cubicBezTo>
                  <a:lnTo>
                    <a:pt x="206132" y="1980326"/>
                  </a:lnTo>
                  <a:cubicBezTo>
                    <a:pt x="157480" y="1980326"/>
                    <a:pt x="120650" y="1963816"/>
                    <a:pt x="93980" y="1935876"/>
                  </a:cubicBezTo>
                  <a:cubicBezTo>
                    <a:pt x="114300" y="1944766"/>
                    <a:pt x="135890" y="1949846"/>
                    <a:pt x="160020" y="1949846"/>
                  </a:cubicBezTo>
                  <a:lnTo>
                    <a:pt x="2565709" y="1949846"/>
                  </a:lnTo>
                  <a:cubicBezTo>
                    <a:pt x="2653339" y="1949846"/>
                    <a:pt x="2724459" y="1878726"/>
                    <a:pt x="2724459" y="1791096"/>
                  </a:cubicBezTo>
                  <a:lnTo>
                    <a:pt x="2724459" y="158750"/>
                  </a:lnTo>
                  <a:cubicBezTo>
                    <a:pt x="2724459" y="140970"/>
                    <a:pt x="2720649" y="123190"/>
                    <a:pt x="2715569" y="106680"/>
                  </a:cubicBezTo>
                  <a:cubicBezTo>
                    <a:pt x="2737159" y="132080"/>
                    <a:pt x="2751129" y="165100"/>
                    <a:pt x="2751129" y="201930"/>
                  </a:cubicBezTo>
                  <a:lnTo>
                    <a:pt x="2751129" y="1834276"/>
                  </a:lnTo>
                  <a:cubicBezTo>
                    <a:pt x="2751129" y="1834276"/>
                    <a:pt x="2751129" y="1834276"/>
                    <a:pt x="2751129" y="1834276"/>
                  </a:cubicBezTo>
                  <a:close/>
                </a:path>
              </a:pathLst>
            </a:custGeom>
            <a:solidFill>
              <a:srgbClr val="704430"/>
            </a:solidFill>
          </p:spPr>
        </p:sp>
      </p:grpSp>
      <p:grpSp>
        <p:nvGrpSpPr>
          <p:cNvPr id="17" name="Group 17"/>
          <p:cNvGrpSpPr/>
          <p:nvPr/>
        </p:nvGrpSpPr>
        <p:grpSpPr>
          <a:xfrm>
            <a:off x="14774246" y="1273025"/>
            <a:ext cx="245953" cy="24595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19" name="Group 19"/>
          <p:cNvGrpSpPr/>
          <p:nvPr/>
        </p:nvGrpSpPr>
        <p:grpSpPr>
          <a:xfrm>
            <a:off x="15255708" y="1273025"/>
            <a:ext cx="245953" cy="245953"/>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21" name="Group 21"/>
          <p:cNvGrpSpPr/>
          <p:nvPr/>
        </p:nvGrpSpPr>
        <p:grpSpPr>
          <a:xfrm>
            <a:off x="15737170" y="1273025"/>
            <a:ext cx="245953" cy="245953"/>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42029" y="1273025"/>
            <a:ext cx="4627639" cy="3744181"/>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0336" y="4454037"/>
            <a:ext cx="7661045" cy="5655244"/>
          </a:xfrm>
          <a:prstGeom prst="rect">
            <a:avLst/>
          </a:prstGeom>
        </p:spPr>
      </p:pic>
      <p:sp>
        <p:nvSpPr>
          <p:cNvPr id="25" name="TextBox 25"/>
          <p:cNvSpPr txBox="1"/>
          <p:nvPr/>
        </p:nvSpPr>
        <p:spPr>
          <a:xfrm>
            <a:off x="519911" y="5494445"/>
            <a:ext cx="6548967" cy="3953326"/>
          </a:xfrm>
          <a:prstGeom prst="rect">
            <a:avLst/>
          </a:prstGeom>
        </p:spPr>
        <p:txBody>
          <a:bodyPr lIns="0" tIns="0" rIns="0" bIns="0" rtlCol="0" anchor="t">
            <a:spAutoFit/>
          </a:bodyPr>
          <a:lstStyle/>
          <a:p>
            <a:pPr marL="285750" indent="-285750" algn="just">
              <a:lnSpc>
                <a:spcPct val="150000"/>
              </a:lnSpc>
              <a:buFont typeface="Arial" panose="020B0604020202020204" pitchFamily="34" charset="0"/>
              <a:buChar char="•"/>
            </a:pPr>
            <a:r>
              <a:rPr lang="vi-VN" sz="4400" dirty="0"/>
              <a:t>Ngoài ra, ô nhiễm không khí còn làm suy giảm tầng ozone, gây ra mưa acid làm biến đổi khí hậu</a:t>
            </a:r>
            <a:endParaRPr lang="en-US" sz="8800" dirty="0"/>
          </a:p>
        </p:txBody>
      </p:sp>
      <p:sp>
        <p:nvSpPr>
          <p:cNvPr id="26" name="TextBox 26"/>
          <p:cNvSpPr txBox="1"/>
          <p:nvPr/>
        </p:nvSpPr>
        <p:spPr>
          <a:xfrm>
            <a:off x="8154968" y="2355473"/>
            <a:ext cx="9548154" cy="5968493"/>
          </a:xfrm>
          <a:prstGeom prst="rect">
            <a:avLst/>
          </a:prstGeom>
        </p:spPr>
        <p:txBody>
          <a:bodyPr wrap="square" lIns="0" tIns="0" rIns="0" bIns="0" rtlCol="0" anchor="t">
            <a:spAutoFit/>
          </a:bodyPr>
          <a:lstStyle/>
          <a:p>
            <a:pPr marL="457200" indent="-457200" algn="just">
              <a:lnSpc>
                <a:spcPct val="150000"/>
              </a:lnSpc>
              <a:buFontTx/>
              <a:buChar char="-"/>
            </a:pPr>
            <a:r>
              <a:rPr lang="en-US" sz="4400" dirty="0">
                <a:latin typeface="Arial" panose="020B0604020202020204" pitchFamily="34" charset="0"/>
                <a:cs typeface="Arial" panose="020B0604020202020204" pitchFamily="34" charset="0"/>
              </a:rPr>
              <a:t>Ả</a:t>
            </a:r>
            <a:r>
              <a:rPr lang="vi-VN" sz="4400" dirty="0">
                <a:latin typeface="Arial" panose="020B0604020202020204" pitchFamily="34" charset="0"/>
                <a:cs typeface="Arial" panose="020B0604020202020204" pitchFamily="34" charset="0"/>
              </a:rPr>
              <a:t>̉nh hưởng nghiêm trọng đến môi trường và chất lượng sống của người dân</a:t>
            </a:r>
            <a:endParaRPr lang="en-US" sz="4400" dirty="0">
              <a:latin typeface="Arial" panose="020B0604020202020204" pitchFamily="34" charset="0"/>
              <a:cs typeface="Arial" panose="020B0604020202020204" pitchFamily="34" charset="0"/>
            </a:endParaRPr>
          </a:p>
          <a:p>
            <a:pPr marL="457200" indent="-457200" algn="just">
              <a:lnSpc>
                <a:spcPct val="150000"/>
              </a:lnSpc>
              <a:buFontTx/>
              <a:buChar char="-"/>
            </a:pPr>
            <a:r>
              <a:rPr lang="vi-VN" sz="4400" dirty="0">
                <a:latin typeface="Arial" panose="020B0604020202020204" pitchFamily="34" charset="0"/>
                <a:cs typeface="Arial" panose="020B0604020202020204" pitchFamily="34" charset="0"/>
              </a:rPr>
              <a:t>Các khí độc và bụi mịn gây ra các bệnh về đường hô hấp và nhiều bệnh nguy hiểm khác cho con người</a:t>
            </a:r>
            <a:endParaRPr lang="en-US" sz="4400" dirty="0">
              <a:latin typeface="Arial" panose="020B0604020202020204" pitchFamily="34" charset="0"/>
              <a:cs typeface="Arial" panose="020B0604020202020204" pitchFamily="34" charset="0"/>
            </a:endParaRPr>
          </a:p>
        </p:txBody>
      </p:sp>
      <p:sp>
        <p:nvSpPr>
          <p:cNvPr id="27" name="TextBox 27"/>
          <p:cNvSpPr txBox="1"/>
          <p:nvPr/>
        </p:nvSpPr>
        <p:spPr>
          <a:xfrm>
            <a:off x="210337" y="254480"/>
            <a:ext cx="17880882" cy="822789"/>
          </a:xfrm>
          <a:prstGeom prst="rect">
            <a:avLst/>
          </a:prstGeom>
          <a:solidFill>
            <a:schemeClr val="bg1"/>
          </a:solidFill>
        </p:spPr>
        <p:txBody>
          <a:bodyPr wrap="square" lIns="0" tIns="0" rIns="0" bIns="0" rtlCol="0" anchor="t">
            <a:spAutoFit/>
          </a:bodyPr>
          <a:lstStyle/>
          <a:p>
            <a:pPr algn="ctr">
              <a:lnSpc>
                <a:spcPts val="6300"/>
              </a:lnSpc>
            </a:pPr>
            <a:r>
              <a:rPr lang="en-US" sz="6000" b="1" dirty="0" err="1">
                <a:solidFill>
                  <a:srgbClr val="FF0000"/>
                </a:solidFill>
              </a:rPr>
              <a:t>Ảnh</a:t>
            </a:r>
            <a:r>
              <a:rPr lang="en-US" sz="6000" b="1" dirty="0">
                <a:solidFill>
                  <a:srgbClr val="FF0000"/>
                </a:solidFill>
              </a:rPr>
              <a:t> </a:t>
            </a:r>
            <a:r>
              <a:rPr lang="en-US" sz="6000" b="1" dirty="0" err="1">
                <a:solidFill>
                  <a:srgbClr val="FF0000"/>
                </a:solidFill>
              </a:rPr>
              <a:t>hưởng</a:t>
            </a:r>
            <a:r>
              <a:rPr lang="en-US" sz="6000" b="1" dirty="0">
                <a:solidFill>
                  <a:srgbClr val="FF0000"/>
                </a:solidFill>
              </a:rPr>
              <a:t> </a:t>
            </a:r>
            <a:r>
              <a:rPr lang="en-US" sz="6000" b="1" dirty="0" err="1">
                <a:solidFill>
                  <a:srgbClr val="FF0000"/>
                </a:solidFill>
              </a:rPr>
              <a:t>của</a:t>
            </a:r>
            <a:r>
              <a:rPr lang="en-US" sz="6000" b="1" dirty="0">
                <a:solidFill>
                  <a:srgbClr val="FF0000"/>
                </a:solidFill>
              </a:rPr>
              <a:t> MT </a:t>
            </a:r>
            <a:r>
              <a:rPr lang="en-US" sz="6000" b="1" dirty="0" err="1">
                <a:solidFill>
                  <a:srgbClr val="FF0000"/>
                </a:solidFill>
              </a:rPr>
              <a:t>không</a:t>
            </a:r>
            <a:r>
              <a:rPr lang="en-US" sz="6000" b="1" dirty="0">
                <a:solidFill>
                  <a:srgbClr val="FF0000"/>
                </a:solidFill>
              </a:rPr>
              <a:t> </a:t>
            </a:r>
            <a:r>
              <a:rPr lang="en-US" sz="6000" b="1" dirty="0" err="1">
                <a:solidFill>
                  <a:srgbClr val="FF0000"/>
                </a:solidFill>
              </a:rPr>
              <a:t>khí</a:t>
            </a:r>
            <a:r>
              <a:rPr lang="en-US" sz="6000" b="1" dirty="0">
                <a:solidFill>
                  <a:srgbClr val="FF0000"/>
                </a:solidFill>
              </a:rPr>
              <a:t> ô </a:t>
            </a:r>
            <a:r>
              <a:rPr lang="en-US" sz="6000" b="1" dirty="0" err="1">
                <a:solidFill>
                  <a:srgbClr val="FF0000"/>
                </a:solidFill>
              </a:rPr>
              <a:t>nhiễm</a:t>
            </a:r>
            <a:endParaRPr lang="en-US" sz="23900" b="1" dirty="0">
              <a:solidFill>
                <a:srgbClr val="70443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1" end="1"/>
                                            </p:txEl>
                                          </p:spTgt>
                                        </p:tgtEl>
                                        <p:attrNameLst>
                                          <p:attrName>style.visibility</p:attrName>
                                        </p:attrNameLst>
                                      </p:cBhvr>
                                      <p:to>
                                        <p:strVal val="visible"/>
                                      </p:to>
                                    </p:set>
                                    <p:animEffect transition="in" filter="fade">
                                      <p:cBhvr>
                                        <p:cTn id="21" dur="1000"/>
                                        <p:tgtEl>
                                          <p:spTgt spid="26">
                                            <p:txEl>
                                              <p:pRg st="1" end="1"/>
                                            </p:txEl>
                                          </p:spTgt>
                                        </p:tgtEl>
                                      </p:cBhvr>
                                    </p:animEffect>
                                    <p:anim calcmode="lin" valueType="num">
                                      <p:cBhvr>
                                        <p:cTn id="22"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9501646" y="1232445"/>
            <a:ext cx="2946248" cy="1652766"/>
            <a:chOff x="0" y="0"/>
            <a:chExt cx="851179" cy="477489"/>
          </a:xfrm>
        </p:grpSpPr>
        <p:sp>
          <p:nvSpPr>
            <p:cNvPr id="4" name="Freeform 4"/>
            <p:cNvSpPr/>
            <p:nvPr/>
          </p:nvSpPr>
          <p:spPr>
            <a:xfrm>
              <a:off x="92710" y="106680"/>
              <a:ext cx="747039" cy="358109"/>
            </a:xfrm>
            <a:custGeom>
              <a:avLst/>
              <a:gdLst/>
              <a:ahLst/>
              <a:cxnLst/>
              <a:rect l="l" t="t" r="r" b="b"/>
              <a:pathLst>
                <a:path w="747039" h="358109">
                  <a:moveTo>
                    <a:pt x="720369" y="168879"/>
                  </a:moveTo>
                  <a:cubicBezTo>
                    <a:pt x="720369" y="256509"/>
                    <a:pt x="644169" y="327629"/>
                    <a:pt x="562889" y="327629"/>
                  </a:cubicBezTo>
                  <a:lnTo>
                    <a:pt x="66040" y="327629"/>
                  </a:lnTo>
                  <a:cubicBezTo>
                    <a:pt x="43180" y="327629"/>
                    <a:pt x="20320" y="322549"/>
                    <a:pt x="0" y="313659"/>
                  </a:cubicBezTo>
                  <a:cubicBezTo>
                    <a:pt x="26670" y="341599"/>
                    <a:pt x="63500" y="358109"/>
                    <a:pt x="98888" y="358109"/>
                  </a:cubicBezTo>
                  <a:lnTo>
                    <a:pt x="600989" y="358109"/>
                  </a:lnTo>
                  <a:cubicBezTo>
                    <a:pt x="680999" y="358109"/>
                    <a:pt x="747039" y="292069"/>
                    <a:pt x="747039" y="212059"/>
                  </a:cubicBezTo>
                  <a:lnTo>
                    <a:pt x="747039" y="95250"/>
                  </a:lnTo>
                  <a:cubicBezTo>
                    <a:pt x="747039" y="58420"/>
                    <a:pt x="733069" y="25400"/>
                    <a:pt x="711479" y="0"/>
                  </a:cubicBezTo>
                  <a:cubicBezTo>
                    <a:pt x="717829" y="16510"/>
                    <a:pt x="720369" y="34290"/>
                    <a:pt x="720369" y="52070"/>
                  </a:cubicBezTo>
                  <a:lnTo>
                    <a:pt x="720369" y="168879"/>
                  </a:lnTo>
                  <a:lnTo>
                    <a:pt x="720369" y="168879"/>
                  </a:lnTo>
                  <a:close/>
                </a:path>
              </a:pathLst>
            </a:custGeom>
            <a:solidFill>
              <a:srgbClr val="704430"/>
            </a:solidFill>
          </p:spPr>
        </p:sp>
        <p:sp>
          <p:nvSpPr>
            <p:cNvPr id="5" name="Freeform 5"/>
            <p:cNvSpPr/>
            <p:nvPr/>
          </p:nvSpPr>
          <p:spPr>
            <a:xfrm>
              <a:off x="12700" y="12700"/>
              <a:ext cx="786409" cy="408909"/>
            </a:xfrm>
            <a:custGeom>
              <a:avLst/>
              <a:gdLst/>
              <a:ahLst/>
              <a:cxnLst/>
              <a:rect l="l" t="t" r="r" b="b"/>
              <a:pathLst>
                <a:path w="786409" h="408909">
                  <a:moveTo>
                    <a:pt x="146050" y="408909"/>
                  </a:moveTo>
                  <a:lnTo>
                    <a:pt x="640359" y="408909"/>
                  </a:lnTo>
                  <a:cubicBezTo>
                    <a:pt x="720369" y="408909"/>
                    <a:pt x="786409" y="342869"/>
                    <a:pt x="786409" y="262859"/>
                  </a:cubicBezTo>
                  <a:lnTo>
                    <a:pt x="786409" y="146050"/>
                  </a:lnTo>
                  <a:cubicBezTo>
                    <a:pt x="786409" y="66040"/>
                    <a:pt x="720369" y="0"/>
                    <a:pt x="640359" y="0"/>
                  </a:cubicBezTo>
                  <a:lnTo>
                    <a:pt x="146050" y="0"/>
                  </a:lnTo>
                  <a:cubicBezTo>
                    <a:pt x="66040" y="0"/>
                    <a:pt x="0" y="66040"/>
                    <a:pt x="0" y="146050"/>
                  </a:cubicBezTo>
                  <a:lnTo>
                    <a:pt x="0" y="262859"/>
                  </a:lnTo>
                  <a:cubicBezTo>
                    <a:pt x="0" y="344139"/>
                    <a:pt x="66040" y="408909"/>
                    <a:pt x="146050" y="408909"/>
                  </a:cubicBezTo>
                  <a:close/>
                </a:path>
              </a:pathLst>
            </a:custGeom>
            <a:solidFill>
              <a:srgbClr val="FFF3ED"/>
            </a:solidFill>
          </p:spPr>
        </p:sp>
        <p:sp>
          <p:nvSpPr>
            <p:cNvPr id="6" name="Freeform 6"/>
            <p:cNvSpPr/>
            <p:nvPr/>
          </p:nvSpPr>
          <p:spPr>
            <a:xfrm>
              <a:off x="0" y="0"/>
              <a:ext cx="851179" cy="477489"/>
            </a:xfrm>
            <a:custGeom>
              <a:avLst/>
              <a:gdLst/>
              <a:ahLst/>
              <a:cxnLst/>
              <a:rect l="l" t="t" r="r" b="b"/>
              <a:pathLst>
                <a:path w="851179" h="477489">
                  <a:moveTo>
                    <a:pt x="787679" y="74930"/>
                  </a:moveTo>
                  <a:cubicBezTo>
                    <a:pt x="759739" y="30480"/>
                    <a:pt x="710209" y="0"/>
                    <a:pt x="653059" y="0"/>
                  </a:cubicBezTo>
                  <a:lnTo>
                    <a:pt x="158750" y="0"/>
                  </a:lnTo>
                  <a:cubicBezTo>
                    <a:pt x="71120" y="0"/>
                    <a:pt x="0" y="71120"/>
                    <a:pt x="0" y="158750"/>
                  </a:cubicBezTo>
                  <a:lnTo>
                    <a:pt x="0" y="275559"/>
                  </a:lnTo>
                  <a:cubicBezTo>
                    <a:pt x="0" y="327629"/>
                    <a:pt x="25400" y="373349"/>
                    <a:pt x="63500" y="402559"/>
                  </a:cubicBezTo>
                  <a:cubicBezTo>
                    <a:pt x="91440" y="447009"/>
                    <a:pt x="140970" y="477489"/>
                    <a:pt x="192049" y="477489"/>
                  </a:cubicBezTo>
                  <a:lnTo>
                    <a:pt x="692429" y="477489"/>
                  </a:lnTo>
                  <a:cubicBezTo>
                    <a:pt x="780059" y="477489"/>
                    <a:pt x="851179" y="406369"/>
                    <a:pt x="851179" y="318739"/>
                  </a:cubicBezTo>
                  <a:lnTo>
                    <a:pt x="851179" y="201930"/>
                  </a:lnTo>
                  <a:cubicBezTo>
                    <a:pt x="851179" y="149860"/>
                    <a:pt x="825779" y="104140"/>
                    <a:pt x="787679" y="74930"/>
                  </a:cubicBezTo>
                  <a:close/>
                  <a:moveTo>
                    <a:pt x="12700" y="275559"/>
                  </a:moveTo>
                  <a:lnTo>
                    <a:pt x="12700" y="158750"/>
                  </a:lnTo>
                  <a:cubicBezTo>
                    <a:pt x="12700" y="78740"/>
                    <a:pt x="78740" y="12700"/>
                    <a:pt x="158750" y="12700"/>
                  </a:cubicBezTo>
                  <a:lnTo>
                    <a:pt x="653059" y="12700"/>
                  </a:lnTo>
                  <a:cubicBezTo>
                    <a:pt x="733069" y="12700"/>
                    <a:pt x="799109" y="78740"/>
                    <a:pt x="799109" y="158750"/>
                  </a:cubicBezTo>
                  <a:lnTo>
                    <a:pt x="799109" y="275559"/>
                  </a:lnTo>
                  <a:cubicBezTo>
                    <a:pt x="799109" y="355569"/>
                    <a:pt x="733069" y="421609"/>
                    <a:pt x="653059" y="421609"/>
                  </a:cubicBezTo>
                  <a:lnTo>
                    <a:pt x="158750" y="421609"/>
                  </a:lnTo>
                  <a:cubicBezTo>
                    <a:pt x="78740" y="421609"/>
                    <a:pt x="12700" y="356839"/>
                    <a:pt x="12700" y="275559"/>
                  </a:cubicBezTo>
                  <a:close/>
                  <a:moveTo>
                    <a:pt x="839749" y="318739"/>
                  </a:moveTo>
                  <a:cubicBezTo>
                    <a:pt x="839749" y="398749"/>
                    <a:pt x="772439" y="464789"/>
                    <a:pt x="692429" y="464789"/>
                  </a:cubicBezTo>
                  <a:lnTo>
                    <a:pt x="192049" y="464789"/>
                  </a:lnTo>
                  <a:cubicBezTo>
                    <a:pt x="157480" y="464789"/>
                    <a:pt x="120650" y="448279"/>
                    <a:pt x="93980" y="420339"/>
                  </a:cubicBezTo>
                  <a:cubicBezTo>
                    <a:pt x="114300" y="429229"/>
                    <a:pt x="135890" y="434309"/>
                    <a:pt x="160020" y="434309"/>
                  </a:cubicBezTo>
                  <a:lnTo>
                    <a:pt x="654329" y="434309"/>
                  </a:lnTo>
                  <a:cubicBezTo>
                    <a:pt x="741959" y="434309"/>
                    <a:pt x="813079" y="363189"/>
                    <a:pt x="813079" y="275559"/>
                  </a:cubicBezTo>
                  <a:lnTo>
                    <a:pt x="813079" y="158750"/>
                  </a:lnTo>
                  <a:cubicBezTo>
                    <a:pt x="813079" y="140970"/>
                    <a:pt x="809269" y="123190"/>
                    <a:pt x="804189" y="106680"/>
                  </a:cubicBezTo>
                  <a:cubicBezTo>
                    <a:pt x="825779" y="132080"/>
                    <a:pt x="839749" y="165100"/>
                    <a:pt x="839749" y="201930"/>
                  </a:cubicBezTo>
                  <a:lnTo>
                    <a:pt x="839749" y="318739"/>
                  </a:lnTo>
                  <a:cubicBezTo>
                    <a:pt x="839749" y="318739"/>
                    <a:pt x="839749" y="318739"/>
                    <a:pt x="839749" y="318739"/>
                  </a:cubicBezTo>
                  <a:close/>
                </a:path>
              </a:pathLst>
            </a:custGeom>
            <a:solidFill>
              <a:srgbClr val="704430"/>
            </a:solidFill>
          </p:spPr>
        </p:sp>
      </p:grpSp>
      <p:grpSp>
        <p:nvGrpSpPr>
          <p:cNvPr id="7" name="Group 7"/>
          <p:cNvGrpSpPr/>
          <p:nvPr/>
        </p:nvGrpSpPr>
        <p:grpSpPr>
          <a:xfrm>
            <a:off x="12447894" y="1232445"/>
            <a:ext cx="1377979" cy="1652766"/>
            <a:chOff x="0" y="0"/>
            <a:chExt cx="398102" cy="477489"/>
          </a:xfrm>
        </p:grpSpPr>
        <p:sp>
          <p:nvSpPr>
            <p:cNvPr id="8" name="Freeform 8"/>
            <p:cNvSpPr/>
            <p:nvPr/>
          </p:nvSpPr>
          <p:spPr>
            <a:xfrm>
              <a:off x="92710" y="106680"/>
              <a:ext cx="293962" cy="358109"/>
            </a:xfrm>
            <a:custGeom>
              <a:avLst/>
              <a:gdLst/>
              <a:ahLst/>
              <a:cxnLst/>
              <a:rect l="l" t="t" r="r" b="b"/>
              <a:pathLst>
                <a:path w="293962" h="358109">
                  <a:moveTo>
                    <a:pt x="267292" y="168879"/>
                  </a:moveTo>
                  <a:cubicBezTo>
                    <a:pt x="267292" y="256509"/>
                    <a:pt x="191092" y="327629"/>
                    <a:pt x="109812" y="327629"/>
                  </a:cubicBezTo>
                  <a:lnTo>
                    <a:pt x="66040" y="327629"/>
                  </a:lnTo>
                  <a:cubicBezTo>
                    <a:pt x="43180" y="327629"/>
                    <a:pt x="20320" y="322549"/>
                    <a:pt x="0" y="313659"/>
                  </a:cubicBezTo>
                  <a:cubicBezTo>
                    <a:pt x="26670" y="341599"/>
                    <a:pt x="63500" y="358109"/>
                    <a:pt x="96001" y="358109"/>
                  </a:cubicBezTo>
                  <a:lnTo>
                    <a:pt x="147912" y="358109"/>
                  </a:lnTo>
                  <a:cubicBezTo>
                    <a:pt x="227922" y="358109"/>
                    <a:pt x="293962" y="292069"/>
                    <a:pt x="293962" y="212059"/>
                  </a:cubicBezTo>
                  <a:lnTo>
                    <a:pt x="293962" y="95250"/>
                  </a:lnTo>
                  <a:cubicBezTo>
                    <a:pt x="293962" y="58420"/>
                    <a:pt x="279992" y="25400"/>
                    <a:pt x="258402" y="0"/>
                  </a:cubicBezTo>
                  <a:cubicBezTo>
                    <a:pt x="264752" y="16510"/>
                    <a:pt x="267292" y="34290"/>
                    <a:pt x="267292" y="52070"/>
                  </a:cubicBezTo>
                  <a:lnTo>
                    <a:pt x="267292" y="168879"/>
                  </a:lnTo>
                  <a:lnTo>
                    <a:pt x="267292" y="168879"/>
                  </a:lnTo>
                  <a:close/>
                </a:path>
              </a:pathLst>
            </a:custGeom>
            <a:solidFill>
              <a:srgbClr val="704430"/>
            </a:solidFill>
          </p:spPr>
        </p:sp>
        <p:sp>
          <p:nvSpPr>
            <p:cNvPr id="9" name="Freeform 9"/>
            <p:cNvSpPr/>
            <p:nvPr/>
          </p:nvSpPr>
          <p:spPr>
            <a:xfrm>
              <a:off x="12700" y="12700"/>
              <a:ext cx="333332" cy="408909"/>
            </a:xfrm>
            <a:custGeom>
              <a:avLst/>
              <a:gdLst/>
              <a:ahLst/>
              <a:cxnLst/>
              <a:rect l="l" t="t" r="r" b="b"/>
              <a:pathLst>
                <a:path w="333332" h="408909">
                  <a:moveTo>
                    <a:pt x="146050" y="408909"/>
                  </a:moveTo>
                  <a:lnTo>
                    <a:pt x="187282" y="408909"/>
                  </a:lnTo>
                  <a:cubicBezTo>
                    <a:pt x="267292" y="408909"/>
                    <a:pt x="333332" y="342869"/>
                    <a:pt x="333332" y="262859"/>
                  </a:cubicBezTo>
                  <a:lnTo>
                    <a:pt x="333332" y="146050"/>
                  </a:lnTo>
                  <a:cubicBezTo>
                    <a:pt x="333332" y="66040"/>
                    <a:pt x="267292" y="0"/>
                    <a:pt x="187282" y="0"/>
                  </a:cubicBezTo>
                  <a:lnTo>
                    <a:pt x="146050" y="0"/>
                  </a:lnTo>
                  <a:cubicBezTo>
                    <a:pt x="66040" y="0"/>
                    <a:pt x="0" y="66040"/>
                    <a:pt x="0" y="146050"/>
                  </a:cubicBezTo>
                  <a:lnTo>
                    <a:pt x="0" y="262859"/>
                  </a:lnTo>
                  <a:cubicBezTo>
                    <a:pt x="0" y="344139"/>
                    <a:pt x="66040" y="408909"/>
                    <a:pt x="146050" y="408909"/>
                  </a:cubicBezTo>
                  <a:close/>
                </a:path>
              </a:pathLst>
            </a:custGeom>
            <a:solidFill>
              <a:srgbClr val="FFF3ED"/>
            </a:solidFill>
          </p:spPr>
        </p:sp>
        <p:sp>
          <p:nvSpPr>
            <p:cNvPr id="10" name="Freeform 10"/>
            <p:cNvSpPr/>
            <p:nvPr/>
          </p:nvSpPr>
          <p:spPr>
            <a:xfrm>
              <a:off x="0" y="0"/>
              <a:ext cx="398102" cy="477489"/>
            </a:xfrm>
            <a:custGeom>
              <a:avLst/>
              <a:gdLst/>
              <a:ahLst/>
              <a:cxnLst/>
              <a:rect l="l" t="t" r="r" b="b"/>
              <a:pathLst>
                <a:path w="398102" h="477489">
                  <a:moveTo>
                    <a:pt x="334602" y="74930"/>
                  </a:moveTo>
                  <a:cubicBezTo>
                    <a:pt x="306662" y="30480"/>
                    <a:pt x="257132" y="0"/>
                    <a:pt x="199982" y="0"/>
                  </a:cubicBezTo>
                  <a:lnTo>
                    <a:pt x="158750" y="0"/>
                  </a:lnTo>
                  <a:cubicBezTo>
                    <a:pt x="71120" y="0"/>
                    <a:pt x="0" y="71120"/>
                    <a:pt x="0" y="158750"/>
                  </a:cubicBezTo>
                  <a:lnTo>
                    <a:pt x="0" y="275559"/>
                  </a:lnTo>
                  <a:cubicBezTo>
                    <a:pt x="0" y="327629"/>
                    <a:pt x="25400" y="373349"/>
                    <a:pt x="63500" y="402559"/>
                  </a:cubicBezTo>
                  <a:cubicBezTo>
                    <a:pt x="91440" y="447009"/>
                    <a:pt x="140970" y="477489"/>
                    <a:pt x="188711" y="477489"/>
                  </a:cubicBezTo>
                  <a:lnTo>
                    <a:pt x="239352" y="477489"/>
                  </a:lnTo>
                  <a:cubicBezTo>
                    <a:pt x="326982" y="477489"/>
                    <a:pt x="398102" y="406369"/>
                    <a:pt x="398102" y="318739"/>
                  </a:cubicBezTo>
                  <a:lnTo>
                    <a:pt x="398102" y="201930"/>
                  </a:lnTo>
                  <a:cubicBezTo>
                    <a:pt x="398102" y="149860"/>
                    <a:pt x="372702" y="104140"/>
                    <a:pt x="334602" y="74930"/>
                  </a:cubicBezTo>
                  <a:close/>
                  <a:moveTo>
                    <a:pt x="12700" y="275559"/>
                  </a:moveTo>
                  <a:lnTo>
                    <a:pt x="12700" y="158750"/>
                  </a:lnTo>
                  <a:cubicBezTo>
                    <a:pt x="12700" y="78740"/>
                    <a:pt x="78740" y="12700"/>
                    <a:pt x="158750" y="12700"/>
                  </a:cubicBezTo>
                  <a:lnTo>
                    <a:pt x="199982" y="12700"/>
                  </a:lnTo>
                  <a:cubicBezTo>
                    <a:pt x="279992" y="12700"/>
                    <a:pt x="346032" y="78740"/>
                    <a:pt x="346032" y="158750"/>
                  </a:cubicBezTo>
                  <a:lnTo>
                    <a:pt x="346032" y="275559"/>
                  </a:lnTo>
                  <a:cubicBezTo>
                    <a:pt x="346032" y="355569"/>
                    <a:pt x="279992" y="421609"/>
                    <a:pt x="199982" y="421609"/>
                  </a:cubicBezTo>
                  <a:lnTo>
                    <a:pt x="158750" y="421609"/>
                  </a:lnTo>
                  <a:cubicBezTo>
                    <a:pt x="78740" y="421609"/>
                    <a:pt x="12700" y="356839"/>
                    <a:pt x="12700" y="275559"/>
                  </a:cubicBezTo>
                  <a:close/>
                  <a:moveTo>
                    <a:pt x="386672" y="318739"/>
                  </a:moveTo>
                  <a:cubicBezTo>
                    <a:pt x="386672" y="398749"/>
                    <a:pt x="319362" y="464789"/>
                    <a:pt x="239352" y="464789"/>
                  </a:cubicBezTo>
                  <a:lnTo>
                    <a:pt x="188711" y="464789"/>
                  </a:lnTo>
                  <a:cubicBezTo>
                    <a:pt x="157480" y="464789"/>
                    <a:pt x="120650" y="448279"/>
                    <a:pt x="93980" y="420339"/>
                  </a:cubicBezTo>
                  <a:cubicBezTo>
                    <a:pt x="114300" y="429229"/>
                    <a:pt x="135890" y="434309"/>
                    <a:pt x="160020" y="434309"/>
                  </a:cubicBezTo>
                  <a:lnTo>
                    <a:pt x="201252" y="434309"/>
                  </a:lnTo>
                  <a:cubicBezTo>
                    <a:pt x="288882" y="434309"/>
                    <a:pt x="360002" y="363189"/>
                    <a:pt x="360002" y="275559"/>
                  </a:cubicBezTo>
                  <a:lnTo>
                    <a:pt x="360002" y="158750"/>
                  </a:lnTo>
                  <a:cubicBezTo>
                    <a:pt x="360002" y="140970"/>
                    <a:pt x="356192" y="123190"/>
                    <a:pt x="351112" y="106680"/>
                  </a:cubicBezTo>
                  <a:cubicBezTo>
                    <a:pt x="372702" y="132080"/>
                    <a:pt x="386672" y="165100"/>
                    <a:pt x="386672" y="201930"/>
                  </a:cubicBezTo>
                  <a:lnTo>
                    <a:pt x="386672" y="318739"/>
                  </a:lnTo>
                  <a:cubicBezTo>
                    <a:pt x="386672" y="318739"/>
                    <a:pt x="386672" y="318739"/>
                    <a:pt x="386672" y="318739"/>
                  </a:cubicBezTo>
                  <a:close/>
                </a:path>
              </a:pathLst>
            </a:custGeom>
            <a:solidFill>
              <a:srgbClr val="704430"/>
            </a:solidFill>
          </p:spPr>
        </p:sp>
      </p:grpSp>
      <p:sp>
        <p:nvSpPr>
          <p:cNvPr id="11" name="AutoShape 11"/>
          <p:cNvSpPr/>
          <p:nvPr/>
        </p:nvSpPr>
        <p:spPr>
          <a:xfrm>
            <a:off x="12883636" y="1590221"/>
            <a:ext cx="354094" cy="0"/>
          </a:xfrm>
          <a:prstGeom prst="line">
            <a:avLst/>
          </a:prstGeom>
          <a:ln w="47625" cap="rnd">
            <a:solidFill>
              <a:srgbClr val="704430"/>
            </a:solidFill>
            <a:prstDash val="solid"/>
            <a:headEnd type="none" w="sm" len="sm"/>
            <a:tailEnd type="none" w="sm" len="sm"/>
          </a:ln>
        </p:spPr>
      </p:sp>
      <p:sp>
        <p:nvSpPr>
          <p:cNvPr id="12" name="AutoShape 12"/>
          <p:cNvSpPr/>
          <p:nvPr/>
        </p:nvSpPr>
        <p:spPr>
          <a:xfrm rot="5400000">
            <a:off x="12883636" y="1590221"/>
            <a:ext cx="354094" cy="0"/>
          </a:xfrm>
          <a:prstGeom prst="line">
            <a:avLst/>
          </a:prstGeom>
          <a:ln w="47625" cap="rnd">
            <a:solidFill>
              <a:srgbClr val="704430"/>
            </a:solidFill>
            <a:prstDash val="solid"/>
            <a:headEnd type="none" w="sm" len="sm"/>
            <a:tailEnd type="none" w="sm" len="sm"/>
          </a:ln>
        </p:spPr>
      </p:sp>
      <p:grpSp>
        <p:nvGrpSpPr>
          <p:cNvPr id="13" name="Group 13"/>
          <p:cNvGrpSpPr/>
          <p:nvPr/>
        </p:nvGrpSpPr>
        <p:grpSpPr>
          <a:xfrm>
            <a:off x="1066801" y="1930042"/>
            <a:ext cx="17221200" cy="8565245"/>
            <a:chOff x="0" y="0"/>
            <a:chExt cx="3560896" cy="1895283"/>
          </a:xfrm>
        </p:grpSpPr>
        <p:sp>
          <p:nvSpPr>
            <p:cNvPr id="14" name="Freeform 14"/>
            <p:cNvSpPr/>
            <p:nvPr/>
          </p:nvSpPr>
          <p:spPr>
            <a:xfrm>
              <a:off x="92710" y="106680"/>
              <a:ext cx="3456756" cy="1775903"/>
            </a:xfrm>
            <a:custGeom>
              <a:avLst/>
              <a:gdLst/>
              <a:ahLst/>
              <a:cxnLst/>
              <a:rect l="l" t="t" r="r" b="b"/>
              <a:pathLst>
                <a:path w="3456756" h="1775903">
                  <a:moveTo>
                    <a:pt x="3430086" y="1586673"/>
                  </a:moveTo>
                  <a:cubicBezTo>
                    <a:pt x="3430086" y="1674303"/>
                    <a:pt x="3353886" y="1745423"/>
                    <a:pt x="3272606" y="1745423"/>
                  </a:cubicBezTo>
                  <a:lnTo>
                    <a:pt x="66040" y="1745423"/>
                  </a:lnTo>
                  <a:cubicBezTo>
                    <a:pt x="43180" y="1745423"/>
                    <a:pt x="20320" y="1740343"/>
                    <a:pt x="0" y="1731453"/>
                  </a:cubicBezTo>
                  <a:cubicBezTo>
                    <a:pt x="26670" y="1759393"/>
                    <a:pt x="63500" y="1775903"/>
                    <a:pt x="116159" y="1775903"/>
                  </a:cubicBezTo>
                  <a:lnTo>
                    <a:pt x="3310706" y="1775903"/>
                  </a:lnTo>
                  <a:cubicBezTo>
                    <a:pt x="3390716" y="1775903"/>
                    <a:pt x="3456756" y="1709863"/>
                    <a:pt x="3456756" y="1629853"/>
                  </a:cubicBezTo>
                  <a:lnTo>
                    <a:pt x="3456756" y="95250"/>
                  </a:lnTo>
                  <a:cubicBezTo>
                    <a:pt x="3456756" y="58420"/>
                    <a:pt x="3442786" y="25400"/>
                    <a:pt x="3421196" y="0"/>
                  </a:cubicBezTo>
                  <a:cubicBezTo>
                    <a:pt x="3427546" y="16510"/>
                    <a:pt x="3430086" y="34290"/>
                    <a:pt x="3430086" y="52070"/>
                  </a:cubicBezTo>
                  <a:lnTo>
                    <a:pt x="3430086" y="1586673"/>
                  </a:lnTo>
                  <a:lnTo>
                    <a:pt x="3430086" y="1586673"/>
                  </a:lnTo>
                  <a:close/>
                </a:path>
              </a:pathLst>
            </a:custGeom>
            <a:solidFill>
              <a:srgbClr val="704430"/>
            </a:solidFill>
          </p:spPr>
        </p:sp>
        <p:sp>
          <p:nvSpPr>
            <p:cNvPr id="15" name="Freeform 15"/>
            <p:cNvSpPr/>
            <p:nvPr/>
          </p:nvSpPr>
          <p:spPr>
            <a:xfrm>
              <a:off x="12700" y="12700"/>
              <a:ext cx="3496126" cy="1826703"/>
            </a:xfrm>
            <a:custGeom>
              <a:avLst/>
              <a:gdLst/>
              <a:ahLst/>
              <a:cxnLst/>
              <a:rect l="l" t="t" r="r" b="b"/>
              <a:pathLst>
                <a:path w="3496126" h="1826703">
                  <a:moveTo>
                    <a:pt x="146050" y="1826703"/>
                  </a:moveTo>
                  <a:lnTo>
                    <a:pt x="3350076" y="1826703"/>
                  </a:lnTo>
                  <a:cubicBezTo>
                    <a:pt x="3430086" y="1826703"/>
                    <a:pt x="3496126" y="1760663"/>
                    <a:pt x="3496126" y="1680653"/>
                  </a:cubicBezTo>
                  <a:lnTo>
                    <a:pt x="3496126" y="146050"/>
                  </a:lnTo>
                  <a:cubicBezTo>
                    <a:pt x="3496126" y="66040"/>
                    <a:pt x="3430086" y="0"/>
                    <a:pt x="3350076" y="0"/>
                  </a:cubicBezTo>
                  <a:lnTo>
                    <a:pt x="146050" y="0"/>
                  </a:lnTo>
                  <a:cubicBezTo>
                    <a:pt x="66040" y="0"/>
                    <a:pt x="0" y="66040"/>
                    <a:pt x="0" y="146050"/>
                  </a:cubicBezTo>
                  <a:lnTo>
                    <a:pt x="0" y="1680653"/>
                  </a:lnTo>
                  <a:cubicBezTo>
                    <a:pt x="0" y="1761933"/>
                    <a:pt x="66040" y="1826703"/>
                    <a:pt x="146050" y="1826703"/>
                  </a:cubicBezTo>
                  <a:close/>
                </a:path>
              </a:pathLst>
            </a:custGeom>
            <a:solidFill>
              <a:srgbClr val="FFF3ED"/>
            </a:solidFill>
          </p:spPr>
        </p:sp>
        <p:sp>
          <p:nvSpPr>
            <p:cNvPr id="16" name="Freeform 16"/>
            <p:cNvSpPr/>
            <p:nvPr/>
          </p:nvSpPr>
          <p:spPr>
            <a:xfrm>
              <a:off x="0" y="0"/>
              <a:ext cx="3560896" cy="1895283"/>
            </a:xfrm>
            <a:custGeom>
              <a:avLst/>
              <a:gdLst/>
              <a:ahLst/>
              <a:cxnLst/>
              <a:rect l="l" t="t" r="r" b="b"/>
              <a:pathLst>
                <a:path w="3560896" h="1895283">
                  <a:moveTo>
                    <a:pt x="3497396" y="74930"/>
                  </a:moveTo>
                  <a:cubicBezTo>
                    <a:pt x="3469456" y="30480"/>
                    <a:pt x="3419926" y="0"/>
                    <a:pt x="3362776" y="0"/>
                  </a:cubicBezTo>
                  <a:lnTo>
                    <a:pt x="158750" y="0"/>
                  </a:lnTo>
                  <a:cubicBezTo>
                    <a:pt x="71120" y="0"/>
                    <a:pt x="0" y="71120"/>
                    <a:pt x="0" y="158750"/>
                  </a:cubicBezTo>
                  <a:lnTo>
                    <a:pt x="0" y="1693353"/>
                  </a:lnTo>
                  <a:cubicBezTo>
                    <a:pt x="0" y="1745423"/>
                    <a:pt x="25400" y="1791143"/>
                    <a:pt x="63500" y="1820353"/>
                  </a:cubicBezTo>
                  <a:cubicBezTo>
                    <a:pt x="91440" y="1864803"/>
                    <a:pt x="140970" y="1895283"/>
                    <a:pt x="212015" y="1895283"/>
                  </a:cubicBezTo>
                  <a:lnTo>
                    <a:pt x="3402146" y="1895283"/>
                  </a:lnTo>
                  <a:cubicBezTo>
                    <a:pt x="3489776" y="1895283"/>
                    <a:pt x="3560896" y="1824163"/>
                    <a:pt x="3560896" y="1736533"/>
                  </a:cubicBezTo>
                  <a:lnTo>
                    <a:pt x="3560896" y="201930"/>
                  </a:lnTo>
                  <a:cubicBezTo>
                    <a:pt x="3560896" y="149860"/>
                    <a:pt x="3535496" y="104140"/>
                    <a:pt x="3497396" y="74930"/>
                  </a:cubicBezTo>
                  <a:close/>
                  <a:moveTo>
                    <a:pt x="12700" y="1693353"/>
                  </a:moveTo>
                  <a:lnTo>
                    <a:pt x="12700" y="158750"/>
                  </a:lnTo>
                  <a:cubicBezTo>
                    <a:pt x="12700" y="78740"/>
                    <a:pt x="78740" y="12700"/>
                    <a:pt x="158750" y="12700"/>
                  </a:cubicBezTo>
                  <a:lnTo>
                    <a:pt x="3362776" y="12700"/>
                  </a:lnTo>
                  <a:cubicBezTo>
                    <a:pt x="3442786" y="12700"/>
                    <a:pt x="3508826" y="78740"/>
                    <a:pt x="3508826" y="158750"/>
                  </a:cubicBezTo>
                  <a:lnTo>
                    <a:pt x="3508826" y="1693353"/>
                  </a:lnTo>
                  <a:cubicBezTo>
                    <a:pt x="3508826" y="1773363"/>
                    <a:pt x="3442786" y="1839403"/>
                    <a:pt x="3362776" y="1839403"/>
                  </a:cubicBezTo>
                  <a:lnTo>
                    <a:pt x="158750" y="1839403"/>
                  </a:lnTo>
                  <a:cubicBezTo>
                    <a:pt x="78740" y="1839403"/>
                    <a:pt x="12700" y="1774633"/>
                    <a:pt x="12700" y="1693353"/>
                  </a:cubicBezTo>
                  <a:close/>
                  <a:moveTo>
                    <a:pt x="3549466" y="1736533"/>
                  </a:moveTo>
                  <a:cubicBezTo>
                    <a:pt x="3549466" y="1816543"/>
                    <a:pt x="3482156" y="1882583"/>
                    <a:pt x="3402146" y="1882583"/>
                  </a:cubicBezTo>
                  <a:lnTo>
                    <a:pt x="212015" y="1882583"/>
                  </a:lnTo>
                  <a:cubicBezTo>
                    <a:pt x="157480" y="1882583"/>
                    <a:pt x="120650" y="1866073"/>
                    <a:pt x="93980" y="1838133"/>
                  </a:cubicBezTo>
                  <a:cubicBezTo>
                    <a:pt x="114300" y="1847023"/>
                    <a:pt x="135890" y="1852103"/>
                    <a:pt x="160020" y="1852103"/>
                  </a:cubicBezTo>
                  <a:lnTo>
                    <a:pt x="3364046" y="1852103"/>
                  </a:lnTo>
                  <a:cubicBezTo>
                    <a:pt x="3451676" y="1852103"/>
                    <a:pt x="3522796" y="1780983"/>
                    <a:pt x="3522796" y="1693353"/>
                  </a:cubicBezTo>
                  <a:lnTo>
                    <a:pt x="3522796" y="158750"/>
                  </a:lnTo>
                  <a:cubicBezTo>
                    <a:pt x="3522796" y="140970"/>
                    <a:pt x="3518986" y="123190"/>
                    <a:pt x="3513906" y="106680"/>
                  </a:cubicBezTo>
                  <a:cubicBezTo>
                    <a:pt x="3535496" y="132080"/>
                    <a:pt x="3549466" y="165100"/>
                    <a:pt x="3549466" y="201930"/>
                  </a:cubicBezTo>
                  <a:lnTo>
                    <a:pt x="3549466" y="1736533"/>
                  </a:lnTo>
                  <a:cubicBezTo>
                    <a:pt x="3549466" y="1736533"/>
                    <a:pt x="3549466" y="1736533"/>
                    <a:pt x="3549466" y="1736533"/>
                  </a:cubicBezTo>
                  <a:close/>
                </a:path>
              </a:pathLst>
            </a:custGeom>
            <a:solidFill>
              <a:srgbClr val="704430"/>
            </a:solidFill>
          </p:spPr>
        </p:sp>
      </p:grpSp>
      <p:grpSp>
        <p:nvGrpSpPr>
          <p:cNvPr id="17" name="Group 17"/>
          <p:cNvGrpSpPr/>
          <p:nvPr/>
        </p:nvGrpSpPr>
        <p:grpSpPr>
          <a:xfrm>
            <a:off x="14548186" y="1467245"/>
            <a:ext cx="245953" cy="24595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19" name="Group 19"/>
          <p:cNvGrpSpPr/>
          <p:nvPr/>
        </p:nvGrpSpPr>
        <p:grpSpPr>
          <a:xfrm>
            <a:off x="15029648" y="1467245"/>
            <a:ext cx="245953" cy="245953"/>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21" name="Group 21"/>
          <p:cNvGrpSpPr/>
          <p:nvPr/>
        </p:nvGrpSpPr>
        <p:grpSpPr>
          <a:xfrm>
            <a:off x="15511109" y="1467245"/>
            <a:ext cx="245953" cy="245953"/>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9068" y="7962900"/>
            <a:ext cx="1626825" cy="2444683"/>
          </a:xfrm>
          <a:prstGeom prst="rect">
            <a:avLst/>
          </a:prstGeom>
        </p:spPr>
      </p:pic>
      <p:sp>
        <p:nvSpPr>
          <p:cNvPr id="24" name="TextBox 24"/>
          <p:cNvSpPr txBox="1"/>
          <p:nvPr/>
        </p:nvSpPr>
        <p:spPr>
          <a:xfrm>
            <a:off x="1587243" y="2636909"/>
            <a:ext cx="15989913" cy="5417252"/>
          </a:xfrm>
          <a:prstGeom prst="rect">
            <a:avLst/>
          </a:prstGeom>
        </p:spPr>
        <p:txBody>
          <a:bodyPr wrap="square" lIns="0" tIns="0" rIns="0" bIns="0" rtlCol="0" anchor="t">
            <a:spAutoFit/>
          </a:bodyPr>
          <a:lstStyle/>
          <a:p>
            <a:pPr algn="just">
              <a:lnSpc>
                <a:spcPct val="150000"/>
              </a:lnSpc>
            </a:pPr>
            <a:r>
              <a:rPr lang="en-US" sz="6000" dirty="0"/>
              <a:t>- Ả</a:t>
            </a:r>
            <a:r>
              <a:rPr lang="vi-VN" sz="6000" dirty="0"/>
              <a:t>nh hưởng không nhỏ đến cuộc sống của người dân</a:t>
            </a:r>
            <a:r>
              <a:rPr lang="en-US" sz="6000" dirty="0"/>
              <a:t>:</a:t>
            </a:r>
            <a:r>
              <a:rPr lang="vi-VN" sz="6000" dirty="0"/>
              <a:t> gây bệnh về thính giác và hệ thần kinh; gián tiếp gây ra bệnh tim mạch, gây mất thính lực và một số bệnh khác.</a:t>
            </a:r>
            <a:endParaRPr lang="en-US" sz="28700" dirty="0">
              <a:solidFill>
                <a:srgbClr val="704430"/>
              </a:solidFill>
              <a:latin typeface="Nunito"/>
            </a:endParaRPr>
          </a:p>
        </p:txBody>
      </p:sp>
      <p:sp>
        <p:nvSpPr>
          <p:cNvPr id="25" name="TextBox 25"/>
          <p:cNvSpPr txBox="1"/>
          <p:nvPr/>
        </p:nvSpPr>
        <p:spPr>
          <a:xfrm>
            <a:off x="378530" y="150962"/>
            <a:ext cx="17530940" cy="1107996"/>
          </a:xfrm>
          <a:prstGeom prst="rect">
            <a:avLst/>
          </a:prstGeom>
          <a:solidFill>
            <a:schemeClr val="bg1"/>
          </a:solidFill>
        </p:spPr>
        <p:txBody>
          <a:bodyPr wrap="square" lIns="0" tIns="0" rIns="0" bIns="0" rtlCol="0" anchor="t">
            <a:spAutoFit/>
          </a:bodyPr>
          <a:lstStyle/>
          <a:p>
            <a:pPr algn="ctr"/>
            <a:r>
              <a:rPr lang="en-US" sz="7200" b="1" dirty="0" err="1">
                <a:solidFill>
                  <a:srgbClr val="FF0000"/>
                </a:solidFill>
              </a:rPr>
              <a:t>Ảnh</a:t>
            </a:r>
            <a:r>
              <a:rPr lang="en-US" sz="7200" b="1" dirty="0">
                <a:solidFill>
                  <a:srgbClr val="FF0000"/>
                </a:solidFill>
              </a:rPr>
              <a:t> </a:t>
            </a:r>
            <a:r>
              <a:rPr lang="en-US" sz="7200" b="1" dirty="0" err="1">
                <a:solidFill>
                  <a:srgbClr val="FF0000"/>
                </a:solidFill>
              </a:rPr>
              <a:t>hưởng</a:t>
            </a:r>
            <a:r>
              <a:rPr lang="en-US" sz="7200" b="1" dirty="0">
                <a:solidFill>
                  <a:srgbClr val="FF0000"/>
                </a:solidFill>
              </a:rPr>
              <a:t> </a:t>
            </a:r>
            <a:r>
              <a:rPr lang="en-US" sz="7200" b="1" dirty="0" err="1">
                <a:solidFill>
                  <a:srgbClr val="FF0000"/>
                </a:solidFill>
              </a:rPr>
              <a:t>của</a:t>
            </a:r>
            <a:r>
              <a:rPr lang="en-US" sz="7200" b="1" dirty="0">
                <a:solidFill>
                  <a:srgbClr val="FF0000"/>
                </a:solidFill>
              </a:rPr>
              <a:t> ô </a:t>
            </a:r>
            <a:r>
              <a:rPr lang="en-US" sz="7200" b="1" dirty="0" err="1">
                <a:solidFill>
                  <a:srgbClr val="FF0000"/>
                </a:solidFill>
              </a:rPr>
              <a:t>nhiễm</a:t>
            </a:r>
            <a:r>
              <a:rPr lang="en-US" sz="7200" b="1" dirty="0">
                <a:solidFill>
                  <a:srgbClr val="FF0000"/>
                </a:solidFill>
              </a:rPr>
              <a:t> </a:t>
            </a:r>
            <a:r>
              <a:rPr lang="en-US" sz="7200" b="1" dirty="0" err="1">
                <a:solidFill>
                  <a:srgbClr val="FF0000"/>
                </a:solidFill>
              </a:rPr>
              <a:t>tiếng</a:t>
            </a:r>
            <a:r>
              <a:rPr lang="en-US" sz="7200" b="1" dirty="0">
                <a:solidFill>
                  <a:srgbClr val="FF0000"/>
                </a:solidFill>
              </a:rPr>
              <a:t> </a:t>
            </a:r>
            <a:r>
              <a:rPr lang="en-US" sz="7200" b="1" dirty="0" err="1">
                <a:solidFill>
                  <a:srgbClr val="FF0000"/>
                </a:solidFill>
              </a:rPr>
              <a:t>ồn</a:t>
            </a:r>
            <a:endParaRPr lang="en-US" sz="28700" b="1" dirty="0">
              <a:solidFill>
                <a:srgbClr val="704430"/>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 calcmode="lin" valueType="num">
                                      <p:cBhvr>
                                        <p:cTn id="14"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0116" b="30116"/>
          <a:stretch>
            <a:fillRect/>
          </a:stretch>
        </p:blipFill>
        <p:spPr>
          <a:xfrm>
            <a:off x="0" y="0"/>
            <a:ext cx="18288000" cy="10287000"/>
          </a:xfrm>
          <a:prstGeom prst="rect">
            <a:avLst/>
          </a:prstGeom>
        </p:spPr>
      </p:pic>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solidFill>
              <a:srgbClr val="704430"/>
            </a:solidFill>
          </p:spPr>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sp>
        <p:sp>
          <p:nvSpPr>
            <p:cNvPr id="6" name="Freeform 6"/>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solidFill>
              <a:srgbClr val="704430"/>
            </a:solidFill>
          </p:spPr>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B9DDBF"/>
            </a:solidFill>
          </p:spPr>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3652" y="1857447"/>
            <a:ext cx="538384" cy="516849"/>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4553165" y="3409145"/>
            <a:ext cx="2149699" cy="367184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05788" y="5820878"/>
            <a:ext cx="2624940" cy="3437422"/>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4178" y="3843936"/>
            <a:ext cx="4061032" cy="6474110"/>
          </a:xfrm>
          <a:prstGeom prst="rect">
            <a:avLst/>
          </a:prstGeom>
        </p:spPr>
      </p:pic>
      <p:sp>
        <p:nvSpPr>
          <p:cNvPr id="16" name="TextBox 16"/>
          <p:cNvSpPr txBox="1"/>
          <p:nvPr/>
        </p:nvSpPr>
        <p:spPr>
          <a:xfrm>
            <a:off x="4582579" y="3490839"/>
            <a:ext cx="8616431" cy="2860142"/>
          </a:xfrm>
          <a:prstGeom prst="rect">
            <a:avLst/>
          </a:prstGeom>
        </p:spPr>
        <p:txBody>
          <a:bodyPr lIns="0" tIns="0" rIns="0" bIns="0" rtlCol="0" anchor="t">
            <a:spAutoFit/>
          </a:bodyPr>
          <a:lstStyle/>
          <a:p>
            <a:pPr algn="ctr">
              <a:lnSpc>
                <a:spcPts val="11583"/>
              </a:lnSpc>
            </a:pPr>
            <a:r>
              <a:rPr lang="en-US" sz="12100" b="1" dirty="0" err="1">
                <a:solidFill>
                  <a:srgbClr val="704430"/>
                </a:solidFill>
                <a:latin typeface="Arial" panose="020B0604020202020204" pitchFamily="34" charset="0"/>
                <a:cs typeface="Arial" panose="020B0604020202020204" pitchFamily="34" charset="0"/>
              </a:rPr>
              <a:t>Khởi</a:t>
            </a:r>
            <a:r>
              <a:rPr lang="en-US" sz="12100" b="1" dirty="0">
                <a:solidFill>
                  <a:srgbClr val="704430"/>
                </a:solidFill>
                <a:latin typeface="Arial" panose="020B0604020202020204" pitchFamily="34" charset="0"/>
                <a:cs typeface="Arial" panose="020B0604020202020204" pitchFamily="34" charset="0"/>
              </a:rPr>
              <a:t> </a:t>
            </a:r>
            <a:r>
              <a:rPr lang="en-US" sz="12100" b="1" dirty="0" err="1">
                <a:solidFill>
                  <a:srgbClr val="704430"/>
                </a:solidFill>
                <a:latin typeface="Arial" panose="020B0604020202020204" pitchFamily="34" charset="0"/>
                <a:cs typeface="Arial" panose="020B0604020202020204" pitchFamily="34" charset="0"/>
              </a:rPr>
              <a:t>động</a:t>
            </a:r>
            <a:endParaRPr lang="en-US" sz="12100" b="1" dirty="0">
              <a:solidFill>
                <a:srgbClr val="704430"/>
              </a:solidFill>
              <a:latin typeface="Arial" panose="020B0604020202020204" pitchFamily="34" charset="0"/>
              <a:cs typeface="Arial" panose="020B0604020202020204" pitchFamily="34" charset="0"/>
            </a:endParaRPr>
          </a:p>
          <a:p>
            <a:pPr algn="ctr">
              <a:lnSpc>
                <a:spcPts val="11583"/>
              </a:lnSpc>
            </a:pPr>
            <a:r>
              <a:rPr lang="en-US" sz="8800" b="1" dirty="0">
                <a:solidFill>
                  <a:srgbClr val="FF0000"/>
                </a:solidFill>
                <a:latin typeface="Arial" panose="020B0604020202020204" pitchFamily="34" charset="0"/>
                <a:cs typeface="Arial" panose="020B0604020202020204" pitchFamily="34" charset="0"/>
              </a:rPr>
              <a:t>Ai </a:t>
            </a:r>
            <a:r>
              <a:rPr lang="en-US" sz="8800" b="1" dirty="0" err="1">
                <a:solidFill>
                  <a:srgbClr val="FF0000"/>
                </a:solidFill>
                <a:latin typeface="Arial" panose="020B0604020202020204" pitchFamily="34" charset="0"/>
                <a:cs typeface="Arial" panose="020B0604020202020204" pitchFamily="34" charset="0"/>
              </a:rPr>
              <a:t>nhanh</a:t>
            </a:r>
            <a:r>
              <a:rPr lang="en-US" sz="8800" b="1" dirty="0">
                <a:solidFill>
                  <a:srgbClr val="FF0000"/>
                </a:solidFill>
                <a:latin typeface="Arial" panose="020B0604020202020204" pitchFamily="34" charset="0"/>
                <a:cs typeface="Arial" panose="020B0604020202020204" pitchFamily="34" charset="0"/>
              </a:rPr>
              <a:t> </a:t>
            </a:r>
            <a:r>
              <a:rPr lang="en-US" sz="8800" b="1" dirty="0" err="1">
                <a:solidFill>
                  <a:srgbClr val="FF0000"/>
                </a:solidFill>
                <a:latin typeface="Arial" panose="020B0604020202020204" pitchFamily="34" charset="0"/>
                <a:cs typeface="Arial" panose="020B0604020202020204" pitchFamily="34" charset="0"/>
              </a:rPr>
              <a:t>hơn</a:t>
            </a:r>
            <a:r>
              <a:rPr lang="en-US" sz="8800" b="1" dirty="0">
                <a:solidFill>
                  <a:srgbClr val="FF0000"/>
                </a:solidFill>
                <a:latin typeface="Arial" panose="020B0604020202020204" pitchFamily="34" charset="0"/>
                <a:cs typeface="Arial" panose="020B0604020202020204" pitchFamily="34" charset="0"/>
              </a:rPr>
              <a:t>?</a:t>
            </a:r>
          </a:p>
        </p:txBody>
      </p:sp>
      <p:pic>
        <p:nvPicPr>
          <p:cNvPr id="17" name="TOP 10 FREE 2D  3D  Intro Templates  - Blender Sony Vegas Adobe After Effects  Cinema 4D 3">
            <a:hlinkClick r:id="" action="ppaction://media"/>
            <a:extLst>
              <a:ext uri="{FF2B5EF4-FFF2-40B4-BE49-F238E27FC236}">
                <a16:creationId xmlns:a16="http://schemas.microsoft.com/office/drawing/2014/main" id="{644D14F9-ADB5-ACE4-CB2A-B18FB8192CD0}"/>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13"/>
          <a:stretch>
            <a:fillRect/>
          </a:stretch>
        </p:blipFill>
        <p:spPr>
          <a:xfrm>
            <a:off x="-3046147" y="564586"/>
            <a:ext cx="365522" cy="365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639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lnTo>
                    <a:pt x="1263720" y="231882"/>
                  </a:lnTo>
                  <a:close/>
                </a:path>
              </a:pathLst>
            </a:custGeom>
            <a:solidFill>
              <a:srgbClr val="704430"/>
            </a:solidFill>
          </p:spPr>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ubicBezTo>
                    <a:pt x="1383100" y="381742"/>
                    <a:pt x="1383100" y="381742"/>
                    <a:pt x="1383100" y="381742"/>
                  </a:cubicBezTo>
                  <a:close/>
                </a:path>
              </a:pathLst>
            </a:custGeom>
            <a:solidFill>
              <a:srgbClr val="704430"/>
            </a:solidFill>
          </p:spPr>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lnTo>
                    <a:pt x="267292" y="231882"/>
                  </a:lnTo>
                  <a:close/>
                </a:path>
              </a:pathLst>
            </a:custGeom>
            <a:solidFill>
              <a:srgbClr val="704430"/>
            </a:solidFill>
          </p:spPr>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ubicBezTo>
                    <a:pt x="386672" y="381742"/>
                    <a:pt x="386672" y="381742"/>
                    <a:pt x="386672" y="381742"/>
                  </a:cubicBezTo>
                  <a:close/>
                </a:path>
              </a:pathLst>
            </a:custGeom>
            <a:solidFill>
              <a:srgbClr val="704430"/>
            </a:solidFill>
          </p:spPr>
        </p:sp>
      </p:grpSp>
      <p:grpSp>
        <p:nvGrpSpPr>
          <p:cNvPr id="11" name="Group 11"/>
          <p:cNvGrpSpPr/>
          <p:nvPr/>
        </p:nvGrpSpPr>
        <p:grpSpPr>
          <a:xfrm>
            <a:off x="404554" y="1795041"/>
            <a:ext cx="17426246"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lnTo>
                    <a:pt x="4296091" y="1903551"/>
                  </a:lnTo>
                  <a:close/>
                </a:path>
              </a:pathLst>
            </a:custGeom>
            <a:solidFill>
              <a:srgbClr val="704430"/>
            </a:solidFill>
          </p:spPr>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ubicBezTo>
                    <a:pt x="4415471" y="2053411"/>
                    <a:pt x="4415471" y="2053411"/>
                    <a:pt x="4415471" y="2053411"/>
                  </a:cubicBezTo>
                  <a:close/>
                </a:path>
              </a:pathLst>
            </a:custGeom>
            <a:solidFill>
              <a:srgbClr val="704430"/>
            </a:solidFill>
          </p:spPr>
        </p:sp>
      </p:grpSp>
      <p:grpSp>
        <p:nvGrpSpPr>
          <p:cNvPr id="15" name="Group 15"/>
          <p:cNvGrpSpPr/>
          <p:nvPr/>
        </p:nvGrpSpPr>
        <p:grpSpPr>
          <a:xfrm>
            <a:off x="2575183" y="2246427"/>
            <a:ext cx="10675301" cy="823276"/>
            <a:chOff x="0" y="0"/>
            <a:chExt cx="24817148" cy="1913890"/>
          </a:xfrm>
        </p:grpSpPr>
        <p:sp>
          <p:nvSpPr>
            <p:cNvPr id="16" name="Freeform 16"/>
            <p:cNvSpPr/>
            <p:nvPr/>
          </p:nvSpPr>
          <p:spPr>
            <a:xfrm>
              <a:off x="0" y="0"/>
              <a:ext cx="24817149" cy="1913890"/>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F8CDA2"/>
            </a:solidFill>
          </p:spPr>
        </p:sp>
      </p:grpSp>
      <p:sp>
        <p:nvSpPr>
          <p:cNvPr id="17" name="AutoShape 17"/>
          <p:cNvSpPr/>
          <p:nvPr/>
        </p:nvSpPr>
        <p:spPr>
          <a:xfrm rot="5400000">
            <a:off x="7482408" y="1297248"/>
            <a:ext cx="450550" cy="0"/>
          </a:xfrm>
          <a:prstGeom prst="line">
            <a:avLst/>
          </a:prstGeom>
          <a:ln w="47625" cap="rnd">
            <a:solidFill>
              <a:srgbClr val="704430"/>
            </a:solidFill>
            <a:prstDash val="solid"/>
            <a:headEnd type="none" w="sm" len="sm"/>
            <a:tailEnd type="none" w="sm" len="sm"/>
          </a:ln>
        </p:spPr>
      </p:sp>
      <p:sp>
        <p:nvSpPr>
          <p:cNvPr id="18" name="AutoShape 18"/>
          <p:cNvSpPr/>
          <p:nvPr/>
        </p:nvSpPr>
        <p:spPr>
          <a:xfrm>
            <a:off x="7482408" y="1297248"/>
            <a:ext cx="450550" cy="0"/>
          </a:xfrm>
          <a:prstGeom prst="line">
            <a:avLst/>
          </a:prstGeom>
          <a:ln w="47625" cap="rnd">
            <a:solidFill>
              <a:srgbClr val="704430"/>
            </a:solidFill>
            <a:prstDash val="solid"/>
            <a:headEnd type="none" w="sm" len="sm"/>
            <a:tailEnd type="none" w="sm" len="sm"/>
          </a:ln>
        </p:spPr>
      </p:sp>
      <p:sp>
        <p:nvSpPr>
          <p:cNvPr id="19" name="AutoShape 19"/>
          <p:cNvSpPr/>
          <p:nvPr/>
        </p:nvSpPr>
        <p:spPr>
          <a:xfrm>
            <a:off x="15271777" y="2442503"/>
            <a:ext cx="450550" cy="0"/>
          </a:xfrm>
          <a:prstGeom prst="line">
            <a:avLst/>
          </a:prstGeom>
          <a:ln w="47625" cap="rnd">
            <a:solidFill>
              <a:srgbClr val="704430"/>
            </a:solidFill>
            <a:prstDash val="solid"/>
            <a:headEnd type="none" w="sm" len="sm"/>
            <a:tailEnd type="none" w="sm" len="sm"/>
          </a:ln>
        </p:spPr>
      </p:sp>
      <p:sp>
        <p:nvSpPr>
          <p:cNvPr id="20" name="AutoShape 20"/>
          <p:cNvSpPr/>
          <p:nvPr/>
        </p:nvSpPr>
        <p:spPr>
          <a:xfrm>
            <a:off x="15271777" y="2634252"/>
            <a:ext cx="450550" cy="0"/>
          </a:xfrm>
          <a:prstGeom prst="line">
            <a:avLst/>
          </a:prstGeom>
          <a:ln w="47625" cap="rnd">
            <a:solidFill>
              <a:srgbClr val="704430"/>
            </a:solidFill>
            <a:prstDash val="solid"/>
            <a:headEnd type="none" w="sm" len="sm"/>
            <a:tailEnd type="none" w="sm" len="sm"/>
          </a:ln>
        </p:spPr>
      </p:sp>
      <p:sp>
        <p:nvSpPr>
          <p:cNvPr id="21" name="AutoShape 21"/>
          <p:cNvSpPr/>
          <p:nvPr/>
        </p:nvSpPr>
        <p:spPr>
          <a:xfrm>
            <a:off x="15271777" y="2826001"/>
            <a:ext cx="450550" cy="0"/>
          </a:xfrm>
          <a:prstGeom prst="line">
            <a:avLst/>
          </a:prstGeom>
          <a:ln w="47625" cap="rnd">
            <a:solidFill>
              <a:srgbClr val="704430"/>
            </a:solidFill>
            <a:prstDash val="solid"/>
            <a:headEnd type="none" w="sm" len="sm"/>
            <a:tailEnd type="none" w="sm" len="sm"/>
          </a:ln>
        </p:spPr>
      </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39310" y="2377623"/>
            <a:ext cx="456119" cy="51684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833244" y="2257037"/>
            <a:ext cx="758021" cy="758021"/>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11752" y="2377623"/>
            <a:ext cx="538384" cy="516849"/>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12516" y="2377623"/>
            <a:ext cx="394685" cy="516849"/>
          </a:xfrm>
          <a:prstGeom prst="rect">
            <a:avLst/>
          </a:prstGeom>
        </p:spPr>
      </p:pic>
      <p:grpSp>
        <p:nvGrpSpPr>
          <p:cNvPr id="26" name="Group 26"/>
          <p:cNvGrpSpPr/>
          <p:nvPr/>
        </p:nvGrpSpPr>
        <p:grpSpPr>
          <a:xfrm>
            <a:off x="14350757" y="1070721"/>
            <a:ext cx="406363" cy="406363"/>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28" name="Group 28"/>
          <p:cNvGrpSpPr/>
          <p:nvPr/>
        </p:nvGrpSpPr>
        <p:grpSpPr>
          <a:xfrm>
            <a:off x="15040638" y="1070721"/>
            <a:ext cx="406363" cy="406363"/>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30" name="Group 30"/>
          <p:cNvGrpSpPr/>
          <p:nvPr/>
        </p:nvGrpSpPr>
        <p:grpSpPr>
          <a:xfrm>
            <a:off x="15730518" y="1070721"/>
            <a:ext cx="406363" cy="406363"/>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sp>
        <p:nvSpPr>
          <p:cNvPr id="32" name="TextBox 32"/>
          <p:cNvSpPr txBox="1"/>
          <p:nvPr/>
        </p:nvSpPr>
        <p:spPr>
          <a:xfrm>
            <a:off x="758616" y="3874000"/>
            <a:ext cx="16474204" cy="3145028"/>
          </a:xfrm>
          <a:prstGeom prst="rect">
            <a:avLst/>
          </a:prstGeom>
        </p:spPr>
        <p:txBody>
          <a:bodyPr wrap="square" lIns="0" tIns="0" rIns="0" bIns="0" rtlCol="0" anchor="t">
            <a:spAutoFit/>
          </a:bodyPr>
          <a:lstStyle/>
          <a:p>
            <a:pPr algn="ctr">
              <a:lnSpc>
                <a:spcPct val="150000"/>
              </a:lnSpc>
            </a:pPr>
            <a:r>
              <a:rPr lang="vi-VN" sz="7200" b="1" dirty="0"/>
              <a:t>3. Một số biện pháp góp phần bảo vệ môi trường ở thành phố Hà Nội.</a:t>
            </a:r>
            <a:endParaRPr lang="en-US" sz="72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249" t="15551" r="-13398" b="31690"/>
          <a:stretch>
            <a:fillRect/>
          </a:stretch>
        </p:blipFill>
        <p:spPr>
          <a:xfrm>
            <a:off x="-2209800" y="0"/>
            <a:ext cx="21654726" cy="10287000"/>
          </a:xfrm>
          <a:prstGeom prst="rect">
            <a:avLst/>
          </a:prstGeom>
        </p:spPr>
      </p:pic>
      <p:pic>
        <p:nvPicPr>
          <p:cNvPr id="3" name="Picture 3"/>
          <p:cNvPicPr>
            <a:picLocks noChangeAspect="1"/>
          </p:cNvPicPr>
          <p:nvPr/>
        </p:nvPicPr>
        <p:blipFill>
          <a:blip r:embed="rId3"/>
          <a:srcRect/>
          <a:stretch>
            <a:fillRect/>
          </a:stretch>
        </p:blipFill>
        <p:spPr>
          <a:xfrm rot="9776183">
            <a:off x="-3280826" y="-1719246"/>
            <a:ext cx="5467313" cy="12425712"/>
          </a:xfrm>
          <a:prstGeom prst="rect">
            <a:avLst/>
          </a:prstGeom>
        </p:spPr>
      </p:pic>
      <p:pic>
        <p:nvPicPr>
          <p:cNvPr id="4" name="Picture 4"/>
          <p:cNvPicPr>
            <a:picLocks noChangeAspect="1"/>
          </p:cNvPicPr>
          <p:nvPr/>
        </p:nvPicPr>
        <p:blipFill>
          <a:blip r:embed="rId4"/>
          <a:srcRect/>
          <a:stretch>
            <a:fillRect/>
          </a:stretch>
        </p:blipFill>
        <p:spPr>
          <a:xfrm rot="732425">
            <a:off x="14692952" y="-2248975"/>
            <a:ext cx="4337244" cy="4386593"/>
          </a:xfrm>
          <a:prstGeom prst="rect">
            <a:avLst/>
          </a:prstGeom>
        </p:spPr>
      </p:pic>
      <p:pic>
        <p:nvPicPr>
          <p:cNvPr id="5" name="Picture 5"/>
          <p:cNvPicPr>
            <a:picLocks noChangeAspect="1"/>
          </p:cNvPicPr>
          <p:nvPr/>
        </p:nvPicPr>
        <p:blipFill>
          <a:blip r:embed="rId5"/>
          <a:srcRect t="1017" r="1018" b="87248"/>
          <a:stretch>
            <a:fillRect/>
          </a:stretch>
        </p:blipFill>
        <p:spPr>
          <a:xfrm>
            <a:off x="1028700" y="1028700"/>
            <a:ext cx="14804174" cy="2207515"/>
          </a:xfrm>
          <a:prstGeom prst="rect">
            <a:avLst/>
          </a:prstGeom>
        </p:spPr>
      </p:pic>
      <p:pic>
        <p:nvPicPr>
          <p:cNvPr id="6" name="Picture 6"/>
          <p:cNvPicPr>
            <a:picLocks noChangeAspect="1"/>
          </p:cNvPicPr>
          <p:nvPr/>
        </p:nvPicPr>
        <p:blipFill>
          <a:blip r:embed="rId6"/>
          <a:srcRect/>
          <a:stretch>
            <a:fillRect/>
          </a:stretch>
        </p:blipFill>
        <p:spPr>
          <a:xfrm rot="-1064301">
            <a:off x="965742" y="3544137"/>
            <a:ext cx="1299829" cy="3477803"/>
          </a:xfrm>
          <a:prstGeom prst="rect">
            <a:avLst/>
          </a:prstGeom>
        </p:spPr>
      </p:pic>
      <p:pic>
        <p:nvPicPr>
          <p:cNvPr id="7" name="Picture 7"/>
          <p:cNvPicPr>
            <a:picLocks noChangeAspect="1"/>
          </p:cNvPicPr>
          <p:nvPr/>
        </p:nvPicPr>
        <p:blipFill>
          <a:blip r:embed="rId7"/>
          <a:srcRect/>
          <a:stretch>
            <a:fillRect/>
          </a:stretch>
        </p:blipFill>
        <p:spPr>
          <a:xfrm rot="-1562111">
            <a:off x="135647" y="496035"/>
            <a:ext cx="1934503" cy="1065329"/>
          </a:xfrm>
          <a:prstGeom prst="rect">
            <a:avLst/>
          </a:prstGeom>
        </p:spPr>
      </p:pic>
      <p:pic>
        <p:nvPicPr>
          <p:cNvPr id="8" name="Picture 8"/>
          <p:cNvPicPr>
            <a:picLocks noChangeAspect="1"/>
          </p:cNvPicPr>
          <p:nvPr/>
        </p:nvPicPr>
        <p:blipFill>
          <a:blip r:embed="rId8"/>
          <a:srcRect/>
          <a:stretch>
            <a:fillRect/>
          </a:stretch>
        </p:blipFill>
        <p:spPr>
          <a:xfrm>
            <a:off x="14592484" y="2880080"/>
            <a:ext cx="1552456" cy="712269"/>
          </a:xfrm>
          <a:prstGeom prst="rect">
            <a:avLst/>
          </a:prstGeom>
        </p:spPr>
      </p:pic>
      <p:pic>
        <p:nvPicPr>
          <p:cNvPr id="9" name="Picture 9"/>
          <p:cNvPicPr>
            <a:picLocks noChangeAspect="1"/>
          </p:cNvPicPr>
          <p:nvPr/>
        </p:nvPicPr>
        <p:blipFill>
          <a:blip r:embed="rId9"/>
          <a:srcRect/>
          <a:stretch>
            <a:fillRect/>
          </a:stretch>
        </p:blipFill>
        <p:spPr>
          <a:xfrm>
            <a:off x="15471729" y="-112039"/>
            <a:ext cx="1995363" cy="973986"/>
          </a:xfrm>
          <a:prstGeom prst="rect">
            <a:avLst/>
          </a:prstGeom>
        </p:spPr>
      </p:pic>
      <p:sp>
        <p:nvSpPr>
          <p:cNvPr id="10" name="TextBox 10"/>
          <p:cNvSpPr txBox="1"/>
          <p:nvPr/>
        </p:nvSpPr>
        <p:spPr>
          <a:xfrm>
            <a:off x="1752757" y="1131926"/>
            <a:ext cx="13626841" cy="1903213"/>
          </a:xfrm>
          <a:prstGeom prst="rect">
            <a:avLst/>
          </a:prstGeom>
        </p:spPr>
        <p:txBody>
          <a:bodyPr lIns="0" tIns="0" rIns="0" bIns="0" rtlCol="0" anchor="t">
            <a:spAutoFit/>
          </a:bodyPr>
          <a:lstStyle/>
          <a:p>
            <a:pPr lvl="0" algn="ctr">
              <a:lnSpc>
                <a:spcPts val="7700"/>
              </a:lnSpc>
            </a:pPr>
            <a:r>
              <a:rPr lang="vi-VN" sz="6000" b="1" dirty="0"/>
              <a:t>3. Một số biện pháp góp phần bảo vệ môi trường </a:t>
            </a:r>
            <a:endParaRPr lang="en-US" sz="34400" dirty="0">
              <a:solidFill>
                <a:srgbClr val="000000"/>
              </a:solidFill>
              <a:latin typeface="Arialle Bold"/>
            </a:endParaRPr>
          </a:p>
        </p:txBody>
      </p:sp>
      <p:sp>
        <p:nvSpPr>
          <p:cNvPr id="11" name="TextBox 11"/>
          <p:cNvSpPr txBox="1"/>
          <p:nvPr/>
        </p:nvSpPr>
        <p:spPr>
          <a:xfrm>
            <a:off x="2991510" y="3917235"/>
            <a:ext cx="14153490" cy="3953326"/>
          </a:xfrm>
          <a:prstGeom prst="rect">
            <a:avLst/>
          </a:prstGeom>
          <a:solidFill>
            <a:schemeClr val="bg1"/>
          </a:solidFill>
        </p:spPr>
        <p:txBody>
          <a:bodyPr wrap="square" lIns="0" tIns="0" rIns="0" bIns="0" rtlCol="0" anchor="t">
            <a:spAutoFit/>
          </a:bodyPr>
          <a:lstStyle/>
          <a:p>
            <a:pPr algn="just">
              <a:lnSpc>
                <a:spcPct val="150000"/>
              </a:lnSpc>
            </a:pPr>
            <a:r>
              <a:rPr lang="vi-VN" sz="4400" dirty="0"/>
              <a:t>+ Tại sao lại phải phân loại rác trước khi đưa đi xử lí? </a:t>
            </a:r>
            <a:endParaRPr lang="en-US" sz="4400" dirty="0"/>
          </a:p>
          <a:p>
            <a:pPr algn="just">
              <a:lnSpc>
                <a:spcPct val="150000"/>
              </a:lnSpc>
            </a:pPr>
            <a:r>
              <a:rPr lang="vi-VN" sz="4400" dirty="0"/>
              <a:t>+ Lợi ích của việc trồng cây xanh? </a:t>
            </a:r>
            <a:endParaRPr lang="en-US" sz="4400" dirty="0"/>
          </a:p>
          <a:p>
            <a:pPr algn="just">
              <a:lnSpc>
                <a:spcPct val="150000"/>
              </a:lnSpc>
            </a:pPr>
            <a:r>
              <a:rPr lang="vi-VN" sz="4400" dirty="0"/>
              <a:t>+ Nêu những hoạt động nhằm tuyên truyền nâng cao nhận thức bảo vệ môi trường trong cộng đồng? </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47700"/>
            <a:ext cx="17907000" cy="8991600"/>
          </a:xfrm>
          <a:prstGeom prst="rect">
            <a:avLst/>
          </a:prstGeom>
        </p:spPr>
      </p:pic>
      <p:sp>
        <p:nvSpPr>
          <p:cNvPr id="4" name="TextBox 4"/>
          <p:cNvSpPr txBox="1"/>
          <p:nvPr/>
        </p:nvSpPr>
        <p:spPr>
          <a:xfrm>
            <a:off x="2141900" y="3009900"/>
            <a:ext cx="14088700" cy="4034374"/>
          </a:xfrm>
          <a:prstGeom prst="rect">
            <a:avLst/>
          </a:prstGeom>
        </p:spPr>
        <p:txBody>
          <a:bodyPr wrap="square" lIns="0" tIns="0" rIns="0" bIns="0" rtlCol="0" anchor="t">
            <a:spAutoFit/>
          </a:bodyPr>
          <a:lstStyle/>
          <a:p>
            <a:pPr lvl="0" algn="just">
              <a:lnSpc>
                <a:spcPct val="150000"/>
              </a:lnSpc>
              <a:spcBef>
                <a:spcPct val="0"/>
              </a:spcBef>
            </a:pPr>
            <a:r>
              <a:rPr lang="vi-VN" sz="6000" dirty="0"/>
              <a:t>Mỗi nhóm ghi kết quả thảo luận vào tờ giấy A0 (làm theo sơ đồ gợi ý) và dán kết quả lên bảng theo </a:t>
            </a:r>
            <a:r>
              <a:rPr lang="vi-VN" sz="6000" b="1" dirty="0"/>
              <a:t>kĩ thuật phòng tranh</a:t>
            </a:r>
            <a:endParaRPr lang="en-US" sz="28700" b="1" dirty="0">
              <a:solidFill>
                <a:srgbClr val="000000"/>
              </a:solidFill>
              <a:latin typeface="Garet Bold"/>
            </a:endParaRPr>
          </a:p>
        </p:txBody>
      </p:sp>
    </p:spTree>
    <p:extLst>
      <p:ext uri="{BB962C8B-B14F-4D97-AF65-F5344CB8AC3E}">
        <p14:creationId xmlns:p14="http://schemas.microsoft.com/office/powerpoint/2010/main" val="24395664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249" t="15551" r="-13398" b="31690"/>
          <a:stretch>
            <a:fillRect/>
          </a:stretch>
        </p:blipFill>
        <p:spPr>
          <a:xfrm>
            <a:off x="-1828800" y="0"/>
            <a:ext cx="21183600" cy="10287000"/>
          </a:xfrm>
          <a:prstGeom prst="rect">
            <a:avLst/>
          </a:prstGeom>
        </p:spPr>
      </p:pic>
      <p:pic>
        <p:nvPicPr>
          <p:cNvPr id="3" name="Picture 3"/>
          <p:cNvPicPr>
            <a:picLocks noChangeAspect="1"/>
          </p:cNvPicPr>
          <p:nvPr/>
        </p:nvPicPr>
        <p:blipFill>
          <a:blip r:embed="rId3"/>
          <a:srcRect/>
          <a:stretch>
            <a:fillRect/>
          </a:stretch>
        </p:blipFill>
        <p:spPr>
          <a:xfrm rot="-6887131">
            <a:off x="-3550875" y="-2877880"/>
            <a:ext cx="5445464" cy="6936897"/>
          </a:xfrm>
          <a:prstGeom prst="rect">
            <a:avLst/>
          </a:prstGeom>
        </p:spPr>
      </p:pic>
      <p:pic>
        <p:nvPicPr>
          <p:cNvPr id="4" name="Picture 4"/>
          <p:cNvPicPr>
            <a:picLocks noChangeAspect="1"/>
          </p:cNvPicPr>
          <p:nvPr/>
        </p:nvPicPr>
        <p:blipFill>
          <a:blip r:embed="rId4"/>
          <a:srcRect/>
          <a:stretch>
            <a:fillRect/>
          </a:stretch>
        </p:blipFill>
        <p:spPr>
          <a:xfrm rot="-271077">
            <a:off x="1175917" y="-1474742"/>
            <a:ext cx="7341581" cy="2606261"/>
          </a:xfrm>
          <a:prstGeom prst="rect">
            <a:avLst/>
          </a:prstGeom>
        </p:spPr>
      </p:pic>
      <p:sp>
        <p:nvSpPr>
          <p:cNvPr id="7" name="TextBox 7"/>
          <p:cNvSpPr txBox="1"/>
          <p:nvPr/>
        </p:nvSpPr>
        <p:spPr>
          <a:xfrm>
            <a:off x="1084674" y="497337"/>
            <a:ext cx="16174626" cy="890180"/>
          </a:xfrm>
          <a:prstGeom prst="rect">
            <a:avLst/>
          </a:prstGeom>
          <a:solidFill>
            <a:schemeClr val="bg1"/>
          </a:solidFill>
        </p:spPr>
        <p:txBody>
          <a:bodyPr wrap="square" lIns="0" tIns="0" rIns="0" bIns="0" rtlCol="0" anchor="t">
            <a:spAutoFit/>
          </a:bodyPr>
          <a:lstStyle/>
          <a:p>
            <a:pPr lvl="0" algn="ctr">
              <a:lnSpc>
                <a:spcPct val="150000"/>
              </a:lnSpc>
            </a:pPr>
            <a:r>
              <a:rPr lang="vi-VN" sz="4400" b="1" dirty="0"/>
              <a:t>3. Một số biện pháp góp phần bảo vệ môi trường </a:t>
            </a:r>
            <a:endParaRPr lang="en-US" sz="4400" dirty="0">
              <a:solidFill>
                <a:srgbClr val="000000"/>
              </a:solidFill>
              <a:latin typeface="Arialle Bold"/>
            </a:endParaRPr>
          </a:p>
        </p:txBody>
      </p:sp>
      <p:sp>
        <p:nvSpPr>
          <p:cNvPr id="9" name="TextBox 9"/>
          <p:cNvSpPr txBox="1"/>
          <p:nvPr/>
        </p:nvSpPr>
        <p:spPr>
          <a:xfrm>
            <a:off x="1600200" y="2297095"/>
            <a:ext cx="15163799" cy="7000314"/>
          </a:xfrm>
          <a:prstGeom prst="rect">
            <a:avLst/>
          </a:prstGeom>
        </p:spPr>
        <p:txBody>
          <a:bodyPr wrap="square" lIns="0" tIns="0" rIns="0" bIns="0" rtlCol="0" anchor="t">
            <a:spAutoFit/>
          </a:bodyPr>
          <a:lstStyle/>
          <a:p>
            <a:pPr marL="571500" indent="-571500" algn="just">
              <a:lnSpc>
                <a:spcPct val="150000"/>
              </a:lnSpc>
              <a:buFontTx/>
              <a:buChar char="-"/>
            </a:pPr>
            <a:r>
              <a:rPr lang="vi-VN" sz="4400" b="1" dirty="0"/>
              <a:t>Bảo vệ môi trường đất: </a:t>
            </a:r>
            <a:endParaRPr lang="en-US" sz="4400" b="1" dirty="0"/>
          </a:p>
          <a:p>
            <a:pPr algn="just">
              <a:lnSpc>
                <a:spcPct val="150000"/>
              </a:lnSpc>
            </a:pPr>
            <a:r>
              <a:rPr lang="en-US" sz="4400" dirty="0"/>
              <a:t>  + P</a:t>
            </a:r>
            <a:r>
              <a:rPr lang="vi-VN" sz="4400" dirty="0"/>
              <a:t>hân loại, thu gom, vận chuyển, xử lí rác thải sinh hoạt, rác thải ở các làng nghề và các khu công nghiệp; </a:t>
            </a:r>
            <a:endParaRPr lang="en-US" sz="4400" dirty="0"/>
          </a:p>
          <a:p>
            <a:pPr algn="just">
              <a:lnSpc>
                <a:spcPct val="150000"/>
              </a:lnSpc>
            </a:pPr>
            <a:r>
              <a:rPr lang="en-US" sz="4400" dirty="0"/>
              <a:t>  + T</a:t>
            </a:r>
            <a:r>
              <a:rPr lang="vi-VN" sz="4400" dirty="0"/>
              <a:t>ái chế rác thải;</a:t>
            </a:r>
            <a:endParaRPr lang="en-US" sz="4400" dirty="0"/>
          </a:p>
          <a:p>
            <a:pPr algn="just">
              <a:lnSpc>
                <a:spcPct val="150000"/>
              </a:lnSpc>
            </a:pPr>
            <a:r>
              <a:rPr lang="en-US" sz="4400" dirty="0"/>
              <a:t>  + H</a:t>
            </a:r>
            <a:r>
              <a:rPr lang="vi-VN" sz="4400" dirty="0"/>
              <a:t>ạn chế sử dụng túi ni lông và sản phẩm từ nhựa; </a:t>
            </a:r>
            <a:endParaRPr lang="en-US" sz="4400" dirty="0"/>
          </a:p>
          <a:p>
            <a:pPr algn="just">
              <a:lnSpc>
                <a:spcPct val="150000"/>
              </a:lnSpc>
            </a:pPr>
            <a:r>
              <a:rPr lang="en-US" sz="4400" dirty="0"/>
              <a:t>  + H</a:t>
            </a:r>
            <a:r>
              <a:rPr lang="vi-VN" sz="4400" dirty="0"/>
              <a:t>ướng đến một nền nông nghiệp sạch; </a:t>
            </a:r>
            <a:endParaRPr lang="en-US" sz="4400" dirty="0"/>
          </a:p>
          <a:p>
            <a:pPr algn="just">
              <a:lnSpc>
                <a:spcPct val="150000"/>
              </a:lnSpc>
            </a:pPr>
            <a:r>
              <a:rPr lang="en-US" sz="4400" dirty="0"/>
              <a:t>  + T</a:t>
            </a:r>
            <a:r>
              <a:rPr lang="vi-VN" sz="4400" dirty="0"/>
              <a:t>ăng cường sử dụng sản phẩm thân thiện với môi trường.</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9252">
            <a:off x="-676230" y="6767339"/>
            <a:ext cx="4277185" cy="251284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169891" y="2881902"/>
            <a:ext cx="2669880" cy="156855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10784">
            <a:off x="14921900" y="1987522"/>
            <a:ext cx="4277185" cy="251284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5419279" y="6976769"/>
            <a:ext cx="2669880" cy="156855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4178032" y="-766142"/>
            <a:ext cx="3910119" cy="2297195"/>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11340203" y="111034"/>
            <a:ext cx="2029754" cy="1192481"/>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4765118" y="9088120"/>
            <a:ext cx="2261428" cy="132858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708">
            <a:off x="10059960" y="8929908"/>
            <a:ext cx="2800022" cy="164501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2407">
            <a:off x="-1486628" y="-1643470"/>
            <a:ext cx="22467688" cy="14760551"/>
          </a:xfrm>
          <a:prstGeom prst="rect">
            <a:avLst/>
          </a:prstGeom>
        </p:spPr>
      </p:pic>
      <p:sp>
        <p:nvSpPr>
          <p:cNvPr id="12" name="TextBox 12"/>
          <p:cNvSpPr txBox="1"/>
          <p:nvPr/>
        </p:nvSpPr>
        <p:spPr>
          <a:xfrm>
            <a:off x="1121873" y="1028700"/>
            <a:ext cx="14099021" cy="923330"/>
          </a:xfrm>
          <a:prstGeom prst="rect">
            <a:avLst/>
          </a:prstGeom>
        </p:spPr>
        <p:txBody>
          <a:bodyPr wrap="square" lIns="0" tIns="0" rIns="0" bIns="0" rtlCol="0" anchor="t">
            <a:spAutoFit/>
          </a:bodyPr>
          <a:lstStyle/>
          <a:p>
            <a:pPr marL="0" lvl="0" indent="0" algn="ctr">
              <a:lnSpc>
                <a:spcPts val="7200"/>
              </a:lnSpc>
              <a:spcBef>
                <a:spcPct val="0"/>
              </a:spcBef>
            </a:pPr>
            <a:r>
              <a:rPr lang="en-US" sz="6000" b="1" dirty="0" err="1">
                <a:solidFill>
                  <a:srgbClr val="000000"/>
                </a:solidFill>
                <a:latin typeface="Arial" panose="020B0604020202020204" pitchFamily="34" charset="0"/>
                <a:cs typeface="Arial" panose="020B0604020202020204" pitchFamily="34" charset="0"/>
              </a:rPr>
              <a:t>Bảo</a:t>
            </a:r>
            <a:r>
              <a:rPr lang="en-US" sz="6000" b="1" dirty="0">
                <a:solidFill>
                  <a:srgbClr val="000000"/>
                </a:solidFill>
                <a:latin typeface="Arial" panose="020B0604020202020204" pitchFamily="34" charset="0"/>
                <a:cs typeface="Arial" panose="020B0604020202020204" pitchFamily="34" charset="0"/>
              </a:rPr>
              <a:t> </a:t>
            </a:r>
            <a:r>
              <a:rPr lang="en-US" sz="6000" b="1" dirty="0" err="1">
                <a:solidFill>
                  <a:srgbClr val="000000"/>
                </a:solidFill>
                <a:latin typeface="Arial" panose="020B0604020202020204" pitchFamily="34" charset="0"/>
                <a:cs typeface="Arial" panose="020B0604020202020204" pitchFamily="34" charset="0"/>
              </a:rPr>
              <a:t>vệ</a:t>
            </a:r>
            <a:r>
              <a:rPr lang="en-US" sz="6000" b="1" dirty="0">
                <a:solidFill>
                  <a:srgbClr val="000000"/>
                </a:solidFill>
                <a:latin typeface="Arial" panose="020B0604020202020204" pitchFamily="34" charset="0"/>
                <a:cs typeface="Arial" panose="020B0604020202020204" pitchFamily="34" charset="0"/>
              </a:rPr>
              <a:t> </a:t>
            </a:r>
            <a:r>
              <a:rPr lang="en-US" sz="6000" b="1" dirty="0" err="1">
                <a:solidFill>
                  <a:srgbClr val="000000"/>
                </a:solidFill>
                <a:latin typeface="Arial" panose="020B0604020202020204" pitchFamily="34" charset="0"/>
                <a:cs typeface="Arial" panose="020B0604020202020204" pitchFamily="34" charset="0"/>
              </a:rPr>
              <a:t>môi</a:t>
            </a:r>
            <a:r>
              <a:rPr lang="en-US" sz="6000" b="1" dirty="0">
                <a:solidFill>
                  <a:srgbClr val="000000"/>
                </a:solidFill>
                <a:latin typeface="Arial" panose="020B0604020202020204" pitchFamily="34" charset="0"/>
                <a:cs typeface="Arial" panose="020B0604020202020204" pitchFamily="34" charset="0"/>
              </a:rPr>
              <a:t> </a:t>
            </a:r>
            <a:r>
              <a:rPr lang="en-US" sz="6000" b="1" dirty="0" err="1">
                <a:solidFill>
                  <a:srgbClr val="000000"/>
                </a:solidFill>
                <a:latin typeface="Arial" panose="020B0604020202020204" pitchFamily="34" charset="0"/>
                <a:cs typeface="Arial" panose="020B0604020202020204" pitchFamily="34" charset="0"/>
              </a:rPr>
              <a:t>trường</a:t>
            </a:r>
            <a:r>
              <a:rPr lang="en-US" sz="6000" b="1" dirty="0">
                <a:solidFill>
                  <a:srgbClr val="000000"/>
                </a:solidFill>
                <a:latin typeface="Arial" panose="020B0604020202020204" pitchFamily="34" charset="0"/>
                <a:cs typeface="Arial" panose="020B0604020202020204" pitchFamily="34" charset="0"/>
              </a:rPr>
              <a:t> </a:t>
            </a:r>
            <a:r>
              <a:rPr lang="en-US" sz="6000" b="1" dirty="0" err="1">
                <a:solidFill>
                  <a:srgbClr val="000000"/>
                </a:solidFill>
                <a:latin typeface="Arial" panose="020B0604020202020204" pitchFamily="34" charset="0"/>
                <a:cs typeface="Arial" panose="020B0604020202020204" pitchFamily="34" charset="0"/>
              </a:rPr>
              <a:t>nước</a:t>
            </a:r>
            <a:endParaRPr lang="en-US" sz="6000" b="1" dirty="0">
              <a:solidFill>
                <a:srgbClr val="000000"/>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1941" y="-119176"/>
            <a:ext cx="1707684" cy="100326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87673" y="-119176"/>
            <a:ext cx="1707684" cy="100326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5849052" y="9785368"/>
            <a:ext cx="1707684" cy="1003264"/>
          </a:xfrm>
          <a:prstGeom prst="rect">
            <a:avLst/>
          </a:prstGeom>
        </p:spPr>
      </p:pic>
      <p:sp>
        <p:nvSpPr>
          <p:cNvPr id="16" name="TextBox 16"/>
          <p:cNvSpPr txBox="1"/>
          <p:nvPr/>
        </p:nvSpPr>
        <p:spPr>
          <a:xfrm>
            <a:off x="1121873" y="2436804"/>
            <a:ext cx="14513635" cy="7389523"/>
          </a:xfrm>
          <a:prstGeom prst="rect">
            <a:avLst/>
          </a:prstGeom>
        </p:spPr>
        <p:txBody>
          <a:bodyPr lIns="0" tIns="0" rIns="0" bIns="0" rtlCol="0" anchor="t">
            <a:spAutoFit/>
          </a:bodyPr>
          <a:lstStyle/>
          <a:p>
            <a:pPr marL="571500" indent="-571500" algn="just">
              <a:lnSpc>
                <a:spcPct val="150000"/>
              </a:lnSpc>
              <a:buFontTx/>
              <a:buChar char="-"/>
            </a:pPr>
            <a:r>
              <a:rPr lang="en-US" sz="3600" dirty="0"/>
              <a:t>T</a:t>
            </a:r>
            <a:r>
              <a:rPr lang="vi-VN" sz="3600" dirty="0"/>
              <a:t>uyên truyền nâng cao nhận thức bảo vệ môi trường trong cộng đồng và thực hiện một số biện pháp</a:t>
            </a:r>
            <a:r>
              <a:rPr lang="en-US" sz="3600" dirty="0"/>
              <a:t> </a:t>
            </a:r>
            <a:r>
              <a:rPr lang="vi-VN" sz="3600" dirty="0"/>
              <a:t>như: t</a:t>
            </a:r>
            <a:endParaRPr lang="en-US" sz="3600" dirty="0"/>
          </a:p>
          <a:p>
            <a:pPr algn="just">
              <a:lnSpc>
                <a:spcPct val="150000"/>
              </a:lnSpc>
            </a:pPr>
            <a:r>
              <a:rPr lang="en-US" sz="3600" dirty="0"/>
              <a:t>  + T</a:t>
            </a:r>
            <a:r>
              <a:rPr lang="vi-VN" sz="3600" dirty="0"/>
              <a:t>hu gom, xử lí nước thải sinh hoạt, nước thải khu/cụm công nghiệp, nước thải y tế; </a:t>
            </a:r>
            <a:endParaRPr lang="en-US" sz="3600" dirty="0"/>
          </a:p>
          <a:p>
            <a:pPr algn="just">
              <a:lnSpc>
                <a:spcPct val="150000"/>
              </a:lnSpc>
            </a:pPr>
            <a:r>
              <a:rPr lang="en-US" sz="3600" dirty="0"/>
              <a:t>  + T</a:t>
            </a:r>
            <a:r>
              <a:rPr lang="vi-VN" sz="3600" dirty="0"/>
              <a:t>hu gom và xử lí nước thải sinh hoạt đô thị và tăng cường khả năng tiêu thoát nước; </a:t>
            </a:r>
            <a:endParaRPr lang="en-US" sz="3600" dirty="0"/>
          </a:p>
          <a:p>
            <a:pPr algn="just">
              <a:lnSpc>
                <a:spcPct val="150000"/>
              </a:lnSpc>
            </a:pPr>
            <a:r>
              <a:rPr lang="en-US" sz="3600" dirty="0"/>
              <a:t>  + V</a:t>
            </a:r>
            <a:r>
              <a:rPr lang="vi-VN" sz="3600" dirty="0"/>
              <a:t>ệ sinh môi trường dọc tuyến sông Tô Lịch, sông Kim Ngưu; </a:t>
            </a:r>
            <a:endParaRPr lang="en-US" sz="3600" dirty="0"/>
          </a:p>
          <a:p>
            <a:pPr algn="just">
              <a:lnSpc>
                <a:spcPct val="150000"/>
              </a:lnSpc>
            </a:pPr>
            <a:r>
              <a:rPr lang="en-US" sz="3600" dirty="0"/>
              <a:t>  + N</a:t>
            </a:r>
            <a:r>
              <a:rPr lang="vi-VN" sz="3600" dirty="0"/>
              <a:t>ạo vét duy tu, duy trì hệ thống thoát nước, duy trì lượng nước các hồ đã được xử lí ,…</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fade">
                                      <p:cBhvr>
                                        <p:cTn id="21" dur="1000"/>
                                        <p:tgtEl>
                                          <p:spTgt spid="16">
                                            <p:txEl>
                                              <p:pRg st="1" end="1"/>
                                            </p:txEl>
                                          </p:spTgt>
                                        </p:tgtEl>
                                      </p:cBhvr>
                                    </p:animEffect>
                                    <p:anim calcmode="lin" valueType="num">
                                      <p:cBhvr>
                                        <p:cTn id="22"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anim calcmode="lin" valueType="num">
                                      <p:cBhvr>
                                        <p:cTn id="2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1000"/>
                                        <p:tgtEl>
                                          <p:spTgt spid="16">
                                            <p:txEl>
                                              <p:pRg st="3" end="3"/>
                                            </p:txEl>
                                          </p:spTgt>
                                        </p:tgtEl>
                                      </p:cBhvr>
                                    </p:animEffect>
                                    <p:anim calcmode="lin" valueType="num">
                                      <p:cBhvr>
                                        <p:cTn id="36"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1000"/>
                                        <p:tgtEl>
                                          <p:spTgt spid="16">
                                            <p:txEl>
                                              <p:pRg st="4" end="4"/>
                                            </p:txEl>
                                          </p:spTgt>
                                        </p:tgtEl>
                                      </p:cBhvr>
                                    </p:animEffect>
                                    <p:anim calcmode="lin" valueType="num">
                                      <p:cBhvr>
                                        <p:cTn id="43"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0663" y="85591"/>
            <a:ext cx="3233824" cy="3607714"/>
          </a:xfrm>
          <a:prstGeom prst="rect">
            <a:avLst/>
          </a:prstGeom>
        </p:spPr>
      </p:pic>
      <p:grpSp>
        <p:nvGrpSpPr>
          <p:cNvPr id="4" name="Group 4"/>
          <p:cNvGrpSpPr/>
          <p:nvPr/>
        </p:nvGrpSpPr>
        <p:grpSpPr>
          <a:xfrm>
            <a:off x="800663" y="2810216"/>
            <a:ext cx="16458637" cy="7562375"/>
            <a:chOff x="0" y="0"/>
            <a:chExt cx="4754945" cy="1779387"/>
          </a:xfrm>
        </p:grpSpPr>
        <p:sp>
          <p:nvSpPr>
            <p:cNvPr id="5" name="Freeform 5"/>
            <p:cNvSpPr/>
            <p:nvPr/>
          </p:nvSpPr>
          <p:spPr>
            <a:xfrm>
              <a:off x="92710" y="106680"/>
              <a:ext cx="4650805" cy="1660007"/>
            </a:xfrm>
            <a:custGeom>
              <a:avLst/>
              <a:gdLst/>
              <a:ahLst/>
              <a:cxnLst/>
              <a:rect l="l" t="t" r="r" b="b"/>
              <a:pathLst>
                <a:path w="4650805" h="1660007">
                  <a:moveTo>
                    <a:pt x="4624135" y="1470777"/>
                  </a:moveTo>
                  <a:cubicBezTo>
                    <a:pt x="4624135" y="1558407"/>
                    <a:pt x="4547935" y="1629527"/>
                    <a:pt x="4466655" y="1629527"/>
                  </a:cubicBezTo>
                  <a:lnTo>
                    <a:pt x="66040" y="1629527"/>
                  </a:lnTo>
                  <a:cubicBezTo>
                    <a:pt x="43180" y="1629527"/>
                    <a:pt x="20320" y="1624447"/>
                    <a:pt x="0" y="1615557"/>
                  </a:cubicBezTo>
                  <a:cubicBezTo>
                    <a:pt x="26670" y="1643497"/>
                    <a:pt x="63500" y="1660007"/>
                    <a:pt x="123769" y="1660007"/>
                  </a:cubicBezTo>
                  <a:lnTo>
                    <a:pt x="4504755" y="1660007"/>
                  </a:lnTo>
                  <a:cubicBezTo>
                    <a:pt x="4584765" y="1660007"/>
                    <a:pt x="4650805" y="1593967"/>
                    <a:pt x="4650805" y="1513957"/>
                  </a:cubicBezTo>
                  <a:lnTo>
                    <a:pt x="4650805" y="95250"/>
                  </a:lnTo>
                  <a:cubicBezTo>
                    <a:pt x="4650805" y="58420"/>
                    <a:pt x="4636835" y="25400"/>
                    <a:pt x="4615244" y="0"/>
                  </a:cubicBezTo>
                  <a:cubicBezTo>
                    <a:pt x="4621594" y="16510"/>
                    <a:pt x="4624135" y="34290"/>
                    <a:pt x="4624135" y="52070"/>
                  </a:cubicBezTo>
                  <a:lnTo>
                    <a:pt x="4624135" y="1470777"/>
                  </a:lnTo>
                  <a:lnTo>
                    <a:pt x="4624135" y="1470777"/>
                  </a:lnTo>
                  <a:close/>
                </a:path>
              </a:pathLst>
            </a:custGeom>
            <a:solidFill>
              <a:srgbClr val="704430"/>
            </a:solidFill>
          </p:spPr>
        </p:sp>
        <p:sp>
          <p:nvSpPr>
            <p:cNvPr id="6" name="Freeform 6"/>
            <p:cNvSpPr/>
            <p:nvPr/>
          </p:nvSpPr>
          <p:spPr>
            <a:xfrm>
              <a:off x="12700" y="12700"/>
              <a:ext cx="4690175" cy="1710807"/>
            </a:xfrm>
            <a:custGeom>
              <a:avLst/>
              <a:gdLst/>
              <a:ahLst/>
              <a:cxnLst/>
              <a:rect l="l" t="t" r="r" b="b"/>
              <a:pathLst>
                <a:path w="4690175" h="1710807">
                  <a:moveTo>
                    <a:pt x="146050" y="1710807"/>
                  </a:moveTo>
                  <a:lnTo>
                    <a:pt x="4544125" y="1710807"/>
                  </a:lnTo>
                  <a:cubicBezTo>
                    <a:pt x="4624135" y="1710807"/>
                    <a:pt x="4690175" y="1644767"/>
                    <a:pt x="4690175" y="1564757"/>
                  </a:cubicBezTo>
                  <a:lnTo>
                    <a:pt x="4690175" y="146050"/>
                  </a:lnTo>
                  <a:cubicBezTo>
                    <a:pt x="4690175" y="66040"/>
                    <a:pt x="4624135" y="0"/>
                    <a:pt x="4544125" y="0"/>
                  </a:cubicBezTo>
                  <a:lnTo>
                    <a:pt x="146050" y="0"/>
                  </a:lnTo>
                  <a:cubicBezTo>
                    <a:pt x="66040" y="0"/>
                    <a:pt x="0" y="66040"/>
                    <a:pt x="0" y="146050"/>
                  </a:cubicBezTo>
                  <a:lnTo>
                    <a:pt x="0" y="1564757"/>
                  </a:lnTo>
                  <a:cubicBezTo>
                    <a:pt x="0" y="1646037"/>
                    <a:pt x="66040" y="1710807"/>
                    <a:pt x="146050" y="1710807"/>
                  </a:cubicBezTo>
                  <a:close/>
                </a:path>
              </a:pathLst>
            </a:custGeom>
            <a:solidFill>
              <a:srgbClr val="B9DDBF"/>
            </a:solidFill>
          </p:spPr>
        </p:sp>
        <p:sp>
          <p:nvSpPr>
            <p:cNvPr id="7" name="Freeform 7"/>
            <p:cNvSpPr/>
            <p:nvPr/>
          </p:nvSpPr>
          <p:spPr>
            <a:xfrm>
              <a:off x="0" y="0"/>
              <a:ext cx="4754945" cy="1779387"/>
            </a:xfrm>
            <a:custGeom>
              <a:avLst/>
              <a:gdLst/>
              <a:ahLst/>
              <a:cxnLst/>
              <a:rect l="l" t="t" r="r" b="b"/>
              <a:pathLst>
                <a:path w="4754945" h="1779387">
                  <a:moveTo>
                    <a:pt x="4691445" y="74930"/>
                  </a:moveTo>
                  <a:cubicBezTo>
                    <a:pt x="4663505" y="30480"/>
                    <a:pt x="4613975" y="0"/>
                    <a:pt x="4556825" y="0"/>
                  </a:cubicBezTo>
                  <a:lnTo>
                    <a:pt x="158750" y="0"/>
                  </a:lnTo>
                  <a:cubicBezTo>
                    <a:pt x="71120" y="0"/>
                    <a:pt x="0" y="71120"/>
                    <a:pt x="0" y="158750"/>
                  </a:cubicBezTo>
                  <a:lnTo>
                    <a:pt x="0" y="1577457"/>
                  </a:lnTo>
                  <a:cubicBezTo>
                    <a:pt x="0" y="1629527"/>
                    <a:pt x="25400" y="1675247"/>
                    <a:pt x="63500" y="1704457"/>
                  </a:cubicBezTo>
                  <a:cubicBezTo>
                    <a:pt x="91440" y="1748907"/>
                    <a:pt x="140970" y="1779387"/>
                    <a:pt x="220813" y="1779387"/>
                  </a:cubicBezTo>
                  <a:lnTo>
                    <a:pt x="4596195" y="1779387"/>
                  </a:lnTo>
                  <a:cubicBezTo>
                    <a:pt x="4683825" y="1779387"/>
                    <a:pt x="4754945" y="1708267"/>
                    <a:pt x="4754945" y="1620637"/>
                  </a:cubicBezTo>
                  <a:lnTo>
                    <a:pt x="4754945" y="201930"/>
                  </a:lnTo>
                  <a:cubicBezTo>
                    <a:pt x="4754945" y="149860"/>
                    <a:pt x="4729545" y="104140"/>
                    <a:pt x="4691445" y="74930"/>
                  </a:cubicBezTo>
                  <a:close/>
                  <a:moveTo>
                    <a:pt x="12700" y="1577457"/>
                  </a:moveTo>
                  <a:lnTo>
                    <a:pt x="12700" y="158750"/>
                  </a:lnTo>
                  <a:cubicBezTo>
                    <a:pt x="12700" y="78740"/>
                    <a:pt x="78740" y="12700"/>
                    <a:pt x="158750" y="12700"/>
                  </a:cubicBezTo>
                  <a:lnTo>
                    <a:pt x="4556825" y="12700"/>
                  </a:lnTo>
                  <a:cubicBezTo>
                    <a:pt x="4636835" y="12700"/>
                    <a:pt x="4702875" y="78740"/>
                    <a:pt x="4702875" y="158750"/>
                  </a:cubicBezTo>
                  <a:lnTo>
                    <a:pt x="4702875" y="1577457"/>
                  </a:lnTo>
                  <a:cubicBezTo>
                    <a:pt x="4702875" y="1657467"/>
                    <a:pt x="4636835" y="1723507"/>
                    <a:pt x="4556825" y="1723507"/>
                  </a:cubicBezTo>
                  <a:lnTo>
                    <a:pt x="158750" y="1723507"/>
                  </a:lnTo>
                  <a:cubicBezTo>
                    <a:pt x="78740" y="1723507"/>
                    <a:pt x="12700" y="1658737"/>
                    <a:pt x="12700" y="1577457"/>
                  </a:cubicBezTo>
                  <a:close/>
                  <a:moveTo>
                    <a:pt x="4743515" y="1620637"/>
                  </a:moveTo>
                  <a:cubicBezTo>
                    <a:pt x="4743515" y="1700647"/>
                    <a:pt x="4676205" y="1766687"/>
                    <a:pt x="4596195" y="1766687"/>
                  </a:cubicBezTo>
                  <a:lnTo>
                    <a:pt x="220813" y="1766687"/>
                  </a:lnTo>
                  <a:cubicBezTo>
                    <a:pt x="157480" y="1766687"/>
                    <a:pt x="120650" y="1750177"/>
                    <a:pt x="93980" y="1722237"/>
                  </a:cubicBezTo>
                  <a:cubicBezTo>
                    <a:pt x="114300" y="1731127"/>
                    <a:pt x="135890" y="1736207"/>
                    <a:pt x="160020" y="1736207"/>
                  </a:cubicBezTo>
                  <a:lnTo>
                    <a:pt x="4558095" y="1736207"/>
                  </a:lnTo>
                  <a:cubicBezTo>
                    <a:pt x="4645725" y="1736207"/>
                    <a:pt x="4716845" y="1665087"/>
                    <a:pt x="4716845" y="1577457"/>
                  </a:cubicBezTo>
                  <a:lnTo>
                    <a:pt x="4716845" y="158750"/>
                  </a:lnTo>
                  <a:cubicBezTo>
                    <a:pt x="4716845" y="140970"/>
                    <a:pt x="4713035" y="123190"/>
                    <a:pt x="4707955" y="106680"/>
                  </a:cubicBezTo>
                  <a:cubicBezTo>
                    <a:pt x="4729545" y="132080"/>
                    <a:pt x="4743515" y="165100"/>
                    <a:pt x="4743515" y="201930"/>
                  </a:cubicBezTo>
                  <a:lnTo>
                    <a:pt x="4743515" y="1620637"/>
                  </a:lnTo>
                  <a:cubicBezTo>
                    <a:pt x="4743515" y="1620637"/>
                    <a:pt x="4743515" y="1620637"/>
                    <a:pt x="4743515" y="1620637"/>
                  </a:cubicBezTo>
                  <a:close/>
                </a:path>
              </a:pathLst>
            </a:custGeom>
            <a:solidFill>
              <a:srgbClr val="704430"/>
            </a:solidFill>
          </p:spPr>
        </p:sp>
      </p:grpSp>
      <p:grpSp>
        <p:nvGrpSpPr>
          <p:cNvPr id="8" name="Group 8"/>
          <p:cNvGrpSpPr/>
          <p:nvPr/>
        </p:nvGrpSpPr>
        <p:grpSpPr>
          <a:xfrm>
            <a:off x="3657600" y="414643"/>
            <a:ext cx="13829737" cy="1859666"/>
            <a:chOff x="0" y="0"/>
            <a:chExt cx="14417849" cy="2703891"/>
          </a:xfrm>
        </p:grpSpPr>
        <p:sp>
          <p:nvSpPr>
            <p:cNvPr id="9" name="Freeform 9"/>
            <p:cNvSpPr/>
            <p:nvPr/>
          </p:nvSpPr>
          <p:spPr>
            <a:xfrm>
              <a:off x="0" y="0"/>
              <a:ext cx="14417849" cy="2703891"/>
            </a:xfrm>
            <a:custGeom>
              <a:avLst/>
              <a:gdLst/>
              <a:ahLst/>
              <a:cxnLst/>
              <a:rect l="l" t="t" r="r" b="b"/>
              <a:pathLst>
                <a:path w="14417849" h="2703891">
                  <a:moveTo>
                    <a:pt x="14417849" y="1351946"/>
                  </a:moveTo>
                  <a:lnTo>
                    <a:pt x="14417849" y="1351946"/>
                  </a:lnTo>
                  <a:cubicBezTo>
                    <a:pt x="14417849" y="2275393"/>
                    <a:pt x="13989478" y="2703891"/>
                    <a:pt x="13460904" y="2703891"/>
                  </a:cubicBezTo>
                  <a:lnTo>
                    <a:pt x="956945" y="2703891"/>
                  </a:lnTo>
                  <a:cubicBezTo>
                    <a:pt x="428371" y="2703891"/>
                    <a:pt x="0" y="2275393"/>
                    <a:pt x="0" y="1351946"/>
                  </a:cubicBezTo>
                  <a:lnTo>
                    <a:pt x="0" y="1351946"/>
                  </a:lnTo>
                  <a:cubicBezTo>
                    <a:pt x="0" y="428371"/>
                    <a:pt x="428371" y="0"/>
                    <a:pt x="956945" y="0"/>
                  </a:cubicBezTo>
                  <a:lnTo>
                    <a:pt x="13460904" y="0"/>
                  </a:lnTo>
                  <a:cubicBezTo>
                    <a:pt x="13989351" y="0"/>
                    <a:pt x="14417849" y="428371"/>
                    <a:pt x="14417849" y="1351946"/>
                  </a:cubicBezTo>
                  <a:close/>
                </a:path>
              </a:pathLst>
            </a:custGeom>
            <a:solidFill>
              <a:srgbClr val="FFF3ED"/>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44800" y="8167710"/>
            <a:ext cx="3257550" cy="2825185"/>
          </a:xfrm>
          <a:prstGeom prst="rect">
            <a:avLst/>
          </a:prstGeom>
        </p:spPr>
      </p:pic>
      <p:sp>
        <p:nvSpPr>
          <p:cNvPr id="12" name="TextBox 12"/>
          <p:cNvSpPr txBox="1"/>
          <p:nvPr/>
        </p:nvSpPr>
        <p:spPr>
          <a:xfrm>
            <a:off x="4034487" y="731184"/>
            <a:ext cx="13185250" cy="1185709"/>
          </a:xfrm>
          <a:prstGeom prst="rect">
            <a:avLst/>
          </a:prstGeom>
        </p:spPr>
        <p:txBody>
          <a:bodyPr wrap="square" lIns="0" tIns="0" rIns="0" bIns="0" rtlCol="0" anchor="t">
            <a:spAutoFit/>
          </a:bodyPr>
          <a:lstStyle/>
          <a:p>
            <a:pPr algn="ctr">
              <a:lnSpc>
                <a:spcPts val="9900"/>
              </a:lnSpc>
            </a:pPr>
            <a:r>
              <a:rPr lang="en-US" sz="7200" dirty="0" err="1">
                <a:solidFill>
                  <a:srgbClr val="704430"/>
                </a:solidFill>
                <a:latin typeface="Arialle Bold"/>
              </a:rPr>
              <a:t>Bảo</a:t>
            </a:r>
            <a:r>
              <a:rPr lang="en-US" sz="7200" dirty="0">
                <a:solidFill>
                  <a:srgbClr val="704430"/>
                </a:solidFill>
                <a:latin typeface="Arialle Bold"/>
              </a:rPr>
              <a:t> </a:t>
            </a:r>
            <a:r>
              <a:rPr lang="en-US" sz="7200" dirty="0" err="1">
                <a:solidFill>
                  <a:srgbClr val="704430"/>
                </a:solidFill>
                <a:latin typeface="Arialle Bold"/>
              </a:rPr>
              <a:t>vệ</a:t>
            </a:r>
            <a:r>
              <a:rPr lang="en-US" sz="7200" dirty="0">
                <a:solidFill>
                  <a:srgbClr val="704430"/>
                </a:solidFill>
                <a:latin typeface="Arialle Bold"/>
              </a:rPr>
              <a:t> </a:t>
            </a:r>
            <a:r>
              <a:rPr lang="en-US" sz="7200" dirty="0" err="1">
                <a:solidFill>
                  <a:srgbClr val="704430"/>
                </a:solidFill>
                <a:latin typeface="Arialle Bold"/>
              </a:rPr>
              <a:t>không</a:t>
            </a:r>
            <a:r>
              <a:rPr lang="en-US" sz="7200" dirty="0">
                <a:solidFill>
                  <a:srgbClr val="704430"/>
                </a:solidFill>
                <a:latin typeface="Arialle Bold"/>
              </a:rPr>
              <a:t> </a:t>
            </a:r>
            <a:r>
              <a:rPr lang="en-US" sz="7200" dirty="0" err="1">
                <a:solidFill>
                  <a:srgbClr val="704430"/>
                </a:solidFill>
                <a:latin typeface="Arialle Bold"/>
              </a:rPr>
              <a:t>khí</a:t>
            </a:r>
            <a:endParaRPr lang="en-US" sz="7200" dirty="0">
              <a:solidFill>
                <a:srgbClr val="704430"/>
              </a:solidFill>
              <a:latin typeface="Arialle Bold"/>
            </a:endParaRPr>
          </a:p>
        </p:txBody>
      </p:sp>
      <p:sp>
        <p:nvSpPr>
          <p:cNvPr id="13" name="TextBox 13"/>
          <p:cNvSpPr txBox="1"/>
          <p:nvPr/>
        </p:nvSpPr>
        <p:spPr>
          <a:xfrm>
            <a:off x="1340245" y="3287716"/>
            <a:ext cx="14993358" cy="5985421"/>
          </a:xfrm>
          <a:prstGeom prst="rect">
            <a:avLst/>
          </a:prstGeom>
        </p:spPr>
        <p:txBody>
          <a:bodyPr lIns="0" tIns="0" rIns="0" bIns="0" rtlCol="0" anchor="t">
            <a:spAutoFit/>
          </a:bodyPr>
          <a:lstStyle/>
          <a:p>
            <a:pPr algn="just">
              <a:lnSpc>
                <a:spcPct val="150000"/>
              </a:lnSpc>
            </a:pPr>
            <a:r>
              <a:rPr lang="vi-VN" sz="4400" dirty="0">
                <a:latin typeface="+mj-lt"/>
              </a:rPr>
              <a:t>Cần nỗ lực thực hiện một số giải pháp như: </a:t>
            </a:r>
            <a:endParaRPr lang="en-US" sz="4400" dirty="0">
              <a:latin typeface="+mj-lt"/>
            </a:endParaRPr>
          </a:p>
          <a:p>
            <a:pPr algn="just">
              <a:lnSpc>
                <a:spcPct val="150000"/>
              </a:lnSpc>
            </a:pPr>
            <a:r>
              <a:rPr lang="en-US" sz="4400" dirty="0">
                <a:latin typeface="+mj-lt"/>
              </a:rPr>
              <a:t>  + T</a:t>
            </a:r>
            <a:r>
              <a:rPr lang="vi-VN" sz="4400" dirty="0">
                <a:latin typeface="+mj-lt"/>
              </a:rPr>
              <a:t>rồng và bảo vệ cây xanh; </a:t>
            </a:r>
            <a:endParaRPr lang="en-US" sz="4400" dirty="0">
              <a:latin typeface="+mj-lt"/>
            </a:endParaRPr>
          </a:p>
          <a:p>
            <a:pPr algn="just">
              <a:lnSpc>
                <a:spcPct val="150000"/>
              </a:lnSpc>
            </a:pPr>
            <a:r>
              <a:rPr lang="en-US" sz="4400" dirty="0">
                <a:latin typeface="+mj-lt"/>
              </a:rPr>
              <a:t>  + K</a:t>
            </a:r>
            <a:r>
              <a:rPr lang="vi-VN" sz="4400" dirty="0">
                <a:latin typeface="+mj-lt"/>
              </a:rPr>
              <a:t>hông đốt rơm rạ, không sử dụng bếp than tổ ong; </a:t>
            </a:r>
            <a:endParaRPr lang="en-US" sz="4400" dirty="0">
              <a:latin typeface="+mj-lt"/>
            </a:endParaRPr>
          </a:p>
          <a:p>
            <a:pPr algn="just">
              <a:lnSpc>
                <a:spcPct val="150000"/>
              </a:lnSpc>
            </a:pPr>
            <a:r>
              <a:rPr lang="en-US" sz="4400" dirty="0">
                <a:latin typeface="+mj-lt"/>
              </a:rPr>
              <a:t>  + </a:t>
            </a:r>
            <a:r>
              <a:rPr lang="en-US" sz="4400" dirty="0" err="1">
                <a:latin typeface="+mj-lt"/>
              </a:rPr>
              <a:t>Sử</a:t>
            </a:r>
            <a:r>
              <a:rPr lang="vi-VN" sz="4400" dirty="0">
                <a:latin typeface="+mj-lt"/>
              </a:rPr>
              <a:t> dụng nguồn năng lượng sạch (điện mặt trời, điện gió,...); </a:t>
            </a:r>
            <a:endParaRPr lang="en-US" sz="4400" dirty="0">
              <a:latin typeface="+mj-lt"/>
            </a:endParaRPr>
          </a:p>
          <a:p>
            <a:pPr algn="just">
              <a:lnSpc>
                <a:spcPct val="150000"/>
              </a:lnSpc>
            </a:pPr>
            <a:r>
              <a:rPr lang="en-US" sz="4400" dirty="0">
                <a:latin typeface="+mj-lt"/>
              </a:rPr>
              <a:t>  + H</a:t>
            </a:r>
            <a:r>
              <a:rPr lang="vi-VN" sz="4400" dirty="0">
                <a:latin typeface="+mj-lt"/>
              </a:rPr>
              <a:t>ạn chế các loại phương tiện giao thông cá nhân sử dụng xăng dầu, </a:t>
            </a:r>
            <a:r>
              <a:rPr lang="en-US" sz="4400" dirty="0">
                <a:latin typeface="+mj-lt"/>
              </a:rPr>
              <a:t>…</a:t>
            </a:r>
          </a:p>
        </p:txBody>
      </p:sp>
    </p:spTree>
    <p:extLst>
      <p:ext uri="{BB962C8B-B14F-4D97-AF65-F5344CB8AC3E}">
        <p14:creationId xmlns:p14="http://schemas.microsoft.com/office/powerpoint/2010/main" val="18161704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ABF56-AEF2-3AFF-355B-373168ABEB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12344400" cy="10293975"/>
          </a:xfrm>
          <a:prstGeom prst="rect">
            <a:avLst/>
          </a:prstGeom>
        </p:spPr>
      </p:pic>
    </p:spTree>
    <p:extLst>
      <p:ext uri="{BB962C8B-B14F-4D97-AF65-F5344CB8AC3E}">
        <p14:creationId xmlns:p14="http://schemas.microsoft.com/office/powerpoint/2010/main" val="42829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9252">
            <a:off x="-676229" y="6767341"/>
            <a:ext cx="4277186" cy="2512846"/>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169892" y="2881903"/>
            <a:ext cx="2669880" cy="156855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10784">
            <a:off x="14921901" y="1987523"/>
            <a:ext cx="4277186" cy="2512846"/>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5419280" y="6976771"/>
            <a:ext cx="2669880" cy="156855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4178032" y="-766142"/>
            <a:ext cx="3910120" cy="2297196"/>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11340205" y="111035"/>
            <a:ext cx="2029754" cy="11924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4765118" y="9088121"/>
            <a:ext cx="2261428" cy="132859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708">
            <a:off x="10059961" y="8929909"/>
            <a:ext cx="2800022" cy="1645014"/>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2407">
            <a:off x="-1237870" y="-515598"/>
            <a:ext cx="20798900" cy="12641208"/>
          </a:xfrm>
          <a:prstGeom prst="rect">
            <a:avLst/>
          </a:prstGeom>
        </p:spPr>
      </p:pic>
      <p:sp>
        <p:nvSpPr>
          <p:cNvPr id="12" name="TextBox 12"/>
          <p:cNvSpPr txBox="1"/>
          <p:nvPr/>
        </p:nvSpPr>
        <p:spPr>
          <a:xfrm>
            <a:off x="958471" y="1484294"/>
            <a:ext cx="13868400" cy="850169"/>
          </a:xfrm>
          <a:prstGeom prst="rect">
            <a:avLst/>
          </a:prstGeom>
        </p:spPr>
        <p:txBody>
          <a:bodyPr wrap="square" lIns="0" tIns="0" rIns="0" bIns="0" rtlCol="0" anchor="t">
            <a:spAutoFit/>
          </a:bodyPr>
          <a:lstStyle/>
          <a:p>
            <a:pPr algn="ctr">
              <a:lnSpc>
                <a:spcPts val="7200"/>
              </a:lnSpc>
              <a:spcBef>
                <a:spcPct val="0"/>
              </a:spcBef>
            </a:pPr>
            <a:r>
              <a:rPr lang="en-US" sz="5400" b="1" dirty="0" err="1">
                <a:solidFill>
                  <a:srgbClr val="FF0000"/>
                </a:solidFill>
                <a:latin typeface="Arial" panose="020B0604020202020204" pitchFamily="34" charset="0"/>
                <a:cs typeface="Arial" panose="020B0604020202020204" pitchFamily="34" charset="0"/>
              </a:rPr>
              <a:t>Biện</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pháp</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giảm</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thiểu</a:t>
            </a:r>
            <a:r>
              <a:rPr lang="en-US" sz="5400" b="1" dirty="0">
                <a:solidFill>
                  <a:srgbClr val="FF0000"/>
                </a:solidFill>
                <a:latin typeface="Arial" panose="020B0604020202020204" pitchFamily="34" charset="0"/>
                <a:cs typeface="Arial" panose="020B0604020202020204" pitchFamily="34" charset="0"/>
              </a:rPr>
              <a:t> ô </a:t>
            </a:r>
            <a:r>
              <a:rPr lang="en-US" sz="5400" b="1" dirty="0" err="1">
                <a:solidFill>
                  <a:srgbClr val="FF0000"/>
                </a:solidFill>
                <a:latin typeface="Arial" panose="020B0604020202020204" pitchFamily="34" charset="0"/>
                <a:cs typeface="Arial" panose="020B0604020202020204" pitchFamily="34" charset="0"/>
              </a:rPr>
              <a:t>nhiễm</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tiếng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ồn</a:t>
            </a:r>
            <a:endParaRPr lang="en-US" sz="5400" b="1" dirty="0">
              <a:solidFill>
                <a:srgbClr val="FF0000"/>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1942" y="-119176"/>
            <a:ext cx="1707684" cy="1003264"/>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87674" y="-119176"/>
            <a:ext cx="1707684" cy="10032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5849052" y="9785368"/>
            <a:ext cx="1707684" cy="1003264"/>
          </a:xfrm>
          <a:prstGeom prst="rect">
            <a:avLst/>
          </a:prstGeom>
        </p:spPr>
      </p:pic>
      <p:sp>
        <p:nvSpPr>
          <p:cNvPr id="16" name="TextBox 16"/>
          <p:cNvSpPr txBox="1"/>
          <p:nvPr/>
        </p:nvSpPr>
        <p:spPr>
          <a:xfrm>
            <a:off x="1508443" y="3127985"/>
            <a:ext cx="14875801" cy="6367897"/>
          </a:xfrm>
          <a:prstGeom prst="rect">
            <a:avLst/>
          </a:prstGeom>
        </p:spPr>
        <p:txBody>
          <a:bodyPr wrap="square" lIns="0" tIns="0" rIns="0" bIns="0" rtlCol="0" anchor="t">
            <a:spAutoFit/>
          </a:bodyPr>
          <a:lstStyle/>
          <a:p>
            <a:pPr marL="571500" indent="-571500" algn="just">
              <a:lnSpc>
                <a:spcPct val="150000"/>
              </a:lnSpc>
              <a:buFontTx/>
              <a:buChar char="-"/>
            </a:pPr>
            <a:r>
              <a:rPr lang="en-US" sz="4000" dirty="0"/>
              <a:t>G</a:t>
            </a:r>
            <a:r>
              <a:rPr lang="vi-VN" sz="4000" dirty="0"/>
              <a:t>iảm mật độ phương tiện tham gia giao thông; </a:t>
            </a:r>
            <a:endParaRPr lang="en-US" sz="4000" dirty="0"/>
          </a:p>
          <a:p>
            <a:pPr marL="571500" indent="-571500" algn="just">
              <a:lnSpc>
                <a:spcPct val="150000"/>
              </a:lnSpc>
              <a:buFontTx/>
              <a:buChar char="-"/>
            </a:pPr>
            <a:r>
              <a:rPr lang="en-US" sz="4000" dirty="0"/>
              <a:t>K</a:t>
            </a:r>
            <a:r>
              <a:rPr lang="vi-VN" sz="4000" dirty="0"/>
              <a:t>huyến khích sử dụng phương tiện giao thông công cộng; </a:t>
            </a:r>
            <a:endParaRPr lang="en-US" sz="4000" dirty="0"/>
          </a:p>
          <a:p>
            <a:pPr marL="571500" indent="-571500" algn="just">
              <a:lnSpc>
                <a:spcPct val="150000"/>
              </a:lnSpc>
              <a:buFontTx/>
              <a:buChar char="-"/>
            </a:pPr>
            <a:r>
              <a:rPr lang="en-US" sz="4000" dirty="0"/>
              <a:t>X</a:t>
            </a:r>
            <a:r>
              <a:rPr lang="vi-VN" sz="4000" dirty="0"/>
              <a:t>ây tường cao chắn tiếng ồn giữa khu dân cư và đường giao thông; </a:t>
            </a:r>
            <a:endParaRPr lang="en-US" sz="4000" dirty="0"/>
          </a:p>
          <a:p>
            <a:pPr marL="571500" indent="-571500" algn="just">
              <a:lnSpc>
                <a:spcPct val="150000"/>
              </a:lnSpc>
              <a:buFontTx/>
              <a:buChar char="-"/>
            </a:pPr>
            <a:r>
              <a:rPr lang="en-US" sz="4000" dirty="0"/>
              <a:t>T</a:t>
            </a:r>
            <a:r>
              <a:rPr lang="vi-VN" sz="4000" dirty="0"/>
              <a:t>uyên truyền ý thức cho người tham gia giao thông và các hoạt động sinh hoạt có sử dụng âm thanh với cường độ phù hợp.</a:t>
            </a:r>
            <a:endParaRPr lang="en-US" sz="4000" dirty="0"/>
          </a:p>
          <a:p>
            <a:pPr marL="571500" indent="-571500" algn="just">
              <a:lnSpc>
                <a:spcPct val="150000"/>
              </a:lnSpc>
              <a:buFontTx/>
              <a:buChar char="-"/>
            </a:pPr>
            <a:r>
              <a:rPr lang="en-US" sz="4000" dirty="0"/>
              <a:t>…</a:t>
            </a:r>
          </a:p>
        </p:txBody>
      </p:sp>
    </p:spTree>
    <p:extLst>
      <p:ext uri="{BB962C8B-B14F-4D97-AF65-F5344CB8AC3E}">
        <p14:creationId xmlns:p14="http://schemas.microsoft.com/office/powerpoint/2010/main" val="230347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fade">
                                      <p:cBhvr>
                                        <p:cTn id="21" dur="1000"/>
                                        <p:tgtEl>
                                          <p:spTgt spid="16">
                                            <p:txEl>
                                              <p:pRg st="1" end="1"/>
                                            </p:txEl>
                                          </p:spTgt>
                                        </p:tgtEl>
                                      </p:cBhvr>
                                    </p:animEffect>
                                    <p:anim calcmode="lin" valueType="num">
                                      <p:cBhvr>
                                        <p:cTn id="22"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anim calcmode="lin" valueType="num">
                                      <p:cBhvr>
                                        <p:cTn id="2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1000"/>
                                        <p:tgtEl>
                                          <p:spTgt spid="16">
                                            <p:txEl>
                                              <p:pRg st="3" end="3"/>
                                            </p:txEl>
                                          </p:spTgt>
                                        </p:tgtEl>
                                      </p:cBhvr>
                                    </p:animEffect>
                                    <p:anim calcmode="lin" valueType="num">
                                      <p:cBhvr>
                                        <p:cTn id="36"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1000"/>
                                        <p:tgtEl>
                                          <p:spTgt spid="16">
                                            <p:txEl>
                                              <p:pRg st="4" end="4"/>
                                            </p:txEl>
                                          </p:spTgt>
                                        </p:tgtEl>
                                      </p:cBhvr>
                                    </p:animEffect>
                                    <p:anim calcmode="lin" valueType="num">
                                      <p:cBhvr>
                                        <p:cTn id="43"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0000"/>
          </a:blip>
          <a:srcRect l="-19249" t="15551" r="-13398" b="31690"/>
          <a:stretch>
            <a:fillRect/>
          </a:stretch>
        </p:blipFill>
        <p:spPr>
          <a:xfrm>
            <a:off x="0" y="0"/>
            <a:ext cx="18288000" cy="10287000"/>
          </a:xfrm>
          <a:prstGeom prst="rect">
            <a:avLst/>
          </a:prstGeom>
        </p:spPr>
      </p:pic>
      <p:grpSp>
        <p:nvGrpSpPr>
          <p:cNvPr id="3" name="Group 3"/>
          <p:cNvGrpSpPr>
            <a:grpSpLocks noChangeAspect="1"/>
          </p:cNvGrpSpPr>
          <p:nvPr/>
        </p:nvGrpSpPr>
        <p:grpSpPr>
          <a:xfrm rot="-118835">
            <a:off x="11463453" y="3414101"/>
            <a:ext cx="7861240" cy="8293704"/>
            <a:chOff x="0" y="0"/>
            <a:chExt cx="2077720" cy="2192020"/>
          </a:xfrm>
        </p:grpSpPr>
        <p:sp>
          <p:nvSpPr>
            <p:cNvPr id="4" name="Freeform 4"/>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l="-50586" r="-50586"/>
              </a:stretch>
            </a:blip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71252">
            <a:off x="14209264" y="-1909939"/>
            <a:ext cx="2008995" cy="7366316"/>
          </a:xfrm>
          <a:prstGeom prst="rect">
            <a:avLst/>
          </a:prstGeom>
        </p:spPr>
      </p:pic>
      <p:pic>
        <p:nvPicPr>
          <p:cNvPr id="6" name="Picture 6"/>
          <p:cNvPicPr>
            <a:picLocks noChangeAspect="1"/>
          </p:cNvPicPr>
          <p:nvPr/>
        </p:nvPicPr>
        <p:blipFill>
          <a:blip r:embed="rId6"/>
          <a:srcRect/>
          <a:stretch>
            <a:fillRect/>
          </a:stretch>
        </p:blipFill>
        <p:spPr>
          <a:xfrm rot="-10256318">
            <a:off x="11024903" y="8359902"/>
            <a:ext cx="3614928" cy="2711196"/>
          </a:xfrm>
          <a:prstGeom prst="rect">
            <a:avLst/>
          </a:prstGeom>
        </p:spPr>
      </p:pic>
      <p:pic>
        <p:nvPicPr>
          <p:cNvPr id="7" name="Picture 7"/>
          <p:cNvPicPr>
            <a:picLocks noChangeAspect="1"/>
          </p:cNvPicPr>
          <p:nvPr/>
        </p:nvPicPr>
        <p:blipFill>
          <a:blip r:embed="rId7"/>
          <a:srcRect b="60620"/>
          <a:stretch>
            <a:fillRect/>
          </a:stretch>
        </p:blipFill>
        <p:spPr>
          <a:xfrm rot="-1042348">
            <a:off x="11438472" y="8073710"/>
            <a:ext cx="7684598" cy="3503512"/>
          </a:xfrm>
          <a:prstGeom prst="rect">
            <a:avLst/>
          </a:prstGeom>
        </p:spPr>
      </p:pic>
      <p:pic>
        <p:nvPicPr>
          <p:cNvPr id="8" name="Picture 8"/>
          <p:cNvPicPr>
            <a:picLocks noChangeAspect="1"/>
          </p:cNvPicPr>
          <p:nvPr/>
        </p:nvPicPr>
        <p:blipFill>
          <a:blip r:embed="rId8"/>
          <a:srcRect/>
          <a:stretch>
            <a:fillRect/>
          </a:stretch>
        </p:blipFill>
        <p:spPr>
          <a:xfrm rot="-5644895">
            <a:off x="9889132" y="7146101"/>
            <a:ext cx="4878432" cy="1321667"/>
          </a:xfrm>
          <a:prstGeom prst="rect">
            <a:avLst/>
          </a:prstGeom>
        </p:spPr>
      </p:pic>
      <p:sp>
        <p:nvSpPr>
          <p:cNvPr id="9" name="TextBox 9"/>
          <p:cNvSpPr txBox="1"/>
          <p:nvPr/>
        </p:nvSpPr>
        <p:spPr>
          <a:xfrm>
            <a:off x="392937" y="2473789"/>
            <a:ext cx="10709699" cy="6511078"/>
          </a:xfrm>
          <a:prstGeom prst="rect">
            <a:avLst/>
          </a:prstGeom>
          <a:solidFill>
            <a:schemeClr val="bg1"/>
          </a:solidFill>
        </p:spPr>
        <p:txBody>
          <a:bodyPr wrap="square" lIns="0" tIns="0" rIns="0" bIns="0" rtlCol="0" anchor="t">
            <a:spAutoFit/>
          </a:bodyPr>
          <a:lstStyle/>
          <a:p>
            <a:pPr algn="just">
              <a:lnSpc>
                <a:spcPct val="150000"/>
              </a:lnSpc>
            </a:pPr>
            <a:r>
              <a:rPr lang="vi-VN" sz="4800" dirty="0"/>
              <a:t>+ Nêu một số biện pháp làm giảm ô nhiễm môi trường mà em biết tại nơi em  sinh sống. </a:t>
            </a:r>
            <a:endParaRPr lang="en-US" sz="4800" dirty="0"/>
          </a:p>
          <a:p>
            <a:pPr algn="just">
              <a:lnSpc>
                <a:spcPct val="150000"/>
              </a:lnSpc>
            </a:pPr>
            <a:r>
              <a:rPr lang="vi-VN" sz="4800" dirty="0"/>
              <a:t>+ Cùng bạn bè lập kế hoạch trồng cây xanh tại nơi em sống để góp phần xây dựng “Thành phố xanh”. </a:t>
            </a:r>
            <a:endParaRPr lang="en-US" sz="148100" dirty="0">
              <a:solidFill>
                <a:srgbClr val="231F1F"/>
              </a:solidFill>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4376306" y="4171899"/>
            <a:ext cx="9776112" cy="1800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8" tIns="68578" rIns="68578" bIns="68578">
            <a:spAutoFit/>
          </a:bodyPr>
          <a:lstStyle>
            <a:lvl1pPr algn="ctr">
              <a:defRPr sz="1500">
                <a:solidFill>
                  <a:srgbClr val="535353"/>
                </a:solidFill>
                <a:latin typeface="Avenir Next"/>
                <a:ea typeface="Avenir Next"/>
                <a:cs typeface="Avenir Next"/>
                <a:sym typeface="Avenir Next"/>
              </a:defRPr>
            </a:lvl1pPr>
          </a:lstStyle>
          <a:p>
            <a:pPr lvl="0"/>
            <a:r>
              <a:rPr lang="en-US" sz="10800" b="1" dirty="0">
                <a:solidFill>
                  <a:schemeClr val="bg1"/>
                </a:solidFill>
                <a:latin typeface="Times New Roman" panose="02020603050405020304" pitchFamily="18" charset="0"/>
                <a:cs typeface="Times New Roman" panose="02020603050405020304" pitchFamily="18" charset="0"/>
              </a:rPr>
              <a:t>LUYỆN TẬP</a:t>
            </a:r>
            <a:endParaRPr sz="10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258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32657" y="-776230"/>
            <a:ext cx="18288000" cy="10287000"/>
          </a:xfrm>
          <a:prstGeom prst="rect">
            <a:avLst/>
          </a:prstGeom>
        </p:spPr>
      </p:pic>
      <p:grpSp>
        <p:nvGrpSpPr>
          <p:cNvPr id="3" name="Group 3"/>
          <p:cNvGrpSpPr/>
          <p:nvPr/>
        </p:nvGrpSpPr>
        <p:grpSpPr>
          <a:xfrm>
            <a:off x="708231" y="-434530"/>
            <a:ext cx="16908898" cy="10696180"/>
            <a:chOff x="0" y="0"/>
            <a:chExt cx="4426901" cy="2257332"/>
          </a:xfrm>
        </p:grpSpPr>
        <p:sp>
          <p:nvSpPr>
            <p:cNvPr id="4" name="Freeform 4"/>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solidFill>
              <a:srgbClr val="704430"/>
            </a:solidFill>
          </p:spPr>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B9DDBF"/>
            </a:solidFill>
          </p:spPr>
        </p:sp>
        <p:sp>
          <p:nvSpPr>
            <p:cNvPr id="6" name="Freeform 6"/>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solidFill>
              <a:srgbClr val="704430"/>
            </a:solidFill>
          </p:spPr>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8603" flipH="1">
            <a:off x="-555567" y="7343991"/>
            <a:ext cx="3235365" cy="3277074"/>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72056" y="8087884"/>
            <a:ext cx="2135725" cy="2173766"/>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40048">
            <a:off x="895356" y="-299961"/>
            <a:ext cx="1360820" cy="2022840"/>
          </a:xfrm>
          <a:prstGeom prst="rect">
            <a:avLst/>
          </a:prstGeom>
        </p:spPr>
      </p:pic>
      <p:grpSp>
        <p:nvGrpSpPr>
          <p:cNvPr id="22" name="Group 21">
            <a:extLst>
              <a:ext uri="{FF2B5EF4-FFF2-40B4-BE49-F238E27FC236}">
                <a16:creationId xmlns:a16="http://schemas.microsoft.com/office/drawing/2014/main" id="{90A9ED35-7A33-918D-8B43-A044CC193E02}"/>
              </a:ext>
            </a:extLst>
          </p:cNvPr>
          <p:cNvGrpSpPr/>
          <p:nvPr/>
        </p:nvGrpSpPr>
        <p:grpSpPr>
          <a:xfrm>
            <a:off x="1529002" y="57381"/>
            <a:ext cx="13614691" cy="1004057"/>
            <a:chOff x="1525247" y="1546000"/>
            <a:chExt cx="13614691" cy="1004057"/>
          </a:xfrm>
        </p:grpSpPr>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FFF3ED"/>
              </a:solidFill>
            </p:spPr>
          </p:sp>
        </p:gr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401210" y="1857447"/>
              <a:ext cx="456119" cy="516849"/>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795144" y="1736861"/>
              <a:ext cx="758021" cy="758021"/>
            </a:xfrm>
            <a:prstGeom prst="rect">
              <a:avLst/>
            </a:prstGeom>
          </p:spPr>
        </p:pic>
        <p:sp>
          <p:nvSpPr>
            <p:cNvPr id="19" name="TextBox 19"/>
            <p:cNvSpPr txBox="1"/>
            <p:nvPr/>
          </p:nvSpPr>
          <p:spPr>
            <a:xfrm>
              <a:off x="1525247" y="1546000"/>
              <a:ext cx="13614691" cy="1004057"/>
            </a:xfrm>
            <a:prstGeom prst="rect">
              <a:avLst/>
            </a:prstGeom>
          </p:spPr>
          <p:txBody>
            <a:bodyPr lIns="0" tIns="0" rIns="0" bIns="0" rtlCol="0" anchor="t">
              <a:spAutoFit/>
            </a:bodyPr>
            <a:lstStyle/>
            <a:p>
              <a:pPr algn="ctr">
                <a:lnSpc>
                  <a:spcPts val="8760"/>
                </a:lnSpc>
              </a:pPr>
              <a:r>
                <a:rPr lang="en-US" sz="5400" b="1" dirty="0">
                  <a:solidFill>
                    <a:srgbClr val="FF0000"/>
                  </a:solidFill>
                  <a:latin typeface="Arialle"/>
                </a:rPr>
                <a:t>Ai </a:t>
              </a:r>
              <a:r>
                <a:rPr lang="en-US" sz="5400" b="1" dirty="0" err="1">
                  <a:solidFill>
                    <a:srgbClr val="FF0000"/>
                  </a:solidFill>
                  <a:latin typeface="Arialle"/>
                </a:rPr>
                <a:t>nhanh</a:t>
              </a:r>
              <a:r>
                <a:rPr lang="en-US" sz="5400" b="1" dirty="0">
                  <a:solidFill>
                    <a:srgbClr val="FF0000"/>
                  </a:solidFill>
                  <a:latin typeface="Arialle"/>
                </a:rPr>
                <a:t> </a:t>
              </a:r>
              <a:r>
                <a:rPr lang="en-US" sz="5400" b="1" dirty="0" err="1">
                  <a:solidFill>
                    <a:srgbClr val="FF0000"/>
                  </a:solidFill>
                  <a:latin typeface="Arialle"/>
                </a:rPr>
                <a:t>hơn</a:t>
              </a:r>
              <a:r>
                <a:rPr lang="en-US" sz="5400" b="1" dirty="0">
                  <a:solidFill>
                    <a:srgbClr val="FF0000"/>
                  </a:solidFill>
                  <a:latin typeface="Arialle"/>
                </a:rPr>
                <a:t>?</a:t>
              </a:r>
            </a:p>
          </p:txBody>
        </p:sp>
      </p:grpSp>
      <p:sp>
        <p:nvSpPr>
          <p:cNvPr id="20" name="TextBox 20"/>
          <p:cNvSpPr txBox="1"/>
          <p:nvPr/>
        </p:nvSpPr>
        <p:spPr>
          <a:xfrm>
            <a:off x="2902342" y="8540080"/>
            <a:ext cx="13147144" cy="1354217"/>
          </a:xfrm>
          <a:prstGeom prst="rect">
            <a:avLst/>
          </a:prstGeom>
        </p:spPr>
        <p:txBody>
          <a:bodyPr wrap="square" lIns="0" tIns="0" rIns="0" bIns="0" rtlCol="0" anchor="t">
            <a:spAutoFit/>
          </a:bodyPr>
          <a:lstStyle/>
          <a:p>
            <a:pPr algn="just"/>
            <a:r>
              <a:rPr lang="en-US" sz="4400" dirty="0" err="1"/>
              <a:t>Các</a:t>
            </a:r>
            <a:r>
              <a:rPr lang="en-US" sz="4400" dirty="0"/>
              <a:t> </a:t>
            </a:r>
            <a:r>
              <a:rPr lang="en-US" sz="4400" dirty="0" err="1"/>
              <a:t>hiện</a:t>
            </a:r>
            <a:r>
              <a:rPr lang="en-US" sz="4400" dirty="0"/>
              <a:t> </a:t>
            </a:r>
            <a:r>
              <a:rPr lang="en-US" sz="4400" dirty="0" err="1"/>
              <a:t>tượng</a:t>
            </a:r>
            <a:r>
              <a:rPr lang="en-US" sz="4400" dirty="0"/>
              <a:t> </a:t>
            </a:r>
            <a:r>
              <a:rPr lang="en-US" sz="4400" dirty="0" err="1"/>
              <a:t>trong</a:t>
            </a:r>
            <a:r>
              <a:rPr lang="en-US" sz="4400" dirty="0"/>
              <a:t> </a:t>
            </a:r>
            <a:r>
              <a:rPr lang="en-US" sz="4400" dirty="0" err="1"/>
              <a:t>các</a:t>
            </a:r>
            <a:r>
              <a:rPr lang="en-US" sz="4400" dirty="0"/>
              <a:t> </a:t>
            </a:r>
            <a:r>
              <a:rPr lang="en-US" sz="4400" dirty="0" err="1"/>
              <a:t>hình</a:t>
            </a:r>
            <a:r>
              <a:rPr lang="en-US" sz="4400" dirty="0"/>
              <a:t> </a:t>
            </a:r>
            <a:r>
              <a:rPr lang="en-US" sz="4400" dirty="0" err="1"/>
              <a:t>ảnh</a:t>
            </a:r>
            <a:r>
              <a:rPr lang="en-US" sz="4400" dirty="0"/>
              <a:t> </a:t>
            </a:r>
            <a:r>
              <a:rPr lang="en-US" sz="4400" dirty="0" err="1"/>
              <a:t>trên</a:t>
            </a:r>
            <a:r>
              <a:rPr lang="en-US" sz="4400" dirty="0"/>
              <a:t> </a:t>
            </a:r>
            <a:r>
              <a:rPr lang="en-US" sz="4400" dirty="0" err="1"/>
              <a:t>có</a:t>
            </a:r>
            <a:r>
              <a:rPr lang="en-US" sz="4400" dirty="0"/>
              <a:t> </a:t>
            </a:r>
            <a:r>
              <a:rPr lang="en-US" sz="4400" dirty="0" err="1"/>
              <a:t>ảnh</a:t>
            </a:r>
            <a:r>
              <a:rPr lang="en-US" sz="4400" dirty="0"/>
              <a:t> </a:t>
            </a:r>
            <a:r>
              <a:rPr lang="en-US" sz="4400" dirty="0" err="1"/>
              <a:t>hưởng</a:t>
            </a:r>
            <a:r>
              <a:rPr lang="en-US" sz="4400" dirty="0"/>
              <a:t> </a:t>
            </a:r>
            <a:r>
              <a:rPr lang="en-US" sz="4400" dirty="0" err="1"/>
              <a:t>đến</a:t>
            </a:r>
            <a:r>
              <a:rPr lang="en-US" sz="4400" dirty="0"/>
              <a:t> </a:t>
            </a:r>
            <a:r>
              <a:rPr lang="en-US" sz="4400" dirty="0" err="1"/>
              <a:t>môi</a:t>
            </a:r>
            <a:r>
              <a:rPr lang="en-US" sz="4400" dirty="0"/>
              <a:t> </a:t>
            </a:r>
            <a:r>
              <a:rPr lang="en-US" sz="4400" dirty="0" err="1"/>
              <a:t>trường</a:t>
            </a:r>
            <a:r>
              <a:rPr lang="en-US" sz="4400" dirty="0"/>
              <a:t> </a:t>
            </a:r>
            <a:r>
              <a:rPr lang="en-US" sz="4400" dirty="0" err="1"/>
              <a:t>của</a:t>
            </a:r>
            <a:r>
              <a:rPr lang="en-US" sz="4400" dirty="0"/>
              <a:t> </a:t>
            </a:r>
            <a:r>
              <a:rPr lang="en-US" sz="4400" dirty="0" err="1"/>
              <a:t>thành</a:t>
            </a:r>
            <a:r>
              <a:rPr lang="en-US" sz="4400" dirty="0"/>
              <a:t> </a:t>
            </a:r>
            <a:r>
              <a:rPr lang="en-US" sz="4400" dirty="0" err="1"/>
              <a:t>phố</a:t>
            </a:r>
            <a:r>
              <a:rPr lang="en-US" sz="4400" dirty="0"/>
              <a:t> Hà </a:t>
            </a:r>
            <a:r>
              <a:rPr lang="en-US" sz="4400" dirty="0" err="1"/>
              <a:t>Nội</a:t>
            </a:r>
            <a:r>
              <a:rPr lang="en-US" sz="4400" dirty="0"/>
              <a:t> </a:t>
            </a:r>
            <a:r>
              <a:rPr lang="en-US" sz="4400" dirty="0" err="1"/>
              <a:t>không</a:t>
            </a:r>
            <a:r>
              <a:rPr lang="en-US" sz="4400" dirty="0"/>
              <a:t>? </a:t>
            </a:r>
            <a:endParaRPr lang="en-US" sz="13800" dirty="0">
              <a:solidFill>
                <a:srgbClr val="704430"/>
              </a:solidFill>
              <a:latin typeface="Nunito Bold"/>
            </a:endParaRPr>
          </a:p>
        </p:txBody>
      </p:sp>
      <p:pic>
        <p:nvPicPr>
          <p:cNvPr id="21" name="Picture 20">
            <a:extLst>
              <a:ext uri="{FF2B5EF4-FFF2-40B4-BE49-F238E27FC236}">
                <a16:creationId xmlns:a16="http://schemas.microsoft.com/office/drawing/2014/main" id="{E4F90E0D-BAA0-28F1-78AA-46C4C4DA1A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1848" y="1186106"/>
            <a:ext cx="9924304" cy="7239841"/>
          </a:xfrm>
          <a:prstGeom prst="rect">
            <a:avLst/>
          </a:prstGeom>
        </p:spPr>
      </p:pic>
      <p:pic>
        <p:nvPicPr>
          <p:cNvPr id="31" name="Picture 14">
            <a:extLst>
              <a:ext uri="{FF2B5EF4-FFF2-40B4-BE49-F238E27FC236}">
                <a16:creationId xmlns:a16="http://schemas.microsoft.com/office/drawing/2014/main" id="{83921674-F991-F0D4-F4AE-CB535C603C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75115" y="259381"/>
            <a:ext cx="538384" cy="516849"/>
          </a:xfrm>
          <a:prstGeom prst="rect">
            <a:avLst/>
          </a:prstGeom>
        </p:spPr>
      </p:pic>
      <p:pic>
        <p:nvPicPr>
          <p:cNvPr id="38" name="Picture 14">
            <a:extLst>
              <a:ext uri="{FF2B5EF4-FFF2-40B4-BE49-F238E27FC236}">
                <a16:creationId xmlns:a16="http://schemas.microsoft.com/office/drawing/2014/main" id="{7B0AFDF2-0D98-D2B5-44CB-DC0FAF0685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78381" y="251085"/>
            <a:ext cx="538384" cy="516849"/>
          </a:xfrm>
          <a:prstGeom prst="rect">
            <a:avLst/>
          </a:prstGeom>
        </p:spPr>
      </p:pic>
      <p:pic>
        <p:nvPicPr>
          <p:cNvPr id="39" name="Picture 15">
            <a:extLst>
              <a:ext uri="{FF2B5EF4-FFF2-40B4-BE49-F238E27FC236}">
                <a16:creationId xmlns:a16="http://schemas.microsoft.com/office/drawing/2014/main" id="{85E06E1E-FDE7-7E72-4EA9-282D0680DBF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767612" y="259380"/>
            <a:ext cx="394685" cy="5168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730069" y="9258300"/>
            <a:ext cx="19748139" cy="142262"/>
          </a:xfrm>
          <a:prstGeom prst="rect">
            <a:avLst/>
          </a:prstGeom>
          <a:solidFill>
            <a:schemeClr val="accent5">
              <a:lumMod val="75000"/>
            </a:schemeClr>
          </a:solidFill>
        </p:spPr>
      </p:sp>
      <p:pic>
        <p:nvPicPr>
          <p:cNvPr id="8" name="Picture 2" descr="F:\360安全浏览器下载\六一\Nipic_2531170_60e991fb751d3f8f\Nipic_2531170_20140501162158900000 [转换].png">
            <a:extLst>
              <a:ext uri="{FF2B5EF4-FFF2-40B4-BE49-F238E27FC236}">
                <a16:creationId xmlns:a16="http://schemas.microsoft.com/office/drawing/2014/main" id="{18802E38-1B43-CFC2-AE72-7FE9C6FF27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737" y="876047"/>
            <a:ext cx="6873022" cy="61889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9">
            <a:extLst>
              <a:ext uri="{FF2B5EF4-FFF2-40B4-BE49-F238E27FC236}">
                <a16:creationId xmlns:a16="http://schemas.microsoft.com/office/drawing/2014/main" id="{34942D50-EDAA-1A58-5718-BCCEB332C553}"/>
              </a:ext>
            </a:extLst>
          </p:cNvPr>
          <p:cNvSpPr>
            <a:spLocks noChangeArrowheads="1"/>
          </p:cNvSpPr>
          <p:nvPr/>
        </p:nvSpPr>
        <p:spPr bwMode="auto">
          <a:xfrm>
            <a:off x="1524000" y="3455431"/>
            <a:ext cx="4464496" cy="83099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p>
            <a:pPr algn="ctr">
              <a:defRPr/>
            </a:pPr>
            <a:r>
              <a:rPr lang="en-US" altLang="zh-CN" sz="4800" b="1" kern="0" dirty="0" err="1">
                <a:solidFill>
                  <a:srgbClr val="FF0000"/>
                </a:solidFill>
                <a:latin typeface="Times New Roman" panose="02020603050405020304" pitchFamily="18" charset="0"/>
                <a:ea typeface="Yeseva One" panose="00000500000000000000" charset="0"/>
                <a:cs typeface="Times New Roman" panose="02020603050405020304" pitchFamily="18" charset="0"/>
              </a:rPr>
              <a:t>Nhiệm</a:t>
            </a:r>
            <a:r>
              <a:rPr lang="en-US" altLang="zh-CN" sz="4800" b="1" kern="0" dirty="0">
                <a:solidFill>
                  <a:srgbClr val="FF0000"/>
                </a:solidFill>
                <a:latin typeface="Times New Roman" panose="02020603050405020304" pitchFamily="18" charset="0"/>
                <a:ea typeface="Yeseva One" panose="00000500000000000000" charset="0"/>
                <a:cs typeface="Times New Roman" panose="02020603050405020304" pitchFamily="18" charset="0"/>
              </a:rPr>
              <a:t> </a:t>
            </a:r>
            <a:r>
              <a:rPr lang="en-US" altLang="zh-CN" sz="4800" b="1" kern="0" dirty="0" err="1">
                <a:solidFill>
                  <a:srgbClr val="FF0000"/>
                </a:solidFill>
                <a:latin typeface="Times New Roman" panose="02020603050405020304" pitchFamily="18" charset="0"/>
                <a:ea typeface="Yeseva One" panose="00000500000000000000" charset="0"/>
                <a:cs typeface="Times New Roman" panose="02020603050405020304" pitchFamily="18" charset="0"/>
              </a:rPr>
              <a:t>vụ</a:t>
            </a:r>
            <a:r>
              <a:rPr lang="en-US" altLang="zh-CN" sz="4800" b="1" kern="0" dirty="0">
                <a:solidFill>
                  <a:srgbClr val="FF0000"/>
                </a:solidFill>
                <a:latin typeface="Times New Roman" panose="02020603050405020304" pitchFamily="18" charset="0"/>
                <a:ea typeface="Yeseva One" panose="00000500000000000000" charset="0"/>
                <a:cs typeface="Times New Roman" panose="02020603050405020304" pitchFamily="18" charset="0"/>
              </a:rPr>
              <a:t> 1</a:t>
            </a:r>
          </a:p>
        </p:txBody>
      </p:sp>
      <p:sp>
        <p:nvSpPr>
          <p:cNvPr id="10" name="Google Shape;3136;p34">
            <a:extLst>
              <a:ext uri="{FF2B5EF4-FFF2-40B4-BE49-F238E27FC236}">
                <a16:creationId xmlns:a16="http://schemas.microsoft.com/office/drawing/2014/main" id="{14E84DBF-74EF-2EF6-74F4-CCF4D361823B}"/>
              </a:ext>
            </a:extLst>
          </p:cNvPr>
          <p:cNvSpPr/>
          <p:nvPr/>
        </p:nvSpPr>
        <p:spPr>
          <a:xfrm>
            <a:off x="7192759" y="637563"/>
            <a:ext cx="10734829" cy="8392137"/>
          </a:xfrm>
          <a:prstGeom prst="roundRect">
            <a:avLst>
              <a:gd name="adj" fmla="val 11267"/>
            </a:avLst>
          </a:pr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1" name="Google Shape;2275;p37">
            <a:extLst>
              <a:ext uri="{FF2B5EF4-FFF2-40B4-BE49-F238E27FC236}">
                <a16:creationId xmlns:a16="http://schemas.microsoft.com/office/drawing/2014/main" id="{B46A4EAA-4BCB-22AB-F9A4-22AB159CA1A4}"/>
              </a:ext>
            </a:extLst>
          </p:cNvPr>
          <p:cNvSpPr txBox="1">
            <a:spLocks/>
          </p:cNvSpPr>
          <p:nvPr/>
        </p:nvSpPr>
        <p:spPr>
          <a:xfrm>
            <a:off x="7318813" y="1270819"/>
            <a:ext cx="10576820" cy="6705600"/>
          </a:xfrm>
          <a:prstGeom prst="rect">
            <a:avLst/>
          </a:prstGeom>
          <a:noFill/>
          <a:ln>
            <a:noFill/>
          </a:ln>
        </p:spPr>
        <p:txBody>
          <a:bodyPr spcFirstLastPara="1" wrap="square" lIns="243800" tIns="243800" rIns="243800" bIns="2438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867" b="0" i="0" u="none" strike="noStrike" cap="none">
                <a:solidFill>
                  <a:schemeClr val="lt1"/>
                </a:solidFill>
                <a:latin typeface="Lato"/>
                <a:ea typeface="Lato"/>
                <a:cs typeface="Lato"/>
                <a:sym typeface="Lato"/>
              </a:defRPr>
            </a:lvl9pPr>
          </a:lstStyle>
          <a:p>
            <a:pPr algn="just">
              <a:lnSpc>
                <a:spcPct val="100000"/>
              </a:lnSpc>
            </a:pPr>
            <a:r>
              <a:rPr lang="vi-VN" sz="4400" dirty="0">
                <a:solidFill>
                  <a:schemeClr val="tx1"/>
                </a:solidFill>
              </a:rPr>
              <a:t>Củng cố lại nội dung về nguyên nhân và ảnh hưởng của ô nhiễm môi trường đến sức khỏe và đời sống người dân. Đề xuất một số biện pháp làm giảm thiểu ô nhiễm môi trường đối với từng trường hợp.</a:t>
            </a:r>
            <a:endParaRPr lang="en-US" sz="4400" dirty="0">
              <a:solidFill>
                <a:schemeClr val="tx1"/>
              </a:solidFill>
            </a:endParaRPr>
          </a:p>
          <a:p>
            <a:pPr marL="114300" indent="0" algn="just">
              <a:lnSpc>
                <a:spcPct val="100000"/>
              </a:lnSpc>
              <a:buNone/>
            </a:pPr>
            <a:r>
              <a:rPr lang="en-US" sz="4400" dirty="0" err="1">
                <a:solidFill>
                  <a:schemeClr val="tx1"/>
                </a:solidFill>
              </a:rPr>
              <a:t>Nhóm</a:t>
            </a:r>
            <a:r>
              <a:rPr lang="en-US" sz="4400" dirty="0">
                <a:solidFill>
                  <a:schemeClr val="tx1"/>
                </a:solidFill>
              </a:rPr>
              <a:t> 1: Hoàn </a:t>
            </a:r>
            <a:r>
              <a:rPr lang="en-US" sz="4400" dirty="0" err="1">
                <a:solidFill>
                  <a:schemeClr val="tx1"/>
                </a:solidFill>
              </a:rPr>
              <a:t>thành</a:t>
            </a:r>
            <a:r>
              <a:rPr lang="en-US" sz="4400" dirty="0">
                <a:solidFill>
                  <a:schemeClr val="tx1"/>
                </a:solidFill>
              </a:rPr>
              <a:t> PHT </a:t>
            </a:r>
            <a:r>
              <a:rPr lang="en-US" sz="4400" dirty="0" err="1">
                <a:solidFill>
                  <a:schemeClr val="tx1"/>
                </a:solidFill>
              </a:rPr>
              <a:t>số</a:t>
            </a:r>
            <a:r>
              <a:rPr lang="en-US" sz="4400" dirty="0">
                <a:solidFill>
                  <a:schemeClr val="tx1"/>
                </a:solidFill>
              </a:rPr>
              <a:t> 1</a:t>
            </a:r>
            <a:r>
              <a:rPr lang="vi-VN" sz="4400" dirty="0">
                <a:solidFill>
                  <a:schemeClr val="tx1"/>
                </a:solidFill>
              </a:rPr>
              <a:t> </a:t>
            </a:r>
            <a:endParaRPr lang="en-US" sz="4400" dirty="0">
              <a:solidFill>
                <a:schemeClr val="tx1"/>
              </a:solidFill>
            </a:endParaRPr>
          </a:p>
          <a:p>
            <a:pPr marL="114300" indent="0" algn="just">
              <a:lnSpc>
                <a:spcPct val="100000"/>
              </a:lnSpc>
              <a:buNone/>
            </a:pPr>
            <a:r>
              <a:rPr lang="en-US" sz="4400" dirty="0" err="1">
                <a:solidFill>
                  <a:schemeClr val="tx1"/>
                </a:solidFill>
              </a:rPr>
              <a:t>Nhóm</a:t>
            </a:r>
            <a:r>
              <a:rPr lang="en-US" sz="4400" dirty="0">
                <a:solidFill>
                  <a:schemeClr val="tx1"/>
                </a:solidFill>
              </a:rPr>
              <a:t> 2: Hoàn </a:t>
            </a:r>
            <a:r>
              <a:rPr lang="en-US" sz="4400" dirty="0" err="1">
                <a:solidFill>
                  <a:schemeClr val="tx1"/>
                </a:solidFill>
              </a:rPr>
              <a:t>thành</a:t>
            </a:r>
            <a:r>
              <a:rPr lang="en-US" sz="4400" dirty="0">
                <a:solidFill>
                  <a:schemeClr val="tx1"/>
                </a:solidFill>
              </a:rPr>
              <a:t> PHT </a:t>
            </a:r>
            <a:r>
              <a:rPr lang="en-US" sz="4400" dirty="0" err="1">
                <a:solidFill>
                  <a:schemeClr val="tx1"/>
                </a:solidFill>
              </a:rPr>
              <a:t>số</a:t>
            </a:r>
            <a:r>
              <a:rPr lang="en-US" sz="4400" dirty="0">
                <a:solidFill>
                  <a:schemeClr val="tx1"/>
                </a:solidFill>
              </a:rPr>
              <a:t> 2</a:t>
            </a:r>
            <a:endParaRPr lang="en-US" sz="102800" dirty="0">
              <a:solidFill>
                <a:schemeClr val="tx1"/>
              </a:solidFill>
            </a:endParaRPr>
          </a:p>
          <a:p>
            <a:pPr marL="114300" indent="0" algn="just">
              <a:lnSpc>
                <a:spcPct val="100000"/>
              </a:lnSpc>
              <a:buNone/>
            </a:pPr>
            <a:r>
              <a:rPr lang="en-US" sz="4400" dirty="0" err="1">
                <a:solidFill>
                  <a:schemeClr val="tx1"/>
                </a:solidFill>
              </a:rPr>
              <a:t>Nhóm</a:t>
            </a:r>
            <a:r>
              <a:rPr lang="en-US" sz="4400" dirty="0">
                <a:solidFill>
                  <a:schemeClr val="tx1"/>
                </a:solidFill>
              </a:rPr>
              <a:t> 3: Hoàn </a:t>
            </a:r>
            <a:r>
              <a:rPr lang="en-US" sz="4400" dirty="0" err="1">
                <a:solidFill>
                  <a:schemeClr val="tx1"/>
                </a:solidFill>
              </a:rPr>
              <a:t>thành</a:t>
            </a:r>
            <a:r>
              <a:rPr lang="en-US" sz="4400" dirty="0">
                <a:solidFill>
                  <a:schemeClr val="tx1"/>
                </a:solidFill>
              </a:rPr>
              <a:t> PHT </a:t>
            </a:r>
            <a:r>
              <a:rPr lang="en-US" sz="4400" dirty="0" err="1">
                <a:solidFill>
                  <a:schemeClr val="tx1"/>
                </a:solidFill>
              </a:rPr>
              <a:t>số</a:t>
            </a:r>
            <a:r>
              <a:rPr lang="en-US" sz="4400" dirty="0">
                <a:solidFill>
                  <a:schemeClr val="tx1"/>
                </a:solidFill>
              </a:rPr>
              <a:t> 3</a:t>
            </a:r>
          </a:p>
          <a:p>
            <a:pPr marL="114300" indent="0" algn="just">
              <a:lnSpc>
                <a:spcPct val="100000"/>
              </a:lnSpc>
              <a:buNone/>
            </a:pPr>
            <a:r>
              <a:rPr lang="en-US" sz="4400" dirty="0" err="1">
                <a:solidFill>
                  <a:schemeClr val="tx1"/>
                </a:solidFill>
              </a:rPr>
              <a:t>Nhóm</a:t>
            </a:r>
            <a:r>
              <a:rPr lang="en-US" sz="4400" dirty="0">
                <a:solidFill>
                  <a:schemeClr val="tx1"/>
                </a:solidFill>
              </a:rPr>
              <a:t> 4: Hoàn </a:t>
            </a:r>
            <a:r>
              <a:rPr lang="en-US" sz="4400" dirty="0" err="1">
                <a:solidFill>
                  <a:schemeClr val="tx1"/>
                </a:solidFill>
              </a:rPr>
              <a:t>thành</a:t>
            </a:r>
            <a:r>
              <a:rPr lang="en-US" sz="4400" dirty="0">
                <a:solidFill>
                  <a:schemeClr val="tx1"/>
                </a:solidFill>
              </a:rPr>
              <a:t> PHT </a:t>
            </a:r>
            <a:r>
              <a:rPr lang="en-US" sz="4400" dirty="0" err="1">
                <a:solidFill>
                  <a:schemeClr val="tx1"/>
                </a:solidFill>
              </a:rPr>
              <a:t>số</a:t>
            </a:r>
            <a:r>
              <a:rPr lang="en-US" sz="4400" dirty="0">
                <a:solidFill>
                  <a:schemeClr val="tx1"/>
                </a:solidFill>
              </a:rPr>
              <a:t> 4</a:t>
            </a:r>
            <a:endParaRPr lang="en-US" sz="102800" dirty="0">
              <a:solidFill>
                <a:schemeClr val="tx1"/>
              </a:solidFill>
            </a:endParaRPr>
          </a:p>
        </p:txBody>
      </p:sp>
    </p:spTree>
    <p:extLst>
      <p:ext uri="{BB962C8B-B14F-4D97-AF65-F5344CB8AC3E}">
        <p14:creationId xmlns:p14="http://schemas.microsoft.com/office/powerpoint/2010/main" val="3373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0663" y="85591"/>
            <a:ext cx="3233824" cy="3607714"/>
          </a:xfrm>
          <a:prstGeom prst="rect">
            <a:avLst/>
          </a:prstGeom>
        </p:spPr>
      </p:pic>
      <p:grpSp>
        <p:nvGrpSpPr>
          <p:cNvPr id="8" name="Group 8"/>
          <p:cNvGrpSpPr/>
          <p:nvPr/>
        </p:nvGrpSpPr>
        <p:grpSpPr>
          <a:xfrm>
            <a:off x="6417382" y="414643"/>
            <a:ext cx="9916221" cy="1859666"/>
            <a:chOff x="0" y="0"/>
            <a:chExt cx="14417849" cy="2703891"/>
          </a:xfrm>
        </p:grpSpPr>
        <p:sp>
          <p:nvSpPr>
            <p:cNvPr id="9" name="Freeform 9"/>
            <p:cNvSpPr/>
            <p:nvPr/>
          </p:nvSpPr>
          <p:spPr>
            <a:xfrm>
              <a:off x="0" y="0"/>
              <a:ext cx="14417849" cy="2703891"/>
            </a:xfrm>
            <a:custGeom>
              <a:avLst/>
              <a:gdLst/>
              <a:ahLst/>
              <a:cxnLst/>
              <a:rect l="l" t="t" r="r" b="b"/>
              <a:pathLst>
                <a:path w="14417849" h="2703891">
                  <a:moveTo>
                    <a:pt x="14417849" y="1351946"/>
                  </a:moveTo>
                  <a:lnTo>
                    <a:pt x="14417849" y="1351946"/>
                  </a:lnTo>
                  <a:cubicBezTo>
                    <a:pt x="14417849" y="2275393"/>
                    <a:pt x="13989478" y="2703891"/>
                    <a:pt x="13460904" y="2703891"/>
                  </a:cubicBezTo>
                  <a:lnTo>
                    <a:pt x="956945" y="2703891"/>
                  </a:lnTo>
                  <a:cubicBezTo>
                    <a:pt x="428371" y="2703891"/>
                    <a:pt x="0" y="2275393"/>
                    <a:pt x="0" y="1351946"/>
                  </a:cubicBezTo>
                  <a:lnTo>
                    <a:pt x="0" y="1351946"/>
                  </a:lnTo>
                  <a:cubicBezTo>
                    <a:pt x="0" y="428371"/>
                    <a:pt x="428371" y="0"/>
                    <a:pt x="956945" y="0"/>
                  </a:cubicBezTo>
                  <a:lnTo>
                    <a:pt x="13460904" y="0"/>
                  </a:lnTo>
                  <a:cubicBezTo>
                    <a:pt x="13989351" y="0"/>
                    <a:pt x="14417849" y="428371"/>
                    <a:pt x="14417849" y="1351946"/>
                  </a:cubicBezTo>
                  <a:close/>
                </a:path>
              </a:pathLst>
            </a:custGeom>
            <a:solidFill>
              <a:srgbClr val="FFF3ED"/>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05602" y="988071"/>
            <a:ext cx="614541" cy="696363"/>
          </a:xfrm>
          <a:prstGeom prst="rect">
            <a:avLst/>
          </a:prstGeom>
        </p:spPr>
      </p:pic>
      <p:sp>
        <p:nvSpPr>
          <p:cNvPr id="12" name="TextBox 12"/>
          <p:cNvSpPr txBox="1"/>
          <p:nvPr/>
        </p:nvSpPr>
        <p:spPr>
          <a:xfrm>
            <a:off x="3920469" y="275822"/>
            <a:ext cx="13452850" cy="2431948"/>
          </a:xfrm>
          <a:prstGeom prst="rect">
            <a:avLst/>
          </a:prstGeom>
          <a:solidFill>
            <a:schemeClr val="bg1"/>
          </a:solidFill>
        </p:spPr>
        <p:txBody>
          <a:bodyPr wrap="square" lIns="0" tIns="0" rIns="0" bIns="0" rtlCol="0" anchor="t">
            <a:spAutoFit/>
          </a:bodyPr>
          <a:lstStyle/>
          <a:p>
            <a:pPr algn="ctr">
              <a:lnSpc>
                <a:spcPts val="9900"/>
              </a:lnSpc>
            </a:pPr>
            <a:r>
              <a:rPr lang="en-US" sz="9000" dirty="0" err="1">
                <a:solidFill>
                  <a:srgbClr val="704430"/>
                </a:solidFill>
                <a:latin typeface="Arialle Bold"/>
              </a:rPr>
              <a:t>Nhóm</a:t>
            </a:r>
            <a:r>
              <a:rPr lang="en-US" sz="9000" dirty="0">
                <a:solidFill>
                  <a:srgbClr val="704430"/>
                </a:solidFill>
                <a:latin typeface="Arialle Bold"/>
              </a:rPr>
              <a:t> 1</a:t>
            </a:r>
          </a:p>
          <a:p>
            <a:pPr algn="ctr">
              <a:lnSpc>
                <a:spcPts val="9900"/>
              </a:lnSpc>
            </a:pPr>
            <a:r>
              <a:rPr lang="en-US" sz="5400" dirty="0">
                <a:solidFill>
                  <a:srgbClr val="704430"/>
                </a:solidFill>
                <a:latin typeface="Arialle Bold"/>
              </a:rPr>
              <a:t>Hoàn </a:t>
            </a:r>
            <a:r>
              <a:rPr lang="en-US" sz="5400" dirty="0" err="1">
                <a:solidFill>
                  <a:srgbClr val="704430"/>
                </a:solidFill>
                <a:latin typeface="Arialle Bold"/>
              </a:rPr>
              <a:t>thành</a:t>
            </a:r>
            <a:r>
              <a:rPr lang="en-US" sz="5400" dirty="0">
                <a:solidFill>
                  <a:srgbClr val="704430"/>
                </a:solidFill>
                <a:latin typeface="Arialle Bold"/>
              </a:rPr>
              <a:t> PHT </a:t>
            </a:r>
            <a:r>
              <a:rPr lang="en-US" sz="5400" dirty="0" err="1">
                <a:solidFill>
                  <a:srgbClr val="704430"/>
                </a:solidFill>
                <a:latin typeface="Arialle Bold"/>
              </a:rPr>
              <a:t>số</a:t>
            </a:r>
            <a:r>
              <a:rPr lang="en-US" sz="5400" dirty="0">
                <a:solidFill>
                  <a:srgbClr val="704430"/>
                </a:solidFill>
                <a:latin typeface="Arialle Bold"/>
              </a:rPr>
              <a:t> 1</a:t>
            </a:r>
          </a:p>
        </p:txBody>
      </p:sp>
      <p:graphicFrame>
        <p:nvGraphicFramePr>
          <p:cNvPr id="15" name="Table 14">
            <a:extLst>
              <a:ext uri="{FF2B5EF4-FFF2-40B4-BE49-F238E27FC236}">
                <a16:creationId xmlns:a16="http://schemas.microsoft.com/office/drawing/2014/main" id="{DCB67C53-78C6-EFE6-AAAE-436CF20D1DD0}"/>
              </a:ext>
            </a:extLst>
          </p:cNvPr>
          <p:cNvGraphicFramePr>
            <a:graphicFrameLocks noGrp="1"/>
          </p:cNvGraphicFramePr>
          <p:nvPr>
            <p:extLst>
              <p:ext uri="{D42A27DB-BD31-4B8C-83A1-F6EECF244321}">
                <p14:modId xmlns:p14="http://schemas.microsoft.com/office/powerpoint/2010/main" val="3307159674"/>
              </p:ext>
            </p:extLst>
          </p:nvPr>
        </p:nvGraphicFramePr>
        <p:xfrm>
          <a:off x="381000" y="3251924"/>
          <a:ext cx="17602200" cy="6871403"/>
        </p:xfrm>
        <a:graphic>
          <a:graphicData uri="http://schemas.openxmlformats.org/drawingml/2006/table">
            <a:tbl>
              <a:tblPr firstRow="1" firstCol="1" bandRow="1">
                <a:tableStyleId>{5C22544A-7EE6-4342-B048-85BDC9FD1C3A}</a:tableStyleId>
              </a:tblPr>
              <a:tblGrid>
                <a:gridCol w="4399479">
                  <a:extLst>
                    <a:ext uri="{9D8B030D-6E8A-4147-A177-3AD203B41FA5}">
                      <a16:colId xmlns:a16="http://schemas.microsoft.com/office/drawing/2014/main" val="712689165"/>
                    </a:ext>
                  </a:extLst>
                </a:gridCol>
                <a:gridCol w="4401621">
                  <a:extLst>
                    <a:ext uri="{9D8B030D-6E8A-4147-A177-3AD203B41FA5}">
                      <a16:colId xmlns:a16="http://schemas.microsoft.com/office/drawing/2014/main" val="3772993567"/>
                    </a:ext>
                  </a:extLst>
                </a:gridCol>
                <a:gridCol w="4401621">
                  <a:extLst>
                    <a:ext uri="{9D8B030D-6E8A-4147-A177-3AD203B41FA5}">
                      <a16:colId xmlns:a16="http://schemas.microsoft.com/office/drawing/2014/main" val="2051574417"/>
                    </a:ext>
                  </a:extLst>
                </a:gridCol>
                <a:gridCol w="4399479">
                  <a:extLst>
                    <a:ext uri="{9D8B030D-6E8A-4147-A177-3AD203B41FA5}">
                      <a16:colId xmlns:a16="http://schemas.microsoft.com/office/drawing/2014/main" val="817477141"/>
                    </a:ext>
                  </a:extLst>
                </a:gridCol>
              </a:tblGrid>
              <a:tr h="3491776">
                <a:tc>
                  <a:txBody>
                    <a:bodyPr/>
                    <a:lstStyle/>
                    <a:p>
                      <a:pPr marL="6350" marR="42545" indent="-6350" algn="ctr">
                        <a:lnSpc>
                          <a:spcPct val="150000"/>
                        </a:lnSpc>
                        <a:spcAft>
                          <a:spcPts val="735"/>
                        </a:spcAft>
                      </a:pPr>
                      <a:r>
                        <a:rPr lang="en-US" sz="4000">
                          <a:solidFill>
                            <a:schemeClr val="tx1"/>
                          </a:solidFill>
                          <a:effectLst/>
                        </a:rPr>
                        <a:t>Nguyên nhân gây ô nhiễm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84455" marR="46990" indent="-6350" algn="ctr">
                        <a:lnSpc>
                          <a:spcPct val="150000"/>
                        </a:lnSpc>
                        <a:spcAft>
                          <a:spcPts val="735"/>
                        </a:spcAft>
                      </a:pPr>
                      <a:r>
                        <a:rPr lang="en-US" sz="4000" dirty="0" err="1">
                          <a:solidFill>
                            <a:schemeClr val="tx1"/>
                          </a:solidFill>
                          <a:effectLst/>
                        </a:rPr>
                        <a:t>Môi</a:t>
                      </a:r>
                      <a:r>
                        <a:rPr lang="en-US" sz="4000" dirty="0">
                          <a:solidFill>
                            <a:schemeClr val="tx1"/>
                          </a:solidFill>
                          <a:effectLst/>
                        </a:rPr>
                        <a:t> </a:t>
                      </a:r>
                      <a:r>
                        <a:rPr lang="en-US" sz="4000" dirty="0" err="1">
                          <a:solidFill>
                            <a:schemeClr val="tx1"/>
                          </a:solidFill>
                          <a:effectLst/>
                        </a:rPr>
                        <a:t>trường</a:t>
                      </a:r>
                      <a:r>
                        <a:rPr lang="en-US" sz="4000" dirty="0">
                          <a:solidFill>
                            <a:schemeClr val="tx1"/>
                          </a:solidFill>
                          <a:effectLst/>
                        </a:rPr>
                        <a:t> </a:t>
                      </a:r>
                      <a:r>
                        <a:rPr lang="en-US" sz="4000" dirty="0" err="1">
                          <a:solidFill>
                            <a:schemeClr val="tx1"/>
                          </a:solidFill>
                          <a:effectLst/>
                        </a:rPr>
                        <a:t>bị</a:t>
                      </a:r>
                      <a:r>
                        <a:rPr lang="en-US" sz="4000" dirty="0">
                          <a:solidFill>
                            <a:schemeClr val="tx1"/>
                          </a:solidFill>
                          <a:effectLst/>
                        </a:rPr>
                        <a:t>  ô </a:t>
                      </a:r>
                      <a:r>
                        <a:rPr lang="en-US" sz="4000" dirty="0" err="1">
                          <a:solidFill>
                            <a:schemeClr val="tx1"/>
                          </a:solidFill>
                          <a:effectLst/>
                        </a:rPr>
                        <a:t>nhiễm</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6350" marR="42545" indent="-6350" algn="ctr">
                        <a:lnSpc>
                          <a:spcPct val="150000"/>
                        </a:lnSpc>
                        <a:spcAft>
                          <a:spcPts val="735"/>
                        </a:spcAft>
                      </a:pPr>
                      <a:r>
                        <a:rPr lang="en-US" sz="4000">
                          <a:solidFill>
                            <a:schemeClr val="tx1"/>
                          </a:solidFill>
                          <a:effectLst/>
                        </a:rPr>
                        <a:t>Ảnh hưởng đến sức khỏe, đời sống người dân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82550" marR="43815" indent="-6350" algn="ctr">
                        <a:lnSpc>
                          <a:spcPct val="150000"/>
                        </a:lnSpc>
                        <a:spcAft>
                          <a:spcPts val="735"/>
                        </a:spcAft>
                      </a:pPr>
                      <a:r>
                        <a:rPr lang="en-US" sz="4000" dirty="0" err="1">
                          <a:solidFill>
                            <a:schemeClr val="tx1"/>
                          </a:solidFill>
                          <a:effectLst/>
                        </a:rPr>
                        <a:t>Biện</a:t>
                      </a:r>
                      <a:r>
                        <a:rPr lang="en-US" sz="4000" dirty="0">
                          <a:solidFill>
                            <a:schemeClr val="tx1"/>
                          </a:solidFill>
                          <a:effectLst/>
                        </a:rPr>
                        <a:t> </a:t>
                      </a:r>
                      <a:r>
                        <a:rPr lang="en-US" sz="4000" dirty="0" err="1">
                          <a:solidFill>
                            <a:schemeClr val="tx1"/>
                          </a:solidFill>
                          <a:effectLst/>
                        </a:rPr>
                        <a:t>pháp</a:t>
                      </a:r>
                      <a:r>
                        <a:rPr lang="en-US" sz="4000" dirty="0">
                          <a:solidFill>
                            <a:schemeClr val="tx1"/>
                          </a:solidFill>
                          <a:effectLst/>
                        </a:rPr>
                        <a:t>  </a:t>
                      </a:r>
                      <a:r>
                        <a:rPr lang="en-US" sz="4000" dirty="0" err="1">
                          <a:solidFill>
                            <a:schemeClr val="tx1"/>
                          </a:solidFill>
                          <a:effectLst/>
                        </a:rPr>
                        <a:t>giảm</a:t>
                      </a:r>
                      <a:r>
                        <a:rPr lang="en-US" sz="4000" dirty="0">
                          <a:solidFill>
                            <a:schemeClr val="tx1"/>
                          </a:solidFill>
                          <a:effectLst/>
                        </a:rPr>
                        <a:t> </a:t>
                      </a:r>
                      <a:r>
                        <a:rPr lang="en-US" sz="4000" dirty="0" err="1">
                          <a:solidFill>
                            <a:schemeClr val="tx1"/>
                          </a:solidFill>
                          <a:effectLst/>
                        </a:rPr>
                        <a:t>thiểu</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218658985"/>
                  </a:ext>
                </a:extLst>
              </a:tr>
              <a:tr h="3379627">
                <a:tc>
                  <a:txBody>
                    <a:bodyPr/>
                    <a:lstStyle/>
                    <a:p>
                      <a:pPr marL="6350" marR="36830" indent="-6350" algn="just">
                        <a:lnSpc>
                          <a:spcPct val="150000"/>
                        </a:lnSpc>
                        <a:spcAft>
                          <a:spcPts val="2500"/>
                        </a:spcAft>
                      </a:pPr>
                      <a:r>
                        <a:rPr lang="en-US" sz="4000">
                          <a:solidFill>
                            <a:schemeClr val="tx1"/>
                          </a:solidFill>
                          <a:effectLst/>
                        </a:rPr>
                        <a:t>Cát, bụi từ các xe chở vật liệu không che chắn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270"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 marR="42545" indent="-6350" algn="l">
                        <a:lnSpc>
                          <a:spcPct val="150000"/>
                        </a:lnSpc>
                        <a:spcAft>
                          <a:spcPts val="735"/>
                        </a:spcAft>
                      </a:pP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1703261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73C71F-84DB-6702-61FE-108A6A0C946D}"/>
              </a:ext>
            </a:extLst>
          </p:cNvPr>
          <p:cNvPicPr>
            <a:picLocks noChangeAspect="1"/>
          </p:cNvPicPr>
          <p:nvPr/>
        </p:nvPicPr>
        <p:blipFill>
          <a:blip r:embed="rId3"/>
          <a:srcRect t="30116" b="30116"/>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id="{9D6519D2-1C40-F079-8016-C7709E2030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00663" y="85591"/>
            <a:ext cx="3233824" cy="3607714"/>
          </a:xfrm>
          <a:prstGeom prst="rect">
            <a:avLst/>
          </a:prstGeom>
        </p:spPr>
      </p:pic>
      <p:grpSp>
        <p:nvGrpSpPr>
          <p:cNvPr id="4" name="Group 8">
            <a:extLst>
              <a:ext uri="{FF2B5EF4-FFF2-40B4-BE49-F238E27FC236}">
                <a16:creationId xmlns:a16="http://schemas.microsoft.com/office/drawing/2014/main" id="{2F49F586-2017-CBFC-1014-28BFE6DE633C}"/>
              </a:ext>
            </a:extLst>
          </p:cNvPr>
          <p:cNvGrpSpPr/>
          <p:nvPr/>
        </p:nvGrpSpPr>
        <p:grpSpPr>
          <a:xfrm>
            <a:off x="6417382" y="414643"/>
            <a:ext cx="9916221" cy="1859666"/>
            <a:chOff x="0" y="0"/>
            <a:chExt cx="14417849" cy="2703891"/>
          </a:xfrm>
        </p:grpSpPr>
        <p:sp>
          <p:nvSpPr>
            <p:cNvPr id="5" name="Freeform 9">
              <a:extLst>
                <a:ext uri="{FF2B5EF4-FFF2-40B4-BE49-F238E27FC236}">
                  <a16:creationId xmlns:a16="http://schemas.microsoft.com/office/drawing/2014/main" id="{40EAE6CF-F2DE-DC64-49FB-AEA600EA7858}"/>
                </a:ext>
              </a:extLst>
            </p:cNvPr>
            <p:cNvSpPr/>
            <p:nvPr/>
          </p:nvSpPr>
          <p:spPr>
            <a:xfrm>
              <a:off x="0" y="0"/>
              <a:ext cx="14417849" cy="2703891"/>
            </a:xfrm>
            <a:custGeom>
              <a:avLst/>
              <a:gdLst/>
              <a:ahLst/>
              <a:cxnLst/>
              <a:rect l="l" t="t" r="r" b="b"/>
              <a:pathLst>
                <a:path w="14417849" h="2703891">
                  <a:moveTo>
                    <a:pt x="14417849" y="1351946"/>
                  </a:moveTo>
                  <a:lnTo>
                    <a:pt x="14417849" y="1351946"/>
                  </a:lnTo>
                  <a:cubicBezTo>
                    <a:pt x="14417849" y="2275393"/>
                    <a:pt x="13989478" y="2703891"/>
                    <a:pt x="13460904" y="2703891"/>
                  </a:cubicBezTo>
                  <a:lnTo>
                    <a:pt x="956945" y="2703891"/>
                  </a:lnTo>
                  <a:cubicBezTo>
                    <a:pt x="428371" y="2703891"/>
                    <a:pt x="0" y="2275393"/>
                    <a:pt x="0" y="1351946"/>
                  </a:cubicBezTo>
                  <a:lnTo>
                    <a:pt x="0" y="1351946"/>
                  </a:lnTo>
                  <a:cubicBezTo>
                    <a:pt x="0" y="428371"/>
                    <a:pt x="428371" y="0"/>
                    <a:pt x="956945" y="0"/>
                  </a:cubicBezTo>
                  <a:lnTo>
                    <a:pt x="13460904" y="0"/>
                  </a:lnTo>
                  <a:cubicBezTo>
                    <a:pt x="13989351" y="0"/>
                    <a:pt x="14417849" y="428371"/>
                    <a:pt x="14417849" y="1351946"/>
                  </a:cubicBezTo>
                  <a:close/>
                </a:path>
              </a:pathLst>
            </a:custGeom>
            <a:solidFill>
              <a:srgbClr val="FFF3ED"/>
            </a:solidFill>
          </p:spPr>
        </p:sp>
      </p:grpSp>
      <p:pic>
        <p:nvPicPr>
          <p:cNvPr id="6" name="Picture 10">
            <a:extLst>
              <a:ext uri="{FF2B5EF4-FFF2-40B4-BE49-F238E27FC236}">
                <a16:creationId xmlns:a16="http://schemas.microsoft.com/office/drawing/2014/main" id="{BE47D70B-3D88-E1E4-5AEE-BCF5E9178B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05602" y="988071"/>
            <a:ext cx="614541" cy="696363"/>
          </a:xfrm>
          <a:prstGeom prst="rect">
            <a:avLst/>
          </a:prstGeom>
        </p:spPr>
      </p:pic>
      <p:sp>
        <p:nvSpPr>
          <p:cNvPr id="7" name="TextBox 12">
            <a:extLst>
              <a:ext uri="{FF2B5EF4-FFF2-40B4-BE49-F238E27FC236}">
                <a16:creationId xmlns:a16="http://schemas.microsoft.com/office/drawing/2014/main" id="{E33CB395-98D9-EB01-9434-45885C7000D2}"/>
              </a:ext>
            </a:extLst>
          </p:cNvPr>
          <p:cNvSpPr txBox="1"/>
          <p:nvPr/>
        </p:nvSpPr>
        <p:spPr>
          <a:xfrm>
            <a:off x="3920469" y="275822"/>
            <a:ext cx="13452850" cy="2431948"/>
          </a:xfrm>
          <a:prstGeom prst="rect">
            <a:avLst/>
          </a:prstGeom>
          <a:solidFill>
            <a:schemeClr val="bg1"/>
          </a:solidFill>
        </p:spPr>
        <p:txBody>
          <a:bodyPr wrap="square" lIns="0" tIns="0" rIns="0" bIns="0" rtlCol="0" anchor="t">
            <a:spAutoFit/>
          </a:bodyPr>
          <a:lstStyle/>
          <a:p>
            <a:pPr algn="ctr">
              <a:lnSpc>
                <a:spcPts val="9900"/>
              </a:lnSpc>
            </a:pPr>
            <a:r>
              <a:rPr lang="en-US" sz="9000" dirty="0" err="1">
                <a:solidFill>
                  <a:srgbClr val="704430"/>
                </a:solidFill>
                <a:latin typeface="Arialle Bold"/>
              </a:rPr>
              <a:t>Nhóm</a:t>
            </a:r>
            <a:r>
              <a:rPr lang="en-US" sz="9000" dirty="0">
                <a:solidFill>
                  <a:srgbClr val="704430"/>
                </a:solidFill>
                <a:latin typeface="Arialle Bold"/>
              </a:rPr>
              <a:t> 2</a:t>
            </a:r>
          </a:p>
          <a:p>
            <a:pPr algn="ctr">
              <a:lnSpc>
                <a:spcPts val="9900"/>
              </a:lnSpc>
            </a:pPr>
            <a:r>
              <a:rPr lang="en-US" sz="5400" dirty="0">
                <a:solidFill>
                  <a:srgbClr val="704430"/>
                </a:solidFill>
                <a:latin typeface="Arialle Bold"/>
              </a:rPr>
              <a:t>Hoàn </a:t>
            </a:r>
            <a:r>
              <a:rPr lang="en-US" sz="5400" dirty="0" err="1">
                <a:solidFill>
                  <a:srgbClr val="704430"/>
                </a:solidFill>
                <a:latin typeface="Arialle Bold"/>
              </a:rPr>
              <a:t>thành</a:t>
            </a:r>
            <a:r>
              <a:rPr lang="en-US" sz="5400" dirty="0">
                <a:solidFill>
                  <a:srgbClr val="704430"/>
                </a:solidFill>
                <a:latin typeface="Arialle Bold"/>
              </a:rPr>
              <a:t> PHT </a:t>
            </a:r>
            <a:r>
              <a:rPr lang="en-US" sz="5400" dirty="0" err="1">
                <a:solidFill>
                  <a:srgbClr val="704430"/>
                </a:solidFill>
                <a:latin typeface="Arialle Bold"/>
              </a:rPr>
              <a:t>số</a:t>
            </a:r>
            <a:r>
              <a:rPr lang="en-US" sz="5400" dirty="0">
                <a:solidFill>
                  <a:srgbClr val="704430"/>
                </a:solidFill>
                <a:latin typeface="Arialle Bold"/>
              </a:rPr>
              <a:t> 2</a:t>
            </a:r>
          </a:p>
        </p:txBody>
      </p:sp>
      <p:graphicFrame>
        <p:nvGraphicFramePr>
          <p:cNvPr id="8" name="Table 7">
            <a:extLst>
              <a:ext uri="{FF2B5EF4-FFF2-40B4-BE49-F238E27FC236}">
                <a16:creationId xmlns:a16="http://schemas.microsoft.com/office/drawing/2014/main" id="{FE280B13-ABEC-F230-E0E7-78F1AFECD3FE}"/>
              </a:ext>
            </a:extLst>
          </p:cNvPr>
          <p:cNvGraphicFramePr>
            <a:graphicFrameLocks noGrp="1"/>
          </p:cNvGraphicFramePr>
          <p:nvPr>
            <p:extLst>
              <p:ext uri="{D42A27DB-BD31-4B8C-83A1-F6EECF244321}">
                <p14:modId xmlns:p14="http://schemas.microsoft.com/office/powerpoint/2010/main" val="310239438"/>
              </p:ext>
            </p:extLst>
          </p:nvPr>
        </p:nvGraphicFramePr>
        <p:xfrm>
          <a:off x="381000" y="3251924"/>
          <a:ext cx="17602200" cy="6871403"/>
        </p:xfrm>
        <a:graphic>
          <a:graphicData uri="http://schemas.openxmlformats.org/drawingml/2006/table">
            <a:tbl>
              <a:tblPr firstRow="1" firstCol="1" bandRow="1">
                <a:tableStyleId>{5C22544A-7EE6-4342-B048-85BDC9FD1C3A}</a:tableStyleId>
              </a:tblPr>
              <a:tblGrid>
                <a:gridCol w="4399479">
                  <a:extLst>
                    <a:ext uri="{9D8B030D-6E8A-4147-A177-3AD203B41FA5}">
                      <a16:colId xmlns:a16="http://schemas.microsoft.com/office/drawing/2014/main" val="712689165"/>
                    </a:ext>
                  </a:extLst>
                </a:gridCol>
                <a:gridCol w="4401621">
                  <a:extLst>
                    <a:ext uri="{9D8B030D-6E8A-4147-A177-3AD203B41FA5}">
                      <a16:colId xmlns:a16="http://schemas.microsoft.com/office/drawing/2014/main" val="3772993567"/>
                    </a:ext>
                  </a:extLst>
                </a:gridCol>
                <a:gridCol w="4401621">
                  <a:extLst>
                    <a:ext uri="{9D8B030D-6E8A-4147-A177-3AD203B41FA5}">
                      <a16:colId xmlns:a16="http://schemas.microsoft.com/office/drawing/2014/main" val="2051574417"/>
                    </a:ext>
                  </a:extLst>
                </a:gridCol>
                <a:gridCol w="4399479">
                  <a:extLst>
                    <a:ext uri="{9D8B030D-6E8A-4147-A177-3AD203B41FA5}">
                      <a16:colId xmlns:a16="http://schemas.microsoft.com/office/drawing/2014/main" val="817477141"/>
                    </a:ext>
                  </a:extLst>
                </a:gridCol>
              </a:tblGrid>
              <a:tr h="3491776">
                <a:tc>
                  <a:txBody>
                    <a:bodyPr/>
                    <a:lstStyle/>
                    <a:p>
                      <a:pPr marL="6350" marR="42545" indent="-6350" algn="ctr">
                        <a:lnSpc>
                          <a:spcPct val="150000"/>
                        </a:lnSpc>
                        <a:spcAft>
                          <a:spcPts val="735"/>
                        </a:spcAft>
                      </a:pPr>
                      <a:r>
                        <a:rPr lang="en-US" sz="4000">
                          <a:solidFill>
                            <a:schemeClr val="tx1"/>
                          </a:solidFill>
                          <a:effectLst/>
                        </a:rPr>
                        <a:t>Nguyên nhân gây ô nhiễm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84455" marR="46990" indent="-6350" algn="ctr">
                        <a:lnSpc>
                          <a:spcPct val="150000"/>
                        </a:lnSpc>
                        <a:spcAft>
                          <a:spcPts val="735"/>
                        </a:spcAft>
                      </a:pPr>
                      <a:r>
                        <a:rPr lang="en-US" sz="4000" dirty="0" err="1">
                          <a:solidFill>
                            <a:schemeClr val="tx1"/>
                          </a:solidFill>
                          <a:effectLst/>
                        </a:rPr>
                        <a:t>Môi</a:t>
                      </a:r>
                      <a:r>
                        <a:rPr lang="en-US" sz="4000" dirty="0">
                          <a:solidFill>
                            <a:schemeClr val="tx1"/>
                          </a:solidFill>
                          <a:effectLst/>
                        </a:rPr>
                        <a:t> </a:t>
                      </a:r>
                      <a:r>
                        <a:rPr lang="en-US" sz="4000" dirty="0" err="1">
                          <a:solidFill>
                            <a:schemeClr val="tx1"/>
                          </a:solidFill>
                          <a:effectLst/>
                        </a:rPr>
                        <a:t>trường</a:t>
                      </a:r>
                      <a:r>
                        <a:rPr lang="en-US" sz="4000" dirty="0">
                          <a:solidFill>
                            <a:schemeClr val="tx1"/>
                          </a:solidFill>
                          <a:effectLst/>
                        </a:rPr>
                        <a:t> </a:t>
                      </a:r>
                      <a:r>
                        <a:rPr lang="en-US" sz="4000" dirty="0" err="1">
                          <a:solidFill>
                            <a:schemeClr val="tx1"/>
                          </a:solidFill>
                          <a:effectLst/>
                        </a:rPr>
                        <a:t>bị</a:t>
                      </a:r>
                      <a:r>
                        <a:rPr lang="en-US" sz="4000" dirty="0">
                          <a:solidFill>
                            <a:schemeClr val="tx1"/>
                          </a:solidFill>
                          <a:effectLst/>
                        </a:rPr>
                        <a:t>  ô </a:t>
                      </a:r>
                      <a:r>
                        <a:rPr lang="en-US" sz="4000" dirty="0" err="1">
                          <a:solidFill>
                            <a:schemeClr val="tx1"/>
                          </a:solidFill>
                          <a:effectLst/>
                        </a:rPr>
                        <a:t>nhiễm</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6350" marR="42545" indent="-6350" algn="ctr">
                        <a:lnSpc>
                          <a:spcPct val="150000"/>
                        </a:lnSpc>
                        <a:spcAft>
                          <a:spcPts val="735"/>
                        </a:spcAft>
                      </a:pPr>
                      <a:r>
                        <a:rPr lang="en-US" sz="4000">
                          <a:solidFill>
                            <a:schemeClr val="tx1"/>
                          </a:solidFill>
                          <a:effectLst/>
                        </a:rPr>
                        <a:t>Ảnh hưởng đến sức khỏe, đời sống người dân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82550" marR="43815" indent="-6350" algn="ctr">
                        <a:lnSpc>
                          <a:spcPct val="150000"/>
                        </a:lnSpc>
                        <a:spcAft>
                          <a:spcPts val="735"/>
                        </a:spcAft>
                      </a:pPr>
                      <a:r>
                        <a:rPr lang="en-US" sz="4000" dirty="0" err="1">
                          <a:solidFill>
                            <a:schemeClr val="tx1"/>
                          </a:solidFill>
                          <a:effectLst/>
                        </a:rPr>
                        <a:t>Biện</a:t>
                      </a:r>
                      <a:r>
                        <a:rPr lang="en-US" sz="4000" dirty="0">
                          <a:solidFill>
                            <a:schemeClr val="tx1"/>
                          </a:solidFill>
                          <a:effectLst/>
                        </a:rPr>
                        <a:t> </a:t>
                      </a:r>
                      <a:r>
                        <a:rPr lang="en-US" sz="4000" dirty="0" err="1">
                          <a:solidFill>
                            <a:schemeClr val="tx1"/>
                          </a:solidFill>
                          <a:effectLst/>
                        </a:rPr>
                        <a:t>pháp</a:t>
                      </a:r>
                      <a:r>
                        <a:rPr lang="en-US" sz="4000" dirty="0">
                          <a:solidFill>
                            <a:schemeClr val="tx1"/>
                          </a:solidFill>
                          <a:effectLst/>
                        </a:rPr>
                        <a:t>  </a:t>
                      </a:r>
                      <a:r>
                        <a:rPr lang="en-US" sz="4000" dirty="0" err="1">
                          <a:solidFill>
                            <a:schemeClr val="tx1"/>
                          </a:solidFill>
                          <a:effectLst/>
                        </a:rPr>
                        <a:t>giảm</a:t>
                      </a:r>
                      <a:r>
                        <a:rPr lang="en-US" sz="4000" dirty="0">
                          <a:solidFill>
                            <a:schemeClr val="tx1"/>
                          </a:solidFill>
                          <a:effectLst/>
                        </a:rPr>
                        <a:t> </a:t>
                      </a:r>
                      <a:r>
                        <a:rPr lang="en-US" sz="4000" dirty="0" err="1">
                          <a:solidFill>
                            <a:schemeClr val="tx1"/>
                          </a:solidFill>
                          <a:effectLst/>
                        </a:rPr>
                        <a:t>thiểu</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218658985"/>
                  </a:ext>
                </a:extLst>
              </a:tr>
              <a:tr h="3379627">
                <a:tc>
                  <a:txBody>
                    <a:bodyPr/>
                    <a:lstStyle/>
                    <a:p>
                      <a:pPr algn="just"/>
                      <a:r>
                        <a:rPr lang="en-US" sz="3600" b="1" kern="1200" dirty="0" err="1">
                          <a:solidFill>
                            <a:schemeClr val="tx1"/>
                          </a:solidFill>
                          <a:effectLst/>
                          <a:latin typeface="+mn-lt"/>
                          <a:ea typeface="+mn-ea"/>
                          <a:cs typeface="+mn-cs"/>
                        </a:rPr>
                        <a:t>Chất</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tẩy</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rửa</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thuốc</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nhuộm</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màu</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vẽ</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hóa</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chất</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từ</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các</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làng</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nghề</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ngoại</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thành</a:t>
                      </a:r>
                      <a:r>
                        <a:rPr lang="en-US" sz="3600" b="1" kern="1200" dirty="0">
                          <a:solidFill>
                            <a:schemeClr val="tx1"/>
                          </a:solidFill>
                          <a:effectLst/>
                          <a:latin typeface="+mn-lt"/>
                          <a:ea typeface="+mn-ea"/>
                          <a:cs typeface="+mn-cs"/>
                        </a:rPr>
                        <a:t> Hà </a:t>
                      </a:r>
                      <a:r>
                        <a:rPr lang="en-US" sz="3600" b="1" kern="1200" dirty="0" err="1">
                          <a:solidFill>
                            <a:schemeClr val="tx1"/>
                          </a:solidFill>
                          <a:effectLst/>
                          <a:latin typeface="+mn-lt"/>
                          <a:ea typeface="+mn-ea"/>
                          <a:cs typeface="+mn-cs"/>
                        </a:rPr>
                        <a:t>Nội</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thải</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trực</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tiếp</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ra</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môi</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trường</a:t>
                      </a:r>
                      <a:r>
                        <a:rPr lang="en-US" sz="3600" b="1" kern="1200" dirty="0">
                          <a:solidFill>
                            <a:schemeClr val="tx1"/>
                          </a:solidFill>
                          <a:effectLst/>
                          <a:latin typeface="+mn-lt"/>
                          <a:ea typeface="+mn-ea"/>
                          <a:cs typeface="+mn-cs"/>
                        </a:rPr>
                        <a:t>. </a:t>
                      </a: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635"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270"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635" marR="42545" indent="-6350" algn="l">
                        <a:lnSpc>
                          <a:spcPct val="150000"/>
                        </a:lnSpc>
                        <a:spcAft>
                          <a:spcPts val="735"/>
                        </a:spcAft>
                      </a:pP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17032618"/>
                  </a:ext>
                </a:extLst>
              </a:tr>
            </a:tbl>
          </a:graphicData>
        </a:graphic>
      </p:graphicFrame>
    </p:spTree>
    <p:extLst>
      <p:ext uri="{BB962C8B-B14F-4D97-AF65-F5344CB8AC3E}">
        <p14:creationId xmlns:p14="http://schemas.microsoft.com/office/powerpoint/2010/main" val="31264207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73C71F-84DB-6702-61FE-108A6A0C946D}"/>
              </a:ext>
            </a:extLst>
          </p:cNvPr>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id="{9D6519D2-1C40-F079-8016-C7709E203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0663" y="85591"/>
            <a:ext cx="3233824" cy="3607714"/>
          </a:xfrm>
          <a:prstGeom prst="rect">
            <a:avLst/>
          </a:prstGeom>
        </p:spPr>
      </p:pic>
      <p:grpSp>
        <p:nvGrpSpPr>
          <p:cNvPr id="4" name="Group 8">
            <a:extLst>
              <a:ext uri="{FF2B5EF4-FFF2-40B4-BE49-F238E27FC236}">
                <a16:creationId xmlns:a16="http://schemas.microsoft.com/office/drawing/2014/main" id="{2F49F586-2017-CBFC-1014-28BFE6DE633C}"/>
              </a:ext>
            </a:extLst>
          </p:cNvPr>
          <p:cNvGrpSpPr/>
          <p:nvPr/>
        </p:nvGrpSpPr>
        <p:grpSpPr>
          <a:xfrm>
            <a:off x="6417382" y="414643"/>
            <a:ext cx="9916221" cy="1859666"/>
            <a:chOff x="0" y="0"/>
            <a:chExt cx="14417849" cy="2703891"/>
          </a:xfrm>
        </p:grpSpPr>
        <p:sp>
          <p:nvSpPr>
            <p:cNvPr id="5" name="Freeform 9">
              <a:extLst>
                <a:ext uri="{FF2B5EF4-FFF2-40B4-BE49-F238E27FC236}">
                  <a16:creationId xmlns:a16="http://schemas.microsoft.com/office/drawing/2014/main" id="{40EAE6CF-F2DE-DC64-49FB-AEA600EA7858}"/>
                </a:ext>
              </a:extLst>
            </p:cNvPr>
            <p:cNvSpPr/>
            <p:nvPr/>
          </p:nvSpPr>
          <p:spPr>
            <a:xfrm>
              <a:off x="0" y="0"/>
              <a:ext cx="14417849" cy="2703891"/>
            </a:xfrm>
            <a:custGeom>
              <a:avLst/>
              <a:gdLst/>
              <a:ahLst/>
              <a:cxnLst/>
              <a:rect l="l" t="t" r="r" b="b"/>
              <a:pathLst>
                <a:path w="14417849" h="2703891">
                  <a:moveTo>
                    <a:pt x="14417849" y="1351946"/>
                  </a:moveTo>
                  <a:lnTo>
                    <a:pt x="14417849" y="1351946"/>
                  </a:lnTo>
                  <a:cubicBezTo>
                    <a:pt x="14417849" y="2275393"/>
                    <a:pt x="13989478" y="2703891"/>
                    <a:pt x="13460904" y="2703891"/>
                  </a:cubicBezTo>
                  <a:lnTo>
                    <a:pt x="956945" y="2703891"/>
                  </a:lnTo>
                  <a:cubicBezTo>
                    <a:pt x="428371" y="2703891"/>
                    <a:pt x="0" y="2275393"/>
                    <a:pt x="0" y="1351946"/>
                  </a:cubicBezTo>
                  <a:lnTo>
                    <a:pt x="0" y="1351946"/>
                  </a:lnTo>
                  <a:cubicBezTo>
                    <a:pt x="0" y="428371"/>
                    <a:pt x="428371" y="0"/>
                    <a:pt x="956945" y="0"/>
                  </a:cubicBezTo>
                  <a:lnTo>
                    <a:pt x="13460904" y="0"/>
                  </a:lnTo>
                  <a:cubicBezTo>
                    <a:pt x="13989351" y="0"/>
                    <a:pt x="14417849" y="428371"/>
                    <a:pt x="14417849" y="1351946"/>
                  </a:cubicBezTo>
                  <a:close/>
                </a:path>
              </a:pathLst>
            </a:custGeom>
            <a:solidFill>
              <a:srgbClr val="FFF3ED"/>
            </a:solidFill>
          </p:spPr>
        </p:sp>
      </p:grpSp>
      <p:pic>
        <p:nvPicPr>
          <p:cNvPr id="6" name="Picture 10">
            <a:extLst>
              <a:ext uri="{FF2B5EF4-FFF2-40B4-BE49-F238E27FC236}">
                <a16:creationId xmlns:a16="http://schemas.microsoft.com/office/drawing/2014/main" id="{BE47D70B-3D88-E1E4-5AEE-BCF5E9178B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05602" y="988071"/>
            <a:ext cx="614541" cy="696363"/>
          </a:xfrm>
          <a:prstGeom prst="rect">
            <a:avLst/>
          </a:prstGeom>
        </p:spPr>
      </p:pic>
      <p:sp>
        <p:nvSpPr>
          <p:cNvPr id="7" name="TextBox 12">
            <a:extLst>
              <a:ext uri="{FF2B5EF4-FFF2-40B4-BE49-F238E27FC236}">
                <a16:creationId xmlns:a16="http://schemas.microsoft.com/office/drawing/2014/main" id="{E33CB395-98D9-EB01-9434-45885C7000D2}"/>
              </a:ext>
            </a:extLst>
          </p:cNvPr>
          <p:cNvSpPr txBox="1"/>
          <p:nvPr/>
        </p:nvSpPr>
        <p:spPr>
          <a:xfrm>
            <a:off x="3920469" y="275822"/>
            <a:ext cx="13452850" cy="2431948"/>
          </a:xfrm>
          <a:prstGeom prst="rect">
            <a:avLst/>
          </a:prstGeom>
          <a:solidFill>
            <a:schemeClr val="bg1"/>
          </a:solidFill>
        </p:spPr>
        <p:txBody>
          <a:bodyPr wrap="square" lIns="0" tIns="0" rIns="0" bIns="0" rtlCol="0" anchor="t">
            <a:spAutoFit/>
          </a:bodyPr>
          <a:lstStyle/>
          <a:p>
            <a:pPr algn="ctr">
              <a:lnSpc>
                <a:spcPts val="9900"/>
              </a:lnSpc>
            </a:pPr>
            <a:r>
              <a:rPr lang="en-US" sz="9000" dirty="0" err="1">
                <a:solidFill>
                  <a:srgbClr val="704430"/>
                </a:solidFill>
                <a:latin typeface="Arialle Bold"/>
              </a:rPr>
              <a:t>Nhóm</a:t>
            </a:r>
            <a:r>
              <a:rPr lang="en-US" sz="9000" dirty="0">
                <a:solidFill>
                  <a:srgbClr val="704430"/>
                </a:solidFill>
                <a:latin typeface="Arialle Bold"/>
              </a:rPr>
              <a:t> 3</a:t>
            </a:r>
          </a:p>
          <a:p>
            <a:pPr algn="ctr">
              <a:lnSpc>
                <a:spcPts val="9900"/>
              </a:lnSpc>
            </a:pPr>
            <a:r>
              <a:rPr lang="en-US" sz="5400" dirty="0">
                <a:solidFill>
                  <a:srgbClr val="704430"/>
                </a:solidFill>
                <a:latin typeface="Arialle Bold"/>
              </a:rPr>
              <a:t>Hoàn </a:t>
            </a:r>
            <a:r>
              <a:rPr lang="en-US" sz="5400" dirty="0" err="1">
                <a:solidFill>
                  <a:srgbClr val="704430"/>
                </a:solidFill>
                <a:latin typeface="Arialle Bold"/>
              </a:rPr>
              <a:t>thành</a:t>
            </a:r>
            <a:r>
              <a:rPr lang="en-US" sz="5400" dirty="0">
                <a:solidFill>
                  <a:srgbClr val="704430"/>
                </a:solidFill>
                <a:latin typeface="Arialle Bold"/>
              </a:rPr>
              <a:t> PHT </a:t>
            </a:r>
            <a:r>
              <a:rPr lang="en-US" sz="5400" dirty="0" err="1">
                <a:solidFill>
                  <a:srgbClr val="704430"/>
                </a:solidFill>
                <a:latin typeface="Arialle Bold"/>
              </a:rPr>
              <a:t>số</a:t>
            </a:r>
            <a:r>
              <a:rPr lang="en-US" sz="5400" dirty="0">
                <a:solidFill>
                  <a:srgbClr val="704430"/>
                </a:solidFill>
                <a:latin typeface="Arialle Bold"/>
              </a:rPr>
              <a:t> 3</a:t>
            </a:r>
          </a:p>
        </p:txBody>
      </p:sp>
      <p:graphicFrame>
        <p:nvGraphicFramePr>
          <p:cNvPr id="8" name="Table 7">
            <a:extLst>
              <a:ext uri="{FF2B5EF4-FFF2-40B4-BE49-F238E27FC236}">
                <a16:creationId xmlns:a16="http://schemas.microsoft.com/office/drawing/2014/main" id="{FE280B13-ABEC-F230-E0E7-78F1AFECD3FE}"/>
              </a:ext>
            </a:extLst>
          </p:cNvPr>
          <p:cNvGraphicFramePr>
            <a:graphicFrameLocks noGrp="1"/>
          </p:cNvGraphicFramePr>
          <p:nvPr>
            <p:extLst>
              <p:ext uri="{D42A27DB-BD31-4B8C-83A1-F6EECF244321}">
                <p14:modId xmlns:p14="http://schemas.microsoft.com/office/powerpoint/2010/main" val="2809840644"/>
              </p:ext>
            </p:extLst>
          </p:nvPr>
        </p:nvGraphicFramePr>
        <p:xfrm>
          <a:off x="381000" y="3251924"/>
          <a:ext cx="17602200" cy="6871403"/>
        </p:xfrm>
        <a:graphic>
          <a:graphicData uri="http://schemas.openxmlformats.org/drawingml/2006/table">
            <a:tbl>
              <a:tblPr firstRow="1" firstCol="1" bandRow="1">
                <a:tableStyleId>{5C22544A-7EE6-4342-B048-85BDC9FD1C3A}</a:tableStyleId>
              </a:tblPr>
              <a:tblGrid>
                <a:gridCol w="4399479">
                  <a:extLst>
                    <a:ext uri="{9D8B030D-6E8A-4147-A177-3AD203B41FA5}">
                      <a16:colId xmlns:a16="http://schemas.microsoft.com/office/drawing/2014/main" val="712689165"/>
                    </a:ext>
                  </a:extLst>
                </a:gridCol>
                <a:gridCol w="4401621">
                  <a:extLst>
                    <a:ext uri="{9D8B030D-6E8A-4147-A177-3AD203B41FA5}">
                      <a16:colId xmlns:a16="http://schemas.microsoft.com/office/drawing/2014/main" val="3772993567"/>
                    </a:ext>
                  </a:extLst>
                </a:gridCol>
                <a:gridCol w="4401621">
                  <a:extLst>
                    <a:ext uri="{9D8B030D-6E8A-4147-A177-3AD203B41FA5}">
                      <a16:colId xmlns:a16="http://schemas.microsoft.com/office/drawing/2014/main" val="2051574417"/>
                    </a:ext>
                  </a:extLst>
                </a:gridCol>
                <a:gridCol w="4399479">
                  <a:extLst>
                    <a:ext uri="{9D8B030D-6E8A-4147-A177-3AD203B41FA5}">
                      <a16:colId xmlns:a16="http://schemas.microsoft.com/office/drawing/2014/main" val="817477141"/>
                    </a:ext>
                  </a:extLst>
                </a:gridCol>
              </a:tblGrid>
              <a:tr h="3491776">
                <a:tc>
                  <a:txBody>
                    <a:bodyPr/>
                    <a:lstStyle/>
                    <a:p>
                      <a:pPr marL="6350" marR="42545" indent="-6350" algn="ctr">
                        <a:lnSpc>
                          <a:spcPct val="150000"/>
                        </a:lnSpc>
                        <a:spcAft>
                          <a:spcPts val="735"/>
                        </a:spcAft>
                      </a:pPr>
                      <a:r>
                        <a:rPr lang="en-US" sz="4000" dirty="0" err="1">
                          <a:solidFill>
                            <a:schemeClr val="tx1"/>
                          </a:solidFill>
                          <a:effectLst/>
                        </a:rPr>
                        <a:t>Nguyên</a:t>
                      </a:r>
                      <a:r>
                        <a:rPr lang="en-US" sz="4000" dirty="0">
                          <a:solidFill>
                            <a:schemeClr val="tx1"/>
                          </a:solidFill>
                          <a:effectLst/>
                        </a:rPr>
                        <a:t> </a:t>
                      </a:r>
                      <a:r>
                        <a:rPr lang="en-US" sz="4000" dirty="0" err="1">
                          <a:solidFill>
                            <a:schemeClr val="tx1"/>
                          </a:solidFill>
                          <a:effectLst/>
                        </a:rPr>
                        <a:t>nhân</a:t>
                      </a:r>
                      <a:r>
                        <a:rPr lang="en-US" sz="4000" dirty="0">
                          <a:solidFill>
                            <a:schemeClr val="tx1"/>
                          </a:solidFill>
                          <a:effectLst/>
                        </a:rPr>
                        <a:t> </a:t>
                      </a:r>
                      <a:r>
                        <a:rPr lang="en-US" sz="4000" dirty="0" err="1">
                          <a:solidFill>
                            <a:schemeClr val="tx1"/>
                          </a:solidFill>
                          <a:effectLst/>
                        </a:rPr>
                        <a:t>gây</a:t>
                      </a:r>
                      <a:r>
                        <a:rPr lang="en-US" sz="4000" dirty="0">
                          <a:solidFill>
                            <a:schemeClr val="tx1"/>
                          </a:solidFill>
                          <a:effectLst/>
                        </a:rPr>
                        <a:t> ô </a:t>
                      </a:r>
                      <a:r>
                        <a:rPr lang="en-US" sz="4000" dirty="0" err="1">
                          <a:solidFill>
                            <a:schemeClr val="tx1"/>
                          </a:solidFill>
                          <a:effectLst/>
                        </a:rPr>
                        <a:t>nhiễm</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99"/>
                    </a:solidFill>
                  </a:tcPr>
                </a:tc>
                <a:tc>
                  <a:txBody>
                    <a:bodyPr/>
                    <a:lstStyle/>
                    <a:p>
                      <a:pPr marL="84455" marR="46990" indent="-6350" algn="ctr">
                        <a:lnSpc>
                          <a:spcPct val="150000"/>
                        </a:lnSpc>
                        <a:spcAft>
                          <a:spcPts val="735"/>
                        </a:spcAft>
                      </a:pPr>
                      <a:r>
                        <a:rPr lang="en-US" sz="4000" dirty="0" err="1">
                          <a:solidFill>
                            <a:schemeClr val="tx1"/>
                          </a:solidFill>
                          <a:effectLst/>
                        </a:rPr>
                        <a:t>Môi</a:t>
                      </a:r>
                      <a:r>
                        <a:rPr lang="en-US" sz="4000" dirty="0">
                          <a:solidFill>
                            <a:schemeClr val="tx1"/>
                          </a:solidFill>
                          <a:effectLst/>
                        </a:rPr>
                        <a:t> </a:t>
                      </a:r>
                      <a:r>
                        <a:rPr lang="en-US" sz="4000" dirty="0" err="1">
                          <a:solidFill>
                            <a:schemeClr val="tx1"/>
                          </a:solidFill>
                          <a:effectLst/>
                        </a:rPr>
                        <a:t>trường</a:t>
                      </a:r>
                      <a:r>
                        <a:rPr lang="en-US" sz="4000" dirty="0">
                          <a:solidFill>
                            <a:schemeClr val="tx1"/>
                          </a:solidFill>
                          <a:effectLst/>
                        </a:rPr>
                        <a:t> </a:t>
                      </a:r>
                      <a:r>
                        <a:rPr lang="en-US" sz="4000" dirty="0" err="1">
                          <a:solidFill>
                            <a:schemeClr val="tx1"/>
                          </a:solidFill>
                          <a:effectLst/>
                        </a:rPr>
                        <a:t>bị</a:t>
                      </a:r>
                      <a:r>
                        <a:rPr lang="en-US" sz="4000" dirty="0">
                          <a:solidFill>
                            <a:schemeClr val="tx1"/>
                          </a:solidFill>
                          <a:effectLst/>
                        </a:rPr>
                        <a:t>  ô </a:t>
                      </a:r>
                      <a:r>
                        <a:rPr lang="en-US" sz="4000" dirty="0" err="1">
                          <a:solidFill>
                            <a:schemeClr val="tx1"/>
                          </a:solidFill>
                          <a:effectLst/>
                        </a:rPr>
                        <a:t>nhiễm</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99"/>
                    </a:solidFill>
                  </a:tcPr>
                </a:tc>
                <a:tc>
                  <a:txBody>
                    <a:bodyPr/>
                    <a:lstStyle/>
                    <a:p>
                      <a:pPr marL="6350" marR="42545" indent="-6350" algn="ctr">
                        <a:lnSpc>
                          <a:spcPct val="150000"/>
                        </a:lnSpc>
                        <a:spcAft>
                          <a:spcPts val="735"/>
                        </a:spcAft>
                      </a:pPr>
                      <a:r>
                        <a:rPr lang="en-US" sz="4000" dirty="0" err="1">
                          <a:solidFill>
                            <a:schemeClr val="tx1"/>
                          </a:solidFill>
                          <a:effectLst/>
                        </a:rPr>
                        <a:t>Ảnh</a:t>
                      </a:r>
                      <a:r>
                        <a:rPr lang="en-US" sz="4000" dirty="0">
                          <a:solidFill>
                            <a:schemeClr val="tx1"/>
                          </a:solidFill>
                          <a:effectLst/>
                        </a:rPr>
                        <a:t> </a:t>
                      </a:r>
                      <a:r>
                        <a:rPr lang="en-US" sz="4000" dirty="0" err="1">
                          <a:solidFill>
                            <a:schemeClr val="tx1"/>
                          </a:solidFill>
                          <a:effectLst/>
                        </a:rPr>
                        <a:t>hưởng</a:t>
                      </a:r>
                      <a:r>
                        <a:rPr lang="en-US" sz="4000" dirty="0">
                          <a:solidFill>
                            <a:schemeClr val="tx1"/>
                          </a:solidFill>
                          <a:effectLst/>
                        </a:rPr>
                        <a:t> </a:t>
                      </a:r>
                      <a:r>
                        <a:rPr lang="en-US" sz="4000" dirty="0" err="1">
                          <a:solidFill>
                            <a:schemeClr val="tx1"/>
                          </a:solidFill>
                          <a:effectLst/>
                        </a:rPr>
                        <a:t>đến</a:t>
                      </a:r>
                      <a:r>
                        <a:rPr lang="en-US" sz="4000" dirty="0">
                          <a:solidFill>
                            <a:schemeClr val="tx1"/>
                          </a:solidFill>
                          <a:effectLst/>
                        </a:rPr>
                        <a:t> </a:t>
                      </a:r>
                      <a:r>
                        <a:rPr lang="en-US" sz="4000" dirty="0" err="1">
                          <a:solidFill>
                            <a:schemeClr val="tx1"/>
                          </a:solidFill>
                          <a:effectLst/>
                        </a:rPr>
                        <a:t>sức</a:t>
                      </a:r>
                      <a:r>
                        <a:rPr lang="en-US" sz="4000" dirty="0">
                          <a:solidFill>
                            <a:schemeClr val="tx1"/>
                          </a:solidFill>
                          <a:effectLst/>
                        </a:rPr>
                        <a:t> </a:t>
                      </a:r>
                      <a:r>
                        <a:rPr lang="en-US" sz="4000" dirty="0" err="1">
                          <a:solidFill>
                            <a:schemeClr val="tx1"/>
                          </a:solidFill>
                          <a:effectLst/>
                        </a:rPr>
                        <a:t>khỏe</a:t>
                      </a:r>
                      <a:r>
                        <a:rPr lang="en-US" sz="4000" dirty="0">
                          <a:solidFill>
                            <a:schemeClr val="tx1"/>
                          </a:solidFill>
                          <a:effectLst/>
                        </a:rPr>
                        <a:t>, </a:t>
                      </a:r>
                      <a:r>
                        <a:rPr lang="en-US" sz="4000" dirty="0" err="1">
                          <a:solidFill>
                            <a:schemeClr val="tx1"/>
                          </a:solidFill>
                          <a:effectLst/>
                        </a:rPr>
                        <a:t>đời</a:t>
                      </a:r>
                      <a:r>
                        <a:rPr lang="en-US" sz="4000" dirty="0">
                          <a:solidFill>
                            <a:schemeClr val="tx1"/>
                          </a:solidFill>
                          <a:effectLst/>
                        </a:rPr>
                        <a:t> </a:t>
                      </a:r>
                      <a:r>
                        <a:rPr lang="en-US" sz="4000" dirty="0" err="1">
                          <a:solidFill>
                            <a:schemeClr val="tx1"/>
                          </a:solidFill>
                          <a:effectLst/>
                        </a:rPr>
                        <a:t>sống</a:t>
                      </a:r>
                      <a:r>
                        <a:rPr lang="en-US" sz="4000" dirty="0">
                          <a:solidFill>
                            <a:schemeClr val="tx1"/>
                          </a:solidFill>
                          <a:effectLst/>
                        </a:rPr>
                        <a:t> </a:t>
                      </a:r>
                      <a:r>
                        <a:rPr lang="en-US" sz="4000" dirty="0" err="1">
                          <a:solidFill>
                            <a:schemeClr val="tx1"/>
                          </a:solidFill>
                          <a:effectLst/>
                        </a:rPr>
                        <a:t>người</a:t>
                      </a:r>
                      <a:r>
                        <a:rPr lang="en-US" sz="4000" dirty="0">
                          <a:solidFill>
                            <a:schemeClr val="tx1"/>
                          </a:solidFill>
                          <a:effectLst/>
                        </a:rPr>
                        <a:t> </a:t>
                      </a:r>
                      <a:r>
                        <a:rPr lang="en-US" sz="4000" dirty="0" err="1">
                          <a:solidFill>
                            <a:schemeClr val="tx1"/>
                          </a:solidFill>
                          <a:effectLst/>
                        </a:rPr>
                        <a:t>dân</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99"/>
                    </a:solidFill>
                  </a:tcPr>
                </a:tc>
                <a:tc>
                  <a:txBody>
                    <a:bodyPr/>
                    <a:lstStyle/>
                    <a:p>
                      <a:pPr marL="82550" marR="43815" indent="-6350" algn="ctr">
                        <a:lnSpc>
                          <a:spcPct val="150000"/>
                        </a:lnSpc>
                        <a:spcAft>
                          <a:spcPts val="735"/>
                        </a:spcAft>
                      </a:pPr>
                      <a:r>
                        <a:rPr lang="en-US" sz="4000" dirty="0" err="1">
                          <a:solidFill>
                            <a:schemeClr val="tx1"/>
                          </a:solidFill>
                          <a:effectLst/>
                        </a:rPr>
                        <a:t>Biện</a:t>
                      </a:r>
                      <a:r>
                        <a:rPr lang="en-US" sz="4000" dirty="0">
                          <a:solidFill>
                            <a:schemeClr val="tx1"/>
                          </a:solidFill>
                          <a:effectLst/>
                        </a:rPr>
                        <a:t> </a:t>
                      </a:r>
                      <a:r>
                        <a:rPr lang="en-US" sz="4000" dirty="0" err="1">
                          <a:solidFill>
                            <a:schemeClr val="tx1"/>
                          </a:solidFill>
                          <a:effectLst/>
                        </a:rPr>
                        <a:t>pháp</a:t>
                      </a:r>
                      <a:r>
                        <a:rPr lang="en-US" sz="4000" dirty="0">
                          <a:solidFill>
                            <a:schemeClr val="tx1"/>
                          </a:solidFill>
                          <a:effectLst/>
                        </a:rPr>
                        <a:t>  </a:t>
                      </a:r>
                      <a:r>
                        <a:rPr lang="en-US" sz="4000" dirty="0" err="1">
                          <a:solidFill>
                            <a:schemeClr val="tx1"/>
                          </a:solidFill>
                          <a:effectLst/>
                        </a:rPr>
                        <a:t>giảm</a:t>
                      </a:r>
                      <a:r>
                        <a:rPr lang="en-US" sz="4000" dirty="0">
                          <a:solidFill>
                            <a:schemeClr val="tx1"/>
                          </a:solidFill>
                          <a:effectLst/>
                        </a:rPr>
                        <a:t> </a:t>
                      </a:r>
                      <a:r>
                        <a:rPr lang="en-US" sz="4000" dirty="0" err="1">
                          <a:solidFill>
                            <a:schemeClr val="tx1"/>
                          </a:solidFill>
                          <a:effectLst/>
                        </a:rPr>
                        <a:t>thiểu</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99"/>
                    </a:solidFill>
                  </a:tcPr>
                </a:tc>
                <a:extLst>
                  <a:ext uri="{0D108BD9-81ED-4DB2-BD59-A6C34878D82A}">
                    <a16:rowId xmlns:a16="http://schemas.microsoft.com/office/drawing/2014/main" val="1218658985"/>
                  </a:ext>
                </a:extLst>
              </a:tr>
              <a:tr h="3379627">
                <a:tc>
                  <a:txBody>
                    <a:bodyPr/>
                    <a:lstStyle/>
                    <a:p>
                      <a:pPr algn="just">
                        <a:lnSpc>
                          <a:spcPct val="150000"/>
                        </a:lnSpc>
                      </a:pPr>
                      <a:r>
                        <a:rPr lang="en-US" sz="4400" b="1" kern="1200" dirty="0" err="1">
                          <a:solidFill>
                            <a:schemeClr val="tx1"/>
                          </a:solidFill>
                          <a:effectLst/>
                          <a:latin typeface="+mn-lt"/>
                          <a:ea typeface="+mn-ea"/>
                          <a:cs typeface="+mn-cs"/>
                        </a:rPr>
                        <a:t>Hoạt</a:t>
                      </a:r>
                      <a:r>
                        <a:rPr lang="en-US" sz="4400" b="1" kern="1200" dirty="0">
                          <a:solidFill>
                            <a:schemeClr val="tx1"/>
                          </a:solidFill>
                          <a:effectLst/>
                          <a:latin typeface="+mn-lt"/>
                          <a:ea typeface="+mn-ea"/>
                          <a:cs typeface="+mn-cs"/>
                        </a:rPr>
                        <a:t> </a:t>
                      </a:r>
                      <a:r>
                        <a:rPr lang="en-US" sz="4400" b="1" kern="1200" dirty="0" err="1">
                          <a:solidFill>
                            <a:schemeClr val="tx1"/>
                          </a:solidFill>
                          <a:effectLst/>
                          <a:latin typeface="+mn-lt"/>
                          <a:ea typeface="+mn-ea"/>
                          <a:cs typeface="+mn-cs"/>
                        </a:rPr>
                        <a:t>động</a:t>
                      </a:r>
                      <a:r>
                        <a:rPr lang="en-US" sz="4400" b="1" kern="1200" dirty="0">
                          <a:solidFill>
                            <a:schemeClr val="tx1"/>
                          </a:solidFill>
                          <a:effectLst/>
                          <a:latin typeface="+mn-lt"/>
                          <a:ea typeface="+mn-ea"/>
                          <a:cs typeface="+mn-cs"/>
                        </a:rPr>
                        <a:t> </a:t>
                      </a:r>
                      <a:r>
                        <a:rPr lang="en-US" sz="4400" b="1" kern="1200" dirty="0" err="1">
                          <a:solidFill>
                            <a:schemeClr val="tx1"/>
                          </a:solidFill>
                          <a:effectLst/>
                          <a:latin typeface="+mn-lt"/>
                          <a:ea typeface="+mn-ea"/>
                          <a:cs typeface="+mn-cs"/>
                        </a:rPr>
                        <a:t>khoan</a:t>
                      </a:r>
                      <a:r>
                        <a:rPr lang="en-US" sz="4400" b="1" kern="1200" dirty="0">
                          <a:solidFill>
                            <a:schemeClr val="tx1"/>
                          </a:solidFill>
                          <a:effectLst/>
                          <a:latin typeface="+mn-lt"/>
                          <a:ea typeface="+mn-ea"/>
                          <a:cs typeface="+mn-cs"/>
                        </a:rPr>
                        <a:t> </a:t>
                      </a:r>
                      <a:r>
                        <a:rPr lang="en-US" sz="4400" b="1" kern="1200" dirty="0" err="1">
                          <a:solidFill>
                            <a:schemeClr val="tx1"/>
                          </a:solidFill>
                          <a:effectLst/>
                          <a:latin typeface="+mn-lt"/>
                          <a:ea typeface="+mn-ea"/>
                          <a:cs typeface="+mn-cs"/>
                        </a:rPr>
                        <a:t>cắt</a:t>
                      </a:r>
                      <a:r>
                        <a:rPr lang="en-US" sz="4400" b="1" kern="1200" dirty="0">
                          <a:solidFill>
                            <a:schemeClr val="tx1"/>
                          </a:solidFill>
                          <a:effectLst/>
                          <a:latin typeface="+mn-lt"/>
                          <a:ea typeface="+mn-ea"/>
                          <a:cs typeface="+mn-cs"/>
                        </a:rPr>
                        <a:t> </a:t>
                      </a:r>
                      <a:r>
                        <a:rPr lang="en-US" sz="4400" b="1" kern="1200" dirty="0" err="1">
                          <a:solidFill>
                            <a:schemeClr val="tx1"/>
                          </a:solidFill>
                          <a:effectLst/>
                          <a:latin typeface="+mn-lt"/>
                          <a:ea typeface="+mn-ea"/>
                          <a:cs typeface="+mn-cs"/>
                        </a:rPr>
                        <a:t>bê</a:t>
                      </a:r>
                      <a:r>
                        <a:rPr lang="en-US" sz="4400" b="1" kern="1200" dirty="0">
                          <a:solidFill>
                            <a:schemeClr val="tx1"/>
                          </a:solidFill>
                          <a:effectLst/>
                          <a:latin typeface="+mn-lt"/>
                          <a:ea typeface="+mn-ea"/>
                          <a:cs typeface="+mn-cs"/>
                        </a:rPr>
                        <a:t> </a:t>
                      </a:r>
                      <a:r>
                        <a:rPr lang="en-US" sz="4400" b="1" kern="1200" dirty="0" err="1">
                          <a:solidFill>
                            <a:schemeClr val="tx1"/>
                          </a:solidFill>
                          <a:effectLst/>
                          <a:latin typeface="+mn-lt"/>
                          <a:ea typeface="+mn-ea"/>
                          <a:cs typeface="+mn-cs"/>
                        </a:rPr>
                        <a:t>tông</a:t>
                      </a:r>
                      <a:r>
                        <a:rPr lang="en-US" sz="4400" b="1" kern="1200" dirty="0">
                          <a:solidFill>
                            <a:schemeClr val="tx1"/>
                          </a:solidFill>
                          <a:effectLst/>
                          <a:latin typeface="+mn-lt"/>
                          <a:ea typeface="+mn-ea"/>
                          <a:cs typeface="+mn-cs"/>
                        </a:rPr>
                        <a:t> ở </a:t>
                      </a:r>
                      <a:r>
                        <a:rPr lang="en-US" sz="4400" b="1" kern="1200" dirty="0" err="1">
                          <a:solidFill>
                            <a:schemeClr val="tx1"/>
                          </a:solidFill>
                          <a:effectLst/>
                          <a:latin typeface="+mn-lt"/>
                          <a:ea typeface="+mn-ea"/>
                          <a:cs typeface="+mn-cs"/>
                        </a:rPr>
                        <a:t>công</a:t>
                      </a:r>
                      <a:r>
                        <a:rPr lang="en-US" sz="4400" b="1" kern="1200" dirty="0">
                          <a:solidFill>
                            <a:schemeClr val="tx1"/>
                          </a:solidFill>
                          <a:effectLst/>
                          <a:latin typeface="+mn-lt"/>
                          <a:ea typeface="+mn-ea"/>
                          <a:cs typeface="+mn-cs"/>
                        </a:rPr>
                        <a:t> </a:t>
                      </a:r>
                    </a:p>
                    <a:p>
                      <a:pPr algn="just">
                        <a:lnSpc>
                          <a:spcPct val="150000"/>
                        </a:lnSpc>
                      </a:pPr>
                      <a:r>
                        <a:rPr lang="en-US" sz="4400" b="1" kern="1200" dirty="0" err="1">
                          <a:solidFill>
                            <a:schemeClr val="tx1"/>
                          </a:solidFill>
                          <a:effectLst/>
                          <a:latin typeface="+mn-lt"/>
                          <a:ea typeface="+mn-ea"/>
                          <a:cs typeface="+mn-cs"/>
                        </a:rPr>
                        <a:t>trình</a:t>
                      </a:r>
                      <a:r>
                        <a:rPr lang="en-US" sz="4400" b="1" kern="1200" dirty="0">
                          <a:solidFill>
                            <a:schemeClr val="tx1"/>
                          </a:solidFill>
                          <a:effectLst/>
                          <a:latin typeface="+mn-lt"/>
                          <a:ea typeface="+mn-ea"/>
                          <a:cs typeface="+mn-cs"/>
                        </a:rPr>
                        <a:t> </a:t>
                      </a:r>
                      <a:r>
                        <a:rPr lang="en-US" sz="4400" b="1" kern="1200" dirty="0" err="1">
                          <a:solidFill>
                            <a:schemeClr val="tx1"/>
                          </a:solidFill>
                          <a:effectLst/>
                          <a:latin typeface="+mn-lt"/>
                          <a:ea typeface="+mn-ea"/>
                          <a:cs typeface="+mn-cs"/>
                        </a:rPr>
                        <a:t>xây</a:t>
                      </a:r>
                      <a:r>
                        <a:rPr lang="en-US" sz="4400" b="1" kern="1200" dirty="0">
                          <a:solidFill>
                            <a:schemeClr val="tx1"/>
                          </a:solidFill>
                          <a:effectLst/>
                          <a:latin typeface="+mn-lt"/>
                          <a:ea typeface="+mn-ea"/>
                          <a:cs typeface="+mn-cs"/>
                        </a:rPr>
                        <a:t> </a:t>
                      </a:r>
                      <a:r>
                        <a:rPr lang="en-US" sz="4400" b="1" kern="1200" dirty="0" err="1">
                          <a:solidFill>
                            <a:schemeClr val="tx1"/>
                          </a:solidFill>
                          <a:effectLst/>
                          <a:latin typeface="+mn-lt"/>
                          <a:ea typeface="+mn-ea"/>
                          <a:cs typeface="+mn-cs"/>
                        </a:rPr>
                        <a:t>dựng</a:t>
                      </a:r>
                      <a:r>
                        <a:rPr lang="en-US" sz="4400" b="1" kern="1200" dirty="0">
                          <a:solidFill>
                            <a:schemeClr val="tx1"/>
                          </a:solidFill>
                          <a:effectLst/>
                          <a:latin typeface="+mn-lt"/>
                          <a:ea typeface="+mn-ea"/>
                          <a:cs typeface="+mn-cs"/>
                        </a:rPr>
                        <a:t> </a:t>
                      </a: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635"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1270"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635" marR="42545" indent="-6350" algn="l">
                        <a:lnSpc>
                          <a:spcPct val="150000"/>
                        </a:lnSpc>
                        <a:spcAft>
                          <a:spcPts val="735"/>
                        </a:spcAft>
                      </a:pP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extLst>
                  <a:ext uri="{0D108BD9-81ED-4DB2-BD59-A6C34878D82A}">
                    <a16:rowId xmlns:a16="http://schemas.microsoft.com/office/drawing/2014/main" val="2217032618"/>
                  </a:ext>
                </a:extLst>
              </a:tr>
            </a:tbl>
          </a:graphicData>
        </a:graphic>
      </p:graphicFrame>
    </p:spTree>
    <p:extLst>
      <p:ext uri="{BB962C8B-B14F-4D97-AF65-F5344CB8AC3E}">
        <p14:creationId xmlns:p14="http://schemas.microsoft.com/office/powerpoint/2010/main" val="24438142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73C71F-84DB-6702-61FE-108A6A0C946D}"/>
              </a:ext>
            </a:extLst>
          </p:cNvPr>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id="{9D6519D2-1C40-F079-8016-C7709E203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0663" y="85591"/>
            <a:ext cx="3233824" cy="3607714"/>
          </a:xfrm>
          <a:prstGeom prst="rect">
            <a:avLst/>
          </a:prstGeom>
        </p:spPr>
      </p:pic>
      <p:grpSp>
        <p:nvGrpSpPr>
          <p:cNvPr id="4" name="Group 8">
            <a:extLst>
              <a:ext uri="{FF2B5EF4-FFF2-40B4-BE49-F238E27FC236}">
                <a16:creationId xmlns:a16="http://schemas.microsoft.com/office/drawing/2014/main" id="{2F49F586-2017-CBFC-1014-28BFE6DE633C}"/>
              </a:ext>
            </a:extLst>
          </p:cNvPr>
          <p:cNvGrpSpPr/>
          <p:nvPr/>
        </p:nvGrpSpPr>
        <p:grpSpPr>
          <a:xfrm>
            <a:off x="6417382" y="414643"/>
            <a:ext cx="9916221" cy="1859666"/>
            <a:chOff x="0" y="0"/>
            <a:chExt cx="14417849" cy="2703891"/>
          </a:xfrm>
        </p:grpSpPr>
        <p:sp>
          <p:nvSpPr>
            <p:cNvPr id="5" name="Freeform 9">
              <a:extLst>
                <a:ext uri="{FF2B5EF4-FFF2-40B4-BE49-F238E27FC236}">
                  <a16:creationId xmlns:a16="http://schemas.microsoft.com/office/drawing/2014/main" id="{40EAE6CF-F2DE-DC64-49FB-AEA600EA7858}"/>
                </a:ext>
              </a:extLst>
            </p:cNvPr>
            <p:cNvSpPr/>
            <p:nvPr/>
          </p:nvSpPr>
          <p:spPr>
            <a:xfrm>
              <a:off x="0" y="0"/>
              <a:ext cx="14417849" cy="2703891"/>
            </a:xfrm>
            <a:custGeom>
              <a:avLst/>
              <a:gdLst/>
              <a:ahLst/>
              <a:cxnLst/>
              <a:rect l="l" t="t" r="r" b="b"/>
              <a:pathLst>
                <a:path w="14417849" h="2703891">
                  <a:moveTo>
                    <a:pt x="14417849" y="1351946"/>
                  </a:moveTo>
                  <a:lnTo>
                    <a:pt x="14417849" y="1351946"/>
                  </a:lnTo>
                  <a:cubicBezTo>
                    <a:pt x="14417849" y="2275393"/>
                    <a:pt x="13989478" y="2703891"/>
                    <a:pt x="13460904" y="2703891"/>
                  </a:cubicBezTo>
                  <a:lnTo>
                    <a:pt x="956945" y="2703891"/>
                  </a:lnTo>
                  <a:cubicBezTo>
                    <a:pt x="428371" y="2703891"/>
                    <a:pt x="0" y="2275393"/>
                    <a:pt x="0" y="1351946"/>
                  </a:cubicBezTo>
                  <a:lnTo>
                    <a:pt x="0" y="1351946"/>
                  </a:lnTo>
                  <a:cubicBezTo>
                    <a:pt x="0" y="428371"/>
                    <a:pt x="428371" y="0"/>
                    <a:pt x="956945" y="0"/>
                  </a:cubicBezTo>
                  <a:lnTo>
                    <a:pt x="13460904" y="0"/>
                  </a:lnTo>
                  <a:cubicBezTo>
                    <a:pt x="13989351" y="0"/>
                    <a:pt x="14417849" y="428371"/>
                    <a:pt x="14417849" y="1351946"/>
                  </a:cubicBezTo>
                  <a:close/>
                </a:path>
              </a:pathLst>
            </a:custGeom>
            <a:solidFill>
              <a:srgbClr val="FFF3ED"/>
            </a:solidFill>
          </p:spPr>
        </p:sp>
      </p:grpSp>
      <p:pic>
        <p:nvPicPr>
          <p:cNvPr id="6" name="Picture 10">
            <a:extLst>
              <a:ext uri="{FF2B5EF4-FFF2-40B4-BE49-F238E27FC236}">
                <a16:creationId xmlns:a16="http://schemas.microsoft.com/office/drawing/2014/main" id="{BE47D70B-3D88-E1E4-5AEE-BCF5E9178B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05602" y="988071"/>
            <a:ext cx="614541" cy="696363"/>
          </a:xfrm>
          <a:prstGeom prst="rect">
            <a:avLst/>
          </a:prstGeom>
        </p:spPr>
      </p:pic>
      <p:sp>
        <p:nvSpPr>
          <p:cNvPr id="7" name="TextBox 12">
            <a:extLst>
              <a:ext uri="{FF2B5EF4-FFF2-40B4-BE49-F238E27FC236}">
                <a16:creationId xmlns:a16="http://schemas.microsoft.com/office/drawing/2014/main" id="{E33CB395-98D9-EB01-9434-45885C7000D2}"/>
              </a:ext>
            </a:extLst>
          </p:cNvPr>
          <p:cNvSpPr txBox="1"/>
          <p:nvPr/>
        </p:nvSpPr>
        <p:spPr>
          <a:xfrm>
            <a:off x="3920469" y="275822"/>
            <a:ext cx="13452850" cy="2431948"/>
          </a:xfrm>
          <a:prstGeom prst="rect">
            <a:avLst/>
          </a:prstGeom>
          <a:solidFill>
            <a:schemeClr val="bg1"/>
          </a:solidFill>
        </p:spPr>
        <p:txBody>
          <a:bodyPr wrap="square" lIns="0" tIns="0" rIns="0" bIns="0" rtlCol="0" anchor="t">
            <a:spAutoFit/>
          </a:bodyPr>
          <a:lstStyle/>
          <a:p>
            <a:pPr algn="ctr">
              <a:lnSpc>
                <a:spcPts val="9900"/>
              </a:lnSpc>
            </a:pPr>
            <a:r>
              <a:rPr lang="en-US" sz="9000" dirty="0" err="1">
                <a:solidFill>
                  <a:srgbClr val="704430"/>
                </a:solidFill>
                <a:latin typeface="Arialle Bold"/>
              </a:rPr>
              <a:t>Nhóm</a:t>
            </a:r>
            <a:r>
              <a:rPr lang="en-US" sz="9000" dirty="0">
                <a:solidFill>
                  <a:srgbClr val="704430"/>
                </a:solidFill>
                <a:latin typeface="Arialle Bold"/>
              </a:rPr>
              <a:t> 4</a:t>
            </a:r>
          </a:p>
          <a:p>
            <a:pPr algn="ctr">
              <a:lnSpc>
                <a:spcPts val="9900"/>
              </a:lnSpc>
            </a:pPr>
            <a:r>
              <a:rPr lang="en-US" sz="5400" dirty="0">
                <a:solidFill>
                  <a:srgbClr val="704430"/>
                </a:solidFill>
                <a:latin typeface="Arialle Bold"/>
              </a:rPr>
              <a:t>Hoàn </a:t>
            </a:r>
            <a:r>
              <a:rPr lang="en-US" sz="5400" dirty="0" err="1">
                <a:solidFill>
                  <a:srgbClr val="704430"/>
                </a:solidFill>
                <a:latin typeface="Arialle Bold"/>
              </a:rPr>
              <a:t>thành</a:t>
            </a:r>
            <a:r>
              <a:rPr lang="en-US" sz="5400" dirty="0">
                <a:solidFill>
                  <a:srgbClr val="704430"/>
                </a:solidFill>
                <a:latin typeface="Arialle Bold"/>
              </a:rPr>
              <a:t> PHT </a:t>
            </a:r>
            <a:r>
              <a:rPr lang="en-US" sz="5400" dirty="0" err="1">
                <a:solidFill>
                  <a:srgbClr val="704430"/>
                </a:solidFill>
                <a:latin typeface="Arialle Bold"/>
              </a:rPr>
              <a:t>số</a:t>
            </a:r>
            <a:r>
              <a:rPr lang="en-US" sz="5400" dirty="0">
                <a:solidFill>
                  <a:srgbClr val="704430"/>
                </a:solidFill>
                <a:latin typeface="Arialle Bold"/>
              </a:rPr>
              <a:t> 4</a:t>
            </a:r>
          </a:p>
        </p:txBody>
      </p:sp>
      <p:graphicFrame>
        <p:nvGraphicFramePr>
          <p:cNvPr id="8" name="Table 7">
            <a:extLst>
              <a:ext uri="{FF2B5EF4-FFF2-40B4-BE49-F238E27FC236}">
                <a16:creationId xmlns:a16="http://schemas.microsoft.com/office/drawing/2014/main" id="{FE280B13-ABEC-F230-E0E7-78F1AFECD3FE}"/>
              </a:ext>
            </a:extLst>
          </p:cNvPr>
          <p:cNvGraphicFramePr>
            <a:graphicFrameLocks noGrp="1"/>
          </p:cNvGraphicFramePr>
          <p:nvPr>
            <p:extLst>
              <p:ext uri="{D42A27DB-BD31-4B8C-83A1-F6EECF244321}">
                <p14:modId xmlns:p14="http://schemas.microsoft.com/office/powerpoint/2010/main" val="3563814757"/>
              </p:ext>
            </p:extLst>
          </p:nvPr>
        </p:nvGraphicFramePr>
        <p:xfrm>
          <a:off x="381000" y="3251924"/>
          <a:ext cx="17602200" cy="6539776"/>
        </p:xfrm>
        <a:graphic>
          <a:graphicData uri="http://schemas.openxmlformats.org/drawingml/2006/table">
            <a:tbl>
              <a:tblPr firstRow="1" firstCol="1" bandRow="1">
                <a:tableStyleId>{5C22544A-7EE6-4342-B048-85BDC9FD1C3A}</a:tableStyleId>
              </a:tblPr>
              <a:tblGrid>
                <a:gridCol w="4399479">
                  <a:extLst>
                    <a:ext uri="{9D8B030D-6E8A-4147-A177-3AD203B41FA5}">
                      <a16:colId xmlns:a16="http://schemas.microsoft.com/office/drawing/2014/main" val="712689165"/>
                    </a:ext>
                  </a:extLst>
                </a:gridCol>
                <a:gridCol w="4401621">
                  <a:extLst>
                    <a:ext uri="{9D8B030D-6E8A-4147-A177-3AD203B41FA5}">
                      <a16:colId xmlns:a16="http://schemas.microsoft.com/office/drawing/2014/main" val="3772993567"/>
                    </a:ext>
                  </a:extLst>
                </a:gridCol>
                <a:gridCol w="4401621">
                  <a:extLst>
                    <a:ext uri="{9D8B030D-6E8A-4147-A177-3AD203B41FA5}">
                      <a16:colId xmlns:a16="http://schemas.microsoft.com/office/drawing/2014/main" val="2051574417"/>
                    </a:ext>
                  </a:extLst>
                </a:gridCol>
                <a:gridCol w="4399479">
                  <a:extLst>
                    <a:ext uri="{9D8B030D-6E8A-4147-A177-3AD203B41FA5}">
                      <a16:colId xmlns:a16="http://schemas.microsoft.com/office/drawing/2014/main" val="817477141"/>
                    </a:ext>
                  </a:extLst>
                </a:gridCol>
              </a:tblGrid>
              <a:tr h="3491776">
                <a:tc>
                  <a:txBody>
                    <a:bodyPr/>
                    <a:lstStyle/>
                    <a:p>
                      <a:pPr marL="6350" marR="42545" indent="-6350" algn="ctr">
                        <a:lnSpc>
                          <a:spcPct val="150000"/>
                        </a:lnSpc>
                        <a:spcAft>
                          <a:spcPts val="735"/>
                        </a:spcAft>
                      </a:pPr>
                      <a:r>
                        <a:rPr lang="en-US" sz="4000">
                          <a:solidFill>
                            <a:schemeClr val="tx1"/>
                          </a:solidFill>
                          <a:effectLst/>
                        </a:rPr>
                        <a:t>Nguyên nhân gây ô nhiễm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84455" marR="46990" indent="-6350" algn="ctr">
                        <a:lnSpc>
                          <a:spcPct val="150000"/>
                        </a:lnSpc>
                        <a:spcAft>
                          <a:spcPts val="735"/>
                        </a:spcAft>
                      </a:pPr>
                      <a:r>
                        <a:rPr lang="en-US" sz="4000" dirty="0" err="1">
                          <a:solidFill>
                            <a:schemeClr val="tx1"/>
                          </a:solidFill>
                          <a:effectLst/>
                        </a:rPr>
                        <a:t>Môi</a:t>
                      </a:r>
                      <a:r>
                        <a:rPr lang="en-US" sz="4000" dirty="0">
                          <a:solidFill>
                            <a:schemeClr val="tx1"/>
                          </a:solidFill>
                          <a:effectLst/>
                        </a:rPr>
                        <a:t> </a:t>
                      </a:r>
                      <a:r>
                        <a:rPr lang="en-US" sz="4000" dirty="0" err="1">
                          <a:solidFill>
                            <a:schemeClr val="tx1"/>
                          </a:solidFill>
                          <a:effectLst/>
                        </a:rPr>
                        <a:t>trường</a:t>
                      </a:r>
                      <a:r>
                        <a:rPr lang="en-US" sz="4000" dirty="0">
                          <a:solidFill>
                            <a:schemeClr val="tx1"/>
                          </a:solidFill>
                          <a:effectLst/>
                        </a:rPr>
                        <a:t> </a:t>
                      </a:r>
                      <a:r>
                        <a:rPr lang="en-US" sz="4000" dirty="0" err="1">
                          <a:solidFill>
                            <a:schemeClr val="tx1"/>
                          </a:solidFill>
                          <a:effectLst/>
                        </a:rPr>
                        <a:t>bị</a:t>
                      </a:r>
                      <a:r>
                        <a:rPr lang="en-US" sz="4000" dirty="0">
                          <a:solidFill>
                            <a:schemeClr val="tx1"/>
                          </a:solidFill>
                          <a:effectLst/>
                        </a:rPr>
                        <a:t>  ô </a:t>
                      </a:r>
                      <a:r>
                        <a:rPr lang="en-US" sz="4000" dirty="0" err="1">
                          <a:solidFill>
                            <a:schemeClr val="tx1"/>
                          </a:solidFill>
                          <a:effectLst/>
                        </a:rPr>
                        <a:t>nhiễm</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6350" marR="42545" indent="-6350" algn="ctr">
                        <a:lnSpc>
                          <a:spcPct val="150000"/>
                        </a:lnSpc>
                        <a:spcAft>
                          <a:spcPts val="735"/>
                        </a:spcAft>
                      </a:pPr>
                      <a:r>
                        <a:rPr lang="en-US" sz="4000">
                          <a:solidFill>
                            <a:schemeClr val="tx1"/>
                          </a:solidFill>
                          <a:effectLst/>
                        </a:rPr>
                        <a:t>Ảnh hưởng đến sức khỏe, đời sống người dân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82550" marR="43815" indent="-6350" algn="ctr">
                        <a:lnSpc>
                          <a:spcPct val="150000"/>
                        </a:lnSpc>
                        <a:spcAft>
                          <a:spcPts val="735"/>
                        </a:spcAft>
                      </a:pPr>
                      <a:r>
                        <a:rPr lang="en-US" sz="4000" dirty="0" err="1">
                          <a:solidFill>
                            <a:schemeClr val="tx1"/>
                          </a:solidFill>
                          <a:effectLst/>
                        </a:rPr>
                        <a:t>Biện</a:t>
                      </a:r>
                      <a:r>
                        <a:rPr lang="en-US" sz="4000" dirty="0">
                          <a:solidFill>
                            <a:schemeClr val="tx1"/>
                          </a:solidFill>
                          <a:effectLst/>
                        </a:rPr>
                        <a:t> </a:t>
                      </a:r>
                      <a:r>
                        <a:rPr lang="en-US" sz="4000" dirty="0" err="1">
                          <a:solidFill>
                            <a:schemeClr val="tx1"/>
                          </a:solidFill>
                          <a:effectLst/>
                        </a:rPr>
                        <a:t>pháp</a:t>
                      </a:r>
                      <a:r>
                        <a:rPr lang="en-US" sz="4000" dirty="0">
                          <a:solidFill>
                            <a:schemeClr val="tx1"/>
                          </a:solidFill>
                          <a:effectLst/>
                        </a:rPr>
                        <a:t>  </a:t>
                      </a:r>
                      <a:r>
                        <a:rPr lang="en-US" sz="4000" dirty="0" err="1">
                          <a:solidFill>
                            <a:schemeClr val="tx1"/>
                          </a:solidFill>
                          <a:effectLst/>
                        </a:rPr>
                        <a:t>giảm</a:t>
                      </a:r>
                      <a:r>
                        <a:rPr lang="en-US" sz="4000" dirty="0">
                          <a:solidFill>
                            <a:schemeClr val="tx1"/>
                          </a:solidFill>
                          <a:effectLst/>
                        </a:rPr>
                        <a:t> </a:t>
                      </a:r>
                      <a:r>
                        <a:rPr lang="en-US" sz="4000" dirty="0" err="1">
                          <a:solidFill>
                            <a:schemeClr val="tx1"/>
                          </a:solidFill>
                          <a:effectLst/>
                        </a:rPr>
                        <a:t>thiểu</a:t>
                      </a: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218658985"/>
                  </a:ext>
                </a:extLst>
              </a:tr>
              <a:tr h="3048000">
                <a:tc>
                  <a:txBody>
                    <a:bodyPr/>
                    <a:lstStyle/>
                    <a:p>
                      <a:pPr algn="just"/>
                      <a:r>
                        <a:rPr lang="en-US" sz="6000" b="1" kern="1200" dirty="0" err="1">
                          <a:solidFill>
                            <a:schemeClr val="tx1"/>
                          </a:solidFill>
                          <a:effectLst/>
                          <a:latin typeface="+mn-lt"/>
                          <a:ea typeface="+mn-ea"/>
                          <a:cs typeface="+mn-cs"/>
                        </a:rPr>
                        <a:t>Đổ</a:t>
                      </a:r>
                      <a:r>
                        <a:rPr lang="en-US" sz="6000" b="1" kern="1200" dirty="0">
                          <a:solidFill>
                            <a:schemeClr val="tx1"/>
                          </a:solidFill>
                          <a:effectLst/>
                          <a:latin typeface="+mn-lt"/>
                          <a:ea typeface="+mn-ea"/>
                          <a:cs typeface="+mn-cs"/>
                        </a:rPr>
                        <a:t> </a:t>
                      </a:r>
                      <a:r>
                        <a:rPr lang="en-US" sz="6000" b="1" kern="1200" dirty="0" err="1">
                          <a:solidFill>
                            <a:schemeClr val="tx1"/>
                          </a:solidFill>
                          <a:effectLst/>
                          <a:latin typeface="+mn-lt"/>
                          <a:ea typeface="+mn-ea"/>
                          <a:cs typeface="+mn-cs"/>
                        </a:rPr>
                        <a:t>rác</a:t>
                      </a:r>
                      <a:r>
                        <a:rPr lang="en-US" sz="6000" b="1" kern="1200" dirty="0">
                          <a:solidFill>
                            <a:schemeClr val="tx1"/>
                          </a:solidFill>
                          <a:effectLst/>
                          <a:latin typeface="+mn-lt"/>
                          <a:ea typeface="+mn-ea"/>
                          <a:cs typeface="+mn-cs"/>
                        </a:rPr>
                        <a:t> </a:t>
                      </a:r>
                      <a:r>
                        <a:rPr lang="en-US" sz="6000" b="1" kern="1200" dirty="0" err="1">
                          <a:solidFill>
                            <a:schemeClr val="tx1"/>
                          </a:solidFill>
                          <a:effectLst/>
                          <a:latin typeface="+mn-lt"/>
                          <a:ea typeface="+mn-ea"/>
                          <a:cs typeface="+mn-cs"/>
                        </a:rPr>
                        <a:t>thải</a:t>
                      </a:r>
                      <a:r>
                        <a:rPr lang="en-US" sz="6000" b="1" kern="1200" dirty="0">
                          <a:solidFill>
                            <a:schemeClr val="tx1"/>
                          </a:solidFill>
                          <a:effectLst/>
                          <a:latin typeface="+mn-lt"/>
                          <a:ea typeface="+mn-ea"/>
                          <a:cs typeface="+mn-cs"/>
                        </a:rPr>
                        <a:t> </a:t>
                      </a:r>
                      <a:r>
                        <a:rPr lang="en-US" sz="6000" b="1" kern="1200" dirty="0" err="1">
                          <a:solidFill>
                            <a:schemeClr val="tx1"/>
                          </a:solidFill>
                          <a:effectLst/>
                          <a:latin typeface="+mn-lt"/>
                          <a:ea typeface="+mn-ea"/>
                          <a:cs typeface="+mn-cs"/>
                        </a:rPr>
                        <a:t>xuống</a:t>
                      </a:r>
                      <a:r>
                        <a:rPr lang="en-US" sz="6000" b="1" kern="1200" dirty="0">
                          <a:solidFill>
                            <a:schemeClr val="tx1"/>
                          </a:solidFill>
                          <a:effectLst/>
                          <a:latin typeface="+mn-lt"/>
                          <a:ea typeface="+mn-ea"/>
                          <a:cs typeface="+mn-cs"/>
                        </a:rPr>
                        <a:t> </a:t>
                      </a:r>
                      <a:r>
                        <a:rPr lang="en-US" sz="6000" b="1" kern="1200" dirty="0" err="1">
                          <a:solidFill>
                            <a:schemeClr val="tx1"/>
                          </a:solidFill>
                          <a:effectLst/>
                          <a:latin typeface="+mn-lt"/>
                          <a:ea typeface="+mn-ea"/>
                          <a:cs typeface="+mn-cs"/>
                        </a:rPr>
                        <a:t>sông</a:t>
                      </a:r>
                      <a:r>
                        <a:rPr lang="en-US" sz="6000" b="1" kern="1200" dirty="0">
                          <a:solidFill>
                            <a:schemeClr val="tx1"/>
                          </a:solidFill>
                          <a:effectLst/>
                          <a:latin typeface="+mn-lt"/>
                          <a:ea typeface="+mn-ea"/>
                          <a:cs typeface="+mn-cs"/>
                        </a:rPr>
                        <a:t> </a:t>
                      </a:r>
                      <a:r>
                        <a:rPr lang="en-US" sz="6000" b="1" kern="1200" dirty="0" err="1">
                          <a:solidFill>
                            <a:schemeClr val="tx1"/>
                          </a:solidFill>
                          <a:effectLst/>
                          <a:latin typeface="+mn-lt"/>
                          <a:ea typeface="+mn-ea"/>
                          <a:cs typeface="+mn-cs"/>
                        </a:rPr>
                        <a:t>hồ</a:t>
                      </a:r>
                      <a:endParaRPr lang="en-US" sz="6000" b="1" kern="1200" dirty="0">
                        <a:solidFill>
                          <a:schemeClr val="tx1"/>
                        </a:solidFill>
                        <a:effectLst/>
                        <a:latin typeface="+mn-lt"/>
                        <a:ea typeface="+mn-ea"/>
                        <a:cs typeface="+mn-cs"/>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635"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1270" marR="42545" indent="-6350" algn="l">
                        <a:lnSpc>
                          <a:spcPct val="150000"/>
                        </a:lnSpc>
                        <a:spcAft>
                          <a:spcPts val="735"/>
                        </a:spcAft>
                      </a:pPr>
                      <a:r>
                        <a:rPr lang="en-US" sz="4000">
                          <a:solidFill>
                            <a:schemeClr val="tx1"/>
                          </a:solidFill>
                          <a:effectLst/>
                        </a:rPr>
                        <a:t> </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635" marR="42545" indent="-6350" algn="l">
                        <a:lnSpc>
                          <a:spcPct val="150000"/>
                        </a:lnSpc>
                        <a:spcAft>
                          <a:spcPts val="735"/>
                        </a:spcAft>
                      </a:pPr>
                      <a:r>
                        <a:rPr lang="en-US" sz="4000" dirty="0">
                          <a:solidFill>
                            <a:schemeClr val="tx1"/>
                          </a:solidFill>
                          <a:effectLst/>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45" marR="29845" marT="825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217032618"/>
                  </a:ext>
                </a:extLst>
              </a:tr>
            </a:tbl>
          </a:graphicData>
        </a:graphic>
      </p:graphicFrame>
    </p:spTree>
    <p:extLst>
      <p:ext uri="{BB962C8B-B14F-4D97-AF65-F5344CB8AC3E}">
        <p14:creationId xmlns:p14="http://schemas.microsoft.com/office/powerpoint/2010/main" val="1013025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48" name="Picture 2">
            <a:extLst>
              <a:ext uri="{FF2B5EF4-FFF2-40B4-BE49-F238E27FC236}">
                <a16:creationId xmlns:a16="http://schemas.microsoft.com/office/drawing/2014/main" id="{859EF98B-9FB8-4F13-86A9-F3BBE97688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14" y="2578578"/>
            <a:ext cx="11281860" cy="6757956"/>
          </a:xfrm>
          <a:prstGeom prst="rect">
            <a:avLst/>
          </a:prstGeom>
        </p:spPr>
      </p:pic>
      <p:pic>
        <p:nvPicPr>
          <p:cNvPr id="49" name="Picture 3">
            <a:extLst>
              <a:ext uri="{FF2B5EF4-FFF2-40B4-BE49-F238E27FC236}">
                <a16:creationId xmlns:a16="http://schemas.microsoft.com/office/drawing/2014/main" id="{59AF7EE8-7BCD-4C72-A44B-34B424785C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6920" y="1970532"/>
            <a:ext cx="4327816" cy="1698668"/>
          </a:xfrm>
          <a:prstGeom prst="rect">
            <a:avLst/>
          </a:prstGeom>
        </p:spPr>
      </p:pic>
      <p:sp>
        <p:nvSpPr>
          <p:cNvPr id="6" name="TextBox 5">
            <a:extLst>
              <a:ext uri="{FF2B5EF4-FFF2-40B4-BE49-F238E27FC236}">
                <a16:creationId xmlns:a16="http://schemas.microsoft.com/office/drawing/2014/main" id="{CF349B01-32B0-45C7-B198-A403F8876323}"/>
              </a:ext>
            </a:extLst>
          </p:cNvPr>
          <p:cNvSpPr txBox="1"/>
          <p:nvPr/>
        </p:nvSpPr>
        <p:spPr>
          <a:xfrm>
            <a:off x="2161559" y="3940887"/>
            <a:ext cx="10273970" cy="4944110"/>
          </a:xfrm>
          <a:prstGeom prst="rect">
            <a:avLst/>
          </a:prstGeom>
          <a:noFill/>
        </p:spPr>
        <p:txBody>
          <a:bodyPr wrap="square" rtlCol="0">
            <a:spAutoFit/>
          </a:bodyPr>
          <a:lstStyle/>
          <a:p>
            <a:pPr algn="just">
              <a:lnSpc>
                <a:spcPct val="150000"/>
              </a:lnSpc>
            </a:pPr>
            <a:r>
              <a:rPr lang="vi-VN" sz="5400" dirty="0"/>
              <a:t>Đề xuất ý tưởng của em về các việc làm giảm thiểu ô nhiễm không khí ở trường học hoặc nơi em ở</a:t>
            </a:r>
            <a:endParaRPr lang="en-US" sz="5400" dirty="0"/>
          </a:p>
        </p:txBody>
      </p:sp>
      <p:pic>
        <p:nvPicPr>
          <p:cNvPr id="53" name="Picture 12">
            <a:extLst>
              <a:ext uri="{FF2B5EF4-FFF2-40B4-BE49-F238E27FC236}">
                <a16:creationId xmlns:a16="http://schemas.microsoft.com/office/drawing/2014/main" id="{63430204-412F-4F3D-B57E-0C2809584B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435529" y="4885668"/>
            <a:ext cx="5866626" cy="5151964"/>
          </a:xfrm>
          <a:prstGeom prst="rect">
            <a:avLst/>
          </a:prstGeom>
        </p:spPr>
      </p:pic>
      <p:pic>
        <p:nvPicPr>
          <p:cNvPr id="54" name="Picture 7">
            <a:extLst>
              <a:ext uri="{FF2B5EF4-FFF2-40B4-BE49-F238E27FC236}">
                <a16:creationId xmlns:a16="http://schemas.microsoft.com/office/drawing/2014/main" id="{B863BEB0-0461-490F-A788-D01A990FC7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6395">
            <a:off x="15498424" y="3332899"/>
            <a:ext cx="916818" cy="1440712"/>
          </a:xfrm>
          <a:prstGeom prst="rect">
            <a:avLst/>
          </a:prstGeom>
        </p:spPr>
      </p:pic>
      <p:pic>
        <p:nvPicPr>
          <p:cNvPr id="7" name="Picture 12">
            <a:extLst>
              <a:ext uri="{FF2B5EF4-FFF2-40B4-BE49-F238E27FC236}">
                <a16:creationId xmlns:a16="http://schemas.microsoft.com/office/drawing/2014/main" id="{05047D40-20B8-47F3-867D-19E14258034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04285">
            <a:off x="-149630" y="-68656"/>
            <a:ext cx="3614492" cy="3463340"/>
          </a:xfrm>
          <a:prstGeom prst="rect">
            <a:avLst/>
          </a:prstGeom>
        </p:spPr>
      </p:pic>
      <p:pic>
        <p:nvPicPr>
          <p:cNvPr id="9" name="Picture 11">
            <a:extLst>
              <a:ext uri="{FF2B5EF4-FFF2-40B4-BE49-F238E27FC236}">
                <a16:creationId xmlns:a16="http://schemas.microsoft.com/office/drawing/2014/main" id="{6EA227A8-799B-4D8C-A863-686DCA1309BF}"/>
              </a:ext>
            </a:extLst>
          </p:cNvPr>
          <p:cNvPicPr>
            <a:picLocks noChangeAspect="1"/>
          </p:cNvPicPr>
          <p:nvPr/>
        </p:nvPicPr>
        <p:blipFill>
          <a:blip r:embed="rId13"/>
          <a:srcRect/>
          <a:stretch>
            <a:fillRect/>
          </a:stretch>
        </p:blipFill>
        <p:spPr>
          <a:xfrm rot="16850291">
            <a:off x="8879210" y="9151830"/>
            <a:ext cx="328228" cy="851992"/>
          </a:xfrm>
          <a:prstGeom prst="rect">
            <a:avLst/>
          </a:prstGeom>
        </p:spPr>
      </p:pic>
      <p:sp>
        <p:nvSpPr>
          <p:cNvPr id="10" name="Google Shape;377;p34">
            <a:extLst>
              <a:ext uri="{FF2B5EF4-FFF2-40B4-BE49-F238E27FC236}">
                <a16:creationId xmlns:a16="http://schemas.microsoft.com/office/drawing/2014/main" id="{2A9CA6DF-A231-4C46-B079-61FFA809385F}"/>
              </a:ext>
            </a:extLst>
          </p:cNvPr>
          <p:cNvSpPr txBox="1">
            <a:spLocks/>
          </p:cNvSpPr>
          <p:nvPr/>
        </p:nvSpPr>
        <p:spPr>
          <a:xfrm>
            <a:off x="0" y="421079"/>
            <a:ext cx="18288000" cy="116751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6"/>
              </a:buClr>
              <a:buSzPts val="2400"/>
              <a:buFont typeface="Hammersmith One"/>
              <a:buNone/>
              <a:defRPr sz="4800" b="1" i="0" u="none" strike="noStrike" cap="none">
                <a:solidFill>
                  <a:schemeClr val="accent6"/>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2pPr>
            <a:lvl3pPr marR="0" lvl="2"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3pPr>
            <a:lvl4pPr marR="0" lvl="3"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4pPr>
            <a:lvl5pPr marR="0" lvl="4"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5pPr>
            <a:lvl6pPr marR="0" lvl="5"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6pPr>
            <a:lvl7pPr marR="0" lvl="6"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7pPr>
            <a:lvl8pPr marR="0" lvl="7"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8pPr>
            <a:lvl9pPr marR="0" lvl="8"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9pPr>
          </a:lstStyle>
          <a:p>
            <a:pPr algn="ctr"/>
            <a:r>
              <a:rPr lang="en-US" sz="8000" dirty="0" err="1">
                <a:solidFill>
                  <a:srgbClr val="FF0000"/>
                </a:solidFill>
                <a:latin typeface="+mj-lt"/>
              </a:rPr>
              <a:t>Nhiệm</a:t>
            </a:r>
            <a:r>
              <a:rPr lang="en-US" sz="8000" dirty="0">
                <a:solidFill>
                  <a:srgbClr val="FF0000"/>
                </a:solidFill>
                <a:latin typeface="+mj-lt"/>
              </a:rPr>
              <a:t> </a:t>
            </a:r>
            <a:r>
              <a:rPr lang="en-US" sz="8000" dirty="0" err="1">
                <a:solidFill>
                  <a:srgbClr val="FF0000"/>
                </a:solidFill>
                <a:latin typeface="+mj-lt"/>
              </a:rPr>
              <a:t>vụ</a:t>
            </a:r>
            <a:r>
              <a:rPr lang="en-US" sz="8000" dirty="0">
                <a:solidFill>
                  <a:srgbClr val="FF0000"/>
                </a:solidFill>
                <a:latin typeface="+mj-lt"/>
              </a:rPr>
              <a:t> 2</a:t>
            </a: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300"/>
                                        <p:tgtEl>
                                          <p:spTgt spid="48"/>
                                        </p:tgtEl>
                                      </p:cBhvr>
                                    </p:animEffect>
                                  </p:childTnLst>
                                </p:cTn>
                              </p:par>
                              <p:par>
                                <p:cTn id="15" presetID="10"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300"/>
                                        <p:tgtEl>
                                          <p:spTgt spid="49"/>
                                        </p:tgtEl>
                                      </p:cBhvr>
                                    </p:animEffect>
                                  </p:childTnLst>
                                </p:cTn>
                              </p:par>
                              <p:par>
                                <p:cTn id="18" presetID="10"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300"/>
                                        <p:tgtEl>
                                          <p:spTgt spid="53"/>
                                        </p:tgtEl>
                                      </p:cBhvr>
                                    </p:animEffec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3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3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4" dur="3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4376306" y="4171899"/>
            <a:ext cx="9776112" cy="1800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8" tIns="68578" rIns="68578" bIns="68578">
            <a:spAutoFit/>
          </a:bodyPr>
          <a:lstStyle>
            <a:lvl1pPr algn="ctr">
              <a:defRPr sz="1500">
                <a:solidFill>
                  <a:srgbClr val="535353"/>
                </a:solidFill>
                <a:latin typeface="Avenir Next"/>
                <a:ea typeface="Avenir Next"/>
                <a:cs typeface="Avenir Next"/>
                <a:sym typeface="Avenir Next"/>
              </a:defRPr>
            </a:lvl1pPr>
          </a:lstStyle>
          <a:p>
            <a:pPr lvl="0"/>
            <a:r>
              <a:rPr lang="en-US" sz="10800" b="1" dirty="0">
                <a:solidFill>
                  <a:schemeClr val="bg1"/>
                </a:solidFill>
                <a:latin typeface="Times New Roman" panose="02020603050405020304" pitchFamily="18" charset="0"/>
                <a:cs typeface="Times New Roman" panose="02020603050405020304" pitchFamily="18" charset="0"/>
              </a:rPr>
              <a:t>VẬN DỤNG</a:t>
            </a:r>
            <a:endParaRPr sz="10800" b="1" dirty="0">
              <a:solidFill>
                <a:schemeClr val="bg1"/>
              </a:solidFill>
              <a:latin typeface="Times New Roman" panose="02020603050405020304" pitchFamily="18" charset="0"/>
              <a:cs typeface="Times New Roman" panose="02020603050405020304" pitchFamily="18"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407642" y="9178184"/>
            <a:ext cx="1219200" cy="1219200"/>
          </a:xfrm>
          <a:prstGeom prst="rect">
            <a:avLst/>
          </a:prstGeom>
        </p:spPr>
      </p:pic>
    </p:spTree>
    <p:extLst>
      <p:ext uri="{BB962C8B-B14F-4D97-AF65-F5344CB8AC3E}">
        <p14:creationId xmlns:p14="http://schemas.microsoft.com/office/powerpoint/2010/main" val="32223721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9252">
            <a:off x="-676229" y="6767341"/>
            <a:ext cx="4277186" cy="2512846"/>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169892" y="2881903"/>
            <a:ext cx="2669880" cy="156855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10784">
            <a:off x="14921901" y="1987523"/>
            <a:ext cx="4277186" cy="2512846"/>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5419280" y="6976771"/>
            <a:ext cx="2669880" cy="156855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4178032" y="-766142"/>
            <a:ext cx="3910120" cy="2297196"/>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11340205" y="111035"/>
            <a:ext cx="2029754" cy="11924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4765118" y="9088121"/>
            <a:ext cx="2261428" cy="132859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708">
            <a:off x="10059961" y="8929909"/>
            <a:ext cx="2800022" cy="1645014"/>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2407">
            <a:off x="-503828" y="-560078"/>
            <a:ext cx="18287460" cy="12641208"/>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1942" y="-119176"/>
            <a:ext cx="1707684" cy="1003264"/>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87674" y="-119176"/>
            <a:ext cx="1707684" cy="1003264"/>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5849052" y="9785368"/>
            <a:ext cx="1707684" cy="1003264"/>
          </a:xfrm>
          <a:prstGeom prst="rect">
            <a:avLst/>
          </a:prstGeom>
        </p:spPr>
      </p:pic>
      <p:sp>
        <p:nvSpPr>
          <p:cNvPr id="16" name="TextBox 16"/>
          <p:cNvSpPr txBox="1"/>
          <p:nvPr/>
        </p:nvSpPr>
        <p:spPr>
          <a:xfrm>
            <a:off x="1726977" y="3351536"/>
            <a:ext cx="13419358" cy="4406463"/>
          </a:xfrm>
          <a:prstGeom prst="rect">
            <a:avLst/>
          </a:prstGeom>
        </p:spPr>
        <p:txBody>
          <a:bodyPr wrap="square" lIns="0" tIns="0" rIns="0" bIns="0" rtlCol="0" anchor="t">
            <a:spAutoFit/>
          </a:bodyPr>
          <a:lstStyle/>
          <a:p>
            <a:pPr algn="just">
              <a:lnSpc>
                <a:spcPct val="150000"/>
              </a:lnSpc>
            </a:pPr>
            <a:r>
              <a:rPr lang="en-US" sz="6600" dirty="0"/>
              <a:t>T</a:t>
            </a:r>
            <a:r>
              <a:rPr lang="vi-VN" sz="6600" dirty="0"/>
              <a:t>rưng bày và giới thiệu sản phẩm của cá nhân tự làm về chủ đề “Làm đồ dùng từ vật liệu đã qua sử dụng” </a:t>
            </a:r>
            <a:endParaRPr lang="en-US" sz="199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grpSp>
        <p:nvGrpSpPr>
          <p:cNvPr id="6" name="Group 6"/>
          <p:cNvGrpSpPr/>
          <p:nvPr/>
        </p:nvGrpSpPr>
        <p:grpSpPr>
          <a:xfrm>
            <a:off x="286898" y="3169215"/>
            <a:ext cx="5555679" cy="5913886"/>
            <a:chOff x="-1" y="57097"/>
            <a:chExt cx="7407573" cy="7885182"/>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988572"/>
              <a:ext cx="7407573" cy="69537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6954" y="57097"/>
              <a:ext cx="1525094" cy="1696907"/>
            </a:xfrm>
            <a:prstGeom prst="rect">
              <a:avLst/>
            </a:prstGeom>
          </p:spPr>
        </p:pic>
      </p:grpSp>
      <p:sp>
        <p:nvSpPr>
          <p:cNvPr id="12" name="TextBox 12"/>
          <p:cNvSpPr txBox="1"/>
          <p:nvPr/>
        </p:nvSpPr>
        <p:spPr>
          <a:xfrm>
            <a:off x="1447800" y="1203898"/>
            <a:ext cx="14752854" cy="1418209"/>
          </a:xfrm>
          <a:prstGeom prst="rect">
            <a:avLst/>
          </a:prstGeom>
        </p:spPr>
        <p:txBody>
          <a:bodyPr lIns="0" tIns="0" rIns="0" bIns="0" rtlCol="0" anchor="t">
            <a:spAutoFit/>
          </a:bodyPr>
          <a:lstStyle/>
          <a:p>
            <a:pPr marL="0" lvl="0" indent="0" algn="ctr">
              <a:lnSpc>
                <a:spcPts val="11999"/>
              </a:lnSpc>
              <a:spcBef>
                <a:spcPct val="0"/>
              </a:spcBef>
            </a:pPr>
            <a:r>
              <a:rPr lang="en-US" sz="9999" b="1" spc="-299" dirty="0" err="1">
                <a:solidFill>
                  <a:srgbClr val="BF2424"/>
                </a:solidFill>
                <a:latin typeface="Faustina SemiBold"/>
              </a:rPr>
              <a:t>Nội</a:t>
            </a:r>
            <a:r>
              <a:rPr lang="en-US" sz="9999" b="1" spc="-299" dirty="0">
                <a:solidFill>
                  <a:srgbClr val="BF2424"/>
                </a:solidFill>
                <a:latin typeface="Faustina SemiBold"/>
              </a:rPr>
              <a:t> dung</a:t>
            </a:r>
          </a:p>
        </p:txBody>
      </p:sp>
      <p:sp>
        <p:nvSpPr>
          <p:cNvPr id="14" name="TextBox 14"/>
          <p:cNvSpPr txBox="1"/>
          <p:nvPr/>
        </p:nvSpPr>
        <p:spPr>
          <a:xfrm>
            <a:off x="609600" y="4825930"/>
            <a:ext cx="4876800" cy="2403543"/>
          </a:xfrm>
          <a:prstGeom prst="rect">
            <a:avLst/>
          </a:prstGeom>
        </p:spPr>
        <p:txBody>
          <a:bodyPr wrap="square" lIns="0" tIns="0" rIns="0" bIns="0" rtlCol="0" anchor="t">
            <a:spAutoFit/>
          </a:bodyPr>
          <a:lstStyle/>
          <a:p>
            <a:pPr algn="just">
              <a:lnSpc>
                <a:spcPct val="150000"/>
              </a:lnSpc>
            </a:pPr>
            <a:r>
              <a:rPr lang="vi-VN" sz="3600" b="1" dirty="0"/>
              <a:t>1. Tình trạng, nguyên nhân gây ô nhiêm môi trường ở Hà Nội</a:t>
            </a:r>
            <a:endParaRPr lang="en-US" sz="3600" dirty="0"/>
          </a:p>
        </p:txBody>
      </p:sp>
      <p:grpSp>
        <p:nvGrpSpPr>
          <p:cNvPr id="17" name="Group 16">
            <a:extLst>
              <a:ext uri="{FF2B5EF4-FFF2-40B4-BE49-F238E27FC236}">
                <a16:creationId xmlns:a16="http://schemas.microsoft.com/office/drawing/2014/main" id="{9BCE0288-0D10-20D2-B26F-61D1622B8079}"/>
              </a:ext>
            </a:extLst>
          </p:cNvPr>
          <p:cNvGrpSpPr/>
          <p:nvPr/>
        </p:nvGrpSpPr>
        <p:grpSpPr>
          <a:xfrm>
            <a:off x="6189721" y="3579916"/>
            <a:ext cx="5957200" cy="5503185"/>
            <a:chOff x="3220753" y="3696462"/>
            <a:chExt cx="5555680" cy="4535382"/>
          </a:xfrm>
        </p:grpSpPr>
        <p:grpSp>
          <p:nvGrpSpPr>
            <p:cNvPr id="3" name="Group 3"/>
            <p:cNvGrpSpPr/>
            <p:nvPr/>
          </p:nvGrpSpPr>
          <p:grpSpPr>
            <a:xfrm>
              <a:off x="3220753" y="3696462"/>
              <a:ext cx="5555680" cy="4535382"/>
              <a:chOff x="-3017193" y="410041"/>
              <a:chExt cx="7407573" cy="6047177"/>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221959" y="-155122"/>
                <a:ext cx="5817106" cy="740757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1464">
                <a:off x="-397773" y="410041"/>
                <a:ext cx="2080088" cy="544605"/>
              </a:xfrm>
              <a:prstGeom prst="rect">
                <a:avLst/>
              </a:prstGeom>
            </p:spPr>
          </p:pic>
        </p:grpSp>
        <p:sp>
          <p:nvSpPr>
            <p:cNvPr id="15" name="TextBox 15"/>
            <p:cNvSpPr txBox="1"/>
            <p:nvPr/>
          </p:nvSpPr>
          <p:spPr>
            <a:xfrm>
              <a:off x="3589313" y="4754199"/>
              <a:ext cx="4752073" cy="2665706"/>
            </a:xfrm>
            <a:prstGeom prst="rect">
              <a:avLst/>
            </a:prstGeom>
          </p:spPr>
          <p:txBody>
            <a:bodyPr wrap="square" lIns="0" tIns="0" rIns="0" bIns="0" rtlCol="0" anchor="t">
              <a:spAutoFit/>
            </a:bodyPr>
            <a:lstStyle/>
            <a:p>
              <a:pPr marL="6350" marR="42545" indent="-6350" algn="just">
                <a:lnSpc>
                  <a:spcPct val="150000"/>
                </a:lnSpc>
                <a:spcAft>
                  <a:spcPts val="735"/>
                </a:spcAft>
              </a:pPr>
              <a:r>
                <a:rPr lang="vi-VN" sz="3600" b="1" dirty="0">
                  <a:solidFill>
                    <a:srgbClr val="000000"/>
                  </a:solidFill>
                  <a:effectLst/>
                  <a:ea typeface="Times New Roman" panose="02020603050405020304" pitchFamily="18" charset="0"/>
                </a:rPr>
                <a:t>2. Ảnh hưởng của ô nhiễm môi trường đến sức khỏe và đời sống người dân thành phố</a:t>
              </a:r>
              <a:endParaRPr lang="en-US" sz="3600" dirty="0">
                <a:solidFill>
                  <a:srgbClr val="000000"/>
                </a:solidFill>
                <a:effectLst/>
                <a:ea typeface="Times New Roman" panose="02020603050405020304" pitchFamily="18" charset="0"/>
              </a:endParaRPr>
            </a:p>
          </p:txBody>
        </p:sp>
      </p:grpSp>
      <p:grpSp>
        <p:nvGrpSpPr>
          <p:cNvPr id="21" name="Group 20">
            <a:extLst>
              <a:ext uri="{FF2B5EF4-FFF2-40B4-BE49-F238E27FC236}">
                <a16:creationId xmlns:a16="http://schemas.microsoft.com/office/drawing/2014/main" id="{48A38345-1F73-5206-797C-CEA90F774BCF}"/>
              </a:ext>
            </a:extLst>
          </p:cNvPr>
          <p:cNvGrpSpPr/>
          <p:nvPr/>
        </p:nvGrpSpPr>
        <p:grpSpPr>
          <a:xfrm>
            <a:off x="12396456" y="3027715"/>
            <a:ext cx="5555680" cy="6055386"/>
            <a:chOff x="7161566" y="3278672"/>
            <a:chExt cx="5555680" cy="6055386"/>
          </a:xfrm>
        </p:grpSpPr>
        <p:grpSp>
          <p:nvGrpSpPr>
            <p:cNvPr id="9" name="Group 9"/>
            <p:cNvGrpSpPr/>
            <p:nvPr/>
          </p:nvGrpSpPr>
          <p:grpSpPr>
            <a:xfrm>
              <a:off x="7161566" y="3278672"/>
              <a:ext cx="5555680" cy="6055386"/>
              <a:chOff x="-2736955" y="-131569"/>
              <a:chExt cx="7407574" cy="8073849"/>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736955" y="795671"/>
                <a:ext cx="7407574" cy="714660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7615" y="-131569"/>
                <a:ext cx="1118435" cy="1504008"/>
              </a:xfrm>
              <a:prstGeom prst="rect">
                <a:avLst/>
              </a:prstGeom>
            </p:spPr>
          </p:pic>
        </p:grpSp>
        <p:sp>
          <p:nvSpPr>
            <p:cNvPr id="16" name="TextBox 16"/>
            <p:cNvSpPr txBox="1"/>
            <p:nvPr/>
          </p:nvSpPr>
          <p:spPr>
            <a:xfrm>
              <a:off x="7413054" y="4943713"/>
              <a:ext cx="5208535" cy="3234540"/>
            </a:xfrm>
            <a:prstGeom prst="rect">
              <a:avLst/>
            </a:prstGeom>
          </p:spPr>
          <p:txBody>
            <a:bodyPr wrap="square" lIns="0" tIns="0" rIns="0" bIns="0" rtlCol="0" anchor="t">
              <a:spAutoFit/>
            </a:bodyPr>
            <a:lstStyle/>
            <a:p>
              <a:pPr marL="6350" marR="42545" indent="-6350" algn="just">
                <a:lnSpc>
                  <a:spcPct val="150000"/>
                </a:lnSpc>
                <a:spcAft>
                  <a:spcPts val="735"/>
                </a:spcAft>
              </a:pPr>
              <a:r>
                <a:rPr lang="vi-VN" sz="3600" b="1" dirty="0">
                  <a:solidFill>
                    <a:srgbClr val="000000"/>
                  </a:solidFill>
                  <a:effectLst/>
                  <a:ea typeface="Times New Roman" panose="02020603050405020304" pitchFamily="18" charset="0"/>
                </a:rPr>
                <a:t>3. Một số biện pháp góp phần bảo vệ môi trường ở thành phố Hà Nội.</a:t>
              </a:r>
              <a:endParaRPr lang="en-US" sz="3600" dirty="0">
                <a:solidFill>
                  <a:srgbClr val="000000"/>
                </a:solidFill>
                <a:effectLst/>
                <a:ea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2558" y="8161442"/>
              <a:ext cx="8161442" cy="8161442"/>
            </a:xfrm>
            <a:prstGeom prst="rect">
              <a:avLst/>
            </a:prstGeom>
          </p:spPr>
        </p:pic>
      </p:grpSp>
      <p:grpSp>
        <p:nvGrpSpPr>
          <p:cNvPr id="9" name="Group 9"/>
          <p:cNvGrpSpPr/>
          <p:nvPr/>
        </p:nvGrpSpPr>
        <p:grpSpPr>
          <a:xfrm rot="-10800000">
            <a:off x="2057400" y="2296908"/>
            <a:ext cx="15909924" cy="4175044"/>
            <a:chOff x="0" y="0"/>
            <a:chExt cx="3838090" cy="1399537"/>
          </a:xfrm>
        </p:grpSpPr>
        <p:sp>
          <p:nvSpPr>
            <p:cNvPr id="10" name="Freeform 10"/>
            <p:cNvSpPr/>
            <p:nvPr/>
          </p:nvSpPr>
          <p:spPr>
            <a:xfrm>
              <a:off x="0" y="-1270"/>
              <a:ext cx="3839360" cy="1398267"/>
            </a:xfrm>
            <a:custGeom>
              <a:avLst/>
              <a:gdLst/>
              <a:ahLst/>
              <a:cxnLst/>
              <a:rect l="l" t="t" r="r" b="b"/>
              <a:pathLst>
                <a:path w="3839360" h="1398267">
                  <a:moveTo>
                    <a:pt x="3827930" y="27940"/>
                  </a:moveTo>
                  <a:cubicBezTo>
                    <a:pt x="3819040" y="24130"/>
                    <a:pt x="3810150" y="21590"/>
                    <a:pt x="3801260" y="21590"/>
                  </a:cubicBezTo>
                  <a:cubicBezTo>
                    <a:pt x="3774590" y="20320"/>
                    <a:pt x="3717863" y="20320"/>
                    <a:pt x="3655130" y="17780"/>
                  </a:cubicBezTo>
                  <a:cubicBezTo>
                    <a:pt x="3511742" y="12700"/>
                    <a:pt x="3371340" y="6350"/>
                    <a:pt x="3227952" y="3810"/>
                  </a:cubicBezTo>
                  <a:cubicBezTo>
                    <a:pt x="3111448" y="1270"/>
                    <a:pt x="2997932" y="3810"/>
                    <a:pt x="2881429" y="2540"/>
                  </a:cubicBezTo>
                  <a:cubicBezTo>
                    <a:pt x="2830645" y="2540"/>
                    <a:pt x="2779862" y="0"/>
                    <a:pt x="2729078" y="2540"/>
                  </a:cubicBezTo>
                  <a:cubicBezTo>
                    <a:pt x="2606600" y="10160"/>
                    <a:pt x="2484122" y="11430"/>
                    <a:pt x="2358657" y="8890"/>
                  </a:cubicBezTo>
                  <a:cubicBezTo>
                    <a:pt x="2295925" y="7620"/>
                    <a:pt x="2233192" y="7620"/>
                    <a:pt x="2170460" y="7620"/>
                  </a:cubicBezTo>
                  <a:cubicBezTo>
                    <a:pt x="2056943" y="7620"/>
                    <a:pt x="1943427" y="7620"/>
                    <a:pt x="1829911" y="6350"/>
                  </a:cubicBezTo>
                  <a:cubicBezTo>
                    <a:pt x="1710421" y="5080"/>
                    <a:pt x="533438" y="2540"/>
                    <a:pt x="416935" y="1270"/>
                  </a:cubicBezTo>
                  <a:cubicBezTo>
                    <a:pt x="321342" y="0"/>
                    <a:pt x="228737" y="1270"/>
                    <a:pt x="133144" y="1270"/>
                  </a:cubicBezTo>
                  <a:cubicBezTo>
                    <a:pt x="67425" y="1270"/>
                    <a:pt x="33020" y="3810"/>
                    <a:pt x="5080" y="5080"/>
                  </a:cubicBezTo>
                  <a:cubicBezTo>
                    <a:pt x="3810" y="5080"/>
                    <a:pt x="2540" y="7620"/>
                    <a:pt x="0" y="8890"/>
                  </a:cubicBezTo>
                  <a:cubicBezTo>
                    <a:pt x="1270" y="21590"/>
                    <a:pt x="3810" y="34290"/>
                    <a:pt x="5080" y="46990"/>
                  </a:cubicBezTo>
                  <a:cubicBezTo>
                    <a:pt x="15240" y="107863"/>
                    <a:pt x="16510" y="166045"/>
                    <a:pt x="17780" y="223207"/>
                  </a:cubicBezTo>
                  <a:cubicBezTo>
                    <a:pt x="19050" y="281390"/>
                    <a:pt x="17780" y="339573"/>
                    <a:pt x="16510" y="398777"/>
                  </a:cubicBezTo>
                  <a:cubicBezTo>
                    <a:pt x="15240" y="459001"/>
                    <a:pt x="2540" y="1090846"/>
                    <a:pt x="2540" y="1151070"/>
                  </a:cubicBezTo>
                  <a:cubicBezTo>
                    <a:pt x="2540" y="1210273"/>
                    <a:pt x="1270" y="1269477"/>
                    <a:pt x="0" y="1328681"/>
                  </a:cubicBezTo>
                  <a:cubicBezTo>
                    <a:pt x="0" y="1343657"/>
                    <a:pt x="3810" y="1353817"/>
                    <a:pt x="15240" y="1358897"/>
                  </a:cubicBezTo>
                  <a:cubicBezTo>
                    <a:pt x="22860" y="1362707"/>
                    <a:pt x="31750" y="1365247"/>
                    <a:pt x="40640" y="1366517"/>
                  </a:cubicBezTo>
                  <a:cubicBezTo>
                    <a:pt x="130157" y="1371597"/>
                    <a:pt x="243673" y="1375407"/>
                    <a:pt x="357189" y="1380487"/>
                  </a:cubicBezTo>
                  <a:cubicBezTo>
                    <a:pt x="419922" y="1383027"/>
                    <a:pt x="482654" y="1388107"/>
                    <a:pt x="545387" y="1389377"/>
                  </a:cubicBezTo>
                  <a:cubicBezTo>
                    <a:pt x="649941" y="1391917"/>
                    <a:pt x="1814975" y="1393187"/>
                    <a:pt x="1919529" y="1394457"/>
                  </a:cubicBezTo>
                  <a:cubicBezTo>
                    <a:pt x="1934465" y="1394457"/>
                    <a:pt x="1949402" y="1394457"/>
                    <a:pt x="1964338" y="1394457"/>
                  </a:cubicBezTo>
                  <a:cubicBezTo>
                    <a:pt x="2036033" y="1394457"/>
                    <a:pt x="2110714" y="1393187"/>
                    <a:pt x="2182408" y="1393187"/>
                  </a:cubicBezTo>
                  <a:cubicBezTo>
                    <a:pt x="2266052" y="1393187"/>
                    <a:pt x="2346708" y="1394457"/>
                    <a:pt x="2430351" y="1394457"/>
                  </a:cubicBezTo>
                  <a:cubicBezTo>
                    <a:pt x="2552829" y="1394457"/>
                    <a:pt x="2678295" y="1394457"/>
                    <a:pt x="2800772" y="1394457"/>
                  </a:cubicBezTo>
                  <a:cubicBezTo>
                    <a:pt x="2914289" y="1394457"/>
                    <a:pt x="3027805" y="1395727"/>
                    <a:pt x="3141321" y="1396997"/>
                  </a:cubicBezTo>
                  <a:cubicBezTo>
                    <a:pt x="3192104" y="1396997"/>
                    <a:pt x="3245875" y="1398267"/>
                    <a:pt x="3296658" y="1398267"/>
                  </a:cubicBezTo>
                  <a:cubicBezTo>
                    <a:pt x="3460958" y="1396997"/>
                    <a:pt x="3622270" y="1390647"/>
                    <a:pt x="3778400" y="1390647"/>
                  </a:cubicBezTo>
                  <a:cubicBezTo>
                    <a:pt x="3782210" y="1390647"/>
                    <a:pt x="3787290" y="1388107"/>
                    <a:pt x="3791100" y="1385567"/>
                  </a:cubicBezTo>
                  <a:cubicBezTo>
                    <a:pt x="3796180" y="1381757"/>
                    <a:pt x="3798720" y="1375407"/>
                    <a:pt x="3801260" y="1372867"/>
                  </a:cubicBezTo>
                  <a:cubicBezTo>
                    <a:pt x="3802530" y="1321535"/>
                    <a:pt x="3803800" y="1278664"/>
                    <a:pt x="3805070" y="1235792"/>
                  </a:cubicBezTo>
                  <a:cubicBezTo>
                    <a:pt x="3806340" y="1169443"/>
                    <a:pt x="3816500" y="532495"/>
                    <a:pt x="3817770" y="466146"/>
                  </a:cubicBezTo>
                  <a:cubicBezTo>
                    <a:pt x="3817770" y="426337"/>
                    <a:pt x="3819040" y="386528"/>
                    <a:pt x="3820310" y="346718"/>
                  </a:cubicBezTo>
                  <a:cubicBezTo>
                    <a:pt x="3821580" y="303847"/>
                    <a:pt x="3822850" y="260975"/>
                    <a:pt x="3825390" y="218104"/>
                  </a:cubicBezTo>
                  <a:cubicBezTo>
                    <a:pt x="3826660" y="192585"/>
                    <a:pt x="3826660" y="166045"/>
                    <a:pt x="3831740" y="140527"/>
                  </a:cubicBezTo>
                  <a:cubicBezTo>
                    <a:pt x="3836820" y="109904"/>
                    <a:pt x="3839360" y="80302"/>
                    <a:pt x="3838090" y="44450"/>
                  </a:cubicBezTo>
                  <a:cubicBezTo>
                    <a:pt x="3838090" y="38100"/>
                    <a:pt x="3834280" y="30480"/>
                    <a:pt x="3827930" y="27940"/>
                  </a:cubicBezTo>
                  <a:close/>
                </a:path>
              </a:pathLst>
            </a:custGeom>
            <a:solidFill>
              <a:srgbClr val="72BABD"/>
            </a:solidFill>
          </p:spPr>
        </p:sp>
      </p:grpSp>
      <p:sp>
        <p:nvSpPr>
          <p:cNvPr id="11" name="TextBox 11"/>
          <p:cNvSpPr txBox="1"/>
          <p:nvPr/>
        </p:nvSpPr>
        <p:spPr>
          <a:xfrm>
            <a:off x="2810058" y="2861864"/>
            <a:ext cx="14630399" cy="3145028"/>
          </a:xfrm>
          <a:prstGeom prst="rect">
            <a:avLst/>
          </a:prstGeom>
        </p:spPr>
        <p:txBody>
          <a:bodyPr wrap="square" lIns="0" tIns="0" rIns="0" bIns="0" rtlCol="0" anchor="t">
            <a:spAutoFit/>
          </a:bodyPr>
          <a:lstStyle/>
          <a:p>
            <a:pPr algn="just">
              <a:lnSpc>
                <a:spcPct val="150000"/>
              </a:lnSpc>
            </a:pPr>
            <a:r>
              <a:rPr lang="vi-VN" sz="7200" b="1" dirty="0"/>
              <a:t>1. Tình trạng, nguyên nhân gây ô nhiêm môi trường ở Hà Nội</a:t>
            </a:r>
            <a:endParaRPr lang="en-US" sz="7200" dirty="0"/>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3989" y="1367103"/>
            <a:ext cx="3532232" cy="2833241"/>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86636">
            <a:off x="16177166" y="2113930"/>
            <a:ext cx="2285414" cy="59836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8018" y="4635753"/>
            <a:ext cx="4087599" cy="49738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3001261" y="2256425"/>
            <a:ext cx="15040586" cy="8030576"/>
            <a:chOff x="0" y="0"/>
            <a:chExt cx="2999863" cy="1530793"/>
          </a:xfrm>
        </p:grpSpPr>
        <p:sp>
          <p:nvSpPr>
            <p:cNvPr id="4" name="Freeform 4"/>
            <p:cNvSpPr/>
            <p:nvPr/>
          </p:nvSpPr>
          <p:spPr>
            <a:xfrm>
              <a:off x="92710" y="106680"/>
              <a:ext cx="2895723" cy="1411413"/>
            </a:xfrm>
            <a:custGeom>
              <a:avLst/>
              <a:gdLst/>
              <a:ahLst/>
              <a:cxnLst/>
              <a:rect l="l" t="t" r="r" b="b"/>
              <a:pathLst>
                <a:path w="2895723" h="1411413">
                  <a:moveTo>
                    <a:pt x="2869052" y="1222183"/>
                  </a:moveTo>
                  <a:cubicBezTo>
                    <a:pt x="2869052" y="1309813"/>
                    <a:pt x="2792852" y="1380933"/>
                    <a:pt x="2711573" y="1380933"/>
                  </a:cubicBezTo>
                  <a:lnTo>
                    <a:pt x="66040" y="1380933"/>
                  </a:lnTo>
                  <a:cubicBezTo>
                    <a:pt x="43180" y="1380933"/>
                    <a:pt x="20320" y="1375853"/>
                    <a:pt x="0" y="1366963"/>
                  </a:cubicBezTo>
                  <a:cubicBezTo>
                    <a:pt x="26670" y="1394903"/>
                    <a:pt x="63500" y="1411413"/>
                    <a:pt x="112583" y="1411413"/>
                  </a:cubicBezTo>
                  <a:lnTo>
                    <a:pt x="2749673" y="1411413"/>
                  </a:lnTo>
                  <a:cubicBezTo>
                    <a:pt x="2829683" y="1411413"/>
                    <a:pt x="2895723" y="1345373"/>
                    <a:pt x="2895723" y="1265363"/>
                  </a:cubicBezTo>
                  <a:lnTo>
                    <a:pt x="2895723" y="95250"/>
                  </a:lnTo>
                  <a:cubicBezTo>
                    <a:pt x="2895723" y="58420"/>
                    <a:pt x="2881752" y="25400"/>
                    <a:pt x="2860162" y="0"/>
                  </a:cubicBezTo>
                  <a:cubicBezTo>
                    <a:pt x="2866512" y="16510"/>
                    <a:pt x="2869052" y="34290"/>
                    <a:pt x="2869052" y="52070"/>
                  </a:cubicBezTo>
                  <a:lnTo>
                    <a:pt x="2869052" y="1222183"/>
                  </a:lnTo>
                  <a:lnTo>
                    <a:pt x="2869052" y="1222183"/>
                  </a:lnTo>
                  <a:close/>
                </a:path>
              </a:pathLst>
            </a:custGeom>
            <a:solidFill>
              <a:srgbClr val="704430"/>
            </a:solidFill>
          </p:spPr>
        </p:sp>
        <p:sp>
          <p:nvSpPr>
            <p:cNvPr id="5" name="Freeform 5"/>
            <p:cNvSpPr/>
            <p:nvPr/>
          </p:nvSpPr>
          <p:spPr>
            <a:xfrm>
              <a:off x="12700" y="12700"/>
              <a:ext cx="2935093" cy="1462213"/>
            </a:xfrm>
            <a:custGeom>
              <a:avLst/>
              <a:gdLst/>
              <a:ahLst/>
              <a:cxnLst/>
              <a:rect l="l" t="t" r="r" b="b"/>
              <a:pathLst>
                <a:path w="2935093" h="1462213">
                  <a:moveTo>
                    <a:pt x="146050" y="1462213"/>
                  </a:moveTo>
                  <a:lnTo>
                    <a:pt x="2789043" y="1462213"/>
                  </a:lnTo>
                  <a:cubicBezTo>
                    <a:pt x="2869053" y="1462213"/>
                    <a:pt x="2935093" y="1396173"/>
                    <a:pt x="2935093" y="1316163"/>
                  </a:cubicBezTo>
                  <a:lnTo>
                    <a:pt x="2935093" y="146050"/>
                  </a:lnTo>
                  <a:cubicBezTo>
                    <a:pt x="2935093" y="66040"/>
                    <a:pt x="2869053" y="0"/>
                    <a:pt x="2789043" y="0"/>
                  </a:cubicBezTo>
                  <a:lnTo>
                    <a:pt x="146050" y="0"/>
                  </a:lnTo>
                  <a:cubicBezTo>
                    <a:pt x="66040" y="0"/>
                    <a:pt x="0" y="66040"/>
                    <a:pt x="0" y="146050"/>
                  </a:cubicBezTo>
                  <a:lnTo>
                    <a:pt x="0" y="1316163"/>
                  </a:lnTo>
                  <a:cubicBezTo>
                    <a:pt x="0" y="1397443"/>
                    <a:pt x="66040" y="1462213"/>
                    <a:pt x="146050" y="1462213"/>
                  </a:cubicBezTo>
                  <a:close/>
                </a:path>
              </a:pathLst>
            </a:custGeom>
            <a:solidFill>
              <a:srgbClr val="FFF3ED"/>
            </a:solidFill>
          </p:spPr>
        </p:sp>
        <p:sp>
          <p:nvSpPr>
            <p:cNvPr id="6" name="Freeform 6"/>
            <p:cNvSpPr/>
            <p:nvPr/>
          </p:nvSpPr>
          <p:spPr>
            <a:xfrm>
              <a:off x="0" y="0"/>
              <a:ext cx="2999863" cy="1530793"/>
            </a:xfrm>
            <a:custGeom>
              <a:avLst/>
              <a:gdLst/>
              <a:ahLst/>
              <a:cxnLst/>
              <a:rect l="l" t="t" r="r" b="b"/>
              <a:pathLst>
                <a:path w="2999863" h="1530793">
                  <a:moveTo>
                    <a:pt x="2936363" y="74930"/>
                  </a:moveTo>
                  <a:cubicBezTo>
                    <a:pt x="2908423" y="30480"/>
                    <a:pt x="2858893" y="0"/>
                    <a:pt x="2801743" y="0"/>
                  </a:cubicBezTo>
                  <a:lnTo>
                    <a:pt x="158750" y="0"/>
                  </a:lnTo>
                  <a:cubicBezTo>
                    <a:pt x="71120" y="0"/>
                    <a:pt x="0" y="71120"/>
                    <a:pt x="0" y="158750"/>
                  </a:cubicBezTo>
                  <a:lnTo>
                    <a:pt x="0" y="1328863"/>
                  </a:lnTo>
                  <a:cubicBezTo>
                    <a:pt x="0" y="1380933"/>
                    <a:pt x="25400" y="1426653"/>
                    <a:pt x="63500" y="1455863"/>
                  </a:cubicBezTo>
                  <a:cubicBezTo>
                    <a:pt x="91440" y="1500313"/>
                    <a:pt x="140970" y="1530793"/>
                    <a:pt x="207881" y="1530793"/>
                  </a:cubicBezTo>
                  <a:lnTo>
                    <a:pt x="2841113" y="1530793"/>
                  </a:lnTo>
                  <a:cubicBezTo>
                    <a:pt x="2928743" y="1530793"/>
                    <a:pt x="2999863" y="1459673"/>
                    <a:pt x="2999863" y="1372043"/>
                  </a:cubicBezTo>
                  <a:lnTo>
                    <a:pt x="2999863" y="201930"/>
                  </a:lnTo>
                  <a:cubicBezTo>
                    <a:pt x="2999862" y="149860"/>
                    <a:pt x="2974462" y="104140"/>
                    <a:pt x="2936363" y="74930"/>
                  </a:cubicBezTo>
                  <a:close/>
                  <a:moveTo>
                    <a:pt x="12700" y="1328863"/>
                  </a:moveTo>
                  <a:lnTo>
                    <a:pt x="12700" y="158750"/>
                  </a:lnTo>
                  <a:cubicBezTo>
                    <a:pt x="12700" y="78740"/>
                    <a:pt x="78740" y="12700"/>
                    <a:pt x="158750" y="12700"/>
                  </a:cubicBezTo>
                  <a:lnTo>
                    <a:pt x="2801743" y="12700"/>
                  </a:lnTo>
                  <a:cubicBezTo>
                    <a:pt x="2881753" y="12700"/>
                    <a:pt x="2947793" y="78740"/>
                    <a:pt x="2947793" y="158750"/>
                  </a:cubicBezTo>
                  <a:lnTo>
                    <a:pt x="2947793" y="1328863"/>
                  </a:lnTo>
                  <a:cubicBezTo>
                    <a:pt x="2947793" y="1408873"/>
                    <a:pt x="2881753" y="1474913"/>
                    <a:pt x="2801743" y="1474913"/>
                  </a:cubicBezTo>
                  <a:lnTo>
                    <a:pt x="158750" y="1474913"/>
                  </a:lnTo>
                  <a:cubicBezTo>
                    <a:pt x="78740" y="1474913"/>
                    <a:pt x="12700" y="1410143"/>
                    <a:pt x="12700" y="1328863"/>
                  </a:cubicBezTo>
                  <a:close/>
                  <a:moveTo>
                    <a:pt x="2988433" y="1372043"/>
                  </a:moveTo>
                  <a:cubicBezTo>
                    <a:pt x="2988433" y="1452053"/>
                    <a:pt x="2921123" y="1518093"/>
                    <a:pt x="2841113" y="1518093"/>
                  </a:cubicBezTo>
                  <a:lnTo>
                    <a:pt x="207881" y="1518093"/>
                  </a:lnTo>
                  <a:cubicBezTo>
                    <a:pt x="157480" y="1518093"/>
                    <a:pt x="120650" y="1501583"/>
                    <a:pt x="93980" y="1473643"/>
                  </a:cubicBezTo>
                  <a:cubicBezTo>
                    <a:pt x="114300" y="1482533"/>
                    <a:pt x="135890" y="1487613"/>
                    <a:pt x="160020" y="1487613"/>
                  </a:cubicBezTo>
                  <a:lnTo>
                    <a:pt x="2803013" y="1487613"/>
                  </a:lnTo>
                  <a:cubicBezTo>
                    <a:pt x="2890643" y="1487613"/>
                    <a:pt x="2961763" y="1416493"/>
                    <a:pt x="2961763" y="1328863"/>
                  </a:cubicBezTo>
                  <a:lnTo>
                    <a:pt x="2961763" y="158750"/>
                  </a:lnTo>
                  <a:cubicBezTo>
                    <a:pt x="2961763" y="140970"/>
                    <a:pt x="2957953" y="123190"/>
                    <a:pt x="2952873" y="106680"/>
                  </a:cubicBezTo>
                  <a:cubicBezTo>
                    <a:pt x="2974463" y="132080"/>
                    <a:pt x="2988433" y="165100"/>
                    <a:pt x="2988433" y="201930"/>
                  </a:cubicBezTo>
                  <a:lnTo>
                    <a:pt x="2988433" y="1372043"/>
                  </a:lnTo>
                  <a:cubicBezTo>
                    <a:pt x="2988433" y="1372043"/>
                    <a:pt x="2988433" y="1372043"/>
                    <a:pt x="2988433" y="1372043"/>
                  </a:cubicBezTo>
                  <a:close/>
                </a:path>
              </a:pathLst>
            </a:custGeom>
            <a:solidFill>
              <a:srgbClr val="704430"/>
            </a:solidFill>
          </p:spPr>
        </p:sp>
      </p:grpSp>
      <p:grpSp>
        <p:nvGrpSpPr>
          <p:cNvPr id="7" name="Group 7"/>
          <p:cNvGrpSpPr/>
          <p:nvPr/>
        </p:nvGrpSpPr>
        <p:grpSpPr>
          <a:xfrm>
            <a:off x="2743200" y="681776"/>
            <a:ext cx="15374724" cy="1320173"/>
            <a:chOff x="0" y="0"/>
            <a:chExt cx="16435575" cy="1913890"/>
          </a:xfrm>
        </p:grpSpPr>
        <p:sp>
          <p:nvSpPr>
            <p:cNvPr id="8" name="Freeform 8"/>
            <p:cNvSpPr/>
            <p:nvPr/>
          </p:nvSpPr>
          <p:spPr>
            <a:xfrm>
              <a:off x="0" y="0"/>
              <a:ext cx="16435575" cy="1913890"/>
            </a:xfrm>
            <a:custGeom>
              <a:avLst/>
              <a:gdLst/>
              <a:ahLst/>
              <a:cxnLst/>
              <a:rect l="l" t="t" r="r" b="b"/>
              <a:pathLst>
                <a:path w="16435575" h="1913890">
                  <a:moveTo>
                    <a:pt x="16435575" y="956945"/>
                  </a:moveTo>
                  <a:lnTo>
                    <a:pt x="16435575" y="956945"/>
                  </a:lnTo>
                  <a:cubicBezTo>
                    <a:pt x="16435575" y="1485392"/>
                    <a:pt x="16007204" y="1913890"/>
                    <a:pt x="15478630" y="1913890"/>
                  </a:cubicBezTo>
                  <a:lnTo>
                    <a:pt x="956945" y="1913890"/>
                  </a:lnTo>
                  <a:cubicBezTo>
                    <a:pt x="428371" y="1913890"/>
                    <a:pt x="0" y="1485392"/>
                    <a:pt x="0" y="956945"/>
                  </a:cubicBezTo>
                  <a:lnTo>
                    <a:pt x="0" y="956945"/>
                  </a:lnTo>
                  <a:cubicBezTo>
                    <a:pt x="0" y="428371"/>
                    <a:pt x="428371" y="0"/>
                    <a:pt x="956945" y="0"/>
                  </a:cubicBezTo>
                  <a:lnTo>
                    <a:pt x="15478630" y="0"/>
                  </a:lnTo>
                  <a:cubicBezTo>
                    <a:pt x="16007077" y="0"/>
                    <a:pt x="16435575" y="428371"/>
                    <a:pt x="16435575" y="956945"/>
                  </a:cubicBezTo>
                  <a:close/>
                </a:path>
              </a:pathLst>
            </a:custGeom>
            <a:solidFill>
              <a:srgbClr val="FFF3ED"/>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87179" y="980931"/>
            <a:ext cx="535653" cy="60697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8530" y="6995407"/>
            <a:ext cx="5170490" cy="294247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076" y="1341863"/>
            <a:ext cx="3532843" cy="3736661"/>
          </a:xfrm>
          <a:prstGeom prst="rect">
            <a:avLst/>
          </a:prstGeom>
        </p:spPr>
      </p:pic>
      <p:sp>
        <p:nvSpPr>
          <p:cNvPr id="12" name="TextBox 12"/>
          <p:cNvSpPr txBox="1"/>
          <p:nvPr/>
        </p:nvSpPr>
        <p:spPr>
          <a:xfrm>
            <a:off x="3872995" y="936251"/>
            <a:ext cx="13633130" cy="718145"/>
          </a:xfrm>
          <a:prstGeom prst="rect">
            <a:avLst/>
          </a:prstGeom>
        </p:spPr>
        <p:txBody>
          <a:bodyPr wrap="square" lIns="0" tIns="0" rIns="0" bIns="0" rtlCol="0" anchor="t">
            <a:spAutoFit/>
          </a:bodyPr>
          <a:lstStyle/>
          <a:p>
            <a:pPr algn="ctr">
              <a:lnSpc>
                <a:spcPts val="5599"/>
              </a:lnSpc>
            </a:pPr>
            <a:r>
              <a:rPr lang="en-US" sz="5599" dirty="0" err="1">
                <a:solidFill>
                  <a:srgbClr val="FF0000"/>
                </a:solidFill>
                <a:latin typeface="Arialle Bold"/>
              </a:rPr>
              <a:t>Thực</a:t>
            </a:r>
            <a:r>
              <a:rPr lang="en-US" sz="5599" dirty="0">
                <a:solidFill>
                  <a:srgbClr val="FF0000"/>
                </a:solidFill>
                <a:latin typeface="Arialle Bold"/>
              </a:rPr>
              <a:t> </a:t>
            </a:r>
            <a:r>
              <a:rPr lang="en-US" sz="5599" dirty="0" err="1">
                <a:solidFill>
                  <a:srgbClr val="FF0000"/>
                </a:solidFill>
                <a:latin typeface="Arialle Bold"/>
              </a:rPr>
              <a:t>trạng</a:t>
            </a:r>
            <a:r>
              <a:rPr lang="en-US" sz="5599" dirty="0">
                <a:solidFill>
                  <a:srgbClr val="FF0000"/>
                </a:solidFill>
                <a:latin typeface="Arialle Bold"/>
              </a:rPr>
              <a:t> ô </a:t>
            </a:r>
            <a:r>
              <a:rPr lang="en-US" sz="5599" dirty="0" err="1">
                <a:solidFill>
                  <a:srgbClr val="FF0000"/>
                </a:solidFill>
                <a:latin typeface="Arialle Bold"/>
              </a:rPr>
              <a:t>nhiễm</a:t>
            </a:r>
            <a:r>
              <a:rPr lang="en-US" sz="5599" dirty="0">
                <a:solidFill>
                  <a:srgbClr val="FF0000"/>
                </a:solidFill>
                <a:latin typeface="Arialle Bold"/>
              </a:rPr>
              <a:t> </a:t>
            </a:r>
            <a:r>
              <a:rPr lang="en-US" sz="5599" dirty="0" err="1">
                <a:solidFill>
                  <a:srgbClr val="FF0000"/>
                </a:solidFill>
                <a:latin typeface="Arialle Bold"/>
              </a:rPr>
              <a:t>môi</a:t>
            </a:r>
            <a:r>
              <a:rPr lang="en-US" sz="5599" dirty="0">
                <a:solidFill>
                  <a:srgbClr val="FF0000"/>
                </a:solidFill>
                <a:latin typeface="Arialle Bold"/>
              </a:rPr>
              <a:t> </a:t>
            </a:r>
            <a:r>
              <a:rPr lang="en-US" sz="5599" dirty="0" err="1">
                <a:solidFill>
                  <a:srgbClr val="FF0000"/>
                </a:solidFill>
                <a:latin typeface="Arialle Bold"/>
              </a:rPr>
              <a:t>trường</a:t>
            </a:r>
            <a:r>
              <a:rPr lang="en-US" sz="5599" dirty="0">
                <a:solidFill>
                  <a:srgbClr val="FF0000"/>
                </a:solidFill>
                <a:latin typeface="Arialle Bold"/>
              </a:rPr>
              <a:t> </a:t>
            </a:r>
            <a:r>
              <a:rPr lang="en-US" sz="5599" dirty="0" err="1">
                <a:solidFill>
                  <a:srgbClr val="FF0000"/>
                </a:solidFill>
                <a:latin typeface="Arialle Bold"/>
              </a:rPr>
              <a:t>đất</a:t>
            </a:r>
            <a:r>
              <a:rPr lang="en-US" sz="5599" dirty="0">
                <a:solidFill>
                  <a:srgbClr val="FF0000"/>
                </a:solidFill>
                <a:latin typeface="Arialle Bold"/>
              </a:rPr>
              <a:t>?</a:t>
            </a:r>
          </a:p>
        </p:txBody>
      </p:sp>
      <p:sp>
        <p:nvSpPr>
          <p:cNvPr id="13" name="TextBox 13"/>
          <p:cNvSpPr txBox="1"/>
          <p:nvPr/>
        </p:nvSpPr>
        <p:spPr>
          <a:xfrm>
            <a:off x="3793479" y="2638560"/>
            <a:ext cx="13503921" cy="5539978"/>
          </a:xfrm>
          <a:prstGeom prst="rect">
            <a:avLst/>
          </a:prstGeom>
        </p:spPr>
        <p:txBody>
          <a:bodyPr wrap="square" lIns="0" tIns="0" rIns="0" bIns="0" rtlCol="0" anchor="t">
            <a:spAutoFit/>
          </a:bodyPr>
          <a:lstStyle/>
          <a:p>
            <a:pPr algn="just"/>
            <a:r>
              <a:rPr lang="vi-VN" sz="6000" dirty="0">
                <a:latin typeface="+mj-lt"/>
              </a:rPr>
              <a:t>+ Tình trạng đất ở một số khu công nghiệp và các làng nghề, một số nơi gần bãi rác, bãi tập kết phế liệu,... ở Hà Nội đang bị ô nhiễm. </a:t>
            </a:r>
            <a:endParaRPr lang="en-US" sz="6000" dirty="0">
              <a:latin typeface="+mj-lt"/>
            </a:endParaRPr>
          </a:p>
          <a:p>
            <a:pPr algn="just"/>
            <a:r>
              <a:rPr lang="en-US" sz="6000" dirty="0">
                <a:latin typeface="+mj-lt"/>
                <a:cs typeface="Arial" panose="020B0604020202020204" pitchFamily="34" charset="0"/>
              </a:rPr>
              <a:t>+ </a:t>
            </a:r>
            <a:r>
              <a:rPr lang="en-US" sz="6000" dirty="0" err="1">
                <a:latin typeface="+mj-lt"/>
                <a:cs typeface="Arial" panose="020B0604020202020204" pitchFamily="34" charset="0"/>
              </a:rPr>
              <a:t>Đất</a:t>
            </a:r>
            <a:r>
              <a:rPr lang="en-US" sz="6000" dirty="0">
                <a:latin typeface="+mj-lt"/>
              </a:rPr>
              <a:t> </a:t>
            </a:r>
            <a:r>
              <a:rPr lang="vi-VN" sz="6000" dirty="0">
                <a:latin typeface="+mj-lt"/>
              </a:rPr>
              <a:t>nông nghiệp một số nơi ngoại thành dấu hiệu khô cằn, bạc màu, thoái hoá</a:t>
            </a:r>
            <a:endParaRPr lang="en-US" sz="6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95882" y="-182435"/>
            <a:ext cx="4281232" cy="3829757"/>
          </a:xfrm>
          <a:prstGeom prst="rect">
            <a:avLst/>
          </a:prstGeom>
        </p:spPr>
      </p:pic>
      <p:grpSp>
        <p:nvGrpSpPr>
          <p:cNvPr id="12" name="Group 12"/>
          <p:cNvGrpSpPr/>
          <p:nvPr/>
        </p:nvGrpSpPr>
        <p:grpSpPr>
          <a:xfrm>
            <a:off x="133350" y="2594392"/>
            <a:ext cx="18021300" cy="7692607"/>
            <a:chOff x="0" y="0"/>
            <a:chExt cx="1570252" cy="1580117"/>
          </a:xfrm>
        </p:grpSpPr>
        <p:sp>
          <p:nvSpPr>
            <p:cNvPr id="13" name="Freeform 13"/>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14" name="Freeform 14"/>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B9DDBF"/>
            </a:solidFill>
          </p:spPr>
        </p:sp>
        <p:sp>
          <p:nvSpPr>
            <p:cNvPr id="15" name="Freeform 15"/>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63710" y="7617728"/>
            <a:ext cx="3453871" cy="3590981"/>
          </a:xfrm>
          <a:prstGeom prst="rect">
            <a:avLst/>
          </a:prstGeom>
        </p:spPr>
      </p:pic>
      <p:sp>
        <p:nvSpPr>
          <p:cNvPr id="27" name="TextBox 27"/>
          <p:cNvSpPr txBox="1"/>
          <p:nvPr/>
        </p:nvSpPr>
        <p:spPr>
          <a:xfrm>
            <a:off x="738228" y="2828227"/>
            <a:ext cx="16359705" cy="6528647"/>
          </a:xfrm>
          <a:prstGeom prst="rect">
            <a:avLst/>
          </a:prstGeom>
        </p:spPr>
        <p:txBody>
          <a:bodyPr wrap="square" lIns="0" tIns="0" rIns="0" bIns="0" rtlCol="0" anchor="t">
            <a:spAutoFit/>
          </a:bodyPr>
          <a:lstStyle/>
          <a:p>
            <a:pPr algn="just">
              <a:lnSpc>
                <a:spcPct val="150000"/>
              </a:lnSpc>
            </a:pPr>
            <a:r>
              <a:rPr lang="vi-VN" sz="4800" dirty="0"/>
              <a:t>+ </a:t>
            </a:r>
            <a:r>
              <a:rPr lang="en-US" sz="4800" dirty="0">
                <a:latin typeface="Arial" panose="020B0604020202020204" pitchFamily="34" charset="0"/>
                <a:cs typeface="Arial" panose="020B0604020202020204" pitchFamily="34" charset="0"/>
              </a:rPr>
              <a:t>Do</a:t>
            </a:r>
            <a:r>
              <a:rPr lang="en-US" sz="4800" dirty="0"/>
              <a:t> </a:t>
            </a:r>
            <a:r>
              <a:rPr lang="vi-VN" sz="4800" dirty="0"/>
              <a:t>lượng rác thải sinh hoạt lớn của thành phố, đặc biệt là rác thải khó phân huỷ (nhựa, túi ni lông,...)</a:t>
            </a:r>
            <a:endParaRPr lang="en-US" sz="4800" dirty="0"/>
          </a:p>
          <a:p>
            <a:pPr algn="just">
              <a:lnSpc>
                <a:spcPct val="150000"/>
              </a:lnSpc>
            </a:pPr>
            <a:r>
              <a:rPr lang="en-US" sz="4800" dirty="0"/>
              <a:t>+ </a:t>
            </a:r>
            <a:r>
              <a:rPr lang="en-US" sz="4800" dirty="0">
                <a:latin typeface="Arial" panose="020B0604020202020204" pitchFamily="34" charset="0"/>
                <a:cs typeface="Arial" panose="020B0604020202020204" pitchFamily="34" charset="0"/>
              </a:rPr>
              <a:t>Do r</a:t>
            </a:r>
            <a:r>
              <a:rPr lang="vi-VN" sz="4800" dirty="0"/>
              <a:t>ác thải độc hại từ nhà máy, làng nghề </a:t>
            </a:r>
            <a:endParaRPr lang="en-US" sz="4800" dirty="0"/>
          </a:p>
          <a:p>
            <a:pPr algn="just">
              <a:lnSpc>
                <a:spcPct val="150000"/>
              </a:lnSpc>
            </a:pPr>
            <a:r>
              <a:rPr lang="en-US" sz="4800" dirty="0"/>
              <a:t>+ </a:t>
            </a:r>
            <a:r>
              <a:rPr lang="en-US" sz="4800" dirty="0">
                <a:latin typeface="Arial" panose="020B0604020202020204" pitchFamily="34" charset="0"/>
                <a:cs typeface="Arial" panose="020B0604020202020204" pitchFamily="34" charset="0"/>
              </a:rPr>
              <a:t>V</a:t>
            </a:r>
            <a:r>
              <a:rPr lang="vi-VN" sz="4800" dirty="0"/>
              <a:t>iệc sử dụng phân bón hoá học, thuốc trừ sâu không đúng cách trong sản xuất nông nghiệp</a:t>
            </a:r>
            <a:endParaRPr lang="en-US" sz="4800" dirty="0"/>
          </a:p>
          <a:p>
            <a:pPr algn="just">
              <a:lnSpc>
                <a:spcPct val="150000"/>
              </a:lnSpc>
            </a:pPr>
            <a:r>
              <a:rPr lang="en-US" sz="4800" dirty="0"/>
              <a:t>+ </a:t>
            </a:r>
            <a:r>
              <a:rPr lang="en-US" sz="4800" dirty="0">
                <a:latin typeface="Arial" panose="020B0604020202020204" pitchFamily="34" charset="0"/>
                <a:cs typeface="Arial" panose="020B0604020202020204" pitchFamily="34" charset="0"/>
              </a:rPr>
              <a:t>N</a:t>
            </a:r>
            <a:r>
              <a:rPr lang="vi-VN" sz="4800" dirty="0"/>
              <a:t>ước thải sinh hoạt.</a:t>
            </a:r>
            <a:endParaRPr lang="en-US" sz="4800" dirty="0"/>
          </a:p>
        </p:txBody>
      </p:sp>
      <p:sp>
        <p:nvSpPr>
          <p:cNvPr id="29" name="TextBox 29"/>
          <p:cNvSpPr txBox="1"/>
          <p:nvPr/>
        </p:nvSpPr>
        <p:spPr>
          <a:xfrm>
            <a:off x="1066175" y="681062"/>
            <a:ext cx="12497425" cy="1185709"/>
          </a:xfrm>
          <a:prstGeom prst="rect">
            <a:avLst/>
          </a:prstGeom>
        </p:spPr>
        <p:txBody>
          <a:bodyPr wrap="square" lIns="0" tIns="0" rIns="0" bIns="0" rtlCol="0" anchor="t">
            <a:spAutoFit/>
          </a:bodyPr>
          <a:lstStyle/>
          <a:p>
            <a:pPr algn="ctr">
              <a:lnSpc>
                <a:spcPts val="9900"/>
              </a:lnSpc>
            </a:pPr>
            <a:r>
              <a:rPr lang="en-US" sz="7200" spc="-270" dirty="0" err="1">
                <a:solidFill>
                  <a:srgbClr val="FF0000"/>
                </a:solidFill>
                <a:latin typeface="Arialle Bold"/>
              </a:rPr>
              <a:t>Nguyên</a:t>
            </a:r>
            <a:r>
              <a:rPr lang="en-US" sz="7200" spc="-270" dirty="0">
                <a:solidFill>
                  <a:srgbClr val="FF0000"/>
                </a:solidFill>
                <a:latin typeface="Arialle Bold"/>
              </a:rPr>
              <a:t> </a:t>
            </a:r>
            <a:r>
              <a:rPr lang="en-US" sz="7200" spc="-270" dirty="0" err="1">
                <a:solidFill>
                  <a:srgbClr val="FF0000"/>
                </a:solidFill>
                <a:latin typeface="Arialle Bold"/>
              </a:rPr>
              <a:t>nhân</a:t>
            </a:r>
            <a:r>
              <a:rPr lang="en-US" sz="7200" spc="-270" dirty="0">
                <a:solidFill>
                  <a:srgbClr val="FF0000"/>
                </a:solidFill>
                <a:latin typeface="Arialle Bold"/>
              </a:rPr>
              <a:t> ô </a:t>
            </a:r>
            <a:r>
              <a:rPr lang="en-US" sz="7200" spc="-270" dirty="0" err="1">
                <a:solidFill>
                  <a:srgbClr val="FF0000"/>
                </a:solidFill>
                <a:latin typeface="Arialle Bold"/>
              </a:rPr>
              <a:t>nhiễm</a:t>
            </a:r>
            <a:r>
              <a:rPr lang="en-US" sz="7200" spc="-270" dirty="0">
                <a:solidFill>
                  <a:srgbClr val="FF0000"/>
                </a:solidFill>
                <a:latin typeface="Arialle Bold"/>
              </a:rPr>
              <a:t> </a:t>
            </a:r>
            <a:r>
              <a:rPr lang="en-US" sz="7200" spc="-270" dirty="0" err="1">
                <a:solidFill>
                  <a:srgbClr val="FF0000"/>
                </a:solidFill>
                <a:latin typeface="Arialle Bold"/>
              </a:rPr>
              <a:t>đất</a:t>
            </a:r>
            <a:r>
              <a:rPr lang="en-US" sz="7200" spc="-270" dirty="0">
                <a:solidFill>
                  <a:srgbClr val="FF0000"/>
                </a:solidFill>
                <a:latin typeface="Arialle Bold"/>
              </a:rPr>
              <a:t>?</a:t>
            </a:r>
          </a:p>
        </p:txBody>
      </p:sp>
    </p:spTree>
    <p:extLst>
      <p:ext uri="{BB962C8B-B14F-4D97-AF65-F5344CB8AC3E}">
        <p14:creationId xmlns:p14="http://schemas.microsoft.com/office/powerpoint/2010/main" val="26681421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856028" y="2760269"/>
            <a:ext cx="6228718" cy="5469373"/>
            <a:chOff x="0" y="0"/>
            <a:chExt cx="1570252" cy="1580117"/>
          </a:xfrm>
        </p:grpSpPr>
        <p:sp>
          <p:nvSpPr>
            <p:cNvPr id="4" name="Freeform 4"/>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5" name="Freeform 5"/>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FFF3ED"/>
            </a:solidFill>
          </p:spPr>
        </p:sp>
        <p:sp>
          <p:nvSpPr>
            <p:cNvPr id="6" name="Freeform 6"/>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95270" y="1838126"/>
            <a:ext cx="2781300" cy="2488000"/>
          </a:xfrm>
          <a:prstGeom prst="rect">
            <a:avLst/>
          </a:prstGeom>
        </p:spPr>
      </p:pic>
      <p:grpSp>
        <p:nvGrpSpPr>
          <p:cNvPr id="12" name="Group 12"/>
          <p:cNvGrpSpPr/>
          <p:nvPr/>
        </p:nvGrpSpPr>
        <p:grpSpPr>
          <a:xfrm>
            <a:off x="10439400" y="4110986"/>
            <a:ext cx="6198103" cy="5469373"/>
            <a:chOff x="0" y="0"/>
            <a:chExt cx="1570252" cy="1580117"/>
          </a:xfrm>
        </p:grpSpPr>
        <p:sp>
          <p:nvSpPr>
            <p:cNvPr id="13" name="Freeform 13"/>
            <p:cNvSpPr/>
            <p:nvPr/>
          </p:nvSpPr>
          <p:spPr>
            <a:xfrm>
              <a:off x="92710" y="106680"/>
              <a:ext cx="1466112" cy="1460737"/>
            </a:xfrm>
            <a:custGeom>
              <a:avLst/>
              <a:gdLst/>
              <a:ahLst/>
              <a:cxnLst/>
              <a:rect l="l" t="t" r="r" b="b"/>
              <a:pathLst>
                <a:path w="1466112" h="1460737">
                  <a:moveTo>
                    <a:pt x="1439442" y="1271507"/>
                  </a:moveTo>
                  <a:cubicBezTo>
                    <a:pt x="1439442" y="1359137"/>
                    <a:pt x="1363242" y="1430257"/>
                    <a:pt x="1281962" y="1430257"/>
                  </a:cubicBezTo>
                  <a:lnTo>
                    <a:pt x="66040" y="1430257"/>
                  </a:lnTo>
                  <a:cubicBezTo>
                    <a:pt x="43180" y="1430257"/>
                    <a:pt x="20320" y="1425177"/>
                    <a:pt x="0" y="1416287"/>
                  </a:cubicBezTo>
                  <a:cubicBezTo>
                    <a:pt x="26670" y="1444227"/>
                    <a:pt x="63500" y="1460737"/>
                    <a:pt x="103471" y="1460737"/>
                  </a:cubicBezTo>
                  <a:lnTo>
                    <a:pt x="1320062" y="1460737"/>
                  </a:lnTo>
                  <a:cubicBezTo>
                    <a:pt x="1400072" y="1460737"/>
                    <a:pt x="1466112" y="1394697"/>
                    <a:pt x="1466112" y="1314687"/>
                  </a:cubicBezTo>
                  <a:lnTo>
                    <a:pt x="1466112" y="95250"/>
                  </a:lnTo>
                  <a:cubicBezTo>
                    <a:pt x="1466112" y="58420"/>
                    <a:pt x="1452142" y="25400"/>
                    <a:pt x="1430552" y="0"/>
                  </a:cubicBezTo>
                  <a:cubicBezTo>
                    <a:pt x="1436902" y="16510"/>
                    <a:pt x="1439442" y="34290"/>
                    <a:pt x="1439442" y="52070"/>
                  </a:cubicBezTo>
                  <a:lnTo>
                    <a:pt x="1439442" y="1271507"/>
                  </a:lnTo>
                  <a:lnTo>
                    <a:pt x="1439442" y="1271507"/>
                  </a:lnTo>
                  <a:close/>
                </a:path>
              </a:pathLst>
            </a:custGeom>
            <a:solidFill>
              <a:srgbClr val="704430"/>
            </a:solidFill>
          </p:spPr>
        </p:sp>
        <p:sp>
          <p:nvSpPr>
            <p:cNvPr id="14" name="Freeform 14"/>
            <p:cNvSpPr/>
            <p:nvPr/>
          </p:nvSpPr>
          <p:spPr>
            <a:xfrm>
              <a:off x="12700" y="12700"/>
              <a:ext cx="1505482" cy="1511537"/>
            </a:xfrm>
            <a:custGeom>
              <a:avLst/>
              <a:gdLst/>
              <a:ahLst/>
              <a:cxnLst/>
              <a:rect l="l" t="t" r="r" b="b"/>
              <a:pathLst>
                <a:path w="1505482" h="1511537">
                  <a:moveTo>
                    <a:pt x="146050" y="1511537"/>
                  </a:moveTo>
                  <a:lnTo>
                    <a:pt x="1359432" y="1511537"/>
                  </a:lnTo>
                  <a:cubicBezTo>
                    <a:pt x="1439442" y="1511537"/>
                    <a:pt x="1505482" y="1445497"/>
                    <a:pt x="1505482" y="1365487"/>
                  </a:cubicBezTo>
                  <a:lnTo>
                    <a:pt x="1505482" y="146050"/>
                  </a:lnTo>
                  <a:cubicBezTo>
                    <a:pt x="1505482" y="66040"/>
                    <a:pt x="1439442" y="0"/>
                    <a:pt x="1359432" y="0"/>
                  </a:cubicBezTo>
                  <a:lnTo>
                    <a:pt x="146050" y="0"/>
                  </a:lnTo>
                  <a:cubicBezTo>
                    <a:pt x="66040" y="0"/>
                    <a:pt x="0" y="66040"/>
                    <a:pt x="0" y="146050"/>
                  </a:cubicBezTo>
                  <a:lnTo>
                    <a:pt x="0" y="1365487"/>
                  </a:lnTo>
                  <a:cubicBezTo>
                    <a:pt x="0" y="1446767"/>
                    <a:pt x="66040" y="1511537"/>
                    <a:pt x="146050" y="1511537"/>
                  </a:cubicBezTo>
                  <a:close/>
                </a:path>
              </a:pathLst>
            </a:custGeom>
            <a:solidFill>
              <a:srgbClr val="B9DDBF"/>
            </a:solidFill>
          </p:spPr>
        </p:sp>
        <p:sp>
          <p:nvSpPr>
            <p:cNvPr id="15" name="Freeform 15"/>
            <p:cNvSpPr/>
            <p:nvPr/>
          </p:nvSpPr>
          <p:spPr>
            <a:xfrm>
              <a:off x="0" y="0"/>
              <a:ext cx="1570252" cy="1580117"/>
            </a:xfrm>
            <a:custGeom>
              <a:avLst/>
              <a:gdLst/>
              <a:ahLst/>
              <a:cxnLst/>
              <a:rect l="l" t="t" r="r" b="b"/>
              <a:pathLst>
                <a:path w="1570252" h="1580117">
                  <a:moveTo>
                    <a:pt x="1506752" y="74930"/>
                  </a:moveTo>
                  <a:cubicBezTo>
                    <a:pt x="1478812" y="30480"/>
                    <a:pt x="1429282" y="0"/>
                    <a:pt x="1372132" y="0"/>
                  </a:cubicBezTo>
                  <a:lnTo>
                    <a:pt x="158750" y="0"/>
                  </a:lnTo>
                  <a:cubicBezTo>
                    <a:pt x="71120" y="0"/>
                    <a:pt x="0" y="71120"/>
                    <a:pt x="0" y="158750"/>
                  </a:cubicBezTo>
                  <a:lnTo>
                    <a:pt x="0" y="1378187"/>
                  </a:lnTo>
                  <a:cubicBezTo>
                    <a:pt x="0" y="1430257"/>
                    <a:pt x="25400" y="1475977"/>
                    <a:pt x="63500" y="1505187"/>
                  </a:cubicBezTo>
                  <a:cubicBezTo>
                    <a:pt x="91440" y="1549637"/>
                    <a:pt x="140970" y="1580117"/>
                    <a:pt x="197347" y="1580117"/>
                  </a:cubicBezTo>
                  <a:lnTo>
                    <a:pt x="1411502" y="1580117"/>
                  </a:lnTo>
                  <a:cubicBezTo>
                    <a:pt x="1499132" y="1580117"/>
                    <a:pt x="1570252" y="1508997"/>
                    <a:pt x="1570252" y="1421367"/>
                  </a:cubicBezTo>
                  <a:lnTo>
                    <a:pt x="1570252" y="201930"/>
                  </a:lnTo>
                  <a:cubicBezTo>
                    <a:pt x="1570252" y="149860"/>
                    <a:pt x="1544852" y="104140"/>
                    <a:pt x="1506752" y="74930"/>
                  </a:cubicBezTo>
                  <a:close/>
                  <a:moveTo>
                    <a:pt x="12700" y="1378187"/>
                  </a:moveTo>
                  <a:lnTo>
                    <a:pt x="12700" y="158750"/>
                  </a:lnTo>
                  <a:cubicBezTo>
                    <a:pt x="12700" y="78740"/>
                    <a:pt x="78740" y="12700"/>
                    <a:pt x="158750" y="12700"/>
                  </a:cubicBezTo>
                  <a:lnTo>
                    <a:pt x="1372132" y="12700"/>
                  </a:lnTo>
                  <a:cubicBezTo>
                    <a:pt x="1452142" y="12700"/>
                    <a:pt x="1518182" y="78740"/>
                    <a:pt x="1518182" y="158750"/>
                  </a:cubicBezTo>
                  <a:lnTo>
                    <a:pt x="1518182" y="1378187"/>
                  </a:lnTo>
                  <a:cubicBezTo>
                    <a:pt x="1518182" y="1458197"/>
                    <a:pt x="1452142" y="1524237"/>
                    <a:pt x="1372132" y="1524237"/>
                  </a:cubicBezTo>
                  <a:lnTo>
                    <a:pt x="158750" y="1524237"/>
                  </a:lnTo>
                  <a:cubicBezTo>
                    <a:pt x="78740" y="1524237"/>
                    <a:pt x="12700" y="1459467"/>
                    <a:pt x="12700" y="1378187"/>
                  </a:cubicBezTo>
                  <a:close/>
                  <a:moveTo>
                    <a:pt x="1558822" y="1421367"/>
                  </a:moveTo>
                  <a:cubicBezTo>
                    <a:pt x="1558822" y="1501376"/>
                    <a:pt x="1491512" y="1567417"/>
                    <a:pt x="1411502" y="1567417"/>
                  </a:cubicBezTo>
                  <a:lnTo>
                    <a:pt x="197347" y="1567417"/>
                  </a:lnTo>
                  <a:cubicBezTo>
                    <a:pt x="157480" y="1567417"/>
                    <a:pt x="120650" y="1550906"/>
                    <a:pt x="93980" y="1522967"/>
                  </a:cubicBezTo>
                  <a:cubicBezTo>
                    <a:pt x="114300" y="1531856"/>
                    <a:pt x="135890" y="1536937"/>
                    <a:pt x="160020" y="1536937"/>
                  </a:cubicBezTo>
                  <a:lnTo>
                    <a:pt x="1373402" y="1536937"/>
                  </a:lnTo>
                  <a:cubicBezTo>
                    <a:pt x="1461032" y="1536937"/>
                    <a:pt x="1532152" y="1465817"/>
                    <a:pt x="1532152" y="1378187"/>
                  </a:cubicBezTo>
                  <a:lnTo>
                    <a:pt x="1532152" y="158750"/>
                  </a:lnTo>
                  <a:cubicBezTo>
                    <a:pt x="1532152" y="140970"/>
                    <a:pt x="1528342" y="123190"/>
                    <a:pt x="1523262" y="106680"/>
                  </a:cubicBezTo>
                  <a:cubicBezTo>
                    <a:pt x="1544852" y="132080"/>
                    <a:pt x="1558822" y="165100"/>
                    <a:pt x="1558822" y="201930"/>
                  </a:cubicBezTo>
                  <a:lnTo>
                    <a:pt x="1558822" y="1421367"/>
                  </a:lnTo>
                  <a:cubicBezTo>
                    <a:pt x="1558822" y="1421367"/>
                    <a:pt x="1558822" y="1421367"/>
                    <a:pt x="1558822" y="1421367"/>
                  </a:cubicBezTo>
                  <a:close/>
                </a:path>
              </a:pathLst>
            </a:custGeom>
            <a:solidFill>
              <a:srgbClr val="704430"/>
            </a:solidFill>
          </p:spPr>
        </p:sp>
      </p:grpSp>
      <p:grpSp>
        <p:nvGrpSpPr>
          <p:cNvPr id="16" name="Group 16"/>
          <p:cNvGrpSpPr/>
          <p:nvPr/>
        </p:nvGrpSpPr>
        <p:grpSpPr>
          <a:xfrm>
            <a:off x="2496483" y="3125063"/>
            <a:ext cx="4618304" cy="823276"/>
            <a:chOff x="0" y="0"/>
            <a:chExt cx="10736290" cy="1913890"/>
          </a:xfrm>
        </p:grpSpPr>
        <p:sp>
          <p:nvSpPr>
            <p:cNvPr id="17"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8CDA2"/>
            </a:solidFill>
          </p:spPr>
        </p:sp>
      </p:grpSp>
      <p:grpSp>
        <p:nvGrpSpPr>
          <p:cNvPr id="20" name="Group 20"/>
          <p:cNvGrpSpPr/>
          <p:nvPr/>
        </p:nvGrpSpPr>
        <p:grpSpPr>
          <a:xfrm>
            <a:off x="11118493" y="4541626"/>
            <a:ext cx="4618304" cy="823276"/>
            <a:chOff x="0" y="0"/>
            <a:chExt cx="10736290" cy="1913890"/>
          </a:xfrm>
        </p:grpSpPr>
        <p:sp>
          <p:nvSpPr>
            <p:cNvPr id="21" name="Freeform 21"/>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sp>
      </p:grpSp>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1926" y="3314824"/>
            <a:ext cx="336487" cy="38128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01016" y="4628344"/>
            <a:ext cx="336487" cy="381288"/>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80884" y="3567051"/>
            <a:ext cx="336487" cy="381288"/>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995" y="6850592"/>
            <a:ext cx="3453871" cy="3590981"/>
          </a:xfrm>
          <a:prstGeom prst="rect">
            <a:avLst/>
          </a:prstGeom>
        </p:spPr>
      </p:pic>
      <p:sp>
        <p:nvSpPr>
          <p:cNvPr id="26" name="TextBox 26"/>
          <p:cNvSpPr txBox="1"/>
          <p:nvPr/>
        </p:nvSpPr>
        <p:spPr>
          <a:xfrm>
            <a:off x="2423083" y="3994952"/>
            <a:ext cx="4765103" cy="2670603"/>
          </a:xfrm>
          <a:prstGeom prst="rect">
            <a:avLst/>
          </a:prstGeom>
        </p:spPr>
        <p:txBody>
          <a:bodyPr lIns="0" tIns="0" rIns="0" bIns="0" rtlCol="0" anchor="t">
            <a:spAutoFit/>
          </a:bodyPr>
          <a:lstStyle/>
          <a:p>
            <a:pPr algn="just">
              <a:lnSpc>
                <a:spcPct val="150000"/>
              </a:lnSpc>
            </a:pPr>
            <a:r>
              <a:rPr lang="vi-VN" sz="4000" dirty="0"/>
              <a:t>+ Một số con sông, kênh, mương và hồ đang bị ô nhiễm. </a:t>
            </a:r>
            <a:endParaRPr lang="en-US" sz="8800" dirty="0"/>
          </a:p>
        </p:txBody>
      </p:sp>
      <p:sp>
        <p:nvSpPr>
          <p:cNvPr id="27" name="TextBox 27"/>
          <p:cNvSpPr txBox="1"/>
          <p:nvPr/>
        </p:nvSpPr>
        <p:spPr>
          <a:xfrm>
            <a:off x="10959055" y="5944566"/>
            <a:ext cx="5050664" cy="2670603"/>
          </a:xfrm>
          <a:prstGeom prst="rect">
            <a:avLst/>
          </a:prstGeom>
        </p:spPr>
        <p:txBody>
          <a:bodyPr wrap="square" lIns="0" tIns="0" rIns="0" bIns="0" rtlCol="0" anchor="t">
            <a:spAutoFit/>
          </a:bodyPr>
          <a:lstStyle/>
          <a:p>
            <a:pPr algn="just">
              <a:lnSpc>
                <a:spcPct val="150000"/>
              </a:lnSpc>
            </a:pPr>
            <a:r>
              <a:rPr lang="en-US" sz="4000" dirty="0"/>
              <a:t>+ </a:t>
            </a:r>
            <a:r>
              <a:rPr lang="vi-VN" sz="4000" dirty="0"/>
              <a:t>Nguồn nước dưới đất bị suy thoái về cả trữ lượng và số lượng </a:t>
            </a:r>
            <a:endParaRPr lang="en-US" sz="8800" dirty="0"/>
          </a:p>
        </p:txBody>
      </p:sp>
      <p:sp>
        <p:nvSpPr>
          <p:cNvPr id="29" name="TextBox 29"/>
          <p:cNvSpPr txBox="1"/>
          <p:nvPr/>
        </p:nvSpPr>
        <p:spPr>
          <a:xfrm>
            <a:off x="7434" y="369347"/>
            <a:ext cx="18288000" cy="1188723"/>
          </a:xfrm>
          <a:prstGeom prst="rect">
            <a:avLst/>
          </a:prstGeom>
          <a:solidFill>
            <a:schemeClr val="bg1"/>
          </a:solidFill>
        </p:spPr>
        <p:txBody>
          <a:bodyPr wrap="square" lIns="0" tIns="0" rIns="0" bIns="0" rtlCol="0" anchor="t">
            <a:spAutoFit/>
          </a:bodyPr>
          <a:lstStyle/>
          <a:p>
            <a:pPr algn="ctr">
              <a:lnSpc>
                <a:spcPts val="9900"/>
              </a:lnSpc>
            </a:pPr>
            <a:r>
              <a:rPr lang="en-US" sz="7200" b="1" dirty="0" err="1"/>
              <a:t>Thực</a:t>
            </a:r>
            <a:r>
              <a:rPr lang="en-US" sz="7200" b="1" dirty="0"/>
              <a:t> </a:t>
            </a:r>
            <a:r>
              <a:rPr lang="en-US" sz="7200" b="1" dirty="0" err="1"/>
              <a:t>trạng</a:t>
            </a:r>
            <a:r>
              <a:rPr lang="en-US" sz="7200" b="1" dirty="0"/>
              <a:t> ô </a:t>
            </a:r>
            <a:r>
              <a:rPr lang="en-US" sz="7200" b="1" dirty="0" err="1"/>
              <a:t>nhiễm</a:t>
            </a:r>
            <a:r>
              <a:rPr lang="en-US" sz="7200" b="1" dirty="0"/>
              <a:t> </a:t>
            </a:r>
            <a:r>
              <a:rPr lang="en-US" sz="7200" b="1" dirty="0" err="1"/>
              <a:t>nguồn</a:t>
            </a:r>
            <a:r>
              <a:rPr lang="en-US" sz="7200" b="1" dirty="0"/>
              <a:t> </a:t>
            </a:r>
            <a:r>
              <a:rPr lang="en-US" sz="7200" b="1" dirty="0" err="1"/>
              <a:t>nước</a:t>
            </a:r>
            <a:r>
              <a:rPr lang="en-US" sz="7200" b="1" dirty="0"/>
              <a:t>?</a:t>
            </a:r>
            <a:endParaRPr lang="en-US" sz="71400" b="1" spc="-270" dirty="0">
              <a:latin typeface="Arialle Bo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2" name="TextBox 2"/>
          <p:cNvSpPr txBox="1"/>
          <p:nvPr/>
        </p:nvSpPr>
        <p:spPr>
          <a:xfrm>
            <a:off x="301297" y="3534813"/>
            <a:ext cx="17377103" cy="2882969"/>
          </a:xfrm>
          <a:prstGeom prst="rect">
            <a:avLst/>
          </a:prstGeom>
        </p:spPr>
        <p:txBody>
          <a:bodyPr wrap="square" lIns="0" tIns="0" rIns="0" bIns="0" rtlCol="0" anchor="t">
            <a:spAutoFit/>
          </a:bodyPr>
          <a:lstStyle/>
          <a:p>
            <a:pPr algn="just">
              <a:lnSpc>
                <a:spcPct val="150000"/>
              </a:lnSpc>
            </a:pPr>
            <a:r>
              <a:rPr lang="en-US" sz="6600" dirty="0">
                <a:latin typeface="Arial" panose="020B0604020202020204" pitchFamily="34" charset="0"/>
                <a:cs typeface="Arial" panose="020B0604020202020204" pitchFamily="34" charset="0"/>
              </a:rPr>
              <a:t>L</a:t>
            </a:r>
            <a:r>
              <a:rPr lang="vi-VN" sz="6600" dirty="0"/>
              <a:t>ượng nước thải chưa qua xử lí là nguyên nhân gây ô nhiễm nguồn nước của thành phố. </a:t>
            </a:r>
            <a:endParaRPr lang="en-US" sz="6600" dirty="0"/>
          </a:p>
        </p:txBody>
      </p:sp>
      <p:sp>
        <p:nvSpPr>
          <p:cNvPr id="3" name="TextBox 3"/>
          <p:cNvSpPr txBox="1"/>
          <p:nvPr/>
        </p:nvSpPr>
        <p:spPr>
          <a:xfrm>
            <a:off x="2598273" y="1227138"/>
            <a:ext cx="15080127" cy="1269578"/>
          </a:xfrm>
          <a:prstGeom prst="rect">
            <a:avLst/>
          </a:prstGeom>
        </p:spPr>
        <p:txBody>
          <a:bodyPr wrap="square" lIns="0" tIns="0" rIns="0" bIns="0" rtlCol="0" anchor="t">
            <a:spAutoFit/>
          </a:bodyPr>
          <a:lstStyle/>
          <a:p>
            <a:pPr algn="ctr">
              <a:lnSpc>
                <a:spcPts val="9900"/>
              </a:lnSpc>
            </a:pPr>
            <a:r>
              <a:rPr lang="en-US" sz="8800" spc="-270" dirty="0" err="1">
                <a:solidFill>
                  <a:srgbClr val="FF0000"/>
                </a:solidFill>
                <a:latin typeface="Arialle Bold"/>
              </a:rPr>
              <a:t>Nguyên</a:t>
            </a:r>
            <a:r>
              <a:rPr lang="en-US" sz="8800" spc="-270" dirty="0">
                <a:solidFill>
                  <a:srgbClr val="FF0000"/>
                </a:solidFill>
                <a:latin typeface="Arialle Bold"/>
              </a:rPr>
              <a:t> </a:t>
            </a:r>
            <a:r>
              <a:rPr lang="en-US" sz="8800" spc="-270" dirty="0" err="1">
                <a:solidFill>
                  <a:srgbClr val="FF0000"/>
                </a:solidFill>
                <a:latin typeface="Arialle Bold"/>
              </a:rPr>
              <a:t>nhân</a:t>
            </a:r>
            <a:r>
              <a:rPr lang="en-US" sz="8800" spc="-270" dirty="0">
                <a:solidFill>
                  <a:srgbClr val="FF0000"/>
                </a:solidFill>
                <a:latin typeface="Arialle Bold"/>
              </a:rPr>
              <a:t> ô </a:t>
            </a:r>
            <a:r>
              <a:rPr lang="en-US" sz="8800" spc="-270" dirty="0" err="1">
                <a:solidFill>
                  <a:srgbClr val="FF0000"/>
                </a:solidFill>
                <a:latin typeface="Arialle Bold"/>
              </a:rPr>
              <a:t>nhiễm</a:t>
            </a:r>
            <a:r>
              <a:rPr lang="en-US" sz="8800" spc="-270" dirty="0">
                <a:solidFill>
                  <a:srgbClr val="FF0000"/>
                </a:solidFill>
                <a:latin typeface="Arialle Bold"/>
              </a:rPr>
              <a:t> </a:t>
            </a:r>
            <a:r>
              <a:rPr lang="en-US" sz="8800" spc="-270" dirty="0" err="1">
                <a:solidFill>
                  <a:srgbClr val="FF0000"/>
                </a:solidFill>
                <a:latin typeface="Arialle Bold"/>
              </a:rPr>
              <a:t>nước</a:t>
            </a:r>
            <a:r>
              <a:rPr lang="en-US" sz="8800" spc="-270" dirty="0">
                <a:solidFill>
                  <a:srgbClr val="FF0000"/>
                </a:solidFill>
                <a:latin typeface="Arialle Bold"/>
              </a:rPr>
              <a:t>?</a:t>
            </a:r>
          </a:p>
        </p:txBody>
      </p:sp>
      <p:grpSp>
        <p:nvGrpSpPr>
          <p:cNvPr id="9" name="Group 8">
            <a:extLst>
              <a:ext uri="{FF2B5EF4-FFF2-40B4-BE49-F238E27FC236}">
                <a16:creationId xmlns:a16="http://schemas.microsoft.com/office/drawing/2014/main" id="{910A0CAE-6000-B077-1BB7-1EE79E13CA63}"/>
              </a:ext>
            </a:extLst>
          </p:cNvPr>
          <p:cNvGrpSpPr/>
          <p:nvPr/>
        </p:nvGrpSpPr>
        <p:grpSpPr>
          <a:xfrm>
            <a:off x="301297" y="185313"/>
            <a:ext cx="2500339" cy="3060039"/>
            <a:chOff x="1028700" y="2165919"/>
            <a:chExt cx="2500339" cy="3060039"/>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165919"/>
              <a:ext cx="2500339" cy="3060039"/>
            </a:xfrm>
            <a:prstGeom prst="rect">
              <a:avLst/>
            </a:prstGeom>
          </p:spPr>
        </p:pic>
        <p:sp>
          <p:nvSpPr>
            <p:cNvPr id="5" name="TextBox 5"/>
            <p:cNvSpPr txBox="1"/>
            <p:nvPr/>
          </p:nvSpPr>
          <p:spPr>
            <a:xfrm rot="-132515">
              <a:off x="1644210" y="2384843"/>
              <a:ext cx="1678969" cy="161925"/>
            </a:xfrm>
            <a:prstGeom prst="rect">
              <a:avLst/>
            </a:prstGeom>
          </p:spPr>
          <p:txBody>
            <a:bodyPr lIns="0" tIns="0" rIns="0" bIns="0" rtlCol="0" anchor="t">
              <a:spAutoFit/>
            </a:bodyPr>
            <a:lstStyle/>
            <a:p>
              <a:pPr marL="0" lvl="0" indent="0" algn="l">
                <a:lnSpc>
                  <a:spcPts val="1320"/>
                </a:lnSpc>
                <a:spcBef>
                  <a:spcPct val="0"/>
                </a:spcBef>
              </a:pPr>
              <a:r>
                <a:rPr lang="en-US" sz="1100">
                  <a:solidFill>
                    <a:srgbClr val="373737"/>
                  </a:solidFill>
                  <a:latin typeface="Faustina Regular"/>
                </a:rPr>
                <a:t>New York 4,496 KILOMET</a:t>
              </a:r>
            </a:p>
          </p:txBody>
        </p:sp>
        <p:sp>
          <p:nvSpPr>
            <p:cNvPr id="6" name="TextBox 6"/>
            <p:cNvSpPr txBox="1"/>
            <p:nvPr/>
          </p:nvSpPr>
          <p:spPr>
            <a:xfrm rot="-132515">
              <a:off x="1530973" y="2867407"/>
              <a:ext cx="1577165" cy="180975"/>
            </a:xfrm>
            <a:prstGeom prst="rect">
              <a:avLst/>
            </a:prstGeom>
          </p:spPr>
          <p:txBody>
            <a:bodyPr lIns="0" tIns="0" rIns="0" bIns="0" rtlCol="0" anchor="t">
              <a:spAutoFit/>
            </a:bodyPr>
            <a:lstStyle/>
            <a:p>
              <a:pPr marL="0" lvl="0" indent="0" algn="l">
                <a:lnSpc>
                  <a:spcPts val="1440"/>
                </a:lnSpc>
                <a:spcBef>
                  <a:spcPct val="0"/>
                </a:spcBef>
              </a:pPr>
              <a:r>
                <a:rPr lang="en-US" sz="1200" dirty="0">
                  <a:solidFill>
                    <a:srgbClr val="373737"/>
                  </a:solidFill>
                  <a:latin typeface="Faustina Regular"/>
                </a:rPr>
                <a:t>Sydney 12,073KILOMET</a:t>
              </a:r>
            </a:p>
          </p:txBody>
        </p:sp>
        <p:sp>
          <p:nvSpPr>
            <p:cNvPr id="7" name="TextBox 7"/>
            <p:cNvSpPr txBox="1"/>
            <p:nvPr/>
          </p:nvSpPr>
          <p:spPr>
            <a:xfrm rot="-250791">
              <a:off x="1655506" y="3369132"/>
              <a:ext cx="1574433" cy="174556"/>
            </a:xfrm>
            <a:prstGeom prst="rect">
              <a:avLst/>
            </a:prstGeom>
          </p:spPr>
          <p:txBody>
            <a:bodyPr lIns="0" tIns="0" rIns="0" bIns="0" rtlCol="0" anchor="t">
              <a:spAutoFit/>
            </a:bodyPr>
            <a:lstStyle/>
            <a:p>
              <a:pPr marL="0" lvl="0" indent="0" algn="l">
                <a:lnSpc>
                  <a:spcPts val="1408"/>
                </a:lnSpc>
                <a:spcBef>
                  <a:spcPct val="0"/>
                </a:spcBef>
              </a:pPr>
              <a:r>
                <a:rPr lang="en-US" sz="1174">
                  <a:solidFill>
                    <a:srgbClr val="373737"/>
                  </a:solidFill>
                  <a:latin typeface="Faustina Regular"/>
                </a:rPr>
                <a:t>Manila 11,759KILOMET</a:t>
              </a:r>
            </a:p>
          </p:txBody>
        </p:sp>
        <p:sp>
          <p:nvSpPr>
            <p:cNvPr id="8" name="TextBox 8"/>
            <p:cNvSpPr txBox="1"/>
            <p:nvPr/>
          </p:nvSpPr>
          <p:spPr>
            <a:xfrm rot="564164">
              <a:off x="1743587" y="3995818"/>
              <a:ext cx="1372878" cy="175875"/>
            </a:xfrm>
            <a:prstGeom prst="rect">
              <a:avLst/>
            </a:prstGeom>
          </p:spPr>
          <p:txBody>
            <a:bodyPr lIns="0" tIns="0" rIns="0" bIns="0" rtlCol="0" anchor="t">
              <a:spAutoFit/>
            </a:bodyPr>
            <a:lstStyle/>
            <a:p>
              <a:pPr marL="0" lvl="0" indent="0" algn="l">
                <a:lnSpc>
                  <a:spcPts val="1433"/>
                </a:lnSpc>
                <a:spcBef>
                  <a:spcPct val="0"/>
                </a:spcBef>
              </a:pPr>
              <a:r>
                <a:rPr lang="en-US" sz="1194">
                  <a:solidFill>
                    <a:srgbClr val="373737"/>
                  </a:solidFill>
                  <a:latin typeface="Faustina Regular"/>
                </a:rPr>
                <a:t>Paris 9088KILOMET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2142</Words>
  <Application>Microsoft Office PowerPoint</Application>
  <PresentationFormat>Custom</PresentationFormat>
  <Paragraphs>141</Paragraphs>
  <Slides>37</Slides>
  <Notes>2</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Nunito</vt:lpstr>
      <vt:lpstr>Arial</vt:lpstr>
      <vt:lpstr>Faustina SemiBold</vt:lpstr>
      <vt:lpstr>Arialle</vt:lpstr>
      <vt:lpstr>Faustina Regular</vt:lpstr>
      <vt:lpstr>Times New Roman</vt:lpstr>
      <vt:lpstr>Arialle Bold</vt:lpstr>
      <vt:lpstr>Calibri</vt:lpstr>
      <vt:lpstr>Garet Bold</vt:lpstr>
      <vt:lpstr>Roboto Condensed Light</vt:lpstr>
      <vt:lpstr>Livvic</vt:lpstr>
      <vt:lpstr>Nunito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Ảnh hưởng của MT nước ô nhiễm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Illustration Computer UI English Class Education Presentation</dc:title>
  <cp:lastModifiedBy>OS</cp:lastModifiedBy>
  <cp:revision>12</cp:revision>
  <dcterms:created xsi:type="dcterms:W3CDTF">2006-08-16T00:00:00Z</dcterms:created>
  <dcterms:modified xsi:type="dcterms:W3CDTF">2024-05-21T03:51:22Z</dcterms:modified>
  <dc:identifier>DAFVG95eOZw</dc:identifier>
</cp:coreProperties>
</file>