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37"/>
  </p:notesMasterIdLst>
  <p:sldIdLst>
    <p:sldId id="262" r:id="rId3"/>
    <p:sldId id="6338" r:id="rId4"/>
    <p:sldId id="6339" r:id="rId5"/>
    <p:sldId id="6340" r:id="rId6"/>
    <p:sldId id="6341" r:id="rId7"/>
    <p:sldId id="6342" r:id="rId8"/>
    <p:sldId id="259" r:id="rId9"/>
    <p:sldId id="261" r:id="rId10"/>
    <p:sldId id="6327" r:id="rId11"/>
    <p:sldId id="263" r:id="rId12"/>
    <p:sldId id="322" r:id="rId13"/>
    <p:sldId id="324" r:id="rId14"/>
    <p:sldId id="6344" r:id="rId15"/>
    <p:sldId id="6330" r:id="rId16"/>
    <p:sldId id="6303" r:id="rId17"/>
    <p:sldId id="6345" r:id="rId18"/>
    <p:sldId id="6346" r:id="rId19"/>
    <p:sldId id="6349" r:id="rId20"/>
    <p:sldId id="6309" r:id="rId21"/>
    <p:sldId id="325" r:id="rId22"/>
    <p:sldId id="6334" r:id="rId23"/>
    <p:sldId id="6331" r:id="rId24"/>
    <p:sldId id="6313" r:id="rId25"/>
    <p:sldId id="6350" r:id="rId26"/>
    <p:sldId id="6351" r:id="rId27"/>
    <p:sldId id="471" r:id="rId28"/>
    <p:sldId id="485" r:id="rId29"/>
    <p:sldId id="6352" r:id="rId30"/>
    <p:sldId id="6228" r:id="rId31"/>
    <p:sldId id="6292" r:id="rId32"/>
    <p:sldId id="258" r:id="rId33"/>
    <p:sldId id="6230" r:id="rId34"/>
    <p:sldId id="6196" r:id="rId35"/>
    <p:sldId id="312" r:id="rId36"/>
  </p:sldIdLst>
  <p:sldSz cx="12192000"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20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C2"/>
    <a:srgbClr val="FF0066"/>
    <a:srgbClr val="FAB8D1"/>
    <a:srgbClr val="33CCCC"/>
    <a:srgbClr val="F987AA"/>
    <a:srgbClr val="F76592"/>
    <a:srgbClr val="FF3399"/>
    <a:srgbClr val="FFFFFF"/>
    <a:srgbClr val="07F7A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1" autoAdjust="0"/>
    <p:restoredTop sz="94660" autoAdjust="0"/>
  </p:normalViewPr>
  <p:slideViewPr>
    <p:cSldViewPr snapToGrid="0">
      <p:cViewPr varScale="1">
        <p:scale>
          <a:sx n="77" d="100"/>
          <a:sy n="77" d="100"/>
        </p:scale>
        <p:origin x="835" y="67"/>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D921D-393D-4275-BB47-0ED9AF634184}"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A21D01A2-B235-4D17-9BEA-0D2FD2E3506D}">
      <dgm:prSet phldrT="[Text]" custT="1"/>
      <dgm:spPr>
        <a:solidFill>
          <a:srgbClr val="FAB8D1"/>
        </a:solidFill>
        <a:ln>
          <a:noFill/>
        </a:ln>
      </dgm:spPr>
      <dgm:t>
        <a:bodyPr/>
        <a:lstStyle/>
        <a:p>
          <a:pPr algn="ctr">
            <a:lnSpc>
              <a:spcPct val="100000"/>
            </a:lnSpc>
          </a:pPr>
          <a:r>
            <a:rPr lang="en-US" sz="4000" b="1" dirty="0" err="1">
              <a:solidFill>
                <a:schemeClr val="tx1"/>
              </a:solidFill>
              <a:latin typeface="Times New Roman" panose="02020603050405020304" pitchFamily="18" charset="0"/>
              <a:cs typeface="Times New Roman" panose="02020603050405020304" pitchFamily="18" charset="0"/>
            </a:rPr>
            <a:t>Dựa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dưới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em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hãy</a:t>
          </a:r>
          <a:r>
            <a:rPr lang="en-US" sz="4000" b="1" dirty="0">
              <a:solidFill>
                <a:schemeClr val="tx1"/>
              </a:solidFill>
              <a:latin typeface="Times New Roman" panose="02020603050405020304" pitchFamily="18" charset="0"/>
              <a:cs typeface="Times New Roman" panose="02020603050405020304" pitchFamily="18" charset="0"/>
            </a:rPr>
            <a:t>:</a:t>
          </a:r>
        </a:p>
      </dgm:t>
    </dgm:pt>
    <dgm:pt modelId="{57441D3C-151B-4E93-8E5A-C7DC4945FD4C}" type="parTrans" cxnId="{0938B584-7715-4453-B255-EE125C647F84}">
      <dgm:prSet/>
      <dgm:spPr/>
      <dgm:t>
        <a:bodyPr/>
        <a:lstStyle/>
        <a:p>
          <a:endParaRPr lang="en-US"/>
        </a:p>
      </dgm:t>
    </dgm:pt>
    <dgm:pt modelId="{FD10A74B-C14D-4FC2-AAD0-2E7BE2B839E6}" type="sibTrans" cxnId="{0938B584-7715-4453-B255-EE125C647F84}">
      <dgm:prSet/>
      <dgm:spPr/>
      <dgm:t>
        <a:bodyPr/>
        <a:lstStyle/>
        <a:p>
          <a:endParaRPr lang="en-US"/>
        </a:p>
      </dgm:t>
    </dgm:pt>
    <dgm:pt modelId="{866E0A78-9E0F-4CFC-97A8-05C9D095F5F3}">
      <dgm:prSet phldrT="[Text]" custT="1"/>
      <dgm:spPr>
        <a:solidFill>
          <a:srgbClr val="FFC000"/>
        </a:solidFill>
        <a:ln>
          <a:noFill/>
        </a:ln>
      </dgm:spPr>
      <dgm:t>
        <a:bodyPr/>
        <a:lstStyle/>
        <a:p>
          <a:pPr algn="just"/>
          <a:r>
            <a:rPr lang="vi-VN" sz="3600" dirty="0"/>
            <a:t>Xác định những phẩm chất, kĩ năng chủ yếu của người thợ khi làm một nghề truyền thống cụ thể. </a:t>
          </a:r>
          <a:endParaRPr lang="en-US" sz="3600" dirty="0">
            <a:solidFill>
              <a:schemeClr val="tx1"/>
            </a:solidFill>
            <a:latin typeface="Times New Roman" panose="02020603050405020304" pitchFamily="18" charset="0"/>
            <a:cs typeface="Times New Roman" panose="02020603050405020304" pitchFamily="18" charset="0"/>
          </a:endParaRPr>
        </a:p>
      </dgm:t>
    </dgm:pt>
    <dgm:pt modelId="{FFCD9B02-DA2A-4BFD-8727-50A522F18F61}" type="sibTrans" cxnId="{3455FA12-146E-4F16-AB41-6DDC30E055AF}">
      <dgm:prSet/>
      <dgm:spPr/>
      <dgm:t>
        <a:bodyPr/>
        <a:lstStyle/>
        <a:p>
          <a:endParaRPr lang="en-US"/>
        </a:p>
      </dgm:t>
    </dgm:pt>
    <dgm:pt modelId="{C459405E-62F6-4450-84F3-C8D2861EEB58}" type="parTrans" cxnId="{3455FA12-146E-4F16-AB41-6DDC30E055AF}">
      <dgm:prSet/>
      <dgm:spPr/>
      <dgm:t>
        <a:bodyPr/>
        <a:lstStyle/>
        <a:p>
          <a:endParaRPr lang="en-US"/>
        </a:p>
      </dgm:t>
    </dgm:pt>
    <dgm:pt modelId="{82DF6D3E-DAF7-4D74-80A7-D4E54A192189}">
      <dgm:prSet phldrT="[Text]"/>
      <dgm:spPr>
        <a:solidFill>
          <a:srgbClr val="00B050"/>
        </a:solidFill>
        <a:ln>
          <a:noFill/>
        </a:ln>
      </dgm:spPr>
      <dgm:t>
        <a:bodyPr/>
        <a:lstStyle/>
        <a:p>
          <a:pPr algn="just"/>
          <a:r>
            <a:rPr lang="vi-VN" dirty="0"/>
            <a:t>Tự đánh giá bản thân có những đặc điểm nào phù hợp đối với nghề đó</a:t>
          </a:r>
          <a:r>
            <a:rPr lang="vi-VN" i="1" dirty="0"/>
            <a:t> </a:t>
          </a:r>
          <a:endParaRPr lang="en-US" dirty="0">
            <a:solidFill>
              <a:schemeClr val="tx1"/>
            </a:solidFill>
            <a:latin typeface="Times New Roman" panose="02020603050405020304" pitchFamily="18" charset="0"/>
            <a:cs typeface="Times New Roman" panose="02020603050405020304" pitchFamily="18" charset="0"/>
          </a:endParaRPr>
        </a:p>
      </dgm:t>
    </dgm:pt>
    <dgm:pt modelId="{201565D4-98BC-4ABC-9B97-98617932236C}" type="sibTrans" cxnId="{C4078B98-785F-42B7-B925-916001E0EE49}">
      <dgm:prSet/>
      <dgm:spPr/>
      <dgm:t>
        <a:bodyPr/>
        <a:lstStyle/>
        <a:p>
          <a:endParaRPr lang="en-US"/>
        </a:p>
      </dgm:t>
    </dgm:pt>
    <dgm:pt modelId="{F6C39C0D-6200-4459-A5AE-395F2CEC28B1}" type="parTrans" cxnId="{C4078B98-785F-42B7-B925-916001E0EE49}">
      <dgm:prSet/>
      <dgm:spPr/>
      <dgm:t>
        <a:bodyPr/>
        <a:lstStyle/>
        <a:p>
          <a:endParaRPr lang="en-US"/>
        </a:p>
      </dgm:t>
    </dgm:pt>
    <dgm:pt modelId="{3C0C0CA7-717F-4D5E-AEB7-03439D8BC9C8}" type="pres">
      <dgm:prSet presAssocID="{219D921D-393D-4275-BB47-0ED9AF634184}" presName="layout" presStyleCnt="0">
        <dgm:presLayoutVars>
          <dgm:chMax/>
          <dgm:chPref/>
          <dgm:dir/>
          <dgm:animOne val="branch"/>
          <dgm:animLvl val="lvl"/>
          <dgm:resizeHandles/>
        </dgm:presLayoutVars>
      </dgm:prSet>
      <dgm:spPr/>
    </dgm:pt>
    <dgm:pt modelId="{9EB8089D-BA03-4399-B481-7BE597BF4FCB}" type="pres">
      <dgm:prSet presAssocID="{A21D01A2-B235-4D17-9BEA-0D2FD2E3506D}" presName="root" presStyleCnt="0">
        <dgm:presLayoutVars>
          <dgm:chMax/>
          <dgm:chPref val="4"/>
        </dgm:presLayoutVars>
      </dgm:prSet>
      <dgm:spPr/>
    </dgm:pt>
    <dgm:pt modelId="{B4D91A14-3BA6-4A50-9739-98BE97F3E3F4}" type="pres">
      <dgm:prSet presAssocID="{A21D01A2-B235-4D17-9BEA-0D2FD2E3506D}" presName="rootComposite" presStyleCnt="0">
        <dgm:presLayoutVars/>
      </dgm:prSet>
      <dgm:spPr/>
    </dgm:pt>
    <dgm:pt modelId="{66AB7276-A2B1-42F1-A4ED-88BDCD2633F3}" type="pres">
      <dgm:prSet presAssocID="{A21D01A2-B235-4D17-9BEA-0D2FD2E3506D}" presName="rootText" presStyleLbl="node0" presStyleIdx="0" presStyleCnt="1" custScaleY="81396">
        <dgm:presLayoutVars>
          <dgm:chMax/>
          <dgm:chPref val="4"/>
        </dgm:presLayoutVars>
      </dgm:prSet>
      <dgm:spPr/>
    </dgm:pt>
    <dgm:pt modelId="{ACB26AFB-4D56-4B51-AB0A-1A42ADBE3B08}" type="pres">
      <dgm:prSet presAssocID="{A21D01A2-B235-4D17-9BEA-0D2FD2E3506D}" presName="childShape" presStyleCnt="0">
        <dgm:presLayoutVars>
          <dgm:chMax val="0"/>
          <dgm:chPref val="0"/>
        </dgm:presLayoutVars>
      </dgm:prSet>
      <dgm:spPr/>
    </dgm:pt>
    <dgm:pt modelId="{9CB8B4BD-8CE1-4539-8777-2CFA8D56DA79}" type="pres">
      <dgm:prSet presAssocID="{866E0A78-9E0F-4CFC-97A8-05C9D095F5F3}" presName="childComposite" presStyleCnt="0">
        <dgm:presLayoutVars>
          <dgm:chMax val="0"/>
          <dgm:chPref val="0"/>
        </dgm:presLayoutVars>
      </dgm:prSet>
      <dgm:spPr/>
    </dgm:pt>
    <dgm:pt modelId="{9A1E067F-24BF-4BA9-80C8-24D88C3AAF0B}" type="pres">
      <dgm:prSet presAssocID="{866E0A78-9E0F-4CFC-97A8-05C9D095F5F3}" presName="Image" presStyleLbl="node1" presStyleIdx="0" presStyleCnt="2" custScaleX="97592" custScaleY="9937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pt>
    <dgm:pt modelId="{D6BE5D22-4207-402A-A51D-DC11A7487396}" type="pres">
      <dgm:prSet presAssocID="{866E0A78-9E0F-4CFC-97A8-05C9D095F5F3}" presName="childText" presStyleLbl="lnNode1" presStyleIdx="0" presStyleCnt="2">
        <dgm:presLayoutVars>
          <dgm:chMax val="0"/>
          <dgm:chPref val="0"/>
          <dgm:bulletEnabled val="1"/>
        </dgm:presLayoutVars>
      </dgm:prSet>
      <dgm:spPr/>
    </dgm:pt>
    <dgm:pt modelId="{CB6C3495-7D1F-4DE9-BB4D-9912BC5CA3F9}" type="pres">
      <dgm:prSet presAssocID="{82DF6D3E-DAF7-4D74-80A7-D4E54A192189}" presName="childComposite" presStyleCnt="0">
        <dgm:presLayoutVars>
          <dgm:chMax val="0"/>
          <dgm:chPref val="0"/>
        </dgm:presLayoutVars>
      </dgm:prSet>
      <dgm:spPr/>
    </dgm:pt>
    <dgm:pt modelId="{3BE57D0E-7047-4555-8693-D611C7798596}" type="pres">
      <dgm:prSet presAssocID="{82DF6D3E-DAF7-4D74-80A7-D4E54A192189}" presName="Image" presStyleLbl="node1" presStyleIdx="1" presStyleCnt="2" custScaleX="96852" custScaleY="9178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pt>
    <dgm:pt modelId="{A21063E9-0F5B-4F6F-85E1-B4CC18E792C5}" type="pres">
      <dgm:prSet presAssocID="{82DF6D3E-DAF7-4D74-80A7-D4E54A192189}" presName="childText" presStyleLbl="lnNode1" presStyleIdx="1" presStyleCnt="2">
        <dgm:presLayoutVars>
          <dgm:chMax val="0"/>
          <dgm:chPref val="0"/>
          <dgm:bulletEnabled val="1"/>
        </dgm:presLayoutVars>
      </dgm:prSet>
      <dgm:spPr/>
    </dgm:pt>
  </dgm:ptLst>
  <dgm:cxnLst>
    <dgm:cxn modelId="{F5BCC803-B092-4121-97A2-E1FF06122365}" type="presOf" srcId="{219D921D-393D-4275-BB47-0ED9AF634184}" destId="{3C0C0CA7-717F-4D5E-AEB7-03439D8BC9C8}" srcOrd="0" destOrd="0" presId="urn:microsoft.com/office/officeart/2008/layout/PictureAccentList"/>
    <dgm:cxn modelId="{3FD8F80C-904D-4770-A684-8AED45ACE4E0}" type="presOf" srcId="{866E0A78-9E0F-4CFC-97A8-05C9D095F5F3}" destId="{D6BE5D22-4207-402A-A51D-DC11A7487396}" srcOrd="0" destOrd="0" presId="urn:microsoft.com/office/officeart/2008/layout/PictureAccentList"/>
    <dgm:cxn modelId="{3455FA12-146E-4F16-AB41-6DDC30E055AF}" srcId="{A21D01A2-B235-4D17-9BEA-0D2FD2E3506D}" destId="{866E0A78-9E0F-4CFC-97A8-05C9D095F5F3}" srcOrd="0" destOrd="0" parTransId="{C459405E-62F6-4450-84F3-C8D2861EEB58}" sibTransId="{FFCD9B02-DA2A-4BFD-8727-50A522F18F61}"/>
    <dgm:cxn modelId="{45FA0A38-C48C-4D10-A8A8-008EE7FE957C}" type="presOf" srcId="{82DF6D3E-DAF7-4D74-80A7-D4E54A192189}" destId="{A21063E9-0F5B-4F6F-85E1-B4CC18E792C5}" srcOrd="0" destOrd="0" presId="urn:microsoft.com/office/officeart/2008/layout/PictureAccentList"/>
    <dgm:cxn modelId="{F7691D76-3C9F-4D56-BEFD-29B49FA93F2A}" type="presOf" srcId="{A21D01A2-B235-4D17-9BEA-0D2FD2E3506D}" destId="{66AB7276-A2B1-42F1-A4ED-88BDCD2633F3}" srcOrd="0" destOrd="0" presId="urn:microsoft.com/office/officeart/2008/layout/PictureAccentList"/>
    <dgm:cxn modelId="{0938B584-7715-4453-B255-EE125C647F84}" srcId="{219D921D-393D-4275-BB47-0ED9AF634184}" destId="{A21D01A2-B235-4D17-9BEA-0D2FD2E3506D}" srcOrd="0" destOrd="0" parTransId="{57441D3C-151B-4E93-8E5A-C7DC4945FD4C}" sibTransId="{FD10A74B-C14D-4FC2-AAD0-2E7BE2B839E6}"/>
    <dgm:cxn modelId="{C4078B98-785F-42B7-B925-916001E0EE49}" srcId="{A21D01A2-B235-4D17-9BEA-0D2FD2E3506D}" destId="{82DF6D3E-DAF7-4D74-80A7-D4E54A192189}" srcOrd="1" destOrd="0" parTransId="{F6C39C0D-6200-4459-A5AE-395F2CEC28B1}" sibTransId="{201565D4-98BC-4ABC-9B97-98617932236C}"/>
    <dgm:cxn modelId="{5BEF8B3E-4BA1-4827-8164-79C46B893653}" type="presParOf" srcId="{3C0C0CA7-717F-4D5E-AEB7-03439D8BC9C8}" destId="{9EB8089D-BA03-4399-B481-7BE597BF4FCB}" srcOrd="0" destOrd="0" presId="urn:microsoft.com/office/officeart/2008/layout/PictureAccentList"/>
    <dgm:cxn modelId="{C66571BE-7D37-4E7C-BF6E-1DAF12682481}" type="presParOf" srcId="{9EB8089D-BA03-4399-B481-7BE597BF4FCB}" destId="{B4D91A14-3BA6-4A50-9739-98BE97F3E3F4}" srcOrd="0" destOrd="0" presId="urn:microsoft.com/office/officeart/2008/layout/PictureAccentList"/>
    <dgm:cxn modelId="{9B0B6642-AB4B-42E8-B8BA-F4F520799AA9}" type="presParOf" srcId="{B4D91A14-3BA6-4A50-9739-98BE97F3E3F4}" destId="{66AB7276-A2B1-42F1-A4ED-88BDCD2633F3}" srcOrd="0" destOrd="0" presId="urn:microsoft.com/office/officeart/2008/layout/PictureAccentList"/>
    <dgm:cxn modelId="{C40EC9B4-4A22-4D02-A8E4-F620AE059CE1}" type="presParOf" srcId="{9EB8089D-BA03-4399-B481-7BE597BF4FCB}" destId="{ACB26AFB-4D56-4B51-AB0A-1A42ADBE3B08}" srcOrd="1" destOrd="0" presId="urn:microsoft.com/office/officeart/2008/layout/PictureAccentList"/>
    <dgm:cxn modelId="{EF394B33-A712-4C1C-A2AB-4A2B53044694}" type="presParOf" srcId="{ACB26AFB-4D56-4B51-AB0A-1A42ADBE3B08}" destId="{9CB8B4BD-8CE1-4539-8777-2CFA8D56DA79}" srcOrd="0" destOrd="0" presId="urn:microsoft.com/office/officeart/2008/layout/PictureAccentList"/>
    <dgm:cxn modelId="{BAD04619-DED0-48CB-8D90-440149C4BE18}" type="presParOf" srcId="{9CB8B4BD-8CE1-4539-8777-2CFA8D56DA79}" destId="{9A1E067F-24BF-4BA9-80C8-24D88C3AAF0B}" srcOrd="0" destOrd="0" presId="urn:microsoft.com/office/officeart/2008/layout/PictureAccentList"/>
    <dgm:cxn modelId="{5DB6D2AB-134F-4745-B971-A678B710B24D}" type="presParOf" srcId="{9CB8B4BD-8CE1-4539-8777-2CFA8D56DA79}" destId="{D6BE5D22-4207-402A-A51D-DC11A7487396}" srcOrd="1" destOrd="0" presId="urn:microsoft.com/office/officeart/2008/layout/PictureAccentList"/>
    <dgm:cxn modelId="{793D5362-EA89-464F-8BC8-F585B8EAE440}" type="presParOf" srcId="{ACB26AFB-4D56-4B51-AB0A-1A42ADBE3B08}" destId="{CB6C3495-7D1F-4DE9-BB4D-9912BC5CA3F9}" srcOrd="1" destOrd="0" presId="urn:microsoft.com/office/officeart/2008/layout/PictureAccentList"/>
    <dgm:cxn modelId="{1BA4FAC4-D02C-4D94-B45F-50D5FC2F3E95}" type="presParOf" srcId="{CB6C3495-7D1F-4DE9-BB4D-9912BC5CA3F9}" destId="{3BE57D0E-7047-4555-8693-D611C7798596}" srcOrd="0" destOrd="0" presId="urn:microsoft.com/office/officeart/2008/layout/PictureAccentList"/>
    <dgm:cxn modelId="{2EBD80F1-D3BA-417A-97C3-37B73A347DC2}" type="presParOf" srcId="{CB6C3495-7D1F-4DE9-BB4D-9912BC5CA3F9}" destId="{A21063E9-0F5B-4F6F-85E1-B4CC18E792C5}"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7276-A2B1-42F1-A4ED-88BDCD2633F3}">
      <dsp:nvSpPr>
        <dsp:cNvPr id="0" name=""/>
        <dsp:cNvSpPr/>
      </dsp:nvSpPr>
      <dsp:spPr>
        <a:xfrm>
          <a:off x="0" y="736689"/>
          <a:ext cx="12191999" cy="1353518"/>
        </a:xfrm>
        <a:prstGeom prst="roundRect">
          <a:avLst>
            <a:gd name="adj" fmla="val 10000"/>
          </a:avLst>
        </a:prstGeom>
        <a:solidFill>
          <a:srgbClr val="FAB8D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100000"/>
            </a:lnSpc>
            <a:spcBef>
              <a:spcPct val="0"/>
            </a:spcBef>
            <a:spcAft>
              <a:spcPct val="35000"/>
            </a:spcAft>
            <a:buNone/>
          </a:pPr>
          <a:r>
            <a:rPr lang="en-US" sz="4000" b="1" kern="1200" dirty="0" err="1">
              <a:solidFill>
                <a:schemeClr val="tx1"/>
              </a:solidFill>
              <a:latin typeface="Times New Roman" panose="02020603050405020304" pitchFamily="18" charset="0"/>
              <a:cs typeface="Times New Roman" panose="02020603050405020304" pitchFamily="18" charset="0"/>
            </a:rPr>
            <a:t>Dựa</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vào</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bảng</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dưới</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đây</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em</a:t>
          </a:r>
          <a:r>
            <a:rPr lang="en-US" sz="4000" b="1" kern="1200" dirty="0">
              <a:solidFill>
                <a:schemeClr val="tx1"/>
              </a:solidFill>
              <a:latin typeface="Times New Roman" panose="02020603050405020304" pitchFamily="18" charset="0"/>
              <a:cs typeface="Times New Roman" panose="02020603050405020304" pitchFamily="18" charset="0"/>
            </a:rPr>
            <a:t> </a:t>
          </a:r>
          <a:r>
            <a:rPr lang="en-US" sz="4000" b="1" kern="1200" dirty="0" err="1">
              <a:solidFill>
                <a:schemeClr val="tx1"/>
              </a:solidFill>
              <a:latin typeface="Times New Roman" panose="02020603050405020304" pitchFamily="18" charset="0"/>
              <a:cs typeface="Times New Roman" panose="02020603050405020304" pitchFamily="18" charset="0"/>
            </a:rPr>
            <a:t>hãy</a:t>
          </a:r>
          <a:r>
            <a:rPr lang="en-US" sz="4000" b="1" kern="1200" dirty="0">
              <a:solidFill>
                <a:schemeClr val="tx1"/>
              </a:solidFill>
              <a:latin typeface="Times New Roman" panose="02020603050405020304" pitchFamily="18" charset="0"/>
              <a:cs typeface="Times New Roman" panose="02020603050405020304" pitchFamily="18" charset="0"/>
            </a:rPr>
            <a:t>:</a:t>
          </a:r>
        </a:p>
      </dsp:txBody>
      <dsp:txXfrm>
        <a:off x="39643" y="776332"/>
        <a:ext cx="12112713" cy="1274232"/>
      </dsp:txXfrm>
    </dsp:sp>
    <dsp:sp modelId="{9A1E067F-24BF-4BA9-80C8-24D88C3AAF0B}">
      <dsp:nvSpPr>
        <dsp:cNvPr id="0" name=""/>
        <dsp:cNvSpPr/>
      </dsp:nvSpPr>
      <dsp:spPr>
        <a:xfrm>
          <a:off x="10010" y="2394731"/>
          <a:ext cx="1622838" cy="1652471"/>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E5D22-4207-402A-A51D-DC11A7487396}">
      <dsp:nvSpPr>
        <dsp:cNvPr id="0" name=""/>
        <dsp:cNvSpPr/>
      </dsp:nvSpPr>
      <dsp:spPr>
        <a:xfrm>
          <a:off x="1752643" y="2389526"/>
          <a:ext cx="10429346" cy="1662880"/>
        </a:xfrm>
        <a:prstGeom prst="roundRect">
          <a:avLst>
            <a:gd name="adj" fmla="val 16670"/>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vi-VN" sz="3600" kern="1200" dirty="0"/>
            <a:t>Xác định những phẩm chất, kĩ năng chủ yếu của người thợ khi làm một nghề truyền thống cụ thể. </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1833833" y="2470716"/>
        <a:ext cx="10266966" cy="1500500"/>
      </dsp:txXfrm>
    </dsp:sp>
    <dsp:sp modelId="{3BE57D0E-7047-4555-8693-D611C7798596}">
      <dsp:nvSpPr>
        <dsp:cNvPr id="0" name=""/>
        <dsp:cNvSpPr/>
      </dsp:nvSpPr>
      <dsp:spPr>
        <a:xfrm>
          <a:off x="16163" y="4320263"/>
          <a:ext cx="1610533" cy="1526258"/>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063E9-0F5B-4F6F-85E1-B4CC18E792C5}">
      <dsp:nvSpPr>
        <dsp:cNvPr id="0" name=""/>
        <dsp:cNvSpPr/>
      </dsp:nvSpPr>
      <dsp:spPr>
        <a:xfrm>
          <a:off x="1752643" y="4251952"/>
          <a:ext cx="10429346" cy="1662880"/>
        </a:xfrm>
        <a:prstGeom prst="roundRect">
          <a:avLst>
            <a:gd name="adj" fmla="val 16670"/>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just" defTabSz="1555750">
            <a:lnSpc>
              <a:spcPct val="90000"/>
            </a:lnSpc>
            <a:spcBef>
              <a:spcPct val="0"/>
            </a:spcBef>
            <a:spcAft>
              <a:spcPct val="35000"/>
            </a:spcAft>
            <a:buNone/>
          </a:pPr>
          <a:r>
            <a:rPr lang="vi-VN" sz="3500" kern="1200" dirty="0"/>
            <a:t>Tự đánh giá bản thân có những đặc điểm nào phù hợp đối với nghề đó</a:t>
          </a:r>
          <a:r>
            <a:rPr lang="vi-VN" sz="3500" i="1" kern="1200" dirty="0"/>
            <a:t> </a:t>
          </a:r>
          <a:endParaRPr lang="en-US" sz="3500" kern="1200" dirty="0">
            <a:solidFill>
              <a:schemeClr val="tx1"/>
            </a:solidFill>
            <a:latin typeface="Times New Roman" panose="02020603050405020304" pitchFamily="18" charset="0"/>
            <a:cs typeface="Times New Roman" panose="02020603050405020304" pitchFamily="18" charset="0"/>
          </a:endParaRPr>
        </a:p>
      </dsp:txBody>
      <dsp:txXfrm>
        <a:off x="1833833" y="4333142"/>
        <a:ext cx="10266966" cy="15005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8T03:46:10.74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8533E-1FAF-4D12-AFC0-A899C4A82608}"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48E91-B153-4506-AAC3-0F87988DF869}" type="slidenum">
              <a:rPr lang="en-US" smtClean="0"/>
              <a:t>‹#›</a:t>
            </a:fld>
            <a:endParaRPr lang="en-US"/>
          </a:p>
        </p:txBody>
      </p:sp>
    </p:spTree>
    <p:extLst>
      <p:ext uri="{BB962C8B-B14F-4D97-AF65-F5344CB8AC3E}">
        <p14:creationId xmlns:p14="http://schemas.microsoft.com/office/powerpoint/2010/main" val="195071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48E91-B153-4506-AAC3-0F87988DF869}" type="slidenum">
              <a:rPr lang="en-US" smtClean="0"/>
              <a:t>23</a:t>
            </a:fld>
            <a:endParaRPr lang="en-US"/>
          </a:p>
        </p:txBody>
      </p:sp>
    </p:spTree>
    <p:extLst>
      <p:ext uri="{BB962C8B-B14F-4D97-AF65-F5344CB8AC3E}">
        <p14:creationId xmlns:p14="http://schemas.microsoft.com/office/powerpoint/2010/main" val="361688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082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42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48E91-B153-4506-AAC3-0F87988DF869}" type="slidenum">
              <a:rPr lang="en-US" smtClean="0"/>
              <a:t>12</a:t>
            </a:fld>
            <a:endParaRPr lang="en-US"/>
          </a:p>
        </p:txBody>
      </p:sp>
    </p:spTree>
    <p:extLst>
      <p:ext uri="{BB962C8B-B14F-4D97-AF65-F5344CB8AC3E}">
        <p14:creationId xmlns:p14="http://schemas.microsoft.com/office/powerpoint/2010/main" val="270371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710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25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482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2330600" y="2663600"/>
            <a:ext cx="7530400" cy="121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9" name="Google Shape;39;p3"/>
          <p:cNvSpPr txBox="1">
            <a:spLocks noGrp="1"/>
          </p:cNvSpPr>
          <p:nvPr>
            <p:ph type="subTitle" idx="1"/>
          </p:nvPr>
        </p:nvSpPr>
        <p:spPr>
          <a:xfrm>
            <a:off x="3890400" y="3893300"/>
            <a:ext cx="4410800" cy="9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0" name="Google Shape;40;p3"/>
          <p:cNvSpPr txBox="1">
            <a:spLocks noGrp="1"/>
          </p:cNvSpPr>
          <p:nvPr>
            <p:ph type="title" idx="2" hasCustomPrompt="1"/>
          </p:nvPr>
        </p:nvSpPr>
        <p:spPr>
          <a:xfrm>
            <a:off x="5217233" y="1069984"/>
            <a:ext cx="1757200" cy="11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81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229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spTree>
      <p:nvGrpSpPr>
        <p:cNvPr id="1" name="Shape 556"/>
        <p:cNvGrpSpPr/>
        <p:nvPr/>
      </p:nvGrpSpPr>
      <p:grpSpPr>
        <a:xfrm>
          <a:off x="0" y="0"/>
          <a:ext cx="0" cy="0"/>
          <a:chOff x="0" y="0"/>
          <a:chExt cx="0" cy="0"/>
        </a:xfrm>
      </p:grpSpPr>
      <p:grpSp>
        <p:nvGrpSpPr>
          <p:cNvPr id="559" name="Google Shape;559;p15"/>
          <p:cNvGrpSpPr/>
          <p:nvPr/>
        </p:nvGrpSpPr>
        <p:grpSpPr>
          <a:xfrm>
            <a:off x="-72966" y="6132732"/>
            <a:ext cx="12373887" cy="725147"/>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879627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80352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94"/>
        <p:cNvGrpSpPr/>
        <p:nvPr/>
      </p:nvGrpSpPr>
      <p:grpSpPr>
        <a:xfrm>
          <a:off x="0" y="0"/>
          <a:ext cx="0" cy="0"/>
          <a:chOff x="0" y="0"/>
          <a:chExt cx="0" cy="0"/>
        </a:xfrm>
      </p:grpSpPr>
      <p:sp>
        <p:nvSpPr>
          <p:cNvPr id="95" name="Google Shape;95;p3"/>
          <p:cNvSpPr/>
          <p:nvPr/>
        </p:nvSpPr>
        <p:spPr>
          <a:xfrm>
            <a:off x="1" y="5935201"/>
            <a:ext cx="12256433" cy="150437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9" name="Google Shape;99;p3"/>
          <p:cNvGrpSpPr/>
          <p:nvPr/>
        </p:nvGrpSpPr>
        <p:grpSpPr>
          <a:xfrm>
            <a:off x="11717907" y="6239283"/>
            <a:ext cx="40903" cy="69172"/>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1133085" y="6788386"/>
            <a:ext cx="110519" cy="83437"/>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9654785" y="6308462"/>
            <a:ext cx="107935" cy="83437"/>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10941295" y="6482684"/>
            <a:ext cx="107008" cy="8454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63483" y="6695906"/>
            <a:ext cx="46167" cy="118545"/>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9323059" y="6907066"/>
            <a:ext cx="44412" cy="105388"/>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8156806" y="6436596"/>
            <a:ext cx="147911" cy="176737"/>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2290276" y="6788390"/>
            <a:ext cx="55723" cy="125125"/>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7523291" y="6686556"/>
            <a:ext cx="108764" cy="137237"/>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6371399" y="6689321"/>
            <a:ext cx="118319" cy="13170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a:off x="5066561" y="6628670"/>
            <a:ext cx="147911" cy="117439"/>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5435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1" userDrawn="1">
  <p:cSld name="Section header 1">
    <p:spTree>
      <p:nvGrpSpPr>
        <p:cNvPr id="1" name="Shape 513"/>
        <p:cNvGrpSpPr/>
        <p:nvPr/>
      </p:nvGrpSpPr>
      <p:grpSpPr>
        <a:xfrm>
          <a:off x="0" y="0"/>
          <a:ext cx="0" cy="0"/>
          <a:chOff x="0" y="0"/>
          <a:chExt cx="0" cy="0"/>
        </a:xfrm>
      </p:grpSpPr>
      <p:grpSp>
        <p:nvGrpSpPr>
          <p:cNvPr id="517" name="Google Shape;517;p14"/>
          <p:cNvGrpSpPr/>
          <p:nvPr/>
        </p:nvGrpSpPr>
        <p:grpSpPr>
          <a:xfrm flipH="1">
            <a:off x="1" y="5935201"/>
            <a:ext cx="12256433" cy="1504376"/>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4514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7586800" y="4154200"/>
            <a:ext cx="3645200" cy="74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 name="Google Shape;24;p3"/>
          <p:cNvSpPr txBox="1">
            <a:spLocks noGrp="1"/>
          </p:cNvSpPr>
          <p:nvPr>
            <p:ph type="body" idx="1"/>
          </p:nvPr>
        </p:nvSpPr>
        <p:spPr>
          <a:xfrm>
            <a:off x="7586800" y="4792900"/>
            <a:ext cx="3645200" cy="11624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4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 name="Google Shape;25;p3"/>
          <p:cNvSpPr txBox="1">
            <a:spLocks noGrp="1"/>
          </p:cNvSpPr>
          <p:nvPr>
            <p:ph type="title" idx="2" hasCustomPrompt="1"/>
          </p:nvPr>
        </p:nvSpPr>
        <p:spPr>
          <a:xfrm>
            <a:off x="9642767" y="2512633"/>
            <a:ext cx="1589200" cy="81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accent5"/>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 name="Google Shape;26;p3"/>
          <p:cNvSpPr/>
          <p:nvPr/>
        </p:nvSpPr>
        <p:spPr>
          <a:xfrm rot="10800000">
            <a:off x="8118808" y="48438"/>
            <a:ext cx="4073192" cy="1520597"/>
          </a:xfrm>
          <a:custGeom>
            <a:avLst/>
            <a:gdLst/>
            <a:ahLst/>
            <a:cxnLst/>
            <a:rect l="l" t="t" r="r" b="b"/>
            <a:pathLst>
              <a:path w="9694" h="3766" extrusionOk="0">
                <a:moveTo>
                  <a:pt x="4600" y="0"/>
                </a:moveTo>
                <a:cubicBezTo>
                  <a:pt x="4498" y="0"/>
                  <a:pt x="4395" y="9"/>
                  <a:pt x="4293" y="27"/>
                </a:cubicBezTo>
                <a:cubicBezTo>
                  <a:pt x="3689" y="143"/>
                  <a:pt x="3207" y="580"/>
                  <a:pt x="2836" y="1068"/>
                </a:cubicBezTo>
                <a:cubicBezTo>
                  <a:pt x="2399" y="1666"/>
                  <a:pt x="2099" y="2381"/>
                  <a:pt x="2027" y="3123"/>
                </a:cubicBezTo>
                <a:cubicBezTo>
                  <a:pt x="1798" y="2949"/>
                  <a:pt x="1512" y="2856"/>
                  <a:pt x="1228" y="2856"/>
                </a:cubicBezTo>
                <a:cubicBezTo>
                  <a:pt x="1059" y="2856"/>
                  <a:pt x="892" y="2889"/>
                  <a:pt x="737" y="2957"/>
                </a:cubicBezTo>
                <a:cubicBezTo>
                  <a:pt x="394" y="3095"/>
                  <a:pt x="117" y="3400"/>
                  <a:pt x="0" y="3765"/>
                </a:cubicBezTo>
                <a:lnTo>
                  <a:pt x="9671" y="3765"/>
                </a:lnTo>
                <a:cubicBezTo>
                  <a:pt x="9693" y="3145"/>
                  <a:pt x="9344" y="2519"/>
                  <a:pt x="8812" y="2220"/>
                </a:cubicBezTo>
                <a:cubicBezTo>
                  <a:pt x="8575" y="2093"/>
                  <a:pt x="8309" y="2032"/>
                  <a:pt x="8042" y="2032"/>
                </a:cubicBezTo>
                <a:cubicBezTo>
                  <a:pt x="7586" y="2032"/>
                  <a:pt x="7129" y="2210"/>
                  <a:pt x="6807" y="2541"/>
                </a:cubicBezTo>
                <a:cubicBezTo>
                  <a:pt x="6807" y="1877"/>
                  <a:pt x="6575" y="1184"/>
                  <a:pt x="6115" y="697"/>
                </a:cubicBezTo>
                <a:cubicBezTo>
                  <a:pt x="5726" y="265"/>
                  <a:pt x="5169" y="0"/>
                  <a:pt x="4600" y="0"/>
                </a:cubicBezTo>
                <a:close/>
              </a:path>
            </a:pathLst>
          </a:custGeom>
          <a:solidFill>
            <a:schemeClr val="lt2"/>
          </a:solidFill>
          <a:ln w="76200" cap="flat" cmpd="sng">
            <a:solidFill>
              <a:schemeClr val="lt1"/>
            </a:solidFill>
            <a:prstDash val="solid"/>
            <a:round/>
            <a:headEnd type="none" w="sm" len="sm"/>
            <a:tailEnd type="none" w="sm" len="sm"/>
          </a:ln>
          <a:effectLst>
            <a:outerShdw blurRad="57150" dist="66675" dir="10140000" algn="bl" rotWithShape="0">
              <a:srgbClr val="000000">
                <a:alpha val="6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05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60000" y="1553133"/>
            <a:ext cx="10272000" cy="458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Livvic"/>
              <a:buAutoNum type="arabicPeriod"/>
              <a:defRPr sz="1600"/>
            </a:lvl1pPr>
            <a:lvl2pPr marL="1219170" lvl="1" indent="-423323" rtl="0">
              <a:lnSpc>
                <a:spcPct val="100000"/>
              </a:lnSpc>
              <a:spcBef>
                <a:spcPts val="0"/>
              </a:spcBef>
              <a:spcAft>
                <a:spcPts val="0"/>
              </a:spcAft>
              <a:buClr>
                <a:srgbClr val="434343"/>
              </a:buClr>
              <a:buSzPts val="1400"/>
              <a:buFont typeface="Roboto Condensed Light"/>
              <a:buChar char="○"/>
              <a:defRPr sz="1600"/>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30" name="Google Shape;30;p4"/>
          <p:cNvSpPr/>
          <p:nvPr/>
        </p:nvSpPr>
        <p:spPr>
          <a:xfrm rot="-7200007">
            <a:off x="10788029" y="-339199"/>
            <a:ext cx="1291881" cy="2568856"/>
          </a:xfrm>
          <a:custGeom>
            <a:avLst/>
            <a:gdLst/>
            <a:ahLst/>
            <a:cxnLst/>
            <a:rect l="l" t="t" r="r" b="b"/>
            <a:pathLst>
              <a:path w="3558" h="7075" extrusionOk="0">
                <a:moveTo>
                  <a:pt x="2335" y="1"/>
                </a:moveTo>
                <a:lnTo>
                  <a:pt x="2294" y="294"/>
                </a:lnTo>
                <a:cubicBezTo>
                  <a:pt x="2188" y="945"/>
                  <a:pt x="2042" y="1769"/>
                  <a:pt x="2314" y="2482"/>
                </a:cubicBezTo>
                <a:cubicBezTo>
                  <a:pt x="2380" y="2674"/>
                  <a:pt x="2461" y="2840"/>
                  <a:pt x="2547" y="3012"/>
                </a:cubicBezTo>
                <a:cubicBezTo>
                  <a:pt x="2653" y="3199"/>
                  <a:pt x="2734" y="3391"/>
                  <a:pt x="2800" y="3578"/>
                </a:cubicBezTo>
                <a:cubicBezTo>
                  <a:pt x="2820" y="4043"/>
                  <a:pt x="2840" y="4528"/>
                  <a:pt x="2840" y="4968"/>
                </a:cubicBezTo>
                <a:cubicBezTo>
                  <a:pt x="2800" y="4882"/>
                  <a:pt x="2779" y="4801"/>
                  <a:pt x="2759" y="4715"/>
                </a:cubicBezTo>
                <a:cubicBezTo>
                  <a:pt x="2734" y="3977"/>
                  <a:pt x="2633" y="3346"/>
                  <a:pt x="2400" y="2820"/>
                </a:cubicBezTo>
                <a:cubicBezTo>
                  <a:pt x="2128" y="2148"/>
                  <a:pt x="1683" y="1597"/>
                  <a:pt x="1137" y="1264"/>
                </a:cubicBezTo>
                <a:cubicBezTo>
                  <a:pt x="864" y="1092"/>
                  <a:pt x="546" y="991"/>
                  <a:pt x="253" y="885"/>
                </a:cubicBezTo>
                <a:lnTo>
                  <a:pt x="0" y="799"/>
                </a:lnTo>
                <a:lnTo>
                  <a:pt x="20" y="1052"/>
                </a:lnTo>
                <a:cubicBezTo>
                  <a:pt x="61" y="1410"/>
                  <a:pt x="127" y="1749"/>
                  <a:pt x="187" y="2002"/>
                </a:cubicBezTo>
                <a:cubicBezTo>
                  <a:pt x="293" y="2380"/>
                  <a:pt x="420" y="2820"/>
                  <a:pt x="672" y="3199"/>
                </a:cubicBezTo>
                <a:cubicBezTo>
                  <a:pt x="864" y="3472"/>
                  <a:pt x="1071" y="3704"/>
                  <a:pt x="1263" y="3896"/>
                </a:cubicBezTo>
                <a:cubicBezTo>
                  <a:pt x="1577" y="4169"/>
                  <a:pt x="1895" y="4422"/>
                  <a:pt x="2229" y="4674"/>
                </a:cubicBezTo>
                <a:cubicBezTo>
                  <a:pt x="2274" y="4695"/>
                  <a:pt x="2335" y="4735"/>
                  <a:pt x="2380" y="4781"/>
                </a:cubicBezTo>
                <a:cubicBezTo>
                  <a:pt x="2608" y="5473"/>
                  <a:pt x="2779" y="6190"/>
                  <a:pt x="2885" y="6928"/>
                </a:cubicBezTo>
                <a:cubicBezTo>
                  <a:pt x="2885" y="6989"/>
                  <a:pt x="2926" y="7029"/>
                  <a:pt x="2966" y="7054"/>
                </a:cubicBezTo>
                <a:lnTo>
                  <a:pt x="3113" y="7075"/>
                </a:lnTo>
                <a:cubicBezTo>
                  <a:pt x="3158" y="7075"/>
                  <a:pt x="3179" y="7054"/>
                  <a:pt x="3219" y="7009"/>
                </a:cubicBezTo>
                <a:cubicBezTo>
                  <a:pt x="3239" y="6968"/>
                  <a:pt x="3264" y="6928"/>
                  <a:pt x="3264" y="6883"/>
                </a:cubicBezTo>
                <a:cubicBezTo>
                  <a:pt x="3239" y="6736"/>
                  <a:pt x="3219" y="6590"/>
                  <a:pt x="3179" y="6423"/>
                </a:cubicBezTo>
                <a:cubicBezTo>
                  <a:pt x="3219" y="5619"/>
                  <a:pt x="3219" y="4781"/>
                  <a:pt x="3199" y="3896"/>
                </a:cubicBezTo>
                <a:cubicBezTo>
                  <a:pt x="3219" y="3644"/>
                  <a:pt x="3285" y="3411"/>
                  <a:pt x="3365" y="3179"/>
                </a:cubicBezTo>
                <a:cubicBezTo>
                  <a:pt x="3537" y="2653"/>
                  <a:pt x="3557" y="2082"/>
                  <a:pt x="3411" y="1537"/>
                </a:cubicBezTo>
                <a:cubicBezTo>
                  <a:pt x="3285" y="1031"/>
                  <a:pt x="3012" y="632"/>
                  <a:pt x="2567" y="208"/>
                </a:cubicBezTo>
                <a:lnTo>
                  <a:pt x="2335" y="1"/>
                </a:lnTo>
                <a:close/>
              </a:path>
            </a:pathLst>
          </a:custGeom>
          <a:solidFill>
            <a:srgbClr val="FFFFFF"/>
          </a:solidFill>
          <a:ln>
            <a:noFill/>
          </a:ln>
          <a:effectLst>
            <a:outerShdw blurRad="85725" dist="76200" dir="10860000" algn="bl" rotWithShape="0">
              <a:srgbClr val="000000">
                <a:alpha val="6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4"/>
          <p:cNvSpPr/>
          <p:nvPr/>
        </p:nvSpPr>
        <p:spPr>
          <a:xfrm rot="-7200007">
            <a:off x="10873727" y="504008"/>
            <a:ext cx="871784" cy="1354323"/>
          </a:xfrm>
          <a:custGeom>
            <a:avLst/>
            <a:gdLst/>
            <a:ahLst/>
            <a:cxnLst/>
            <a:rect l="l" t="t" r="r" b="b"/>
            <a:pathLst>
              <a:path w="2401" h="3730" extrusionOk="0">
                <a:moveTo>
                  <a:pt x="0" y="1"/>
                </a:moveTo>
                <a:lnTo>
                  <a:pt x="0" y="1"/>
                </a:lnTo>
                <a:cubicBezTo>
                  <a:pt x="46" y="319"/>
                  <a:pt x="106" y="612"/>
                  <a:pt x="172" y="905"/>
                </a:cubicBezTo>
                <a:cubicBezTo>
                  <a:pt x="273" y="1304"/>
                  <a:pt x="399" y="1729"/>
                  <a:pt x="632" y="2087"/>
                </a:cubicBezTo>
                <a:cubicBezTo>
                  <a:pt x="778" y="2315"/>
                  <a:pt x="991" y="2527"/>
                  <a:pt x="1203" y="2719"/>
                </a:cubicBezTo>
                <a:cubicBezTo>
                  <a:pt x="1496" y="2992"/>
                  <a:pt x="1814" y="3245"/>
                  <a:pt x="2127" y="3497"/>
                </a:cubicBezTo>
                <a:cubicBezTo>
                  <a:pt x="2234" y="3558"/>
                  <a:pt x="2340" y="3623"/>
                  <a:pt x="2400" y="3730"/>
                </a:cubicBezTo>
                <a:cubicBezTo>
                  <a:pt x="2400" y="3098"/>
                  <a:pt x="2320" y="2421"/>
                  <a:pt x="2067" y="1835"/>
                </a:cubicBezTo>
                <a:cubicBezTo>
                  <a:pt x="1814" y="1244"/>
                  <a:pt x="1410" y="718"/>
                  <a:pt x="864" y="380"/>
                </a:cubicBezTo>
                <a:cubicBezTo>
                  <a:pt x="591" y="213"/>
                  <a:pt x="298" y="107"/>
                  <a:pt x="0" y="1"/>
                </a:cubicBezTo>
                <a:close/>
              </a:path>
            </a:pathLst>
          </a:custGeom>
          <a:solidFill>
            <a:srgbClr val="C0D8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p4"/>
          <p:cNvSpPr/>
          <p:nvPr/>
        </p:nvSpPr>
        <p:spPr>
          <a:xfrm rot="-7200007">
            <a:off x="10591755" y="227060"/>
            <a:ext cx="422276" cy="1300949"/>
          </a:xfrm>
          <a:custGeom>
            <a:avLst/>
            <a:gdLst/>
            <a:ahLst/>
            <a:cxnLst/>
            <a:rect l="l" t="t" r="r" b="b"/>
            <a:pathLst>
              <a:path w="1163" h="3583" extrusionOk="0">
                <a:moveTo>
                  <a:pt x="233" y="0"/>
                </a:moveTo>
                <a:cubicBezTo>
                  <a:pt x="107" y="697"/>
                  <a:pt x="1" y="1435"/>
                  <a:pt x="233" y="2107"/>
                </a:cubicBezTo>
                <a:cubicBezTo>
                  <a:pt x="425" y="2612"/>
                  <a:pt x="784" y="3057"/>
                  <a:pt x="784" y="3583"/>
                </a:cubicBezTo>
                <a:cubicBezTo>
                  <a:pt x="804" y="3310"/>
                  <a:pt x="885" y="3057"/>
                  <a:pt x="971" y="2804"/>
                </a:cubicBezTo>
                <a:cubicBezTo>
                  <a:pt x="1137" y="2299"/>
                  <a:pt x="1163" y="1748"/>
                  <a:pt x="1011" y="1243"/>
                </a:cubicBezTo>
                <a:cubicBezTo>
                  <a:pt x="885" y="738"/>
                  <a:pt x="612" y="359"/>
                  <a:pt x="233" y="0"/>
                </a:cubicBezTo>
                <a:close/>
              </a:path>
            </a:pathLst>
          </a:custGeom>
          <a:solidFill>
            <a:srgbClr val="C0D8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 name="Google Shape;33;p4"/>
          <p:cNvSpPr/>
          <p:nvPr/>
        </p:nvSpPr>
        <p:spPr>
          <a:xfrm rot="-7200007">
            <a:off x="11245233" y="-220321"/>
            <a:ext cx="779921" cy="1897504"/>
          </a:xfrm>
          <a:custGeom>
            <a:avLst/>
            <a:gdLst/>
            <a:ahLst/>
            <a:cxnLst/>
            <a:rect l="l" t="t" r="r" b="b"/>
            <a:pathLst>
              <a:path w="2148" h="5226" extrusionOk="0">
                <a:moveTo>
                  <a:pt x="20" y="0"/>
                </a:moveTo>
                <a:cubicBezTo>
                  <a:pt x="0" y="21"/>
                  <a:pt x="0" y="21"/>
                  <a:pt x="0" y="46"/>
                </a:cubicBezTo>
                <a:cubicBezTo>
                  <a:pt x="1137" y="1536"/>
                  <a:pt x="1855" y="3330"/>
                  <a:pt x="2107" y="5200"/>
                </a:cubicBezTo>
                <a:cubicBezTo>
                  <a:pt x="2107" y="5225"/>
                  <a:pt x="2107" y="5225"/>
                  <a:pt x="2127" y="5225"/>
                </a:cubicBezTo>
                <a:cubicBezTo>
                  <a:pt x="2127" y="5225"/>
                  <a:pt x="2148" y="5225"/>
                  <a:pt x="2148" y="5200"/>
                </a:cubicBezTo>
                <a:cubicBezTo>
                  <a:pt x="1895" y="3330"/>
                  <a:pt x="1183" y="1536"/>
                  <a:pt x="46" y="0"/>
                </a:cubicBezTo>
                <a:close/>
              </a:path>
            </a:pathLst>
          </a:custGeom>
          <a:solidFill>
            <a:srgbClr val="5097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 name="Google Shape;34;p4"/>
          <p:cNvSpPr/>
          <p:nvPr/>
        </p:nvSpPr>
        <p:spPr>
          <a:xfrm rot="-7200007">
            <a:off x="11268881" y="-400835"/>
            <a:ext cx="130713" cy="1873177"/>
          </a:xfrm>
          <a:custGeom>
            <a:avLst/>
            <a:gdLst/>
            <a:ahLst/>
            <a:cxnLst/>
            <a:rect l="l" t="t" r="r" b="b"/>
            <a:pathLst>
              <a:path w="360" h="5159" extrusionOk="0">
                <a:moveTo>
                  <a:pt x="1" y="0"/>
                </a:moveTo>
                <a:lnTo>
                  <a:pt x="1" y="20"/>
                </a:lnTo>
                <a:cubicBezTo>
                  <a:pt x="21" y="167"/>
                  <a:pt x="66" y="339"/>
                  <a:pt x="87" y="485"/>
                </a:cubicBezTo>
                <a:cubicBezTo>
                  <a:pt x="147" y="864"/>
                  <a:pt x="193" y="1263"/>
                  <a:pt x="213" y="1602"/>
                </a:cubicBezTo>
                <a:cubicBezTo>
                  <a:pt x="299" y="2885"/>
                  <a:pt x="319" y="4042"/>
                  <a:pt x="253" y="5139"/>
                </a:cubicBezTo>
                <a:cubicBezTo>
                  <a:pt x="253" y="5159"/>
                  <a:pt x="274" y="5159"/>
                  <a:pt x="274" y="5159"/>
                </a:cubicBezTo>
                <a:cubicBezTo>
                  <a:pt x="299" y="5159"/>
                  <a:pt x="299" y="5159"/>
                  <a:pt x="299" y="5139"/>
                </a:cubicBezTo>
                <a:cubicBezTo>
                  <a:pt x="359" y="4042"/>
                  <a:pt x="339" y="2885"/>
                  <a:pt x="253" y="1602"/>
                </a:cubicBezTo>
                <a:cubicBezTo>
                  <a:pt x="233" y="1263"/>
                  <a:pt x="193" y="864"/>
                  <a:pt x="127" y="465"/>
                </a:cubicBezTo>
                <a:cubicBezTo>
                  <a:pt x="107" y="313"/>
                  <a:pt x="66" y="167"/>
                  <a:pt x="46" y="0"/>
                </a:cubicBezTo>
                <a:close/>
              </a:path>
            </a:pathLst>
          </a:custGeom>
          <a:solidFill>
            <a:srgbClr val="5097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 name="Google Shape;35;p4"/>
          <p:cNvSpPr/>
          <p:nvPr/>
        </p:nvSpPr>
        <p:spPr>
          <a:xfrm rot="5400000" flipH="1">
            <a:off x="-1556834" y="4664333"/>
            <a:ext cx="3750499" cy="636803"/>
          </a:xfrm>
          <a:custGeom>
            <a:avLst/>
            <a:gdLst/>
            <a:ahLst/>
            <a:cxnLst/>
            <a:rect l="l" t="t" r="r" b="b"/>
            <a:pathLst>
              <a:path w="8979" h="1778" extrusionOk="0">
                <a:moveTo>
                  <a:pt x="7600" y="1"/>
                </a:moveTo>
                <a:cubicBezTo>
                  <a:pt x="7267" y="1"/>
                  <a:pt x="6921" y="100"/>
                  <a:pt x="6624" y="254"/>
                </a:cubicBezTo>
                <a:cubicBezTo>
                  <a:pt x="6165" y="487"/>
                  <a:pt x="5749" y="858"/>
                  <a:pt x="5472" y="1295"/>
                </a:cubicBezTo>
                <a:cubicBezTo>
                  <a:pt x="5079" y="880"/>
                  <a:pt x="4547" y="581"/>
                  <a:pt x="3971" y="531"/>
                </a:cubicBezTo>
                <a:cubicBezTo>
                  <a:pt x="3927" y="528"/>
                  <a:pt x="3882" y="526"/>
                  <a:pt x="3837" y="526"/>
                </a:cubicBezTo>
                <a:cubicBezTo>
                  <a:pt x="3313" y="526"/>
                  <a:pt x="2725" y="761"/>
                  <a:pt x="2470" y="1246"/>
                </a:cubicBezTo>
                <a:cubicBezTo>
                  <a:pt x="2142" y="960"/>
                  <a:pt x="1749" y="740"/>
                  <a:pt x="1309" y="740"/>
                </a:cubicBezTo>
                <a:cubicBezTo>
                  <a:pt x="1288" y="740"/>
                  <a:pt x="1267" y="741"/>
                  <a:pt x="1246" y="742"/>
                </a:cubicBezTo>
                <a:cubicBezTo>
                  <a:pt x="881" y="764"/>
                  <a:pt x="554" y="946"/>
                  <a:pt x="277" y="1201"/>
                </a:cubicBezTo>
                <a:cubicBezTo>
                  <a:pt x="188" y="1295"/>
                  <a:pt x="94" y="1412"/>
                  <a:pt x="0" y="1500"/>
                </a:cubicBezTo>
                <a:cubicBezTo>
                  <a:pt x="22" y="1595"/>
                  <a:pt x="22" y="1689"/>
                  <a:pt x="22" y="1777"/>
                </a:cubicBezTo>
                <a:lnTo>
                  <a:pt x="8978" y="1777"/>
                </a:lnTo>
                <a:cubicBezTo>
                  <a:pt x="8934" y="1223"/>
                  <a:pt x="8840" y="647"/>
                  <a:pt x="8447" y="304"/>
                </a:cubicBezTo>
                <a:cubicBezTo>
                  <a:pt x="8213" y="89"/>
                  <a:pt x="7913" y="1"/>
                  <a:pt x="7600" y="1"/>
                </a:cubicBezTo>
                <a:close/>
              </a:path>
            </a:pathLst>
          </a:custGeom>
          <a:solidFill>
            <a:schemeClr val="accent1"/>
          </a:solidFill>
          <a:ln w="76200" cap="flat" cmpd="sng">
            <a:solidFill>
              <a:schemeClr val="lt1"/>
            </a:solidFill>
            <a:prstDash val="solid"/>
            <a:round/>
            <a:headEnd type="none" w="sm" len="sm"/>
            <a:tailEnd type="none" w="sm" len="sm"/>
          </a:ln>
          <a:effectLst>
            <a:outerShdw blurRad="85725" dist="66675" dir="16140000" algn="bl" rotWithShape="0">
              <a:srgbClr val="000000">
                <a:alpha val="6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335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2" name="Google Shape;232;p21"/>
          <p:cNvSpPr/>
          <p:nvPr/>
        </p:nvSpPr>
        <p:spPr>
          <a:xfrm flipH="1">
            <a:off x="10286985" y="4500567"/>
            <a:ext cx="4187916" cy="2944503"/>
          </a:xfrm>
          <a:custGeom>
            <a:avLst/>
            <a:gdLst/>
            <a:ahLst/>
            <a:cxnLst/>
            <a:rect l="l" t="t" r="r" b="b"/>
            <a:pathLst>
              <a:path w="19248" h="16326" extrusionOk="0">
                <a:moveTo>
                  <a:pt x="8476" y="1"/>
                </a:moveTo>
                <a:cubicBezTo>
                  <a:pt x="6441" y="1"/>
                  <a:pt x="4444" y="1118"/>
                  <a:pt x="3069" y="2778"/>
                </a:cubicBezTo>
                <a:cubicBezTo>
                  <a:pt x="1501" y="4650"/>
                  <a:pt x="648" y="7143"/>
                  <a:pt x="299" y="9657"/>
                </a:cubicBezTo>
                <a:cubicBezTo>
                  <a:pt x="0" y="11823"/>
                  <a:pt x="94" y="14110"/>
                  <a:pt x="233" y="16326"/>
                </a:cubicBezTo>
                <a:lnTo>
                  <a:pt x="19225" y="16326"/>
                </a:lnTo>
                <a:cubicBezTo>
                  <a:pt x="19247" y="14731"/>
                  <a:pt x="19203" y="13163"/>
                  <a:pt x="18876" y="11618"/>
                </a:cubicBezTo>
                <a:cubicBezTo>
                  <a:pt x="18461" y="9702"/>
                  <a:pt x="17586" y="7857"/>
                  <a:pt x="16157" y="6750"/>
                </a:cubicBezTo>
                <a:cubicBezTo>
                  <a:pt x="15830" y="6495"/>
                  <a:pt x="15465" y="6284"/>
                  <a:pt x="15188" y="5985"/>
                </a:cubicBezTo>
                <a:cubicBezTo>
                  <a:pt x="14495" y="5293"/>
                  <a:pt x="14191" y="4279"/>
                  <a:pt x="13753" y="3404"/>
                </a:cubicBezTo>
                <a:cubicBezTo>
                  <a:pt x="12834" y="1604"/>
                  <a:pt x="11100" y="308"/>
                  <a:pt x="9233" y="53"/>
                </a:cubicBezTo>
                <a:cubicBezTo>
                  <a:pt x="8981" y="18"/>
                  <a:pt x="8728" y="1"/>
                  <a:pt x="8476" y="1"/>
                </a:cubicBezTo>
                <a:close/>
              </a:path>
            </a:pathLst>
          </a:custGeom>
          <a:solidFill>
            <a:schemeClr val="accent2"/>
          </a:solidFill>
          <a:ln w="76200" cap="flat" cmpd="sng">
            <a:solidFill>
              <a:schemeClr val="lt1"/>
            </a:solidFill>
            <a:prstDash val="solid"/>
            <a:round/>
            <a:headEnd type="none" w="sm" len="sm"/>
            <a:tailEnd type="none" w="sm" len="sm"/>
          </a:ln>
          <a:effectLst>
            <a:outerShdw blurRad="57150" dist="76200" dir="10140000" algn="bl" rotWithShape="0">
              <a:srgbClr val="000000">
                <a:alpha val="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21"/>
          <p:cNvSpPr/>
          <p:nvPr/>
        </p:nvSpPr>
        <p:spPr>
          <a:xfrm rot="10800000">
            <a:off x="-205000" y="1"/>
            <a:ext cx="4240392" cy="819967"/>
          </a:xfrm>
          <a:custGeom>
            <a:avLst/>
            <a:gdLst/>
            <a:ahLst/>
            <a:cxnLst/>
            <a:rect l="l" t="t" r="r" b="b"/>
            <a:pathLst>
              <a:path w="8979" h="1778" extrusionOk="0">
                <a:moveTo>
                  <a:pt x="7600" y="1"/>
                </a:moveTo>
                <a:cubicBezTo>
                  <a:pt x="7267" y="1"/>
                  <a:pt x="6921" y="100"/>
                  <a:pt x="6624" y="254"/>
                </a:cubicBezTo>
                <a:cubicBezTo>
                  <a:pt x="6165" y="487"/>
                  <a:pt x="5749" y="858"/>
                  <a:pt x="5472" y="1295"/>
                </a:cubicBezTo>
                <a:cubicBezTo>
                  <a:pt x="5079" y="880"/>
                  <a:pt x="4547" y="581"/>
                  <a:pt x="3971" y="531"/>
                </a:cubicBezTo>
                <a:cubicBezTo>
                  <a:pt x="3927" y="528"/>
                  <a:pt x="3882" y="526"/>
                  <a:pt x="3837" y="526"/>
                </a:cubicBezTo>
                <a:cubicBezTo>
                  <a:pt x="3313" y="526"/>
                  <a:pt x="2725" y="761"/>
                  <a:pt x="2470" y="1246"/>
                </a:cubicBezTo>
                <a:cubicBezTo>
                  <a:pt x="2142" y="960"/>
                  <a:pt x="1749" y="740"/>
                  <a:pt x="1309" y="740"/>
                </a:cubicBezTo>
                <a:cubicBezTo>
                  <a:pt x="1288" y="740"/>
                  <a:pt x="1267" y="741"/>
                  <a:pt x="1246" y="742"/>
                </a:cubicBezTo>
                <a:cubicBezTo>
                  <a:pt x="881" y="764"/>
                  <a:pt x="554" y="946"/>
                  <a:pt x="277" y="1201"/>
                </a:cubicBezTo>
                <a:cubicBezTo>
                  <a:pt x="188" y="1295"/>
                  <a:pt x="94" y="1412"/>
                  <a:pt x="0" y="1500"/>
                </a:cubicBezTo>
                <a:cubicBezTo>
                  <a:pt x="22" y="1595"/>
                  <a:pt x="22" y="1689"/>
                  <a:pt x="22" y="1777"/>
                </a:cubicBezTo>
                <a:lnTo>
                  <a:pt x="8978" y="1777"/>
                </a:lnTo>
                <a:cubicBezTo>
                  <a:pt x="8934" y="1223"/>
                  <a:pt x="8840" y="647"/>
                  <a:pt x="8447" y="304"/>
                </a:cubicBezTo>
                <a:cubicBezTo>
                  <a:pt x="8213" y="89"/>
                  <a:pt x="7913" y="1"/>
                  <a:pt x="7600" y="1"/>
                </a:cubicBezTo>
                <a:close/>
              </a:path>
            </a:pathLst>
          </a:custGeom>
          <a:solidFill>
            <a:schemeClr val="lt2"/>
          </a:solidFill>
          <a:ln w="76200" cap="flat" cmpd="sng">
            <a:solidFill>
              <a:schemeClr val="lt1"/>
            </a:solidFill>
            <a:prstDash val="solid"/>
            <a:round/>
            <a:headEnd type="none" w="sm" len="sm"/>
            <a:tailEnd type="none" w="sm" len="sm"/>
          </a:ln>
          <a:effectLst>
            <a:outerShdw blurRad="57150" dist="76200" dir="10140000" algn="bl" rotWithShape="0">
              <a:srgbClr val="000000">
                <a:alpha val="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326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0960034" y="5695552"/>
            <a:ext cx="1095488" cy="1083520"/>
          </a:xfrm>
          <a:prstGeom prst="rect">
            <a:avLst/>
          </a:prstGeom>
        </p:spPr>
      </p:pic>
    </p:spTree>
    <p:extLst>
      <p:ext uri="{BB962C8B-B14F-4D97-AF65-F5344CB8AC3E}">
        <p14:creationId xmlns:p14="http://schemas.microsoft.com/office/powerpoint/2010/main" val="1180449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984154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382395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6" cstate="print"/>
          <a:srcRect/>
          <a:stretch>
            <a:fillRect/>
          </a:stretch>
        </p:blipFill>
        <p:spPr bwMode="auto">
          <a:xfrm>
            <a:off x="0" y="0"/>
            <a:ext cx="12192000" cy="6873875"/>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 id="2147483716" r:id="rId12"/>
    <p:sldLayoutId id="2147483721" r:id="rId13"/>
    <p:sldLayoutId id="2147483725" r:id="rId14"/>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图片 6"/>
          <p:cNvPicPr>
            <a:picLocks noChangeAspect="1" noChangeArrowheads="1"/>
          </p:cNvPicPr>
          <p:nvPr/>
        </p:nvPicPr>
        <p:blipFill>
          <a:blip r:embed="rId22" cstate="print"/>
          <a:srcRect/>
          <a:stretch>
            <a:fillRect/>
          </a:stretch>
        </p:blipFill>
        <p:spPr bwMode="auto">
          <a:xfrm>
            <a:off x="0" y="0"/>
            <a:ext cx="12192000" cy="6873875"/>
          </a:xfrm>
          <a:prstGeom prst="rect">
            <a:avLst/>
          </a:prstGeom>
          <a:noFill/>
          <a:ln w="9525">
            <a:noFill/>
            <a:miter lim="800000"/>
            <a:headEnd/>
            <a:tailEnd/>
          </a:ln>
        </p:spPr>
      </p:pic>
      <p:grpSp>
        <p:nvGrpSpPr>
          <p:cNvPr id="3075" name="组合 7"/>
          <p:cNvGrpSpPr>
            <a:grpSpLocks/>
          </p:cNvGrpSpPr>
          <p:nvPr/>
        </p:nvGrpSpPr>
        <p:grpSpPr bwMode="auto">
          <a:xfrm>
            <a:off x="-1955800" y="-12700"/>
            <a:ext cx="16078200" cy="7874000"/>
            <a:chOff x="0" y="0"/>
            <a:chExt cx="2801938" cy="1589087"/>
          </a:xfrm>
        </p:grpSpPr>
        <p:sp>
          <p:nvSpPr>
            <p:cNvPr id="3078" name="Freeform 62"/>
            <p:cNvSpPr/>
            <p:nvPr/>
          </p:nvSpPr>
          <p:spPr bwMode="auto">
            <a:xfrm>
              <a:off x="335026" y="0"/>
              <a:ext cx="2133545" cy="1589087"/>
            </a:xfrm>
            <a:custGeom>
              <a:avLst/>
              <a:gdLst>
                <a:gd name="T0" fmla="*/ 2147483647 w 1774"/>
                <a:gd name="T1" fmla="*/ 2147483647 h 1319"/>
                <a:gd name="T2" fmla="*/ 2147483647 w 1774"/>
                <a:gd name="T3" fmla="*/ 2147483647 h 1319"/>
                <a:gd name="T4" fmla="*/ 2147483647 w 1774"/>
                <a:gd name="T5" fmla="*/ 2147483647 h 1319"/>
                <a:gd name="T6" fmla="*/ 0 w 1774"/>
                <a:gd name="T7" fmla="*/ 2147483647 h 1319"/>
                <a:gd name="T8" fmla="*/ 0 w 1774"/>
                <a:gd name="T9" fmla="*/ 2147483647 h 1319"/>
                <a:gd name="T10" fmla="*/ 2147483647 w 1774"/>
                <a:gd name="T11" fmla="*/ 0 h 1319"/>
                <a:gd name="T12" fmla="*/ 2147483647 w 1774"/>
                <a:gd name="T13" fmla="*/ 0 h 1319"/>
                <a:gd name="T14" fmla="*/ 2147483647 w 1774"/>
                <a:gd name="T15" fmla="*/ 2147483647 h 1319"/>
                <a:gd name="T16" fmla="*/ 2147483647 w 1774"/>
                <a:gd name="T17" fmla="*/ 2147483647 h 1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74" h="1319">
                  <a:moveTo>
                    <a:pt x="1774" y="1233"/>
                  </a:moveTo>
                  <a:cubicBezTo>
                    <a:pt x="1774" y="1281"/>
                    <a:pt x="1735" y="1319"/>
                    <a:pt x="1688" y="1319"/>
                  </a:cubicBezTo>
                  <a:cubicBezTo>
                    <a:pt x="86" y="1319"/>
                    <a:pt x="86" y="1319"/>
                    <a:pt x="86" y="1319"/>
                  </a:cubicBezTo>
                  <a:cubicBezTo>
                    <a:pt x="38" y="1319"/>
                    <a:pt x="0" y="1281"/>
                    <a:pt x="0" y="1233"/>
                  </a:cubicBezTo>
                  <a:cubicBezTo>
                    <a:pt x="0" y="86"/>
                    <a:pt x="0" y="86"/>
                    <a:pt x="0" y="86"/>
                  </a:cubicBezTo>
                  <a:cubicBezTo>
                    <a:pt x="0" y="38"/>
                    <a:pt x="38" y="0"/>
                    <a:pt x="86" y="0"/>
                  </a:cubicBezTo>
                  <a:cubicBezTo>
                    <a:pt x="1688" y="0"/>
                    <a:pt x="1688" y="0"/>
                    <a:pt x="1688" y="0"/>
                  </a:cubicBezTo>
                  <a:cubicBezTo>
                    <a:pt x="1735" y="0"/>
                    <a:pt x="1774" y="38"/>
                    <a:pt x="1774" y="86"/>
                  </a:cubicBezTo>
                  <a:cubicBezTo>
                    <a:pt x="1774" y="1233"/>
                    <a:pt x="1774" y="1233"/>
                    <a:pt x="1774" y="1233"/>
                  </a:cubicBezTo>
                </a:path>
              </a:pathLst>
            </a:custGeom>
            <a:solidFill>
              <a:srgbClr val="666666"/>
            </a:solidFill>
            <a:ln w="9525">
              <a:noFill/>
              <a:round/>
            </a:ln>
          </p:spPr>
          <p:txBody>
            <a:bodyPr/>
            <a:lstStyle/>
            <a:p>
              <a:pPr>
                <a:buFontTx/>
                <a:buNone/>
                <a:defRPr/>
              </a:pPr>
              <a:endParaRPr lang="zh-CN" altLang="en-US"/>
            </a:p>
          </p:txBody>
        </p:sp>
        <p:sp>
          <p:nvSpPr>
            <p:cNvPr id="3079" name="Freeform 63"/>
            <p:cNvSpPr/>
            <p:nvPr/>
          </p:nvSpPr>
          <p:spPr bwMode="auto">
            <a:xfrm>
              <a:off x="350796" y="12815"/>
              <a:ext cx="2102007" cy="1563457"/>
            </a:xfrm>
            <a:custGeom>
              <a:avLst/>
              <a:gdLst>
                <a:gd name="T0" fmla="*/ 2147483647 w 1746"/>
                <a:gd name="T1" fmla="*/ 2147483647 h 1299"/>
                <a:gd name="T2" fmla="*/ 2147483647 w 1746"/>
                <a:gd name="T3" fmla="*/ 2147483647 h 1299"/>
                <a:gd name="T4" fmla="*/ 2147483647 w 1746"/>
                <a:gd name="T5" fmla="*/ 2147483647 h 1299"/>
                <a:gd name="T6" fmla="*/ 0 w 1746"/>
                <a:gd name="T7" fmla="*/ 2147483647 h 1299"/>
                <a:gd name="T8" fmla="*/ 0 w 1746"/>
                <a:gd name="T9" fmla="*/ 2147483647 h 1299"/>
                <a:gd name="T10" fmla="*/ 2147483647 w 1746"/>
                <a:gd name="T11" fmla="*/ 0 h 1299"/>
                <a:gd name="T12" fmla="*/ 2147483647 w 1746"/>
                <a:gd name="T13" fmla="*/ 0 h 1299"/>
                <a:gd name="T14" fmla="*/ 2147483647 w 1746"/>
                <a:gd name="T15" fmla="*/ 2147483647 h 1299"/>
                <a:gd name="T16" fmla="*/ 2147483647 w 1746"/>
                <a:gd name="T17" fmla="*/ 2147483647 h 1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6" h="1299">
                  <a:moveTo>
                    <a:pt x="1746" y="1214"/>
                  </a:moveTo>
                  <a:cubicBezTo>
                    <a:pt x="1746" y="1261"/>
                    <a:pt x="1708" y="1299"/>
                    <a:pt x="1661" y="1299"/>
                  </a:cubicBezTo>
                  <a:cubicBezTo>
                    <a:pt x="85" y="1299"/>
                    <a:pt x="85" y="1299"/>
                    <a:pt x="85" y="1299"/>
                  </a:cubicBezTo>
                  <a:cubicBezTo>
                    <a:pt x="38" y="1299"/>
                    <a:pt x="0" y="1261"/>
                    <a:pt x="0" y="1214"/>
                  </a:cubicBezTo>
                  <a:cubicBezTo>
                    <a:pt x="0" y="85"/>
                    <a:pt x="0" y="85"/>
                    <a:pt x="0" y="85"/>
                  </a:cubicBezTo>
                  <a:cubicBezTo>
                    <a:pt x="0" y="38"/>
                    <a:pt x="38" y="0"/>
                    <a:pt x="85" y="0"/>
                  </a:cubicBezTo>
                  <a:cubicBezTo>
                    <a:pt x="1661" y="0"/>
                    <a:pt x="1661" y="0"/>
                    <a:pt x="1661" y="0"/>
                  </a:cubicBezTo>
                  <a:cubicBezTo>
                    <a:pt x="1708" y="0"/>
                    <a:pt x="1746" y="38"/>
                    <a:pt x="1746" y="85"/>
                  </a:cubicBezTo>
                  <a:cubicBezTo>
                    <a:pt x="1746" y="1214"/>
                    <a:pt x="1746" y="1214"/>
                    <a:pt x="1746" y="1214"/>
                  </a:cubicBezTo>
                </a:path>
              </a:pathLst>
            </a:custGeom>
            <a:solidFill>
              <a:srgbClr val="4D4D4D"/>
            </a:solidFill>
            <a:ln w="9525">
              <a:noFill/>
              <a:round/>
            </a:ln>
          </p:spPr>
          <p:txBody>
            <a:bodyPr/>
            <a:lstStyle/>
            <a:p>
              <a:pPr>
                <a:buFontTx/>
                <a:buNone/>
                <a:defRPr/>
              </a:pPr>
              <a:endParaRPr lang="zh-CN" altLang="en-US"/>
            </a:p>
          </p:txBody>
        </p:sp>
        <p:sp>
          <p:nvSpPr>
            <p:cNvPr id="3080" name="Freeform 64"/>
            <p:cNvSpPr/>
            <p:nvPr/>
          </p:nvSpPr>
          <p:spPr bwMode="auto">
            <a:xfrm>
              <a:off x="0" y="1393975"/>
              <a:ext cx="2801938" cy="195112"/>
            </a:xfrm>
            <a:custGeom>
              <a:avLst/>
              <a:gdLst>
                <a:gd name="T0" fmla="*/ 0 w 2329"/>
                <a:gd name="T1" fmla="*/ 0 h 162"/>
                <a:gd name="T2" fmla="*/ 0 w 2329"/>
                <a:gd name="T3" fmla="*/ 2147483647 h 162"/>
                <a:gd name="T4" fmla="*/ 2147483647 w 2329"/>
                <a:gd name="T5" fmla="*/ 2147483647 h 162"/>
                <a:gd name="T6" fmla="*/ 2147483647 w 2329"/>
                <a:gd name="T7" fmla="*/ 2147483647 h 162"/>
                <a:gd name="T8" fmla="*/ 2147483647 w 2329"/>
                <a:gd name="T9" fmla="*/ 2147483647 h 162"/>
                <a:gd name="T10" fmla="*/ 2147483647 w 2329"/>
                <a:gd name="T11" fmla="*/ 0 h 162"/>
                <a:gd name="T12" fmla="*/ 0 w 2329"/>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9" h="162">
                  <a:moveTo>
                    <a:pt x="0" y="0"/>
                  </a:moveTo>
                  <a:cubicBezTo>
                    <a:pt x="0" y="76"/>
                    <a:pt x="0" y="76"/>
                    <a:pt x="0" y="76"/>
                  </a:cubicBezTo>
                  <a:cubicBezTo>
                    <a:pt x="0" y="124"/>
                    <a:pt x="51" y="162"/>
                    <a:pt x="113" y="162"/>
                  </a:cubicBezTo>
                  <a:cubicBezTo>
                    <a:pt x="2216" y="162"/>
                    <a:pt x="2216" y="162"/>
                    <a:pt x="2216" y="162"/>
                  </a:cubicBezTo>
                  <a:cubicBezTo>
                    <a:pt x="2279" y="162"/>
                    <a:pt x="2329" y="124"/>
                    <a:pt x="2329" y="76"/>
                  </a:cubicBezTo>
                  <a:cubicBezTo>
                    <a:pt x="2329" y="0"/>
                    <a:pt x="2329" y="0"/>
                    <a:pt x="2329" y="0"/>
                  </a:cubicBezTo>
                  <a:lnTo>
                    <a:pt x="0" y="0"/>
                  </a:lnTo>
                  <a:close/>
                </a:path>
              </a:pathLst>
            </a:custGeom>
            <a:solidFill>
              <a:srgbClr val="F0F0F0"/>
            </a:solidFill>
            <a:ln w="9525">
              <a:noFill/>
              <a:round/>
            </a:ln>
          </p:spPr>
          <p:txBody>
            <a:bodyPr/>
            <a:lstStyle/>
            <a:p>
              <a:pPr>
                <a:buFontTx/>
                <a:buNone/>
                <a:defRPr/>
              </a:pPr>
              <a:endParaRPr lang="zh-CN" altLang="en-US"/>
            </a:p>
          </p:txBody>
        </p:sp>
        <p:sp>
          <p:nvSpPr>
            <p:cNvPr id="3081" name="Freeform 65"/>
            <p:cNvSpPr/>
            <p:nvPr/>
          </p:nvSpPr>
          <p:spPr bwMode="auto">
            <a:xfrm>
              <a:off x="3043" y="1508031"/>
              <a:ext cx="2795852" cy="81056"/>
            </a:xfrm>
            <a:custGeom>
              <a:avLst/>
              <a:gdLst>
                <a:gd name="T0" fmla="*/ 0 w 2323"/>
                <a:gd name="T1" fmla="*/ 0 h 67"/>
                <a:gd name="T2" fmla="*/ 2147483647 w 2323"/>
                <a:gd name="T3" fmla="*/ 2147483647 h 67"/>
                <a:gd name="T4" fmla="*/ 2147483647 w 2323"/>
                <a:gd name="T5" fmla="*/ 2147483647 h 67"/>
                <a:gd name="T6" fmla="*/ 2147483647 w 2323"/>
                <a:gd name="T7" fmla="*/ 0 h 67"/>
                <a:gd name="T8" fmla="*/ 0 w 2323"/>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3" h="67">
                  <a:moveTo>
                    <a:pt x="0" y="0"/>
                  </a:moveTo>
                  <a:cubicBezTo>
                    <a:pt x="11" y="38"/>
                    <a:pt x="56" y="67"/>
                    <a:pt x="110" y="67"/>
                  </a:cubicBezTo>
                  <a:cubicBezTo>
                    <a:pt x="2213" y="67"/>
                    <a:pt x="2213" y="67"/>
                    <a:pt x="2213" y="67"/>
                  </a:cubicBezTo>
                  <a:cubicBezTo>
                    <a:pt x="2267" y="67"/>
                    <a:pt x="2312" y="38"/>
                    <a:pt x="2323" y="0"/>
                  </a:cubicBezTo>
                  <a:lnTo>
                    <a:pt x="0" y="0"/>
                  </a:lnTo>
                  <a:close/>
                </a:path>
              </a:pathLst>
            </a:custGeom>
            <a:solidFill>
              <a:srgbClr val="CACACA"/>
            </a:solidFill>
            <a:ln w="9525">
              <a:noFill/>
              <a:round/>
            </a:ln>
          </p:spPr>
          <p:txBody>
            <a:bodyPr/>
            <a:lstStyle/>
            <a:p>
              <a:pPr>
                <a:buFontTx/>
                <a:buNone/>
                <a:defRPr/>
              </a:pPr>
              <a:endParaRPr lang="zh-CN" altLang="en-US"/>
            </a:p>
          </p:txBody>
        </p:sp>
        <p:sp>
          <p:nvSpPr>
            <p:cNvPr id="3082" name="Rectangle 66"/>
            <p:cNvSpPr>
              <a:spLocks noChangeArrowheads="1"/>
            </p:cNvSpPr>
            <p:nvPr/>
          </p:nvSpPr>
          <p:spPr bwMode="auto">
            <a:xfrm>
              <a:off x="444581" y="119182"/>
              <a:ext cx="1914436" cy="1196941"/>
            </a:xfrm>
            <a:prstGeom prst="rect">
              <a:avLst/>
            </a:prstGeom>
            <a:solidFill>
              <a:srgbClr val="A5E6E4"/>
            </a:solidFill>
            <a:ln w="9525">
              <a:noFill/>
              <a:miter lim="800000"/>
            </a:ln>
          </p:spPr>
          <p:txBody>
            <a:bodyPr/>
            <a:lstStyle/>
            <a:p>
              <a:pPr>
                <a:defRPr/>
              </a:pPr>
              <a:endParaRPr lang="zh-CN" altLang="en-US"/>
            </a:p>
          </p:txBody>
        </p:sp>
        <p:sp>
          <p:nvSpPr>
            <p:cNvPr id="3083" name="Rectangle 67"/>
            <p:cNvSpPr>
              <a:spLocks noChangeArrowheads="1"/>
            </p:cNvSpPr>
            <p:nvPr/>
          </p:nvSpPr>
          <p:spPr bwMode="auto">
            <a:xfrm>
              <a:off x="444581" y="119182"/>
              <a:ext cx="1914436" cy="1196941"/>
            </a:xfrm>
            <a:prstGeom prst="rect">
              <a:avLst/>
            </a:prstGeom>
            <a:noFill/>
            <a:ln w="9525">
              <a:noFill/>
              <a:miter lim="800000"/>
            </a:ln>
          </p:spPr>
          <p:txBody>
            <a:bodyPr/>
            <a:lstStyle/>
            <a:p>
              <a:pPr>
                <a:defRPr/>
              </a:pPr>
              <a:endParaRPr lang="zh-CN" altLang="en-US"/>
            </a:p>
          </p:txBody>
        </p:sp>
        <p:sp>
          <p:nvSpPr>
            <p:cNvPr id="3084" name="Freeform 69"/>
            <p:cNvSpPr/>
            <p:nvPr/>
          </p:nvSpPr>
          <p:spPr bwMode="auto">
            <a:xfrm>
              <a:off x="444581" y="150899"/>
              <a:ext cx="1914436" cy="1165224"/>
            </a:xfrm>
            <a:custGeom>
              <a:avLst/>
              <a:gdLst>
                <a:gd name="T0" fmla="*/ 2147483647 w 1206"/>
                <a:gd name="T1" fmla="*/ 2147483647 h 734"/>
                <a:gd name="T2" fmla="*/ 0 w 1206"/>
                <a:gd name="T3" fmla="*/ 2147483647 h 734"/>
                <a:gd name="T4" fmla="*/ 2147483647 w 1206"/>
                <a:gd name="T5" fmla="*/ 0 h 734"/>
                <a:gd name="T6" fmla="*/ 2147483647 w 1206"/>
                <a:gd name="T7" fmla="*/ 0 h 734"/>
                <a:gd name="T8" fmla="*/ 2147483647 w 1206"/>
                <a:gd name="T9" fmla="*/ 2147483647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734">
                  <a:moveTo>
                    <a:pt x="1206" y="734"/>
                  </a:moveTo>
                  <a:lnTo>
                    <a:pt x="0" y="734"/>
                  </a:lnTo>
                  <a:lnTo>
                    <a:pt x="16" y="0"/>
                  </a:lnTo>
                  <a:lnTo>
                    <a:pt x="1189" y="0"/>
                  </a:lnTo>
                  <a:lnTo>
                    <a:pt x="1206" y="734"/>
                  </a:lnTo>
                </a:path>
              </a:pathLst>
            </a:custGeom>
            <a:noFill/>
            <a:ln w="9525">
              <a:noFill/>
              <a:round/>
            </a:ln>
          </p:spPr>
          <p:txBody>
            <a:bodyPr/>
            <a:lstStyle/>
            <a:p>
              <a:pPr>
                <a:buFontTx/>
                <a:buNone/>
                <a:defRPr/>
              </a:pPr>
              <a:endParaRPr lang="zh-CN" altLang="en-US"/>
            </a:p>
          </p:txBody>
        </p:sp>
        <p:sp>
          <p:nvSpPr>
            <p:cNvPr id="3085" name="Oval 74"/>
            <p:cNvSpPr>
              <a:spLocks noChangeArrowheads="1"/>
            </p:cNvSpPr>
            <p:nvPr/>
          </p:nvSpPr>
          <p:spPr bwMode="auto">
            <a:xfrm>
              <a:off x="1373304" y="33320"/>
              <a:ext cx="55331" cy="55426"/>
            </a:xfrm>
            <a:prstGeom prst="ellipse">
              <a:avLst/>
            </a:prstGeom>
            <a:solidFill>
              <a:srgbClr val="CACACA"/>
            </a:solidFill>
            <a:ln w="9525">
              <a:noFill/>
              <a:round/>
            </a:ln>
          </p:spPr>
          <p:txBody>
            <a:bodyPr/>
            <a:lstStyle/>
            <a:p>
              <a:pPr>
                <a:defRPr/>
              </a:pPr>
              <a:endParaRPr lang="zh-CN" altLang="en-US"/>
            </a:p>
          </p:txBody>
        </p:sp>
        <p:sp>
          <p:nvSpPr>
            <p:cNvPr id="3086" name="Oval 75"/>
            <p:cNvSpPr>
              <a:spLocks noChangeArrowheads="1"/>
            </p:cNvSpPr>
            <p:nvPr/>
          </p:nvSpPr>
          <p:spPr bwMode="auto">
            <a:xfrm>
              <a:off x="1379667" y="39727"/>
              <a:ext cx="44264" cy="46135"/>
            </a:xfrm>
            <a:prstGeom prst="ellipse">
              <a:avLst/>
            </a:prstGeom>
            <a:solidFill>
              <a:srgbClr val="808080"/>
            </a:solidFill>
            <a:ln w="9525">
              <a:noFill/>
              <a:round/>
            </a:ln>
          </p:spPr>
          <p:txBody>
            <a:bodyPr/>
            <a:lstStyle/>
            <a:p>
              <a:pPr>
                <a:defRPr/>
              </a:pPr>
              <a:endParaRPr lang="zh-CN" altLang="en-US"/>
            </a:p>
          </p:txBody>
        </p:sp>
        <p:sp>
          <p:nvSpPr>
            <p:cNvPr id="3087" name="Freeform 76"/>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close/>
                  <a:moveTo>
                    <a:pt x="619" y="0"/>
                  </a:moveTo>
                  <a:lnTo>
                    <a:pt x="0" y="0"/>
                  </a:lnTo>
                  <a:lnTo>
                    <a:pt x="0" y="39"/>
                  </a:lnTo>
                  <a:lnTo>
                    <a:pt x="619" y="39"/>
                  </a:lnTo>
                  <a:lnTo>
                    <a:pt x="619" y="0"/>
                  </a:lnTo>
                  <a:close/>
                </a:path>
              </a:pathLst>
            </a:custGeom>
            <a:solidFill>
              <a:srgbClr val="CACACA"/>
            </a:solidFill>
            <a:ln w="9525">
              <a:noFill/>
              <a:round/>
            </a:ln>
          </p:spPr>
          <p:txBody>
            <a:bodyPr/>
            <a:lstStyle/>
            <a:p>
              <a:pPr>
                <a:buFontTx/>
                <a:buNone/>
                <a:defRPr/>
              </a:pPr>
              <a:endParaRPr lang="zh-CN" altLang="en-US"/>
            </a:p>
          </p:txBody>
        </p:sp>
        <p:sp>
          <p:nvSpPr>
            <p:cNvPr id="3088" name="Freeform 77"/>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moveTo>
                    <a:pt x="619" y="0"/>
                  </a:moveTo>
                  <a:lnTo>
                    <a:pt x="0" y="0"/>
                  </a:lnTo>
                  <a:lnTo>
                    <a:pt x="0" y="39"/>
                  </a:lnTo>
                  <a:lnTo>
                    <a:pt x="619" y="39"/>
                  </a:lnTo>
                  <a:lnTo>
                    <a:pt x="619" y="0"/>
                  </a:lnTo>
                </a:path>
              </a:pathLst>
            </a:custGeom>
            <a:noFill/>
            <a:ln w="9525">
              <a:noFill/>
              <a:round/>
            </a:ln>
          </p:spPr>
          <p:txBody>
            <a:bodyPr/>
            <a:lstStyle/>
            <a:p>
              <a:pPr>
                <a:buFontTx/>
                <a:buNone/>
                <a:defRPr/>
              </a:pPr>
              <a:endParaRPr lang="zh-CN" altLang="en-US"/>
            </a:p>
          </p:txBody>
        </p:sp>
        <p:sp>
          <p:nvSpPr>
            <p:cNvPr id="3089" name="Oval 78"/>
            <p:cNvSpPr>
              <a:spLocks noChangeArrowheads="1"/>
            </p:cNvSpPr>
            <p:nvPr/>
          </p:nvSpPr>
          <p:spPr bwMode="auto">
            <a:xfrm>
              <a:off x="63630" y="1430178"/>
              <a:ext cx="41221" cy="39727"/>
            </a:xfrm>
            <a:prstGeom prst="ellipse">
              <a:avLst/>
            </a:prstGeom>
            <a:solidFill>
              <a:srgbClr val="CACACA"/>
            </a:solidFill>
            <a:ln w="9525">
              <a:noFill/>
              <a:round/>
            </a:ln>
          </p:spPr>
          <p:txBody>
            <a:bodyPr/>
            <a:lstStyle/>
            <a:p>
              <a:pPr>
                <a:defRPr/>
              </a:pPr>
              <a:endParaRPr lang="zh-CN" altLang="en-US"/>
            </a:p>
          </p:txBody>
        </p:sp>
        <p:sp>
          <p:nvSpPr>
            <p:cNvPr id="3090" name="Oval 79"/>
            <p:cNvSpPr>
              <a:spLocks noChangeArrowheads="1"/>
            </p:cNvSpPr>
            <p:nvPr/>
          </p:nvSpPr>
          <p:spPr bwMode="auto">
            <a:xfrm>
              <a:off x="68333" y="1434984"/>
              <a:ext cx="31815" cy="30436"/>
            </a:xfrm>
            <a:prstGeom prst="ellipse">
              <a:avLst/>
            </a:prstGeom>
            <a:solidFill>
              <a:srgbClr val="666666"/>
            </a:solidFill>
            <a:ln w="9525">
              <a:noFill/>
              <a:round/>
            </a:ln>
          </p:spPr>
          <p:txBody>
            <a:bodyPr/>
            <a:lstStyle/>
            <a:p>
              <a:pPr>
                <a:defRPr/>
              </a:pPr>
              <a:endParaRPr lang="zh-CN" altLang="en-US"/>
            </a:p>
          </p:txBody>
        </p:sp>
        <p:sp>
          <p:nvSpPr>
            <p:cNvPr id="3091" name="Oval 80"/>
            <p:cNvSpPr>
              <a:spLocks noChangeArrowheads="1"/>
            </p:cNvSpPr>
            <p:nvPr/>
          </p:nvSpPr>
          <p:spPr bwMode="auto">
            <a:xfrm>
              <a:off x="128643" y="1430178"/>
              <a:ext cx="41221" cy="39727"/>
            </a:xfrm>
            <a:prstGeom prst="ellipse">
              <a:avLst/>
            </a:prstGeom>
            <a:solidFill>
              <a:srgbClr val="CACACA"/>
            </a:solidFill>
            <a:ln w="9525">
              <a:noFill/>
              <a:round/>
            </a:ln>
          </p:spPr>
          <p:txBody>
            <a:bodyPr/>
            <a:lstStyle/>
            <a:p>
              <a:pPr>
                <a:defRPr/>
              </a:pPr>
              <a:endParaRPr lang="zh-CN" altLang="en-US"/>
            </a:p>
          </p:txBody>
        </p:sp>
        <p:sp>
          <p:nvSpPr>
            <p:cNvPr id="3092" name="Oval 81"/>
            <p:cNvSpPr>
              <a:spLocks noChangeArrowheads="1"/>
            </p:cNvSpPr>
            <p:nvPr/>
          </p:nvSpPr>
          <p:spPr bwMode="auto">
            <a:xfrm>
              <a:off x="133347" y="1434984"/>
              <a:ext cx="31815" cy="30436"/>
            </a:xfrm>
            <a:prstGeom prst="ellipse">
              <a:avLst/>
            </a:prstGeom>
            <a:solidFill>
              <a:srgbClr val="666666"/>
            </a:solidFill>
            <a:ln w="9525">
              <a:noFill/>
              <a:round/>
            </a:ln>
          </p:spPr>
          <p:txBody>
            <a:bodyPr/>
            <a:lstStyle/>
            <a:p>
              <a:pPr>
                <a:defRPr/>
              </a:pPr>
              <a:endParaRPr lang="zh-CN" altLang="en-US"/>
            </a:p>
          </p:txBody>
        </p:sp>
        <p:sp>
          <p:nvSpPr>
            <p:cNvPr id="2" name="Oval 82"/>
            <p:cNvSpPr>
              <a:spLocks noChangeArrowheads="1"/>
            </p:cNvSpPr>
            <p:nvPr/>
          </p:nvSpPr>
          <p:spPr bwMode="auto">
            <a:xfrm>
              <a:off x="193657" y="1430178"/>
              <a:ext cx="41221" cy="39727"/>
            </a:xfrm>
            <a:prstGeom prst="ellipse">
              <a:avLst/>
            </a:prstGeom>
            <a:solidFill>
              <a:srgbClr val="CACACA"/>
            </a:solidFill>
            <a:ln w="9525">
              <a:noFill/>
              <a:round/>
            </a:ln>
          </p:spPr>
          <p:txBody>
            <a:bodyPr/>
            <a:lstStyle/>
            <a:p>
              <a:pPr>
                <a:defRPr/>
              </a:pPr>
              <a:endParaRPr lang="zh-CN" altLang="en-US"/>
            </a:p>
          </p:txBody>
        </p:sp>
        <p:sp>
          <p:nvSpPr>
            <p:cNvPr id="3" name="Oval 83"/>
            <p:cNvSpPr>
              <a:spLocks noChangeArrowheads="1"/>
            </p:cNvSpPr>
            <p:nvPr/>
          </p:nvSpPr>
          <p:spPr bwMode="auto">
            <a:xfrm>
              <a:off x="200020" y="1434984"/>
              <a:ext cx="30155" cy="30436"/>
            </a:xfrm>
            <a:prstGeom prst="ellipse">
              <a:avLst/>
            </a:prstGeom>
            <a:solidFill>
              <a:srgbClr val="666666"/>
            </a:solidFill>
            <a:ln w="9525">
              <a:noFill/>
              <a:round/>
            </a:ln>
          </p:spPr>
          <p:txBody>
            <a:bodyPr/>
            <a:lstStyle/>
            <a:p>
              <a:pPr>
                <a:defRPr/>
              </a:pPr>
              <a:endParaRPr lang="zh-CN" altLang="en-US"/>
            </a:p>
          </p:txBody>
        </p:sp>
      </p:grpSp>
      <p:sp>
        <p:nvSpPr>
          <p:cNvPr id="3093" name="标题占位符 1"/>
          <p:cNvSpPr>
            <a:spLocks noGrp="1" noChangeArrowheads="1"/>
          </p:cNvSpPr>
          <p:nvPr>
            <p:ph type="title" idx="4294967295"/>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94" name="文本占位符 2"/>
          <p:cNvSpPr>
            <a:spLocks noGrp="1" noChangeArrowheads="1"/>
          </p:cNvSpPr>
          <p:nvPr>
            <p:ph type="body" idx="4294967295"/>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 id="2147483719"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sv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jpeg"/><Relationship Id="rId2" Type="http://schemas.openxmlformats.org/officeDocument/2006/relationships/notesSlide" Target="../notesSlides/notesSlide10.xml"/><Relationship Id="rId16" Type="http://schemas.openxmlformats.org/officeDocument/2006/relationships/image" Target="../media/image95.svg"/><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sv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6.png"/><Relationship Id="rId1" Type="http://schemas.openxmlformats.org/officeDocument/2006/relationships/slideLayout" Target="../slideLayouts/slideLayout2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8.png"/><Relationship Id="rId5" Type="http://schemas.openxmlformats.org/officeDocument/2006/relationships/slideLayout" Target="../slideLayouts/slideLayout26.xml"/><Relationship Id="rId4" Type="http://schemas.openxmlformats.org/officeDocument/2006/relationships/audio" Target="../media/media2.m4a"/></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0.jp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sv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sv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8.png"/><Relationship Id="rId5" Type="http://schemas.openxmlformats.org/officeDocument/2006/relationships/slideLayout" Target="../slideLayouts/slideLayout26.xml"/><Relationship Id="rId4" Type="http://schemas.openxmlformats.org/officeDocument/2006/relationships/audio" Target="../media/media2.m4a"/></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20.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sp>
        <p:nvSpPr>
          <p:cNvPr id="17" name="任意多边形 133">
            <a:extLst>
              <a:ext uri="{FF2B5EF4-FFF2-40B4-BE49-F238E27FC236}">
                <a16:creationId xmlns:a16="http://schemas.microsoft.com/office/drawing/2014/main" id="{D88536F3-8112-4C7D-85C5-C0233A1A9137}"/>
              </a:ext>
            </a:extLst>
          </p:cNvPr>
          <p:cNvSpPr/>
          <p:nvPr/>
        </p:nvSpPr>
        <p:spPr>
          <a:xfrm flipH="1">
            <a:off x="4387840" y="1153297"/>
            <a:ext cx="4151870" cy="155850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8" name="图形 13">
            <a:extLst>
              <a:ext uri="{FF2B5EF4-FFF2-40B4-BE49-F238E27FC236}">
                <a16:creationId xmlns:a16="http://schemas.microsoft.com/office/drawing/2014/main" id="{C39E16F7-4026-4FBB-9785-458DF7E80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563" y="3157086"/>
            <a:ext cx="2148356" cy="3700914"/>
          </a:xfrm>
          <a:prstGeom prst="rect">
            <a:avLst/>
          </a:prstGeom>
        </p:spPr>
      </p:pic>
      <p:sp>
        <p:nvSpPr>
          <p:cNvPr id="23" name="Rectangle 22"/>
          <p:cNvSpPr/>
          <p:nvPr/>
        </p:nvSpPr>
        <p:spPr>
          <a:xfrm>
            <a:off x="5057781" y="1596939"/>
            <a:ext cx="2811988" cy="630942"/>
          </a:xfrm>
          <a:prstGeom prst="rect">
            <a:avLst/>
          </a:prstGeom>
        </p:spPr>
        <p:txBody>
          <a:bodyPr wrap="none">
            <a:spAutoFit/>
          </a:bodyPr>
          <a:lstStyle/>
          <a:p>
            <a:r>
              <a:rPr lang="en-US" sz="3500" b="1" dirty="0">
                <a:solidFill>
                  <a:srgbClr val="002060"/>
                </a:solidFill>
                <a:latin typeface="Arial" panose="020B0604020202020204" pitchFamily="34" charset="0"/>
                <a:cs typeface="Arial" panose="020B0604020202020204" pitchFamily="34" charset="0"/>
              </a:rPr>
              <a:t>KHỞI ĐỘNG</a:t>
            </a:r>
          </a:p>
        </p:txBody>
      </p:sp>
      <p:grpSp>
        <p:nvGrpSpPr>
          <p:cNvPr id="16" name="组合 22">
            <a:extLst>
              <a:ext uri="{FF2B5EF4-FFF2-40B4-BE49-F238E27FC236}">
                <a16:creationId xmlns:a16="http://schemas.microsoft.com/office/drawing/2014/main" id="{C26261BE-88F4-4D2C-A0FF-86E327F008CF}"/>
              </a:ext>
            </a:extLst>
          </p:cNvPr>
          <p:cNvGrpSpPr/>
          <p:nvPr/>
        </p:nvGrpSpPr>
        <p:grpSpPr>
          <a:xfrm>
            <a:off x="1542258" y="434687"/>
            <a:ext cx="2713538" cy="2137405"/>
            <a:chOff x="614073" y="359083"/>
            <a:chExt cx="2326836" cy="1775925"/>
          </a:xfrm>
        </p:grpSpPr>
        <p:grpSp>
          <p:nvGrpSpPr>
            <p:cNvPr id="19" name="组合 2">
              <a:extLst>
                <a:ext uri="{FF2B5EF4-FFF2-40B4-BE49-F238E27FC236}">
                  <a16:creationId xmlns:a16="http://schemas.microsoft.com/office/drawing/2014/main" id="{5F48EB7E-10C0-42E1-86C0-C88BD774FC66}"/>
                </a:ext>
              </a:extLst>
            </p:cNvPr>
            <p:cNvGrpSpPr/>
            <p:nvPr/>
          </p:nvGrpSpPr>
          <p:grpSpPr>
            <a:xfrm>
              <a:off x="614073" y="359083"/>
              <a:ext cx="1284558" cy="1284558"/>
              <a:chOff x="2132930" y="1035327"/>
              <a:chExt cx="1307248" cy="1307248"/>
            </a:xfrm>
          </p:grpSpPr>
          <p:grpSp>
            <p:nvGrpSpPr>
              <p:cNvPr id="27" name="组合 3">
                <a:extLst>
                  <a:ext uri="{FF2B5EF4-FFF2-40B4-BE49-F238E27FC236}">
                    <a16:creationId xmlns:a16="http://schemas.microsoft.com/office/drawing/2014/main" id="{92C54BB6-FAF3-45CC-8F19-E1DA314309F1}"/>
                  </a:ext>
                </a:extLst>
              </p:cNvPr>
              <p:cNvGrpSpPr/>
              <p:nvPr/>
            </p:nvGrpSpPr>
            <p:grpSpPr>
              <a:xfrm rot="20755360">
                <a:off x="2132930" y="1035327"/>
                <a:ext cx="1307248" cy="1307248"/>
                <a:chOff x="5153025" y="4019551"/>
                <a:chExt cx="1866899" cy="1866899"/>
              </a:xfrm>
            </p:grpSpPr>
            <p:sp>
              <p:nvSpPr>
                <p:cNvPr id="29" name="椭圆 5">
                  <a:extLst>
                    <a:ext uri="{FF2B5EF4-FFF2-40B4-BE49-F238E27FC236}">
                      <a16:creationId xmlns:a16="http://schemas.microsoft.com/office/drawing/2014/main" id="{4CDD2B07-5E13-4134-83F4-C1C1CBEA1A5A}"/>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0" name="组合 6">
                  <a:extLst>
                    <a:ext uri="{FF2B5EF4-FFF2-40B4-BE49-F238E27FC236}">
                      <a16:creationId xmlns:a16="http://schemas.microsoft.com/office/drawing/2014/main" id="{E8D67CD7-D0AF-46D8-A75A-5D8212698D78}"/>
                    </a:ext>
                  </a:extLst>
                </p:cNvPr>
                <p:cNvGrpSpPr/>
                <p:nvPr/>
              </p:nvGrpSpPr>
              <p:grpSpPr>
                <a:xfrm>
                  <a:off x="6050915" y="4019551"/>
                  <a:ext cx="71120" cy="1866899"/>
                  <a:chOff x="6072187" y="3914775"/>
                  <a:chExt cx="0" cy="2143125"/>
                </a:xfrm>
              </p:grpSpPr>
              <p:cxnSp>
                <p:nvCxnSpPr>
                  <p:cNvPr id="40" name="直接连接符 16">
                    <a:extLst>
                      <a:ext uri="{FF2B5EF4-FFF2-40B4-BE49-F238E27FC236}">
                        <a16:creationId xmlns:a16="http://schemas.microsoft.com/office/drawing/2014/main" id="{8CD2F9E1-B282-4838-B93B-EA5E26727D43}"/>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17">
                    <a:extLst>
                      <a:ext uri="{FF2B5EF4-FFF2-40B4-BE49-F238E27FC236}">
                        <a16:creationId xmlns:a16="http://schemas.microsoft.com/office/drawing/2014/main" id="{4C9EB53B-6E6B-48BC-AFD0-2FA29D4697E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7">
                  <a:extLst>
                    <a:ext uri="{FF2B5EF4-FFF2-40B4-BE49-F238E27FC236}">
                      <a16:creationId xmlns:a16="http://schemas.microsoft.com/office/drawing/2014/main" id="{00A494A0-E5F5-46BA-AE8C-BB63067E3378}"/>
                    </a:ext>
                  </a:extLst>
                </p:cNvPr>
                <p:cNvGrpSpPr/>
                <p:nvPr/>
              </p:nvGrpSpPr>
              <p:grpSpPr>
                <a:xfrm rot="16200000">
                  <a:off x="6050915" y="4019551"/>
                  <a:ext cx="71120" cy="1866899"/>
                  <a:chOff x="6072187" y="3914775"/>
                  <a:chExt cx="0" cy="2143125"/>
                </a:xfrm>
              </p:grpSpPr>
              <p:cxnSp>
                <p:nvCxnSpPr>
                  <p:cNvPr id="38" name="直接连接符 14">
                    <a:extLst>
                      <a:ext uri="{FF2B5EF4-FFF2-40B4-BE49-F238E27FC236}">
                        <a16:creationId xmlns:a16="http://schemas.microsoft.com/office/drawing/2014/main" id="{B4054C4D-84AE-4983-84E7-48186FB1A995}"/>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15">
                    <a:extLst>
                      <a:ext uri="{FF2B5EF4-FFF2-40B4-BE49-F238E27FC236}">
                        <a16:creationId xmlns:a16="http://schemas.microsoft.com/office/drawing/2014/main" id="{E64E26D2-1058-4751-8ECF-10904CA779BB}"/>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8">
                  <a:extLst>
                    <a:ext uri="{FF2B5EF4-FFF2-40B4-BE49-F238E27FC236}">
                      <a16:creationId xmlns:a16="http://schemas.microsoft.com/office/drawing/2014/main" id="{3ED19EE2-DCBB-4264-8C82-59198DAA97E3}"/>
                    </a:ext>
                  </a:extLst>
                </p:cNvPr>
                <p:cNvGrpSpPr/>
                <p:nvPr/>
              </p:nvGrpSpPr>
              <p:grpSpPr>
                <a:xfrm rot="2700000">
                  <a:off x="6050915" y="4019551"/>
                  <a:ext cx="71120" cy="1866899"/>
                  <a:chOff x="6072187" y="3914775"/>
                  <a:chExt cx="0" cy="2143125"/>
                </a:xfrm>
              </p:grpSpPr>
              <p:cxnSp>
                <p:nvCxnSpPr>
                  <p:cNvPr id="36" name="直接连接符 12">
                    <a:extLst>
                      <a:ext uri="{FF2B5EF4-FFF2-40B4-BE49-F238E27FC236}">
                        <a16:creationId xmlns:a16="http://schemas.microsoft.com/office/drawing/2014/main" id="{AF1BB078-D44D-4259-9846-D0EC12B43F43}"/>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13">
                    <a:extLst>
                      <a:ext uri="{FF2B5EF4-FFF2-40B4-BE49-F238E27FC236}">
                        <a16:creationId xmlns:a16="http://schemas.microsoft.com/office/drawing/2014/main" id="{F2544C54-DAC0-4672-B175-1F23D295E35C}"/>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9">
                  <a:extLst>
                    <a:ext uri="{FF2B5EF4-FFF2-40B4-BE49-F238E27FC236}">
                      <a16:creationId xmlns:a16="http://schemas.microsoft.com/office/drawing/2014/main" id="{EF12D16D-5580-48B5-B0A3-217C66EA1478}"/>
                    </a:ext>
                  </a:extLst>
                </p:cNvPr>
                <p:cNvGrpSpPr/>
                <p:nvPr/>
              </p:nvGrpSpPr>
              <p:grpSpPr>
                <a:xfrm rot="18900000" flipH="1">
                  <a:off x="6050915" y="4019551"/>
                  <a:ext cx="71120" cy="1866899"/>
                  <a:chOff x="6072187" y="3914775"/>
                  <a:chExt cx="0" cy="2143125"/>
                </a:xfrm>
              </p:grpSpPr>
              <p:cxnSp>
                <p:nvCxnSpPr>
                  <p:cNvPr id="34" name="直接连接符 10">
                    <a:extLst>
                      <a:ext uri="{FF2B5EF4-FFF2-40B4-BE49-F238E27FC236}">
                        <a16:creationId xmlns:a16="http://schemas.microsoft.com/office/drawing/2014/main" id="{A8BD3DA0-C241-4FE0-B323-EFDE1D177641}"/>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11">
                    <a:extLst>
                      <a:ext uri="{FF2B5EF4-FFF2-40B4-BE49-F238E27FC236}">
                        <a16:creationId xmlns:a16="http://schemas.microsoft.com/office/drawing/2014/main" id="{008DA309-6F86-44E4-AEFD-AC316FACA1B6}"/>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4">
                <a:extLst>
                  <a:ext uri="{FF2B5EF4-FFF2-40B4-BE49-F238E27FC236}">
                    <a16:creationId xmlns:a16="http://schemas.microsoft.com/office/drawing/2014/main" id="{2889319A-94CC-4946-B61D-3D2191A2792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grpSp>
          <p:nvGrpSpPr>
            <p:cNvPr id="20" name="组合 18">
              <a:extLst>
                <a:ext uri="{FF2B5EF4-FFF2-40B4-BE49-F238E27FC236}">
                  <a16:creationId xmlns:a16="http://schemas.microsoft.com/office/drawing/2014/main" id="{FF8E912B-0AAA-400F-BC52-985DCD300817}"/>
                </a:ext>
              </a:extLst>
            </p:cNvPr>
            <p:cNvGrpSpPr/>
            <p:nvPr/>
          </p:nvGrpSpPr>
          <p:grpSpPr>
            <a:xfrm flipH="1">
              <a:off x="661789" y="705551"/>
              <a:ext cx="2279120" cy="1429457"/>
              <a:chOff x="594424" y="1153191"/>
              <a:chExt cx="2605976" cy="1634460"/>
            </a:xfrm>
          </p:grpSpPr>
          <p:sp>
            <p:nvSpPr>
              <p:cNvPr id="21" name="任意多边形 9">
                <a:extLst>
                  <a:ext uri="{FF2B5EF4-FFF2-40B4-BE49-F238E27FC236}">
                    <a16:creationId xmlns:a16="http://schemas.microsoft.com/office/drawing/2014/main" id="{6E17FF76-00A0-464C-9368-A02125377DF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任意多边形 10">
                <a:extLst>
                  <a:ext uri="{FF2B5EF4-FFF2-40B4-BE49-F238E27FC236}">
                    <a16:creationId xmlns:a16="http://schemas.microsoft.com/office/drawing/2014/main" id="{66624FDA-BFF8-4C40-A5C1-092E7DDEABC9}"/>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 name="Group 1">
            <a:extLst>
              <a:ext uri="{FF2B5EF4-FFF2-40B4-BE49-F238E27FC236}">
                <a16:creationId xmlns:a16="http://schemas.microsoft.com/office/drawing/2014/main" id="{EC138268-9CCD-F5B9-88A3-DFDA9CFBC4F3}"/>
              </a:ext>
            </a:extLst>
          </p:cNvPr>
          <p:cNvGrpSpPr/>
          <p:nvPr/>
        </p:nvGrpSpPr>
        <p:grpSpPr>
          <a:xfrm>
            <a:off x="2408169" y="2728210"/>
            <a:ext cx="8039480" cy="4059609"/>
            <a:chOff x="4414921" y="1569593"/>
            <a:chExt cx="7725222" cy="2767351"/>
          </a:xfrm>
        </p:grpSpPr>
        <p:grpSp>
          <p:nvGrpSpPr>
            <p:cNvPr id="3" name="Group 2">
              <a:extLst>
                <a:ext uri="{FF2B5EF4-FFF2-40B4-BE49-F238E27FC236}">
                  <a16:creationId xmlns:a16="http://schemas.microsoft.com/office/drawing/2014/main" id="{71E12E73-9859-2FCA-ED94-AE5A34CC8788}"/>
                </a:ext>
              </a:extLst>
            </p:cNvPr>
            <p:cNvGrpSpPr/>
            <p:nvPr/>
          </p:nvGrpSpPr>
          <p:grpSpPr>
            <a:xfrm>
              <a:off x="4479010" y="2007740"/>
              <a:ext cx="7661133" cy="2329204"/>
              <a:chOff x="4479010" y="2007740"/>
              <a:chExt cx="7661133" cy="2329204"/>
            </a:xfrm>
          </p:grpSpPr>
          <p:sp>
            <p:nvSpPr>
              <p:cNvPr id="7" name="Rectangle: Rounded Corners 7">
                <a:extLst>
                  <a:ext uri="{FF2B5EF4-FFF2-40B4-BE49-F238E27FC236}">
                    <a16:creationId xmlns:a16="http://schemas.microsoft.com/office/drawing/2014/main" id="{F31CD942-F9F0-423E-2388-268C92655A56}"/>
                  </a:ext>
                </a:extLst>
              </p:cNvPr>
              <p:cNvSpPr/>
              <p:nvPr/>
            </p:nvSpPr>
            <p:spPr bwMode="auto">
              <a:xfrm>
                <a:off x="4584916" y="2098148"/>
                <a:ext cx="7555227" cy="2238796"/>
              </a:xfrm>
              <a:prstGeom prst="roundRect">
                <a:avLst/>
              </a:prstGeom>
              <a:solidFill>
                <a:schemeClr val="tx1">
                  <a:lumMod val="50000"/>
                  <a:lumOff val="5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defTabSz="914377" eaLnBrk="0" hangingPunct="0"/>
                <a:endParaRPr lang="en-US"/>
              </a:p>
            </p:txBody>
          </p:sp>
          <p:sp>
            <p:nvSpPr>
              <p:cNvPr id="8" name="Rectangle: Rounded Corners 6">
                <a:extLst>
                  <a:ext uri="{FF2B5EF4-FFF2-40B4-BE49-F238E27FC236}">
                    <a16:creationId xmlns:a16="http://schemas.microsoft.com/office/drawing/2014/main" id="{829DB884-448B-7DFA-EDCB-B737E8F3F24B}"/>
                  </a:ext>
                </a:extLst>
              </p:cNvPr>
              <p:cNvSpPr/>
              <p:nvPr/>
            </p:nvSpPr>
            <p:spPr bwMode="auto">
              <a:xfrm>
                <a:off x="4479010" y="2007740"/>
                <a:ext cx="7555227" cy="2238796"/>
              </a:xfrm>
              <a:prstGeom prst="roundRect">
                <a:avLst/>
              </a:prstGeom>
              <a:solidFill>
                <a:srgbClr val="92D05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defTabSz="914377" eaLnBrk="0" hangingPunct="0"/>
                <a:endParaRPr lang="en-US"/>
              </a:p>
            </p:txBody>
          </p:sp>
        </p:grpSp>
        <p:sp>
          <p:nvSpPr>
            <p:cNvPr id="4" name="Rectangle: Rounded Corners 3">
              <a:extLst>
                <a:ext uri="{FF2B5EF4-FFF2-40B4-BE49-F238E27FC236}">
                  <a16:creationId xmlns:a16="http://schemas.microsoft.com/office/drawing/2014/main" id="{802933DE-A82B-67B1-EA56-1751947E0F30}"/>
                </a:ext>
              </a:extLst>
            </p:cNvPr>
            <p:cNvSpPr/>
            <p:nvPr/>
          </p:nvSpPr>
          <p:spPr bwMode="auto">
            <a:xfrm>
              <a:off x="6584195" y="1630296"/>
              <a:ext cx="3653826" cy="607440"/>
            </a:xfrm>
            <a:prstGeom prst="roundRect">
              <a:avLst/>
            </a:prstGeom>
            <a:solidFill>
              <a:schemeClr val="bg1">
                <a:lumMod val="5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defTabSz="914377" eaLnBrk="0" hangingPunct="0"/>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CB62040-E0DE-5A5F-BB71-0104060CB574}"/>
                </a:ext>
              </a:extLst>
            </p:cNvPr>
            <p:cNvSpPr/>
            <p:nvPr/>
          </p:nvSpPr>
          <p:spPr>
            <a:xfrm>
              <a:off x="4414921" y="2210181"/>
              <a:ext cx="7597045" cy="860200"/>
            </a:xfrm>
            <a:prstGeom prst="rect">
              <a:avLst/>
            </a:prstGeom>
          </p:spPr>
          <p:txBody>
            <a:bodyPr wrap="square">
              <a:spAutoFit/>
            </a:bodyPr>
            <a:lstStyle/>
            <a:p>
              <a:pPr marL="609585" indent="-609585" algn="just" defTabSz="914354">
                <a:buFontTx/>
                <a:buChar char="-"/>
                <a:defRPr/>
              </a:pPr>
              <a:r>
                <a:rPr lang="en-US" sz="3800" dirty="0" err="1">
                  <a:solidFill>
                    <a:schemeClr val="bg1"/>
                  </a:solidFill>
                  <a:latin typeface="Times New Roman" panose="02020603050405020304" pitchFamily="18" charset="0"/>
                  <a:cs typeface="Times New Roman" panose="02020603050405020304" pitchFamily="18" charset="0"/>
                </a:rPr>
                <a:t>Tham</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gia</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trò</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chơi</a:t>
              </a:r>
              <a:r>
                <a:rPr lang="en-US" sz="3800" dirty="0">
                  <a:solidFill>
                    <a:schemeClr val="bg1"/>
                  </a:solidFill>
                  <a:latin typeface="Times New Roman" panose="02020603050405020304" pitchFamily="18" charset="0"/>
                  <a:cs typeface="Times New Roman" panose="02020603050405020304" pitchFamily="18" charset="0"/>
                </a:rPr>
                <a:t> </a:t>
              </a:r>
              <a:r>
                <a:rPr lang="en-US" sz="3800" b="1" dirty="0">
                  <a:solidFill>
                    <a:schemeClr val="bg1"/>
                  </a:solidFill>
                  <a:latin typeface="Times New Roman" panose="02020603050405020304" pitchFamily="18" charset="0"/>
                  <a:cs typeface="Times New Roman" panose="02020603050405020304" pitchFamily="18" charset="0"/>
                </a:rPr>
                <a:t>“Ai </a:t>
              </a:r>
              <a:r>
                <a:rPr lang="en-US" sz="3800" b="1" dirty="0" err="1">
                  <a:solidFill>
                    <a:schemeClr val="bg1"/>
                  </a:solidFill>
                  <a:latin typeface="Times New Roman" panose="02020603050405020304" pitchFamily="18" charset="0"/>
                  <a:cs typeface="Times New Roman" panose="02020603050405020304" pitchFamily="18" charset="0"/>
                </a:rPr>
                <a:t>nhanh</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hơn</a:t>
              </a:r>
              <a:r>
                <a:rPr lang="en-US" sz="3800" b="1"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bằng</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cách</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giơ</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tay</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trả</a:t>
              </a:r>
              <a:r>
                <a:rPr lang="en-US" sz="3800" dirty="0">
                  <a:solidFill>
                    <a:schemeClr val="bg1"/>
                  </a:solidFill>
                  <a:latin typeface="Times New Roman" panose="02020603050405020304" pitchFamily="18" charset="0"/>
                  <a:cs typeface="Times New Roman" panose="02020603050405020304" pitchFamily="18" charset="0"/>
                </a:rPr>
                <a:t> </a:t>
              </a:r>
              <a:r>
                <a:rPr lang="en-US" sz="3800" dirty="0" err="1">
                  <a:solidFill>
                    <a:schemeClr val="bg1"/>
                  </a:solidFill>
                  <a:latin typeface="Times New Roman" panose="02020603050405020304" pitchFamily="18" charset="0"/>
                  <a:cs typeface="Times New Roman" panose="02020603050405020304" pitchFamily="18" charset="0"/>
                </a:rPr>
                <a:t>lời</a:t>
              </a:r>
              <a:endParaRPr lang="en-US" sz="3800" dirty="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13">
              <a:extLst>
                <a:ext uri="{FF2B5EF4-FFF2-40B4-BE49-F238E27FC236}">
                  <a16:creationId xmlns:a16="http://schemas.microsoft.com/office/drawing/2014/main" id="{4A798CAD-BC0E-8365-0499-2A610B336833}"/>
                </a:ext>
              </a:extLst>
            </p:cNvPr>
            <p:cNvSpPr/>
            <p:nvPr/>
          </p:nvSpPr>
          <p:spPr bwMode="auto">
            <a:xfrm>
              <a:off x="6513064" y="1569593"/>
              <a:ext cx="3653826" cy="577734"/>
            </a:xfrm>
            <a:prstGeom prst="round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defTabSz="914377" eaLnBrk="0" hangingPunct="0"/>
              <a:r>
                <a:rPr lang="en-US" sz="4400" b="1" dirty="0" err="1">
                  <a:solidFill>
                    <a:schemeClr val="bg1"/>
                  </a:solidFill>
                  <a:latin typeface="Times New Roman" panose="02020603050405020304" pitchFamily="18" charset="0"/>
                  <a:cs typeface="Times New Roman" panose="02020603050405020304" pitchFamily="18" charset="0"/>
                </a:rPr>
                <a:t>Nhiệm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vụ</a:t>
              </a:r>
              <a:endParaRPr lang="en-US" sz="4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Shape 538"/>
        <p:cNvGrpSpPr/>
        <p:nvPr/>
      </p:nvGrpSpPr>
      <p:grpSpPr>
        <a:xfrm>
          <a:off x="0" y="0"/>
          <a:ext cx="0" cy="0"/>
          <a:chOff x="0" y="0"/>
          <a:chExt cx="0" cy="0"/>
        </a:xfrm>
      </p:grpSpPr>
      <p:pic>
        <p:nvPicPr>
          <p:cNvPr id="48" name="Picture 2">
            <a:extLst>
              <a:ext uri="{FF2B5EF4-FFF2-40B4-BE49-F238E27FC236}">
                <a16:creationId xmlns:a16="http://schemas.microsoft.com/office/drawing/2014/main" id="{859EF98B-9FB8-4F13-86A9-F3BBE97688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603" y="1879911"/>
            <a:ext cx="6153028" cy="4505304"/>
          </a:xfrm>
          <a:prstGeom prst="rect">
            <a:avLst/>
          </a:prstGeom>
        </p:spPr>
      </p:pic>
      <p:pic>
        <p:nvPicPr>
          <p:cNvPr id="49" name="Picture 3">
            <a:extLst>
              <a:ext uri="{FF2B5EF4-FFF2-40B4-BE49-F238E27FC236}">
                <a16:creationId xmlns:a16="http://schemas.microsoft.com/office/drawing/2014/main" id="{59AF7EE8-7BCD-4C72-A44B-34B424785C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91279" y="1313688"/>
            <a:ext cx="2885211" cy="1132445"/>
          </a:xfrm>
          <a:prstGeom prst="rect">
            <a:avLst/>
          </a:prstGeom>
        </p:spPr>
      </p:pic>
      <p:sp>
        <p:nvSpPr>
          <p:cNvPr id="6" name="TextBox 5">
            <a:extLst>
              <a:ext uri="{FF2B5EF4-FFF2-40B4-BE49-F238E27FC236}">
                <a16:creationId xmlns:a16="http://schemas.microsoft.com/office/drawing/2014/main" id="{CF349B01-32B0-45C7-B198-A403F8876323}"/>
              </a:ext>
            </a:extLst>
          </p:cNvPr>
          <p:cNvSpPr txBox="1"/>
          <p:nvPr/>
        </p:nvSpPr>
        <p:spPr>
          <a:xfrm>
            <a:off x="1166900" y="2915538"/>
            <a:ext cx="5812432" cy="920252"/>
          </a:xfrm>
          <a:prstGeom prst="rect">
            <a:avLst/>
          </a:prstGeom>
          <a:noFill/>
        </p:spPr>
        <p:txBody>
          <a:bodyPr wrap="square" rtlCol="0">
            <a:spAutoFit/>
          </a:bodyPr>
          <a:lstStyle/>
          <a:p>
            <a:pPr algn="ctr">
              <a:lnSpc>
                <a:spcPct val="150000"/>
              </a:lnSpc>
            </a:pPr>
            <a:r>
              <a:rPr lang="en-US" sz="4000" dirty="0" err="1"/>
              <a:t>Nghề</a:t>
            </a:r>
            <a:r>
              <a:rPr lang="en-US" sz="4000" dirty="0"/>
              <a:t> </a:t>
            </a:r>
            <a:r>
              <a:rPr lang="en-US" sz="4000" dirty="0" err="1"/>
              <a:t>truyền</a:t>
            </a:r>
            <a:r>
              <a:rPr lang="en-US" sz="4000" dirty="0"/>
              <a:t> </a:t>
            </a:r>
            <a:r>
              <a:rPr lang="en-US" sz="4000" dirty="0" err="1"/>
              <a:t>thống</a:t>
            </a:r>
            <a:r>
              <a:rPr lang="en-US" sz="4000" dirty="0"/>
              <a:t> </a:t>
            </a:r>
            <a:r>
              <a:rPr lang="en-US" sz="4000" dirty="0" err="1"/>
              <a:t>là</a:t>
            </a:r>
            <a:r>
              <a:rPr lang="en-US" sz="4000" dirty="0"/>
              <a:t> </a:t>
            </a:r>
            <a:r>
              <a:rPr lang="en-US" sz="4000" dirty="0" err="1"/>
              <a:t>gì</a:t>
            </a:r>
            <a:r>
              <a:rPr lang="en-US" sz="4000" dirty="0"/>
              <a:t>?</a:t>
            </a:r>
          </a:p>
        </p:txBody>
      </p:sp>
      <p:pic>
        <p:nvPicPr>
          <p:cNvPr id="53" name="Picture 12">
            <a:extLst>
              <a:ext uri="{FF2B5EF4-FFF2-40B4-BE49-F238E27FC236}">
                <a16:creationId xmlns:a16="http://schemas.microsoft.com/office/drawing/2014/main" id="{63430204-412F-4F3D-B57E-0C2809584B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9778" y="2789713"/>
            <a:ext cx="3911084" cy="3434643"/>
          </a:xfrm>
          <a:prstGeom prst="rect">
            <a:avLst/>
          </a:prstGeom>
        </p:spPr>
      </p:pic>
      <p:pic>
        <p:nvPicPr>
          <p:cNvPr id="54" name="Picture 7">
            <a:extLst>
              <a:ext uri="{FF2B5EF4-FFF2-40B4-BE49-F238E27FC236}">
                <a16:creationId xmlns:a16="http://schemas.microsoft.com/office/drawing/2014/main" id="{B863BEB0-0461-490F-A788-D01A990FC7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6395">
            <a:off x="9718747" y="1844203"/>
            <a:ext cx="611212" cy="960475"/>
          </a:xfrm>
          <a:prstGeom prst="rect">
            <a:avLst/>
          </a:prstGeom>
        </p:spPr>
      </p:pic>
      <p:pic>
        <p:nvPicPr>
          <p:cNvPr id="7" name="Picture 12">
            <a:extLst>
              <a:ext uri="{FF2B5EF4-FFF2-40B4-BE49-F238E27FC236}">
                <a16:creationId xmlns:a16="http://schemas.microsoft.com/office/drawing/2014/main" id="{05047D40-20B8-47F3-867D-19E1425803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04285">
            <a:off x="4951376" y="4275534"/>
            <a:ext cx="2409661" cy="2308893"/>
          </a:xfrm>
          <a:prstGeom prst="rect">
            <a:avLst/>
          </a:prstGeom>
        </p:spPr>
      </p:pic>
      <p:pic>
        <p:nvPicPr>
          <p:cNvPr id="9" name="Picture 11">
            <a:extLst>
              <a:ext uri="{FF2B5EF4-FFF2-40B4-BE49-F238E27FC236}">
                <a16:creationId xmlns:a16="http://schemas.microsoft.com/office/drawing/2014/main" id="{6EA227A8-799B-4D8C-A863-686DCA1309BF}"/>
              </a:ext>
            </a:extLst>
          </p:cNvPr>
          <p:cNvPicPr>
            <a:picLocks noChangeAspect="1"/>
          </p:cNvPicPr>
          <p:nvPr/>
        </p:nvPicPr>
        <p:blipFill>
          <a:blip r:embed="rId13"/>
          <a:srcRect/>
          <a:stretch>
            <a:fillRect/>
          </a:stretch>
        </p:blipFill>
        <p:spPr>
          <a:xfrm rot="16850291">
            <a:off x="5919473" y="6101219"/>
            <a:ext cx="218819" cy="567995"/>
          </a:xfrm>
          <a:prstGeom prst="rect">
            <a:avLst/>
          </a:prstGeom>
        </p:spPr>
      </p:pic>
      <p:sp>
        <p:nvSpPr>
          <p:cNvPr id="10" name="Google Shape;377;p34">
            <a:extLst>
              <a:ext uri="{FF2B5EF4-FFF2-40B4-BE49-F238E27FC236}">
                <a16:creationId xmlns:a16="http://schemas.microsoft.com/office/drawing/2014/main" id="{2A9CA6DF-A231-4C46-B079-61FFA809385F}"/>
              </a:ext>
            </a:extLst>
          </p:cNvPr>
          <p:cNvSpPr txBox="1">
            <a:spLocks/>
          </p:cNvSpPr>
          <p:nvPr/>
        </p:nvSpPr>
        <p:spPr>
          <a:xfrm>
            <a:off x="0" y="280718"/>
            <a:ext cx="12192000" cy="7783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6"/>
              </a:buClr>
              <a:buSzPts val="2400"/>
              <a:buFont typeface="Hammersmith One"/>
              <a:buNone/>
              <a:defRPr sz="4800" b="1" i="0" u="none" strike="noStrike" cap="none">
                <a:solidFill>
                  <a:schemeClr val="accent6"/>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2pPr>
            <a:lvl3pPr marR="0" lvl="2"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3pPr>
            <a:lvl4pPr marR="0" lvl="3"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4pPr>
            <a:lvl5pPr marR="0" lvl="4"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5pPr>
            <a:lvl6pPr marR="0" lvl="5"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6pPr>
            <a:lvl7pPr marR="0" lvl="6"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7pPr>
            <a:lvl8pPr marR="0" lvl="7"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8pPr>
            <a:lvl9pPr marR="0" lvl="8" algn="l" rtl="0">
              <a:lnSpc>
                <a:spcPct val="100000"/>
              </a:lnSpc>
              <a:spcBef>
                <a:spcPts val="0"/>
              </a:spcBef>
              <a:spcAft>
                <a:spcPts val="0"/>
              </a:spcAft>
              <a:buClr>
                <a:schemeClr val="accent6"/>
              </a:buClr>
              <a:buSzPts val="2400"/>
              <a:buFont typeface="Arial"/>
              <a:buNone/>
              <a:defRPr sz="2400" b="0" i="0" u="none" strike="noStrike" cap="none">
                <a:solidFill>
                  <a:schemeClr val="accent6"/>
                </a:solidFill>
                <a:latin typeface="Arial"/>
                <a:ea typeface="Arial"/>
                <a:cs typeface="Arial"/>
                <a:sym typeface="Arial"/>
              </a:defRPr>
            </a:lvl9pPr>
          </a:lstStyle>
          <a:p>
            <a:pPr algn="ctr"/>
            <a:r>
              <a:rPr lang="en-US" sz="4000" dirty="0">
                <a:solidFill>
                  <a:srgbClr val="C00000"/>
                </a:solidFill>
                <a:latin typeface="+mj-lt"/>
              </a:rPr>
              <a:t>1. </a:t>
            </a:r>
            <a:r>
              <a:rPr lang="en-US" sz="4000" dirty="0" err="1">
                <a:solidFill>
                  <a:srgbClr val="C00000"/>
                </a:solidFill>
                <a:latin typeface="+mj-lt"/>
              </a:rPr>
              <a:t>Tình</a:t>
            </a:r>
            <a:r>
              <a:rPr lang="en-US" sz="4000" dirty="0">
                <a:solidFill>
                  <a:srgbClr val="C00000"/>
                </a:solidFill>
                <a:latin typeface="+mj-lt"/>
              </a:rPr>
              <a:t> </a:t>
            </a:r>
            <a:r>
              <a:rPr lang="en-US" sz="4000" dirty="0" err="1">
                <a:solidFill>
                  <a:srgbClr val="C00000"/>
                </a:solidFill>
                <a:latin typeface="+mj-lt"/>
              </a:rPr>
              <a:t>hình</a:t>
            </a:r>
            <a:r>
              <a:rPr lang="en-US" sz="4000" dirty="0">
                <a:solidFill>
                  <a:srgbClr val="C00000"/>
                </a:solidFill>
                <a:latin typeface="+mj-lt"/>
              </a:rPr>
              <a:t> </a:t>
            </a:r>
            <a:r>
              <a:rPr lang="en-US" sz="4000" dirty="0" err="1">
                <a:solidFill>
                  <a:srgbClr val="C00000"/>
                </a:solidFill>
                <a:latin typeface="+mj-lt"/>
              </a:rPr>
              <a:t>phát</a:t>
            </a:r>
            <a:r>
              <a:rPr lang="en-US" sz="4000" dirty="0">
                <a:solidFill>
                  <a:srgbClr val="C00000"/>
                </a:solidFill>
                <a:latin typeface="+mj-lt"/>
              </a:rPr>
              <a:t> </a:t>
            </a:r>
            <a:r>
              <a:rPr lang="en-US" sz="4000" dirty="0" err="1">
                <a:solidFill>
                  <a:srgbClr val="C00000"/>
                </a:solidFill>
                <a:latin typeface="+mj-lt"/>
              </a:rPr>
              <a:t>triển</a:t>
            </a:r>
            <a:r>
              <a:rPr lang="en-US" sz="4000" dirty="0">
                <a:solidFill>
                  <a:srgbClr val="C00000"/>
                </a:solidFill>
                <a:latin typeface="+mj-lt"/>
              </a:rPr>
              <a:t> </a:t>
            </a:r>
            <a:r>
              <a:rPr lang="en-US" sz="4000" dirty="0" err="1">
                <a:solidFill>
                  <a:srgbClr val="C00000"/>
                </a:solidFill>
                <a:latin typeface="+mj-lt"/>
              </a:rPr>
              <a:t>các</a:t>
            </a:r>
            <a:r>
              <a:rPr lang="en-US" sz="4000" dirty="0">
                <a:solidFill>
                  <a:srgbClr val="C00000"/>
                </a:solidFill>
                <a:latin typeface="+mj-lt"/>
              </a:rPr>
              <a:t> </a:t>
            </a:r>
            <a:r>
              <a:rPr lang="en-US" sz="4000" dirty="0" err="1">
                <a:solidFill>
                  <a:srgbClr val="C00000"/>
                </a:solidFill>
                <a:latin typeface="+mj-lt"/>
              </a:rPr>
              <a:t>nghề</a:t>
            </a:r>
            <a:r>
              <a:rPr lang="en-US" sz="4000" dirty="0">
                <a:solidFill>
                  <a:srgbClr val="C00000"/>
                </a:solidFill>
                <a:latin typeface="+mj-lt"/>
              </a:rPr>
              <a:t> </a:t>
            </a:r>
            <a:r>
              <a:rPr lang="en-US" sz="4000" dirty="0" err="1">
                <a:solidFill>
                  <a:srgbClr val="C00000"/>
                </a:solidFill>
                <a:latin typeface="+mj-lt"/>
              </a:rPr>
              <a:t>truyền</a:t>
            </a:r>
            <a:r>
              <a:rPr lang="en-US" sz="4000" dirty="0">
                <a:solidFill>
                  <a:srgbClr val="C00000"/>
                </a:solidFill>
                <a:latin typeface="+mj-lt"/>
              </a:rPr>
              <a:t> </a:t>
            </a:r>
            <a:r>
              <a:rPr lang="en-US" sz="4000" dirty="0" err="1">
                <a:solidFill>
                  <a:srgbClr val="C00000"/>
                </a:solidFill>
                <a:latin typeface="+mj-lt"/>
              </a:rPr>
              <a:t>thống</a:t>
            </a:r>
            <a:r>
              <a:rPr lang="en-US" sz="4000" dirty="0">
                <a:solidFill>
                  <a:srgbClr val="C00000"/>
                </a:solidFill>
                <a:latin typeface="+mj-lt"/>
              </a:rPr>
              <a:t> ở </a:t>
            </a:r>
            <a:r>
              <a:rPr lang="en-US" sz="4000" dirty="0" err="1">
                <a:solidFill>
                  <a:srgbClr val="C00000"/>
                </a:solidFill>
                <a:latin typeface="+mj-lt"/>
              </a:rPr>
              <a:t>TP.Hà</a:t>
            </a:r>
            <a:r>
              <a:rPr lang="en-US" sz="4000" dirty="0">
                <a:solidFill>
                  <a:srgbClr val="C00000"/>
                </a:solidFill>
                <a:latin typeface="+mj-lt"/>
              </a:rPr>
              <a:t> </a:t>
            </a:r>
            <a:r>
              <a:rPr lang="en-US" sz="4000" dirty="0" err="1">
                <a:solidFill>
                  <a:srgbClr val="C00000"/>
                </a:solidFill>
                <a:latin typeface="+mj-lt"/>
              </a:rPr>
              <a:t>Nội</a:t>
            </a:r>
            <a:endParaRPr lang="en-US" sz="4000" dirty="0">
              <a:solidFill>
                <a:srgbClr val="C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300"/>
                                        <p:tgtEl>
                                          <p:spTgt spid="48"/>
                                        </p:tgtEl>
                                      </p:cBhvr>
                                    </p:animEffect>
                                  </p:childTnLst>
                                </p:cTn>
                              </p:par>
                              <p:par>
                                <p:cTn id="15" presetID="10"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3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300"/>
                                        <p:tgtEl>
                                          <p:spTgt spid="53"/>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3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3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Shape 440"/>
        <p:cNvGrpSpPr/>
        <p:nvPr/>
      </p:nvGrpSpPr>
      <p:grpSpPr>
        <a:xfrm>
          <a:off x="0" y="0"/>
          <a:ext cx="0" cy="0"/>
          <a:chOff x="0" y="0"/>
          <a:chExt cx="0" cy="0"/>
        </a:xfrm>
      </p:grpSpPr>
      <p:pic>
        <p:nvPicPr>
          <p:cNvPr id="22" name="Picture 5">
            <a:extLst>
              <a:ext uri="{FF2B5EF4-FFF2-40B4-BE49-F238E27FC236}">
                <a16:creationId xmlns:a16="http://schemas.microsoft.com/office/drawing/2014/main" id="{90664436-173A-43A6-B80E-5952C1430C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75081" y="1504465"/>
            <a:ext cx="8041828" cy="4586795"/>
          </a:xfrm>
          <a:prstGeom prst="rect">
            <a:avLst/>
          </a:prstGeom>
        </p:spPr>
      </p:pic>
      <p:sp>
        <p:nvSpPr>
          <p:cNvPr id="52" name="Google Shape;377;p34">
            <a:extLst>
              <a:ext uri="{FF2B5EF4-FFF2-40B4-BE49-F238E27FC236}">
                <a16:creationId xmlns:a16="http://schemas.microsoft.com/office/drawing/2014/main" id="{422FDB54-EA8E-405F-BD08-B64C3A6D971F}"/>
              </a:ext>
            </a:extLst>
          </p:cNvPr>
          <p:cNvSpPr txBox="1">
            <a:spLocks noGrp="1"/>
          </p:cNvSpPr>
          <p:nvPr>
            <p:ph type="title"/>
          </p:nvPr>
        </p:nvSpPr>
        <p:spPr>
          <a:xfrm>
            <a:off x="2598799" y="498718"/>
            <a:ext cx="6994400" cy="778343"/>
          </a:xfrm>
          <a:prstGeom prst="rect">
            <a:avLst/>
          </a:prstGeom>
        </p:spPr>
        <p:txBody>
          <a:bodyPr spcFirstLastPara="1" vert="horz" wrap="square" lIns="121900" tIns="121900" rIns="121900" bIns="121900" numCol="1" anchor="t" anchorCtr="0" compatLnSpc="1">
            <a:prstTxWarp prst="textNoShape">
              <a:avLst/>
            </a:prstTxWarp>
            <a:noAutofit/>
          </a:bodyPr>
          <a:lstStyle/>
          <a:p>
            <a:pPr algn="ctr"/>
            <a:r>
              <a:rPr lang="en-US" sz="4000" b="1" dirty="0" err="1"/>
              <a:t>Nghề</a:t>
            </a:r>
            <a:r>
              <a:rPr lang="en-US" sz="4000" b="1" dirty="0"/>
              <a:t> </a:t>
            </a:r>
            <a:r>
              <a:rPr lang="en-US" sz="4000" b="1" dirty="0" err="1"/>
              <a:t>truyền</a:t>
            </a:r>
            <a:r>
              <a:rPr lang="en-US" sz="4000" b="1" dirty="0"/>
              <a:t> </a:t>
            </a:r>
            <a:r>
              <a:rPr lang="en-US" sz="4000" b="1" dirty="0" err="1"/>
              <a:t>thống</a:t>
            </a:r>
            <a:endParaRPr sz="4000" b="1" dirty="0"/>
          </a:p>
        </p:txBody>
      </p:sp>
      <p:sp>
        <p:nvSpPr>
          <p:cNvPr id="23" name="TextBox 22">
            <a:extLst>
              <a:ext uri="{FF2B5EF4-FFF2-40B4-BE49-F238E27FC236}">
                <a16:creationId xmlns:a16="http://schemas.microsoft.com/office/drawing/2014/main" id="{6D8CDEE2-EE88-4FE6-9C9E-D47814C284AF}"/>
              </a:ext>
            </a:extLst>
          </p:cNvPr>
          <p:cNvSpPr txBox="1"/>
          <p:nvPr/>
        </p:nvSpPr>
        <p:spPr>
          <a:xfrm>
            <a:off x="2075081" y="2118331"/>
            <a:ext cx="7813508" cy="3709349"/>
          </a:xfrm>
          <a:prstGeom prst="rect">
            <a:avLst/>
          </a:prstGeom>
          <a:noFill/>
        </p:spPr>
        <p:txBody>
          <a:bodyPr wrap="square" rtlCol="0">
            <a:spAutoFit/>
          </a:bodyPr>
          <a:lstStyle/>
          <a:p>
            <a:pPr marL="457189" indent="-457189" algn="just">
              <a:lnSpc>
                <a:spcPct val="150000"/>
              </a:lnSpc>
              <a:buFont typeface="Wingdings" panose="05000000000000000000" pitchFamily="2" charset="2"/>
              <a:buChar char="Ø"/>
            </a:pPr>
            <a:r>
              <a:rPr lang="vi-VN" sz="3200" dirty="0"/>
              <a:t>là nghề đã được hình thành từ lâu đời, tạo ra những sản phẩm độc đáo, có tính riêng biệt; được lưu truyền, phát triển đến ngày nay và có giá trị cao về kinh tế hoặc văn hoá.</a:t>
            </a:r>
            <a:endParaRPr lang="en-US" sz="3200" dirty="0"/>
          </a:p>
        </p:txBody>
      </p:sp>
      <p:pic>
        <p:nvPicPr>
          <p:cNvPr id="24" name="Picture 15">
            <a:extLst>
              <a:ext uri="{FF2B5EF4-FFF2-40B4-BE49-F238E27FC236}">
                <a16:creationId xmlns:a16="http://schemas.microsoft.com/office/drawing/2014/main" id="{87D13BC8-A7B4-4F1F-ABC9-AFD828D10F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288913"/>
            <a:ext cx="2200281" cy="2644969"/>
          </a:xfrm>
          <a:prstGeom prst="rect">
            <a:avLst/>
          </a:prstGeom>
        </p:spPr>
      </p:pic>
      <p:pic>
        <p:nvPicPr>
          <p:cNvPr id="28" name="Picture 9">
            <a:extLst>
              <a:ext uri="{FF2B5EF4-FFF2-40B4-BE49-F238E27FC236}">
                <a16:creationId xmlns:a16="http://schemas.microsoft.com/office/drawing/2014/main" id="{533F8E32-DEFD-42EE-A826-84CEE82DC1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23882" y="4821498"/>
            <a:ext cx="2850168" cy="1787835"/>
          </a:xfrm>
          <a:prstGeom prst="rect">
            <a:avLst/>
          </a:prstGeom>
        </p:spPr>
      </p:pic>
    </p:spTree>
    <p:extLst>
      <p:ext uri="{BB962C8B-B14F-4D97-AF65-F5344CB8AC3E}">
        <p14:creationId xmlns:p14="http://schemas.microsoft.com/office/powerpoint/2010/main" val="32313071"/>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300"/>
                                        <p:tgtEl>
                                          <p:spTgt spid="22"/>
                                        </p:tgtEl>
                                      </p:cBhvr>
                                    </p:animEffect>
                                  </p:childTnLst>
                                </p:cTn>
                              </p:par>
                              <p:par>
                                <p:cTn id="12" presetID="16" presetClass="entr" presetSubtype="2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300"/>
                                        <p:tgtEl>
                                          <p:spTgt spid="28"/>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3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22" dur="3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Google Shape;377;p34">
            <a:extLst>
              <a:ext uri="{FF2B5EF4-FFF2-40B4-BE49-F238E27FC236}">
                <a16:creationId xmlns:a16="http://schemas.microsoft.com/office/drawing/2014/main" id="{05866B26-3534-49E1-9876-32D3EA18D7FF}"/>
              </a:ext>
            </a:extLst>
          </p:cNvPr>
          <p:cNvSpPr txBox="1">
            <a:spLocks noGrp="1"/>
          </p:cNvSpPr>
          <p:nvPr>
            <p:ph type="title"/>
          </p:nvPr>
        </p:nvSpPr>
        <p:spPr>
          <a:xfrm>
            <a:off x="0" y="205044"/>
            <a:ext cx="12192000" cy="778343"/>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4000" b="1" dirty="0">
                <a:solidFill>
                  <a:srgbClr val="C00000"/>
                </a:solidFill>
              </a:rPr>
              <a:t>1. </a:t>
            </a:r>
            <a:r>
              <a:rPr lang="en-US" sz="4000" b="1" dirty="0" err="1">
                <a:solidFill>
                  <a:srgbClr val="C00000"/>
                </a:solidFill>
              </a:rPr>
              <a:t>Tình</a:t>
            </a:r>
            <a:r>
              <a:rPr lang="en-US" sz="4000" b="1" dirty="0">
                <a:solidFill>
                  <a:srgbClr val="C00000"/>
                </a:solidFill>
              </a:rPr>
              <a:t> </a:t>
            </a:r>
            <a:r>
              <a:rPr lang="en-US" sz="4000" b="1" dirty="0" err="1">
                <a:solidFill>
                  <a:srgbClr val="C00000"/>
                </a:solidFill>
              </a:rPr>
              <a:t>hình</a:t>
            </a:r>
            <a:r>
              <a:rPr lang="en-US" sz="4000" b="1" dirty="0">
                <a:solidFill>
                  <a:srgbClr val="C00000"/>
                </a:solidFill>
              </a:rPr>
              <a:t> </a:t>
            </a:r>
            <a:r>
              <a:rPr lang="en-US" sz="4000" b="1" dirty="0" err="1">
                <a:solidFill>
                  <a:srgbClr val="C00000"/>
                </a:solidFill>
              </a:rPr>
              <a:t>phát</a:t>
            </a:r>
            <a:r>
              <a:rPr lang="en-US" sz="4000" b="1" dirty="0">
                <a:solidFill>
                  <a:srgbClr val="C00000"/>
                </a:solidFill>
              </a:rPr>
              <a:t> </a:t>
            </a:r>
            <a:r>
              <a:rPr lang="en-US" sz="4000" b="1" dirty="0" err="1">
                <a:solidFill>
                  <a:srgbClr val="C00000"/>
                </a:solidFill>
              </a:rPr>
              <a:t>triển</a:t>
            </a:r>
            <a:r>
              <a:rPr lang="en-US" sz="4000" b="1" dirty="0">
                <a:solidFill>
                  <a:srgbClr val="C00000"/>
                </a:solidFill>
              </a:rPr>
              <a:t> </a:t>
            </a:r>
            <a:r>
              <a:rPr lang="en-US" sz="4000" b="1" dirty="0" err="1">
                <a:solidFill>
                  <a:srgbClr val="C00000"/>
                </a:solidFill>
              </a:rPr>
              <a:t>các</a:t>
            </a:r>
            <a:r>
              <a:rPr lang="en-US" sz="4000" b="1" dirty="0">
                <a:solidFill>
                  <a:srgbClr val="C00000"/>
                </a:solidFill>
              </a:rPr>
              <a:t> </a:t>
            </a:r>
            <a:r>
              <a:rPr lang="en-US" sz="4000" b="1" dirty="0" err="1">
                <a:solidFill>
                  <a:srgbClr val="C00000"/>
                </a:solidFill>
              </a:rPr>
              <a:t>nghề</a:t>
            </a:r>
            <a:r>
              <a:rPr lang="en-US" sz="4000" b="1" dirty="0">
                <a:solidFill>
                  <a:srgbClr val="C00000"/>
                </a:solidFill>
              </a:rPr>
              <a:t> </a:t>
            </a:r>
            <a:r>
              <a:rPr lang="en-US" sz="4000" b="1" dirty="0" err="1">
                <a:solidFill>
                  <a:srgbClr val="C00000"/>
                </a:solidFill>
              </a:rPr>
              <a:t>truyền</a:t>
            </a:r>
            <a:r>
              <a:rPr lang="en-US" sz="4000" b="1" dirty="0">
                <a:solidFill>
                  <a:srgbClr val="C00000"/>
                </a:solidFill>
              </a:rPr>
              <a:t> </a:t>
            </a:r>
            <a:r>
              <a:rPr lang="en-US" sz="4000" b="1" dirty="0" err="1">
                <a:solidFill>
                  <a:srgbClr val="C00000"/>
                </a:solidFill>
              </a:rPr>
              <a:t>thống</a:t>
            </a:r>
            <a:r>
              <a:rPr lang="en-US" sz="4000" b="1" dirty="0">
                <a:solidFill>
                  <a:srgbClr val="C00000"/>
                </a:solidFill>
              </a:rPr>
              <a:t> ở </a:t>
            </a:r>
            <a:r>
              <a:rPr lang="en-US" sz="4000" b="1" dirty="0" err="1">
                <a:solidFill>
                  <a:srgbClr val="C00000"/>
                </a:solidFill>
              </a:rPr>
              <a:t>TP.Hà</a:t>
            </a:r>
            <a:r>
              <a:rPr lang="en-US" sz="4000" b="1" dirty="0">
                <a:solidFill>
                  <a:srgbClr val="C00000"/>
                </a:solidFill>
              </a:rPr>
              <a:t> </a:t>
            </a:r>
            <a:r>
              <a:rPr lang="en-US" sz="4000" b="1" dirty="0" err="1">
                <a:solidFill>
                  <a:srgbClr val="C00000"/>
                </a:solidFill>
              </a:rPr>
              <a:t>Nội</a:t>
            </a:r>
            <a:endParaRPr lang="en-US" sz="4000" b="1" dirty="0">
              <a:solidFill>
                <a:srgbClr val="C00000"/>
              </a:solidFill>
            </a:endParaRPr>
          </a:p>
        </p:txBody>
      </p:sp>
      <p:pic>
        <p:nvPicPr>
          <p:cNvPr id="5" name="Picture 8">
            <a:extLst>
              <a:ext uri="{FF2B5EF4-FFF2-40B4-BE49-F238E27FC236}">
                <a16:creationId xmlns:a16="http://schemas.microsoft.com/office/drawing/2014/main" id="{DEB837D0-562A-4619-AE5C-3C6ED2E3BF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804" y="3188576"/>
            <a:ext cx="3572769" cy="3215493"/>
          </a:xfrm>
          <a:prstGeom prst="rect">
            <a:avLst/>
          </a:prstGeom>
        </p:spPr>
      </p:pic>
      <p:pic>
        <p:nvPicPr>
          <p:cNvPr id="6" name="Picture 6">
            <a:extLst>
              <a:ext uri="{FF2B5EF4-FFF2-40B4-BE49-F238E27FC236}">
                <a16:creationId xmlns:a16="http://schemas.microsoft.com/office/drawing/2014/main" id="{2592A34D-8242-4D73-AD1F-2BA0189D3C4A}"/>
              </a:ext>
            </a:extLst>
          </p:cNvPr>
          <p:cNvPicPr>
            <a:picLocks noChangeAspect="1"/>
          </p:cNvPicPr>
          <p:nvPr/>
        </p:nvPicPr>
        <p:blipFill>
          <a:blip r:embed="rId5">
            <a:duotone>
              <a:prstClr val="black"/>
              <a:schemeClr val="accent6">
                <a:tint val="45000"/>
                <a:satMod val="400000"/>
              </a:schemeClr>
            </a:duotone>
          </a:blip>
          <a:srcRect b="25000"/>
          <a:stretch>
            <a:fillRect/>
          </a:stretch>
        </p:blipFill>
        <p:spPr>
          <a:xfrm rot="10800000">
            <a:off x="4171950" y="2210438"/>
            <a:ext cx="7156060" cy="4346029"/>
          </a:xfrm>
          <a:prstGeom prst="rect">
            <a:avLst/>
          </a:prstGeom>
        </p:spPr>
      </p:pic>
      <p:sp>
        <p:nvSpPr>
          <p:cNvPr id="7" name="TextBox 6">
            <a:extLst>
              <a:ext uri="{FF2B5EF4-FFF2-40B4-BE49-F238E27FC236}">
                <a16:creationId xmlns:a16="http://schemas.microsoft.com/office/drawing/2014/main" id="{DBF4EBEF-510F-4AD8-BBBB-52B06F8DADD5}"/>
              </a:ext>
            </a:extLst>
          </p:cNvPr>
          <p:cNvSpPr txBox="1"/>
          <p:nvPr/>
        </p:nvSpPr>
        <p:spPr>
          <a:xfrm>
            <a:off x="4171950" y="2902886"/>
            <a:ext cx="7156060" cy="1692964"/>
          </a:xfrm>
          <a:prstGeom prst="rect">
            <a:avLst/>
          </a:prstGeom>
          <a:noFill/>
        </p:spPr>
        <p:txBody>
          <a:bodyPr wrap="square" rtlCol="0">
            <a:spAutoFit/>
          </a:bodyPr>
          <a:lstStyle/>
          <a:p>
            <a:pPr algn="just"/>
            <a:r>
              <a:rPr lang="en-US" sz="3467" b="1" dirty="0"/>
              <a:t>TP </a:t>
            </a:r>
            <a:r>
              <a:rPr lang="en-US" sz="3467" b="1" dirty="0" err="1"/>
              <a:t>Hà</a:t>
            </a:r>
            <a:r>
              <a:rPr lang="en-US" sz="3467" b="1" dirty="0"/>
              <a:t> </a:t>
            </a:r>
            <a:r>
              <a:rPr lang="en-US" sz="3467" b="1" dirty="0" err="1"/>
              <a:t>Nội</a:t>
            </a:r>
            <a:r>
              <a:rPr lang="en-US" sz="3467" b="1" dirty="0"/>
              <a:t> </a:t>
            </a:r>
            <a:r>
              <a:rPr lang="en-US" sz="3467" b="1" dirty="0" err="1"/>
              <a:t>có</a:t>
            </a:r>
            <a:r>
              <a:rPr lang="en-US" sz="3467" b="1" dirty="0"/>
              <a:t> </a:t>
            </a:r>
            <a:r>
              <a:rPr lang="en-US" sz="3467" b="1" dirty="0" err="1"/>
              <a:t>rất</a:t>
            </a:r>
            <a:r>
              <a:rPr lang="en-US" sz="3467" b="1" dirty="0"/>
              <a:t> </a:t>
            </a:r>
            <a:r>
              <a:rPr lang="en-US" sz="3467" b="1" dirty="0" err="1"/>
              <a:t>nhiều</a:t>
            </a:r>
            <a:r>
              <a:rPr lang="en-US" sz="3467" b="1" dirty="0"/>
              <a:t> </a:t>
            </a:r>
            <a:r>
              <a:rPr lang="en-US" sz="3467" b="1" dirty="0" err="1"/>
              <a:t>nghề</a:t>
            </a:r>
            <a:r>
              <a:rPr lang="en-US" sz="3467" b="1" dirty="0"/>
              <a:t> </a:t>
            </a:r>
            <a:r>
              <a:rPr lang="en-US" sz="3467" b="1" dirty="0" err="1"/>
              <a:t>truyền</a:t>
            </a:r>
            <a:r>
              <a:rPr lang="en-US" sz="3467" b="1" dirty="0"/>
              <a:t> </a:t>
            </a:r>
            <a:r>
              <a:rPr lang="en-US" sz="3467" b="1" dirty="0" err="1"/>
              <a:t>thống</a:t>
            </a:r>
            <a:r>
              <a:rPr lang="en-US" sz="3467" b="1" dirty="0"/>
              <a:t>. </a:t>
            </a:r>
            <a:r>
              <a:rPr lang="en-US" sz="3467" b="1" dirty="0" err="1"/>
              <a:t>Hãy</a:t>
            </a:r>
            <a:r>
              <a:rPr lang="en-US" sz="3467" b="1" dirty="0"/>
              <a:t> </a:t>
            </a:r>
            <a:r>
              <a:rPr lang="en-US" sz="3467" b="1" dirty="0" err="1"/>
              <a:t>kể</a:t>
            </a:r>
            <a:r>
              <a:rPr lang="en-US" sz="3467" b="1" dirty="0"/>
              <a:t> </a:t>
            </a:r>
            <a:r>
              <a:rPr lang="en-US" sz="3467" b="1" dirty="0" err="1"/>
              <a:t>tên</a:t>
            </a:r>
            <a:r>
              <a:rPr lang="en-US" sz="3467" b="1" dirty="0"/>
              <a:t> </a:t>
            </a:r>
            <a:r>
              <a:rPr lang="en-US" sz="3467" b="1" dirty="0" err="1"/>
              <a:t>các</a:t>
            </a:r>
            <a:r>
              <a:rPr lang="en-US" sz="3467" b="1" dirty="0"/>
              <a:t> </a:t>
            </a:r>
            <a:r>
              <a:rPr lang="en-US" sz="3467" b="1" dirty="0" err="1"/>
              <a:t>nhóm</a:t>
            </a:r>
            <a:r>
              <a:rPr lang="en-US" sz="3467" b="1" dirty="0"/>
              <a:t> </a:t>
            </a:r>
            <a:r>
              <a:rPr lang="en-US" sz="3467" b="1" dirty="0" err="1"/>
              <a:t>nghề</a:t>
            </a:r>
            <a:r>
              <a:rPr lang="en-US" sz="3467" b="1" dirty="0"/>
              <a:t> </a:t>
            </a:r>
            <a:r>
              <a:rPr lang="en-US" sz="3467" b="1" dirty="0" err="1"/>
              <a:t>chính</a:t>
            </a:r>
            <a:r>
              <a:rPr lang="en-US" sz="3467" b="1" dirty="0"/>
              <a:t>?</a:t>
            </a:r>
          </a:p>
        </p:txBody>
      </p:sp>
      <p:pic>
        <p:nvPicPr>
          <p:cNvPr id="9" name="Picture 5">
            <a:extLst>
              <a:ext uri="{FF2B5EF4-FFF2-40B4-BE49-F238E27FC236}">
                <a16:creationId xmlns:a16="http://schemas.microsoft.com/office/drawing/2014/main" id="{37D1A4C3-E940-4B97-8559-A40E8B614C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6167" y="1016671"/>
            <a:ext cx="2514725" cy="1471115"/>
          </a:xfrm>
          <a:prstGeom prst="rect">
            <a:avLst/>
          </a:prstGeom>
        </p:spPr>
      </p:pic>
      <p:pic>
        <p:nvPicPr>
          <p:cNvPr id="10" name="Picture 13">
            <a:extLst>
              <a:ext uri="{FF2B5EF4-FFF2-40B4-BE49-F238E27FC236}">
                <a16:creationId xmlns:a16="http://schemas.microsoft.com/office/drawing/2014/main" id="{CF35C802-4943-4CFA-840E-3E1D882039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16167" y="4690512"/>
            <a:ext cx="2316045" cy="2307623"/>
          </a:xfrm>
          <a:prstGeom prst="rect">
            <a:avLst/>
          </a:prstGeom>
        </p:spPr>
      </p:pic>
    </p:spTree>
    <p:extLst>
      <p:ext uri="{BB962C8B-B14F-4D97-AF65-F5344CB8AC3E}">
        <p14:creationId xmlns:p14="http://schemas.microsoft.com/office/powerpoint/2010/main" val="3563865467"/>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anim calcmode="lin" valueType="num">
                                      <p:cBhvr>
                                        <p:cTn id="12" dur="300" fill="hold"/>
                                        <p:tgtEl>
                                          <p:spTgt spid="5"/>
                                        </p:tgtEl>
                                        <p:attrNameLst>
                                          <p:attrName>ppt_x</p:attrName>
                                        </p:attrNameLst>
                                      </p:cBhvr>
                                      <p:tavLst>
                                        <p:tav tm="0">
                                          <p:val>
                                            <p:strVal val="#ppt_x"/>
                                          </p:val>
                                        </p:tav>
                                        <p:tav tm="100000">
                                          <p:val>
                                            <p:strVal val="#ppt_x"/>
                                          </p:val>
                                        </p:tav>
                                      </p:tavLst>
                                    </p:anim>
                                    <p:anim calcmode="lin" valueType="num">
                                      <p:cBhvr>
                                        <p:cTn id="13" dur="3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300"/>
                                        <p:tgtEl>
                                          <p:spTgt spid="6"/>
                                        </p:tgtEl>
                                      </p:cBhvr>
                                    </p:animEffect>
                                    <p:anim calcmode="lin" valueType="num">
                                      <p:cBhvr>
                                        <p:cTn id="17" dur="300" fill="hold"/>
                                        <p:tgtEl>
                                          <p:spTgt spid="6"/>
                                        </p:tgtEl>
                                        <p:attrNameLst>
                                          <p:attrName>ppt_x</p:attrName>
                                        </p:attrNameLst>
                                      </p:cBhvr>
                                      <p:tavLst>
                                        <p:tav tm="0">
                                          <p:val>
                                            <p:strVal val="#ppt_x"/>
                                          </p:val>
                                        </p:tav>
                                        <p:tav tm="100000">
                                          <p:val>
                                            <p:strVal val="#ppt_x"/>
                                          </p:val>
                                        </p:tav>
                                      </p:tavLst>
                                    </p:anim>
                                    <p:anim calcmode="lin" valueType="num">
                                      <p:cBhvr>
                                        <p:cTn id="18" dur="3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7D0A-AC05-F46F-E8F1-02E4F7501CBC}"/>
              </a:ext>
            </a:extLst>
          </p:cNvPr>
          <p:cNvSpPr>
            <a:spLocks noGrp="1"/>
          </p:cNvSpPr>
          <p:nvPr>
            <p:ph type="title"/>
          </p:nvPr>
        </p:nvSpPr>
        <p:spPr>
          <a:xfrm>
            <a:off x="383458" y="130132"/>
            <a:ext cx="11385755" cy="2052698"/>
          </a:xfrm>
        </p:spPr>
        <p:txBody>
          <a:bodyPr/>
          <a:lstStyle/>
          <a:p>
            <a:pPr algn="just">
              <a:lnSpc>
                <a:spcPct val="100000"/>
              </a:lnSpc>
            </a:pPr>
            <a:r>
              <a:rPr lang="vi-VN" sz="4000" dirty="0"/>
              <a:t>Trong quá trình phát triển, các nghề truyền thống có nhiều thuận lợi nhưng cũng đang gặp phải một số khó khăn nhất định.</a:t>
            </a:r>
            <a:endParaRPr lang="en-US" sz="4000" dirty="0"/>
          </a:p>
        </p:txBody>
      </p:sp>
      <p:pic>
        <p:nvPicPr>
          <p:cNvPr id="5" name="Picture 4">
            <a:extLst>
              <a:ext uri="{FF2B5EF4-FFF2-40B4-BE49-F238E27FC236}">
                <a16:creationId xmlns:a16="http://schemas.microsoft.com/office/drawing/2014/main" id="{D1EA0D37-F58F-6A99-BEAB-65CE714DB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992" y="2551138"/>
            <a:ext cx="4578589" cy="4306862"/>
          </a:xfrm>
          <a:prstGeom prst="rect">
            <a:avLst/>
          </a:prstGeom>
        </p:spPr>
      </p:pic>
      <p:pic>
        <p:nvPicPr>
          <p:cNvPr id="7" name="Picture 6">
            <a:extLst>
              <a:ext uri="{FF2B5EF4-FFF2-40B4-BE49-F238E27FC236}">
                <a16:creationId xmlns:a16="http://schemas.microsoft.com/office/drawing/2014/main" id="{DABB8A1F-B0BC-6C4D-316C-F1B6B41E3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19" y="2551138"/>
            <a:ext cx="4807974" cy="4306862"/>
          </a:xfrm>
          <a:prstGeom prst="rect">
            <a:avLst/>
          </a:prstGeom>
        </p:spPr>
      </p:pic>
    </p:spTree>
    <p:extLst>
      <p:ext uri="{BB962C8B-B14F-4D97-AF65-F5344CB8AC3E}">
        <p14:creationId xmlns:p14="http://schemas.microsoft.com/office/powerpoint/2010/main" val="14400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Google Shape;3343;p59">
            <a:extLst>
              <a:ext uri="{FF2B5EF4-FFF2-40B4-BE49-F238E27FC236}">
                <a16:creationId xmlns:a16="http://schemas.microsoft.com/office/drawing/2014/main" id="{1E50AEC6-4647-428A-BCCD-7E93023A377E}"/>
              </a:ext>
            </a:extLst>
          </p:cNvPr>
          <p:cNvSpPr txBox="1">
            <a:spLocks noGrp="1"/>
          </p:cNvSpPr>
          <p:nvPr>
            <p:ph type="title" idx="4294967295"/>
          </p:nvPr>
        </p:nvSpPr>
        <p:spPr>
          <a:xfrm>
            <a:off x="618906" y="57562"/>
            <a:ext cx="10953219" cy="1577335"/>
          </a:xfrm>
          <a:prstGeom prst="rect">
            <a:avLst/>
          </a:prstGeom>
          <a:solidFill>
            <a:schemeClr val="bg1"/>
          </a:solidFill>
        </p:spPr>
        <p:txBody>
          <a:bodyPr spcFirstLastPara="1" vert="horz" wrap="square" lIns="121900" tIns="121900" rIns="121900" bIns="121900" numCol="1" anchor="ctr" anchorCtr="0" compatLnSpc="1">
            <a:prstTxWarp prst="textNoShape">
              <a:avLst/>
            </a:prstTxWarp>
            <a:noAutofit/>
          </a:bodyPr>
          <a:lstStyle/>
          <a:p>
            <a:pPr algn="ctr">
              <a:spcBef>
                <a:spcPts val="0"/>
              </a:spcBef>
              <a:spcAft>
                <a:spcPts val="0"/>
              </a:spcAft>
            </a:pPr>
            <a:r>
              <a:rPr lang="en-US" sz="4000" b="1" dirty="0" err="1">
                <a:latin typeface="Arial" panose="020B0604020202020204" pitchFamily="34" charset="0"/>
              </a:rPr>
              <a:t>Nguyên</a:t>
            </a:r>
            <a:r>
              <a:rPr lang="en-US" sz="4000" b="1" dirty="0">
                <a:latin typeface="Arial" panose="020B0604020202020204" pitchFamily="34" charset="0"/>
              </a:rPr>
              <a:t> </a:t>
            </a:r>
            <a:r>
              <a:rPr lang="en-US" sz="4000" b="1" dirty="0" err="1">
                <a:latin typeface="Arial" panose="020B0604020202020204" pitchFamily="34" charset="0"/>
              </a:rPr>
              <a:t>nhân</a:t>
            </a:r>
            <a:r>
              <a:rPr lang="en-US" sz="4000" b="1" dirty="0">
                <a:latin typeface="Arial" panose="020B0604020202020204" pitchFamily="34" charset="0"/>
              </a:rPr>
              <a:t>, </a:t>
            </a:r>
            <a:r>
              <a:rPr lang="en-US" sz="4000" b="1" dirty="0" err="1">
                <a:latin typeface="Arial" panose="020B0604020202020204" pitchFamily="34" charset="0"/>
              </a:rPr>
              <a:t>việc</a:t>
            </a:r>
            <a:r>
              <a:rPr lang="en-US" sz="4000" b="1" dirty="0">
                <a:latin typeface="Arial" panose="020B0604020202020204" pitchFamily="34" charset="0"/>
              </a:rPr>
              <a:t> </a:t>
            </a:r>
            <a:r>
              <a:rPr lang="en-US" sz="4000" b="1" dirty="0" err="1">
                <a:latin typeface="Arial" panose="020B0604020202020204" pitchFamily="34" charset="0"/>
              </a:rPr>
              <a:t>các</a:t>
            </a:r>
            <a:r>
              <a:rPr lang="en-US" sz="4000" b="1" dirty="0">
                <a:latin typeface="Arial" panose="020B0604020202020204" pitchFamily="34" charset="0"/>
              </a:rPr>
              <a:t> </a:t>
            </a:r>
            <a:r>
              <a:rPr lang="en-US" sz="4000" b="1" dirty="0" err="1">
                <a:latin typeface="Arial" panose="020B0604020202020204" pitchFamily="34" charset="0"/>
              </a:rPr>
              <a:t>nghề</a:t>
            </a:r>
            <a:r>
              <a:rPr lang="en-US" sz="4000" b="1" dirty="0">
                <a:latin typeface="Arial" panose="020B0604020202020204" pitchFamily="34" charset="0"/>
              </a:rPr>
              <a:t> </a:t>
            </a:r>
            <a:r>
              <a:rPr lang="en-US" sz="4000" b="1" dirty="0" err="1">
                <a:latin typeface="Arial" panose="020B0604020202020204" pitchFamily="34" charset="0"/>
              </a:rPr>
              <a:t>truyền</a:t>
            </a:r>
            <a:r>
              <a:rPr lang="en-US" sz="4000" b="1" dirty="0">
                <a:latin typeface="Arial" panose="020B0604020202020204" pitchFamily="34" charset="0"/>
              </a:rPr>
              <a:t> </a:t>
            </a:r>
            <a:r>
              <a:rPr lang="en-US" sz="4000" b="1" dirty="0" err="1">
                <a:latin typeface="Arial" panose="020B0604020202020204" pitchFamily="34" charset="0"/>
              </a:rPr>
              <a:t>thông</a:t>
            </a:r>
            <a:r>
              <a:rPr lang="en-US" sz="4000" b="1" dirty="0">
                <a:latin typeface="Arial" panose="020B0604020202020204" pitchFamily="34" charset="0"/>
              </a:rPr>
              <a:t> </a:t>
            </a:r>
            <a:r>
              <a:rPr lang="en-US" sz="4000" b="1" dirty="0" err="1">
                <a:latin typeface="Arial" panose="020B0604020202020204" pitchFamily="34" charset="0"/>
              </a:rPr>
              <a:t>đang</a:t>
            </a:r>
            <a:r>
              <a:rPr lang="en-US" sz="4000" b="1" dirty="0">
                <a:latin typeface="Arial" panose="020B0604020202020204" pitchFamily="34" charset="0"/>
              </a:rPr>
              <a:t> </a:t>
            </a:r>
            <a:r>
              <a:rPr lang="en-US" sz="4000" b="1" dirty="0" err="1">
                <a:latin typeface="Arial" panose="020B0604020202020204" pitchFamily="34" charset="0"/>
              </a:rPr>
              <a:t>được</a:t>
            </a:r>
            <a:r>
              <a:rPr lang="en-US" sz="4000" b="1" dirty="0">
                <a:latin typeface="Arial" panose="020B0604020202020204" pitchFamily="34" charset="0"/>
              </a:rPr>
              <a:t> </a:t>
            </a:r>
            <a:r>
              <a:rPr lang="en-US" sz="4000" b="1" dirty="0" err="1">
                <a:latin typeface="Arial" panose="020B0604020202020204" pitchFamily="34" charset="0"/>
              </a:rPr>
              <a:t>phục</a:t>
            </a:r>
            <a:r>
              <a:rPr lang="en-US" sz="4000" b="1" dirty="0">
                <a:latin typeface="Arial" panose="020B0604020202020204" pitchFamily="34" charset="0"/>
              </a:rPr>
              <a:t> </a:t>
            </a:r>
            <a:r>
              <a:rPr lang="en-US" sz="4000" b="1" dirty="0" err="1">
                <a:latin typeface="Arial" panose="020B0604020202020204" pitchFamily="34" charset="0"/>
              </a:rPr>
              <a:t>hồi</a:t>
            </a:r>
            <a:r>
              <a:rPr lang="en-US" sz="4000" b="1" dirty="0">
                <a:latin typeface="Arial" panose="020B0604020202020204" pitchFamily="34" charset="0"/>
              </a:rPr>
              <a:t> </a:t>
            </a:r>
            <a:r>
              <a:rPr lang="en-US" sz="4000" b="1" dirty="0" err="1">
                <a:latin typeface="Arial" panose="020B0604020202020204" pitchFamily="34" charset="0"/>
              </a:rPr>
              <a:t>và</a:t>
            </a:r>
            <a:r>
              <a:rPr lang="en-US" sz="4000" b="1" dirty="0">
                <a:latin typeface="Arial" panose="020B0604020202020204" pitchFamily="34" charset="0"/>
              </a:rPr>
              <a:t> </a:t>
            </a:r>
            <a:r>
              <a:rPr lang="en-US" sz="4000" b="1" dirty="0" err="1">
                <a:latin typeface="Arial" panose="020B0604020202020204" pitchFamily="34" charset="0"/>
              </a:rPr>
              <a:t>phát</a:t>
            </a:r>
            <a:r>
              <a:rPr lang="en-US" sz="4000" b="1" dirty="0">
                <a:latin typeface="Arial" panose="020B0604020202020204" pitchFamily="34" charset="0"/>
              </a:rPr>
              <a:t> </a:t>
            </a:r>
            <a:r>
              <a:rPr lang="en-US" sz="4000" b="1" dirty="0" err="1">
                <a:latin typeface="Arial" panose="020B0604020202020204" pitchFamily="34" charset="0"/>
              </a:rPr>
              <a:t>triển</a:t>
            </a:r>
            <a:r>
              <a:rPr lang="en-US" sz="4000" b="1" dirty="0">
                <a:latin typeface="Arial" panose="020B0604020202020204" pitchFamily="34" charset="0"/>
              </a:rPr>
              <a:t>?</a:t>
            </a:r>
            <a:endParaRPr lang="vi-VN" sz="4000" b="1" dirty="0">
              <a:latin typeface="Arial" panose="020B0604020202020204" pitchFamily="34" charset="0"/>
            </a:endParaRPr>
          </a:p>
        </p:txBody>
      </p:sp>
      <p:sp>
        <p:nvSpPr>
          <p:cNvPr id="9" name="Isosceles Triangle 8">
            <a:extLst>
              <a:ext uri="{FF2B5EF4-FFF2-40B4-BE49-F238E27FC236}">
                <a16:creationId xmlns:a16="http://schemas.microsoft.com/office/drawing/2014/main" id="{F8926E7C-F816-4FB7-A51F-519FD99683BC}"/>
              </a:ext>
            </a:extLst>
          </p:cNvPr>
          <p:cNvSpPr/>
          <p:nvPr/>
        </p:nvSpPr>
        <p:spPr>
          <a:xfrm rot="10800000">
            <a:off x="484058" y="1531430"/>
            <a:ext cx="269695" cy="206933"/>
          </a:xfrm>
          <a:prstGeom prst="triangle">
            <a:avLst>
              <a:gd name="adj" fmla="val 50000"/>
            </a:avLst>
          </a:prstGeom>
          <a:solidFill>
            <a:schemeClr val="tx2">
              <a:lumMod val="1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10000"/>
                </a:schemeClr>
              </a:solidFill>
            </a:endParaRPr>
          </a:p>
        </p:txBody>
      </p:sp>
      <p:sp>
        <p:nvSpPr>
          <p:cNvPr id="4" name="TextBox 3">
            <a:extLst>
              <a:ext uri="{FF2B5EF4-FFF2-40B4-BE49-F238E27FC236}">
                <a16:creationId xmlns:a16="http://schemas.microsoft.com/office/drawing/2014/main" id="{9257D128-F026-438C-A33A-1957A2F05F65}"/>
              </a:ext>
            </a:extLst>
          </p:cNvPr>
          <p:cNvSpPr txBox="1"/>
          <p:nvPr/>
        </p:nvSpPr>
        <p:spPr>
          <a:xfrm>
            <a:off x="272015" y="1797357"/>
            <a:ext cx="11646999" cy="4278094"/>
          </a:xfrm>
          <a:prstGeom prst="rect">
            <a:avLst/>
          </a:prstGeom>
          <a:solidFill>
            <a:schemeClr val="accent6">
              <a:lumMod val="40000"/>
              <a:lumOff val="60000"/>
            </a:schemeClr>
          </a:solidFill>
        </p:spPr>
        <p:txBody>
          <a:bodyPr wrap="square" rtlCol="0">
            <a:spAutoFit/>
          </a:bodyPr>
          <a:lstStyle/>
          <a:p>
            <a:pPr algn="just"/>
            <a:r>
              <a:rPr lang="vi-VN" sz="3400" dirty="0"/>
              <a:t>Đây là kết quả của việc thực hiện nhiều biện pháp:</a:t>
            </a:r>
            <a:endParaRPr lang="en-US" sz="3400" dirty="0"/>
          </a:p>
          <a:p>
            <a:pPr marL="571500" indent="-571500" algn="just">
              <a:buFontTx/>
              <a:buChar char="-"/>
            </a:pPr>
            <a:r>
              <a:rPr lang="en-US" sz="3400" dirty="0"/>
              <a:t>Đ</a:t>
            </a:r>
            <a:r>
              <a:rPr lang="vi-VN" sz="3400" dirty="0"/>
              <a:t>a dạng hoá sản phẩm theo nhu cầu của thị trường</a:t>
            </a:r>
            <a:endParaRPr lang="en-US" sz="3400" dirty="0"/>
          </a:p>
          <a:p>
            <a:pPr marL="571500" indent="-571500" algn="just">
              <a:buFontTx/>
              <a:buChar char="-"/>
            </a:pPr>
            <a:r>
              <a:rPr lang="en-US" sz="3400" dirty="0"/>
              <a:t>Á</a:t>
            </a:r>
            <a:r>
              <a:rPr lang="vi-VN" sz="3400" dirty="0"/>
              <a:t>p dụng công nghệ hiện đại vào sản xuất </a:t>
            </a:r>
            <a:endParaRPr lang="en-US" sz="3400" dirty="0"/>
          </a:p>
          <a:p>
            <a:pPr marL="571500" indent="-571500" algn="just">
              <a:buFontTx/>
              <a:buChar char="-"/>
            </a:pPr>
            <a:r>
              <a:rPr lang="en-US" sz="3400" dirty="0"/>
              <a:t>K</a:t>
            </a:r>
            <a:r>
              <a:rPr lang="vi-VN" sz="3400" dirty="0"/>
              <a:t>hôi phục các mẫu hoa văn và kĩ thuật có nguy cơ thất truyền</a:t>
            </a:r>
            <a:endParaRPr lang="en-US" sz="3400" dirty="0"/>
          </a:p>
          <a:p>
            <a:pPr marL="571500" indent="-571500" algn="just">
              <a:buFontTx/>
              <a:buChar char="-"/>
            </a:pPr>
            <a:r>
              <a:rPr lang="en-US" sz="3400" dirty="0"/>
              <a:t>C</a:t>
            </a:r>
            <a:r>
              <a:rPr lang="vi-VN" sz="3400" dirty="0"/>
              <a:t>hú trọng đào tạo nghề</a:t>
            </a:r>
            <a:endParaRPr lang="en-US" sz="3400" dirty="0"/>
          </a:p>
          <a:p>
            <a:pPr marL="571500" indent="-571500" algn="just">
              <a:buFontTx/>
              <a:buChar char="-"/>
            </a:pPr>
            <a:r>
              <a:rPr lang="en-US" sz="3400" dirty="0"/>
              <a:t>P</a:t>
            </a:r>
            <a:r>
              <a:rPr lang="vi-VN" sz="3400" dirty="0"/>
              <a:t>hát triển nguồn lao động có tay nghề và trình độ </a:t>
            </a:r>
            <a:r>
              <a:rPr lang="en-US" sz="3400" dirty="0"/>
              <a:t>CM</a:t>
            </a:r>
            <a:r>
              <a:rPr lang="vi-VN" sz="3400" dirty="0"/>
              <a:t> kĩ thuật cao</a:t>
            </a:r>
            <a:endParaRPr lang="en-US" sz="3400" dirty="0"/>
          </a:p>
          <a:p>
            <a:pPr marL="571500" indent="-571500" algn="just">
              <a:buFontTx/>
              <a:buChar char="-"/>
            </a:pPr>
            <a:r>
              <a:rPr lang="en-US" sz="3400" dirty="0"/>
              <a:t>…</a:t>
            </a:r>
          </a:p>
        </p:txBody>
      </p:sp>
    </p:spTree>
    <p:extLst>
      <p:ext uri="{BB962C8B-B14F-4D97-AF65-F5344CB8AC3E}">
        <p14:creationId xmlns:p14="http://schemas.microsoft.com/office/powerpoint/2010/main" val="395176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335"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1344"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2224765" y="-740864"/>
            <a:ext cx="15779649" cy="862435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904" flipH="1">
            <a:off x="10247758" y="-1236547"/>
            <a:ext cx="2516886"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904" flipV="1">
            <a:off x="-382571" y="5315528"/>
            <a:ext cx="2516886" cy="2743200"/>
          </a:xfrm>
          <a:prstGeom prst="rect">
            <a:avLst/>
          </a:prstGeom>
        </p:spPr>
      </p:pic>
      <p:pic>
        <p:nvPicPr>
          <p:cNvPr id="7" name="Picture 7"/>
          <p:cNvPicPr>
            <a:picLocks noChangeAspect="1"/>
          </p:cNvPicPr>
          <p:nvPr/>
        </p:nvPicPr>
        <p:blipFill>
          <a:blip r:embed="rId10"/>
          <a:srcRect/>
          <a:stretch>
            <a:fillRect/>
          </a:stretch>
        </p:blipFill>
        <p:spPr>
          <a:xfrm rot="358778">
            <a:off x="-638220" y="-1879921"/>
            <a:ext cx="2732849" cy="417627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38578" y="4925960"/>
            <a:ext cx="2291800" cy="1932040"/>
          </a:xfrm>
          <a:prstGeom prst="rect">
            <a:avLst/>
          </a:prstGeom>
        </p:spPr>
      </p:pic>
      <p:sp>
        <p:nvSpPr>
          <p:cNvPr id="9" name="TextBox 9"/>
          <p:cNvSpPr txBox="1"/>
          <p:nvPr/>
        </p:nvSpPr>
        <p:spPr>
          <a:xfrm>
            <a:off x="1406014" y="2358568"/>
            <a:ext cx="9379974" cy="2769989"/>
          </a:xfrm>
          <a:prstGeom prst="rect">
            <a:avLst/>
          </a:prstGeom>
        </p:spPr>
        <p:txBody>
          <a:bodyPr wrap="square" lIns="0" tIns="0" rIns="0" bIns="0" rtlCol="0" anchor="t">
            <a:spAutoFit/>
          </a:bodyPr>
          <a:lstStyle/>
          <a:p>
            <a:pPr algn="just"/>
            <a:r>
              <a:rPr lang="en-US" sz="6000" dirty="0" err="1"/>
              <a:t>Kể</a:t>
            </a:r>
            <a:r>
              <a:rPr lang="en-US" sz="6000" dirty="0"/>
              <a:t> </a:t>
            </a:r>
            <a:r>
              <a:rPr lang="en-US" sz="6000" dirty="0" err="1"/>
              <a:t>tên</a:t>
            </a:r>
            <a:r>
              <a:rPr lang="en-US" sz="6000" dirty="0"/>
              <a:t> </a:t>
            </a:r>
            <a:r>
              <a:rPr lang="en-US" sz="6000" dirty="0" err="1"/>
              <a:t>các</a:t>
            </a:r>
            <a:r>
              <a:rPr lang="en-US" sz="6000" dirty="0"/>
              <a:t> </a:t>
            </a:r>
            <a:r>
              <a:rPr lang="en-US" sz="6000" dirty="0" err="1"/>
              <a:t>sản</a:t>
            </a:r>
            <a:r>
              <a:rPr lang="en-US" sz="6000" dirty="0"/>
              <a:t> </a:t>
            </a:r>
            <a:r>
              <a:rPr lang="en-US" sz="6000" dirty="0" err="1"/>
              <a:t>phẩm</a:t>
            </a:r>
            <a:r>
              <a:rPr lang="en-US" sz="6000" dirty="0"/>
              <a:t> </a:t>
            </a:r>
            <a:r>
              <a:rPr lang="en-US" sz="6000" dirty="0" err="1"/>
              <a:t>của</a:t>
            </a:r>
            <a:r>
              <a:rPr lang="en-US" sz="6000" dirty="0"/>
              <a:t> </a:t>
            </a:r>
            <a:r>
              <a:rPr lang="en-US" sz="6000" dirty="0" err="1"/>
              <a:t>một</a:t>
            </a:r>
            <a:r>
              <a:rPr lang="en-US" sz="6000" dirty="0"/>
              <a:t> </a:t>
            </a:r>
            <a:r>
              <a:rPr lang="en-US" sz="6000" dirty="0" err="1"/>
              <a:t>số</a:t>
            </a:r>
            <a:r>
              <a:rPr lang="en-US" sz="6000" dirty="0"/>
              <a:t> </a:t>
            </a:r>
            <a:r>
              <a:rPr lang="en-US" sz="6000" dirty="0" err="1"/>
              <a:t>nghề</a:t>
            </a:r>
            <a:r>
              <a:rPr lang="en-US" sz="6000" dirty="0"/>
              <a:t> </a:t>
            </a:r>
            <a:r>
              <a:rPr lang="en-US" sz="6000" dirty="0" err="1"/>
              <a:t>truyền</a:t>
            </a:r>
            <a:r>
              <a:rPr lang="en-US" sz="6000" dirty="0"/>
              <a:t> </a:t>
            </a:r>
            <a:r>
              <a:rPr lang="en-US" sz="6000" dirty="0" err="1"/>
              <a:t>thống</a:t>
            </a:r>
            <a:r>
              <a:rPr lang="en-US" sz="6000" dirty="0"/>
              <a:t> </a:t>
            </a:r>
            <a:r>
              <a:rPr lang="en-US" sz="6000" dirty="0" err="1"/>
              <a:t>tiêu</a:t>
            </a:r>
            <a:r>
              <a:rPr lang="en-US" sz="6000" dirty="0"/>
              <a:t> </a:t>
            </a:r>
            <a:r>
              <a:rPr lang="en-US" sz="6000" dirty="0" err="1"/>
              <a:t>biểu</a:t>
            </a:r>
            <a:r>
              <a:rPr lang="en-US" sz="6000" dirty="0"/>
              <a:t> ở </a:t>
            </a:r>
            <a:r>
              <a:rPr lang="en-US" sz="6000" dirty="0" err="1"/>
              <a:t>thành</a:t>
            </a:r>
            <a:r>
              <a:rPr lang="en-US" sz="6000" dirty="0"/>
              <a:t> </a:t>
            </a:r>
            <a:r>
              <a:rPr lang="en-US" sz="6000" dirty="0" err="1"/>
              <a:t>phố</a:t>
            </a:r>
            <a:r>
              <a:rPr lang="en-US" sz="6000" dirty="0"/>
              <a:t> </a:t>
            </a:r>
            <a:r>
              <a:rPr lang="en-US" sz="6000" dirty="0" err="1"/>
              <a:t>Hà</a:t>
            </a:r>
            <a:r>
              <a:rPr lang="en-US" sz="6000" dirty="0"/>
              <a:t> </a:t>
            </a:r>
            <a:r>
              <a:rPr lang="en-US" sz="6000" dirty="0" err="1"/>
              <a:t>Nội</a:t>
            </a:r>
            <a:r>
              <a:rPr lang="en-US" sz="6000" dirty="0"/>
              <a:t>.</a:t>
            </a:r>
            <a:endParaRPr lang="en-US" sz="60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3C0A-70CC-F61F-63A0-65C825CFE21B}"/>
              </a:ext>
            </a:extLst>
          </p:cNvPr>
          <p:cNvSpPr>
            <a:spLocks noGrp="1"/>
          </p:cNvSpPr>
          <p:nvPr>
            <p:ph type="title"/>
          </p:nvPr>
        </p:nvSpPr>
        <p:spPr>
          <a:xfrm>
            <a:off x="960000" y="349359"/>
            <a:ext cx="10272000" cy="977995"/>
          </a:xfrm>
        </p:spPr>
        <p:txBody>
          <a:bodyPr/>
          <a:lstStyle/>
          <a:p>
            <a:r>
              <a:rPr lang="en-US" sz="6000" b="1" dirty="0"/>
              <a:t>VÍ DỤ</a:t>
            </a:r>
          </a:p>
        </p:txBody>
      </p:sp>
      <p:pic>
        <p:nvPicPr>
          <p:cNvPr id="5" name="Picture 4">
            <a:extLst>
              <a:ext uri="{FF2B5EF4-FFF2-40B4-BE49-F238E27FC236}">
                <a16:creationId xmlns:a16="http://schemas.microsoft.com/office/drawing/2014/main" id="{93AA3BD4-B293-E8FA-D278-69AEF42CE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512" y="1378078"/>
            <a:ext cx="6294975" cy="5479922"/>
          </a:xfrm>
          <a:prstGeom prst="rect">
            <a:avLst/>
          </a:prstGeom>
        </p:spPr>
      </p:pic>
    </p:spTree>
    <p:extLst>
      <p:ext uri="{BB962C8B-B14F-4D97-AF65-F5344CB8AC3E}">
        <p14:creationId xmlns:p14="http://schemas.microsoft.com/office/powerpoint/2010/main" val="19519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31C6-A234-E27E-F9A9-CD47E2741DB6}"/>
              </a:ext>
            </a:extLst>
          </p:cNvPr>
          <p:cNvSpPr>
            <a:spLocks noGrp="1"/>
          </p:cNvSpPr>
          <p:nvPr>
            <p:ph type="title"/>
          </p:nvPr>
        </p:nvSpPr>
        <p:spPr>
          <a:xfrm>
            <a:off x="960000" y="401667"/>
            <a:ext cx="10272000" cy="1633610"/>
          </a:xfrm>
        </p:spPr>
        <p:txBody>
          <a:bodyPr/>
          <a:lstStyle/>
          <a:p>
            <a:r>
              <a:rPr lang="en-US" dirty="0" err="1"/>
              <a:t>Chọn</a:t>
            </a:r>
            <a:r>
              <a:rPr lang="en-US" dirty="0"/>
              <a:t> </a:t>
            </a:r>
            <a:r>
              <a:rPr lang="en-US" dirty="0" err="1"/>
              <a:t>làng</a:t>
            </a:r>
            <a:r>
              <a:rPr lang="en-US" dirty="0"/>
              <a:t> </a:t>
            </a:r>
            <a:r>
              <a:rPr lang="en-US" dirty="0" err="1"/>
              <a:t>nghề</a:t>
            </a:r>
            <a:r>
              <a:rPr lang="en-US" dirty="0"/>
              <a:t> </a:t>
            </a:r>
            <a:r>
              <a:rPr lang="en-US" dirty="0" err="1"/>
              <a:t>nổi</a:t>
            </a:r>
            <a:r>
              <a:rPr lang="en-US" dirty="0"/>
              <a:t> </a:t>
            </a:r>
            <a:r>
              <a:rPr lang="en-US" dirty="0" err="1"/>
              <a:t>tiếng</a:t>
            </a:r>
            <a:r>
              <a:rPr lang="en-US" dirty="0"/>
              <a:t> (ô </a:t>
            </a:r>
            <a:r>
              <a:rPr lang="en-US" dirty="0" err="1"/>
              <a:t>màu</a:t>
            </a:r>
            <a:r>
              <a:rPr lang="en-US" dirty="0"/>
              <a:t> cam) </a:t>
            </a:r>
            <a:r>
              <a:rPr lang="en-US" dirty="0" err="1"/>
              <a:t>phù</a:t>
            </a:r>
            <a:r>
              <a:rPr lang="en-US" dirty="0"/>
              <a:t> </a:t>
            </a:r>
            <a:r>
              <a:rPr lang="en-US" dirty="0" err="1"/>
              <a:t>hợp</a:t>
            </a:r>
            <a:r>
              <a:rPr lang="en-US" dirty="0"/>
              <a:t> </a:t>
            </a:r>
            <a:r>
              <a:rPr lang="en-US" dirty="0" err="1"/>
              <a:t>với</a:t>
            </a:r>
            <a:r>
              <a:rPr lang="en-US" dirty="0"/>
              <a:t> </a:t>
            </a:r>
            <a:r>
              <a:rPr lang="en-US" dirty="0" err="1"/>
              <a:t>nghề</a:t>
            </a:r>
            <a:r>
              <a:rPr lang="en-US" dirty="0"/>
              <a:t> </a:t>
            </a:r>
            <a:r>
              <a:rPr lang="en-US" dirty="0" err="1"/>
              <a:t>truyền</a:t>
            </a:r>
            <a:r>
              <a:rPr lang="en-US" dirty="0"/>
              <a:t> </a:t>
            </a:r>
            <a:r>
              <a:rPr lang="en-US" dirty="0" err="1"/>
              <a:t>thống</a:t>
            </a:r>
            <a:r>
              <a:rPr lang="en-US" dirty="0"/>
              <a:t> (ô </a:t>
            </a:r>
            <a:r>
              <a:rPr lang="en-US" dirty="0" err="1"/>
              <a:t>màu</a:t>
            </a:r>
            <a:r>
              <a:rPr lang="en-US" dirty="0"/>
              <a:t> </a:t>
            </a:r>
            <a:r>
              <a:rPr lang="en-US" dirty="0" err="1"/>
              <a:t>xanh</a:t>
            </a:r>
            <a:r>
              <a:rPr lang="en-US" dirty="0"/>
              <a:t>)</a:t>
            </a:r>
          </a:p>
        </p:txBody>
      </p:sp>
      <p:pic>
        <p:nvPicPr>
          <p:cNvPr id="5" name="Picture 4">
            <a:extLst>
              <a:ext uri="{FF2B5EF4-FFF2-40B4-BE49-F238E27FC236}">
                <a16:creationId xmlns:a16="http://schemas.microsoft.com/office/drawing/2014/main" id="{BC6E0F58-0850-EA43-7F08-38F4ED6C6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00" y="1899369"/>
            <a:ext cx="9480073" cy="4958631"/>
          </a:xfrm>
          <a:prstGeom prst="rect">
            <a:avLst/>
          </a:prstGeom>
        </p:spPr>
      </p:pic>
    </p:spTree>
    <p:extLst>
      <p:ext uri="{BB962C8B-B14F-4D97-AF65-F5344CB8AC3E}">
        <p14:creationId xmlns:p14="http://schemas.microsoft.com/office/powerpoint/2010/main" val="63099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2254"/>
        <p:cNvGrpSpPr/>
        <p:nvPr/>
      </p:nvGrpSpPr>
      <p:grpSpPr>
        <a:xfrm>
          <a:off x="0" y="0"/>
          <a:ext cx="0" cy="0"/>
          <a:chOff x="0" y="0"/>
          <a:chExt cx="0" cy="0"/>
        </a:xfrm>
      </p:grpSpPr>
      <p:sp>
        <p:nvSpPr>
          <p:cNvPr id="2255" name="Google Shape;2255;p51"/>
          <p:cNvSpPr/>
          <p:nvPr/>
        </p:nvSpPr>
        <p:spPr>
          <a:xfrm>
            <a:off x="2195279" y="629038"/>
            <a:ext cx="2006800" cy="2186800"/>
          </a:xfrm>
          <a:prstGeom prst="round2Diag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256" name="Google Shape;2256;p51"/>
          <p:cNvSpPr txBox="1">
            <a:spLocks noGrp="1"/>
          </p:cNvSpPr>
          <p:nvPr>
            <p:ph type="title" idx="4294967295"/>
          </p:nvPr>
        </p:nvSpPr>
        <p:spPr>
          <a:xfrm>
            <a:off x="1523999" y="2847221"/>
            <a:ext cx="10496551" cy="2589213"/>
          </a:xfrm>
          <a:prstGeom prst="rect">
            <a:avLst/>
          </a:prstGeom>
        </p:spPr>
        <p:txBody>
          <a:bodyPr spcFirstLastPara="1" vert="horz" wrap="square" lIns="121900" tIns="121900" rIns="121900" bIns="121900" numCol="1" anchor="ctr" anchorCtr="0" compatLnSpc="1">
            <a:prstTxWarp prst="textNoShape">
              <a:avLst/>
            </a:prstTxWarp>
            <a:noAutofit/>
          </a:bodyPr>
          <a:lstStyle/>
          <a:p>
            <a:pPr>
              <a:spcBef>
                <a:spcPts val="0"/>
              </a:spcBef>
              <a:spcAft>
                <a:spcPts val="0"/>
              </a:spcAft>
            </a:pPr>
            <a:r>
              <a:rPr lang="en-US" sz="4800" b="1" dirty="0">
                <a:latin typeface="+mn-lt"/>
              </a:rPr>
              <a:t>GIÁ TRỊ CỦA CÁC NGHỀ TRUYỀN THỐNG Ở HÀ NỘI</a:t>
            </a:r>
          </a:p>
        </p:txBody>
      </p:sp>
      <p:sp>
        <p:nvSpPr>
          <p:cNvPr id="2257" name="Google Shape;2257;p51"/>
          <p:cNvSpPr txBox="1">
            <a:spLocks noGrp="1"/>
          </p:cNvSpPr>
          <p:nvPr>
            <p:ph type="title" idx="4294967295"/>
          </p:nvPr>
        </p:nvSpPr>
        <p:spPr>
          <a:xfrm>
            <a:off x="1711985" y="659646"/>
            <a:ext cx="2973388" cy="2187575"/>
          </a:xfrm>
          <a:prstGeom prst="rect">
            <a:avLst/>
          </a:prstGeom>
        </p:spPr>
        <p:txBody>
          <a:bodyPr spcFirstLastPara="1" vert="horz" wrap="square" lIns="121900" tIns="121900" rIns="121900" bIns="121900" numCol="1" anchor="ctr" anchorCtr="0" compatLnSpc="1">
            <a:prstTxWarp prst="textNoShape">
              <a:avLst/>
            </a:prstTxWarp>
            <a:noAutofit/>
          </a:bodyPr>
          <a:lstStyle/>
          <a:p>
            <a:pPr algn="ctr">
              <a:spcBef>
                <a:spcPts val="0"/>
              </a:spcBef>
              <a:spcAft>
                <a:spcPts val="0"/>
              </a:spcAft>
            </a:pPr>
            <a:r>
              <a:rPr lang="en-US" sz="9333" b="1" dirty="0">
                <a:latin typeface="Arial" panose="020B0604020202020204" pitchFamily="34" charset="0"/>
              </a:rPr>
              <a:t>2</a:t>
            </a:r>
            <a:endParaRPr sz="9333" b="1" dirty="0">
              <a:latin typeface="Arial" panose="020B0604020202020204" pitchFamily="34" charset="0"/>
            </a:endParaRPr>
          </a:p>
        </p:txBody>
      </p:sp>
    </p:spTree>
    <p:extLst>
      <p:ext uri="{BB962C8B-B14F-4D97-AF65-F5344CB8AC3E}">
        <p14:creationId xmlns:p14="http://schemas.microsoft.com/office/powerpoint/2010/main" val="1306804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5"/>
                                        </p:tgtEl>
                                        <p:attrNameLst>
                                          <p:attrName>style.visibility</p:attrName>
                                        </p:attrNameLst>
                                      </p:cBhvr>
                                      <p:to>
                                        <p:strVal val="visible"/>
                                      </p:to>
                                    </p:set>
                                    <p:anim calcmode="lin" valueType="num">
                                      <p:cBhvr additive="base">
                                        <p:cTn id="7" dur="500" fill="hold"/>
                                        <p:tgtEl>
                                          <p:spTgt spid="2255"/>
                                        </p:tgtEl>
                                        <p:attrNameLst>
                                          <p:attrName>ppt_x</p:attrName>
                                        </p:attrNameLst>
                                      </p:cBhvr>
                                      <p:tavLst>
                                        <p:tav tm="0">
                                          <p:val>
                                            <p:strVal val="#ppt_x"/>
                                          </p:val>
                                        </p:tav>
                                        <p:tav tm="100000">
                                          <p:val>
                                            <p:strVal val="#ppt_x"/>
                                          </p:val>
                                        </p:tav>
                                      </p:tavLst>
                                    </p:anim>
                                    <p:anim calcmode="lin" valueType="num">
                                      <p:cBhvr additive="base">
                                        <p:cTn id="8" dur="500" fill="hold"/>
                                        <p:tgtEl>
                                          <p:spTgt spid="22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7"/>
                                        </p:tgtEl>
                                        <p:attrNameLst>
                                          <p:attrName>style.visibility</p:attrName>
                                        </p:attrNameLst>
                                      </p:cBhvr>
                                      <p:to>
                                        <p:strVal val="visible"/>
                                      </p:to>
                                    </p:set>
                                    <p:anim calcmode="lin" valueType="num">
                                      <p:cBhvr additive="base">
                                        <p:cTn id="11" dur="500" fill="hold"/>
                                        <p:tgtEl>
                                          <p:spTgt spid="2257"/>
                                        </p:tgtEl>
                                        <p:attrNameLst>
                                          <p:attrName>ppt_x</p:attrName>
                                        </p:attrNameLst>
                                      </p:cBhvr>
                                      <p:tavLst>
                                        <p:tav tm="0">
                                          <p:val>
                                            <p:strVal val="#ppt_x"/>
                                          </p:val>
                                        </p:tav>
                                        <p:tav tm="100000">
                                          <p:val>
                                            <p:strVal val="#ppt_x"/>
                                          </p:val>
                                        </p:tav>
                                      </p:tavLst>
                                    </p:anim>
                                    <p:anim calcmode="lin" valueType="num">
                                      <p:cBhvr additive="base">
                                        <p:cTn id="12" dur="500" fill="hold"/>
                                        <p:tgtEl>
                                          <p:spTgt spid="22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56"/>
                                        </p:tgtEl>
                                        <p:attrNameLst>
                                          <p:attrName>style.visibility</p:attrName>
                                        </p:attrNameLst>
                                      </p:cBhvr>
                                      <p:to>
                                        <p:strVal val="visible"/>
                                      </p:to>
                                    </p:set>
                                    <p:anim calcmode="lin" valueType="num">
                                      <p:cBhvr>
                                        <p:cTn id="17" dur="500" fill="hold"/>
                                        <p:tgtEl>
                                          <p:spTgt spid="2256"/>
                                        </p:tgtEl>
                                        <p:attrNameLst>
                                          <p:attrName>ppt_w</p:attrName>
                                        </p:attrNameLst>
                                      </p:cBhvr>
                                      <p:tavLst>
                                        <p:tav tm="0">
                                          <p:val>
                                            <p:fltVal val="0"/>
                                          </p:val>
                                        </p:tav>
                                        <p:tav tm="100000">
                                          <p:val>
                                            <p:strVal val="#ppt_w"/>
                                          </p:val>
                                        </p:tav>
                                      </p:tavLst>
                                    </p:anim>
                                    <p:anim calcmode="lin" valueType="num">
                                      <p:cBhvr>
                                        <p:cTn id="18" dur="500" fill="hold"/>
                                        <p:tgtEl>
                                          <p:spTgt spid="2256"/>
                                        </p:tgtEl>
                                        <p:attrNameLst>
                                          <p:attrName>ppt_h</p:attrName>
                                        </p:attrNameLst>
                                      </p:cBhvr>
                                      <p:tavLst>
                                        <p:tav tm="0">
                                          <p:val>
                                            <p:fltVal val="0"/>
                                          </p:val>
                                        </p:tav>
                                        <p:tav tm="100000">
                                          <p:val>
                                            <p:strVal val="#ppt_h"/>
                                          </p:val>
                                        </p:tav>
                                      </p:tavLst>
                                    </p:anim>
                                    <p:animEffect transition="in" filter="fade">
                                      <p:cBhvr>
                                        <p:cTn id="19" dur="500"/>
                                        <p:tgtEl>
                                          <p:spTgt spid="2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 grpId="0" animBg="1"/>
      <p:bldP spid="2256" grpId="0"/>
      <p:bldP spid="22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22057"/>
            <a:ext cx="9784907" cy="9273713"/>
          </a:xfrm>
          <a:prstGeom prst="rect">
            <a:avLst/>
          </a:prstGeom>
        </p:spPr>
      </p:pic>
      <p:pic>
        <p:nvPicPr>
          <p:cNvPr id="3" name="Picture 3"/>
          <p:cNvPicPr>
            <a:picLocks noChangeAspect="1"/>
          </p:cNvPicPr>
          <p:nvPr/>
        </p:nvPicPr>
        <p:blipFill>
          <a:blip r:embed="rId4"/>
          <a:srcRect/>
          <a:stretch>
            <a:fillRect/>
          </a:stretch>
        </p:blipFill>
        <p:spPr>
          <a:xfrm>
            <a:off x="4202989" y="5938013"/>
            <a:ext cx="5068062" cy="5486400"/>
          </a:xfrm>
          <a:prstGeom prst="rect">
            <a:avLst/>
          </a:prstGeom>
        </p:spPr>
      </p:pic>
      <p:grpSp>
        <p:nvGrpSpPr>
          <p:cNvPr id="4" name="Group 4"/>
          <p:cNvGrpSpPr/>
          <p:nvPr/>
        </p:nvGrpSpPr>
        <p:grpSpPr>
          <a:xfrm>
            <a:off x="10134600" y="0"/>
            <a:ext cx="2057400" cy="6858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33867" tIns="33867" rIns="33867" bIns="33867" rtlCol="0" anchor="ctr"/>
            <a:lstStyle/>
            <a:p>
              <a:pPr algn="ctr">
                <a:lnSpc>
                  <a:spcPts val="1773"/>
                </a:lnSpc>
              </a:pPr>
              <a:endParaRPr/>
            </a:p>
          </p:txBody>
        </p:sp>
      </p:grpSp>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28392" y="-106209"/>
            <a:ext cx="6964209" cy="6964209"/>
          </a:xfrm>
          <a:prstGeom prst="rect">
            <a:avLst/>
          </a:prstGeom>
        </p:spPr>
      </p:pic>
      <p:sp>
        <p:nvSpPr>
          <p:cNvPr id="8" name="TextBox 8"/>
          <p:cNvSpPr txBox="1"/>
          <p:nvPr/>
        </p:nvSpPr>
        <p:spPr>
          <a:xfrm>
            <a:off x="314721" y="1571824"/>
            <a:ext cx="7431159" cy="2031325"/>
          </a:xfrm>
          <a:prstGeom prst="rect">
            <a:avLst/>
          </a:prstGeom>
        </p:spPr>
        <p:txBody>
          <a:bodyPr wrap="square" lIns="0" tIns="0" rIns="0" bIns="0" rtlCol="0" anchor="t">
            <a:spAutoFit/>
          </a:bodyPr>
          <a:lstStyle/>
          <a:p>
            <a:pPr algn="just"/>
            <a:r>
              <a:rPr lang="en-US" sz="4400" dirty="0" err="1"/>
              <a:t>Vẽ</a:t>
            </a:r>
            <a:r>
              <a:rPr lang="en-US" sz="4400" dirty="0"/>
              <a:t> </a:t>
            </a:r>
            <a:r>
              <a:rPr lang="en-US" sz="4400" dirty="0" err="1"/>
              <a:t>sơ</a:t>
            </a:r>
            <a:r>
              <a:rPr lang="en-US" sz="4400" dirty="0"/>
              <a:t> </a:t>
            </a:r>
            <a:r>
              <a:rPr lang="en-US" sz="4400" dirty="0" err="1"/>
              <a:t>đồ</a:t>
            </a:r>
            <a:r>
              <a:rPr lang="en-US" sz="4400" dirty="0"/>
              <a:t> </a:t>
            </a:r>
            <a:r>
              <a:rPr lang="en-US" sz="4400" dirty="0" err="1"/>
              <a:t>tư</a:t>
            </a:r>
            <a:r>
              <a:rPr lang="en-US" sz="4400" dirty="0"/>
              <a:t> </a:t>
            </a:r>
            <a:r>
              <a:rPr lang="en-US" sz="4400" dirty="0" err="1"/>
              <a:t>duy</a:t>
            </a:r>
            <a:r>
              <a:rPr lang="en-US" sz="4400" dirty="0"/>
              <a:t> </a:t>
            </a:r>
            <a:r>
              <a:rPr lang="en-US" sz="4400" dirty="0" err="1"/>
              <a:t>thể</a:t>
            </a:r>
            <a:r>
              <a:rPr lang="en-US" sz="4400" dirty="0"/>
              <a:t> </a:t>
            </a:r>
            <a:r>
              <a:rPr lang="en-US" sz="4400" dirty="0" err="1"/>
              <a:t>hiện</a:t>
            </a:r>
            <a:r>
              <a:rPr lang="en-US" sz="4400" dirty="0"/>
              <a:t> </a:t>
            </a:r>
            <a:r>
              <a:rPr lang="en-US" sz="4400" dirty="0" err="1"/>
              <a:t>giá</a:t>
            </a:r>
            <a:r>
              <a:rPr lang="en-US" sz="4400" dirty="0"/>
              <a:t> </a:t>
            </a:r>
            <a:r>
              <a:rPr lang="en-US" sz="4400" dirty="0" err="1"/>
              <a:t>trị</a:t>
            </a:r>
            <a:r>
              <a:rPr lang="en-US" sz="4400" dirty="0"/>
              <a:t> </a:t>
            </a:r>
            <a:r>
              <a:rPr lang="en-US" sz="4400" dirty="0" err="1"/>
              <a:t>của</a:t>
            </a:r>
            <a:r>
              <a:rPr lang="en-US" sz="4400" dirty="0"/>
              <a:t> </a:t>
            </a:r>
            <a:r>
              <a:rPr lang="en-US" sz="4400" dirty="0" err="1"/>
              <a:t>nghề</a:t>
            </a:r>
            <a:r>
              <a:rPr lang="en-US" sz="4400" dirty="0"/>
              <a:t> </a:t>
            </a:r>
            <a:r>
              <a:rPr lang="en-US" sz="4400" dirty="0" err="1"/>
              <a:t>truyền</a:t>
            </a:r>
            <a:r>
              <a:rPr lang="en-US" sz="4400" dirty="0"/>
              <a:t> </a:t>
            </a:r>
            <a:r>
              <a:rPr lang="en-US" sz="4400" dirty="0" err="1"/>
              <a:t>thống</a:t>
            </a:r>
            <a:r>
              <a:rPr lang="en-US" sz="4400" dirty="0"/>
              <a:t> </a:t>
            </a:r>
            <a:r>
              <a:rPr lang="en-US" sz="4400" dirty="0" err="1"/>
              <a:t>trên</a:t>
            </a:r>
            <a:r>
              <a:rPr lang="en-US" sz="4400" dirty="0"/>
              <a:t> </a:t>
            </a:r>
            <a:r>
              <a:rPr lang="en-US" sz="4400" dirty="0" err="1"/>
              <a:t>địa</a:t>
            </a:r>
            <a:r>
              <a:rPr lang="en-US" sz="4400" dirty="0"/>
              <a:t> </a:t>
            </a:r>
            <a:r>
              <a:rPr lang="en-US" sz="4400" dirty="0" err="1"/>
              <a:t>bàn</a:t>
            </a:r>
            <a:r>
              <a:rPr lang="en-US" sz="4400" dirty="0"/>
              <a:t> </a:t>
            </a:r>
            <a:r>
              <a:rPr lang="en-US" sz="4400" dirty="0" err="1"/>
              <a:t>thành</a:t>
            </a:r>
            <a:r>
              <a:rPr lang="en-US" sz="4400" dirty="0"/>
              <a:t> </a:t>
            </a:r>
            <a:r>
              <a:rPr lang="en-US" sz="4400" dirty="0" err="1"/>
              <a:t>phố</a:t>
            </a:r>
            <a:r>
              <a:rPr lang="en-US" sz="4400" dirty="0"/>
              <a:t> </a:t>
            </a:r>
            <a:r>
              <a:rPr lang="en-US" sz="4400" dirty="0" err="1"/>
              <a:t>Hà</a:t>
            </a:r>
            <a:r>
              <a:rPr lang="en-US" sz="4400" dirty="0"/>
              <a:t> </a:t>
            </a:r>
            <a:r>
              <a:rPr lang="en-US" sz="4400" dirty="0" err="1"/>
              <a:t>Nội</a:t>
            </a:r>
            <a:r>
              <a:rPr lang="en-US" sz="4400" dirty="0"/>
              <a:t>.</a:t>
            </a:r>
            <a:endParaRPr lang="en-US" sz="4400"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37800" y="5953443"/>
            <a:ext cx="2561577" cy="180911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32100" y="242587"/>
            <a:ext cx="2764379" cy="2312026"/>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5589639" y="290030"/>
            <a:ext cx="700207" cy="60742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186378" y="3872213"/>
            <a:ext cx="2099795" cy="2743200"/>
          </a:xfrm>
          <a:prstGeom prst="rect">
            <a:avLst/>
          </a:prstGeom>
        </p:spPr>
      </p:pic>
      <p:sp>
        <p:nvSpPr>
          <p:cNvPr id="13" name="TextBox 13"/>
          <p:cNvSpPr txBox="1"/>
          <p:nvPr/>
        </p:nvSpPr>
        <p:spPr>
          <a:xfrm rot="5400000">
            <a:off x="8518525" y="2813448"/>
            <a:ext cx="5486400" cy="1231106"/>
          </a:xfrm>
          <a:prstGeom prst="rect">
            <a:avLst/>
          </a:prstGeom>
        </p:spPr>
        <p:txBody>
          <a:bodyPr lIns="0" tIns="0" rIns="0" bIns="0" rtlCol="0" anchor="t">
            <a:spAutoFit/>
          </a:bodyPr>
          <a:lstStyle/>
          <a:p>
            <a:pPr algn="ctr">
              <a:lnSpc>
                <a:spcPts val="3200"/>
              </a:lnSpc>
            </a:pPr>
            <a:r>
              <a:rPr lang="en-US" sz="2800" b="1" spc="1528" dirty="0">
                <a:solidFill>
                  <a:schemeClr val="accent5">
                    <a:lumMod val="10000"/>
                  </a:schemeClr>
                </a:solidFill>
                <a:latin typeface="Brick Sans"/>
              </a:rPr>
              <a:t>2. </a:t>
            </a:r>
            <a:r>
              <a:rPr lang="en-US" sz="2800" b="1" spc="1528" dirty="0" err="1">
                <a:solidFill>
                  <a:schemeClr val="accent5">
                    <a:lumMod val="10000"/>
                  </a:schemeClr>
                </a:solidFill>
                <a:latin typeface="Brick Sans"/>
              </a:rPr>
              <a:t>Giá</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trị</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của</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các</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nghề</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truyền</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thống</a:t>
            </a:r>
            <a:r>
              <a:rPr lang="en-US" sz="2800" b="1" spc="1528" dirty="0">
                <a:solidFill>
                  <a:schemeClr val="accent5">
                    <a:lumMod val="10000"/>
                  </a:schemeClr>
                </a:solidFill>
                <a:latin typeface="Brick Sans"/>
              </a:rPr>
              <a:t> </a:t>
            </a:r>
            <a:r>
              <a:rPr lang="en-US" sz="2800" b="1" spc="1528" dirty="0" err="1">
                <a:solidFill>
                  <a:schemeClr val="accent5">
                    <a:lumMod val="10000"/>
                  </a:schemeClr>
                </a:solidFill>
                <a:latin typeface="Brick Sans"/>
              </a:rPr>
              <a:t>HàNội</a:t>
            </a:r>
            <a:endParaRPr lang="en-US" sz="2800" b="1" spc="1528" dirty="0">
              <a:solidFill>
                <a:schemeClr val="accent5">
                  <a:lumMod val="10000"/>
                </a:schemeClr>
              </a:solidFill>
              <a:latin typeface="Brick Sans"/>
            </a:endParaRPr>
          </a:p>
        </p:txBody>
      </p:sp>
      <p:sp>
        <p:nvSpPr>
          <p:cNvPr id="14" name="Google Shape;1748;p44">
            <a:extLst>
              <a:ext uri="{FF2B5EF4-FFF2-40B4-BE49-F238E27FC236}">
                <a16:creationId xmlns:a16="http://schemas.microsoft.com/office/drawing/2014/main" id="{F097F294-C493-EC26-C2CA-78397F9DD6A1}"/>
              </a:ext>
            </a:extLst>
          </p:cNvPr>
          <p:cNvSpPr txBox="1">
            <a:spLocks/>
          </p:cNvSpPr>
          <p:nvPr/>
        </p:nvSpPr>
        <p:spPr>
          <a:xfrm>
            <a:off x="0" y="290030"/>
            <a:ext cx="10134600" cy="44977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lvl="0" algn="ctr"/>
            <a:r>
              <a:rPr lang="en-US" sz="5400" dirty="0" err="1">
                <a:solidFill>
                  <a:srgbClr val="002060"/>
                </a:solidFill>
                <a:latin typeface="Times New Roman" panose="02020603050405020304" pitchFamily="18" charset="0"/>
                <a:cs typeface="Times New Roman" panose="02020603050405020304" pitchFamily="18" charset="0"/>
              </a:rPr>
              <a:t>Hoạt</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động</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nhóm</a:t>
            </a:r>
            <a:endParaRPr lang="en-US" sz="5400"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79E6551-8076-A2F6-78ED-A0699467612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754" y="4371511"/>
            <a:ext cx="7597822" cy="14689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385040" y="324932"/>
            <a:ext cx="11421920" cy="830997"/>
          </a:xfrm>
          <a:prstGeom prst="rect">
            <a:avLst/>
          </a:prstGeom>
          <a:solidFill>
            <a:schemeClr val="bg1">
              <a:alpha val="87843"/>
            </a:schemeClr>
          </a:solidFill>
        </p:spPr>
        <p:txBody>
          <a:bodyPr wrap="square" rtlCol="0">
            <a:spAutoFit/>
          </a:bodyPr>
          <a:lstStyle/>
          <a:p>
            <a:pPr algn="ctr"/>
            <a:r>
              <a:rPr lang="en-US" sz="48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là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nghề</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Hà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48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3627" y="1193168"/>
            <a:ext cx="5533279" cy="447166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6026" y="5702725"/>
            <a:ext cx="12198026" cy="1155082"/>
            <a:chOff x="1962601" y="2764448"/>
            <a:chExt cx="5480304" cy="1297483"/>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052658" y="674391"/>
              <a:ext cx="1297483"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280617" y="2949253"/>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vi-VN" sz="2400" dirty="0">
                  <a:solidFill>
                    <a:schemeClr val="bg1"/>
                  </a:solidFill>
                  <a:effectLst/>
                  <a:latin typeface="Times New Roman" panose="02020603050405020304" pitchFamily="18" charset="0"/>
                  <a:ea typeface="Arial" panose="020B0604020202020204" pitchFamily="34" charset="0"/>
                </a:rPr>
                <a:t>Nghề dệt, thêu, ren, may/nghề dệt/nghề dệt lụa/nghề thêu ren/nghề may</a:t>
              </a:r>
              <a:endParaRPr lang="en-US" sz="4400" dirty="0">
                <a:solidFill>
                  <a:schemeClr val="bg1"/>
                </a:solidFill>
                <a:latin typeface="Times New Roman" panose="02020603050405020304" pitchFamily="18" charset="0"/>
                <a:cs typeface="Times New Roman" panose="02020603050405020304" pitchFamily="18" charset="0"/>
              </a:endParaRPr>
            </a:p>
          </p:txBody>
        </p:sp>
      </p:grpSp>
      <p:pic>
        <p:nvPicPr>
          <p:cNvPr id="2" name="Picture 15">
            <a:extLst>
              <a:ext uri="{FF2B5EF4-FFF2-40B4-BE49-F238E27FC236}">
                <a16:creationId xmlns:a16="http://schemas.microsoft.com/office/drawing/2014/main" id="{1FC63B6B-0E9B-FEED-FAEB-EE247923E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1006" y="1829243"/>
            <a:ext cx="2468500" cy="2967396"/>
          </a:xfrm>
          <a:prstGeom prst="rect">
            <a:avLst/>
          </a:prstGeom>
        </p:spPr>
      </p:pic>
    </p:spTree>
    <p:extLst>
      <p:ext uri="{BB962C8B-B14F-4D97-AF65-F5344CB8AC3E}">
        <p14:creationId xmlns:p14="http://schemas.microsoft.com/office/powerpoint/2010/main" val="297797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613A6F2-D771-476F-9C9B-B67EA43F3BB8}"/>
              </a:ext>
            </a:extLst>
          </p:cNvPr>
          <p:cNvSpPr/>
          <p:nvPr/>
        </p:nvSpPr>
        <p:spPr>
          <a:xfrm>
            <a:off x="265471" y="1"/>
            <a:ext cx="11592232" cy="2889954"/>
          </a:xfrm>
          <a:prstGeom prst="roundRect">
            <a:avLst/>
          </a:prstGeom>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t>Nghề truyền thống có giá trị văn hoá to lớn và là niềm tự hào của người dân Hà Nội. Lịch sử phát triển của nghề truyền thống gắn với lịch sử phát triển văn hoá dân tộc</a:t>
            </a:r>
            <a:endParaRPr lang="en-US" sz="3200" dirty="0"/>
          </a:p>
        </p:txBody>
      </p:sp>
      <p:pic>
        <p:nvPicPr>
          <p:cNvPr id="8" name="Picture 7">
            <a:extLst>
              <a:ext uri="{FF2B5EF4-FFF2-40B4-BE49-F238E27FC236}">
                <a16:creationId xmlns:a16="http://schemas.microsoft.com/office/drawing/2014/main" id="{D3A244AC-8AAA-4A70-89AA-A00A30C414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9956" y="3072172"/>
            <a:ext cx="5488390" cy="3785827"/>
          </a:xfrm>
          <a:prstGeom prst="rect">
            <a:avLst/>
          </a:prstGeom>
        </p:spPr>
      </p:pic>
      <p:pic>
        <p:nvPicPr>
          <p:cNvPr id="11" name="Picture 10">
            <a:extLst>
              <a:ext uri="{FF2B5EF4-FFF2-40B4-BE49-F238E27FC236}">
                <a16:creationId xmlns:a16="http://schemas.microsoft.com/office/drawing/2014/main" id="{51A7FFA3-EA01-4864-984B-88CDC0DB07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3549" y="3072173"/>
            <a:ext cx="5250004" cy="3785827"/>
          </a:xfrm>
          <a:prstGeom prst="rect">
            <a:avLst/>
          </a:prstGeom>
        </p:spPr>
      </p:pic>
    </p:spTree>
    <p:extLst>
      <p:ext uri="{BB962C8B-B14F-4D97-AF65-F5344CB8AC3E}">
        <p14:creationId xmlns:p14="http://schemas.microsoft.com/office/powerpoint/2010/main" val="1087183980"/>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128DCB-219D-CA4F-3439-16FB4C2E94EB}"/>
              </a:ext>
            </a:extLst>
          </p:cNvPr>
          <p:cNvSpPr txBox="1"/>
          <p:nvPr/>
        </p:nvSpPr>
        <p:spPr>
          <a:xfrm rot="348487">
            <a:off x="240915" y="545037"/>
            <a:ext cx="4792498" cy="3539430"/>
          </a:xfrm>
          <a:prstGeom prst="rect">
            <a:avLst/>
          </a:prstGeom>
          <a:noFill/>
        </p:spPr>
        <p:txBody>
          <a:bodyPr wrap="square">
            <a:spAutoFit/>
          </a:bodyPr>
          <a:lstStyle/>
          <a:p>
            <a:pPr algn="just"/>
            <a:r>
              <a:rPr lang="vi-VN" sz="2800" dirty="0"/>
              <a:t>Bảo tồn và phát triển nghề truyền thống chính là sự kế thừa và phát huy những bí quyết nghề quý giá của các nghệ nhân tài hoa; </a:t>
            </a:r>
            <a:r>
              <a:rPr lang="en-US" sz="2800" dirty="0">
                <a:sym typeface="Wingdings" panose="05000000000000000000" pitchFamily="2" charset="2"/>
              </a:rPr>
              <a:t> </a:t>
            </a:r>
            <a:r>
              <a:rPr lang="vi-VN" sz="2800" dirty="0"/>
              <a:t>duy trì, bảo tồn bản sắc văn hoá độc đáo của vùng đất Thăng Long – Hà Nội.</a:t>
            </a:r>
            <a:endParaRPr lang="en-US" sz="2800" dirty="0"/>
          </a:p>
        </p:txBody>
      </p:sp>
      <p:pic>
        <p:nvPicPr>
          <p:cNvPr id="3" name="Picture 2">
            <a:extLst>
              <a:ext uri="{FF2B5EF4-FFF2-40B4-BE49-F238E27FC236}">
                <a16:creationId xmlns:a16="http://schemas.microsoft.com/office/drawing/2014/main" id="{8BD22B23-4802-80FF-734D-35F9CF777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595" y="0"/>
            <a:ext cx="3418409" cy="2484325"/>
          </a:xfrm>
          <a:prstGeom prst="rect">
            <a:avLst/>
          </a:prstGeom>
        </p:spPr>
      </p:pic>
      <p:pic>
        <p:nvPicPr>
          <p:cNvPr id="5" name="Picture 4">
            <a:extLst>
              <a:ext uri="{FF2B5EF4-FFF2-40B4-BE49-F238E27FC236}">
                <a16:creationId xmlns:a16="http://schemas.microsoft.com/office/drawing/2014/main" id="{5E003028-CA3C-1230-DA2D-27D21564E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439" y="2159226"/>
            <a:ext cx="3568741" cy="2484325"/>
          </a:xfrm>
          <a:prstGeom prst="rect">
            <a:avLst/>
          </a:prstGeom>
        </p:spPr>
      </p:pic>
      <p:pic>
        <p:nvPicPr>
          <p:cNvPr id="6" name="Picture 5">
            <a:extLst>
              <a:ext uri="{FF2B5EF4-FFF2-40B4-BE49-F238E27FC236}">
                <a16:creationId xmlns:a16="http://schemas.microsoft.com/office/drawing/2014/main" id="{1A28561D-078B-0B6A-C60B-3AFB9E80C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3432" y="4373676"/>
            <a:ext cx="3777007" cy="2484324"/>
          </a:xfrm>
          <a:prstGeom prst="rect">
            <a:avLst/>
          </a:prstGeom>
        </p:spPr>
      </p:pic>
    </p:spTree>
    <p:extLst>
      <p:ext uri="{BB962C8B-B14F-4D97-AF65-F5344CB8AC3E}">
        <p14:creationId xmlns:p14="http://schemas.microsoft.com/office/powerpoint/2010/main" val="28448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Google Shape;3343;p59">
            <a:extLst>
              <a:ext uri="{FF2B5EF4-FFF2-40B4-BE49-F238E27FC236}">
                <a16:creationId xmlns:a16="http://schemas.microsoft.com/office/drawing/2014/main" id="{1E50AEC6-4647-428A-BCCD-7E93023A377E}"/>
              </a:ext>
            </a:extLst>
          </p:cNvPr>
          <p:cNvSpPr txBox="1">
            <a:spLocks noGrp="1"/>
          </p:cNvSpPr>
          <p:nvPr>
            <p:ph type="title" idx="4294967295"/>
          </p:nvPr>
        </p:nvSpPr>
        <p:spPr>
          <a:xfrm>
            <a:off x="0" y="964360"/>
            <a:ext cx="12192000" cy="1232264"/>
          </a:xfrm>
          <a:prstGeom prst="rect">
            <a:avLst/>
          </a:prstGeom>
          <a:solidFill>
            <a:schemeClr val="bg1"/>
          </a:solidFill>
        </p:spPr>
        <p:txBody>
          <a:bodyPr spcFirstLastPara="1" vert="horz" wrap="square" lIns="121900" tIns="121900" rIns="121900" bIns="121900" numCol="1" anchor="ctr" anchorCtr="0" compatLnSpc="1">
            <a:prstTxWarp prst="textNoShape">
              <a:avLst/>
            </a:prstTxWarp>
            <a:noAutofit/>
          </a:bodyPr>
          <a:lstStyle/>
          <a:p>
            <a:pPr algn="ctr">
              <a:spcBef>
                <a:spcPts val="0"/>
              </a:spcBef>
              <a:spcAft>
                <a:spcPts val="0"/>
              </a:spcAft>
            </a:pPr>
            <a:r>
              <a:rPr lang="vi-VN" dirty="0"/>
              <a:t>Nghề truyền thống còn có giá trị về mặt kinh tế</a:t>
            </a:r>
            <a:endParaRPr lang="vi-VN" sz="5400" b="1" dirty="0">
              <a:latin typeface="Arial" panose="020B0604020202020204" pitchFamily="34" charset="0"/>
            </a:endParaRPr>
          </a:p>
        </p:txBody>
      </p:sp>
      <p:pic>
        <p:nvPicPr>
          <p:cNvPr id="2" name="Picture 14">
            <a:extLst>
              <a:ext uri="{FF2B5EF4-FFF2-40B4-BE49-F238E27FC236}">
                <a16:creationId xmlns:a16="http://schemas.microsoft.com/office/drawing/2014/main" id="{C75810E2-29EE-7B81-1D59-EE1D3D7D3D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2743" y="4911401"/>
            <a:ext cx="1473349" cy="1917810"/>
          </a:xfrm>
          <a:prstGeom prst="rect">
            <a:avLst/>
          </a:prstGeom>
        </p:spPr>
      </p:pic>
      <p:pic>
        <p:nvPicPr>
          <p:cNvPr id="3" name="Picture 2">
            <a:extLst>
              <a:ext uri="{FF2B5EF4-FFF2-40B4-BE49-F238E27FC236}">
                <a16:creationId xmlns:a16="http://schemas.microsoft.com/office/drawing/2014/main" id="{62C93148-6074-90FC-5BC8-EA2EE62AA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66624"/>
            <a:ext cx="10212821" cy="3589506"/>
          </a:xfrm>
          <a:prstGeom prst="rect">
            <a:avLst/>
          </a:prstGeom>
        </p:spPr>
      </p:pic>
    </p:spTree>
    <p:extLst>
      <p:ext uri="{BB962C8B-B14F-4D97-AF65-F5344CB8AC3E}">
        <p14:creationId xmlns:p14="http://schemas.microsoft.com/office/powerpoint/2010/main" val="2556809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87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929508">
            <a:off x="9480839" y="1727879"/>
            <a:ext cx="3777615" cy="6858000"/>
          </a:xfrm>
          <a:prstGeom prst="rect">
            <a:avLst/>
          </a:prstGeom>
        </p:spPr>
      </p:pic>
      <p:pic>
        <p:nvPicPr>
          <p:cNvPr id="3" name="Picture 3"/>
          <p:cNvPicPr>
            <a:picLocks noChangeAspect="1"/>
          </p:cNvPicPr>
          <p:nvPr/>
        </p:nvPicPr>
        <p:blipFill>
          <a:blip r:embed="rId3"/>
          <a:srcRect/>
          <a:stretch>
            <a:fillRect/>
          </a:stretch>
        </p:blipFill>
        <p:spPr>
          <a:xfrm rot="4954954">
            <a:off x="-874396" y="-872595"/>
            <a:ext cx="3777615"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4026" y="46734"/>
            <a:ext cx="11276385" cy="761836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2409">
            <a:off x="6794083" y="178163"/>
            <a:ext cx="1850627" cy="52490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613" flipH="1">
            <a:off x="4655339" y="6803880"/>
            <a:ext cx="1850627" cy="52490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6965" y="5519989"/>
            <a:ext cx="3772334" cy="147592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8027102" y="-52162"/>
            <a:ext cx="3772334" cy="1475926"/>
          </a:xfrm>
          <a:prstGeom prst="rect">
            <a:avLst/>
          </a:prstGeom>
        </p:spPr>
      </p:pic>
      <p:grpSp>
        <p:nvGrpSpPr>
          <p:cNvPr id="9" name="Group 9"/>
          <p:cNvGrpSpPr>
            <a:grpSpLocks noChangeAspect="1"/>
          </p:cNvGrpSpPr>
          <p:nvPr/>
        </p:nvGrpSpPr>
        <p:grpSpPr>
          <a:xfrm rot="-436420">
            <a:off x="-613762" y="1460733"/>
            <a:ext cx="2423065" cy="2420797"/>
            <a:chOff x="0" y="0"/>
            <a:chExt cx="3255264" cy="3252216"/>
          </a:xfrm>
        </p:grpSpPr>
        <p:sp>
          <p:nvSpPr>
            <p:cNvPr id="10" name="Freeform 10"/>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0"/>
              <a:stretch>
                <a:fillRect l="-15" r="-15"/>
              </a:stretch>
            </a:blipFill>
          </p:spPr>
        </p:sp>
        <p:sp>
          <p:nvSpPr>
            <p:cNvPr id="11" name="Freeform 11"/>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1"/>
              <a:stretch>
                <a:fillRect l="-24312" r="-24312"/>
              </a:stretch>
            </a:blipFill>
          </p:spPr>
        </p:sp>
      </p:grpSp>
      <p:sp>
        <p:nvSpPr>
          <p:cNvPr id="12" name="TextBox 12"/>
          <p:cNvSpPr txBox="1"/>
          <p:nvPr/>
        </p:nvSpPr>
        <p:spPr>
          <a:xfrm>
            <a:off x="2363370" y="1893891"/>
            <a:ext cx="7958920" cy="3693319"/>
          </a:xfrm>
          <a:prstGeom prst="rect">
            <a:avLst/>
          </a:prstGeom>
        </p:spPr>
        <p:txBody>
          <a:bodyPr wrap="square" lIns="0" tIns="0" rIns="0" bIns="0" rtlCol="0" anchor="t">
            <a:spAutoFit/>
          </a:bodyPr>
          <a:lstStyle/>
          <a:p>
            <a:pPr algn="just"/>
            <a:r>
              <a:rPr lang="vi-VN" sz="4000" dirty="0"/>
              <a:t>Phát triển các nghề truyền thống gắn với du lịch thúc đẩy nông nghiệp, du lịch và dịch vụ khác như vận tải, thương mại,... thúc đẩy chuyển dịch cơ cấu lao động, cơ cấu kinh tế trên địa bàn hợp lí hơn</a:t>
            </a:r>
            <a:endParaRPr lang="en-US" sz="11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3"/>
          <p:cNvGrpSpPr>
            <a:grpSpLocks noChangeAspect="1"/>
          </p:cNvGrpSpPr>
          <p:nvPr/>
        </p:nvGrpSpPr>
        <p:grpSpPr>
          <a:xfrm rot="478904">
            <a:off x="10546934" y="4980792"/>
            <a:ext cx="2423065" cy="2420797"/>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0"/>
              <a:stretch>
                <a:fillRect l="-15" r="-15"/>
              </a:stretch>
            </a:blipFill>
          </p:spPr>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2"/>
              <a:stretch>
                <a:fillRect l="-16014" r="-16014"/>
              </a:stretch>
            </a:blipFill>
          </p:spPr>
        </p:sp>
      </p:grpSp>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9381" y="1120049"/>
            <a:ext cx="700207" cy="607429"/>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556449" y="5387690"/>
            <a:ext cx="700207" cy="607429"/>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77584" y="554425"/>
            <a:ext cx="1000957" cy="262751"/>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641334" y="2054990"/>
            <a:ext cx="1000957" cy="262751"/>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41987" y="6040825"/>
            <a:ext cx="1000957" cy="262751"/>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36641" y="4871783"/>
            <a:ext cx="1000957" cy="2627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8FDB-772D-6C58-F75B-1C96CEB79F8C}"/>
              </a:ext>
            </a:extLst>
          </p:cNvPr>
          <p:cNvSpPr>
            <a:spLocks noGrp="1"/>
          </p:cNvSpPr>
          <p:nvPr>
            <p:ph type="title"/>
          </p:nvPr>
        </p:nvSpPr>
        <p:spPr>
          <a:xfrm>
            <a:off x="240890" y="276634"/>
            <a:ext cx="11710220" cy="1640656"/>
          </a:xfrm>
        </p:spPr>
        <p:txBody>
          <a:bodyPr/>
          <a:lstStyle/>
          <a:p>
            <a:pPr marR="42545" lvl="0" fontAlgn="base">
              <a:lnSpc>
                <a:spcPct val="100000"/>
              </a:lnSpc>
              <a:spcAft>
                <a:spcPts val="795"/>
              </a:spcAft>
            </a:pP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Em</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đồng</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ý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với</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ý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kiến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của</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bạn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nào</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Vì</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sao</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br>
              <a:rPr lang="en-US" sz="3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b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Theo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em</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HS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cần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làm</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gì</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để</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góp</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phần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bảo</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tồn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và</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phát</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triển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các</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nghề</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truyền</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thống</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tại</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địa</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u="none" strike="noStrike" dirty="0" err="1">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phương</a:t>
            </a:r>
            <a:r>
              <a:rPr lang="en-US" sz="3200"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a:t>
            </a:r>
            <a:r>
              <a:rPr lang="en-US" sz="3200" i="1" u="none" strike="noStrike" dirty="0">
                <a:solidFill>
                  <a:srgbClr val="000000"/>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r>
              <a:rPr lang="en-US" sz="3200" i="1" u="none" strike="noStrike" dirty="0">
                <a:solidFill>
                  <a:srgbClr val="2194E3"/>
                </a:solidFill>
                <a:effectLst/>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 </a:t>
            </a:r>
            <a:endParaRPr lang="en-US" sz="3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99E8C4E-31BF-8231-9728-F1E1CB2BA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251" y="2399665"/>
            <a:ext cx="6741135" cy="4458335"/>
          </a:xfrm>
          <a:prstGeom prst="rect">
            <a:avLst/>
          </a:prstGeom>
        </p:spPr>
      </p:pic>
      <p:pic>
        <p:nvPicPr>
          <p:cNvPr id="4" name="Picture 13">
            <a:extLst>
              <a:ext uri="{FF2B5EF4-FFF2-40B4-BE49-F238E27FC236}">
                <a16:creationId xmlns:a16="http://schemas.microsoft.com/office/drawing/2014/main" id="{2BC2B3B2-E2B6-93AF-0271-49A26A110E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6532" y="4773897"/>
            <a:ext cx="1686734" cy="2084103"/>
          </a:xfrm>
          <a:prstGeom prst="rect">
            <a:avLst/>
          </a:prstGeom>
        </p:spPr>
      </p:pic>
      <p:pic>
        <p:nvPicPr>
          <p:cNvPr id="5" name="Picture 14">
            <a:extLst>
              <a:ext uri="{FF2B5EF4-FFF2-40B4-BE49-F238E27FC236}">
                <a16:creationId xmlns:a16="http://schemas.microsoft.com/office/drawing/2014/main" id="{F7E69D8C-B4E4-D7B2-4987-AC5F55CFA2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64706" y="4773897"/>
            <a:ext cx="1601104" cy="2084103"/>
          </a:xfrm>
          <a:prstGeom prst="rect">
            <a:avLst/>
          </a:prstGeom>
        </p:spPr>
      </p:pic>
    </p:spTree>
    <p:extLst>
      <p:ext uri="{BB962C8B-B14F-4D97-AF65-F5344CB8AC3E}">
        <p14:creationId xmlns:p14="http://schemas.microsoft.com/office/powerpoint/2010/main" val="34056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E95A8B-49C3-4D3D-9F13-55F27DF00982}"/>
              </a:ext>
            </a:extLst>
          </p:cNvPr>
          <p:cNvPicPr>
            <a:picLocks noChangeAspect="1"/>
          </p:cNvPicPr>
          <p:nvPr/>
        </p:nvPicPr>
        <p:blipFill>
          <a:blip r:embed="rId2">
            <a:alphaModFix amt="14000"/>
          </a:blip>
          <a:stretch>
            <a:fillRect/>
          </a:stretch>
        </p:blipFill>
        <p:spPr>
          <a:xfrm>
            <a:off x="8344555" y="2912615"/>
            <a:ext cx="3832436" cy="3649344"/>
          </a:xfrm>
          <a:prstGeom prst="rect">
            <a:avLst/>
          </a:prstGeom>
        </p:spPr>
      </p:pic>
      <p:sp>
        <p:nvSpPr>
          <p:cNvPr id="4" name="Slide Number Placeholder 3">
            <a:extLst>
              <a:ext uri="{FF2B5EF4-FFF2-40B4-BE49-F238E27FC236}">
                <a16:creationId xmlns:a16="http://schemas.microsoft.com/office/drawing/2014/main" id="{83D5DECF-9CEA-48BC-81FA-E5B47249BD79}"/>
              </a:ext>
            </a:extLst>
          </p:cNvPr>
          <p:cNvSpPr>
            <a:spLocks noGrp="1"/>
          </p:cNvSpPr>
          <p:nvPr>
            <p:ph type="sldNum" sz="quarter" idx="12"/>
          </p:nvPr>
        </p:nvSpPr>
        <p:spPr/>
        <p:txBody>
          <a:bodyPr/>
          <a:lstStyle/>
          <a:p>
            <a:fld id="{F68327C5-B821-4FE9-A59A-A60D9EB59A9A}" type="slidenum">
              <a:rPr lang="en-US" smtClean="0"/>
              <a:pPr/>
              <a:t>25</a:t>
            </a:fld>
            <a:endParaRPr lang="en-US" dirty="0"/>
          </a:p>
        </p:txBody>
      </p:sp>
      <p:grpSp>
        <p:nvGrpSpPr>
          <p:cNvPr id="8" name="Group 7">
            <a:extLst>
              <a:ext uri="{FF2B5EF4-FFF2-40B4-BE49-F238E27FC236}">
                <a16:creationId xmlns:a16="http://schemas.microsoft.com/office/drawing/2014/main" id="{E7A3ABC2-7CCD-4570-8E80-EEFAD8A64924}"/>
              </a:ext>
            </a:extLst>
          </p:cNvPr>
          <p:cNvGrpSpPr/>
          <p:nvPr/>
        </p:nvGrpSpPr>
        <p:grpSpPr>
          <a:xfrm>
            <a:off x="625641" y="534344"/>
            <a:ext cx="10940717" cy="5540302"/>
            <a:chOff x="8706297" y="3707172"/>
            <a:chExt cx="2771119" cy="1474428"/>
          </a:xfrm>
        </p:grpSpPr>
        <p:sp>
          <p:nvSpPr>
            <p:cNvPr id="9" name="Shape 912">
              <a:extLst>
                <a:ext uri="{FF2B5EF4-FFF2-40B4-BE49-F238E27FC236}">
                  <a16:creationId xmlns:a16="http://schemas.microsoft.com/office/drawing/2014/main" id="{10B7CA02-15F6-444C-9BDF-83A9F10A7433}"/>
                </a:ext>
              </a:extLst>
            </p:cNvPr>
            <p:cNvSpPr/>
            <p:nvPr/>
          </p:nvSpPr>
          <p:spPr>
            <a:xfrm>
              <a:off x="8706297" y="3709936"/>
              <a:ext cx="2771119" cy="1471664"/>
            </a:xfrm>
            <a:prstGeom prst="rect">
              <a:avLst/>
            </a:prstGeom>
            <a:noFill/>
            <a:ln w="12700">
              <a:solidFill>
                <a:srgbClr val="9BBB59"/>
              </a:solidFill>
              <a:miter lim="400000"/>
            </a:ln>
            <a:effectLst/>
          </p:spPr>
          <p:txBody>
            <a:bodyPr lIns="45711" tIns="45710" rIns="45711" bIns="45710" anchor="ctr"/>
            <a:lstStyle/>
            <a:p>
              <a:pPr marL="0" marR="0" lvl="0" indent="0" defTabSz="457109" eaLnBrk="1" fontAlgn="auto" latinLnBrk="0" hangingPunct="1">
                <a:lnSpc>
                  <a:spcPct val="100000"/>
                </a:lnSpc>
                <a:spcBef>
                  <a:spcPts val="0"/>
                </a:spcBef>
                <a:spcAft>
                  <a:spcPts val="0"/>
                </a:spcAft>
                <a:buClrTx/>
                <a:buSzTx/>
                <a:buFontTx/>
                <a:buNone/>
                <a:tabLst/>
                <a:defRPr sz="3600">
                  <a:solidFill>
                    <a:srgbClr val="FFFFFF"/>
                  </a:solidFill>
                  <a:latin typeface="Calibri"/>
                  <a:ea typeface="Calibri"/>
                  <a:cs typeface="Calibri"/>
                  <a:sym typeface="Calibri"/>
                </a:defRPr>
              </a:pP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Shape 913">
              <a:extLst>
                <a:ext uri="{FF2B5EF4-FFF2-40B4-BE49-F238E27FC236}">
                  <a16:creationId xmlns:a16="http://schemas.microsoft.com/office/drawing/2014/main" id="{300F1A09-BF8B-4333-944A-44580D4F293B}"/>
                </a:ext>
              </a:extLst>
            </p:cNvPr>
            <p:cNvSpPr/>
            <p:nvPr/>
          </p:nvSpPr>
          <p:spPr>
            <a:xfrm>
              <a:off x="8706297" y="3707172"/>
              <a:ext cx="2771119" cy="374153"/>
            </a:xfrm>
            <a:prstGeom prst="rect">
              <a:avLst/>
            </a:prstGeom>
            <a:solidFill>
              <a:srgbClr val="9BBB59"/>
            </a:solidFill>
            <a:ln w="12700">
              <a:miter lim="400000"/>
            </a:ln>
            <a:effectLst/>
          </p:spPr>
          <p:txBody>
            <a:bodyPr lIns="45711" tIns="45710" rIns="45711" bIns="45710" anchor="ctr"/>
            <a:lstStyle/>
            <a:p>
              <a:pPr marL="0" marR="0" lvl="0" indent="0" defTabSz="457109" eaLnBrk="1" fontAlgn="auto" latinLnBrk="0" hangingPunct="1">
                <a:lnSpc>
                  <a:spcPct val="100000"/>
                </a:lnSpc>
                <a:spcBef>
                  <a:spcPts val="0"/>
                </a:spcBef>
                <a:spcAft>
                  <a:spcPts val="0"/>
                </a:spcAft>
                <a:buClrTx/>
                <a:buSzTx/>
                <a:buFontTx/>
                <a:buNone/>
                <a:tabLst/>
                <a:defRPr sz="3600">
                  <a:solidFill>
                    <a:srgbClr val="FFFFFF"/>
                  </a:solidFill>
                  <a:latin typeface="Calibri"/>
                  <a:ea typeface="Calibri"/>
                  <a:cs typeface="Calibri"/>
                  <a:sym typeface="Calibri"/>
                </a:defRPr>
              </a:pP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 name="Text Box 4">
            <a:extLst>
              <a:ext uri="{FF2B5EF4-FFF2-40B4-BE49-F238E27FC236}">
                <a16:creationId xmlns:a16="http://schemas.microsoft.com/office/drawing/2014/main" id="{59DC81D5-4FBA-4750-A27E-FFD79FFF5B60}"/>
              </a:ext>
            </a:extLst>
          </p:cNvPr>
          <p:cNvSpPr txBox="1">
            <a:spLocks noChangeArrowheads="1"/>
          </p:cNvSpPr>
          <p:nvPr/>
        </p:nvSpPr>
        <p:spPr bwMode="auto">
          <a:xfrm>
            <a:off x="1153869" y="656281"/>
            <a:ext cx="9977196" cy="1232197"/>
          </a:xfrm>
          <a:prstGeom prst="rect">
            <a:avLst/>
          </a:prstGeom>
          <a:noFill/>
          <a:ln w="9525">
            <a:noFill/>
            <a:miter lim="800000"/>
            <a:headEnd/>
            <a:tailEnd/>
          </a:ln>
          <a:effectLst/>
        </p:spPr>
        <p:txBody>
          <a:bodyPr wrap="square">
            <a:spAutoFit/>
          </a:bodyPr>
          <a:lstStyle/>
          <a:p>
            <a:pPr>
              <a:lnSpc>
                <a:spcPct val="120000"/>
              </a:lnSpc>
              <a:spcBef>
                <a:spcPct val="50000"/>
              </a:spcBef>
            </a:pPr>
            <a:r>
              <a:rPr lang="vi-VN" sz="3200" dirty="0">
                <a:solidFill>
                  <a:srgbClr val="000000"/>
                </a:solidFill>
                <a:effectLst/>
                <a:latin typeface="Times New Roman" panose="02020603050405020304" pitchFamily="18" charset="0"/>
                <a:ea typeface="Times New Roman" panose="02020603050405020304" pitchFamily="18" charset="0"/>
              </a:rPr>
              <a:t>Để góp phần bảo tồn và phát huy các nghề và làng nghề truyền thống, HS cần phải</a:t>
            </a:r>
            <a:r>
              <a:rPr lang="en-US" sz="3200" dirty="0">
                <a:solidFill>
                  <a:srgbClr val="000000"/>
                </a:solidFill>
                <a:effectLst/>
                <a:latin typeface="Times New Roman" panose="02020603050405020304" pitchFamily="18" charset="0"/>
                <a:ea typeface="Times New Roman" panose="02020603050405020304" pitchFamily="18" charset="0"/>
              </a:rPr>
              <a:t>:</a:t>
            </a:r>
            <a:endParaRPr lang="vi-VN" sz="4400" b="1" dirty="0">
              <a:solidFill>
                <a:schemeClr val="bg1"/>
              </a:solidFill>
              <a:latin typeface="Calibri" panose="020F0502020204030204" pitchFamily="34" charset="0"/>
            </a:endParaRPr>
          </a:p>
        </p:txBody>
      </p:sp>
      <p:sp>
        <p:nvSpPr>
          <p:cNvPr id="14" name="Text Box 4">
            <a:extLst>
              <a:ext uri="{FF2B5EF4-FFF2-40B4-BE49-F238E27FC236}">
                <a16:creationId xmlns:a16="http://schemas.microsoft.com/office/drawing/2014/main" id="{F1111050-9493-4AEF-B1C4-10CE3ECCD5A0}"/>
              </a:ext>
            </a:extLst>
          </p:cNvPr>
          <p:cNvSpPr txBox="1">
            <a:spLocks noChangeArrowheads="1"/>
          </p:cNvSpPr>
          <p:nvPr/>
        </p:nvSpPr>
        <p:spPr bwMode="auto">
          <a:xfrm>
            <a:off x="1011045" y="2603297"/>
            <a:ext cx="9977196" cy="2319418"/>
          </a:xfrm>
          <a:prstGeom prst="rect">
            <a:avLst/>
          </a:prstGeom>
          <a:noFill/>
          <a:ln w="9525">
            <a:noFill/>
            <a:miter lim="800000"/>
            <a:headEnd/>
            <a:tailEnd/>
          </a:ln>
          <a:effectLst/>
        </p:spPr>
        <p:txBody>
          <a:bodyPr wrap="square">
            <a:spAutoFit/>
          </a:bodyPr>
          <a:lstStyle/>
          <a:p>
            <a:pPr marL="457200" indent="-457200" algn="just">
              <a:lnSpc>
                <a:spcPct val="120000"/>
              </a:lnSpc>
              <a:spcBef>
                <a:spcPct val="50000"/>
              </a:spcBef>
              <a:buFontTx/>
              <a:buChar char="-"/>
            </a:pPr>
            <a:r>
              <a:rPr lang="vi-VN" sz="3600" dirty="0"/>
              <a:t>Chăm chỉ,</a:t>
            </a:r>
            <a:r>
              <a:rPr lang="en-US" sz="3600" dirty="0"/>
              <a:t> </a:t>
            </a:r>
            <a:r>
              <a:rPr lang="vi-VN" sz="3600" dirty="0"/>
              <a:t>sáng tạo trong học tập và lao </a:t>
            </a:r>
            <a:r>
              <a:rPr lang="en-US" sz="3600" dirty="0"/>
              <a:t> </a:t>
            </a:r>
            <a:r>
              <a:rPr lang="en-US" sz="3600" dirty="0" err="1"/>
              <a:t>động</a:t>
            </a:r>
            <a:endParaRPr lang="en-US" sz="3600" dirty="0"/>
          </a:p>
          <a:p>
            <a:pPr marL="571500" indent="-571500" algn="just">
              <a:lnSpc>
                <a:spcPct val="120000"/>
              </a:lnSpc>
              <a:spcBef>
                <a:spcPct val="50000"/>
              </a:spcBef>
              <a:buFontTx/>
              <a:buChar char="-"/>
            </a:pPr>
            <a:r>
              <a:rPr lang="vi-VN" sz="3600" dirty="0"/>
              <a:t>Lên án những hành vi làm tổn hại đến truyền thống lâu đời</a:t>
            </a:r>
            <a:endParaRPr lang="vi-VN" sz="4400" dirty="0">
              <a:solidFill>
                <a:schemeClr val="tx2"/>
              </a:solidFill>
            </a:endParaRPr>
          </a:p>
        </p:txBody>
      </p:sp>
      <p:grpSp>
        <p:nvGrpSpPr>
          <p:cNvPr id="20" name="9Slide.vn 10">
            <a:extLst>
              <a:ext uri="{FF2B5EF4-FFF2-40B4-BE49-F238E27FC236}">
                <a16:creationId xmlns:a16="http://schemas.microsoft.com/office/drawing/2014/main" id="{07D66651-FDAB-430A-8983-DB13D809C511}"/>
              </a:ext>
            </a:extLst>
          </p:cNvPr>
          <p:cNvGrpSpPr/>
          <p:nvPr/>
        </p:nvGrpSpPr>
        <p:grpSpPr>
          <a:xfrm flipH="1">
            <a:off x="11082140" y="103197"/>
            <a:ext cx="803866" cy="1145290"/>
            <a:chOff x="3230770" y="1494639"/>
            <a:chExt cx="2080023" cy="2963469"/>
          </a:xfrm>
        </p:grpSpPr>
        <p:sp>
          <p:nvSpPr>
            <p:cNvPr id="21" name="9Slide.vn 11">
              <a:extLst>
                <a:ext uri="{FF2B5EF4-FFF2-40B4-BE49-F238E27FC236}">
                  <a16:creationId xmlns:a16="http://schemas.microsoft.com/office/drawing/2014/main" id="{6630394A-9749-4A4C-8D55-CDBEDCB35D71}"/>
                </a:ext>
              </a:extLst>
            </p:cNvPr>
            <p:cNvSpPr>
              <a:spLocks/>
            </p:cNvSpPr>
            <p:nvPr/>
          </p:nvSpPr>
          <p:spPr bwMode="auto">
            <a:xfrm flipH="1">
              <a:off x="4117786" y="2719794"/>
              <a:ext cx="544116" cy="351235"/>
            </a:xfrm>
            <a:custGeom>
              <a:avLst/>
              <a:gdLst/>
              <a:ahLst/>
              <a:cxnLst>
                <a:cxn ang="0">
                  <a:pos x="474" y="335"/>
                </a:cxn>
                <a:cxn ang="0">
                  <a:pos x="525" y="323"/>
                </a:cxn>
                <a:cxn ang="0">
                  <a:pos x="512" y="270"/>
                </a:cxn>
                <a:cxn ang="0">
                  <a:pos x="61" y="10"/>
                </a:cxn>
                <a:cxn ang="0">
                  <a:pos x="11" y="22"/>
                </a:cxn>
                <a:cxn ang="0">
                  <a:pos x="23" y="75"/>
                </a:cxn>
                <a:cxn ang="0">
                  <a:pos x="474" y="335"/>
                </a:cxn>
              </a:cxnLst>
              <a:rect l="0" t="0" r="r" b="b"/>
              <a:pathLst>
                <a:path w="535" h="345">
                  <a:moveTo>
                    <a:pt x="474" y="335"/>
                  </a:moveTo>
                  <a:cubicBezTo>
                    <a:pt x="492" y="345"/>
                    <a:pt x="514" y="341"/>
                    <a:pt x="525" y="323"/>
                  </a:cubicBezTo>
                  <a:cubicBezTo>
                    <a:pt x="535" y="305"/>
                    <a:pt x="530" y="281"/>
                    <a:pt x="512" y="270"/>
                  </a:cubicBezTo>
                  <a:cubicBezTo>
                    <a:pt x="61" y="10"/>
                    <a:pt x="61" y="10"/>
                    <a:pt x="61" y="10"/>
                  </a:cubicBezTo>
                  <a:cubicBezTo>
                    <a:pt x="43" y="0"/>
                    <a:pt x="21" y="5"/>
                    <a:pt x="11" y="22"/>
                  </a:cubicBezTo>
                  <a:cubicBezTo>
                    <a:pt x="0" y="40"/>
                    <a:pt x="5" y="64"/>
                    <a:pt x="23" y="75"/>
                  </a:cubicBezTo>
                  <a:lnTo>
                    <a:pt x="474" y="335"/>
                  </a:lnTo>
                  <a:close/>
                </a:path>
              </a:pathLst>
            </a:custGeom>
            <a:solidFill>
              <a:schemeClr val="accent2">
                <a:lumMod val="50000"/>
              </a:schemeClr>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2" name="9Slide.vn 12">
              <a:extLst>
                <a:ext uri="{FF2B5EF4-FFF2-40B4-BE49-F238E27FC236}">
                  <a16:creationId xmlns:a16="http://schemas.microsoft.com/office/drawing/2014/main" id="{A01ED37E-7FA8-4DCB-B19F-5C6E0B5CE596}"/>
                </a:ext>
              </a:extLst>
            </p:cNvPr>
            <p:cNvSpPr>
              <a:spLocks/>
            </p:cNvSpPr>
            <p:nvPr/>
          </p:nvSpPr>
          <p:spPr bwMode="auto">
            <a:xfrm flipH="1">
              <a:off x="4174936" y="2817425"/>
              <a:ext cx="544116" cy="351235"/>
            </a:xfrm>
            <a:custGeom>
              <a:avLst/>
              <a:gdLst/>
              <a:ahLst/>
              <a:cxnLst>
                <a:cxn ang="0">
                  <a:pos x="24" y="76"/>
                </a:cxn>
                <a:cxn ang="0">
                  <a:pos x="474" y="336"/>
                </a:cxn>
                <a:cxn ang="0">
                  <a:pos x="525" y="323"/>
                </a:cxn>
                <a:cxn ang="0">
                  <a:pos x="512" y="271"/>
                </a:cxn>
                <a:cxn ang="0">
                  <a:pos x="61" y="11"/>
                </a:cxn>
                <a:cxn ang="0">
                  <a:pos x="11" y="23"/>
                </a:cxn>
                <a:cxn ang="0">
                  <a:pos x="24" y="76"/>
                </a:cxn>
              </a:cxnLst>
              <a:rect l="0" t="0" r="r" b="b"/>
              <a:pathLst>
                <a:path w="535" h="346">
                  <a:moveTo>
                    <a:pt x="24" y="76"/>
                  </a:moveTo>
                  <a:cubicBezTo>
                    <a:pt x="474" y="336"/>
                    <a:pt x="474" y="336"/>
                    <a:pt x="474" y="336"/>
                  </a:cubicBezTo>
                  <a:cubicBezTo>
                    <a:pt x="492" y="346"/>
                    <a:pt x="514" y="341"/>
                    <a:pt x="525" y="323"/>
                  </a:cubicBezTo>
                  <a:cubicBezTo>
                    <a:pt x="535" y="306"/>
                    <a:pt x="530" y="281"/>
                    <a:pt x="512" y="271"/>
                  </a:cubicBezTo>
                  <a:cubicBezTo>
                    <a:pt x="61" y="11"/>
                    <a:pt x="61" y="11"/>
                    <a:pt x="61" y="11"/>
                  </a:cubicBezTo>
                  <a:cubicBezTo>
                    <a:pt x="43" y="0"/>
                    <a:pt x="21" y="5"/>
                    <a:pt x="11" y="23"/>
                  </a:cubicBezTo>
                  <a:cubicBezTo>
                    <a:pt x="0" y="41"/>
                    <a:pt x="6" y="65"/>
                    <a:pt x="24" y="76"/>
                  </a:cubicBezTo>
                  <a:close/>
                </a:path>
              </a:pathLst>
            </a:custGeom>
            <a:solidFill>
              <a:schemeClr val="accent2">
                <a:lumMod val="50000"/>
              </a:schemeClr>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3" name="9Slide.vn 13">
              <a:extLst>
                <a:ext uri="{FF2B5EF4-FFF2-40B4-BE49-F238E27FC236}">
                  <a16:creationId xmlns:a16="http://schemas.microsoft.com/office/drawing/2014/main" id="{C9A2FA76-AAC5-476D-92F2-1BD8CACB8D98}"/>
                </a:ext>
              </a:extLst>
            </p:cNvPr>
            <p:cNvSpPr>
              <a:spLocks noEditPoints="1"/>
            </p:cNvSpPr>
            <p:nvPr/>
          </p:nvSpPr>
          <p:spPr bwMode="auto">
            <a:xfrm flipH="1">
              <a:off x="4222561" y="2916247"/>
              <a:ext cx="1088232" cy="1541861"/>
            </a:xfrm>
            <a:custGeom>
              <a:avLst/>
              <a:gdLst/>
              <a:ahLst/>
              <a:cxnLst>
                <a:cxn ang="0">
                  <a:pos x="1068" y="298"/>
                </a:cxn>
                <a:cxn ang="0">
                  <a:pos x="1058" y="284"/>
                </a:cxn>
                <a:cxn ang="0">
                  <a:pos x="1038" y="271"/>
                </a:cxn>
                <a:cxn ang="0">
                  <a:pos x="587" y="11"/>
                </a:cxn>
                <a:cxn ang="0">
                  <a:pos x="567" y="3"/>
                </a:cxn>
                <a:cxn ang="0">
                  <a:pos x="536" y="17"/>
                </a:cxn>
                <a:cxn ang="0">
                  <a:pos x="24" y="903"/>
                </a:cxn>
                <a:cxn ang="0">
                  <a:pos x="24" y="903"/>
                </a:cxn>
                <a:cxn ang="0">
                  <a:pos x="1" y="1456"/>
                </a:cxn>
                <a:cxn ang="0">
                  <a:pos x="29" y="1507"/>
                </a:cxn>
                <a:cxn ang="0">
                  <a:pos x="87" y="1506"/>
                </a:cxn>
                <a:cxn ang="0">
                  <a:pos x="554" y="1209"/>
                </a:cxn>
                <a:cxn ang="0">
                  <a:pos x="554" y="1209"/>
                </a:cxn>
                <a:cxn ang="0">
                  <a:pos x="1066" y="323"/>
                </a:cxn>
                <a:cxn ang="0">
                  <a:pos x="1069" y="304"/>
                </a:cxn>
                <a:cxn ang="0">
                  <a:pos x="1068" y="298"/>
                </a:cxn>
                <a:cxn ang="0">
                  <a:pos x="509" y="1167"/>
                </a:cxn>
                <a:cxn ang="0">
                  <a:pos x="509" y="1167"/>
                </a:cxn>
                <a:cxn ang="0">
                  <a:pos x="195" y="1367"/>
                </a:cxn>
                <a:cxn ang="0">
                  <a:pos x="194" y="1366"/>
                </a:cxn>
                <a:cxn ang="0">
                  <a:pos x="142" y="1310"/>
                </a:cxn>
                <a:cxn ang="0">
                  <a:pos x="68" y="1289"/>
                </a:cxn>
                <a:cxn ang="0">
                  <a:pos x="68" y="1289"/>
                </a:cxn>
                <a:cxn ang="0">
                  <a:pos x="83" y="921"/>
                </a:cxn>
                <a:cxn ang="0">
                  <a:pos x="83" y="921"/>
                </a:cxn>
                <a:cxn ang="0">
                  <a:pos x="87" y="914"/>
                </a:cxn>
                <a:cxn ang="0">
                  <a:pos x="87" y="914"/>
                </a:cxn>
                <a:cxn ang="0">
                  <a:pos x="229" y="896"/>
                </a:cxn>
                <a:cxn ang="0">
                  <a:pos x="237" y="898"/>
                </a:cxn>
                <a:cxn ang="0">
                  <a:pos x="241" y="905"/>
                </a:cxn>
                <a:cxn ang="0">
                  <a:pos x="255" y="1023"/>
                </a:cxn>
                <a:cxn ang="0">
                  <a:pos x="281" y="1063"/>
                </a:cxn>
                <a:cxn ang="0">
                  <a:pos x="281" y="1063"/>
                </a:cxn>
                <a:cxn ang="0">
                  <a:pos x="328" y="1067"/>
                </a:cxn>
                <a:cxn ang="0">
                  <a:pos x="446" y="1021"/>
                </a:cxn>
                <a:cxn ang="0">
                  <a:pos x="457" y="1025"/>
                </a:cxn>
                <a:cxn ang="0">
                  <a:pos x="513" y="1161"/>
                </a:cxn>
                <a:cxn ang="0">
                  <a:pos x="513" y="1161"/>
                </a:cxn>
                <a:cxn ang="0">
                  <a:pos x="509" y="1167"/>
                </a:cxn>
                <a:cxn ang="0">
                  <a:pos x="538" y="1117"/>
                </a:cxn>
                <a:cxn ang="0">
                  <a:pos x="538" y="1117"/>
                </a:cxn>
                <a:cxn ang="0">
                  <a:pos x="494" y="1010"/>
                </a:cxn>
                <a:cxn ang="0">
                  <a:pos x="432" y="984"/>
                </a:cxn>
                <a:cxn ang="0">
                  <a:pos x="314" y="1030"/>
                </a:cxn>
                <a:cxn ang="0">
                  <a:pos x="301" y="1029"/>
                </a:cxn>
                <a:cxn ang="0">
                  <a:pos x="294" y="1018"/>
                </a:cxn>
                <a:cxn ang="0">
                  <a:pos x="280" y="901"/>
                </a:cxn>
                <a:cxn ang="0">
                  <a:pos x="267" y="872"/>
                </a:cxn>
                <a:cxn ang="0">
                  <a:pos x="224" y="856"/>
                </a:cxn>
                <a:cxn ang="0">
                  <a:pos x="113" y="871"/>
                </a:cxn>
                <a:cxn ang="0">
                  <a:pos x="112" y="870"/>
                </a:cxn>
                <a:cxn ang="0">
                  <a:pos x="566" y="85"/>
                </a:cxn>
                <a:cxn ang="0">
                  <a:pos x="566" y="85"/>
                </a:cxn>
                <a:cxn ang="0">
                  <a:pos x="992" y="331"/>
                </a:cxn>
                <a:cxn ang="0">
                  <a:pos x="992" y="331"/>
                </a:cxn>
                <a:cxn ang="0">
                  <a:pos x="538" y="1117"/>
                </a:cxn>
              </a:cxnLst>
              <a:rect l="0" t="0" r="r" b="b"/>
              <a:pathLst>
                <a:path w="1070" h="1517">
                  <a:moveTo>
                    <a:pt x="1068" y="298"/>
                  </a:moveTo>
                  <a:cubicBezTo>
                    <a:pt x="1066" y="293"/>
                    <a:pt x="1063" y="288"/>
                    <a:pt x="1058" y="284"/>
                  </a:cubicBezTo>
                  <a:cubicBezTo>
                    <a:pt x="1053" y="280"/>
                    <a:pt x="1046" y="275"/>
                    <a:pt x="1038" y="271"/>
                  </a:cubicBezTo>
                  <a:cubicBezTo>
                    <a:pt x="587" y="11"/>
                    <a:pt x="587" y="11"/>
                    <a:pt x="587" y="11"/>
                  </a:cubicBezTo>
                  <a:cubicBezTo>
                    <a:pt x="580" y="6"/>
                    <a:pt x="573" y="4"/>
                    <a:pt x="567" y="3"/>
                  </a:cubicBezTo>
                  <a:cubicBezTo>
                    <a:pt x="555" y="0"/>
                    <a:pt x="542" y="6"/>
                    <a:pt x="536" y="17"/>
                  </a:cubicBezTo>
                  <a:cubicBezTo>
                    <a:pt x="24" y="903"/>
                    <a:pt x="24" y="903"/>
                    <a:pt x="24" y="903"/>
                  </a:cubicBezTo>
                  <a:cubicBezTo>
                    <a:pt x="24" y="903"/>
                    <a:pt x="24" y="903"/>
                    <a:pt x="24" y="903"/>
                  </a:cubicBezTo>
                  <a:cubicBezTo>
                    <a:pt x="1" y="1456"/>
                    <a:pt x="1" y="1456"/>
                    <a:pt x="1" y="1456"/>
                  </a:cubicBezTo>
                  <a:cubicBezTo>
                    <a:pt x="0" y="1477"/>
                    <a:pt x="11" y="1496"/>
                    <a:pt x="29" y="1507"/>
                  </a:cubicBezTo>
                  <a:cubicBezTo>
                    <a:pt x="47" y="1517"/>
                    <a:pt x="70" y="1517"/>
                    <a:pt x="87" y="1506"/>
                  </a:cubicBezTo>
                  <a:cubicBezTo>
                    <a:pt x="554" y="1209"/>
                    <a:pt x="554" y="1209"/>
                    <a:pt x="554" y="1209"/>
                  </a:cubicBezTo>
                  <a:cubicBezTo>
                    <a:pt x="554" y="1209"/>
                    <a:pt x="554" y="1209"/>
                    <a:pt x="554" y="1209"/>
                  </a:cubicBezTo>
                  <a:cubicBezTo>
                    <a:pt x="1066" y="323"/>
                    <a:pt x="1066" y="323"/>
                    <a:pt x="1066" y="323"/>
                  </a:cubicBezTo>
                  <a:cubicBezTo>
                    <a:pt x="1069" y="317"/>
                    <a:pt x="1070" y="311"/>
                    <a:pt x="1069" y="304"/>
                  </a:cubicBezTo>
                  <a:cubicBezTo>
                    <a:pt x="1069" y="302"/>
                    <a:pt x="1069" y="300"/>
                    <a:pt x="1068" y="298"/>
                  </a:cubicBezTo>
                  <a:close/>
                  <a:moveTo>
                    <a:pt x="509" y="1167"/>
                  </a:moveTo>
                  <a:cubicBezTo>
                    <a:pt x="509" y="1167"/>
                    <a:pt x="509" y="1167"/>
                    <a:pt x="509" y="1167"/>
                  </a:cubicBezTo>
                  <a:cubicBezTo>
                    <a:pt x="195" y="1367"/>
                    <a:pt x="195" y="1367"/>
                    <a:pt x="195" y="1367"/>
                  </a:cubicBezTo>
                  <a:cubicBezTo>
                    <a:pt x="194" y="1366"/>
                    <a:pt x="194" y="1366"/>
                    <a:pt x="194" y="1366"/>
                  </a:cubicBezTo>
                  <a:cubicBezTo>
                    <a:pt x="179" y="1342"/>
                    <a:pt x="158" y="1320"/>
                    <a:pt x="142" y="1310"/>
                  </a:cubicBezTo>
                  <a:cubicBezTo>
                    <a:pt x="124" y="1300"/>
                    <a:pt x="95" y="1292"/>
                    <a:pt x="68" y="1289"/>
                  </a:cubicBezTo>
                  <a:cubicBezTo>
                    <a:pt x="68" y="1289"/>
                    <a:pt x="68" y="1289"/>
                    <a:pt x="68" y="1289"/>
                  </a:cubicBezTo>
                  <a:cubicBezTo>
                    <a:pt x="83" y="921"/>
                    <a:pt x="83" y="921"/>
                    <a:pt x="83" y="921"/>
                  </a:cubicBezTo>
                  <a:cubicBezTo>
                    <a:pt x="83" y="921"/>
                    <a:pt x="83" y="921"/>
                    <a:pt x="83" y="921"/>
                  </a:cubicBezTo>
                  <a:cubicBezTo>
                    <a:pt x="87" y="914"/>
                    <a:pt x="87" y="914"/>
                    <a:pt x="87" y="914"/>
                  </a:cubicBezTo>
                  <a:cubicBezTo>
                    <a:pt x="87" y="914"/>
                    <a:pt x="87" y="914"/>
                    <a:pt x="87" y="914"/>
                  </a:cubicBezTo>
                  <a:cubicBezTo>
                    <a:pt x="229" y="896"/>
                    <a:pt x="229" y="896"/>
                    <a:pt x="229" y="896"/>
                  </a:cubicBezTo>
                  <a:cubicBezTo>
                    <a:pt x="233" y="896"/>
                    <a:pt x="235" y="897"/>
                    <a:pt x="237" y="898"/>
                  </a:cubicBezTo>
                  <a:cubicBezTo>
                    <a:pt x="238" y="899"/>
                    <a:pt x="240" y="901"/>
                    <a:pt x="241" y="905"/>
                  </a:cubicBezTo>
                  <a:cubicBezTo>
                    <a:pt x="255" y="1023"/>
                    <a:pt x="255" y="1023"/>
                    <a:pt x="255" y="1023"/>
                  </a:cubicBezTo>
                  <a:cubicBezTo>
                    <a:pt x="257" y="1040"/>
                    <a:pt x="266" y="1054"/>
                    <a:pt x="281" y="1063"/>
                  </a:cubicBezTo>
                  <a:cubicBezTo>
                    <a:pt x="281" y="1063"/>
                    <a:pt x="281" y="1063"/>
                    <a:pt x="281" y="1063"/>
                  </a:cubicBezTo>
                  <a:cubicBezTo>
                    <a:pt x="296" y="1072"/>
                    <a:pt x="313" y="1073"/>
                    <a:pt x="328" y="1067"/>
                  </a:cubicBezTo>
                  <a:cubicBezTo>
                    <a:pt x="446" y="1021"/>
                    <a:pt x="446" y="1021"/>
                    <a:pt x="446" y="1021"/>
                  </a:cubicBezTo>
                  <a:cubicBezTo>
                    <a:pt x="450" y="1019"/>
                    <a:pt x="455" y="1021"/>
                    <a:pt x="457" y="1025"/>
                  </a:cubicBezTo>
                  <a:cubicBezTo>
                    <a:pt x="513" y="1161"/>
                    <a:pt x="513" y="1161"/>
                    <a:pt x="513" y="1161"/>
                  </a:cubicBezTo>
                  <a:cubicBezTo>
                    <a:pt x="513" y="1161"/>
                    <a:pt x="513" y="1161"/>
                    <a:pt x="513" y="1161"/>
                  </a:cubicBezTo>
                  <a:lnTo>
                    <a:pt x="509" y="1167"/>
                  </a:lnTo>
                  <a:close/>
                  <a:moveTo>
                    <a:pt x="538" y="1117"/>
                  </a:moveTo>
                  <a:cubicBezTo>
                    <a:pt x="538" y="1117"/>
                    <a:pt x="538" y="1117"/>
                    <a:pt x="538" y="1117"/>
                  </a:cubicBezTo>
                  <a:cubicBezTo>
                    <a:pt x="494" y="1010"/>
                    <a:pt x="494" y="1010"/>
                    <a:pt x="494" y="1010"/>
                  </a:cubicBezTo>
                  <a:cubicBezTo>
                    <a:pt x="484" y="986"/>
                    <a:pt x="456" y="974"/>
                    <a:pt x="432" y="984"/>
                  </a:cubicBezTo>
                  <a:cubicBezTo>
                    <a:pt x="314" y="1030"/>
                    <a:pt x="314" y="1030"/>
                    <a:pt x="314" y="1030"/>
                  </a:cubicBezTo>
                  <a:cubicBezTo>
                    <a:pt x="308" y="1032"/>
                    <a:pt x="303" y="1030"/>
                    <a:pt x="301" y="1029"/>
                  </a:cubicBezTo>
                  <a:cubicBezTo>
                    <a:pt x="299" y="1027"/>
                    <a:pt x="295" y="1024"/>
                    <a:pt x="294" y="1018"/>
                  </a:cubicBezTo>
                  <a:cubicBezTo>
                    <a:pt x="280" y="901"/>
                    <a:pt x="280" y="901"/>
                    <a:pt x="280" y="901"/>
                  </a:cubicBezTo>
                  <a:cubicBezTo>
                    <a:pt x="279" y="891"/>
                    <a:pt x="275" y="880"/>
                    <a:pt x="267" y="872"/>
                  </a:cubicBezTo>
                  <a:cubicBezTo>
                    <a:pt x="256" y="860"/>
                    <a:pt x="240" y="854"/>
                    <a:pt x="224" y="856"/>
                  </a:cubicBezTo>
                  <a:cubicBezTo>
                    <a:pt x="113" y="871"/>
                    <a:pt x="113" y="871"/>
                    <a:pt x="113" y="871"/>
                  </a:cubicBezTo>
                  <a:cubicBezTo>
                    <a:pt x="112" y="871"/>
                    <a:pt x="112" y="871"/>
                    <a:pt x="112" y="870"/>
                  </a:cubicBezTo>
                  <a:cubicBezTo>
                    <a:pt x="566" y="85"/>
                    <a:pt x="566" y="85"/>
                    <a:pt x="566" y="85"/>
                  </a:cubicBezTo>
                  <a:cubicBezTo>
                    <a:pt x="566" y="85"/>
                    <a:pt x="566" y="85"/>
                    <a:pt x="566" y="85"/>
                  </a:cubicBezTo>
                  <a:cubicBezTo>
                    <a:pt x="992" y="331"/>
                    <a:pt x="992" y="331"/>
                    <a:pt x="992" y="331"/>
                  </a:cubicBezTo>
                  <a:cubicBezTo>
                    <a:pt x="992" y="331"/>
                    <a:pt x="992" y="331"/>
                    <a:pt x="992" y="331"/>
                  </a:cubicBezTo>
                  <a:lnTo>
                    <a:pt x="538" y="1117"/>
                  </a:ln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4" name="9Slide.vn 14">
              <a:extLst>
                <a:ext uri="{FF2B5EF4-FFF2-40B4-BE49-F238E27FC236}">
                  <a16:creationId xmlns:a16="http://schemas.microsoft.com/office/drawing/2014/main" id="{F4FB59CE-E374-4636-B729-1EB65F647DAE}"/>
                </a:ext>
              </a:extLst>
            </p:cNvPr>
            <p:cNvSpPr>
              <a:spLocks/>
            </p:cNvSpPr>
            <p:nvPr/>
          </p:nvSpPr>
          <p:spPr bwMode="auto">
            <a:xfrm flipH="1">
              <a:off x="3230770" y="2056615"/>
              <a:ext cx="192881" cy="104775"/>
            </a:xfrm>
            <a:custGeom>
              <a:avLst/>
              <a:gdLst/>
              <a:ahLst/>
              <a:cxnLst>
                <a:cxn ang="0">
                  <a:pos x="33" y="33"/>
                </a:cxn>
                <a:cxn ang="0">
                  <a:pos x="5" y="76"/>
                </a:cxn>
                <a:cxn ang="0">
                  <a:pos x="51" y="99"/>
                </a:cxn>
                <a:cxn ang="0">
                  <a:pos x="155" y="71"/>
                </a:cxn>
                <a:cxn ang="0">
                  <a:pos x="184" y="28"/>
                </a:cxn>
                <a:cxn ang="0">
                  <a:pos x="138" y="5"/>
                </a:cxn>
                <a:cxn ang="0">
                  <a:pos x="33" y="33"/>
                </a:cxn>
              </a:cxnLst>
              <a:rect l="0" t="0" r="r" b="b"/>
              <a:pathLst>
                <a:path w="189" h="104">
                  <a:moveTo>
                    <a:pt x="33" y="33"/>
                  </a:moveTo>
                  <a:cubicBezTo>
                    <a:pt x="13" y="39"/>
                    <a:pt x="0" y="58"/>
                    <a:pt x="5" y="76"/>
                  </a:cubicBezTo>
                  <a:cubicBezTo>
                    <a:pt x="10" y="94"/>
                    <a:pt x="31" y="104"/>
                    <a:pt x="51" y="99"/>
                  </a:cubicBezTo>
                  <a:cubicBezTo>
                    <a:pt x="155" y="71"/>
                    <a:pt x="155" y="71"/>
                    <a:pt x="155" y="71"/>
                  </a:cubicBezTo>
                  <a:cubicBezTo>
                    <a:pt x="176" y="65"/>
                    <a:pt x="189" y="46"/>
                    <a:pt x="184" y="28"/>
                  </a:cubicBezTo>
                  <a:cubicBezTo>
                    <a:pt x="179" y="10"/>
                    <a:pt x="158" y="0"/>
                    <a:pt x="138" y="5"/>
                  </a:cubicBezTo>
                  <a:lnTo>
                    <a:pt x="33" y="33"/>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5" name="9Slide.vn 15">
              <a:extLst>
                <a:ext uri="{FF2B5EF4-FFF2-40B4-BE49-F238E27FC236}">
                  <a16:creationId xmlns:a16="http://schemas.microsoft.com/office/drawing/2014/main" id="{E714DBD9-2100-4D1E-A6A5-5BE4AEB169DF}"/>
                </a:ext>
              </a:extLst>
            </p:cNvPr>
            <p:cNvSpPr>
              <a:spLocks/>
            </p:cNvSpPr>
            <p:nvPr/>
          </p:nvSpPr>
          <p:spPr bwMode="auto">
            <a:xfrm flipH="1">
              <a:off x="4173746" y="1494639"/>
              <a:ext cx="105966" cy="191691"/>
            </a:xfrm>
            <a:custGeom>
              <a:avLst/>
              <a:gdLst/>
              <a:ahLst/>
              <a:cxnLst>
                <a:cxn ang="0">
                  <a:pos x="99" y="138"/>
                </a:cxn>
                <a:cxn ang="0">
                  <a:pos x="76" y="184"/>
                </a:cxn>
                <a:cxn ang="0">
                  <a:pos x="33" y="155"/>
                </a:cxn>
                <a:cxn ang="0">
                  <a:pos x="5" y="51"/>
                </a:cxn>
                <a:cxn ang="0">
                  <a:pos x="28" y="5"/>
                </a:cxn>
                <a:cxn ang="0">
                  <a:pos x="71" y="33"/>
                </a:cxn>
                <a:cxn ang="0">
                  <a:pos x="99" y="138"/>
                </a:cxn>
              </a:cxnLst>
              <a:rect l="0" t="0" r="r" b="b"/>
              <a:pathLst>
                <a:path w="104" h="189">
                  <a:moveTo>
                    <a:pt x="99" y="138"/>
                  </a:moveTo>
                  <a:cubicBezTo>
                    <a:pt x="104" y="158"/>
                    <a:pt x="94" y="179"/>
                    <a:pt x="76" y="184"/>
                  </a:cubicBezTo>
                  <a:cubicBezTo>
                    <a:pt x="58" y="189"/>
                    <a:pt x="39" y="176"/>
                    <a:pt x="33" y="155"/>
                  </a:cubicBezTo>
                  <a:cubicBezTo>
                    <a:pt x="5" y="51"/>
                    <a:pt x="5" y="51"/>
                    <a:pt x="5" y="51"/>
                  </a:cubicBezTo>
                  <a:cubicBezTo>
                    <a:pt x="0" y="31"/>
                    <a:pt x="10" y="10"/>
                    <a:pt x="28" y="5"/>
                  </a:cubicBezTo>
                  <a:cubicBezTo>
                    <a:pt x="46" y="0"/>
                    <a:pt x="65" y="13"/>
                    <a:pt x="71" y="33"/>
                  </a:cubicBezTo>
                  <a:lnTo>
                    <a:pt x="99" y="138"/>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6" name="9Slide.vn 16">
              <a:extLst>
                <a:ext uri="{FF2B5EF4-FFF2-40B4-BE49-F238E27FC236}">
                  <a16:creationId xmlns:a16="http://schemas.microsoft.com/office/drawing/2014/main" id="{5C95D604-A1B0-40AC-915C-A9B5EA1F714F}"/>
                </a:ext>
              </a:extLst>
            </p:cNvPr>
            <p:cNvSpPr>
              <a:spLocks/>
            </p:cNvSpPr>
            <p:nvPr/>
          </p:nvSpPr>
          <p:spPr bwMode="auto">
            <a:xfrm flipH="1">
              <a:off x="3811795" y="2897197"/>
              <a:ext cx="105966" cy="191691"/>
            </a:xfrm>
            <a:custGeom>
              <a:avLst/>
              <a:gdLst/>
              <a:ahLst/>
              <a:cxnLst>
                <a:cxn ang="0">
                  <a:pos x="5" y="51"/>
                </a:cxn>
                <a:cxn ang="0">
                  <a:pos x="28" y="5"/>
                </a:cxn>
                <a:cxn ang="0">
                  <a:pos x="71" y="33"/>
                </a:cxn>
                <a:cxn ang="0">
                  <a:pos x="99" y="137"/>
                </a:cxn>
                <a:cxn ang="0">
                  <a:pos x="76" y="183"/>
                </a:cxn>
                <a:cxn ang="0">
                  <a:pos x="33" y="155"/>
                </a:cxn>
                <a:cxn ang="0">
                  <a:pos x="5" y="51"/>
                </a:cxn>
              </a:cxnLst>
              <a:rect l="0" t="0" r="r" b="b"/>
              <a:pathLst>
                <a:path w="104" h="188">
                  <a:moveTo>
                    <a:pt x="5" y="51"/>
                  </a:moveTo>
                  <a:cubicBezTo>
                    <a:pt x="0" y="30"/>
                    <a:pt x="10" y="10"/>
                    <a:pt x="28" y="5"/>
                  </a:cubicBezTo>
                  <a:cubicBezTo>
                    <a:pt x="46" y="0"/>
                    <a:pt x="65" y="13"/>
                    <a:pt x="71" y="33"/>
                  </a:cubicBezTo>
                  <a:cubicBezTo>
                    <a:pt x="99" y="137"/>
                    <a:pt x="99" y="137"/>
                    <a:pt x="99" y="137"/>
                  </a:cubicBezTo>
                  <a:cubicBezTo>
                    <a:pt x="104" y="158"/>
                    <a:pt x="94" y="179"/>
                    <a:pt x="76" y="183"/>
                  </a:cubicBezTo>
                  <a:cubicBezTo>
                    <a:pt x="58" y="188"/>
                    <a:pt x="39" y="175"/>
                    <a:pt x="33" y="155"/>
                  </a:cubicBezTo>
                  <a:lnTo>
                    <a:pt x="5" y="51"/>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7" name="9Slide.vn 17">
              <a:extLst>
                <a:ext uri="{FF2B5EF4-FFF2-40B4-BE49-F238E27FC236}">
                  <a16:creationId xmlns:a16="http://schemas.microsoft.com/office/drawing/2014/main" id="{3B9A9D18-7020-4765-AD75-DC8EF5E88486}"/>
                </a:ext>
              </a:extLst>
            </p:cNvPr>
            <p:cNvSpPr>
              <a:spLocks/>
            </p:cNvSpPr>
            <p:nvPr/>
          </p:nvSpPr>
          <p:spPr bwMode="auto">
            <a:xfrm flipH="1">
              <a:off x="4632137" y="2441188"/>
              <a:ext cx="192881" cy="107156"/>
            </a:xfrm>
            <a:custGeom>
              <a:avLst/>
              <a:gdLst/>
              <a:ahLst/>
              <a:cxnLst>
                <a:cxn ang="0">
                  <a:pos x="155" y="72"/>
                </a:cxn>
                <a:cxn ang="0">
                  <a:pos x="184" y="29"/>
                </a:cxn>
                <a:cxn ang="0">
                  <a:pos x="138" y="6"/>
                </a:cxn>
                <a:cxn ang="0">
                  <a:pos x="34" y="34"/>
                </a:cxn>
                <a:cxn ang="0">
                  <a:pos x="5" y="77"/>
                </a:cxn>
                <a:cxn ang="0">
                  <a:pos x="51" y="99"/>
                </a:cxn>
                <a:cxn ang="0">
                  <a:pos x="155" y="72"/>
                </a:cxn>
              </a:cxnLst>
              <a:rect l="0" t="0" r="r" b="b"/>
              <a:pathLst>
                <a:path w="189" h="105">
                  <a:moveTo>
                    <a:pt x="155" y="72"/>
                  </a:moveTo>
                  <a:cubicBezTo>
                    <a:pt x="176" y="66"/>
                    <a:pt x="189" y="47"/>
                    <a:pt x="184" y="29"/>
                  </a:cubicBezTo>
                  <a:cubicBezTo>
                    <a:pt x="179" y="11"/>
                    <a:pt x="158" y="0"/>
                    <a:pt x="138" y="6"/>
                  </a:cubicBezTo>
                  <a:cubicBezTo>
                    <a:pt x="34" y="34"/>
                    <a:pt x="34" y="34"/>
                    <a:pt x="34" y="34"/>
                  </a:cubicBezTo>
                  <a:cubicBezTo>
                    <a:pt x="13" y="39"/>
                    <a:pt x="0" y="59"/>
                    <a:pt x="5" y="77"/>
                  </a:cubicBezTo>
                  <a:cubicBezTo>
                    <a:pt x="10" y="95"/>
                    <a:pt x="31" y="105"/>
                    <a:pt x="51" y="99"/>
                  </a:cubicBezTo>
                  <a:lnTo>
                    <a:pt x="155" y="72"/>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8" name="9Slide.vn 18">
              <a:extLst>
                <a:ext uri="{FF2B5EF4-FFF2-40B4-BE49-F238E27FC236}">
                  <a16:creationId xmlns:a16="http://schemas.microsoft.com/office/drawing/2014/main" id="{73EF4C55-79CC-4A51-A83C-8FA150502C43}"/>
                </a:ext>
              </a:extLst>
            </p:cNvPr>
            <p:cNvSpPr>
              <a:spLocks/>
            </p:cNvSpPr>
            <p:nvPr/>
          </p:nvSpPr>
          <p:spPr bwMode="auto">
            <a:xfrm flipH="1">
              <a:off x="3585577" y="1555361"/>
              <a:ext cx="136922" cy="182166"/>
            </a:xfrm>
            <a:custGeom>
              <a:avLst/>
              <a:gdLst/>
              <a:ahLst/>
              <a:cxnLst>
                <a:cxn ang="0">
                  <a:pos x="10" y="119"/>
                </a:cxn>
                <a:cxn ang="0">
                  <a:pos x="21" y="170"/>
                </a:cxn>
                <a:cxn ang="0">
                  <a:pos x="69" y="153"/>
                </a:cxn>
                <a:cxn ang="0">
                  <a:pos x="123" y="60"/>
                </a:cxn>
                <a:cxn ang="0">
                  <a:pos x="113" y="9"/>
                </a:cxn>
                <a:cxn ang="0">
                  <a:pos x="64" y="26"/>
                </a:cxn>
                <a:cxn ang="0">
                  <a:pos x="10" y="119"/>
                </a:cxn>
              </a:cxnLst>
              <a:rect l="0" t="0" r="r" b="b"/>
              <a:pathLst>
                <a:path w="134" h="179">
                  <a:moveTo>
                    <a:pt x="10" y="119"/>
                  </a:moveTo>
                  <a:cubicBezTo>
                    <a:pt x="0" y="138"/>
                    <a:pt x="4" y="160"/>
                    <a:pt x="21" y="170"/>
                  </a:cubicBezTo>
                  <a:cubicBezTo>
                    <a:pt x="37" y="179"/>
                    <a:pt x="59" y="171"/>
                    <a:pt x="69" y="153"/>
                  </a:cubicBezTo>
                  <a:cubicBezTo>
                    <a:pt x="123" y="60"/>
                    <a:pt x="123" y="60"/>
                    <a:pt x="123" y="60"/>
                  </a:cubicBezTo>
                  <a:cubicBezTo>
                    <a:pt x="134" y="41"/>
                    <a:pt x="129" y="19"/>
                    <a:pt x="113" y="9"/>
                  </a:cubicBezTo>
                  <a:cubicBezTo>
                    <a:pt x="97" y="0"/>
                    <a:pt x="75" y="7"/>
                    <a:pt x="64" y="26"/>
                  </a:cubicBezTo>
                  <a:lnTo>
                    <a:pt x="10" y="119"/>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29" name="9Slide.vn 19">
              <a:extLst>
                <a:ext uri="{FF2B5EF4-FFF2-40B4-BE49-F238E27FC236}">
                  <a16:creationId xmlns:a16="http://schemas.microsoft.com/office/drawing/2014/main" id="{E83C9FDF-5F5B-474F-9152-7AAE2BD37BCD}"/>
                </a:ext>
              </a:extLst>
            </p:cNvPr>
            <p:cNvSpPr>
              <a:spLocks/>
            </p:cNvSpPr>
            <p:nvPr/>
          </p:nvSpPr>
          <p:spPr bwMode="auto">
            <a:xfrm flipH="1">
              <a:off x="4578558" y="1914931"/>
              <a:ext cx="182166" cy="135731"/>
            </a:xfrm>
            <a:custGeom>
              <a:avLst/>
              <a:gdLst/>
              <a:ahLst/>
              <a:cxnLst>
                <a:cxn ang="0">
                  <a:pos x="59" y="11"/>
                </a:cxn>
                <a:cxn ang="0">
                  <a:pos x="9" y="21"/>
                </a:cxn>
                <a:cxn ang="0">
                  <a:pos x="25" y="69"/>
                </a:cxn>
                <a:cxn ang="0">
                  <a:pos x="119" y="123"/>
                </a:cxn>
                <a:cxn ang="0">
                  <a:pos x="169" y="113"/>
                </a:cxn>
                <a:cxn ang="0">
                  <a:pos x="153" y="65"/>
                </a:cxn>
                <a:cxn ang="0">
                  <a:pos x="59" y="11"/>
                </a:cxn>
              </a:cxnLst>
              <a:rect l="0" t="0" r="r" b="b"/>
              <a:pathLst>
                <a:path w="179" h="134">
                  <a:moveTo>
                    <a:pt x="59" y="11"/>
                  </a:moveTo>
                  <a:cubicBezTo>
                    <a:pt x="41" y="0"/>
                    <a:pt x="18" y="5"/>
                    <a:pt x="9" y="21"/>
                  </a:cubicBezTo>
                  <a:cubicBezTo>
                    <a:pt x="0" y="37"/>
                    <a:pt x="7" y="59"/>
                    <a:pt x="25" y="69"/>
                  </a:cubicBezTo>
                  <a:cubicBezTo>
                    <a:pt x="119" y="123"/>
                    <a:pt x="119" y="123"/>
                    <a:pt x="119" y="123"/>
                  </a:cubicBezTo>
                  <a:cubicBezTo>
                    <a:pt x="137" y="134"/>
                    <a:pt x="160" y="129"/>
                    <a:pt x="169" y="113"/>
                  </a:cubicBezTo>
                  <a:cubicBezTo>
                    <a:pt x="179" y="97"/>
                    <a:pt x="171" y="75"/>
                    <a:pt x="153" y="65"/>
                  </a:cubicBezTo>
                  <a:lnTo>
                    <a:pt x="59" y="11"/>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0" name="9Slide.vn 20">
              <a:extLst>
                <a:ext uri="{FF2B5EF4-FFF2-40B4-BE49-F238E27FC236}">
                  <a16:creationId xmlns:a16="http://schemas.microsoft.com/office/drawing/2014/main" id="{C248ECDE-B09A-4068-9E74-65B71BC0AF4C}"/>
                </a:ext>
              </a:extLst>
            </p:cNvPr>
            <p:cNvSpPr>
              <a:spLocks/>
            </p:cNvSpPr>
            <p:nvPr/>
          </p:nvSpPr>
          <p:spPr bwMode="auto">
            <a:xfrm flipH="1">
              <a:off x="3360548" y="2618590"/>
              <a:ext cx="182166" cy="135731"/>
            </a:xfrm>
            <a:custGeom>
              <a:avLst/>
              <a:gdLst/>
              <a:ahLst/>
              <a:cxnLst>
                <a:cxn ang="0">
                  <a:pos x="60" y="10"/>
                </a:cxn>
                <a:cxn ang="0">
                  <a:pos x="9" y="21"/>
                </a:cxn>
                <a:cxn ang="0">
                  <a:pos x="26" y="69"/>
                </a:cxn>
                <a:cxn ang="0">
                  <a:pos x="119" y="123"/>
                </a:cxn>
                <a:cxn ang="0">
                  <a:pos x="169" y="113"/>
                </a:cxn>
                <a:cxn ang="0">
                  <a:pos x="153" y="64"/>
                </a:cxn>
                <a:cxn ang="0">
                  <a:pos x="60" y="10"/>
                </a:cxn>
              </a:cxnLst>
              <a:rect l="0" t="0" r="r" b="b"/>
              <a:pathLst>
                <a:path w="179" h="134">
                  <a:moveTo>
                    <a:pt x="60" y="10"/>
                  </a:moveTo>
                  <a:cubicBezTo>
                    <a:pt x="41" y="0"/>
                    <a:pt x="19" y="4"/>
                    <a:pt x="9" y="21"/>
                  </a:cubicBezTo>
                  <a:cubicBezTo>
                    <a:pt x="0" y="37"/>
                    <a:pt x="7" y="59"/>
                    <a:pt x="26" y="69"/>
                  </a:cubicBezTo>
                  <a:cubicBezTo>
                    <a:pt x="119" y="123"/>
                    <a:pt x="119" y="123"/>
                    <a:pt x="119" y="123"/>
                  </a:cubicBezTo>
                  <a:cubicBezTo>
                    <a:pt x="137" y="134"/>
                    <a:pt x="160" y="129"/>
                    <a:pt x="169" y="113"/>
                  </a:cubicBezTo>
                  <a:cubicBezTo>
                    <a:pt x="179" y="97"/>
                    <a:pt x="171" y="75"/>
                    <a:pt x="153" y="64"/>
                  </a:cubicBezTo>
                  <a:lnTo>
                    <a:pt x="60" y="10"/>
                  </a:ln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1" name="9Slide.vn 21">
              <a:extLst>
                <a:ext uri="{FF2B5EF4-FFF2-40B4-BE49-F238E27FC236}">
                  <a16:creationId xmlns:a16="http://schemas.microsoft.com/office/drawing/2014/main" id="{68850FD5-73E1-45D4-AA29-CB6094CDE12F}"/>
                </a:ext>
              </a:extLst>
            </p:cNvPr>
            <p:cNvSpPr>
              <a:spLocks noEditPoints="1"/>
            </p:cNvSpPr>
            <p:nvPr/>
          </p:nvSpPr>
          <p:spPr bwMode="auto">
            <a:xfrm flipH="1">
              <a:off x="3439130" y="1710142"/>
              <a:ext cx="1170385" cy="1276352"/>
            </a:xfrm>
            <a:custGeom>
              <a:avLst/>
              <a:gdLst/>
              <a:ahLst/>
              <a:cxnLst>
                <a:cxn ang="0">
                  <a:pos x="510" y="1256"/>
                </a:cxn>
                <a:cxn ang="0">
                  <a:pos x="0" y="961"/>
                </a:cxn>
                <a:cxn ang="0">
                  <a:pos x="13" y="937"/>
                </a:cxn>
                <a:cxn ang="0">
                  <a:pos x="32" y="713"/>
                </a:cxn>
                <a:cxn ang="0">
                  <a:pos x="73" y="317"/>
                </a:cxn>
                <a:cxn ang="0">
                  <a:pos x="373" y="37"/>
                </a:cxn>
                <a:cxn ang="0">
                  <a:pos x="616" y="7"/>
                </a:cxn>
                <a:cxn ang="0">
                  <a:pos x="848" y="77"/>
                </a:cxn>
                <a:cxn ang="0">
                  <a:pos x="852" y="80"/>
                </a:cxn>
                <a:cxn ang="0">
                  <a:pos x="853" y="80"/>
                </a:cxn>
                <a:cxn ang="0">
                  <a:pos x="1029" y="245"/>
                </a:cxn>
                <a:cxn ang="0">
                  <a:pos x="1125" y="470"/>
                </a:cxn>
                <a:cxn ang="0">
                  <a:pos x="1032" y="870"/>
                </a:cxn>
                <a:cxn ang="0">
                  <a:pos x="710" y="1104"/>
                </a:cxn>
                <a:cxn ang="0">
                  <a:pos x="524" y="1232"/>
                </a:cxn>
                <a:cxn ang="0">
                  <a:pos x="510" y="1256"/>
                </a:cxn>
                <a:cxn ang="0">
                  <a:pos x="75" y="939"/>
                </a:cxn>
                <a:cxn ang="0">
                  <a:pos x="492" y="1180"/>
                </a:cxn>
                <a:cxn ang="0">
                  <a:pos x="686" y="1053"/>
                </a:cxn>
                <a:cxn ang="0">
                  <a:pos x="987" y="836"/>
                </a:cxn>
                <a:cxn ang="0">
                  <a:pos x="1069" y="481"/>
                </a:cxn>
                <a:cxn ang="0">
                  <a:pos x="824" y="128"/>
                </a:cxn>
                <a:cxn ang="0">
                  <a:pos x="820" y="126"/>
                </a:cxn>
                <a:cxn ang="0">
                  <a:pos x="392" y="90"/>
                </a:cxn>
                <a:cxn ang="0">
                  <a:pos x="125" y="339"/>
                </a:cxn>
                <a:cxn ang="0">
                  <a:pos x="88" y="708"/>
                </a:cxn>
                <a:cxn ang="0">
                  <a:pos x="75" y="939"/>
                </a:cxn>
              </a:cxnLst>
              <a:rect l="0" t="0" r="r" b="b"/>
              <a:pathLst>
                <a:path w="1152" h="1256">
                  <a:moveTo>
                    <a:pt x="510" y="1256"/>
                  </a:moveTo>
                  <a:cubicBezTo>
                    <a:pt x="0" y="961"/>
                    <a:pt x="0" y="961"/>
                    <a:pt x="0" y="961"/>
                  </a:cubicBezTo>
                  <a:cubicBezTo>
                    <a:pt x="13" y="937"/>
                    <a:pt x="13" y="937"/>
                    <a:pt x="13" y="937"/>
                  </a:cubicBezTo>
                  <a:cubicBezTo>
                    <a:pt x="46" y="877"/>
                    <a:pt x="40" y="801"/>
                    <a:pt x="32" y="713"/>
                  </a:cubicBezTo>
                  <a:cubicBezTo>
                    <a:pt x="23" y="604"/>
                    <a:pt x="11" y="468"/>
                    <a:pt x="73" y="317"/>
                  </a:cubicBezTo>
                  <a:cubicBezTo>
                    <a:pt x="128" y="184"/>
                    <a:pt x="234" y="85"/>
                    <a:pt x="373" y="37"/>
                  </a:cubicBezTo>
                  <a:cubicBezTo>
                    <a:pt x="449" y="10"/>
                    <a:pt x="533" y="0"/>
                    <a:pt x="616" y="7"/>
                  </a:cubicBezTo>
                  <a:cubicBezTo>
                    <a:pt x="699" y="14"/>
                    <a:pt x="779" y="38"/>
                    <a:pt x="848" y="77"/>
                  </a:cubicBezTo>
                  <a:cubicBezTo>
                    <a:pt x="852" y="80"/>
                    <a:pt x="852" y="80"/>
                    <a:pt x="852" y="80"/>
                  </a:cubicBezTo>
                  <a:cubicBezTo>
                    <a:pt x="853" y="80"/>
                    <a:pt x="853" y="80"/>
                    <a:pt x="853" y="80"/>
                  </a:cubicBezTo>
                  <a:cubicBezTo>
                    <a:pt x="920" y="120"/>
                    <a:pt x="981" y="177"/>
                    <a:pt x="1029" y="245"/>
                  </a:cubicBezTo>
                  <a:cubicBezTo>
                    <a:pt x="1076" y="313"/>
                    <a:pt x="1109" y="391"/>
                    <a:pt x="1125" y="470"/>
                  </a:cubicBezTo>
                  <a:cubicBezTo>
                    <a:pt x="1152" y="615"/>
                    <a:pt x="1119" y="757"/>
                    <a:pt x="1032" y="870"/>
                  </a:cubicBezTo>
                  <a:cubicBezTo>
                    <a:pt x="932" y="1000"/>
                    <a:pt x="809" y="1057"/>
                    <a:pt x="710" y="1104"/>
                  </a:cubicBezTo>
                  <a:cubicBezTo>
                    <a:pt x="629" y="1141"/>
                    <a:pt x="560" y="1174"/>
                    <a:pt x="524" y="1232"/>
                  </a:cubicBezTo>
                  <a:lnTo>
                    <a:pt x="510" y="1256"/>
                  </a:lnTo>
                  <a:close/>
                  <a:moveTo>
                    <a:pt x="75" y="939"/>
                  </a:moveTo>
                  <a:cubicBezTo>
                    <a:pt x="492" y="1180"/>
                    <a:pt x="492" y="1180"/>
                    <a:pt x="492" y="1180"/>
                  </a:cubicBezTo>
                  <a:cubicBezTo>
                    <a:pt x="538" y="1122"/>
                    <a:pt x="607" y="1090"/>
                    <a:pt x="686" y="1053"/>
                  </a:cubicBezTo>
                  <a:cubicBezTo>
                    <a:pt x="784" y="1007"/>
                    <a:pt x="896" y="955"/>
                    <a:pt x="987" y="836"/>
                  </a:cubicBezTo>
                  <a:cubicBezTo>
                    <a:pt x="1087" y="707"/>
                    <a:pt x="1087" y="572"/>
                    <a:pt x="1069" y="481"/>
                  </a:cubicBezTo>
                  <a:cubicBezTo>
                    <a:pt x="1042" y="337"/>
                    <a:pt x="948" y="201"/>
                    <a:pt x="824" y="128"/>
                  </a:cubicBezTo>
                  <a:cubicBezTo>
                    <a:pt x="820" y="126"/>
                    <a:pt x="820" y="126"/>
                    <a:pt x="820" y="126"/>
                  </a:cubicBezTo>
                  <a:cubicBezTo>
                    <a:pt x="695" y="55"/>
                    <a:pt x="530" y="41"/>
                    <a:pt x="392" y="90"/>
                  </a:cubicBezTo>
                  <a:cubicBezTo>
                    <a:pt x="304" y="120"/>
                    <a:pt x="187" y="188"/>
                    <a:pt x="125" y="339"/>
                  </a:cubicBezTo>
                  <a:cubicBezTo>
                    <a:pt x="68" y="477"/>
                    <a:pt x="79" y="600"/>
                    <a:pt x="88" y="708"/>
                  </a:cubicBezTo>
                  <a:cubicBezTo>
                    <a:pt x="96" y="795"/>
                    <a:pt x="102" y="871"/>
                    <a:pt x="75" y="939"/>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2" name="9Slide.vn 22">
              <a:extLst>
                <a:ext uri="{FF2B5EF4-FFF2-40B4-BE49-F238E27FC236}">
                  <a16:creationId xmlns:a16="http://schemas.microsoft.com/office/drawing/2014/main" id="{22B60D63-9E17-4F50-A692-368CFE1F4982}"/>
                </a:ext>
              </a:extLst>
            </p:cNvPr>
            <p:cNvSpPr>
              <a:spLocks/>
            </p:cNvSpPr>
            <p:nvPr/>
          </p:nvSpPr>
          <p:spPr bwMode="auto">
            <a:xfrm flipH="1">
              <a:off x="3552239" y="1932790"/>
              <a:ext cx="378619" cy="434579"/>
            </a:xfrm>
            <a:custGeom>
              <a:avLst/>
              <a:gdLst/>
              <a:ahLst/>
              <a:cxnLst>
                <a:cxn ang="0">
                  <a:pos x="90" y="42"/>
                </a:cxn>
                <a:cxn ang="0">
                  <a:pos x="16" y="171"/>
                </a:cxn>
                <a:cxn ang="0">
                  <a:pos x="15" y="174"/>
                </a:cxn>
                <a:cxn ang="0">
                  <a:pos x="4" y="267"/>
                </a:cxn>
                <a:cxn ang="0">
                  <a:pos x="40" y="375"/>
                </a:cxn>
                <a:cxn ang="0">
                  <a:pos x="44" y="375"/>
                </a:cxn>
                <a:cxn ang="0">
                  <a:pos x="112" y="379"/>
                </a:cxn>
                <a:cxn ang="0">
                  <a:pos x="149" y="332"/>
                </a:cxn>
                <a:cxn ang="0">
                  <a:pos x="149" y="331"/>
                </a:cxn>
                <a:cxn ang="0">
                  <a:pos x="148" y="330"/>
                </a:cxn>
                <a:cxn ang="0">
                  <a:pos x="131" y="312"/>
                </a:cxn>
                <a:cxn ang="0">
                  <a:pos x="134" y="301"/>
                </a:cxn>
                <a:cxn ang="0">
                  <a:pos x="145" y="304"/>
                </a:cxn>
                <a:cxn ang="0">
                  <a:pos x="192" y="323"/>
                </a:cxn>
                <a:cxn ang="0">
                  <a:pos x="202" y="327"/>
                </a:cxn>
                <a:cxn ang="0">
                  <a:pos x="197" y="337"/>
                </a:cxn>
                <a:cxn ang="0">
                  <a:pos x="171" y="340"/>
                </a:cxn>
                <a:cxn ang="0">
                  <a:pos x="137" y="391"/>
                </a:cxn>
                <a:cxn ang="0">
                  <a:pos x="254" y="416"/>
                </a:cxn>
                <a:cxn ang="0">
                  <a:pos x="319" y="366"/>
                </a:cxn>
                <a:cxn ang="0">
                  <a:pos x="320" y="365"/>
                </a:cxn>
                <a:cxn ang="0">
                  <a:pos x="312" y="237"/>
                </a:cxn>
                <a:cxn ang="0">
                  <a:pos x="306" y="232"/>
                </a:cxn>
                <a:cxn ang="0">
                  <a:pos x="307" y="226"/>
                </a:cxn>
                <a:cxn ang="0">
                  <a:pos x="247" y="115"/>
                </a:cxn>
                <a:cxn ang="0">
                  <a:pos x="227" y="149"/>
                </a:cxn>
                <a:cxn ang="0">
                  <a:pos x="180" y="179"/>
                </a:cxn>
                <a:cxn ang="0">
                  <a:pos x="108" y="171"/>
                </a:cxn>
                <a:cxn ang="0">
                  <a:pos x="106" y="171"/>
                </a:cxn>
                <a:cxn ang="0">
                  <a:pos x="104" y="169"/>
                </a:cxn>
                <a:cxn ang="0">
                  <a:pos x="85" y="182"/>
                </a:cxn>
                <a:cxn ang="0">
                  <a:pos x="78" y="181"/>
                </a:cxn>
                <a:cxn ang="0">
                  <a:pos x="75" y="178"/>
                </a:cxn>
                <a:cxn ang="0">
                  <a:pos x="79" y="168"/>
                </a:cxn>
                <a:cxn ang="0">
                  <a:pos x="106" y="126"/>
                </a:cxn>
                <a:cxn ang="0">
                  <a:pos x="114" y="118"/>
                </a:cxn>
                <a:cxn ang="0">
                  <a:pos x="122" y="125"/>
                </a:cxn>
                <a:cxn ang="0">
                  <a:pos x="118" y="150"/>
                </a:cxn>
                <a:cxn ang="0">
                  <a:pos x="210" y="134"/>
                </a:cxn>
                <a:cxn ang="0">
                  <a:pos x="229" y="96"/>
                </a:cxn>
                <a:cxn ang="0">
                  <a:pos x="192" y="14"/>
                </a:cxn>
                <a:cxn ang="0">
                  <a:pos x="164" y="4"/>
                </a:cxn>
                <a:cxn ang="0">
                  <a:pos x="110" y="18"/>
                </a:cxn>
                <a:cxn ang="0">
                  <a:pos x="90" y="42"/>
                </a:cxn>
              </a:cxnLst>
              <a:rect l="0" t="0" r="r" b="b"/>
              <a:pathLst>
                <a:path w="372" h="428">
                  <a:moveTo>
                    <a:pt x="90" y="42"/>
                  </a:moveTo>
                  <a:cubicBezTo>
                    <a:pt x="16" y="171"/>
                    <a:pt x="16" y="171"/>
                    <a:pt x="16" y="171"/>
                  </a:cubicBezTo>
                  <a:cubicBezTo>
                    <a:pt x="16" y="172"/>
                    <a:pt x="16" y="173"/>
                    <a:pt x="15" y="174"/>
                  </a:cubicBezTo>
                  <a:cubicBezTo>
                    <a:pt x="15" y="175"/>
                    <a:pt x="0" y="215"/>
                    <a:pt x="4" y="267"/>
                  </a:cubicBezTo>
                  <a:cubicBezTo>
                    <a:pt x="6" y="307"/>
                    <a:pt x="19" y="343"/>
                    <a:pt x="40" y="375"/>
                  </a:cubicBezTo>
                  <a:cubicBezTo>
                    <a:pt x="42" y="375"/>
                    <a:pt x="43" y="375"/>
                    <a:pt x="44" y="375"/>
                  </a:cubicBezTo>
                  <a:cubicBezTo>
                    <a:pt x="71" y="387"/>
                    <a:pt x="93" y="388"/>
                    <a:pt x="112" y="379"/>
                  </a:cubicBezTo>
                  <a:cubicBezTo>
                    <a:pt x="139" y="366"/>
                    <a:pt x="149" y="333"/>
                    <a:pt x="149" y="332"/>
                  </a:cubicBezTo>
                  <a:cubicBezTo>
                    <a:pt x="149" y="332"/>
                    <a:pt x="149" y="332"/>
                    <a:pt x="149" y="331"/>
                  </a:cubicBezTo>
                  <a:cubicBezTo>
                    <a:pt x="149" y="331"/>
                    <a:pt x="148" y="331"/>
                    <a:pt x="148" y="330"/>
                  </a:cubicBezTo>
                  <a:cubicBezTo>
                    <a:pt x="137" y="322"/>
                    <a:pt x="131" y="312"/>
                    <a:pt x="131" y="312"/>
                  </a:cubicBezTo>
                  <a:cubicBezTo>
                    <a:pt x="129" y="308"/>
                    <a:pt x="130" y="303"/>
                    <a:pt x="134" y="301"/>
                  </a:cubicBezTo>
                  <a:cubicBezTo>
                    <a:pt x="138" y="299"/>
                    <a:pt x="142" y="300"/>
                    <a:pt x="145" y="304"/>
                  </a:cubicBezTo>
                  <a:cubicBezTo>
                    <a:pt x="145" y="305"/>
                    <a:pt x="162" y="334"/>
                    <a:pt x="192" y="323"/>
                  </a:cubicBezTo>
                  <a:cubicBezTo>
                    <a:pt x="196" y="321"/>
                    <a:pt x="200" y="323"/>
                    <a:pt x="202" y="327"/>
                  </a:cubicBezTo>
                  <a:cubicBezTo>
                    <a:pt x="203" y="331"/>
                    <a:pt x="201" y="336"/>
                    <a:pt x="197" y="337"/>
                  </a:cubicBezTo>
                  <a:cubicBezTo>
                    <a:pt x="188" y="341"/>
                    <a:pt x="179" y="342"/>
                    <a:pt x="171" y="340"/>
                  </a:cubicBezTo>
                  <a:cubicBezTo>
                    <a:pt x="168" y="348"/>
                    <a:pt x="159" y="373"/>
                    <a:pt x="137" y="391"/>
                  </a:cubicBezTo>
                  <a:cubicBezTo>
                    <a:pt x="171" y="421"/>
                    <a:pt x="223" y="428"/>
                    <a:pt x="254" y="416"/>
                  </a:cubicBezTo>
                  <a:cubicBezTo>
                    <a:pt x="298" y="400"/>
                    <a:pt x="319" y="366"/>
                    <a:pt x="319" y="366"/>
                  </a:cubicBezTo>
                  <a:cubicBezTo>
                    <a:pt x="320" y="365"/>
                    <a:pt x="320" y="365"/>
                    <a:pt x="320" y="365"/>
                  </a:cubicBezTo>
                  <a:cubicBezTo>
                    <a:pt x="372" y="283"/>
                    <a:pt x="314" y="238"/>
                    <a:pt x="312" y="237"/>
                  </a:cubicBezTo>
                  <a:cubicBezTo>
                    <a:pt x="306" y="232"/>
                    <a:pt x="306" y="232"/>
                    <a:pt x="306" y="232"/>
                  </a:cubicBezTo>
                  <a:cubicBezTo>
                    <a:pt x="307" y="226"/>
                    <a:pt x="307" y="226"/>
                    <a:pt x="307" y="226"/>
                  </a:cubicBezTo>
                  <a:cubicBezTo>
                    <a:pt x="316" y="167"/>
                    <a:pt x="272" y="131"/>
                    <a:pt x="247" y="115"/>
                  </a:cubicBezTo>
                  <a:cubicBezTo>
                    <a:pt x="244" y="125"/>
                    <a:pt x="237" y="137"/>
                    <a:pt x="227" y="149"/>
                  </a:cubicBezTo>
                  <a:cubicBezTo>
                    <a:pt x="214" y="164"/>
                    <a:pt x="198" y="174"/>
                    <a:pt x="180" y="179"/>
                  </a:cubicBezTo>
                  <a:cubicBezTo>
                    <a:pt x="158" y="185"/>
                    <a:pt x="133" y="182"/>
                    <a:pt x="108" y="171"/>
                  </a:cubicBezTo>
                  <a:cubicBezTo>
                    <a:pt x="107" y="171"/>
                    <a:pt x="107" y="171"/>
                    <a:pt x="106" y="171"/>
                  </a:cubicBezTo>
                  <a:cubicBezTo>
                    <a:pt x="106" y="170"/>
                    <a:pt x="105" y="170"/>
                    <a:pt x="104" y="169"/>
                  </a:cubicBezTo>
                  <a:cubicBezTo>
                    <a:pt x="95" y="178"/>
                    <a:pt x="86" y="182"/>
                    <a:pt x="85" y="182"/>
                  </a:cubicBezTo>
                  <a:cubicBezTo>
                    <a:pt x="83" y="183"/>
                    <a:pt x="81" y="183"/>
                    <a:pt x="78" y="181"/>
                  </a:cubicBezTo>
                  <a:cubicBezTo>
                    <a:pt x="77" y="181"/>
                    <a:pt x="76" y="179"/>
                    <a:pt x="75" y="178"/>
                  </a:cubicBezTo>
                  <a:cubicBezTo>
                    <a:pt x="74" y="174"/>
                    <a:pt x="75" y="169"/>
                    <a:pt x="79" y="168"/>
                  </a:cubicBezTo>
                  <a:cubicBezTo>
                    <a:pt x="81" y="167"/>
                    <a:pt x="108" y="155"/>
                    <a:pt x="106" y="126"/>
                  </a:cubicBezTo>
                  <a:cubicBezTo>
                    <a:pt x="106" y="122"/>
                    <a:pt x="109" y="118"/>
                    <a:pt x="114" y="118"/>
                  </a:cubicBezTo>
                  <a:cubicBezTo>
                    <a:pt x="118" y="118"/>
                    <a:pt x="122" y="121"/>
                    <a:pt x="122" y="125"/>
                  </a:cubicBezTo>
                  <a:cubicBezTo>
                    <a:pt x="123" y="135"/>
                    <a:pt x="121" y="143"/>
                    <a:pt x="118" y="150"/>
                  </a:cubicBezTo>
                  <a:cubicBezTo>
                    <a:pt x="167" y="171"/>
                    <a:pt x="196" y="149"/>
                    <a:pt x="210" y="134"/>
                  </a:cubicBezTo>
                  <a:cubicBezTo>
                    <a:pt x="224" y="117"/>
                    <a:pt x="229" y="97"/>
                    <a:pt x="229" y="96"/>
                  </a:cubicBezTo>
                  <a:cubicBezTo>
                    <a:pt x="236" y="63"/>
                    <a:pt x="221" y="31"/>
                    <a:pt x="192" y="14"/>
                  </a:cubicBezTo>
                  <a:cubicBezTo>
                    <a:pt x="183" y="10"/>
                    <a:pt x="174" y="6"/>
                    <a:pt x="164" y="4"/>
                  </a:cubicBezTo>
                  <a:cubicBezTo>
                    <a:pt x="145" y="0"/>
                    <a:pt x="127" y="5"/>
                    <a:pt x="110" y="18"/>
                  </a:cubicBezTo>
                  <a:cubicBezTo>
                    <a:pt x="97" y="29"/>
                    <a:pt x="90" y="42"/>
                    <a:pt x="90" y="42"/>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3" name="9Slide.vn 23">
              <a:extLst>
                <a:ext uri="{FF2B5EF4-FFF2-40B4-BE49-F238E27FC236}">
                  <a16:creationId xmlns:a16="http://schemas.microsoft.com/office/drawing/2014/main" id="{EAF9AD36-804D-4AB7-8202-1FBAC1FC3DE7}"/>
                </a:ext>
              </a:extLst>
            </p:cNvPr>
            <p:cNvSpPr>
              <a:spLocks/>
            </p:cNvSpPr>
            <p:nvPr/>
          </p:nvSpPr>
          <p:spPr bwMode="auto">
            <a:xfrm flipH="1">
              <a:off x="3592720" y="2168534"/>
              <a:ext cx="567929" cy="523876"/>
            </a:xfrm>
            <a:custGeom>
              <a:avLst/>
              <a:gdLst/>
              <a:ahLst/>
              <a:cxnLst>
                <a:cxn ang="0">
                  <a:pos x="362" y="381"/>
                </a:cxn>
                <a:cxn ang="0">
                  <a:pos x="272" y="324"/>
                </a:cxn>
                <a:cxn ang="0">
                  <a:pos x="187" y="270"/>
                </a:cxn>
                <a:cxn ang="0">
                  <a:pos x="206" y="257"/>
                </a:cxn>
                <a:cxn ang="0">
                  <a:pos x="310" y="296"/>
                </a:cxn>
                <a:cxn ang="0">
                  <a:pos x="325" y="302"/>
                </a:cxn>
                <a:cxn ang="0">
                  <a:pos x="409" y="373"/>
                </a:cxn>
                <a:cxn ang="0">
                  <a:pos x="464" y="367"/>
                </a:cxn>
                <a:cxn ang="0">
                  <a:pos x="513" y="267"/>
                </a:cxn>
                <a:cxn ang="0">
                  <a:pos x="518" y="254"/>
                </a:cxn>
                <a:cxn ang="0">
                  <a:pos x="488" y="206"/>
                </a:cxn>
                <a:cxn ang="0">
                  <a:pos x="370" y="192"/>
                </a:cxn>
                <a:cxn ang="0">
                  <a:pos x="294" y="175"/>
                </a:cxn>
                <a:cxn ang="0">
                  <a:pos x="330" y="218"/>
                </a:cxn>
                <a:cxn ang="0">
                  <a:pos x="313" y="221"/>
                </a:cxn>
                <a:cxn ang="0">
                  <a:pos x="206" y="36"/>
                </a:cxn>
                <a:cxn ang="0">
                  <a:pos x="34" y="300"/>
                </a:cxn>
                <a:cxn ang="0">
                  <a:pos x="24" y="452"/>
                </a:cxn>
                <a:cxn ang="0">
                  <a:pos x="67" y="488"/>
                </a:cxn>
                <a:cxn ang="0">
                  <a:pos x="182" y="495"/>
                </a:cxn>
                <a:cxn ang="0">
                  <a:pos x="188" y="492"/>
                </a:cxn>
                <a:cxn ang="0">
                  <a:pos x="251" y="369"/>
                </a:cxn>
                <a:cxn ang="0">
                  <a:pos x="208" y="383"/>
                </a:cxn>
                <a:cxn ang="0">
                  <a:pos x="202" y="374"/>
                </a:cxn>
                <a:cxn ang="0">
                  <a:pos x="227" y="366"/>
                </a:cxn>
                <a:cxn ang="0">
                  <a:pos x="258" y="336"/>
                </a:cxn>
                <a:cxn ang="0">
                  <a:pos x="270" y="346"/>
                </a:cxn>
                <a:cxn ang="0">
                  <a:pos x="215" y="502"/>
                </a:cxn>
                <a:cxn ang="0">
                  <a:pos x="345" y="463"/>
                </a:cxn>
                <a:cxn ang="0">
                  <a:pos x="365" y="414"/>
                </a:cxn>
                <a:cxn ang="0">
                  <a:pos x="388" y="414"/>
                </a:cxn>
                <a:cxn ang="0">
                  <a:pos x="426" y="416"/>
                </a:cxn>
                <a:cxn ang="0">
                  <a:pos x="406" y="396"/>
                </a:cxn>
              </a:cxnLst>
              <a:rect l="0" t="0" r="r" b="b"/>
              <a:pathLst>
                <a:path w="559" h="516">
                  <a:moveTo>
                    <a:pt x="406" y="396"/>
                  </a:moveTo>
                  <a:cubicBezTo>
                    <a:pt x="393" y="394"/>
                    <a:pt x="377" y="390"/>
                    <a:pt x="362" y="381"/>
                  </a:cubicBezTo>
                  <a:cubicBezTo>
                    <a:pt x="342" y="370"/>
                    <a:pt x="323" y="351"/>
                    <a:pt x="308" y="321"/>
                  </a:cubicBezTo>
                  <a:cubicBezTo>
                    <a:pt x="300" y="323"/>
                    <a:pt x="287" y="325"/>
                    <a:pt x="272" y="324"/>
                  </a:cubicBezTo>
                  <a:cubicBezTo>
                    <a:pt x="260" y="323"/>
                    <a:pt x="244" y="320"/>
                    <a:pt x="228" y="311"/>
                  </a:cubicBezTo>
                  <a:cubicBezTo>
                    <a:pt x="214" y="303"/>
                    <a:pt x="199" y="290"/>
                    <a:pt x="187" y="270"/>
                  </a:cubicBezTo>
                  <a:cubicBezTo>
                    <a:pt x="183" y="264"/>
                    <a:pt x="185" y="257"/>
                    <a:pt x="190" y="254"/>
                  </a:cubicBezTo>
                  <a:cubicBezTo>
                    <a:pt x="196" y="250"/>
                    <a:pt x="203" y="252"/>
                    <a:pt x="206" y="257"/>
                  </a:cubicBezTo>
                  <a:cubicBezTo>
                    <a:pt x="243" y="315"/>
                    <a:pt x="295" y="301"/>
                    <a:pt x="308" y="297"/>
                  </a:cubicBezTo>
                  <a:cubicBezTo>
                    <a:pt x="308" y="296"/>
                    <a:pt x="309" y="296"/>
                    <a:pt x="310" y="296"/>
                  </a:cubicBezTo>
                  <a:cubicBezTo>
                    <a:pt x="313" y="294"/>
                    <a:pt x="316" y="294"/>
                    <a:pt x="319" y="296"/>
                  </a:cubicBezTo>
                  <a:cubicBezTo>
                    <a:pt x="322" y="297"/>
                    <a:pt x="324" y="299"/>
                    <a:pt x="325" y="302"/>
                  </a:cubicBezTo>
                  <a:cubicBezTo>
                    <a:pt x="326" y="303"/>
                    <a:pt x="326" y="303"/>
                    <a:pt x="326" y="304"/>
                  </a:cubicBezTo>
                  <a:cubicBezTo>
                    <a:pt x="344" y="345"/>
                    <a:pt x="372" y="368"/>
                    <a:pt x="409" y="373"/>
                  </a:cubicBezTo>
                  <a:cubicBezTo>
                    <a:pt x="438" y="376"/>
                    <a:pt x="461" y="368"/>
                    <a:pt x="462" y="368"/>
                  </a:cubicBezTo>
                  <a:cubicBezTo>
                    <a:pt x="462" y="367"/>
                    <a:pt x="463" y="367"/>
                    <a:pt x="464" y="367"/>
                  </a:cubicBezTo>
                  <a:cubicBezTo>
                    <a:pt x="490" y="353"/>
                    <a:pt x="506" y="333"/>
                    <a:pt x="512" y="308"/>
                  </a:cubicBezTo>
                  <a:cubicBezTo>
                    <a:pt x="517" y="285"/>
                    <a:pt x="513" y="267"/>
                    <a:pt x="513" y="267"/>
                  </a:cubicBezTo>
                  <a:cubicBezTo>
                    <a:pt x="511" y="259"/>
                    <a:pt x="511" y="259"/>
                    <a:pt x="511" y="259"/>
                  </a:cubicBezTo>
                  <a:cubicBezTo>
                    <a:pt x="518" y="254"/>
                    <a:pt x="518" y="254"/>
                    <a:pt x="518" y="254"/>
                  </a:cubicBezTo>
                  <a:cubicBezTo>
                    <a:pt x="559" y="224"/>
                    <a:pt x="557" y="186"/>
                    <a:pt x="551" y="163"/>
                  </a:cubicBezTo>
                  <a:cubicBezTo>
                    <a:pt x="539" y="177"/>
                    <a:pt x="518" y="195"/>
                    <a:pt x="488" y="206"/>
                  </a:cubicBezTo>
                  <a:cubicBezTo>
                    <a:pt x="465" y="214"/>
                    <a:pt x="438" y="215"/>
                    <a:pt x="410" y="208"/>
                  </a:cubicBezTo>
                  <a:cubicBezTo>
                    <a:pt x="396" y="205"/>
                    <a:pt x="382" y="199"/>
                    <a:pt x="370" y="192"/>
                  </a:cubicBezTo>
                  <a:cubicBezTo>
                    <a:pt x="359" y="186"/>
                    <a:pt x="350" y="179"/>
                    <a:pt x="342" y="171"/>
                  </a:cubicBezTo>
                  <a:cubicBezTo>
                    <a:pt x="327" y="176"/>
                    <a:pt x="311" y="178"/>
                    <a:pt x="294" y="175"/>
                  </a:cubicBezTo>
                  <a:cubicBezTo>
                    <a:pt x="304" y="184"/>
                    <a:pt x="315" y="193"/>
                    <a:pt x="327" y="202"/>
                  </a:cubicBezTo>
                  <a:cubicBezTo>
                    <a:pt x="332" y="205"/>
                    <a:pt x="333" y="213"/>
                    <a:pt x="330" y="218"/>
                  </a:cubicBezTo>
                  <a:cubicBezTo>
                    <a:pt x="326" y="223"/>
                    <a:pt x="319" y="224"/>
                    <a:pt x="314" y="221"/>
                  </a:cubicBezTo>
                  <a:cubicBezTo>
                    <a:pt x="314" y="221"/>
                    <a:pt x="314" y="221"/>
                    <a:pt x="313" y="221"/>
                  </a:cubicBezTo>
                  <a:cubicBezTo>
                    <a:pt x="277" y="195"/>
                    <a:pt x="249" y="165"/>
                    <a:pt x="231" y="129"/>
                  </a:cubicBezTo>
                  <a:cubicBezTo>
                    <a:pt x="217" y="101"/>
                    <a:pt x="209" y="69"/>
                    <a:pt x="206" y="36"/>
                  </a:cubicBezTo>
                  <a:cubicBezTo>
                    <a:pt x="206" y="23"/>
                    <a:pt x="206" y="11"/>
                    <a:pt x="207" y="0"/>
                  </a:cubicBezTo>
                  <a:cubicBezTo>
                    <a:pt x="34" y="300"/>
                    <a:pt x="34" y="300"/>
                    <a:pt x="34" y="300"/>
                  </a:cubicBezTo>
                  <a:cubicBezTo>
                    <a:pt x="17" y="329"/>
                    <a:pt x="2" y="357"/>
                    <a:pt x="1" y="389"/>
                  </a:cubicBezTo>
                  <a:cubicBezTo>
                    <a:pt x="0" y="427"/>
                    <a:pt x="24" y="452"/>
                    <a:pt x="24" y="452"/>
                  </a:cubicBezTo>
                  <a:cubicBezTo>
                    <a:pt x="24" y="453"/>
                    <a:pt x="24" y="453"/>
                    <a:pt x="24" y="453"/>
                  </a:cubicBezTo>
                  <a:cubicBezTo>
                    <a:pt x="38" y="467"/>
                    <a:pt x="52" y="479"/>
                    <a:pt x="67" y="488"/>
                  </a:cubicBezTo>
                  <a:cubicBezTo>
                    <a:pt x="93" y="502"/>
                    <a:pt x="120" y="508"/>
                    <a:pt x="148" y="505"/>
                  </a:cubicBezTo>
                  <a:cubicBezTo>
                    <a:pt x="169" y="502"/>
                    <a:pt x="182" y="495"/>
                    <a:pt x="182" y="495"/>
                  </a:cubicBezTo>
                  <a:cubicBezTo>
                    <a:pt x="187" y="492"/>
                    <a:pt x="187" y="492"/>
                    <a:pt x="187" y="492"/>
                  </a:cubicBezTo>
                  <a:cubicBezTo>
                    <a:pt x="188" y="492"/>
                    <a:pt x="188" y="492"/>
                    <a:pt x="188" y="492"/>
                  </a:cubicBezTo>
                  <a:cubicBezTo>
                    <a:pt x="193" y="489"/>
                    <a:pt x="202" y="484"/>
                    <a:pt x="210" y="476"/>
                  </a:cubicBezTo>
                  <a:cubicBezTo>
                    <a:pt x="225" y="462"/>
                    <a:pt x="257" y="424"/>
                    <a:pt x="251" y="369"/>
                  </a:cubicBezTo>
                  <a:cubicBezTo>
                    <a:pt x="244" y="375"/>
                    <a:pt x="237" y="379"/>
                    <a:pt x="231" y="381"/>
                  </a:cubicBezTo>
                  <a:cubicBezTo>
                    <a:pt x="219" y="384"/>
                    <a:pt x="209" y="383"/>
                    <a:pt x="208" y="383"/>
                  </a:cubicBezTo>
                  <a:cubicBezTo>
                    <a:pt x="207" y="382"/>
                    <a:pt x="206" y="382"/>
                    <a:pt x="205" y="382"/>
                  </a:cubicBezTo>
                  <a:cubicBezTo>
                    <a:pt x="203" y="380"/>
                    <a:pt x="201" y="377"/>
                    <a:pt x="202" y="374"/>
                  </a:cubicBezTo>
                  <a:cubicBezTo>
                    <a:pt x="202" y="369"/>
                    <a:pt x="206" y="367"/>
                    <a:pt x="211" y="367"/>
                  </a:cubicBezTo>
                  <a:cubicBezTo>
                    <a:pt x="211" y="367"/>
                    <a:pt x="218" y="368"/>
                    <a:pt x="227" y="366"/>
                  </a:cubicBezTo>
                  <a:cubicBezTo>
                    <a:pt x="237" y="362"/>
                    <a:pt x="245" y="354"/>
                    <a:pt x="248" y="341"/>
                  </a:cubicBezTo>
                  <a:cubicBezTo>
                    <a:pt x="249" y="337"/>
                    <a:pt x="254" y="335"/>
                    <a:pt x="258" y="336"/>
                  </a:cubicBezTo>
                  <a:cubicBezTo>
                    <a:pt x="259" y="336"/>
                    <a:pt x="259" y="337"/>
                    <a:pt x="260" y="337"/>
                  </a:cubicBezTo>
                  <a:cubicBezTo>
                    <a:pt x="265" y="338"/>
                    <a:pt x="269" y="341"/>
                    <a:pt x="270" y="346"/>
                  </a:cubicBezTo>
                  <a:cubicBezTo>
                    <a:pt x="289" y="422"/>
                    <a:pt x="246" y="474"/>
                    <a:pt x="226" y="493"/>
                  </a:cubicBezTo>
                  <a:cubicBezTo>
                    <a:pt x="222" y="497"/>
                    <a:pt x="218" y="500"/>
                    <a:pt x="215" y="502"/>
                  </a:cubicBezTo>
                  <a:cubicBezTo>
                    <a:pt x="262" y="516"/>
                    <a:pt x="306" y="503"/>
                    <a:pt x="343" y="465"/>
                  </a:cubicBezTo>
                  <a:cubicBezTo>
                    <a:pt x="343" y="464"/>
                    <a:pt x="344" y="463"/>
                    <a:pt x="345" y="463"/>
                  </a:cubicBezTo>
                  <a:cubicBezTo>
                    <a:pt x="345" y="462"/>
                    <a:pt x="346" y="461"/>
                    <a:pt x="346" y="461"/>
                  </a:cubicBezTo>
                  <a:cubicBezTo>
                    <a:pt x="351" y="456"/>
                    <a:pt x="365" y="436"/>
                    <a:pt x="365" y="414"/>
                  </a:cubicBezTo>
                  <a:cubicBezTo>
                    <a:pt x="365" y="408"/>
                    <a:pt x="370" y="403"/>
                    <a:pt x="377" y="403"/>
                  </a:cubicBezTo>
                  <a:cubicBezTo>
                    <a:pt x="383" y="402"/>
                    <a:pt x="388" y="408"/>
                    <a:pt x="388" y="414"/>
                  </a:cubicBezTo>
                  <a:cubicBezTo>
                    <a:pt x="389" y="428"/>
                    <a:pt x="385" y="441"/>
                    <a:pt x="380" y="451"/>
                  </a:cubicBezTo>
                  <a:cubicBezTo>
                    <a:pt x="398" y="444"/>
                    <a:pt x="413" y="433"/>
                    <a:pt x="426" y="416"/>
                  </a:cubicBezTo>
                  <a:cubicBezTo>
                    <a:pt x="432" y="409"/>
                    <a:pt x="436" y="402"/>
                    <a:pt x="439" y="396"/>
                  </a:cubicBezTo>
                  <a:cubicBezTo>
                    <a:pt x="430" y="397"/>
                    <a:pt x="418" y="397"/>
                    <a:pt x="406" y="396"/>
                  </a:cubicBezTo>
                  <a:close/>
                </a:path>
              </a:pathLst>
            </a:custGeom>
            <a:solidFill>
              <a:schemeClr val="accent5"/>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4" name="9Slide.vn 24">
              <a:extLst>
                <a:ext uri="{FF2B5EF4-FFF2-40B4-BE49-F238E27FC236}">
                  <a16:creationId xmlns:a16="http://schemas.microsoft.com/office/drawing/2014/main" id="{70212C33-3A72-420C-9519-468A58802BDF}"/>
                </a:ext>
              </a:extLst>
            </p:cNvPr>
            <p:cNvSpPr>
              <a:spLocks/>
            </p:cNvSpPr>
            <p:nvPr/>
          </p:nvSpPr>
          <p:spPr bwMode="auto">
            <a:xfrm flipH="1">
              <a:off x="3847514" y="1842302"/>
              <a:ext cx="609600" cy="704851"/>
            </a:xfrm>
            <a:custGeom>
              <a:avLst/>
              <a:gdLst/>
              <a:ahLst/>
              <a:cxnLst>
                <a:cxn ang="0">
                  <a:pos x="234" y="325"/>
                </a:cxn>
                <a:cxn ang="0">
                  <a:pos x="132" y="258"/>
                </a:cxn>
                <a:cxn ang="0">
                  <a:pos x="171" y="259"/>
                </a:cxn>
                <a:cxn ang="0">
                  <a:pos x="457" y="297"/>
                </a:cxn>
                <a:cxn ang="0">
                  <a:pos x="511" y="248"/>
                </a:cxn>
                <a:cxn ang="0">
                  <a:pos x="588" y="117"/>
                </a:cxn>
                <a:cxn ang="0">
                  <a:pos x="593" y="106"/>
                </a:cxn>
                <a:cxn ang="0">
                  <a:pos x="562" y="16"/>
                </a:cxn>
                <a:cxn ang="0">
                  <a:pos x="471" y="25"/>
                </a:cxn>
                <a:cxn ang="0">
                  <a:pos x="449" y="107"/>
                </a:cxn>
                <a:cxn ang="0">
                  <a:pos x="509" y="138"/>
                </a:cxn>
                <a:cxn ang="0">
                  <a:pos x="485" y="180"/>
                </a:cxn>
                <a:cxn ang="0">
                  <a:pos x="470" y="191"/>
                </a:cxn>
                <a:cxn ang="0">
                  <a:pos x="423" y="100"/>
                </a:cxn>
                <a:cxn ang="0">
                  <a:pos x="431" y="10"/>
                </a:cxn>
                <a:cxn ang="0">
                  <a:pos x="316" y="25"/>
                </a:cxn>
                <a:cxn ang="0">
                  <a:pos x="310" y="23"/>
                </a:cxn>
                <a:cxn ang="0">
                  <a:pos x="260" y="21"/>
                </a:cxn>
                <a:cxn ang="0">
                  <a:pos x="196" y="83"/>
                </a:cxn>
                <a:cxn ang="0">
                  <a:pos x="224" y="164"/>
                </a:cxn>
                <a:cxn ang="0">
                  <a:pos x="301" y="139"/>
                </a:cxn>
                <a:cxn ang="0">
                  <a:pos x="308" y="109"/>
                </a:cxn>
                <a:cxn ang="0">
                  <a:pos x="350" y="139"/>
                </a:cxn>
                <a:cxn ang="0">
                  <a:pos x="324" y="149"/>
                </a:cxn>
                <a:cxn ang="0">
                  <a:pos x="322" y="151"/>
                </a:cxn>
                <a:cxn ang="0">
                  <a:pos x="302" y="213"/>
                </a:cxn>
                <a:cxn ang="0">
                  <a:pos x="294" y="251"/>
                </a:cxn>
                <a:cxn ang="0">
                  <a:pos x="175" y="131"/>
                </a:cxn>
                <a:cxn ang="0">
                  <a:pos x="113" y="134"/>
                </a:cxn>
                <a:cxn ang="0">
                  <a:pos x="95" y="175"/>
                </a:cxn>
                <a:cxn ang="0">
                  <a:pos x="92" y="176"/>
                </a:cxn>
                <a:cxn ang="0">
                  <a:pos x="32" y="268"/>
                </a:cxn>
                <a:cxn ang="0">
                  <a:pos x="33" y="274"/>
                </a:cxn>
                <a:cxn ang="0">
                  <a:pos x="108" y="350"/>
                </a:cxn>
                <a:cxn ang="0">
                  <a:pos x="185" y="332"/>
                </a:cxn>
                <a:cxn ang="0">
                  <a:pos x="181" y="386"/>
                </a:cxn>
                <a:cxn ang="0">
                  <a:pos x="180" y="400"/>
                </a:cxn>
                <a:cxn ang="0">
                  <a:pos x="103" y="373"/>
                </a:cxn>
                <a:cxn ang="0">
                  <a:pos x="1" y="357"/>
                </a:cxn>
                <a:cxn ang="0">
                  <a:pos x="45" y="361"/>
                </a:cxn>
                <a:cxn ang="0">
                  <a:pos x="10" y="417"/>
                </a:cxn>
                <a:cxn ang="0">
                  <a:pos x="8" y="421"/>
                </a:cxn>
                <a:cxn ang="0">
                  <a:pos x="39" y="551"/>
                </a:cxn>
                <a:cxn ang="0">
                  <a:pos x="147" y="425"/>
                </a:cxn>
                <a:cxn ang="0">
                  <a:pos x="220" y="424"/>
                </a:cxn>
                <a:cxn ang="0">
                  <a:pos x="289" y="498"/>
                </a:cxn>
                <a:cxn ang="0">
                  <a:pos x="154" y="448"/>
                </a:cxn>
                <a:cxn ang="0">
                  <a:pos x="79" y="505"/>
                </a:cxn>
                <a:cxn ang="0">
                  <a:pos x="62" y="576"/>
                </a:cxn>
                <a:cxn ang="0">
                  <a:pos x="62" y="576"/>
                </a:cxn>
                <a:cxn ang="0">
                  <a:pos x="63" y="578"/>
                </a:cxn>
                <a:cxn ang="0">
                  <a:pos x="177" y="692"/>
                </a:cxn>
                <a:cxn ang="0">
                  <a:pos x="241" y="681"/>
                </a:cxn>
                <a:cxn ang="0">
                  <a:pos x="306" y="607"/>
                </a:cxn>
              </a:cxnLst>
              <a:rect l="0" t="0" r="r" b="b"/>
              <a:pathLst>
                <a:path w="600" h="693">
                  <a:moveTo>
                    <a:pt x="475" y="312"/>
                  </a:moveTo>
                  <a:cubicBezTo>
                    <a:pt x="469" y="317"/>
                    <a:pt x="462" y="321"/>
                    <a:pt x="455" y="325"/>
                  </a:cubicBezTo>
                  <a:cubicBezTo>
                    <a:pt x="439" y="334"/>
                    <a:pt x="420" y="341"/>
                    <a:pt x="398" y="346"/>
                  </a:cubicBezTo>
                  <a:cubicBezTo>
                    <a:pt x="370" y="353"/>
                    <a:pt x="337" y="354"/>
                    <a:pt x="300" y="347"/>
                  </a:cubicBezTo>
                  <a:cubicBezTo>
                    <a:pt x="279" y="343"/>
                    <a:pt x="257" y="336"/>
                    <a:pt x="234" y="325"/>
                  </a:cubicBezTo>
                  <a:cubicBezTo>
                    <a:pt x="234" y="325"/>
                    <a:pt x="234" y="325"/>
                    <a:pt x="234" y="325"/>
                  </a:cubicBezTo>
                  <a:cubicBezTo>
                    <a:pt x="234" y="325"/>
                    <a:pt x="234" y="325"/>
                    <a:pt x="234" y="325"/>
                  </a:cubicBezTo>
                  <a:cubicBezTo>
                    <a:pt x="234" y="325"/>
                    <a:pt x="222" y="319"/>
                    <a:pt x="206" y="310"/>
                  </a:cubicBezTo>
                  <a:cubicBezTo>
                    <a:pt x="195" y="304"/>
                    <a:pt x="183" y="296"/>
                    <a:pt x="170" y="287"/>
                  </a:cubicBezTo>
                  <a:cubicBezTo>
                    <a:pt x="157" y="279"/>
                    <a:pt x="144" y="269"/>
                    <a:pt x="132" y="258"/>
                  </a:cubicBezTo>
                  <a:cubicBezTo>
                    <a:pt x="124" y="251"/>
                    <a:pt x="116" y="244"/>
                    <a:pt x="110" y="237"/>
                  </a:cubicBezTo>
                  <a:cubicBezTo>
                    <a:pt x="106" y="232"/>
                    <a:pt x="107" y="224"/>
                    <a:pt x="111" y="220"/>
                  </a:cubicBezTo>
                  <a:cubicBezTo>
                    <a:pt x="116" y="216"/>
                    <a:pt x="124" y="217"/>
                    <a:pt x="128" y="222"/>
                  </a:cubicBezTo>
                  <a:cubicBezTo>
                    <a:pt x="133" y="228"/>
                    <a:pt x="140" y="235"/>
                    <a:pt x="147" y="241"/>
                  </a:cubicBezTo>
                  <a:cubicBezTo>
                    <a:pt x="154" y="247"/>
                    <a:pt x="162" y="254"/>
                    <a:pt x="171" y="259"/>
                  </a:cubicBezTo>
                  <a:cubicBezTo>
                    <a:pt x="187" y="271"/>
                    <a:pt x="204" y="282"/>
                    <a:pt x="217" y="290"/>
                  </a:cubicBezTo>
                  <a:cubicBezTo>
                    <a:pt x="232" y="298"/>
                    <a:pt x="243" y="303"/>
                    <a:pt x="244" y="304"/>
                  </a:cubicBezTo>
                  <a:cubicBezTo>
                    <a:pt x="280" y="321"/>
                    <a:pt x="313" y="328"/>
                    <a:pt x="342" y="328"/>
                  </a:cubicBezTo>
                  <a:cubicBezTo>
                    <a:pt x="371" y="329"/>
                    <a:pt x="396" y="324"/>
                    <a:pt x="418" y="316"/>
                  </a:cubicBezTo>
                  <a:cubicBezTo>
                    <a:pt x="432" y="311"/>
                    <a:pt x="445" y="304"/>
                    <a:pt x="457" y="297"/>
                  </a:cubicBezTo>
                  <a:cubicBezTo>
                    <a:pt x="472" y="287"/>
                    <a:pt x="484" y="277"/>
                    <a:pt x="493" y="269"/>
                  </a:cubicBezTo>
                  <a:cubicBezTo>
                    <a:pt x="505" y="257"/>
                    <a:pt x="511" y="249"/>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2" y="247"/>
                    <a:pt x="513" y="247"/>
                    <a:pt x="514" y="246"/>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9" y="115"/>
                    <a:pt x="591" y="112"/>
                    <a:pt x="593" y="106"/>
                  </a:cubicBezTo>
                  <a:cubicBezTo>
                    <a:pt x="596" y="101"/>
                    <a:pt x="598" y="94"/>
                    <a:pt x="599" y="86"/>
                  </a:cubicBezTo>
                  <a:cubicBezTo>
                    <a:pt x="600" y="81"/>
                    <a:pt x="600" y="75"/>
                    <a:pt x="600" y="70"/>
                  </a:cubicBezTo>
                  <a:cubicBezTo>
                    <a:pt x="599" y="62"/>
                    <a:pt x="597" y="55"/>
                    <a:pt x="593" y="47"/>
                  </a:cubicBezTo>
                  <a:cubicBezTo>
                    <a:pt x="591" y="43"/>
                    <a:pt x="588" y="38"/>
                    <a:pt x="584" y="34"/>
                  </a:cubicBezTo>
                  <a:cubicBezTo>
                    <a:pt x="577" y="26"/>
                    <a:pt x="570" y="20"/>
                    <a:pt x="562" y="16"/>
                  </a:cubicBezTo>
                  <a:cubicBezTo>
                    <a:pt x="551" y="9"/>
                    <a:pt x="539" y="6"/>
                    <a:pt x="527" y="5"/>
                  </a:cubicBezTo>
                  <a:cubicBezTo>
                    <a:pt x="515" y="4"/>
                    <a:pt x="504" y="6"/>
                    <a:pt x="493" y="11"/>
                  </a:cubicBezTo>
                  <a:cubicBezTo>
                    <a:pt x="486" y="14"/>
                    <a:pt x="479" y="18"/>
                    <a:pt x="472" y="24"/>
                  </a:cubicBezTo>
                  <a:cubicBezTo>
                    <a:pt x="472" y="24"/>
                    <a:pt x="472" y="24"/>
                    <a:pt x="472" y="24"/>
                  </a:cubicBezTo>
                  <a:cubicBezTo>
                    <a:pt x="472" y="24"/>
                    <a:pt x="472" y="24"/>
                    <a:pt x="471" y="25"/>
                  </a:cubicBezTo>
                  <a:cubicBezTo>
                    <a:pt x="470" y="26"/>
                    <a:pt x="469" y="27"/>
                    <a:pt x="467" y="29"/>
                  </a:cubicBezTo>
                  <a:cubicBezTo>
                    <a:pt x="464" y="32"/>
                    <a:pt x="460" y="37"/>
                    <a:pt x="456" y="44"/>
                  </a:cubicBezTo>
                  <a:cubicBezTo>
                    <a:pt x="454" y="49"/>
                    <a:pt x="451" y="54"/>
                    <a:pt x="449" y="60"/>
                  </a:cubicBezTo>
                  <a:cubicBezTo>
                    <a:pt x="447" y="67"/>
                    <a:pt x="445" y="74"/>
                    <a:pt x="445" y="82"/>
                  </a:cubicBezTo>
                  <a:cubicBezTo>
                    <a:pt x="445" y="90"/>
                    <a:pt x="446" y="99"/>
                    <a:pt x="449" y="107"/>
                  </a:cubicBezTo>
                  <a:cubicBezTo>
                    <a:pt x="452" y="113"/>
                    <a:pt x="454" y="119"/>
                    <a:pt x="459" y="125"/>
                  </a:cubicBezTo>
                  <a:cubicBezTo>
                    <a:pt x="464" y="132"/>
                    <a:pt x="471" y="140"/>
                    <a:pt x="481" y="148"/>
                  </a:cubicBezTo>
                  <a:cubicBezTo>
                    <a:pt x="482" y="146"/>
                    <a:pt x="484" y="144"/>
                    <a:pt x="486" y="143"/>
                  </a:cubicBezTo>
                  <a:cubicBezTo>
                    <a:pt x="489" y="139"/>
                    <a:pt x="494" y="136"/>
                    <a:pt x="499" y="134"/>
                  </a:cubicBezTo>
                  <a:cubicBezTo>
                    <a:pt x="503" y="132"/>
                    <a:pt x="508" y="134"/>
                    <a:pt x="509" y="138"/>
                  </a:cubicBezTo>
                  <a:cubicBezTo>
                    <a:pt x="511" y="142"/>
                    <a:pt x="509" y="146"/>
                    <a:pt x="505" y="148"/>
                  </a:cubicBezTo>
                  <a:cubicBezTo>
                    <a:pt x="502" y="150"/>
                    <a:pt x="499" y="152"/>
                    <a:pt x="496" y="154"/>
                  </a:cubicBezTo>
                  <a:cubicBezTo>
                    <a:pt x="494" y="156"/>
                    <a:pt x="492" y="159"/>
                    <a:pt x="490" y="161"/>
                  </a:cubicBezTo>
                  <a:cubicBezTo>
                    <a:pt x="489" y="164"/>
                    <a:pt x="487" y="168"/>
                    <a:pt x="486" y="171"/>
                  </a:cubicBezTo>
                  <a:cubicBezTo>
                    <a:pt x="486" y="174"/>
                    <a:pt x="485" y="177"/>
                    <a:pt x="485" y="180"/>
                  </a:cubicBezTo>
                  <a:cubicBezTo>
                    <a:pt x="484" y="185"/>
                    <a:pt x="485" y="189"/>
                    <a:pt x="485" y="189"/>
                  </a:cubicBezTo>
                  <a:cubicBezTo>
                    <a:pt x="485" y="189"/>
                    <a:pt x="485" y="189"/>
                    <a:pt x="485" y="189"/>
                  </a:cubicBezTo>
                  <a:cubicBezTo>
                    <a:pt x="485" y="189"/>
                    <a:pt x="485" y="189"/>
                    <a:pt x="485" y="189"/>
                  </a:cubicBezTo>
                  <a:cubicBezTo>
                    <a:pt x="486" y="194"/>
                    <a:pt x="483" y="197"/>
                    <a:pt x="478" y="198"/>
                  </a:cubicBezTo>
                  <a:cubicBezTo>
                    <a:pt x="474" y="199"/>
                    <a:pt x="470" y="196"/>
                    <a:pt x="470" y="191"/>
                  </a:cubicBezTo>
                  <a:cubicBezTo>
                    <a:pt x="470" y="191"/>
                    <a:pt x="469" y="188"/>
                    <a:pt x="469" y="184"/>
                  </a:cubicBezTo>
                  <a:cubicBezTo>
                    <a:pt x="469" y="180"/>
                    <a:pt x="470" y="174"/>
                    <a:pt x="471" y="169"/>
                  </a:cubicBezTo>
                  <a:cubicBezTo>
                    <a:pt x="470" y="168"/>
                    <a:pt x="469" y="168"/>
                    <a:pt x="468" y="167"/>
                  </a:cubicBezTo>
                  <a:cubicBezTo>
                    <a:pt x="454" y="157"/>
                    <a:pt x="444" y="146"/>
                    <a:pt x="437" y="135"/>
                  </a:cubicBezTo>
                  <a:cubicBezTo>
                    <a:pt x="430" y="123"/>
                    <a:pt x="425" y="112"/>
                    <a:pt x="423" y="100"/>
                  </a:cubicBezTo>
                  <a:cubicBezTo>
                    <a:pt x="422" y="93"/>
                    <a:pt x="422" y="85"/>
                    <a:pt x="422" y="78"/>
                  </a:cubicBezTo>
                  <a:cubicBezTo>
                    <a:pt x="423" y="69"/>
                    <a:pt x="425" y="60"/>
                    <a:pt x="427" y="52"/>
                  </a:cubicBezTo>
                  <a:cubicBezTo>
                    <a:pt x="430" y="45"/>
                    <a:pt x="433" y="38"/>
                    <a:pt x="436" y="32"/>
                  </a:cubicBezTo>
                  <a:cubicBezTo>
                    <a:pt x="440" y="27"/>
                    <a:pt x="443" y="22"/>
                    <a:pt x="446" y="18"/>
                  </a:cubicBezTo>
                  <a:cubicBezTo>
                    <a:pt x="442" y="15"/>
                    <a:pt x="437" y="13"/>
                    <a:pt x="431" y="10"/>
                  </a:cubicBezTo>
                  <a:cubicBezTo>
                    <a:pt x="421" y="7"/>
                    <a:pt x="410" y="3"/>
                    <a:pt x="399" y="2"/>
                  </a:cubicBezTo>
                  <a:cubicBezTo>
                    <a:pt x="391" y="0"/>
                    <a:pt x="383" y="0"/>
                    <a:pt x="374" y="1"/>
                  </a:cubicBezTo>
                  <a:cubicBezTo>
                    <a:pt x="363" y="1"/>
                    <a:pt x="352" y="4"/>
                    <a:pt x="340" y="9"/>
                  </a:cubicBezTo>
                  <a:cubicBezTo>
                    <a:pt x="334" y="12"/>
                    <a:pt x="327" y="16"/>
                    <a:pt x="321" y="21"/>
                  </a:cubicBezTo>
                  <a:cubicBezTo>
                    <a:pt x="316" y="25"/>
                    <a:pt x="316" y="25"/>
                    <a:pt x="316" y="25"/>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09" y="23"/>
                    <a:pt x="308" y="23"/>
                  </a:cubicBezTo>
                  <a:cubicBezTo>
                    <a:pt x="307" y="22"/>
                    <a:pt x="305" y="22"/>
                    <a:pt x="302" y="21"/>
                  </a:cubicBezTo>
                  <a:cubicBezTo>
                    <a:pt x="296" y="20"/>
                    <a:pt x="288" y="19"/>
                    <a:pt x="279" y="19"/>
                  </a:cubicBezTo>
                  <a:cubicBezTo>
                    <a:pt x="273" y="19"/>
                    <a:pt x="267" y="20"/>
                    <a:pt x="260" y="21"/>
                  </a:cubicBezTo>
                  <a:cubicBezTo>
                    <a:pt x="252" y="22"/>
                    <a:pt x="243" y="25"/>
                    <a:pt x="235" y="30"/>
                  </a:cubicBezTo>
                  <a:cubicBezTo>
                    <a:pt x="230" y="33"/>
                    <a:pt x="225" y="36"/>
                    <a:pt x="221" y="41"/>
                  </a:cubicBezTo>
                  <a:cubicBezTo>
                    <a:pt x="216" y="45"/>
                    <a:pt x="211" y="51"/>
                    <a:pt x="207" y="59"/>
                  </a:cubicBezTo>
                  <a:cubicBezTo>
                    <a:pt x="203" y="65"/>
                    <a:pt x="200" y="72"/>
                    <a:pt x="197" y="81"/>
                  </a:cubicBezTo>
                  <a:cubicBezTo>
                    <a:pt x="196" y="83"/>
                    <a:pt x="196" y="83"/>
                    <a:pt x="196" y="83"/>
                  </a:cubicBezTo>
                  <a:cubicBezTo>
                    <a:pt x="196" y="83"/>
                    <a:pt x="196" y="83"/>
                    <a:pt x="196" y="83"/>
                  </a:cubicBezTo>
                  <a:cubicBezTo>
                    <a:pt x="196" y="85"/>
                    <a:pt x="195" y="87"/>
                    <a:pt x="195" y="90"/>
                  </a:cubicBezTo>
                  <a:cubicBezTo>
                    <a:pt x="194" y="96"/>
                    <a:pt x="193" y="104"/>
                    <a:pt x="195" y="114"/>
                  </a:cubicBezTo>
                  <a:cubicBezTo>
                    <a:pt x="196" y="120"/>
                    <a:pt x="198" y="127"/>
                    <a:pt x="201" y="134"/>
                  </a:cubicBezTo>
                  <a:cubicBezTo>
                    <a:pt x="206" y="144"/>
                    <a:pt x="213" y="154"/>
                    <a:pt x="224" y="164"/>
                  </a:cubicBezTo>
                  <a:cubicBezTo>
                    <a:pt x="231" y="169"/>
                    <a:pt x="238" y="175"/>
                    <a:pt x="248" y="181"/>
                  </a:cubicBezTo>
                  <a:cubicBezTo>
                    <a:pt x="256" y="185"/>
                    <a:pt x="266" y="190"/>
                    <a:pt x="278" y="195"/>
                  </a:cubicBezTo>
                  <a:cubicBezTo>
                    <a:pt x="278" y="189"/>
                    <a:pt x="279" y="183"/>
                    <a:pt x="280" y="178"/>
                  </a:cubicBezTo>
                  <a:cubicBezTo>
                    <a:pt x="283" y="169"/>
                    <a:pt x="287" y="161"/>
                    <a:pt x="291" y="154"/>
                  </a:cubicBezTo>
                  <a:cubicBezTo>
                    <a:pt x="294" y="148"/>
                    <a:pt x="298" y="143"/>
                    <a:pt x="301" y="139"/>
                  </a:cubicBezTo>
                  <a:cubicBezTo>
                    <a:pt x="302" y="137"/>
                    <a:pt x="304" y="136"/>
                    <a:pt x="304" y="135"/>
                  </a:cubicBezTo>
                  <a:cubicBezTo>
                    <a:pt x="304" y="134"/>
                    <a:pt x="303" y="134"/>
                    <a:pt x="303" y="133"/>
                  </a:cubicBezTo>
                  <a:cubicBezTo>
                    <a:pt x="298" y="128"/>
                    <a:pt x="295" y="121"/>
                    <a:pt x="293" y="113"/>
                  </a:cubicBezTo>
                  <a:cubicBezTo>
                    <a:pt x="292" y="109"/>
                    <a:pt x="295" y="104"/>
                    <a:pt x="299" y="103"/>
                  </a:cubicBezTo>
                  <a:cubicBezTo>
                    <a:pt x="303" y="103"/>
                    <a:pt x="307" y="105"/>
                    <a:pt x="308" y="109"/>
                  </a:cubicBezTo>
                  <a:cubicBezTo>
                    <a:pt x="310" y="115"/>
                    <a:pt x="312" y="120"/>
                    <a:pt x="315" y="123"/>
                  </a:cubicBezTo>
                  <a:cubicBezTo>
                    <a:pt x="318" y="127"/>
                    <a:pt x="321" y="130"/>
                    <a:pt x="325" y="132"/>
                  </a:cubicBezTo>
                  <a:cubicBezTo>
                    <a:pt x="331" y="135"/>
                    <a:pt x="337" y="137"/>
                    <a:pt x="342" y="138"/>
                  </a:cubicBezTo>
                  <a:cubicBezTo>
                    <a:pt x="346" y="139"/>
                    <a:pt x="350" y="139"/>
                    <a:pt x="350" y="139"/>
                  </a:cubicBezTo>
                  <a:cubicBezTo>
                    <a:pt x="350" y="139"/>
                    <a:pt x="350" y="139"/>
                    <a:pt x="350" y="139"/>
                  </a:cubicBezTo>
                  <a:cubicBezTo>
                    <a:pt x="350" y="139"/>
                    <a:pt x="350" y="139"/>
                    <a:pt x="350" y="139"/>
                  </a:cubicBezTo>
                  <a:cubicBezTo>
                    <a:pt x="354" y="139"/>
                    <a:pt x="357" y="143"/>
                    <a:pt x="357" y="147"/>
                  </a:cubicBezTo>
                  <a:cubicBezTo>
                    <a:pt x="357" y="151"/>
                    <a:pt x="354" y="155"/>
                    <a:pt x="349" y="155"/>
                  </a:cubicBezTo>
                  <a:cubicBezTo>
                    <a:pt x="349" y="155"/>
                    <a:pt x="345" y="154"/>
                    <a:pt x="339" y="153"/>
                  </a:cubicBezTo>
                  <a:cubicBezTo>
                    <a:pt x="335" y="152"/>
                    <a:pt x="329" y="151"/>
                    <a:pt x="324" y="149"/>
                  </a:cubicBezTo>
                  <a:cubicBezTo>
                    <a:pt x="323" y="149"/>
                    <a:pt x="323" y="149"/>
                    <a:pt x="323" y="150"/>
                  </a:cubicBezTo>
                  <a:cubicBezTo>
                    <a:pt x="323" y="150"/>
                    <a:pt x="323" y="150"/>
                    <a:pt x="323" y="150"/>
                  </a:cubicBezTo>
                  <a:cubicBezTo>
                    <a:pt x="323" y="150"/>
                    <a:pt x="323" y="150"/>
                    <a:pt x="323" y="150"/>
                  </a:cubicBezTo>
                  <a:cubicBezTo>
                    <a:pt x="323" y="150"/>
                    <a:pt x="323" y="150"/>
                    <a:pt x="322" y="150"/>
                  </a:cubicBezTo>
                  <a:cubicBezTo>
                    <a:pt x="322" y="150"/>
                    <a:pt x="322" y="150"/>
                    <a:pt x="322" y="151"/>
                  </a:cubicBezTo>
                  <a:cubicBezTo>
                    <a:pt x="321" y="151"/>
                    <a:pt x="320" y="152"/>
                    <a:pt x="319" y="154"/>
                  </a:cubicBezTo>
                  <a:cubicBezTo>
                    <a:pt x="317" y="156"/>
                    <a:pt x="314" y="161"/>
                    <a:pt x="311" y="166"/>
                  </a:cubicBezTo>
                  <a:cubicBezTo>
                    <a:pt x="308" y="170"/>
                    <a:pt x="306" y="175"/>
                    <a:pt x="304" y="181"/>
                  </a:cubicBezTo>
                  <a:cubicBezTo>
                    <a:pt x="302" y="187"/>
                    <a:pt x="301" y="193"/>
                    <a:pt x="301" y="200"/>
                  </a:cubicBezTo>
                  <a:cubicBezTo>
                    <a:pt x="301" y="204"/>
                    <a:pt x="301" y="209"/>
                    <a:pt x="302" y="213"/>
                  </a:cubicBezTo>
                  <a:cubicBezTo>
                    <a:pt x="303" y="220"/>
                    <a:pt x="306" y="226"/>
                    <a:pt x="310" y="233"/>
                  </a:cubicBezTo>
                  <a:cubicBezTo>
                    <a:pt x="316" y="242"/>
                    <a:pt x="325" y="252"/>
                    <a:pt x="338" y="262"/>
                  </a:cubicBezTo>
                  <a:cubicBezTo>
                    <a:pt x="343" y="266"/>
                    <a:pt x="344" y="273"/>
                    <a:pt x="340" y="278"/>
                  </a:cubicBezTo>
                  <a:cubicBezTo>
                    <a:pt x="336" y="283"/>
                    <a:pt x="329" y="284"/>
                    <a:pt x="324" y="280"/>
                  </a:cubicBezTo>
                  <a:cubicBezTo>
                    <a:pt x="311" y="271"/>
                    <a:pt x="301" y="261"/>
                    <a:pt x="294" y="251"/>
                  </a:cubicBezTo>
                  <a:cubicBezTo>
                    <a:pt x="287" y="241"/>
                    <a:pt x="282" y="231"/>
                    <a:pt x="280" y="221"/>
                  </a:cubicBezTo>
                  <a:cubicBezTo>
                    <a:pt x="280" y="221"/>
                    <a:pt x="280" y="220"/>
                    <a:pt x="280" y="220"/>
                  </a:cubicBezTo>
                  <a:cubicBezTo>
                    <a:pt x="263" y="214"/>
                    <a:pt x="248" y="208"/>
                    <a:pt x="236" y="201"/>
                  </a:cubicBezTo>
                  <a:cubicBezTo>
                    <a:pt x="218" y="190"/>
                    <a:pt x="205" y="179"/>
                    <a:pt x="195" y="167"/>
                  </a:cubicBezTo>
                  <a:cubicBezTo>
                    <a:pt x="185" y="155"/>
                    <a:pt x="179" y="142"/>
                    <a:pt x="175" y="131"/>
                  </a:cubicBezTo>
                  <a:cubicBezTo>
                    <a:pt x="173" y="123"/>
                    <a:pt x="172" y="116"/>
                    <a:pt x="171" y="109"/>
                  </a:cubicBezTo>
                  <a:cubicBezTo>
                    <a:pt x="171" y="103"/>
                    <a:pt x="171" y="97"/>
                    <a:pt x="171" y="92"/>
                  </a:cubicBezTo>
                  <a:cubicBezTo>
                    <a:pt x="166" y="94"/>
                    <a:pt x="159" y="96"/>
                    <a:pt x="153" y="99"/>
                  </a:cubicBezTo>
                  <a:cubicBezTo>
                    <a:pt x="146" y="102"/>
                    <a:pt x="140" y="106"/>
                    <a:pt x="134" y="110"/>
                  </a:cubicBezTo>
                  <a:cubicBezTo>
                    <a:pt x="126" y="117"/>
                    <a:pt x="119" y="124"/>
                    <a:pt x="113" y="134"/>
                  </a:cubicBezTo>
                  <a:cubicBezTo>
                    <a:pt x="108" y="143"/>
                    <a:pt x="104" y="153"/>
                    <a:pt x="103" y="165"/>
                  </a:cubicBezTo>
                  <a:cubicBezTo>
                    <a:pt x="102" y="173"/>
                    <a:pt x="102" y="173"/>
                    <a:pt x="102" y="173"/>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4" y="175"/>
                    <a:pt x="94" y="175"/>
                    <a:pt x="94" y="175"/>
                  </a:cubicBezTo>
                  <a:cubicBezTo>
                    <a:pt x="94" y="175"/>
                    <a:pt x="94" y="175"/>
                    <a:pt x="94" y="175"/>
                  </a:cubicBezTo>
                  <a:cubicBezTo>
                    <a:pt x="94" y="175"/>
                    <a:pt x="93" y="176"/>
                    <a:pt x="92" y="176"/>
                  </a:cubicBezTo>
                  <a:cubicBezTo>
                    <a:pt x="90" y="177"/>
                    <a:pt x="87" y="178"/>
                    <a:pt x="84" y="180"/>
                  </a:cubicBezTo>
                  <a:cubicBezTo>
                    <a:pt x="77" y="183"/>
                    <a:pt x="68" y="188"/>
                    <a:pt x="59" y="196"/>
                  </a:cubicBezTo>
                  <a:cubicBezTo>
                    <a:pt x="54" y="202"/>
                    <a:pt x="48" y="208"/>
                    <a:pt x="44" y="216"/>
                  </a:cubicBezTo>
                  <a:cubicBezTo>
                    <a:pt x="39" y="224"/>
                    <a:pt x="36" y="232"/>
                    <a:pt x="34" y="243"/>
                  </a:cubicBezTo>
                  <a:cubicBezTo>
                    <a:pt x="32" y="250"/>
                    <a:pt x="32" y="258"/>
                    <a:pt x="32" y="268"/>
                  </a:cubicBezTo>
                  <a:cubicBezTo>
                    <a:pt x="33" y="269"/>
                    <a:pt x="33" y="271"/>
                    <a:pt x="33" y="272"/>
                  </a:cubicBezTo>
                  <a:cubicBezTo>
                    <a:pt x="33" y="272"/>
                    <a:pt x="33" y="272"/>
                    <a:pt x="33" y="272"/>
                  </a:cubicBezTo>
                  <a:cubicBezTo>
                    <a:pt x="33" y="272"/>
                    <a:pt x="33" y="272"/>
                    <a:pt x="33" y="272"/>
                  </a:cubicBezTo>
                  <a:cubicBezTo>
                    <a:pt x="33" y="272"/>
                    <a:pt x="33" y="273"/>
                    <a:pt x="33" y="273"/>
                  </a:cubicBezTo>
                  <a:cubicBezTo>
                    <a:pt x="33" y="273"/>
                    <a:pt x="33" y="273"/>
                    <a:pt x="33" y="274"/>
                  </a:cubicBezTo>
                  <a:cubicBezTo>
                    <a:pt x="33" y="275"/>
                    <a:pt x="33" y="277"/>
                    <a:pt x="33" y="280"/>
                  </a:cubicBezTo>
                  <a:cubicBezTo>
                    <a:pt x="34" y="285"/>
                    <a:pt x="36" y="292"/>
                    <a:pt x="39" y="300"/>
                  </a:cubicBezTo>
                  <a:cubicBezTo>
                    <a:pt x="42" y="305"/>
                    <a:pt x="45" y="311"/>
                    <a:pt x="49" y="316"/>
                  </a:cubicBezTo>
                  <a:cubicBezTo>
                    <a:pt x="55" y="323"/>
                    <a:pt x="62" y="330"/>
                    <a:pt x="73" y="337"/>
                  </a:cubicBezTo>
                  <a:cubicBezTo>
                    <a:pt x="82" y="342"/>
                    <a:pt x="94" y="347"/>
                    <a:pt x="108" y="350"/>
                  </a:cubicBezTo>
                  <a:cubicBezTo>
                    <a:pt x="122" y="353"/>
                    <a:pt x="139" y="355"/>
                    <a:pt x="160" y="355"/>
                  </a:cubicBezTo>
                  <a:cubicBezTo>
                    <a:pt x="161" y="355"/>
                    <a:pt x="162" y="356"/>
                    <a:pt x="163" y="356"/>
                  </a:cubicBezTo>
                  <a:cubicBezTo>
                    <a:pt x="164" y="351"/>
                    <a:pt x="166" y="346"/>
                    <a:pt x="168" y="341"/>
                  </a:cubicBezTo>
                  <a:cubicBezTo>
                    <a:pt x="170" y="338"/>
                    <a:pt x="172" y="336"/>
                    <a:pt x="174" y="333"/>
                  </a:cubicBezTo>
                  <a:cubicBezTo>
                    <a:pt x="177" y="330"/>
                    <a:pt x="182" y="329"/>
                    <a:pt x="185" y="332"/>
                  </a:cubicBezTo>
                  <a:cubicBezTo>
                    <a:pt x="188" y="335"/>
                    <a:pt x="189" y="340"/>
                    <a:pt x="186" y="343"/>
                  </a:cubicBezTo>
                  <a:cubicBezTo>
                    <a:pt x="184" y="345"/>
                    <a:pt x="183" y="347"/>
                    <a:pt x="182" y="349"/>
                  </a:cubicBezTo>
                  <a:cubicBezTo>
                    <a:pt x="180" y="353"/>
                    <a:pt x="178" y="356"/>
                    <a:pt x="178" y="360"/>
                  </a:cubicBezTo>
                  <a:cubicBezTo>
                    <a:pt x="177" y="363"/>
                    <a:pt x="177" y="367"/>
                    <a:pt x="177" y="370"/>
                  </a:cubicBezTo>
                  <a:cubicBezTo>
                    <a:pt x="177" y="377"/>
                    <a:pt x="179" y="382"/>
                    <a:pt x="181" y="386"/>
                  </a:cubicBezTo>
                  <a:cubicBezTo>
                    <a:pt x="182" y="388"/>
                    <a:pt x="183" y="390"/>
                    <a:pt x="183" y="390"/>
                  </a:cubicBezTo>
                  <a:cubicBezTo>
                    <a:pt x="183" y="390"/>
                    <a:pt x="183" y="390"/>
                    <a:pt x="183" y="390"/>
                  </a:cubicBezTo>
                  <a:cubicBezTo>
                    <a:pt x="183" y="390"/>
                    <a:pt x="183" y="390"/>
                    <a:pt x="183" y="390"/>
                  </a:cubicBezTo>
                  <a:cubicBezTo>
                    <a:pt x="183" y="390"/>
                    <a:pt x="183" y="390"/>
                    <a:pt x="183" y="390"/>
                  </a:cubicBezTo>
                  <a:cubicBezTo>
                    <a:pt x="185" y="393"/>
                    <a:pt x="184" y="398"/>
                    <a:pt x="180" y="400"/>
                  </a:cubicBezTo>
                  <a:cubicBezTo>
                    <a:pt x="177" y="403"/>
                    <a:pt x="172" y="402"/>
                    <a:pt x="170" y="398"/>
                  </a:cubicBezTo>
                  <a:cubicBezTo>
                    <a:pt x="169" y="398"/>
                    <a:pt x="168" y="395"/>
                    <a:pt x="166" y="392"/>
                  </a:cubicBezTo>
                  <a:cubicBezTo>
                    <a:pt x="165" y="388"/>
                    <a:pt x="163" y="384"/>
                    <a:pt x="162" y="378"/>
                  </a:cubicBezTo>
                  <a:cubicBezTo>
                    <a:pt x="162" y="379"/>
                    <a:pt x="161" y="379"/>
                    <a:pt x="160" y="379"/>
                  </a:cubicBezTo>
                  <a:cubicBezTo>
                    <a:pt x="138" y="379"/>
                    <a:pt x="119" y="376"/>
                    <a:pt x="103" y="373"/>
                  </a:cubicBezTo>
                  <a:cubicBezTo>
                    <a:pt x="86" y="369"/>
                    <a:pt x="73" y="363"/>
                    <a:pt x="62" y="357"/>
                  </a:cubicBezTo>
                  <a:cubicBezTo>
                    <a:pt x="47" y="348"/>
                    <a:pt x="36" y="338"/>
                    <a:pt x="28" y="327"/>
                  </a:cubicBezTo>
                  <a:cubicBezTo>
                    <a:pt x="23" y="320"/>
                    <a:pt x="20" y="314"/>
                    <a:pt x="17" y="307"/>
                  </a:cubicBezTo>
                  <a:cubicBezTo>
                    <a:pt x="14" y="313"/>
                    <a:pt x="10" y="321"/>
                    <a:pt x="7" y="329"/>
                  </a:cubicBezTo>
                  <a:cubicBezTo>
                    <a:pt x="4" y="337"/>
                    <a:pt x="2" y="347"/>
                    <a:pt x="1" y="357"/>
                  </a:cubicBezTo>
                  <a:cubicBezTo>
                    <a:pt x="0" y="363"/>
                    <a:pt x="0" y="370"/>
                    <a:pt x="1" y="377"/>
                  </a:cubicBezTo>
                  <a:cubicBezTo>
                    <a:pt x="1" y="379"/>
                    <a:pt x="1" y="380"/>
                    <a:pt x="1" y="382"/>
                  </a:cubicBezTo>
                  <a:cubicBezTo>
                    <a:pt x="4" y="379"/>
                    <a:pt x="6" y="376"/>
                    <a:pt x="9" y="373"/>
                  </a:cubicBezTo>
                  <a:cubicBezTo>
                    <a:pt x="14" y="367"/>
                    <a:pt x="21" y="361"/>
                    <a:pt x="29" y="357"/>
                  </a:cubicBezTo>
                  <a:cubicBezTo>
                    <a:pt x="35" y="354"/>
                    <a:pt x="42" y="356"/>
                    <a:pt x="45" y="361"/>
                  </a:cubicBezTo>
                  <a:cubicBezTo>
                    <a:pt x="48" y="367"/>
                    <a:pt x="46" y="374"/>
                    <a:pt x="41" y="377"/>
                  </a:cubicBezTo>
                  <a:cubicBezTo>
                    <a:pt x="35" y="380"/>
                    <a:pt x="30" y="384"/>
                    <a:pt x="26" y="389"/>
                  </a:cubicBezTo>
                  <a:cubicBezTo>
                    <a:pt x="22" y="393"/>
                    <a:pt x="19" y="398"/>
                    <a:pt x="16" y="402"/>
                  </a:cubicBezTo>
                  <a:cubicBezTo>
                    <a:pt x="13" y="407"/>
                    <a:pt x="11" y="412"/>
                    <a:pt x="10" y="415"/>
                  </a:cubicBezTo>
                  <a:cubicBezTo>
                    <a:pt x="10" y="416"/>
                    <a:pt x="10" y="416"/>
                    <a:pt x="10" y="417"/>
                  </a:cubicBezTo>
                  <a:cubicBezTo>
                    <a:pt x="9" y="418"/>
                    <a:pt x="9" y="418"/>
                    <a:pt x="9" y="419"/>
                  </a:cubicBezTo>
                  <a:cubicBezTo>
                    <a:pt x="9" y="419"/>
                    <a:pt x="9" y="419"/>
                    <a:pt x="9" y="419"/>
                  </a:cubicBezTo>
                  <a:cubicBezTo>
                    <a:pt x="9" y="420"/>
                    <a:pt x="9" y="420"/>
                    <a:pt x="8" y="420"/>
                  </a:cubicBezTo>
                  <a:cubicBezTo>
                    <a:pt x="8" y="420"/>
                    <a:pt x="8" y="420"/>
                    <a:pt x="8" y="421"/>
                  </a:cubicBezTo>
                  <a:cubicBezTo>
                    <a:pt x="8" y="421"/>
                    <a:pt x="8" y="421"/>
                    <a:pt x="8" y="421"/>
                  </a:cubicBezTo>
                  <a:cubicBezTo>
                    <a:pt x="7" y="425"/>
                    <a:pt x="5" y="430"/>
                    <a:pt x="4" y="436"/>
                  </a:cubicBezTo>
                  <a:cubicBezTo>
                    <a:pt x="2" y="448"/>
                    <a:pt x="0" y="465"/>
                    <a:pt x="3" y="483"/>
                  </a:cubicBezTo>
                  <a:cubicBezTo>
                    <a:pt x="5" y="495"/>
                    <a:pt x="9" y="508"/>
                    <a:pt x="16" y="520"/>
                  </a:cubicBezTo>
                  <a:cubicBezTo>
                    <a:pt x="19" y="528"/>
                    <a:pt x="24" y="535"/>
                    <a:pt x="31" y="542"/>
                  </a:cubicBezTo>
                  <a:cubicBezTo>
                    <a:pt x="33" y="545"/>
                    <a:pt x="36" y="548"/>
                    <a:pt x="39" y="551"/>
                  </a:cubicBezTo>
                  <a:cubicBezTo>
                    <a:pt x="40" y="547"/>
                    <a:pt x="41" y="542"/>
                    <a:pt x="42" y="537"/>
                  </a:cubicBezTo>
                  <a:cubicBezTo>
                    <a:pt x="45" y="524"/>
                    <a:pt x="51" y="508"/>
                    <a:pt x="59" y="493"/>
                  </a:cubicBezTo>
                  <a:cubicBezTo>
                    <a:pt x="67" y="479"/>
                    <a:pt x="78" y="465"/>
                    <a:pt x="93" y="453"/>
                  </a:cubicBezTo>
                  <a:cubicBezTo>
                    <a:pt x="107" y="441"/>
                    <a:pt x="125" y="431"/>
                    <a:pt x="147" y="425"/>
                  </a:cubicBezTo>
                  <a:cubicBezTo>
                    <a:pt x="147" y="425"/>
                    <a:pt x="147" y="425"/>
                    <a:pt x="147" y="425"/>
                  </a:cubicBezTo>
                  <a:cubicBezTo>
                    <a:pt x="147" y="425"/>
                    <a:pt x="147" y="425"/>
                    <a:pt x="147" y="425"/>
                  </a:cubicBezTo>
                  <a:cubicBezTo>
                    <a:pt x="147" y="425"/>
                    <a:pt x="147" y="425"/>
                    <a:pt x="147" y="425"/>
                  </a:cubicBezTo>
                  <a:cubicBezTo>
                    <a:pt x="147" y="425"/>
                    <a:pt x="147" y="425"/>
                    <a:pt x="147" y="425"/>
                  </a:cubicBezTo>
                  <a:cubicBezTo>
                    <a:pt x="149" y="425"/>
                    <a:pt x="157" y="423"/>
                    <a:pt x="169" y="421"/>
                  </a:cubicBezTo>
                  <a:cubicBezTo>
                    <a:pt x="182" y="420"/>
                    <a:pt x="200" y="420"/>
                    <a:pt x="220" y="424"/>
                  </a:cubicBezTo>
                  <a:cubicBezTo>
                    <a:pt x="233" y="426"/>
                    <a:pt x="247" y="431"/>
                    <a:pt x="260" y="439"/>
                  </a:cubicBezTo>
                  <a:cubicBezTo>
                    <a:pt x="269" y="444"/>
                    <a:pt x="278" y="450"/>
                    <a:pt x="286" y="458"/>
                  </a:cubicBezTo>
                  <a:cubicBezTo>
                    <a:pt x="294" y="466"/>
                    <a:pt x="301" y="475"/>
                    <a:pt x="308" y="486"/>
                  </a:cubicBezTo>
                  <a:cubicBezTo>
                    <a:pt x="312" y="491"/>
                    <a:pt x="310" y="499"/>
                    <a:pt x="305" y="502"/>
                  </a:cubicBezTo>
                  <a:cubicBezTo>
                    <a:pt x="299" y="505"/>
                    <a:pt x="292" y="504"/>
                    <a:pt x="289" y="498"/>
                  </a:cubicBezTo>
                  <a:cubicBezTo>
                    <a:pt x="283" y="489"/>
                    <a:pt x="276" y="481"/>
                    <a:pt x="270" y="475"/>
                  </a:cubicBezTo>
                  <a:cubicBezTo>
                    <a:pt x="263" y="468"/>
                    <a:pt x="256" y="463"/>
                    <a:pt x="249" y="459"/>
                  </a:cubicBezTo>
                  <a:cubicBezTo>
                    <a:pt x="238" y="453"/>
                    <a:pt x="226" y="449"/>
                    <a:pt x="215" y="447"/>
                  </a:cubicBezTo>
                  <a:cubicBezTo>
                    <a:pt x="205" y="444"/>
                    <a:pt x="194" y="444"/>
                    <a:pt x="185" y="444"/>
                  </a:cubicBezTo>
                  <a:cubicBezTo>
                    <a:pt x="167" y="444"/>
                    <a:pt x="154" y="448"/>
                    <a:pt x="154" y="448"/>
                  </a:cubicBezTo>
                  <a:cubicBezTo>
                    <a:pt x="154" y="448"/>
                    <a:pt x="154" y="448"/>
                    <a:pt x="154" y="448"/>
                  </a:cubicBezTo>
                  <a:cubicBezTo>
                    <a:pt x="154" y="448"/>
                    <a:pt x="154" y="448"/>
                    <a:pt x="154" y="448"/>
                  </a:cubicBezTo>
                  <a:cubicBezTo>
                    <a:pt x="154" y="448"/>
                    <a:pt x="154" y="448"/>
                    <a:pt x="154" y="448"/>
                  </a:cubicBezTo>
                  <a:cubicBezTo>
                    <a:pt x="135" y="453"/>
                    <a:pt x="120" y="461"/>
                    <a:pt x="108" y="471"/>
                  </a:cubicBezTo>
                  <a:cubicBezTo>
                    <a:pt x="96" y="481"/>
                    <a:pt x="86" y="493"/>
                    <a:pt x="79" y="505"/>
                  </a:cubicBezTo>
                  <a:cubicBezTo>
                    <a:pt x="72" y="518"/>
                    <a:pt x="67" y="531"/>
                    <a:pt x="65" y="542"/>
                  </a:cubicBezTo>
                  <a:cubicBezTo>
                    <a:pt x="62" y="551"/>
                    <a:pt x="62" y="559"/>
                    <a:pt x="62" y="565"/>
                  </a:cubicBezTo>
                  <a:cubicBezTo>
                    <a:pt x="62" y="566"/>
                    <a:pt x="62" y="568"/>
                    <a:pt x="62" y="569"/>
                  </a:cubicBezTo>
                  <a:cubicBezTo>
                    <a:pt x="62" y="570"/>
                    <a:pt x="62" y="570"/>
                    <a:pt x="62" y="570"/>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7"/>
                    <a:pt x="63" y="577"/>
                    <a:pt x="63" y="578"/>
                  </a:cubicBezTo>
                  <a:cubicBezTo>
                    <a:pt x="63" y="581"/>
                    <a:pt x="63" y="584"/>
                    <a:pt x="64" y="588"/>
                  </a:cubicBezTo>
                  <a:cubicBezTo>
                    <a:pt x="65" y="595"/>
                    <a:pt x="68" y="606"/>
                    <a:pt x="74" y="618"/>
                  </a:cubicBezTo>
                  <a:cubicBezTo>
                    <a:pt x="78" y="626"/>
                    <a:pt x="83" y="634"/>
                    <a:pt x="89" y="642"/>
                  </a:cubicBezTo>
                  <a:cubicBezTo>
                    <a:pt x="98" y="653"/>
                    <a:pt x="110" y="664"/>
                    <a:pt x="126" y="673"/>
                  </a:cubicBezTo>
                  <a:cubicBezTo>
                    <a:pt x="139" y="681"/>
                    <a:pt x="156" y="688"/>
                    <a:pt x="177" y="692"/>
                  </a:cubicBezTo>
                  <a:cubicBezTo>
                    <a:pt x="177" y="692"/>
                    <a:pt x="177" y="692"/>
                    <a:pt x="177" y="692"/>
                  </a:cubicBezTo>
                  <a:cubicBezTo>
                    <a:pt x="178" y="692"/>
                    <a:pt x="178" y="693"/>
                    <a:pt x="180" y="693"/>
                  </a:cubicBezTo>
                  <a:cubicBezTo>
                    <a:pt x="182" y="693"/>
                    <a:pt x="185" y="693"/>
                    <a:pt x="189" y="693"/>
                  </a:cubicBezTo>
                  <a:cubicBezTo>
                    <a:pt x="197" y="693"/>
                    <a:pt x="208" y="693"/>
                    <a:pt x="219" y="690"/>
                  </a:cubicBezTo>
                  <a:cubicBezTo>
                    <a:pt x="227" y="688"/>
                    <a:pt x="234" y="685"/>
                    <a:pt x="241" y="681"/>
                  </a:cubicBezTo>
                  <a:cubicBezTo>
                    <a:pt x="247" y="678"/>
                    <a:pt x="252" y="675"/>
                    <a:pt x="256" y="672"/>
                  </a:cubicBezTo>
                  <a:cubicBezTo>
                    <a:pt x="260" y="669"/>
                    <a:pt x="263" y="666"/>
                    <a:pt x="267" y="662"/>
                  </a:cubicBezTo>
                  <a:cubicBezTo>
                    <a:pt x="270" y="660"/>
                    <a:pt x="272" y="657"/>
                    <a:pt x="275" y="654"/>
                  </a:cubicBezTo>
                  <a:cubicBezTo>
                    <a:pt x="278" y="650"/>
                    <a:pt x="282" y="645"/>
                    <a:pt x="286" y="638"/>
                  </a:cubicBezTo>
                  <a:cubicBezTo>
                    <a:pt x="292" y="630"/>
                    <a:pt x="298" y="620"/>
                    <a:pt x="306" y="607"/>
                  </a:cubicBezTo>
                  <a:cubicBezTo>
                    <a:pt x="306" y="607"/>
                    <a:pt x="306" y="607"/>
                    <a:pt x="306" y="607"/>
                  </a:cubicBezTo>
                  <a:lnTo>
                    <a:pt x="475" y="312"/>
                  </a:ln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5" name="9Slide.vn 25">
              <a:extLst>
                <a:ext uri="{FF2B5EF4-FFF2-40B4-BE49-F238E27FC236}">
                  <a16:creationId xmlns:a16="http://schemas.microsoft.com/office/drawing/2014/main" id="{98EA08CE-9A81-43F6-9121-4DFD3422D436}"/>
                </a:ext>
              </a:extLst>
            </p:cNvPr>
            <p:cNvSpPr>
              <a:spLocks/>
            </p:cNvSpPr>
            <p:nvPr/>
          </p:nvSpPr>
          <p:spPr bwMode="auto">
            <a:xfrm flipH="1">
              <a:off x="4292808" y="2530484"/>
              <a:ext cx="114300" cy="207169"/>
            </a:xfrm>
            <a:custGeom>
              <a:avLst/>
              <a:gdLst/>
              <a:ahLst/>
              <a:cxnLst>
                <a:cxn ang="0">
                  <a:pos x="18" y="197"/>
                </a:cxn>
                <a:cxn ang="0">
                  <a:pos x="14" y="195"/>
                </a:cxn>
                <a:cxn ang="0">
                  <a:pos x="9" y="156"/>
                </a:cxn>
                <a:cxn ang="0">
                  <a:pos x="44" y="35"/>
                </a:cxn>
                <a:cxn ang="0">
                  <a:pos x="67" y="3"/>
                </a:cxn>
                <a:cxn ang="0">
                  <a:pos x="99" y="26"/>
                </a:cxn>
                <a:cxn ang="0">
                  <a:pos x="54" y="190"/>
                </a:cxn>
                <a:cxn ang="0">
                  <a:pos x="18" y="197"/>
                </a:cxn>
              </a:cxnLst>
              <a:rect l="0" t="0" r="r" b="b"/>
              <a:pathLst>
                <a:path w="113" h="204">
                  <a:moveTo>
                    <a:pt x="18" y="197"/>
                  </a:moveTo>
                  <a:cubicBezTo>
                    <a:pt x="17" y="197"/>
                    <a:pt x="16" y="196"/>
                    <a:pt x="14" y="195"/>
                  </a:cubicBezTo>
                  <a:cubicBezTo>
                    <a:pt x="2" y="186"/>
                    <a:pt x="0" y="168"/>
                    <a:pt x="9" y="156"/>
                  </a:cubicBezTo>
                  <a:cubicBezTo>
                    <a:pt x="10" y="155"/>
                    <a:pt x="54" y="97"/>
                    <a:pt x="44" y="35"/>
                  </a:cubicBezTo>
                  <a:cubicBezTo>
                    <a:pt x="41" y="20"/>
                    <a:pt x="52" y="5"/>
                    <a:pt x="67" y="3"/>
                  </a:cubicBezTo>
                  <a:cubicBezTo>
                    <a:pt x="83" y="0"/>
                    <a:pt x="97" y="11"/>
                    <a:pt x="99" y="26"/>
                  </a:cubicBezTo>
                  <a:cubicBezTo>
                    <a:pt x="113" y="112"/>
                    <a:pt x="56" y="187"/>
                    <a:pt x="54" y="190"/>
                  </a:cubicBezTo>
                  <a:cubicBezTo>
                    <a:pt x="45" y="202"/>
                    <a:pt x="30" y="204"/>
                    <a:pt x="18" y="197"/>
                  </a:cubicBezTo>
                  <a:close/>
                </a:path>
              </a:pathLst>
            </a:custGeom>
            <a:solidFill>
              <a:schemeClr val="tx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sp>
          <p:nvSpPr>
            <p:cNvPr id="36" name="9Slide.vn 26">
              <a:extLst>
                <a:ext uri="{FF2B5EF4-FFF2-40B4-BE49-F238E27FC236}">
                  <a16:creationId xmlns:a16="http://schemas.microsoft.com/office/drawing/2014/main" id="{A500C148-6427-4C44-9429-5F358476BC66}"/>
                </a:ext>
              </a:extLst>
            </p:cNvPr>
            <p:cNvSpPr>
              <a:spLocks/>
            </p:cNvSpPr>
            <p:nvPr/>
          </p:nvSpPr>
          <p:spPr bwMode="auto">
            <a:xfrm flipH="1">
              <a:off x="4088021" y="2653118"/>
              <a:ext cx="170260" cy="172641"/>
            </a:xfrm>
            <a:custGeom>
              <a:avLst/>
              <a:gdLst/>
              <a:ahLst/>
              <a:cxnLst>
                <a:cxn ang="0">
                  <a:pos x="18" y="162"/>
                </a:cxn>
                <a:cxn ang="0">
                  <a:pos x="6" y="127"/>
                </a:cxn>
                <a:cxn ang="0">
                  <a:pos x="125" y="6"/>
                </a:cxn>
                <a:cxn ang="0">
                  <a:pos x="161" y="22"/>
                </a:cxn>
                <a:cxn ang="0">
                  <a:pos x="145" y="58"/>
                </a:cxn>
                <a:cxn ang="0">
                  <a:pos x="58" y="149"/>
                </a:cxn>
                <a:cxn ang="0">
                  <a:pos x="21" y="164"/>
                </a:cxn>
                <a:cxn ang="0">
                  <a:pos x="18" y="162"/>
                </a:cxn>
              </a:cxnLst>
              <a:rect l="0" t="0" r="r" b="b"/>
              <a:pathLst>
                <a:path w="167" h="170">
                  <a:moveTo>
                    <a:pt x="18" y="162"/>
                  </a:moveTo>
                  <a:cubicBezTo>
                    <a:pt x="6" y="155"/>
                    <a:pt x="0" y="140"/>
                    <a:pt x="6" y="127"/>
                  </a:cubicBezTo>
                  <a:cubicBezTo>
                    <a:pt x="7" y="124"/>
                    <a:pt x="44" y="37"/>
                    <a:pt x="125" y="6"/>
                  </a:cubicBezTo>
                  <a:cubicBezTo>
                    <a:pt x="140" y="0"/>
                    <a:pt x="156" y="8"/>
                    <a:pt x="161" y="22"/>
                  </a:cubicBezTo>
                  <a:cubicBezTo>
                    <a:pt x="167" y="37"/>
                    <a:pt x="160" y="53"/>
                    <a:pt x="145" y="58"/>
                  </a:cubicBezTo>
                  <a:cubicBezTo>
                    <a:pt x="87" y="81"/>
                    <a:pt x="58" y="148"/>
                    <a:pt x="58" y="149"/>
                  </a:cubicBezTo>
                  <a:cubicBezTo>
                    <a:pt x="52" y="163"/>
                    <a:pt x="35" y="170"/>
                    <a:pt x="21" y="164"/>
                  </a:cubicBezTo>
                  <a:cubicBezTo>
                    <a:pt x="20" y="163"/>
                    <a:pt x="19" y="163"/>
                    <a:pt x="18" y="162"/>
                  </a:cubicBezTo>
                  <a:close/>
                </a:path>
              </a:pathLst>
            </a:custGeom>
            <a:solidFill>
              <a:schemeClr val="tx2"/>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95A5A6"/>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05936219-00EB-4D7D-8DEE-1F459959406C}"/>
              </a:ext>
            </a:extLst>
          </p:cNvPr>
          <p:cNvGrpSpPr/>
          <p:nvPr/>
        </p:nvGrpSpPr>
        <p:grpSpPr>
          <a:xfrm>
            <a:off x="0" y="6737684"/>
            <a:ext cx="12192000" cy="152400"/>
            <a:chOff x="0" y="6705600"/>
            <a:chExt cx="12192000" cy="152400"/>
          </a:xfrm>
        </p:grpSpPr>
        <p:sp>
          <p:nvSpPr>
            <p:cNvPr id="38" name="Rectangle 37">
              <a:extLst>
                <a:ext uri="{FF2B5EF4-FFF2-40B4-BE49-F238E27FC236}">
                  <a16:creationId xmlns:a16="http://schemas.microsoft.com/office/drawing/2014/main" id="{58A20E02-A025-4438-875F-1C6F629D3BB4}"/>
                </a:ext>
              </a:extLst>
            </p:cNvPr>
            <p:cNvSpPr/>
            <p:nvPr/>
          </p:nvSpPr>
          <p:spPr>
            <a:xfrm>
              <a:off x="0" y="6705600"/>
              <a:ext cx="3048000" cy="152400"/>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39" name="Rectangle 38">
              <a:extLst>
                <a:ext uri="{FF2B5EF4-FFF2-40B4-BE49-F238E27FC236}">
                  <a16:creationId xmlns:a16="http://schemas.microsoft.com/office/drawing/2014/main" id="{20BB657B-2C96-4ABD-BEEA-2983AB6DB9B2}"/>
                </a:ext>
              </a:extLst>
            </p:cNvPr>
            <p:cNvSpPr/>
            <p:nvPr/>
          </p:nvSpPr>
          <p:spPr>
            <a:xfrm>
              <a:off x="3048000" y="6705600"/>
              <a:ext cx="3048000" cy="152400"/>
            </a:xfrm>
            <a:prstGeom prst="rect">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40" name="Rectangle 39">
              <a:extLst>
                <a:ext uri="{FF2B5EF4-FFF2-40B4-BE49-F238E27FC236}">
                  <a16:creationId xmlns:a16="http://schemas.microsoft.com/office/drawing/2014/main" id="{D51931AE-BAD2-4353-A08E-F0E62E452CC7}"/>
                </a:ext>
              </a:extLst>
            </p:cNvPr>
            <p:cNvSpPr/>
            <p:nvPr/>
          </p:nvSpPr>
          <p:spPr>
            <a:xfrm>
              <a:off x="9144000" y="6705600"/>
              <a:ext cx="3048000" cy="15240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sp>
          <p:nvSpPr>
            <p:cNvPr id="41" name="Rectangle 40">
              <a:extLst>
                <a:ext uri="{FF2B5EF4-FFF2-40B4-BE49-F238E27FC236}">
                  <a16:creationId xmlns:a16="http://schemas.microsoft.com/office/drawing/2014/main" id="{A71C2A5F-A38E-471A-9790-1BBE8544C976}"/>
                </a:ext>
              </a:extLst>
            </p:cNvPr>
            <p:cNvSpPr/>
            <p:nvPr/>
          </p:nvSpPr>
          <p:spPr>
            <a:xfrm>
              <a:off x="6096802" y="6705600"/>
              <a:ext cx="3048000" cy="152400"/>
            </a:xfrm>
            <a:prstGeom prst="rect">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omfortaa" panose="00000500000000000000" pitchFamily="2" charset="0"/>
              </a:endParaRPr>
            </a:p>
          </p:txBody>
        </p:sp>
      </p:grpSp>
    </p:spTree>
    <p:extLst>
      <p:ext uri="{BB962C8B-B14F-4D97-AF65-F5344CB8AC3E}">
        <p14:creationId xmlns:p14="http://schemas.microsoft.com/office/powerpoint/2010/main" val="3304163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5"/>
            <a:ext cx="6517408" cy="1200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lvl="0"/>
            <a:r>
              <a:rPr lang="en-US" sz="7200" b="1" dirty="0">
                <a:solidFill>
                  <a:schemeClr val="bg1"/>
                </a:solidFill>
                <a:latin typeface="Times New Roman" panose="02020603050405020304" pitchFamily="18" charset="0"/>
                <a:cs typeface="Times New Roman" panose="02020603050405020304" pitchFamily="18" charset="0"/>
              </a:rPr>
              <a:t>LUYỆN TẬP</a:t>
            </a:r>
            <a:endParaRPr sz="72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40763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26634992"/>
              </p:ext>
            </p:extLst>
          </p:nvPr>
        </p:nvGraphicFramePr>
        <p:xfrm>
          <a:off x="1" y="206477"/>
          <a:ext cx="12192000" cy="6651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99032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608D-8582-EF7A-C128-DF590625B498}"/>
              </a:ext>
            </a:extLst>
          </p:cNvPr>
          <p:cNvSpPr>
            <a:spLocks noGrp="1"/>
          </p:cNvSpPr>
          <p:nvPr>
            <p:ph type="title"/>
          </p:nvPr>
        </p:nvSpPr>
        <p:spPr/>
        <p:txBody>
          <a:bodyPr/>
          <a:lstStyle/>
          <a:p>
            <a:endParaRPr lang="en-US"/>
          </a:p>
        </p:txBody>
      </p:sp>
      <p:graphicFrame>
        <p:nvGraphicFramePr>
          <p:cNvPr id="3" name="Table 2">
            <a:extLst>
              <a:ext uri="{FF2B5EF4-FFF2-40B4-BE49-F238E27FC236}">
                <a16:creationId xmlns:a16="http://schemas.microsoft.com/office/drawing/2014/main" id="{0D9A5D82-1999-E30C-0808-BFD3333E323B}"/>
              </a:ext>
            </a:extLst>
          </p:cNvPr>
          <p:cNvGraphicFramePr>
            <a:graphicFrameLocks noGrp="1"/>
          </p:cNvGraphicFramePr>
          <p:nvPr>
            <p:extLst>
              <p:ext uri="{D42A27DB-BD31-4B8C-83A1-F6EECF244321}">
                <p14:modId xmlns:p14="http://schemas.microsoft.com/office/powerpoint/2010/main" val="1267524283"/>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5505976">
                  <a:extLst>
                    <a:ext uri="{9D8B030D-6E8A-4147-A177-3AD203B41FA5}">
                      <a16:colId xmlns:a16="http://schemas.microsoft.com/office/drawing/2014/main" val="677264363"/>
                    </a:ext>
                  </a:extLst>
                </a:gridCol>
                <a:gridCol w="4273169">
                  <a:extLst>
                    <a:ext uri="{9D8B030D-6E8A-4147-A177-3AD203B41FA5}">
                      <a16:colId xmlns:a16="http://schemas.microsoft.com/office/drawing/2014/main" val="390255881"/>
                    </a:ext>
                  </a:extLst>
                </a:gridCol>
                <a:gridCol w="2412855">
                  <a:extLst>
                    <a:ext uri="{9D8B030D-6E8A-4147-A177-3AD203B41FA5}">
                      <a16:colId xmlns:a16="http://schemas.microsoft.com/office/drawing/2014/main" val="123169043"/>
                    </a:ext>
                  </a:extLst>
                </a:gridCol>
              </a:tblGrid>
              <a:tr h="1821007">
                <a:tc>
                  <a:txBody>
                    <a:bodyPr/>
                    <a:lstStyle/>
                    <a:p>
                      <a:pPr marL="6350" marR="38100" indent="-6350" algn="ctr">
                        <a:lnSpc>
                          <a:spcPct val="150000"/>
                        </a:lnSpc>
                        <a:spcAft>
                          <a:spcPts val="735"/>
                        </a:spcAft>
                      </a:pPr>
                      <a:r>
                        <a:rPr lang="vi-VN" sz="2000">
                          <a:effectLst/>
                        </a:rPr>
                        <a:t>Phẩm chất và kĩ năng chủ yếu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nchor="ctr">
                    <a:solidFill>
                      <a:srgbClr val="FF0066"/>
                    </a:solidFill>
                  </a:tcPr>
                </a:tc>
                <a:tc>
                  <a:txBody>
                    <a:bodyPr/>
                    <a:lstStyle/>
                    <a:p>
                      <a:pPr marL="6350" marR="38735" indent="-6350" algn="ctr">
                        <a:lnSpc>
                          <a:spcPct val="150000"/>
                        </a:lnSpc>
                        <a:spcAft>
                          <a:spcPts val="715"/>
                        </a:spcAft>
                      </a:pPr>
                      <a:r>
                        <a:rPr lang="vi-VN" sz="2000" dirty="0">
                          <a:effectLst/>
                        </a:rPr>
                        <a:t>Nghề truyền thống  </a:t>
                      </a:r>
                      <a:endParaRPr lang="en-US" sz="1800" dirty="0">
                        <a:effectLst/>
                      </a:endParaRPr>
                    </a:p>
                    <a:p>
                      <a:pPr marL="3175" marR="3810" indent="-6350" algn="ctr">
                        <a:lnSpc>
                          <a:spcPct val="150000"/>
                        </a:lnSpc>
                        <a:spcAft>
                          <a:spcPts val="735"/>
                        </a:spcAft>
                      </a:pPr>
                      <a:r>
                        <a:rPr lang="vi-VN" sz="2000" dirty="0">
                          <a:effectLst/>
                        </a:rPr>
                        <a:t>(Ví dụ: Nghề chế biến gỗ, lâm sản, các sản phẩm mộc)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nchor="ctr">
                    <a:solidFill>
                      <a:srgbClr val="FF0066"/>
                    </a:solidFill>
                  </a:tcPr>
                </a:tc>
                <a:tc>
                  <a:txBody>
                    <a:bodyPr/>
                    <a:lstStyle/>
                    <a:p>
                      <a:pPr marL="6350" marR="39370" indent="-6350" algn="ctr">
                        <a:lnSpc>
                          <a:spcPct val="150000"/>
                        </a:lnSpc>
                        <a:spcAft>
                          <a:spcPts val="735"/>
                        </a:spcAft>
                      </a:pPr>
                      <a:r>
                        <a:rPr lang="en-US" sz="2000" dirty="0" err="1">
                          <a:effectLst/>
                        </a:rPr>
                        <a:t>Tự</a:t>
                      </a:r>
                      <a:r>
                        <a:rPr lang="en-US" sz="2000" dirty="0">
                          <a:effectLst/>
                        </a:rPr>
                        <a:t> </a:t>
                      </a:r>
                      <a:r>
                        <a:rPr lang="en-US" sz="2000" dirty="0" err="1">
                          <a:effectLst/>
                        </a:rPr>
                        <a:t>đánh</a:t>
                      </a:r>
                      <a:r>
                        <a:rPr lang="en-US" sz="2000" dirty="0">
                          <a:effectLst/>
                        </a:rPr>
                        <a:t> </a:t>
                      </a:r>
                      <a:r>
                        <a:rPr lang="en-US" sz="2000" dirty="0" err="1">
                          <a:effectLst/>
                        </a:rPr>
                        <a:t>giá</a:t>
                      </a: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nchor="ctr">
                    <a:solidFill>
                      <a:srgbClr val="FF0066"/>
                    </a:solidFill>
                  </a:tcPr>
                </a:tc>
                <a:extLst>
                  <a:ext uri="{0D108BD9-81ED-4DB2-BD59-A6C34878D82A}">
                    <a16:rowId xmlns:a16="http://schemas.microsoft.com/office/drawing/2014/main" val="1658093079"/>
                  </a:ext>
                </a:extLst>
              </a:tr>
              <a:tr h="470479">
                <a:tc>
                  <a:txBody>
                    <a:bodyPr/>
                    <a:lstStyle/>
                    <a:p>
                      <a:pPr marL="6350" marR="42545" indent="-6350" algn="l">
                        <a:lnSpc>
                          <a:spcPct val="150000"/>
                        </a:lnSpc>
                        <a:spcAft>
                          <a:spcPts val="735"/>
                        </a:spcAft>
                      </a:pPr>
                      <a:r>
                        <a:rPr lang="en-US" sz="2000" dirty="0" err="1">
                          <a:effectLst/>
                        </a:rPr>
                        <a:t>Yêu</a:t>
                      </a:r>
                      <a:r>
                        <a:rPr lang="en-US" sz="2000" dirty="0">
                          <a:effectLst/>
                        </a:rPr>
                        <a:t> </a:t>
                      </a:r>
                      <a:r>
                        <a:rPr lang="en-US" sz="2000" dirty="0" err="1">
                          <a:effectLst/>
                        </a:rPr>
                        <a:t>nghề</a:t>
                      </a: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ctr">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ctr">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965719081"/>
                  </a:ext>
                </a:extLst>
              </a:tr>
              <a:tr h="470479">
                <a:tc>
                  <a:txBody>
                    <a:bodyPr/>
                    <a:lstStyle/>
                    <a:p>
                      <a:pPr marL="6350" marR="42545" indent="-6350" algn="l">
                        <a:lnSpc>
                          <a:spcPct val="150000"/>
                        </a:lnSpc>
                        <a:spcAft>
                          <a:spcPts val="735"/>
                        </a:spcAft>
                      </a:pPr>
                      <a:r>
                        <a:rPr lang="en-US" sz="2000">
                          <a:effectLst/>
                        </a:rPr>
                        <a:t>Khéo léo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3587637917"/>
                  </a:ext>
                </a:extLst>
              </a:tr>
              <a:tr h="470479">
                <a:tc>
                  <a:txBody>
                    <a:bodyPr/>
                    <a:lstStyle/>
                    <a:p>
                      <a:pPr marL="6350" marR="42545" indent="-6350" algn="l">
                        <a:lnSpc>
                          <a:spcPct val="150000"/>
                        </a:lnSpc>
                        <a:spcAft>
                          <a:spcPts val="735"/>
                        </a:spcAft>
                      </a:pPr>
                      <a:r>
                        <a:rPr lang="en-US" sz="2000">
                          <a:effectLst/>
                        </a:rPr>
                        <a:t>Kiên trì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3962990515"/>
                  </a:ext>
                </a:extLst>
              </a:tr>
              <a:tr h="470479">
                <a:tc>
                  <a:txBody>
                    <a:bodyPr/>
                    <a:lstStyle/>
                    <a:p>
                      <a:pPr marL="6350" marR="42545" indent="-6350" algn="l">
                        <a:lnSpc>
                          <a:spcPct val="150000"/>
                        </a:lnSpc>
                        <a:spcAft>
                          <a:spcPts val="735"/>
                        </a:spcAft>
                      </a:pPr>
                      <a:r>
                        <a:rPr lang="en-US" sz="2000">
                          <a:effectLst/>
                        </a:rPr>
                        <a:t>Cần cù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2482642241"/>
                  </a:ext>
                </a:extLst>
              </a:tr>
              <a:tr h="470479">
                <a:tc>
                  <a:txBody>
                    <a:bodyPr/>
                    <a:lstStyle/>
                    <a:p>
                      <a:pPr marL="6350" marR="42545" indent="-6350" algn="l">
                        <a:lnSpc>
                          <a:spcPct val="150000"/>
                        </a:lnSpc>
                        <a:spcAft>
                          <a:spcPts val="735"/>
                        </a:spcAft>
                      </a:pPr>
                      <a:r>
                        <a:rPr lang="en-US" sz="2000">
                          <a:effectLst/>
                        </a:rPr>
                        <a:t>Sáng tạo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nchor="ctr">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2404021135"/>
                  </a:ext>
                </a:extLst>
              </a:tr>
              <a:tr h="470479">
                <a:tc>
                  <a:txBody>
                    <a:bodyPr/>
                    <a:lstStyle/>
                    <a:p>
                      <a:pPr marL="6350" marR="42545" indent="-6350" algn="l">
                        <a:lnSpc>
                          <a:spcPct val="150000"/>
                        </a:lnSpc>
                        <a:spcAft>
                          <a:spcPts val="735"/>
                        </a:spcAft>
                      </a:pPr>
                      <a:r>
                        <a:rPr lang="en-US" sz="2000">
                          <a:effectLst/>
                        </a:rPr>
                        <a:t>Trung thực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1170085173"/>
                  </a:ext>
                </a:extLst>
              </a:tr>
              <a:tr h="470479">
                <a:tc>
                  <a:txBody>
                    <a:bodyPr/>
                    <a:lstStyle/>
                    <a:p>
                      <a:pPr marL="6350" marR="42545" indent="-6350" algn="l">
                        <a:lnSpc>
                          <a:spcPct val="150000"/>
                        </a:lnSpc>
                        <a:spcAft>
                          <a:spcPts val="735"/>
                        </a:spcAft>
                      </a:pPr>
                      <a:r>
                        <a:rPr lang="en-US" sz="2000">
                          <a:effectLst/>
                        </a:rPr>
                        <a:t>Có tính thẩm mĩ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1402699345"/>
                  </a:ext>
                </a:extLst>
              </a:tr>
              <a:tr h="1273161">
                <a:tc>
                  <a:txBody>
                    <a:bodyPr/>
                    <a:lstStyle/>
                    <a:p>
                      <a:pPr marL="6350" marR="42545" indent="-6350" algn="just">
                        <a:lnSpc>
                          <a:spcPct val="150000"/>
                        </a:lnSpc>
                        <a:spcAft>
                          <a:spcPts val="735"/>
                        </a:spcAft>
                      </a:pPr>
                      <a:r>
                        <a:rPr lang="en-US" sz="2000">
                          <a:effectLst/>
                        </a:rPr>
                        <a:t>Hiểu biết về nghề (lịch sử phát triển, các sản phẩm, thuận lợi, khó khăn,…)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3927279832"/>
                  </a:ext>
                </a:extLst>
              </a:tr>
              <a:tr h="470479">
                <a:tc>
                  <a:txBody>
                    <a:bodyPr/>
                    <a:lstStyle/>
                    <a:p>
                      <a:pPr marL="6350" marR="42545" indent="-6350" algn="l">
                        <a:lnSpc>
                          <a:spcPct val="150000"/>
                        </a:lnSpc>
                        <a:spcAft>
                          <a:spcPts val="735"/>
                        </a:spcAft>
                      </a:pPr>
                      <a:r>
                        <a:rPr lang="en-US" sz="2000">
                          <a:effectLst/>
                        </a:rPr>
                        <a:t>Các kĩ thuật tạo ra sản phẩm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nchor="ctr">
                    <a:solidFill>
                      <a:srgbClr val="00C5C2"/>
                    </a:solidFill>
                  </a:tcPr>
                </a:tc>
                <a:tc>
                  <a:txBody>
                    <a:bodyPr/>
                    <a:lstStyle/>
                    <a:p>
                      <a:pPr marL="6350" marR="42545" indent="-6350" algn="l">
                        <a:lnSpc>
                          <a:spcPct val="150000"/>
                        </a:lnSpc>
                        <a:spcAft>
                          <a:spcPts val="735"/>
                        </a:spcAft>
                      </a:pPr>
                      <a:r>
                        <a:rPr lang="en-US" sz="2000">
                          <a:effectLst/>
                        </a:rPr>
                        <a:t>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tc>
                  <a:txBody>
                    <a:bodyPr/>
                    <a:lstStyle/>
                    <a:p>
                      <a:pPr marL="6350" marR="42545" indent="-6350" algn="l">
                        <a:lnSpc>
                          <a:spcPct val="150000"/>
                        </a:lnSpc>
                        <a:spcAft>
                          <a:spcPts val="735"/>
                        </a:spcAft>
                      </a:pPr>
                      <a:r>
                        <a:rPr lang="en-US" sz="2000" dirty="0">
                          <a:effectLst/>
                        </a:rPr>
                        <a:t>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545" marR="25478" marT="50414" marB="0">
                    <a:solidFill>
                      <a:srgbClr val="00C5C2"/>
                    </a:solidFill>
                  </a:tcPr>
                </a:tc>
                <a:extLst>
                  <a:ext uri="{0D108BD9-81ED-4DB2-BD59-A6C34878D82A}">
                    <a16:rowId xmlns:a16="http://schemas.microsoft.com/office/drawing/2014/main" val="3885683646"/>
                  </a:ext>
                </a:extLst>
              </a:tr>
            </a:tbl>
          </a:graphicData>
        </a:graphic>
      </p:graphicFrame>
    </p:spTree>
    <p:extLst>
      <p:ext uri="{BB962C8B-B14F-4D97-AF65-F5344CB8AC3E}">
        <p14:creationId xmlns:p14="http://schemas.microsoft.com/office/powerpoint/2010/main" val="30515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29548" y="-1917290"/>
            <a:ext cx="9938059" cy="1106129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2123768"/>
            <a:ext cx="8504903" cy="100584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8962" y="1085873"/>
            <a:ext cx="8623377" cy="4791263"/>
          </a:xfrm>
          <a:prstGeom prst="rect">
            <a:avLst/>
          </a:prstGeom>
        </p:spPr>
      </p:pic>
      <p:pic>
        <p:nvPicPr>
          <p:cNvPr id="5" name="Picture 5"/>
          <p:cNvPicPr>
            <a:picLocks noChangeAspect="1"/>
          </p:cNvPicPr>
          <p:nvPr/>
        </p:nvPicPr>
        <p:blipFill>
          <a:blip r:embed="rId6"/>
          <a:srcRect/>
          <a:stretch>
            <a:fillRect/>
          </a:stretch>
        </p:blipFill>
        <p:spPr>
          <a:xfrm>
            <a:off x="-253908" y="3481504"/>
            <a:ext cx="4218033" cy="3968466"/>
          </a:xfrm>
          <a:prstGeom prst="rect">
            <a:avLst/>
          </a:prstGeom>
        </p:spPr>
      </p:pic>
      <p:grpSp>
        <p:nvGrpSpPr>
          <p:cNvPr id="14" name="Group 13">
            <a:extLst>
              <a:ext uri="{FF2B5EF4-FFF2-40B4-BE49-F238E27FC236}">
                <a16:creationId xmlns:a16="http://schemas.microsoft.com/office/drawing/2014/main" id="{88C7872B-4897-D48C-1490-E260F8EECCF5}"/>
              </a:ext>
            </a:extLst>
          </p:cNvPr>
          <p:cNvGrpSpPr/>
          <p:nvPr/>
        </p:nvGrpSpPr>
        <p:grpSpPr>
          <a:xfrm>
            <a:off x="-403652" y="477079"/>
            <a:ext cx="4234943" cy="2710174"/>
            <a:chOff x="606709" y="539377"/>
            <a:chExt cx="4234943" cy="2710174"/>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2895">
              <a:off x="714537" y="539377"/>
              <a:ext cx="4127115" cy="2710174"/>
            </a:xfrm>
            <a:prstGeom prst="rect">
              <a:avLst/>
            </a:prstGeom>
          </p:spPr>
        </p:pic>
        <p:sp>
          <p:nvSpPr>
            <p:cNvPr id="9" name="TextBox 9"/>
            <p:cNvSpPr txBox="1"/>
            <p:nvPr/>
          </p:nvSpPr>
          <p:spPr>
            <a:xfrm>
              <a:off x="606709" y="1519469"/>
              <a:ext cx="3862641" cy="654025"/>
            </a:xfrm>
            <a:prstGeom prst="rect">
              <a:avLst/>
            </a:prstGeom>
          </p:spPr>
          <p:txBody>
            <a:bodyPr lIns="0" tIns="0" rIns="0" bIns="0" rtlCol="0" anchor="t">
              <a:spAutoFit/>
            </a:bodyPr>
            <a:lstStyle/>
            <a:p>
              <a:pPr algn="ctr">
                <a:lnSpc>
                  <a:spcPts val="5120"/>
                </a:lnSpc>
              </a:pPr>
              <a:r>
                <a:rPr lang="en-US" sz="5400" b="1" dirty="0" err="1">
                  <a:solidFill>
                    <a:schemeClr val="accent5">
                      <a:lumMod val="10000"/>
                    </a:schemeClr>
                  </a:solidFill>
                  <a:latin typeface="Times New Roman" panose="02020603050405020304" pitchFamily="18" charset="0"/>
                  <a:cs typeface="Times New Roman" panose="02020603050405020304" pitchFamily="18" charset="0"/>
                </a:rPr>
                <a:t>Luyện</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tập</a:t>
              </a:r>
              <a:endParaRPr lang="en-US" sz="5400" b="1" dirty="0">
                <a:solidFill>
                  <a:schemeClr val="accent5">
                    <a:lumMod val="10000"/>
                  </a:schemeClr>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4082302" y="1576522"/>
            <a:ext cx="7890037" cy="984885"/>
          </a:xfrm>
          <a:prstGeom prst="rect">
            <a:avLst/>
          </a:prstGeom>
        </p:spPr>
        <p:txBody>
          <a:bodyPr wrap="square" lIns="0" tIns="0" rIns="0" bIns="0" rtlCol="0" anchor="t">
            <a:spAutoFit/>
          </a:bodyPr>
          <a:lstStyle/>
          <a:p>
            <a:pPr algn="just"/>
            <a:r>
              <a:rPr lang="vi-VN" sz="3200" dirty="0"/>
              <a:t>Liệt kê và thực hiện các hoạt động quảng bá, giới thiệu sản phẩm (cả lớp/nhóm, sắm vai) </a:t>
            </a:r>
            <a:endParaRPr lang="en-US" sz="3200" dirty="0"/>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1133"/>
          <a:stretch>
            <a:fillRect/>
          </a:stretch>
        </p:blipFill>
        <p:spPr>
          <a:xfrm rot="-5983020">
            <a:off x="-209122" y="-1107298"/>
            <a:ext cx="2454009" cy="2464229"/>
          </a:xfrm>
          <a:prstGeom prst="rect">
            <a:avLst/>
          </a:prstGeom>
        </p:spPr>
      </p:pic>
      <p:pic>
        <p:nvPicPr>
          <p:cNvPr id="7" name="Picture 6">
            <a:extLst>
              <a:ext uri="{FF2B5EF4-FFF2-40B4-BE49-F238E27FC236}">
                <a16:creationId xmlns:a16="http://schemas.microsoft.com/office/drawing/2014/main" id="{3F20BED2-7585-635E-C2D9-E5F5F98326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23222" y="2668740"/>
            <a:ext cx="3674856" cy="3399242"/>
          </a:xfrm>
          <a:prstGeom prst="rect">
            <a:avLst/>
          </a:prstGeom>
        </p:spPr>
      </p:pic>
    </p:spTree>
    <p:extLst>
      <p:ext uri="{BB962C8B-B14F-4D97-AF65-F5344CB8AC3E}">
        <p14:creationId xmlns:p14="http://schemas.microsoft.com/office/powerpoint/2010/main" val="4245024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385040" y="324932"/>
            <a:ext cx="11421920" cy="830997"/>
          </a:xfrm>
          <a:prstGeom prst="rect">
            <a:avLst/>
          </a:prstGeom>
          <a:solidFill>
            <a:schemeClr val="bg1">
              <a:alpha val="87843"/>
            </a:schemeClr>
          </a:solidFill>
        </p:spPr>
        <p:txBody>
          <a:bodyPr wrap="square" rtlCol="0">
            <a:spAutoFit/>
          </a:bodyPr>
          <a:lstStyle/>
          <a:p>
            <a:pPr algn="ctr"/>
            <a:r>
              <a:rPr lang="en-US" sz="48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là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nghề</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Hà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48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3627" y="1204195"/>
            <a:ext cx="5533279" cy="444960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6026" y="5702725"/>
            <a:ext cx="12192001" cy="1155082"/>
            <a:chOff x="1962601" y="2764448"/>
            <a:chExt cx="5477597" cy="1297483"/>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052658" y="674391"/>
              <a:ext cx="1297483"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107627" y="3000563"/>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vi-VN" sz="3200" dirty="0">
                  <a:solidFill>
                    <a:schemeClr val="bg1"/>
                  </a:solidFill>
                  <a:effectLst/>
                  <a:latin typeface="Times New Roman" panose="02020603050405020304" pitchFamily="18" charset="0"/>
                  <a:ea typeface="Arial" panose="020B0604020202020204" pitchFamily="34" charset="0"/>
                </a:rPr>
                <a:t>Nghề </a:t>
              </a:r>
              <a:r>
                <a:rPr lang="en-US" sz="3200" dirty="0" err="1">
                  <a:solidFill>
                    <a:schemeClr val="bg1"/>
                  </a:solidFill>
                  <a:latin typeface="Times New Roman" panose="02020603050405020304" pitchFamily="18" charset="0"/>
                  <a:ea typeface="Arial" panose="020B0604020202020204" pitchFamily="34" charset="0"/>
                </a:rPr>
                <a:t>đan</a:t>
              </a:r>
              <a:r>
                <a:rPr lang="en-US" sz="3200" dirty="0">
                  <a:solidFill>
                    <a:schemeClr val="bg1"/>
                  </a:solidFill>
                  <a:latin typeface="Times New Roman" panose="02020603050405020304" pitchFamily="18" charset="0"/>
                  <a:ea typeface="Arial" panose="020B0604020202020204" pitchFamily="34" charset="0"/>
                </a:rPr>
                <a:t> song, </a:t>
              </a:r>
              <a:r>
                <a:rPr lang="en-US" sz="3200" dirty="0" err="1">
                  <a:solidFill>
                    <a:schemeClr val="bg1"/>
                  </a:solidFill>
                  <a:latin typeface="Times New Roman" panose="02020603050405020304" pitchFamily="18" charset="0"/>
                  <a:ea typeface="Arial" panose="020B0604020202020204" pitchFamily="34" charset="0"/>
                </a:rPr>
                <a:t>mây</a:t>
              </a:r>
              <a:r>
                <a:rPr lang="en-US" sz="3200" dirty="0">
                  <a:solidFill>
                    <a:schemeClr val="bg1"/>
                  </a:solidFill>
                  <a:latin typeface="Times New Roman" panose="02020603050405020304" pitchFamily="18" charset="0"/>
                  <a:ea typeface="Arial" panose="020B0604020202020204" pitchFamily="34" charset="0"/>
                </a:rPr>
                <a:t>, </a:t>
              </a:r>
              <a:r>
                <a:rPr lang="en-US" sz="3200" dirty="0" err="1">
                  <a:solidFill>
                    <a:schemeClr val="bg1"/>
                  </a:solidFill>
                  <a:latin typeface="Times New Roman" panose="02020603050405020304" pitchFamily="18" charset="0"/>
                  <a:ea typeface="Arial" panose="020B0604020202020204" pitchFamily="34" charset="0"/>
                </a:rPr>
                <a:t>tre</a:t>
              </a:r>
              <a:r>
                <a:rPr lang="en-US" sz="3200" dirty="0">
                  <a:solidFill>
                    <a:schemeClr val="bg1"/>
                  </a:solidFill>
                  <a:latin typeface="Times New Roman" panose="02020603050405020304" pitchFamily="18" charset="0"/>
                  <a:ea typeface="Arial" panose="020B0604020202020204" pitchFamily="34" charset="0"/>
                </a:rPr>
                <a:t>, </a:t>
              </a:r>
              <a:r>
                <a:rPr lang="en-US" sz="3200" dirty="0" err="1">
                  <a:solidFill>
                    <a:schemeClr val="bg1"/>
                  </a:solidFill>
                  <a:latin typeface="Times New Roman" panose="02020603050405020304" pitchFamily="18" charset="0"/>
                  <a:ea typeface="Arial" panose="020B0604020202020204" pitchFamily="34" charset="0"/>
                </a:rPr>
                <a:t>giang</a:t>
              </a:r>
              <a:r>
                <a:rPr lang="en-US" sz="3200" dirty="0">
                  <a:solidFill>
                    <a:schemeClr val="bg1"/>
                  </a:solidFill>
                  <a:latin typeface="Times New Roman" panose="02020603050405020304" pitchFamily="18" charset="0"/>
                  <a:ea typeface="Arial" panose="020B0604020202020204" pitchFamily="34" charset="0"/>
                </a:rPr>
                <a:t>/</a:t>
              </a:r>
              <a:r>
                <a:rPr lang="en-US" sz="3200" dirty="0" err="1">
                  <a:solidFill>
                    <a:schemeClr val="bg1"/>
                  </a:solidFill>
                  <a:latin typeface="Times New Roman" panose="02020603050405020304" pitchFamily="18" charset="0"/>
                  <a:ea typeface="Arial" panose="020B0604020202020204" pitchFamily="34" charset="0"/>
                </a:rPr>
                <a:t>nghề</a:t>
              </a:r>
              <a:r>
                <a:rPr lang="en-US" sz="3200" dirty="0">
                  <a:solidFill>
                    <a:schemeClr val="bg1"/>
                  </a:solidFill>
                  <a:latin typeface="Times New Roman" panose="02020603050405020304" pitchFamily="18" charset="0"/>
                  <a:ea typeface="Arial" panose="020B0604020202020204" pitchFamily="34" charset="0"/>
                </a:rPr>
                <a:t> </a:t>
              </a:r>
              <a:r>
                <a:rPr lang="en-US" sz="3200" dirty="0" err="1">
                  <a:solidFill>
                    <a:schemeClr val="bg1"/>
                  </a:solidFill>
                  <a:latin typeface="Times New Roman" panose="02020603050405020304" pitchFamily="18" charset="0"/>
                  <a:ea typeface="Arial" panose="020B0604020202020204" pitchFamily="34" charset="0"/>
                </a:rPr>
                <a:t>mây</a:t>
              </a:r>
              <a:r>
                <a:rPr lang="en-US" sz="3200" dirty="0">
                  <a:solidFill>
                    <a:schemeClr val="bg1"/>
                  </a:solidFill>
                  <a:latin typeface="Times New Roman" panose="02020603050405020304" pitchFamily="18" charset="0"/>
                  <a:ea typeface="Arial" panose="020B0604020202020204" pitchFamily="34" charset="0"/>
                </a:rPr>
                <a:t>, </a:t>
              </a:r>
              <a:r>
                <a:rPr lang="en-US" sz="3200" dirty="0" err="1">
                  <a:solidFill>
                    <a:schemeClr val="bg1"/>
                  </a:solidFill>
                  <a:latin typeface="Times New Roman" panose="02020603050405020304" pitchFamily="18" charset="0"/>
                  <a:ea typeface="Arial" panose="020B0604020202020204" pitchFamily="34" charset="0"/>
                </a:rPr>
                <a:t>tre</a:t>
              </a:r>
              <a:r>
                <a:rPr lang="en-US" sz="3200" dirty="0">
                  <a:solidFill>
                    <a:schemeClr val="bg1"/>
                  </a:solidFill>
                  <a:latin typeface="Times New Roman" panose="02020603050405020304" pitchFamily="18" charset="0"/>
                  <a:ea typeface="Arial" panose="020B0604020202020204" pitchFamily="34" charset="0"/>
                </a:rPr>
                <a:t> </a:t>
              </a:r>
              <a:r>
                <a:rPr lang="en-US" sz="3200" dirty="0" err="1">
                  <a:solidFill>
                    <a:schemeClr val="bg1"/>
                  </a:solidFill>
                  <a:latin typeface="Times New Roman" panose="02020603050405020304" pitchFamily="18" charset="0"/>
                  <a:ea typeface="Arial" panose="020B0604020202020204" pitchFamily="34" charset="0"/>
                </a:rPr>
                <a:t>đan</a:t>
              </a:r>
              <a:endParaRPr lang="en-US" sz="5400" dirty="0">
                <a:solidFill>
                  <a:schemeClr val="bg1"/>
                </a:solidFill>
                <a:latin typeface="Times New Roman" panose="02020603050405020304" pitchFamily="18" charset="0"/>
                <a:cs typeface="Times New Roman" panose="02020603050405020304" pitchFamily="18" charset="0"/>
              </a:endParaRPr>
            </a:p>
          </p:txBody>
        </p:sp>
      </p:grpSp>
      <p:pic>
        <p:nvPicPr>
          <p:cNvPr id="2" name="Picture 15">
            <a:extLst>
              <a:ext uri="{FF2B5EF4-FFF2-40B4-BE49-F238E27FC236}">
                <a16:creationId xmlns:a16="http://schemas.microsoft.com/office/drawing/2014/main" id="{1FC63B6B-0E9B-FEED-FAEB-EE247923E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1006" y="1829243"/>
            <a:ext cx="2468500" cy="2967396"/>
          </a:xfrm>
          <a:prstGeom prst="rect">
            <a:avLst/>
          </a:prstGeom>
        </p:spPr>
      </p:pic>
    </p:spTree>
    <p:extLst>
      <p:ext uri="{BB962C8B-B14F-4D97-AF65-F5344CB8AC3E}">
        <p14:creationId xmlns:p14="http://schemas.microsoft.com/office/powerpoint/2010/main" val="2183207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5"/>
            <a:ext cx="6517408" cy="1200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lvl="0"/>
            <a:r>
              <a:rPr lang="en-US" sz="7200" b="1" dirty="0">
                <a:solidFill>
                  <a:schemeClr val="bg1"/>
                </a:solidFill>
                <a:latin typeface="Times New Roman" panose="02020603050405020304" pitchFamily="18" charset="0"/>
                <a:cs typeface="Times New Roman" panose="02020603050405020304" pitchFamily="18" charset="0"/>
              </a:rPr>
              <a:t>VẬN DỤNG</a:t>
            </a:r>
            <a:endParaRPr sz="72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32223721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2577050" y="266528"/>
            <a:ext cx="7495895" cy="977200"/>
          </a:xfrm>
          <a:prstGeom prst="rect">
            <a:avLst/>
          </a:prstGeom>
        </p:spPr>
        <p:txBody>
          <a:bodyPr spcFirstLastPara="1" vert="horz" wrap="square" lIns="121900" tIns="121900" rIns="121900" bIns="121900" numCol="1" anchor="b" anchorCtr="0" compatLnSpc="1">
            <a:prstTxWarp prst="textNoShape">
              <a:avLst/>
            </a:prstTxWarp>
            <a:noAutofit/>
          </a:bodyPr>
          <a:lstStyle/>
          <a:p>
            <a:r>
              <a:rPr lang="en-US" sz="4800" b="1" dirty="0">
                <a:solidFill>
                  <a:schemeClr val="accent6">
                    <a:lumMod val="50000"/>
                  </a:schemeClr>
                </a:solidFill>
                <a:latin typeface="+mj-lt"/>
              </a:rPr>
              <a:t>VẬN DỤNG</a:t>
            </a:r>
            <a:endParaRPr sz="4800" b="1" dirty="0">
              <a:solidFill>
                <a:schemeClr val="accent6">
                  <a:lumMod val="50000"/>
                </a:schemeClr>
              </a:solidFill>
              <a:latin typeface="+mj-lt"/>
            </a:endParaRPr>
          </a:p>
        </p:txBody>
      </p:sp>
      <p:sp>
        <p:nvSpPr>
          <p:cNvPr id="601" name="Google Shape;601;p25"/>
          <p:cNvSpPr/>
          <p:nvPr/>
        </p:nvSpPr>
        <p:spPr>
          <a:xfrm>
            <a:off x="2272031" y="193438"/>
            <a:ext cx="8231884" cy="1442101"/>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121900" tIns="121900" rIns="121900" bIns="121900" anchor="ctr" anchorCtr="0">
            <a:noAutofit/>
          </a:bodyPr>
          <a:lstStyle/>
          <a:p>
            <a:pPr>
              <a:spcBef>
                <a:spcPts val="0"/>
              </a:spcBef>
              <a:spcAft>
                <a:spcPts val="0"/>
              </a:spcAft>
            </a:pPr>
            <a:endParaRPr>
              <a:solidFill>
                <a:srgbClr val="0C2B3F"/>
              </a:solidFill>
            </a:endParaRPr>
          </a:p>
        </p:txBody>
      </p:sp>
      <p:sp>
        <p:nvSpPr>
          <p:cNvPr id="622" name="Google Shape;622;p25"/>
          <p:cNvSpPr txBox="1">
            <a:spLocks noGrp="1"/>
          </p:cNvSpPr>
          <p:nvPr>
            <p:ph type="subTitle" idx="1"/>
          </p:nvPr>
        </p:nvSpPr>
        <p:spPr>
          <a:xfrm>
            <a:off x="418149" y="1704989"/>
            <a:ext cx="11306439" cy="719599"/>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gn="just"/>
            <a:r>
              <a:rPr lang="en-US" sz="3467" b="1" dirty="0">
                <a:solidFill>
                  <a:schemeClr val="accent6">
                    <a:lumMod val="50000"/>
                  </a:schemeClr>
                </a:solidFill>
                <a:latin typeface="+mj-lt"/>
              </a:rPr>
              <a:t>GIỚI THIỆU VỀ MỘT NGHỀ TRUYỀN THỐNG MÀ EM YÊU THÍCH</a:t>
            </a:r>
            <a:endParaRPr sz="3467" b="1" dirty="0">
              <a:solidFill>
                <a:schemeClr val="accent6">
                  <a:lumMod val="50000"/>
                </a:schemeClr>
              </a:solidFill>
              <a:latin typeface="+mj-lt"/>
            </a:endParaRPr>
          </a:p>
        </p:txBody>
      </p:sp>
      <p:pic>
        <p:nvPicPr>
          <p:cNvPr id="679" name="Picture 678">
            <a:extLst>
              <a:ext uri="{FF2B5EF4-FFF2-40B4-BE49-F238E27FC236}">
                <a16:creationId xmlns:a16="http://schemas.microsoft.com/office/drawing/2014/main" id="{A2129CED-D666-11C2-6E27-2D13CBC4B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7" y="2776568"/>
            <a:ext cx="12168303" cy="331368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22">
                                            <p:txEl>
                                              <p:pRg st="0" end="0"/>
                                            </p:txEl>
                                          </p:spTgt>
                                        </p:tgtEl>
                                        <p:attrNameLst>
                                          <p:attrName>style.visibility</p:attrName>
                                        </p:attrNameLst>
                                      </p:cBhvr>
                                      <p:to>
                                        <p:strVal val="visible"/>
                                      </p:to>
                                    </p:set>
                                    <p:animEffect transition="in" filter="fade">
                                      <p:cBhvr>
                                        <p:cTn id="13" dur="300"/>
                                        <p:tgtEl>
                                          <p:spTgt spid="6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79"/>
                                        </p:tgtEl>
                                        <p:attrNameLst>
                                          <p:attrName>style.visibility</p:attrName>
                                        </p:attrNameLst>
                                      </p:cBhvr>
                                      <p:to>
                                        <p:strVal val="visible"/>
                                      </p:to>
                                    </p:set>
                                    <p:anim calcmode="lin" valueType="num">
                                      <p:cBhvr>
                                        <p:cTn id="18" dur="500" fill="hold"/>
                                        <p:tgtEl>
                                          <p:spTgt spid="679"/>
                                        </p:tgtEl>
                                        <p:attrNameLst>
                                          <p:attrName>ppt_w</p:attrName>
                                        </p:attrNameLst>
                                      </p:cBhvr>
                                      <p:tavLst>
                                        <p:tav tm="0">
                                          <p:val>
                                            <p:fltVal val="0"/>
                                          </p:val>
                                        </p:tav>
                                        <p:tav tm="100000">
                                          <p:val>
                                            <p:strVal val="#ppt_w"/>
                                          </p:val>
                                        </p:tav>
                                      </p:tavLst>
                                    </p:anim>
                                    <p:anim calcmode="lin" valueType="num">
                                      <p:cBhvr>
                                        <p:cTn id="19" dur="500" fill="hold"/>
                                        <p:tgtEl>
                                          <p:spTgt spid="679"/>
                                        </p:tgtEl>
                                        <p:attrNameLst>
                                          <p:attrName>ppt_h</p:attrName>
                                        </p:attrNameLst>
                                      </p:cBhvr>
                                      <p:tavLst>
                                        <p:tav tm="0">
                                          <p:val>
                                            <p:fltVal val="0"/>
                                          </p:val>
                                        </p:tav>
                                        <p:tav tm="100000">
                                          <p:val>
                                            <p:strVal val="#ppt_h"/>
                                          </p:val>
                                        </p:tav>
                                      </p:tavLst>
                                    </p:anim>
                                    <p:animEffect transition="in" filter="fade">
                                      <p:cBhvr>
                                        <p:cTn id="20" dur="5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2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68289">
            <a:off x="1401059" y="-2846917"/>
            <a:ext cx="9669660" cy="12269579"/>
          </a:xfrm>
          <a:prstGeom prst="rect">
            <a:avLst/>
          </a:prstGeom>
        </p:spPr>
      </p:pic>
      <p:sp>
        <p:nvSpPr>
          <p:cNvPr id="4" name="TextBox 4"/>
          <p:cNvSpPr txBox="1"/>
          <p:nvPr/>
        </p:nvSpPr>
        <p:spPr>
          <a:xfrm>
            <a:off x="934064" y="1354904"/>
            <a:ext cx="11307097" cy="2671309"/>
          </a:xfrm>
          <a:prstGeom prst="rect">
            <a:avLst/>
          </a:prstGeom>
        </p:spPr>
        <p:txBody>
          <a:bodyPr wrap="square" lIns="0" tIns="0" rIns="0" bIns="0" rtlCol="0" anchor="t">
            <a:spAutoFit/>
          </a:bodyPr>
          <a:lstStyle/>
          <a:p>
            <a:pPr algn="ctr">
              <a:lnSpc>
                <a:spcPct val="150000"/>
              </a:lnSpc>
            </a:pPr>
            <a:r>
              <a:rPr lang="vi-VN" sz="4000" dirty="0"/>
              <a:t>Đóng vai là nhà sản xuất hoặc người thợ thủ công để đề xuất một số biện pháp bảo tồn và phát triển một nghề truyền thống của thành phố Hà Nội.</a:t>
            </a:r>
            <a:endParaRPr lang="en-US" sz="4000" b="1" dirty="0">
              <a:solidFill>
                <a:schemeClr val="accent5">
                  <a:lumMod val="10000"/>
                </a:schemeClr>
              </a:solidFill>
              <a:latin typeface="Times New Roman" panose="02020603050405020304" pitchFamily="18" charset="0"/>
              <a:cs typeface="Times New Roman" panose="02020603050405020304" pitchFamily="18" charset="0"/>
            </a:endParaRPr>
          </a:p>
        </p:txBody>
      </p:sp>
      <p:pic>
        <p:nvPicPr>
          <p:cNvPr id="3" name="Picture 13">
            <a:extLst>
              <a:ext uri="{FF2B5EF4-FFF2-40B4-BE49-F238E27FC236}">
                <a16:creationId xmlns:a16="http://schemas.microsoft.com/office/drawing/2014/main" id="{C2470E4D-C7ED-77B1-7590-2EA715A389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6531" y="4167441"/>
            <a:ext cx="2177559" cy="2690559"/>
          </a:xfrm>
          <a:prstGeom prst="rect">
            <a:avLst/>
          </a:prstGeom>
        </p:spPr>
      </p:pic>
      <p:pic>
        <p:nvPicPr>
          <p:cNvPr id="5" name="Picture 14">
            <a:extLst>
              <a:ext uri="{FF2B5EF4-FFF2-40B4-BE49-F238E27FC236}">
                <a16:creationId xmlns:a16="http://schemas.microsoft.com/office/drawing/2014/main" id="{7443C0B3-003B-E91B-D8F9-D3F6632AA1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89459" y="4167441"/>
            <a:ext cx="2067011" cy="2690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6"/>
            <a:ext cx="11360800" cy="1123465"/>
          </a:xfrm>
          <a:solidFill>
            <a:schemeClr val="bg1"/>
          </a:solidFill>
        </p:spPr>
        <p:txBody>
          <a:bodyPr/>
          <a:lstStyle/>
          <a:p>
            <a:pPr algn="ctr"/>
            <a:r>
              <a:rPr lang="en-US" sz="48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479376" y="2276873"/>
            <a:ext cx="11233248" cy="2929392"/>
          </a:xfrm>
          <a:prstGeom prst="rect">
            <a:avLst/>
          </a:prstGeom>
          <a:solidFill>
            <a:srgbClr val="FFFFFF">
              <a:alpha val="83922"/>
            </a:srgbClr>
          </a:solidFill>
        </p:spPr>
        <p:txBody>
          <a:bodyPr wrap="square">
            <a:spAutoFit/>
          </a:bodyPr>
          <a:lstStyle/>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Tổng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hợp</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nội</a:t>
            </a:r>
            <a:r>
              <a:rPr lang="en-US" sz="4267" dirty="0">
                <a:solidFill>
                  <a:srgbClr val="002060"/>
                </a:solidFill>
                <a:latin typeface="Times New Roman" panose="02020603050405020304" pitchFamily="18" charset="0"/>
                <a:cs typeface="Times New Roman" panose="02020603050405020304" pitchFamily="18" charset="0"/>
              </a:rPr>
              <a:t> dung </a:t>
            </a:r>
            <a:r>
              <a:rPr lang="en-US" sz="4267" dirty="0" err="1">
                <a:solidFill>
                  <a:srgbClr val="002060"/>
                </a:solidFill>
                <a:latin typeface="Times New Roman" panose="02020603050405020304" pitchFamily="18" charset="0"/>
                <a:cs typeface="Times New Roman" panose="02020603050405020304" pitchFamily="18" charset="0"/>
              </a:rPr>
              <a:t>bài</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bằng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sơ</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đồ</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tư</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duy</a:t>
            </a:r>
            <a:endParaRPr lang="en-US" sz="4267" dirty="0">
              <a:solidFill>
                <a:srgbClr val="002060"/>
              </a:solidFill>
              <a:latin typeface="Times New Roman" panose="02020603050405020304" pitchFamily="18" charset="0"/>
              <a:cs typeface="Times New Roman" panose="02020603050405020304" pitchFamily="18" charset="0"/>
            </a:endParaRPr>
          </a:p>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Hoàn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thiện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phần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vận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dụng</a:t>
            </a:r>
            <a:endParaRPr lang="en-US" sz="4267" dirty="0">
              <a:solidFill>
                <a:srgbClr val="002060"/>
              </a:solidFill>
              <a:latin typeface="Times New Roman" panose="02020603050405020304" pitchFamily="18" charset="0"/>
              <a:cs typeface="Times New Roman" panose="02020603050405020304" pitchFamily="18" charset="0"/>
            </a:endParaRPr>
          </a:p>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Đọc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trước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và</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soạn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bài</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tiếp</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theo</a:t>
            </a:r>
            <a:endParaRPr lang="en-US" sz="4267"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64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8386002-0F4A-4049-8C65-C42F28B06B27}"/>
              </a:ext>
            </a:extLst>
          </p:cNvPr>
          <p:cNvPicPr>
            <a:picLocks noChangeAspect="1"/>
          </p:cNvPicPr>
          <p:nvPr/>
        </p:nvPicPr>
        <p:blipFill>
          <a:blip r:embed="rId2"/>
          <a:srcRect b="12946"/>
          <a:stretch>
            <a:fillRect/>
          </a:stretch>
        </p:blipFill>
        <p:spPr>
          <a:xfrm rot="928712">
            <a:off x="416872" y="83315"/>
            <a:ext cx="11247176" cy="6808976"/>
          </a:xfrm>
          <a:prstGeom prst="rect">
            <a:avLst/>
          </a:prstGeom>
        </p:spPr>
      </p:pic>
      <p:pic>
        <p:nvPicPr>
          <p:cNvPr id="3" name="Picture 4">
            <a:extLst>
              <a:ext uri="{FF2B5EF4-FFF2-40B4-BE49-F238E27FC236}">
                <a16:creationId xmlns:a16="http://schemas.microsoft.com/office/drawing/2014/main" id="{70F2D928-0978-4FFB-B64E-53165175AA6F}"/>
              </a:ext>
            </a:extLst>
          </p:cNvPr>
          <p:cNvPicPr>
            <a:picLocks noChangeAspect="1"/>
          </p:cNvPicPr>
          <p:nvPr/>
        </p:nvPicPr>
        <p:blipFill>
          <a:blip r:embed="rId3"/>
          <a:srcRect b="20408"/>
          <a:stretch>
            <a:fillRect/>
          </a:stretch>
        </p:blipFill>
        <p:spPr>
          <a:xfrm>
            <a:off x="2550530" y="938682"/>
            <a:ext cx="7090941" cy="4980637"/>
          </a:xfrm>
          <a:prstGeom prst="rect">
            <a:avLst/>
          </a:prstGeom>
        </p:spPr>
      </p:pic>
      <p:sp>
        <p:nvSpPr>
          <p:cNvPr id="4" name="TextBox 3">
            <a:extLst>
              <a:ext uri="{FF2B5EF4-FFF2-40B4-BE49-F238E27FC236}">
                <a16:creationId xmlns:a16="http://schemas.microsoft.com/office/drawing/2014/main" id="{E410C319-1BA6-4E73-81FC-3131A141E5EC}"/>
              </a:ext>
            </a:extLst>
          </p:cNvPr>
          <p:cNvSpPr txBox="1"/>
          <p:nvPr/>
        </p:nvSpPr>
        <p:spPr>
          <a:xfrm>
            <a:off x="953658" y="2464633"/>
            <a:ext cx="10284684" cy="1898084"/>
          </a:xfrm>
          <a:prstGeom prst="rect">
            <a:avLst/>
          </a:prstGeom>
          <a:noFill/>
        </p:spPr>
        <p:txBody>
          <a:bodyPr wrap="square" rtlCol="0">
            <a:spAutoFit/>
          </a:bodyPr>
          <a:lstStyle/>
          <a:p>
            <a:pPr algn="ctr"/>
            <a:r>
              <a:rPr lang="en-US" sz="5867" b="1" dirty="0">
                <a:solidFill>
                  <a:srgbClr val="002060"/>
                </a:solidFill>
              </a:rPr>
              <a:t>CẢM ƠN CÁC EM ĐÃ LẮNG NGHE BÀI GIẢNG!</a:t>
            </a:r>
          </a:p>
        </p:txBody>
      </p:sp>
      <p:pic>
        <p:nvPicPr>
          <p:cNvPr id="5" name="Graphic 4">
            <a:extLst>
              <a:ext uri="{FF2B5EF4-FFF2-40B4-BE49-F238E27FC236}">
                <a16:creationId xmlns:a16="http://schemas.microsoft.com/office/drawing/2014/main" id="{F93D6230-9193-4507-9F3D-49FA82238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138" y="3633573"/>
            <a:ext cx="2579541" cy="3224428"/>
          </a:xfrm>
          <a:prstGeom prst="rect">
            <a:avLst/>
          </a:prstGeom>
        </p:spPr>
      </p:pic>
      <p:pic>
        <p:nvPicPr>
          <p:cNvPr id="6" name="Picture 10">
            <a:extLst>
              <a:ext uri="{FF2B5EF4-FFF2-40B4-BE49-F238E27FC236}">
                <a16:creationId xmlns:a16="http://schemas.microsoft.com/office/drawing/2014/main" id="{8425A4C6-D9A3-43AB-A7BA-6250CAFDD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66293" y="4611646"/>
            <a:ext cx="2672049" cy="1928733"/>
          </a:xfrm>
          <a:prstGeom prst="rect">
            <a:avLst/>
          </a:prstGeom>
        </p:spPr>
      </p:pic>
    </p:spTree>
    <p:extLst>
      <p:ext uri="{BB962C8B-B14F-4D97-AF65-F5344CB8AC3E}">
        <p14:creationId xmlns:p14="http://schemas.microsoft.com/office/powerpoint/2010/main" val="1952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385040" y="324932"/>
            <a:ext cx="11421920" cy="830997"/>
          </a:xfrm>
          <a:prstGeom prst="rect">
            <a:avLst/>
          </a:prstGeom>
          <a:solidFill>
            <a:schemeClr val="bg1">
              <a:alpha val="87843"/>
            </a:schemeClr>
          </a:solidFill>
        </p:spPr>
        <p:txBody>
          <a:bodyPr wrap="square" rtlCol="0">
            <a:spAutoFit/>
          </a:bodyPr>
          <a:lstStyle/>
          <a:p>
            <a:pPr algn="ctr"/>
            <a:r>
              <a:rPr lang="en-US" sz="48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là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nghề</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Hà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48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3627" y="1263804"/>
            <a:ext cx="5533279" cy="4330391"/>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6026" y="5702725"/>
            <a:ext cx="12409841" cy="1155082"/>
            <a:chOff x="1962601" y="2764448"/>
            <a:chExt cx="5575468" cy="1297483"/>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052658" y="674391"/>
              <a:ext cx="1297483"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375781" y="3014337"/>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600" dirty="0" err="1">
                  <a:solidFill>
                    <a:schemeClr val="bg1"/>
                  </a:solidFill>
                  <a:effectLst/>
                  <a:latin typeface="Times New Roman" panose="02020603050405020304" pitchFamily="18" charset="0"/>
                  <a:ea typeface="Arial" panose="020B0604020202020204" pitchFamily="34" charset="0"/>
                </a:rPr>
                <a:t>Nghề</a:t>
              </a:r>
              <a:r>
                <a:rPr lang="en-US" sz="3600" dirty="0">
                  <a:solidFill>
                    <a:schemeClr val="bg1"/>
                  </a:solidFill>
                  <a:effectLst/>
                  <a:latin typeface="Times New Roman" panose="02020603050405020304" pitchFamily="18" charset="0"/>
                  <a:ea typeface="Arial" panose="020B0604020202020204" pitchFamily="34" charset="0"/>
                </a:rPr>
                <a:t> </a:t>
              </a:r>
              <a:r>
                <a:rPr lang="en-US" sz="3600" dirty="0" err="1">
                  <a:solidFill>
                    <a:schemeClr val="bg1"/>
                  </a:solidFill>
                  <a:effectLst/>
                  <a:latin typeface="Times New Roman" panose="02020603050405020304" pitchFamily="18" charset="0"/>
                  <a:ea typeface="Arial" panose="020B0604020202020204" pitchFamily="34" charset="0"/>
                </a:rPr>
                <a:t>gốm</a:t>
              </a:r>
              <a:r>
                <a:rPr lang="en-US" sz="3600" dirty="0">
                  <a:solidFill>
                    <a:schemeClr val="bg1"/>
                  </a:solidFill>
                  <a:effectLst/>
                  <a:latin typeface="Times New Roman" panose="02020603050405020304" pitchFamily="18" charset="0"/>
                  <a:ea typeface="Arial" panose="020B0604020202020204" pitchFamily="34" charset="0"/>
                </a:rPr>
                <a:t>/</a:t>
              </a:r>
              <a:r>
                <a:rPr lang="en-US" sz="3600" dirty="0" err="1">
                  <a:solidFill>
                    <a:schemeClr val="bg1"/>
                  </a:solidFill>
                  <a:effectLst/>
                  <a:latin typeface="Times New Roman" panose="02020603050405020304" pitchFamily="18" charset="0"/>
                  <a:ea typeface="Arial" panose="020B0604020202020204" pitchFamily="34" charset="0"/>
                </a:rPr>
                <a:t>nghề</a:t>
              </a:r>
              <a:r>
                <a:rPr lang="en-US" sz="3600" dirty="0">
                  <a:solidFill>
                    <a:schemeClr val="bg1"/>
                  </a:solidFill>
                  <a:effectLst/>
                  <a:latin typeface="Times New Roman" panose="02020603050405020304" pitchFamily="18" charset="0"/>
                  <a:ea typeface="Arial" panose="020B0604020202020204" pitchFamily="34" charset="0"/>
                </a:rPr>
                <a:t> </a:t>
              </a:r>
              <a:r>
                <a:rPr lang="en-US" sz="3600" dirty="0" err="1">
                  <a:solidFill>
                    <a:schemeClr val="bg1"/>
                  </a:solidFill>
                  <a:effectLst/>
                  <a:latin typeface="Times New Roman" panose="02020603050405020304" pitchFamily="18" charset="0"/>
                  <a:ea typeface="Arial" panose="020B0604020202020204" pitchFamily="34" charset="0"/>
                </a:rPr>
                <a:t>gốm</a:t>
              </a:r>
              <a:r>
                <a:rPr lang="en-US" sz="3600" dirty="0">
                  <a:solidFill>
                    <a:schemeClr val="bg1"/>
                  </a:solidFill>
                  <a:effectLst/>
                  <a:latin typeface="Times New Roman" panose="02020603050405020304" pitchFamily="18" charset="0"/>
                  <a:ea typeface="Arial" panose="020B0604020202020204" pitchFamily="34" charset="0"/>
                </a:rPr>
                <a:t> </a:t>
              </a:r>
              <a:r>
                <a:rPr lang="en-US" sz="3600" dirty="0" err="1">
                  <a:solidFill>
                    <a:schemeClr val="bg1"/>
                  </a:solidFill>
                  <a:effectLst/>
                  <a:latin typeface="Times New Roman" panose="02020603050405020304" pitchFamily="18" charset="0"/>
                  <a:ea typeface="Arial" panose="020B0604020202020204" pitchFamily="34" charset="0"/>
                </a:rPr>
                <a:t>sứ</a:t>
              </a:r>
              <a:endParaRPr lang="en-US" sz="6000" dirty="0">
                <a:solidFill>
                  <a:schemeClr val="bg1"/>
                </a:solidFill>
                <a:latin typeface="Times New Roman" panose="02020603050405020304" pitchFamily="18" charset="0"/>
                <a:cs typeface="Times New Roman" panose="02020603050405020304" pitchFamily="18" charset="0"/>
              </a:endParaRPr>
            </a:p>
          </p:txBody>
        </p:sp>
      </p:grpSp>
      <p:pic>
        <p:nvPicPr>
          <p:cNvPr id="2" name="Picture 15">
            <a:extLst>
              <a:ext uri="{FF2B5EF4-FFF2-40B4-BE49-F238E27FC236}">
                <a16:creationId xmlns:a16="http://schemas.microsoft.com/office/drawing/2014/main" id="{1FC63B6B-0E9B-FEED-FAEB-EE247923E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1006" y="1829243"/>
            <a:ext cx="2468500" cy="2967396"/>
          </a:xfrm>
          <a:prstGeom prst="rect">
            <a:avLst/>
          </a:prstGeom>
        </p:spPr>
      </p:pic>
    </p:spTree>
    <p:extLst>
      <p:ext uri="{BB962C8B-B14F-4D97-AF65-F5344CB8AC3E}">
        <p14:creationId xmlns:p14="http://schemas.microsoft.com/office/powerpoint/2010/main" val="141688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385040" y="324932"/>
            <a:ext cx="11421920" cy="830997"/>
          </a:xfrm>
          <a:prstGeom prst="rect">
            <a:avLst/>
          </a:prstGeom>
          <a:solidFill>
            <a:schemeClr val="bg1">
              <a:alpha val="87843"/>
            </a:schemeClr>
          </a:solidFill>
        </p:spPr>
        <p:txBody>
          <a:bodyPr wrap="square" rtlCol="0">
            <a:spAutoFit/>
          </a:bodyPr>
          <a:lstStyle/>
          <a:p>
            <a:pPr algn="ctr"/>
            <a:r>
              <a:rPr lang="en-US" sz="48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là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nghề</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truyền</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thống</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Hà</a:t>
            </a:r>
            <a:r>
              <a:rPr lang="en-US" sz="4800" dirty="0">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48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3627" y="1228824"/>
            <a:ext cx="5533279" cy="4400351"/>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6026" y="5702725"/>
            <a:ext cx="12192001" cy="1155082"/>
            <a:chOff x="1962601" y="2764448"/>
            <a:chExt cx="5477597" cy="1297483"/>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052658" y="674391"/>
              <a:ext cx="1297483"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120255" y="3014337"/>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000" dirty="0" err="1">
                  <a:solidFill>
                    <a:schemeClr val="bg1"/>
                  </a:solidFill>
                  <a:effectLst/>
                  <a:latin typeface="Times New Roman" panose="02020603050405020304" pitchFamily="18" charset="0"/>
                  <a:ea typeface="Arial" panose="020B0604020202020204" pitchFamily="34" charset="0"/>
                </a:rPr>
                <a:t>Nghề</a:t>
              </a:r>
              <a:r>
                <a:rPr lang="en-US" sz="4000" dirty="0">
                  <a:solidFill>
                    <a:schemeClr val="bg1"/>
                  </a:solidFill>
                  <a:effectLst/>
                  <a:latin typeface="Times New Roman" panose="02020603050405020304" pitchFamily="18" charset="0"/>
                  <a:ea typeface="Arial" panose="020B0604020202020204" pitchFamily="34" charset="0"/>
                </a:rPr>
                <a:t> </a:t>
              </a:r>
              <a:r>
                <a:rPr lang="en-US" sz="4000" dirty="0" err="1">
                  <a:solidFill>
                    <a:schemeClr val="bg1"/>
                  </a:solidFill>
                  <a:effectLst/>
                  <a:latin typeface="Times New Roman" panose="02020603050405020304" pitchFamily="18" charset="0"/>
                  <a:ea typeface="Arial" panose="020B0604020202020204" pitchFamily="34" charset="0"/>
                </a:rPr>
                <a:t>kim</a:t>
              </a:r>
              <a:r>
                <a:rPr lang="en-US" sz="4000" dirty="0">
                  <a:solidFill>
                    <a:schemeClr val="bg1"/>
                  </a:solidFill>
                  <a:effectLst/>
                  <a:latin typeface="Times New Roman" panose="02020603050405020304" pitchFamily="18" charset="0"/>
                  <a:ea typeface="Arial" panose="020B0604020202020204" pitchFamily="34" charset="0"/>
                </a:rPr>
                <a:t> </a:t>
              </a:r>
              <a:r>
                <a:rPr lang="en-US" sz="4000" dirty="0" err="1">
                  <a:solidFill>
                    <a:schemeClr val="bg1"/>
                  </a:solidFill>
                  <a:effectLst/>
                  <a:latin typeface="Times New Roman" panose="02020603050405020304" pitchFamily="18" charset="0"/>
                  <a:ea typeface="Arial" panose="020B0604020202020204" pitchFamily="34" charset="0"/>
                </a:rPr>
                <a:t>hoàn</a:t>
              </a:r>
              <a:endParaRPr lang="en-US" sz="6600" dirty="0">
                <a:solidFill>
                  <a:schemeClr val="bg1"/>
                </a:solidFill>
                <a:latin typeface="Times New Roman" panose="02020603050405020304" pitchFamily="18" charset="0"/>
                <a:cs typeface="Times New Roman" panose="02020603050405020304" pitchFamily="18" charset="0"/>
              </a:endParaRPr>
            </a:p>
          </p:txBody>
        </p:sp>
      </p:grpSp>
      <p:pic>
        <p:nvPicPr>
          <p:cNvPr id="2" name="Picture 15">
            <a:extLst>
              <a:ext uri="{FF2B5EF4-FFF2-40B4-BE49-F238E27FC236}">
                <a16:creationId xmlns:a16="http://schemas.microsoft.com/office/drawing/2014/main" id="{1FC63B6B-0E9B-FEED-FAEB-EE247923E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91006" y="1829243"/>
            <a:ext cx="2468500" cy="2967396"/>
          </a:xfrm>
          <a:prstGeom prst="rect">
            <a:avLst/>
          </a:prstGeom>
        </p:spPr>
      </p:pic>
    </p:spTree>
    <p:extLst>
      <p:ext uri="{BB962C8B-B14F-4D97-AF65-F5344CB8AC3E}">
        <p14:creationId xmlns:p14="http://schemas.microsoft.com/office/powerpoint/2010/main" val="296353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3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68289">
            <a:off x="1401059" y="-2846917"/>
            <a:ext cx="9669660" cy="12269579"/>
          </a:xfrm>
          <a:prstGeom prst="rect">
            <a:avLst/>
          </a:prstGeom>
        </p:spPr>
      </p:pic>
      <p:sp>
        <p:nvSpPr>
          <p:cNvPr id="4" name="TextBox 4"/>
          <p:cNvSpPr txBox="1"/>
          <p:nvPr/>
        </p:nvSpPr>
        <p:spPr>
          <a:xfrm>
            <a:off x="1021090" y="1518731"/>
            <a:ext cx="11307097" cy="2343655"/>
          </a:xfrm>
          <a:prstGeom prst="rect">
            <a:avLst/>
          </a:prstGeom>
        </p:spPr>
        <p:txBody>
          <a:bodyPr wrap="square" lIns="0" tIns="0" rIns="0" bIns="0" rtlCol="0" anchor="t">
            <a:spAutoFit/>
          </a:bodyPr>
          <a:lstStyle/>
          <a:p>
            <a:pPr algn="ctr">
              <a:lnSpc>
                <a:spcPct val="150000"/>
              </a:lnSpc>
            </a:pPr>
            <a:r>
              <a:rPr lang="en-US" sz="5400" b="1" dirty="0" err="1">
                <a:solidFill>
                  <a:schemeClr val="accent5">
                    <a:lumMod val="10000"/>
                  </a:schemeClr>
                </a:solidFill>
                <a:latin typeface="Times New Roman" panose="02020603050405020304" pitchFamily="18" charset="0"/>
                <a:cs typeface="Times New Roman" panose="02020603050405020304" pitchFamily="18" charset="0"/>
              </a:rPr>
              <a:t>Kể</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tên</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một</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số</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nghề</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truyền</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thống</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nơi</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em</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sinh</a:t>
            </a:r>
            <a:r>
              <a:rPr lang="en-US" sz="5400" b="1" dirty="0">
                <a:solidFill>
                  <a:schemeClr val="accent5">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5">
                    <a:lumMod val="10000"/>
                  </a:schemeClr>
                </a:solidFill>
                <a:latin typeface="Times New Roman" panose="02020603050405020304" pitchFamily="18" charset="0"/>
                <a:cs typeface="Times New Roman" panose="02020603050405020304" pitchFamily="18" charset="0"/>
              </a:rPr>
              <a:t>sống</a:t>
            </a:r>
            <a:r>
              <a:rPr lang="en-US" sz="5400" b="1" dirty="0">
                <a:solidFill>
                  <a:schemeClr val="accent5">
                    <a:lumMod val="10000"/>
                  </a:schemeClr>
                </a:solidFill>
                <a:latin typeface="Times New Roman" panose="02020603050405020304" pitchFamily="18" charset="0"/>
                <a:cs typeface="Times New Roman" panose="02020603050405020304" pitchFamily="18" charset="0"/>
              </a:rPr>
              <a:t>?</a:t>
            </a:r>
          </a:p>
        </p:txBody>
      </p:sp>
      <p:pic>
        <p:nvPicPr>
          <p:cNvPr id="3" name="Picture 13">
            <a:extLst>
              <a:ext uri="{FF2B5EF4-FFF2-40B4-BE49-F238E27FC236}">
                <a16:creationId xmlns:a16="http://schemas.microsoft.com/office/drawing/2014/main" id="{C2470E4D-C7ED-77B1-7590-2EA715A389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6531" y="4167441"/>
            <a:ext cx="2177559" cy="2690559"/>
          </a:xfrm>
          <a:prstGeom prst="rect">
            <a:avLst/>
          </a:prstGeom>
        </p:spPr>
      </p:pic>
      <p:pic>
        <p:nvPicPr>
          <p:cNvPr id="5" name="Picture 14">
            <a:extLst>
              <a:ext uri="{FF2B5EF4-FFF2-40B4-BE49-F238E27FC236}">
                <a16:creationId xmlns:a16="http://schemas.microsoft.com/office/drawing/2014/main" id="{7443C0B3-003B-E91B-D8F9-D3F6632AA1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89459" y="4167441"/>
            <a:ext cx="2067011" cy="2690559"/>
          </a:xfrm>
          <a:prstGeom prst="rect">
            <a:avLst/>
          </a:prstGeom>
        </p:spPr>
      </p:pic>
    </p:spTree>
    <p:extLst>
      <p:ext uri="{BB962C8B-B14F-4D97-AF65-F5344CB8AC3E}">
        <p14:creationId xmlns:p14="http://schemas.microsoft.com/office/powerpoint/2010/main" val="35495245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1915"/>
        <p:cNvGrpSpPr/>
        <p:nvPr/>
      </p:nvGrpSpPr>
      <p:grpSpPr>
        <a:xfrm>
          <a:off x="0" y="0"/>
          <a:ext cx="0" cy="0"/>
          <a:chOff x="0" y="0"/>
          <a:chExt cx="0" cy="0"/>
        </a:xfrm>
      </p:grpSpPr>
      <p:sp>
        <p:nvSpPr>
          <p:cNvPr id="181" name="Google Shape;1859;p48">
            <a:extLst>
              <a:ext uri="{FF2B5EF4-FFF2-40B4-BE49-F238E27FC236}">
                <a16:creationId xmlns:a16="http://schemas.microsoft.com/office/drawing/2014/main" id="{AE83427B-0F45-4588-B0F8-0DA27C45C2AB}"/>
              </a:ext>
            </a:extLst>
          </p:cNvPr>
          <p:cNvSpPr/>
          <p:nvPr/>
        </p:nvSpPr>
        <p:spPr>
          <a:xfrm>
            <a:off x="4348796" y="51867"/>
            <a:ext cx="3228776" cy="2942643"/>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ln/>
        </p:spPr>
        <p:style>
          <a:lnRef idx="2">
            <a:schemeClr val="accent4"/>
          </a:lnRef>
          <a:fillRef idx="1">
            <a:schemeClr val="lt1"/>
          </a:fillRef>
          <a:effectRef idx="0">
            <a:schemeClr val="accent4"/>
          </a:effectRef>
          <a:fontRef idx="minor">
            <a:schemeClr val="dk1"/>
          </a:fontRef>
        </p:style>
        <p:txBody>
          <a:bodyPr spcFirstLastPara="1" wrap="square" lIns="121900" tIns="121900" rIns="121900" bIns="121900" anchor="ctr" anchorCtr="0">
            <a:noAutofit/>
          </a:bodyPr>
          <a:lstStyle/>
          <a:p>
            <a:pPr>
              <a:spcBef>
                <a:spcPts val="0"/>
              </a:spcBef>
              <a:spcAft>
                <a:spcPts val="0"/>
              </a:spcAft>
            </a:pPr>
            <a:endParaRPr>
              <a:latin typeface="+mn-lt"/>
            </a:endParaRPr>
          </a:p>
        </p:txBody>
      </p:sp>
      <p:sp>
        <p:nvSpPr>
          <p:cNvPr id="1916" name="Google Shape;1916;p49"/>
          <p:cNvSpPr txBox="1">
            <a:spLocks noGrp="1"/>
          </p:cNvSpPr>
          <p:nvPr>
            <p:ph type="title" idx="4294967295"/>
          </p:nvPr>
        </p:nvSpPr>
        <p:spPr>
          <a:xfrm>
            <a:off x="3843077" y="706419"/>
            <a:ext cx="4240213" cy="1633537"/>
          </a:xfrm>
          <a:prstGeom prst="rect">
            <a:avLst/>
          </a:prstGeom>
        </p:spPr>
        <p:txBody>
          <a:bodyPr spcFirstLastPara="1" vert="horz" wrap="square" lIns="121900" tIns="121900" rIns="121900" bIns="121900" numCol="1" anchor="ctr" anchorCtr="0" compatLnSpc="1">
            <a:prstTxWarp prst="textNoShape">
              <a:avLst/>
            </a:prstTxWarp>
            <a:noAutofit/>
          </a:bodyPr>
          <a:lstStyle/>
          <a:p>
            <a:pPr algn="ctr">
              <a:spcBef>
                <a:spcPts val="0"/>
              </a:spcBef>
              <a:spcAft>
                <a:spcPts val="0"/>
              </a:spcAft>
            </a:pPr>
            <a:r>
              <a:rPr lang="en-US" sz="6000" b="1" dirty="0" err="1">
                <a:latin typeface="Arial" panose="020B0604020202020204" pitchFamily="34" charset="0"/>
              </a:rPr>
              <a:t>Chủ</a:t>
            </a:r>
            <a:r>
              <a:rPr lang="en-US" sz="6000" b="1" dirty="0">
                <a:latin typeface="Arial" panose="020B0604020202020204" pitchFamily="34" charset="0"/>
              </a:rPr>
              <a:t> </a:t>
            </a:r>
            <a:r>
              <a:rPr lang="en-US" sz="6000" b="1" dirty="0" err="1">
                <a:latin typeface="Arial" panose="020B0604020202020204" pitchFamily="34" charset="0"/>
              </a:rPr>
              <a:t>đề</a:t>
            </a:r>
            <a:br>
              <a:rPr lang="en-US" sz="6000" b="1" dirty="0">
                <a:latin typeface="Arial" panose="020B0604020202020204" pitchFamily="34" charset="0"/>
              </a:rPr>
            </a:br>
            <a:r>
              <a:rPr lang="en-US" sz="6000" b="1" dirty="0">
                <a:latin typeface="Arial" panose="020B0604020202020204" pitchFamily="34" charset="0"/>
              </a:rPr>
              <a:t>6</a:t>
            </a:r>
            <a:endParaRPr sz="6000" b="1" dirty="0">
              <a:latin typeface="Arial" panose="020B0604020202020204" pitchFamily="34" charset="0"/>
            </a:endParaRPr>
          </a:p>
        </p:txBody>
      </p:sp>
      <p:sp>
        <p:nvSpPr>
          <p:cNvPr id="1917" name="Google Shape;1917;p49"/>
          <p:cNvSpPr txBox="1">
            <a:spLocks noGrp="1"/>
          </p:cNvSpPr>
          <p:nvPr>
            <p:ph type="subTitle" idx="4294967295"/>
          </p:nvPr>
        </p:nvSpPr>
        <p:spPr>
          <a:xfrm>
            <a:off x="0" y="3173279"/>
            <a:ext cx="12217940" cy="2942643"/>
          </a:xfrm>
          <a:prstGeom prst="rect">
            <a:avLst/>
          </a:prstGeom>
          <a:solidFill>
            <a:srgbClr val="F2F2F2">
              <a:alpha val="85882"/>
            </a:srgbClr>
          </a:solidFill>
        </p:spPr>
        <p:txBody>
          <a:bodyPr spcFirstLastPara="1" vert="horz" wrap="square" lIns="121900" tIns="121900" rIns="121900" bIns="121900" numCol="1" anchor="ctr" anchorCtr="0" compatLnSpc="1">
            <a:prstTxWarp prst="textNoShape">
              <a:avLst/>
            </a:prstTxWarp>
            <a:noAutofit/>
          </a:bodyPr>
          <a:lstStyle/>
          <a:p>
            <a:pPr marL="0" indent="0" algn="ctr">
              <a:spcBef>
                <a:spcPts val="0"/>
              </a:spcBef>
              <a:spcAft>
                <a:spcPts val="0"/>
              </a:spcAft>
              <a:buNone/>
            </a:pPr>
            <a:r>
              <a:rPr lang="en" sz="6400" b="1" dirty="0">
                <a:solidFill>
                  <a:schemeClr val="dk1"/>
                </a:solidFill>
                <a:latin typeface="+mj-lt"/>
              </a:rPr>
              <a:t>CÁC NGHỀ TRUYỀN THỐNG GÓP PHẦN PHÁT TRIỂN KINH TẾ THÀNH PHỐ HÀ NỘI</a:t>
            </a:r>
            <a:endParaRPr sz="6400" b="1" dirty="0"/>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9C38015-F019-AD5B-6BA1-C980F62CF09E}"/>
                  </a:ext>
                </a:extLst>
              </p14:cNvPr>
              <p14:cNvContentPartPr/>
              <p14:nvPr/>
            </p14:nvContentPartPr>
            <p14:xfrm>
              <a:off x="932569" y="5802899"/>
              <a:ext cx="360" cy="360"/>
            </p14:xfrm>
          </p:contentPart>
        </mc:Choice>
        <mc:Fallback xmlns="">
          <p:pic>
            <p:nvPicPr>
              <p:cNvPr id="2" name="Ink 1">
                <a:extLst>
                  <a:ext uri="{FF2B5EF4-FFF2-40B4-BE49-F238E27FC236}">
                    <a16:creationId xmlns:a16="http://schemas.microsoft.com/office/drawing/2014/main" id="{C9C38015-F019-AD5B-6BA1-C980F62CF09E}"/>
                  </a:ext>
                </a:extLst>
              </p:cNvPr>
              <p:cNvPicPr/>
              <p:nvPr/>
            </p:nvPicPr>
            <p:blipFill>
              <a:blip r:embed="rId5"/>
              <a:stretch>
                <a:fillRect/>
              </a:stretch>
            </p:blipFill>
            <p:spPr>
              <a:xfrm>
                <a:off x="878929" y="5695259"/>
                <a:ext cx="108000" cy="216000"/>
              </a:xfrm>
              <a:prstGeom prst="rect">
                <a:avLst/>
              </a:prstGeom>
            </p:spPr>
          </p:pic>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16"/>
                                        </p:tgtEl>
                                        <p:attrNameLst>
                                          <p:attrName>style.visibility</p:attrName>
                                        </p:attrNameLst>
                                      </p:cBhvr>
                                      <p:to>
                                        <p:strVal val="visible"/>
                                      </p:to>
                                    </p:set>
                                    <p:animEffect transition="in" filter="fade">
                                      <p:cBhvr>
                                        <p:cTn id="14" dur="1000"/>
                                        <p:tgtEl>
                                          <p:spTgt spid="1916"/>
                                        </p:tgtEl>
                                      </p:cBhvr>
                                    </p:animEffect>
                                    <p:anim calcmode="lin" valueType="num">
                                      <p:cBhvr>
                                        <p:cTn id="15" dur="1000" fill="hold"/>
                                        <p:tgtEl>
                                          <p:spTgt spid="1916"/>
                                        </p:tgtEl>
                                        <p:attrNameLst>
                                          <p:attrName>ppt_x</p:attrName>
                                        </p:attrNameLst>
                                      </p:cBhvr>
                                      <p:tavLst>
                                        <p:tav tm="0">
                                          <p:val>
                                            <p:strVal val="#ppt_x"/>
                                          </p:val>
                                        </p:tav>
                                        <p:tav tm="100000">
                                          <p:val>
                                            <p:strVal val="#ppt_x"/>
                                          </p:val>
                                        </p:tav>
                                      </p:tavLst>
                                    </p:anim>
                                    <p:anim calcmode="lin" valueType="num">
                                      <p:cBhvr>
                                        <p:cTn id="16" dur="1000" fill="hold"/>
                                        <p:tgtEl>
                                          <p:spTgt spid="19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17">
                                            <p:bg/>
                                          </p:spTgt>
                                        </p:tgtEl>
                                        <p:attrNameLst>
                                          <p:attrName>style.visibility</p:attrName>
                                        </p:attrNameLst>
                                      </p:cBhvr>
                                      <p:to>
                                        <p:strVal val="visible"/>
                                      </p:to>
                                    </p:set>
                                    <p:anim calcmode="lin" valueType="num">
                                      <p:cBhvr>
                                        <p:cTn id="21" dur="500" fill="hold"/>
                                        <p:tgtEl>
                                          <p:spTgt spid="1917">
                                            <p:bg/>
                                          </p:spTgt>
                                        </p:tgtEl>
                                        <p:attrNameLst>
                                          <p:attrName>ppt_w</p:attrName>
                                        </p:attrNameLst>
                                      </p:cBhvr>
                                      <p:tavLst>
                                        <p:tav tm="0">
                                          <p:val>
                                            <p:fltVal val="0"/>
                                          </p:val>
                                        </p:tav>
                                        <p:tav tm="100000">
                                          <p:val>
                                            <p:strVal val="#ppt_w"/>
                                          </p:val>
                                        </p:tav>
                                      </p:tavLst>
                                    </p:anim>
                                    <p:anim calcmode="lin" valueType="num">
                                      <p:cBhvr>
                                        <p:cTn id="22" dur="500" fill="hold"/>
                                        <p:tgtEl>
                                          <p:spTgt spid="1917">
                                            <p:bg/>
                                          </p:spTgt>
                                        </p:tgtEl>
                                        <p:attrNameLst>
                                          <p:attrName>ppt_h</p:attrName>
                                        </p:attrNameLst>
                                      </p:cBhvr>
                                      <p:tavLst>
                                        <p:tav tm="0">
                                          <p:val>
                                            <p:fltVal val="0"/>
                                          </p:val>
                                        </p:tav>
                                        <p:tav tm="100000">
                                          <p:val>
                                            <p:strVal val="#ppt_h"/>
                                          </p:val>
                                        </p:tav>
                                      </p:tavLst>
                                    </p:anim>
                                    <p:animEffect transition="in" filter="fade">
                                      <p:cBhvr>
                                        <p:cTn id="23" dur="500"/>
                                        <p:tgtEl>
                                          <p:spTgt spid="1917">
                                            <p:bg/>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17">
                                            <p:txEl>
                                              <p:pRg st="0" end="0"/>
                                            </p:txEl>
                                          </p:spTgt>
                                        </p:tgtEl>
                                        <p:attrNameLst>
                                          <p:attrName>style.visibility</p:attrName>
                                        </p:attrNameLst>
                                      </p:cBhvr>
                                      <p:to>
                                        <p:strVal val="visible"/>
                                      </p:to>
                                    </p:set>
                                    <p:anim calcmode="lin" valueType="num">
                                      <p:cBhvr>
                                        <p:cTn id="28" dur="500" fill="hold"/>
                                        <p:tgtEl>
                                          <p:spTgt spid="1917">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917">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9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916" grpId="0"/>
      <p:bldP spid="191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grpSp>
        <p:nvGrpSpPr>
          <p:cNvPr id="6145" name="组合 42"/>
          <p:cNvGrpSpPr>
            <a:grpSpLocks/>
          </p:cNvGrpSpPr>
          <p:nvPr/>
        </p:nvGrpSpPr>
        <p:grpSpPr bwMode="auto">
          <a:xfrm>
            <a:off x="513863" y="1964120"/>
            <a:ext cx="2553673" cy="2867219"/>
            <a:chOff x="0" y="0"/>
            <a:chExt cx="1897838" cy="2107541"/>
          </a:xfrm>
        </p:grpSpPr>
        <p:sp>
          <p:nvSpPr>
            <p:cNvPr id="6146"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nvGrpSpPr>
            <p:cNvPr id="6147" name="组合 44"/>
            <p:cNvGrpSpPr>
              <a:grpSpLocks/>
            </p:cNvGrpSpPr>
            <p:nvPr/>
          </p:nvGrpSpPr>
          <p:grpSpPr bwMode="auto">
            <a:xfrm>
              <a:off x="0" y="175321"/>
              <a:ext cx="1563688" cy="1890713"/>
              <a:chOff x="0" y="0"/>
              <a:chExt cx="1563688" cy="1890713"/>
            </a:xfrm>
          </p:grpSpPr>
          <p:sp>
            <p:nvSpPr>
              <p:cNvPr id="6148"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49"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0"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1"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2"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3"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4"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5"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6"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7"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8"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9"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0"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1"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2"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3"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4"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5"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6"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7"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8"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grpSp>
          <p:nvGrpSpPr>
            <p:cNvPr id="6169" name="组合 45"/>
            <p:cNvGrpSpPr>
              <a:grpSpLocks/>
            </p:cNvGrpSpPr>
            <p:nvPr/>
          </p:nvGrpSpPr>
          <p:grpSpPr bwMode="auto">
            <a:xfrm>
              <a:off x="1283475" y="383516"/>
              <a:ext cx="614363" cy="1724025"/>
              <a:chOff x="0" y="0"/>
              <a:chExt cx="614363" cy="1724025"/>
            </a:xfrm>
          </p:grpSpPr>
          <p:sp>
            <p:nvSpPr>
              <p:cNvPr id="6170"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1"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2"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3"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4"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5"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6"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7"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8"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9"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80"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81"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sp>
          <p:nvSpPr>
            <p:cNvPr id="6182" name="文本框 46"/>
            <p:cNvSpPr txBox="1">
              <a:spLocks noChangeArrowheads="1"/>
            </p:cNvSpPr>
            <p:nvPr/>
          </p:nvSpPr>
          <p:spPr bwMode="auto">
            <a:xfrm>
              <a:off x="203510" y="457312"/>
              <a:ext cx="1371600" cy="972790"/>
            </a:xfrm>
            <a:prstGeom prst="rect">
              <a:avLst/>
            </a:prstGeom>
            <a:noFill/>
            <a:ln w="9525">
              <a:noFill/>
              <a:miter lim="800000"/>
              <a:headEnd/>
              <a:tailEnd/>
            </a:ln>
          </p:spPr>
          <p:txBody>
            <a:bodyPr>
              <a:spAutoFit/>
            </a:bodyPr>
            <a:lstStyle/>
            <a:p>
              <a:pPr algn="ctr"/>
              <a:r>
                <a:rPr lang="en-US" altLang="zh-CN" sz="4000" b="1">
                  <a:solidFill>
                    <a:srgbClr val="FF0000"/>
                  </a:solidFill>
                  <a:latin typeface="Times New Roman" panose="02020603050405020304" pitchFamily="18" charset="0"/>
                  <a:ea typeface="微软雅黑" pitchFamily="34" charset="-122"/>
                  <a:cs typeface="Times New Roman" panose="02020603050405020304" pitchFamily="18" charset="0"/>
                </a:rPr>
                <a:t>Nội dung</a:t>
              </a:r>
              <a:endParaRPr lang="zh-CN" altLang="en-US" sz="40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207" name="Picture 71"/>
          <p:cNvPicPr>
            <a:picLocks noChangeAspect="1" noChangeArrowheads="1"/>
          </p:cNvPicPr>
          <p:nvPr/>
        </p:nvPicPr>
        <p:blipFill>
          <a:blip r:embed="rId3" cstate="print"/>
          <a:srcRect/>
          <a:stretch>
            <a:fillRect/>
          </a:stretch>
        </p:blipFill>
        <p:spPr bwMode="auto">
          <a:xfrm>
            <a:off x="10521950" y="1268555"/>
            <a:ext cx="674688" cy="5148120"/>
          </a:xfrm>
          <a:prstGeom prst="rect">
            <a:avLst/>
          </a:prstGeom>
          <a:noFill/>
          <a:ln w="9525">
            <a:noFill/>
            <a:miter lim="800000"/>
            <a:headEnd/>
            <a:tailEnd/>
          </a:ln>
        </p:spPr>
      </p:pic>
      <p:pic>
        <p:nvPicPr>
          <p:cNvPr id="6208" name="Picture 73"/>
          <p:cNvPicPr>
            <a:picLocks noChangeAspect="1" noChangeArrowheads="1"/>
          </p:cNvPicPr>
          <p:nvPr/>
        </p:nvPicPr>
        <p:blipFill>
          <a:blip r:embed="rId4" cstate="print"/>
          <a:srcRect/>
          <a:stretch>
            <a:fillRect/>
          </a:stretch>
        </p:blipFill>
        <p:spPr bwMode="auto">
          <a:xfrm>
            <a:off x="10041014" y="1268555"/>
            <a:ext cx="346859" cy="5148120"/>
          </a:xfrm>
          <a:prstGeom prst="rect">
            <a:avLst/>
          </a:prstGeom>
          <a:noFill/>
          <a:ln w="9525">
            <a:noFill/>
            <a:miter lim="800000"/>
            <a:headEnd/>
            <a:tailEnd/>
          </a:ln>
        </p:spPr>
      </p:pic>
      <p:grpSp>
        <p:nvGrpSpPr>
          <p:cNvPr id="66" name="组合 84"/>
          <p:cNvGrpSpPr>
            <a:grpSpLocks/>
          </p:cNvGrpSpPr>
          <p:nvPr/>
        </p:nvGrpSpPr>
        <p:grpSpPr bwMode="auto">
          <a:xfrm>
            <a:off x="3316090" y="1622688"/>
            <a:ext cx="7867650" cy="1012074"/>
            <a:chOff x="0" y="0"/>
            <a:chExt cx="5467144" cy="668621"/>
          </a:xfrm>
        </p:grpSpPr>
        <p:grpSp>
          <p:nvGrpSpPr>
            <p:cNvPr id="67" name="组合 26"/>
            <p:cNvGrpSpPr>
              <a:grpSpLocks/>
            </p:cNvGrpSpPr>
            <p:nvPr/>
          </p:nvGrpSpPr>
          <p:grpSpPr bwMode="auto">
            <a:xfrm>
              <a:off x="0" y="0"/>
              <a:ext cx="5467144" cy="668621"/>
              <a:chOff x="0" y="0"/>
              <a:chExt cx="10006012" cy="1139825"/>
            </a:xfrm>
          </p:grpSpPr>
          <p:sp>
            <p:nvSpPr>
              <p:cNvPr id="69"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sp>
            <p:nvSpPr>
              <p:cNvPr id="70"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sp>
            <p:nvSpPr>
              <p:cNvPr id="7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grpSp>
        <p:sp>
          <p:nvSpPr>
            <p:cNvPr id="68" name="文本框 80"/>
            <p:cNvSpPr txBox="1">
              <a:spLocks noChangeArrowheads="1"/>
            </p:cNvSpPr>
            <p:nvPr/>
          </p:nvSpPr>
          <p:spPr bwMode="auto">
            <a:xfrm>
              <a:off x="142167" y="35747"/>
              <a:ext cx="4364634" cy="548993"/>
            </a:xfrm>
            <a:prstGeom prst="rect">
              <a:avLst/>
            </a:prstGeom>
            <a:noFill/>
            <a:ln w="9525">
              <a:noFill/>
              <a:miter lim="800000"/>
              <a:headEnd/>
              <a:tailEnd/>
            </a:ln>
          </p:spPr>
          <p:txBody>
            <a:bodyPr wrap="square">
              <a:spAutoFit/>
            </a:bodyPr>
            <a:lstStyle/>
            <a:p>
              <a:pPr algn="just">
                <a:spcAft>
                  <a:spcPts val="800"/>
                </a:spcAft>
              </a:pP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Nội</a:t>
              </a:r>
              <a:endParaRPr lang="en-US" sz="24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2" name="组合 85"/>
          <p:cNvGrpSpPr>
            <a:grpSpLocks/>
          </p:cNvGrpSpPr>
          <p:nvPr/>
        </p:nvGrpSpPr>
        <p:grpSpPr bwMode="auto">
          <a:xfrm>
            <a:off x="3316090" y="3771102"/>
            <a:ext cx="7892049" cy="1065026"/>
            <a:chOff x="-23359" y="19147"/>
            <a:chExt cx="5484099" cy="671641"/>
          </a:xfrm>
        </p:grpSpPr>
        <p:grpSp>
          <p:nvGrpSpPr>
            <p:cNvPr id="73" name="组合 30"/>
            <p:cNvGrpSpPr>
              <a:grpSpLocks/>
            </p:cNvGrpSpPr>
            <p:nvPr/>
          </p:nvGrpSpPr>
          <p:grpSpPr bwMode="auto">
            <a:xfrm>
              <a:off x="-23359" y="19147"/>
              <a:ext cx="5484099" cy="671641"/>
              <a:chOff x="-42751" y="32641"/>
              <a:chExt cx="10037042" cy="1144973"/>
            </a:xfrm>
          </p:grpSpPr>
          <p:sp>
            <p:nvSpPr>
              <p:cNvPr id="75" name="Freeform 30"/>
              <p:cNvSpPr>
                <a:spLocks noChangeArrowheads="1"/>
              </p:cNvSpPr>
              <p:nvPr/>
            </p:nvSpPr>
            <p:spPr bwMode="auto">
              <a:xfrm>
                <a:off x="-42751" y="32641"/>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sp>
            <p:nvSpPr>
              <p:cNvPr id="76" name="Freeform 31"/>
              <p:cNvSpPr>
                <a:spLocks noChangeArrowheads="1"/>
              </p:cNvSpPr>
              <p:nvPr/>
            </p:nvSpPr>
            <p:spPr bwMode="auto">
              <a:xfrm>
                <a:off x="8217879" y="37789"/>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sp>
            <p:nvSpPr>
              <p:cNvPr id="77"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2000">
                  <a:solidFill>
                    <a:srgbClr val="002060"/>
                  </a:solidFill>
                  <a:latin typeface="Times New Roman" panose="02020603050405020304" pitchFamily="18" charset="0"/>
                  <a:cs typeface="Times New Roman" panose="02020603050405020304" pitchFamily="18" charset="0"/>
                </a:endParaRPr>
              </a:p>
            </p:txBody>
          </p:sp>
        </p:grpSp>
        <p:sp>
          <p:nvSpPr>
            <p:cNvPr id="74" name="文本框 81"/>
            <p:cNvSpPr txBox="1">
              <a:spLocks noChangeArrowheads="1"/>
            </p:cNvSpPr>
            <p:nvPr/>
          </p:nvSpPr>
          <p:spPr bwMode="auto">
            <a:xfrm>
              <a:off x="122951" y="111811"/>
              <a:ext cx="4360490" cy="322075"/>
            </a:xfrm>
            <a:prstGeom prst="rect">
              <a:avLst/>
            </a:prstGeom>
            <a:noFill/>
            <a:ln w="9525">
              <a:noFill/>
              <a:miter lim="800000"/>
              <a:headEnd/>
              <a:tailEnd/>
            </a:ln>
          </p:spPr>
          <p:txBody>
            <a:bodyPr wrap="square">
              <a:spAutoFit/>
            </a:bodyPr>
            <a:lstStyle/>
            <a:p>
              <a:pPr algn="just">
                <a:lnSpc>
                  <a:spcPct val="125000"/>
                </a:lnSpc>
                <a:spcAft>
                  <a:spcPts val="800"/>
                </a:spcAft>
              </a:pP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Gía</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Nội</a:t>
              </a:r>
              <a:endParaRPr lang="en-US" sz="24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 name="TextBox 12">
            <a:extLst>
              <a:ext uri="{FF2B5EF4-FFF2-40B4-BE49-F238E27FC236}">
                <a16:creationId xmlns:a16="http://schemas.microsoft.com/office/drawing/2014/main" id="{A46DE616-E3EF-BBA2-84F2-4258B93F1880}"/>
              </a:ext>
            </a:extLst>
          </p:cNvPr>
          <p:cNvSpPr txBox="1"/>
          <p:nvPr/>
        </p:nvSpPr>
        <p:spPr>
          <a:xfrm>
            <a:off x="0" y="-13273"/>
            <a:ext cx="12192000" cy="1107996"/>
          </a:xfrm>
          <a:prstGeom prst="rect">
            <a:avLst/>
          </a:prstGeom>
          <a:solidFill>
            <a:schemeClr val="bg1"/>
          </a:solidFill>
        </p:spPr>
        <p:txBody>
          <a:bodyPr wrap="square" lIns="0" tIns="0" rIns="0" bIns="0" rtlCol="0" anchor="t">
            <a:spAutoFit/>
          </a:bodyPr>
          <a:lstStyle/>
          <a:p>
            <a:pPr marL="0" lvl="1" algn="ctr">
              <a:spcBef>
                <a:spcPts val="2482"/>
              </a:spcBef>
            </a:pPr>
            <a:r>
              <a:rPr lang="en-US" sz="3600" b="1" dirty="0" err="1">
                <a:solidFill>
                  <a:srgbClr val="002060"/>
                </a:solidFill>
                <a:latin typeface="Times New Roman" panose="02020603050405020304" pitchFamily="18" charset="0"/>
                <a:cs typeface="Times New Roman" panose="02020603050405020304" pitchFamily="18" charset="0"/>
              </a:rPr>
              <a:t>Chủ</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r>
              <a:rPr lang="en-US" sz="3600" b="1" dirty="0">
                <a:solidFill>
                  <a:srgbClr val="002060"/>
                </a:solidFill>
                <a:latin typeface="Times New Roman" panose="02020603050405020304" pitchFamily="18" charset="0"/>
                <a:cs typeface="Times New Roman" panose="02020603050405020304" pitchFamily="18" charset="0"/>
              </a:rPr>
              <a:t> 6. </a:t>
            </a:r>
            <a:r>
              <a:rPr lang="en-US" sz="3600" b="1" dirty="0" err="1">
                <a:solidFill>
                  <a:srgbClr val="002060"/>
                </a:solidFill>
                <a:latin typeface="Times New Roman" panose="02020603050405020304" pitchFamily="18" charset="0"/>
                <a:cs typeface="Times New Roman" panose="02020603050405020304" pitchFamily="18" charset="0"/>
              </a:rPr>
              <a:t>Các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nghề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góp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phát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triển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tế</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thành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Nội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145"/>
                                        </p:tgtEl>
                                        <p:attrNameLst>
                                          <p:attrName>style.visibility</p:attrName>
                                        </p:attrNameLst>
                                      </p:cBhvr>
                                      <p:to>
                                        <p:strVal val="visible"/>
                                      </p:to>
                                    </p:set>
                                    <p:animEffect transition="in" filter="circle(in)">
                                      <p:cBhvr>
                                        <p:cTn id="14" dur="2000"/>
                                        <p:tgtEl>
                                          <p:spTgt spid="614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207"/>
                                        </p:tgtEl>
                                        <p:attrNameLst>
                                          <p:attrName>style.visibility</p:attrName>
                                        </p:attrNameLst>
                                      </p:cBhvr>
                                      <p:to>
                                        <p:strVal val="visible"/>
                                      </p:to>
                                    </p:set>
                                    <p:anim calcmode="lin" valueType="num">
                                      <p:cBhvr>
                                        <p:cTn id="19" dur="500" fill="hold"/>
                                        <p:tgtEl>
                                          <p:spTgt spid="6207"/>
                                        </p:tgtEl>
                                        <p:attrNameLst>
                                          <p:attrName>ppt_w</p:attrName>
                                        </p:attrNameLst>
                                      </p:cBhvr>
                                      <p:tavLst>
                                        <p:tav tm="0">
                                          <p:val>
                                            <p:fltVal val="0"/>
                                          </p:val>
                                        </p:tav>
                                        <p:tav tm="100000">
                                          <p:val>
                                            <p:strVal val="#ppt_w"/>
                                          </p:val>
                                        </p:tav>
                                      </p:tavLst>
                                    </p:anim>
                                    <p:anim calcmode="lin" valueType="num">
                                      <p:cBhvr>
                                        <p:cTn id="20" dur="500" fill="hold"/>
                                        <p:tgtEl>
                                          <p:spTgt spid="6207"/>
                                        </p:tgtEl>
                                        <p:attrNameLst>
                                          <p:attrName>ppt_h</p:attrName>
                                        </p:attrNameLst>
                                      </p:cBhvr>
                                      <p:tavLst>
                                        <p:tav tm="0">
                                          <p:val>
                                            <p:fltVal val="0"/>
                                          </p:val>
                                        </p:tav>
                                        <p:tav tm="100000">
                                          <p:val>
                                            <p:strVal val="#ppt_h"/>
                                          </p:val>
                                        </p:tav>
                                      </p:tavLst>
                                    </p:anim>
                                    <p:animEffect transition="in" filter="fade">
                                      <p:cBhvr>
                                        <p:cTn id="21" dur="500"/>
                                        <p:tgtEl>
                                          <p:spTgt spid="6207"/>
                                        </p:tgtEl>
                                      </p:cBhvr>
                                    </p:animEffect>
                                  </p:childTnLst>
                                </p:cTn>
                              </p:par>
                              <p:par>
                                <p:cTn id="22" presetID="53" presetClass="entr" presetSubtype="16" fill="hold" nodeType="withEffect">
                                  <p:stCondLst>
                                    <p:cond delay="0"/>
                                  </p:stCondLst>
                                  <p:childTnLst>
                                    <p:set>
                                      <p:cBhvr>
                                        <p:cTn id="23" dur="1" fill="hold">
                                          <p:stCondLst>
                                            <p:cond delay="0"/>
                                          </p:stCondLst>
                                        </p:cTn>
                                        <p:tgtEl>
                                          <p:spTgt spid="6208"/>
                                        </p:tgtEl>
                                        <p:attrNameLst>
                                          <p:attrName>style.visibility</p:attrName>
                                        </p:attrNameLst>
                                      </p:cBhvr>
                                      <p:to>
                                        <p:strVal val="visible"/>
                                      </p:to>
                                    </p:set>
                                    <p:anim calcmode="lin" valueType="num">
                                      <p:cBhvr>
                                        <p:cTn id="24" dur="500" fill="hold"/>
                                        <p:tgtEl>
                                          <p:spTgt spid="6208"/>
                                        </p:tgtEl>
                                        <p:attrNameLst>
                                          <p:attrName>ppt_w</p:attrName>
                                        </p:attrNameLst>
                                      </p:cBhvr>
                                      <p:tavLst>
                                        <p:tav tm="0">
                                          <p:val>
                                            <p:fltVal val="0"/>
                                          </p:val>
                                        </p:tav>
                                        <p:tav tm="100000">
                                          <p:val>
                                            <p:strVal val="#ppt_w"/>
                                          </p:val>
                                        </p:tav>
                                      </p:tavLst>
                                    </p:anim>
                                    <p:anim calcmode="lin" valueType="num">
                                      <p:cBhvr>
                                        <p:cTn id="25" dur="500" fill="hold"/>
                                        <p:tgtEl>
                                          <p:spTgt spid="6208"/>
                                        </p:tgtEl>
                                        <p:attrNameLst>
                                          <p:attrName>ppt_h</p:attrName>
                                        </p:attrNameLst>
                                      </p:cBhvr>
                                      <p:tavLst>
                                        <p:tav tm="0">
                                          <p:val>
                                            <p:fltVal val="0"/>
                                          </p:val>
                                        </p:tav>
                                        <p:tav tm="100000">
                                          <p:val>
                                            <p:strVal val="#ppt_h"/>
                                          </p:val>
                                        </p:tav>
                                      </p:tavLst>
                                    </p:anim>
                                    <p:animEffect transition="in" filter="fade">
                                      <p:cBhvr>
                                        <p:cTn id="26" dur="500"/>
                                        <p:tgtEl>
                                          <p:spTgt spid="620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Effect transition="in" filter="fade">
                                      <p:cBhvr>
                                        <p:cTn id="33" dur="500"/>
                                        <p:tgtEl>
                                          <p:spTgt spid="6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500" fill="hold"/>
                                        <p:tgtEl>
                                          <p:spTgt spid="72"/>
                                        </p:tgtEl>
                                        <p:attrNameLst>
                                          <p:attrName>ppt_w</p:attrName>
                                        </p:attrNameLst>
                                      </p:cBhvr>
                                      <p:tavLst>
                                        <p:tav tm="0">
                                          <p:val>
                                            <p:fltVal val="0"/>
                                          </p:val>
                                        </p:tav>
                                        <p:tav tm="100000">
                                          <p:val>
                                            <p:strVal val="#ppt_w"/>
                                          </p:val>
                                        </p:tav>
                                      </p:tavLst>
                                    </p:anim>
                                    <p:anim calcmode="lin" valueType="num">
                                      <p:cBhvr>
                                        <p:cTn id="39" dur="500" fill="hold"/>
                                        <p:tgtEl>
                                          <p:spTgt spid="72"/>
                                        </p:tgtEl>
                                        <p:attrNameLst>
                                          <p:attrName>ppt_h</p:attrName>
                                        </p:attrNameLst>
                                      </p:cBhvr>
                                      <p:tavLst>
                                        <p:tav tm="0">
                                          <p:val>
                                            <p:fltVal val="0"/>
                                          </p:val>
                                        </p:tav>
                                        <p:tav tm="100000">
                                          <p:val>
                                            <p:strVal val="#ppt_h"/>
                                          </p:val>
                                        </p:tav>
                                      </p:tavLst>
                                    </p:anim>
                                    <p:animEffect transition="in" filter="fade">
                                      <p:cBhvr>
                                        <p:cTn id="4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2254"/>
        <p:cNvGrpSpPr/>
        <p:nvPr/>
      </p:nvGrpSpPr>
      <p:grpSpPr>
        <a:xfrm>
          <a:off x="0" y="0"/>
          <a:ext cx="0" cy="0"/>
          <a:chOff x="0" y="0"/>
          <a:chExt cx="0" cy="0"/>
        </a:xfrm>
      </p:grpSpPr>
      <p:sp>
        <p:nvSpPr>
          <p:cNvPr id="2255" name="Google Shape;2255;p51"/>
          <p:cNvSpPr/>
          <p:nvPr/>
        </p:nvSpPr>
        <p:spPr>
          <a:xfrm>
            <a:off x="2195279" y="629038"/>
            <a:ext cx="2006800" cy="2186800"/>
          </a:xfrm>
          <a:prstGeom prst="round2Diag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256" name="Google Shape;2256;p51"/>
          <p:cNvSpPr txBox="1">
            <a:spLocks noGrp="1"/>
          </p:cNvSpPr>
          <p:nvPr>
            <p:ph type="title" idx="4294967295"/>
          </p:nvPr>
        </p:nvSpPr>
        <p:spPr>
          <a:xfrm>
            <a:off x="1523999" y="2847221"/>
            <a:ext cx="10496551" cy="2589213"/>
          </a:xfrm>
          <a:prstGeom prst="rect">
            <a:avLst/>
          </a:prstGeom>
        </p:spPr>
        <p:txBody>
          <a:bodyPr spcFirstLastPara="1" vert="horz" wrap="square" lIns="121900" tIns="121900" rIns="121900" bIns="121900" numCol="1" anchor="ctr" anchorCtr="0" compatLnSpc="1">
            <a:prstTxWarp prst="textNoShape">
              <a:avLst/>
            </a:prstTxWarp>
            <a:noAutofit/>
          </a:bodyPr>
          <a:lstStyle/>
          <a:p>
            <a:pPr>
              <a:spcBef>
                <a:spcPts val="0"/>
              </a:spcBef>
              <a:spcAft>
                <a:spcPts val="0"/>
              </a:spcAft>
            </a:pPr>
            <a:r>
              <a:rPr lang="en-US" sz="4800" b="1" dirty="0">
                <a:latin typeface="+mn-lt"/>
              </a:rPr>
              <a:t>TÌNH HÌNH PHÁT TRIỂN CÁC NGHỀ TRUYỀN THỐNG Ở THÀNH PHỐ HÀ NỘI</a:t>
            </a:r>
          </a:p>
        </p:txBody>
      </p:sp>
      <p:sp>
        <p:nvSpPr>
          <p:cNvPr id="2257" name="Google Shape;2257;p51"/>
          <p:cNvSpPr txBox="1">
            <a:spLocks noGrp="1"/>
          </p:cNvSpPr>
          <p:nvPr>
            <p:ph type="title" idx="4294967295"/>
          </p:nvPr>
        </p:nvSpPr>
        <p:spPr>
          <a:xfrm>
            <a:off x="1711985" y="659646"/>
            <a:ext cx="2973388" cy="2187575"/>
          </a:xfrm>
          <a:prstGeom prst="rect">
            <a:avLst/>
          </a:prstGeom>
        </p:spPr>
        <p:txBody>
          <a:bodyPr spcFirstLastPara="1" vert="horz" wrap="square" lIns="121900" tIns="121900" rIns="121900" bIns="121900" numCol="1" anchor="ctr" anchorCtr="0" compatLnSpc="1">
            <a:prstTxWarp prst="textNoShape">
              <a:avLst/>
            </a:prstTxWarp>
            <a:noAutofit/>
          </a:bodyPr>
          <a:lstStyle/>
          <a:p>
            <a:pPr algn="ctr">
              <a:spcBef>
                <a:spcPts val="0"/>
              </a:spcBef>
              <a:spcAft>
                <a:spcPts val="0"/>
              </a:spcAft>
            </a:pPr>
            <a:r>
              <a:rPr lang="en" sz="9333" b="1" dirty="0">
                <a:latin typeface="Arial" panose="020B0604020202020204" pitchFamily="34" charset="0"/>
              </a:rPr>
              <a:t>1</a:t>
            </a:r>
            <a:endParaRPr sz="9333" b="1" dirty="0">
              <a:latin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5"/>
                                        </p:tgtEl>
                                        <p:attrNameLst>
                                          <p:attrName>style.visibility</p:attrName>
                                        </p:attrNameLst>
                                      </p:cBhvr>
                                      <p:to>
                                        <p:strVal val="visible"/>
                                      </p:to>
                                    </p:set>
                                    <p:anim calcmode="lin" valueType="num">
                                      <p:cBhvr additive="base">
                                        <p:cTn id="7" dur="500" fill="hold"/>
                                        <p:tgtEl>
                                          <p:spTgt spid="2255"/>
                                        </p:tgtEl>
                                        <p:attrNameLst>
                                          <p:attrName>ppt_x</p:attrName>
                                        </p:attrNameLst>
                                      </p:cBhvr>
                                      <p:tavLst>
                                        <p:tav tm="0">
                                          <p:val>
                                            <p:strVal val="#ppt_x"/>
                                          </p:val>
                                        </p:tav>
                                        <p:tav tm="100000">
                                          <p:val>
                                            <p:strVal val="#ppt_x"/>
                                          </p:val>
                                        </p:tav>
                                      </p:tavLst>
                                    </p:anim>
                                    <p:anim calcmode="lin" valueType="num">
                                      <p:cBhvr additive="base">
                                        <p:cTn id="8" dur="500" fill="hold"/>
                                        <p:tgtEl>
                                          <p:spTgt spid="22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7"/>
                                        </p:tgtEl>
                                        <p:attrNameLst>
                                          <p:attrName>style.visibility</p:attrName>
                                        </p:attrNameLst>
                                      </p:cBhvr>
                                      <p:to>
                                        <p:strVal val="visible"/>
                                      </p:to>
                                    </p:set>
                                    <p:anim calcmode="lin" valueType="num">
                                      <p:cBhvr additive="base">
                                        <p:cTn id="11" dur="500" fill="hold"/>
                                        <p:tgtEl>
                                          <p:spTgt spid="2257"/>
                                        </p:tgtEl>
                                        <p:attrNameLst>
                                          <p:attrName>ppt_x</p:attrName>
                                        </p:attrNameLst>
                                      </p:cBhvr>
                                      <p:tavLst>
                                        <p:tav tm="0">
                                          <p:val>
                                            <p:strVal val="#ppt_x"/>
                                          </p:val>
                                        </p:tav>
                                        <p:tav tm="100000">
                                          <p:val>
                                            <p:strVal val="#ppt_x"/>
                                          </p:val>
                                        </p:tav>
                                      </p:tavLst>
                                    </p:anim>
                                    <p:anim calcmode="lin" valueType="num">
                                      <p:cBhvr additive="base">
                                        <p:cTn id="12" dur="500" fill="hold"/>
                                        <p:tgtEl>
                                          <p:spTgt spid="22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56"/>
                                        </p:tgtEl>
                                        <p:attrNameLst>
                                          <p:attrName>style.visibility</p:attrName>
                                        </p:attrNameLst>
                                      </p:cBhvr>
                                      <p:to>
                                        <p:strVal val="visible"/>
                                      </p:to>
                                    </p:set>
                                    <p:anim calcmode="lin" valueType="num">
                                      <p:cBhvr>
                                        <p:cTn id="17" dur="500" fill="hold"/>
                                        <p:tgtEl>
                                          <p:spTgt spid="2256"/>
                                        </p:tgtEl>
                                        <p:attrNameLst>
                                          <p:attrName>ppt_w</p:attrName>
                                        </p:attrNameLst>
                                      </p:cBhvr>
                                      <p:tavLst>
                                        <p:tav tm="0">
                                          <p:val>
                                            <p:fltVal val="0"/>
                                          </p:val>
                                        </p:tav>
                                        <p:tav tm="100000">
                                          <p:val>
                                            <p:strVal val="#ppt_w"/>
                                          </p:val>
                                        </p:tav>
                                      </p:tavLst>
                                    </p:anim>
                                    <p:anim calcmode="lin" valueType="num">
                                      <p:cBhvr>
                                        <p:cTn id="18" dur="500" fill="hold"/>
                                        <p:tgtEl>
                                          <p:spTgt spid="2256"/>
                                        </p:tgtEl>
                                        <p:attrNameLst>
                                          <p:attrName>ppt_h</p:attrName>
                                        </p:attrNameLst>
                                      </p:cBhvr>
                                      <p:tavLst>
                                        <p:tav tm="0">
                                          <p:val>
                                            <p:fltVal val="0"/>
                                          </p:val>
                                        </p:tav>
                                        <p:tav tm="100000">
                                          <p:val>
                                            <p:strVal val="#ppt_h"/>
                                          </p:val>
                                        </p:tav>
                                      </p:tavLst>
                                    </p:anim>
                                    <p:animEffect transition="in" filter="fade">
                                      <p:cBhvr>
                                        <p:cTn id="19" dur="500"/>
                                        <p:tgtEl>
                                          <p:spTgt spid="2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 grpId="0" animBg="1"/>
      <p:bldP spid="2256" grpId="0"/>
      <p:bldP spid="2257" grpId="0"/>
    </p:bldLst>
  </p:timing>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Template>
  <TotalTime>9257</TotalTime>
  <Pages>0</Pages>
  <Words>1025</Words>
  <Characters>0</Characters>
  <Application>Microsoft Office PowerPoint</Application>
  <PresentationFormat>Widescreen</PresentationFormat>
  <Lines>0</Lines>
  <Paragraphs>101</Paragraphs>
  <Slides>34</Slides>
  <Notes>11</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#9Slide03 Comfortaa</vt:lpstr>
      <vt:lpstr>Arial</vt:lpstr>
      <vt:lpstr>Brick Sans</vt:lpstr>
      <vt:lpstr>Calibri</vt:lpstr>
      <vt:lpstr>Calibri Light</vt:lpstr>
      <vt:lpstr>GeosansLight</vt:lpstr>
      <vt:lpstr>Livvic</vt:lpstr>
      <vt:lpstr>Permanent Marker</vt:lpstr>
      <vt:lpstr>Roboto Condensed Light</vt:lpstr>
      <vt:lpstr>Times New Roman</vt:lpstr>
      <vt:lpstr>Wingdings</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Chủ đề 6</vt:lpstr>
      <vt:lpstr>PowerPoint Presentation</vt:lpstr>
      <vt:lpstr>TÌNH HÌNH PHÁT TRIỂN CÁC NGHỀ TRUYỀN THỐNG Ở THÀNH PHỐ HÀ NỘI</vt:lpstr>
      <vt:lpstr>PowerPoint Presentation</vt:lpstr>
      <vt:lpstr>Nghề truyền thống</vt:lpstr>
      <vt:lpstr>1. Tình hình phát triển các nghề truyền thống ở TP.Hà Nội</vt:lpstr>
      <vt:lpstr>Trong quá trình phát triển, các nghề truyền thống có nhiều thuận lợi nhưng cũng đang gặp phải một số khó khăn nhất định.</vt:lpstr>
      <vt:lpstr>Nguyên nhân, việc các nghề truyền thông đang được phục hồi và phát triển?</vt:lpstr>
      <vt:lpstr>PowerPoint Presentation</vt:lpstr>
      <vt:lpstr>VÍ DỤ</vt:lpstr>
      <vt:lpstr>Chọn làng nghề nổi tiếng (ô màu cam) phù hợp với nghề truyền thống (ô màu xanh)</vt:lpstr>
      <vt:lpstr>GIÁ TRỊ CỦA CÁC NGHỀ TRUYỀN THỐNG Ở HÀ NỘI</vt:lpstr>
      <vt:lpstr>PowerPoint Presentation</vt:lpstr>
      <vt:lpstr>PowerPoint Presentation</vt:lpstr>
      <vt:lpstr>PowerPoint Presentation</vt:lpstr>
      <vt:lpstr>Nghề truyền thống còn có giá trị về mặt kinh tế</vt:lpstr>
      <vt:lpstr>PowerPoint Presentation</vt:lpstr>
      <vt:lpstr>Em đồng ý với ý kiến của bạn nào? Vì sao  Theo em, HS cần làm gì để góp phần bảo tồn và phát triển các nghề truyền thống tại địa phương.  </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HƯỚNG DẪN VỀ NHÀ</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OS</cp:lastModifiedBy>
  <cp:revision>179</cp:revision>
  <dcterms:created xsi:type="dcterms:W3CDTF">2018-12-07T06:34:09Z</dcterms:created>
  <dcterms:modified xsi:type="dcterms:W3CDTF">2024-05-21T03:46:08Z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