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076e058048e44ba2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67" r:id="rId11"/>
    <p:sldId id="289" r:id="rId12"/>
    <p:sldId id="273" r:id="rId13"/>
    <p:sldId id="274" r:id="rId14"/>
    <p:sldId id="275" r:id="rId15"/>
    <p:sldId id="288" r:id="rId16"/>
    <p:sldId id="276" r:id="rId17"/>
    <p:sldId id="277" r:id="rId18"/>
    <p:sldId id="278" r:id="rId19"/>
    <p:sldId id="279" r:id="rId20"/>
    <p:sldId id="287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3" autoAdjust="0"/>
  </p:normalViewPr>
  <p:slideViewPr>
    <p:cSldViewPr>
      <p:cViewPr varScale="1">
        <p:scale>
          <a:sx n="66" d="100"/>
          <a:sy n="66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8D17-D0C4-45E1-B1F8-003C9887EA9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C23F-1D5F-4E4D-BD80-D17884FF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0C23F-1D5F-4E4D-BD80-D17884FFC7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0C23F-1D5F-4E4D-BD80-D17884FFC7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83B4-2103-4B59-A2AC-6ADEFB0A9E30}" type="datetimeFigureOut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47AD-6551-4722-925D-803948ABB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7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62F1-A4BC-4A9D-8E1B-4051C97BBF0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18.xml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8.jpeg"/><Relationship Id="rId3" Type="http://schemas.openxmlformats.org/officeDocument/2006/relationships/slide" Target="slide16.xml"/><Relationship Id="rId7" Type="http://schemas.openxmlformats.org/officeDocument/2006/relationships/image" Target="../media/image44.wmf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5.wmf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e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GD&amp;ĐÀO TẠO…</a:t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TRƯỜNG…..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057400"/>
            <a:ext cx="46482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9A6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" y="1334294"/>
            <a:ext cx="4267200" cy="4297680"/>
          </a:xfrm>
          <a:prstGeom prst="rect">
            <a:avLst/>
          </a:prstGeom>
          <a:solidFill>
            <a:srgbClr val="D6D2B6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6200" y="1313021"/>
            <a:ext cx="4343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đi</a:t>
            </a:r>
            <a:r>
              <a:rPr lang="en-US" altLang="en-US" sz="2400" b="1" dirty="0">
                <a:latin typeface="Times New Roman" pitchFamily="18" charset="0"/>
              </a:rPr>
              <a:t> qua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đỉnh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ngoại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</a:rPr>
              <a:t>đ</a:t>
            </a:r>
            <a:r>
              <a:rPr lang="en-US" altLang="en-US" sz="2400" b="1" dirty="0">
                <a:latin typeface="Times New Roman" pitchFamily="18" charset="0"/>
              </a:rPr>
              <a:t>a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xúc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với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cạnh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</a:rPr>
              <a:t>đ</a:t>
            </a:r>
            <a:r>
              <a:rPr lang="en-US" altLang="en-US" sz="2400" b="1" dirty="0">
                <a:latin typeface="Times New Roman" pitchFamily="18" charset="0"/>
              </a:rPr>
              <a:t>a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ngoại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4495800" y="609600"/>
            <a:ext cx="0" cy="624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03325"/>
            <a:ext cx="223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6075"/>
            <a:ext cx="1990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79525"/>
            <a:ext cx="1990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079875"/>
            <a:ext cx="2085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70038"/>
            <a:ext cx="22098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4683">
            <a:off x="6858000" y="781050"/>
            <a:ext cx="20240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0325"/>
            <a:ext cx="2057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70325"/>
            <a:ext cx="2209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9850"/>
            <a:ext cx="20621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822325"/>
            <a:ext cx="19637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279525"/>
            <a:ext cx="18176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0855">
            <a:off x="4124325" y="1517650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362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94200"/>
            <a:ext cx="1943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181600" y="32988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a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43800" y="31686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b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105400" y="61563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c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391400" y="6232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d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778916" y="0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94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decel="100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decel="100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decel="100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decel="100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decel="100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decel="100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41" grpId="0"/>
      <p:bldP spid="30741" grpId="1"/>
      <p:bldP spid="30741" grpId="2"/>
      <p:bldP spid="30741" grpId="3"/>
      <p:bldP spid="30741" grpId="4"/>
      <p:bldP spid="30741" grpId="5"/>
      <p:bldP spid="30741" grpId="6"/>
      <p:bldP spid="30741" grpId="7"/>
      <p:bldP spid="30742" grpId="0"/>
      <p:bldP spid="30742" grpId="1"/>
      <p:bldP spid="30742" grpId="2"/>
      <p:bldP spid="30742" grpId="3"/>
      <p:bldP spid="30742" grpId="4"/>
      <p:bldP spid="30742" grpId="5"/>
      <p:bldP spid="30742" grpId="6"/>
      <p:bldP spid="30742" grpId="7"/>
      <p:bldP spid="30743" grpId="0"/>
      <p:bldP spid="30743" grpId="1"/>
      <p:bldP spid="30743" grpId="2"/>
      <p:bldP spid="30743" grpId="3"/>
      <p:bldP spid="30743" grpId="4"/>
      <p:bldP spid="30743" grpId="5"/>
      <p:bldP spid="30743" grpId="6"/>
      <p:bldP spid="30743" grpId="7"/>
      <p:bldP spid="30744" grpId="0"/>
      <p:bldP spid="30744" grpId="1"/>
      <p:bldP spid="30744" grpId="2"/>
      <p:bldP spid="3074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 = 2cm.</a:t>
            </a:r>
          </a:p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ABCDEF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(O).</a:t>
            </a:r>
          </a:p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r.</a:t>
            </a:r>
          </a:p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(O; r).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578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5"/>
          <p:cNvSpPr>
            <a:spLocks noChangeShapeType="1"/>
          </p:cNvSpPr>
          <p:nvPr/>
        </p:nvSpPr>
        <p:spPr bwMode="auto">
          <a:xfrm>
            <a:off x="4730151" y="1233488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Text Box 24"/>
          <p:cNvSpPr txBox="1">
            <a:spLocks noChangeArrowheads="1"/>
          </p:cNvSpPr>
          <p:nvPr/>
        </p:nvSpPr>
        <p:spPr bwMode="auto">
          <a:xfrm>
            <a:off x="129911" y="1181100"/>
            <a:ext cx="2362200" cy="396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.VnTimeH" pitchFamily="34" charset="0"/>
              </a:rPr>
              <a:t>1. §</a:t>
            </a:r>
            <a:r>
              <a:rPr lang="en-US" altLang="en-US" sz="2000" b="1" dirty="0" err="1" smtClean="0">
                <a:latin typeface=".VnTimeH" pitchFamily="34" charset="0"/>
              </a:rPr>
              <a:t>Þnh</a:t>
            </a:r>
            <a:r>
              <a:rPr lang="en-US" altLang="en-US" sz="2000" b="1" dirty="0" smtClean="0">
                <a:latin typeface=".VnTimeH" pitchFamily="34" charset="0"/>
              </a:rPr>
              <a:t> </a:t>
            </a:r>
            <a:r>
              <a:rPr lang="en-US" altLang="en-US" sz="2000" b="1" dirty="0" err="1">
                <a:latin typeface=".VnTimeH" pitchFamily="34" charset="0"/>
              </a:rPr>
              <a:t>nghÜa</a:t>
            </a:r>
            <a:r>
              <a:rPr lang="en-US" altLang="en-US" sz="2000" b="1" dirty="0">
                <a:latin typeface=".VnTimeH" pitchFamily="34" charset="0"/>
              </a:rPr>
              <a:t>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24400" y="1084263"/>
            <a:ext cx="533400" cy="4667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fani HeavyH" pitchFamily="34" charset="0"/>
              </a:rPr>
              <a:t>?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876800" y="906462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a)VÏ </a:t>
            </a:r>
            <a:r>
              <a:rPr lang="en-US" altLang="en-US" sz="2400" b="1" dirty="0" smtClean="0">
                <a:latin typeface=".VnTime" pitchFamily="34" charset="0"/>
              </a:rPr>
              <a:t>®­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 smtClean="0">
                <a:latin typeface=".VnTime" pitchFamily="34" charset="0"/>
              </a:rPr>
              <a:t>êng</a:t>
            </a:r>
            <a:r>
              <a:rPr lang="en-US" altLang="en-US" sz="2400" b="1" dirty="0" smtClean="0">
                <a:latin typeface=".VnTime" pitchFamily="34" charset="0"/>
              </a:rPr>
              <a:t> </a:t>
            </a:r>
            <a:r>
              <a:rPr lang="en-US" altLang="en-US" sz="2400" b="1" dirty="0" err="1">
                <a:latin typeface=".VnTime" pitchFamily="34" charset="0"/>
              </a:rPr>
              <a:t>trßn</a:t>
            </a:r>
            <a:r>
              <a:rPr lang="en-US" altLang="en-US" sz="2400" b="1" dirty="0">
                <a:latin typeface=".VnTime" pitchFamily="34" charset="0"/>
              </a:rPr>
              <a:t> </a:t>
            </a:r>
            <a:r>
              <a:rPr lang="en-US" altLang="en-US" sz="2400" b="1" dirty="0" err="1">
                <a:latin typeface=".VnTime" pitchFamily="34" charset="0"/>
              </a:rPr>
              <a:t>t©m</a:t>
            </a:r>
            <a:r>
              <a:rPr lang="en-US" altLang="en-US" sz="2400" b="1" dirty="0">
                <a:latin typeface=".VnTime" pitchFamily="34" charset="0"/>
              </a:rPr>
              <a:t> O </a:t>
            </a:r>
            <a:r>
              <a:rPr lang="en-US" altLang="en-US" sz="2400" b="1" dirty="0" err="1">
                <a:latin typeface=".VnTime" pitchFamily="34" charset="0"/>
              </a:rPr>
              <a:t>cã</a:t>
            </a:r>
            <a:r>
              <a:rPr lang="en-US" altLang="en-US" sz="2400" b="1" dirty="0">
                <a:latin typeface=".VnTime" pitchFamily="34" charset="0"/>
              </a:rPr>
              <a:t> </a:t>
            </a:r>
            <a:r>
              <a:rPr lang="en-US" altLang="en-US" sz="2400" b="1" dirty="0" err="1">
                <a:latin typeface=".VnTime" pitchFamily="34" charset="0"/>
              </a:rPr>
              <a:t>b¸n</a:t>
            </a:r>
            <a:r>
              <a:rPr lang="en-US" altLang="en-US" sz="2400" b="1" dirty="0">
                <a:latin typeface=".VnTime" pitchFamily="34" charset="0"/>
              </a:rPr>
              <a:t> </a:t>
            </a:r>
            <a:r>
              <a:rPr lang="en-US" altLang="en-US" sz="2400" b="1" dirty="0" err="1">
                <a:latin typeface=".VnTime" pitchFamily="34" charset="0"/>
              </a:rPr>
              <a:t>kÝnh</a:t>
            </a:r>
            <a:r>
              <a:rPr lang="en-US" altLang="en-US" sz="2400" b="1" dirty="0">
                <a:latin typeface=".VnTime" pitchFamily="34" charset="0"/>
              </a:rPr>
              <a:t> R = 2cm ?</a:t>
            </a:r>
          </a:p>
        </p:txBody>
      </p:sp>
      <p:sp>
        <p:nvSpPr>
          <p:cNvPr id="120865" name="Text Box 33"/>
          <p:cNvSpPr txBox="1">
            <a:spLocks noChangeArrowheads="1"/>
          </p:cNvSpPr>
          <p:nvPr/>
        </p:nvSpPr>
        <p:spPr bwMode="auto">
          <a:xfrm>
            <a:off x="4876800" y="1524000"/>
            <a:ext cx="441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Time" pitchFamily="34" charset="0"/>
              </a:rPr>
              <a:t>b)VÏ </a:t>
            </a:r>
            <a:r>
              <a:rPr lang="en-US" altLang="en-US" sz="2400" b="1" i="1" dirty="0" err="1">
                <a:latin typeface=".VnTime" pitchFamily="34" charset="0"/>
              </a:rPr>
              <a:t>mét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lôc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gi¸c</a:t>
            </a:r>
            <a:r>
              <a:rPr lang="en-US" altLang="en-US" sz="2400" b="1" i="1" dirty="0">
                <a:latin typeface=".VnTime" pitchFamily="34" charset="0"/>
              </a:rPr>
              <a:t> ®</a:t>
            </a:r>
            <a:r>
              <a:rPr lang="en-US" altLang="en-US" sz="2400" b="1" i="1" dirty="0" err="1">
                <a:latin typeface=".VnTime" pitchFamily="34" charset="0"/>
              </a:rPr>
              <a:t>Òu</a:t>
            </a:r>
            <a:r>
              <a:rPr lang="en-US" altLang="en-US" sz="2400" b="1" i="1" dirty="0">
                <a:latin typeface=".VnTime" pitchFamily="34" charset="0"/>
              </a:rPr>
              <a:t> ABCDEF </a:t>
            </a:r>
            <a:r>
              <a:rPr lang="en-US" altLang="en-US" sz="2400" b="1" i="1" dirty="0" err="1">
                <a:latin typeface=".VnTime" pitchFamily="34" charset="0"/>
              </a:rPr>
              <a:t>cã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tÊt</a:t>
            </a:r>
            <a:r>
              <a:rPr lang="en-US" altLang="en-US" sz="2400" b="1" i="1" dirty="0">
                <a:latin typeface=".VnTime" pitchFamily="34" charset="0"/>
              </a:rPr>
              <a:t> c¶ </a:t>
            </a:r>
            <a:r>
              <a:rPr lang="en-US" altLang="en-US" sz="2400" b="1" i="1" dirty="0" err="1">
                <a:latin typeface=".VnTime" pitchFamily="34" charset="0"/>
              </a:rPr>
              <a:t>c¸c</a:t>
            </a:r>
            <a:r>
              <a:rPr lang="en-US" altLang="en-US" sz="2400" b="1" i="1" dirty="0">
                <a:latin typeface=".VnTime" pitchFamily="34" charset="0"/>
              </a:rPr>
              <a:t> ®</a:t>
            </a:r>
            <a:r>
              <a:rPr lang="en-US" altLang="en-US" sz="2400" b="1" i="1" dirty="0" err="1">
                <a:latin typeface=".VnTime" pitchFamily="34" charset="0"/>
              </a:rPr>
              <a:t>Ønh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n»m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trªn</a:t>
            </a:r>
            <a:r>
              <a:rPr lang="en-US" altLang="en-US" sz="2400" b="1" i="1" dirty="0">
                <a:latin typeface=".VnTime" pitchFamily="34" charset="0"/>
              </a:rPr>
              <a:t> ®­</a:t>
            </a:r>
            <a:r>
              <a:rPr lang="en-US" altLang="en-US" sz="2400" b="1" i="1" dirty="0" err="1">
                <a:latin typeface=".VnTime" pitchFamily="34" charset="0"/>
              </a:rPr>
              <a:t>êng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trßn</a:t>
            </a:r>
            <a:r>
              <a:rPr lang="en-US" altLang="en-US" sz="2400" b="1" i="1" dirty="0">
                <a:latin typeface=".VnTime" pitchFamily="34" charset="0"/>
              </a:rPr>
              <a:t> (O) ? </a:t>
            </a:r>
            <a:r>
              <a:rPr lang="en-US" altLang="en-US" sz="2400" b="1" i="1" dirty="0" err="1">
                <a:latin typeface=".VnTime" pitchFamily="34" charset="0"/>
              </a:rPr>
              <a:t>H·y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nªu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c¸ch</a:t>
            </a:r>
            <a:r>
              <a:rPr lang="en-US" altLang="en-US" sz="2400" b="1" i="1" dirty="0">
                <a:latin typeface=".VnTime" pitchFamily="34" charset="0"/>
              </a:rPr>
              <a:t> </a:t>
            </a:r>
            <a:r>
              <a:rPr lang="en-US" altLang="en-US" sz="2400" b="1" i="1" dirty="0" err="1">
                <a:latin typeface=".VnTime" pitchFamily="34" charset="0"/>
              </a:rPr>
              <a:t>vÏ</a:t>
            </a:r>
            <a:r>
              <a:rPr lang="en-US" altLang="en-US" sz="2400" b="1" i="1" dirty="0">
                <a:solidFill>
                  <a:srgbClr val="FFFF66"/>
                </a:solidFill>
                <a:latin typeface=".VnTime" pitchFamily="34" charset="0"/>
              </a:rPr>
              <a:t> </a:t>
            </a:r>
            <a:r>
              <a:rPr lang="en-US" altLang="en-US" sz="2400" b="1" i="1" dirty="0">
                <a:latin typeface=".VnTime" pitchFamily="34" charset="0"/>
              </a:rPr>
              <a:t>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05713" y="2362200"/>
            <a:ext cx="19050" cy="2300288"/>
            <a:chOff x="2226" y="1881"/>
            <a:chExt cx="12" cy="1449"/>
          </a:xfrm>
        </p:grpSpPr>
        <p:sp>
          <p:nvSpPr>
            <p:cNvPr id="35877" name="Rectangle 3"/>
            <p:cNvSpPr>
              <a:spLocks noChangeArrowheads="1"/>
            </p:cNvSpPr>
            <p:nvPr/>
          </p:nvSpPr>
          <p:spPr bwMode="auto">
            <a:xfrm>
              <a:off x="2226" y="2610"/>
              <a:ext cx="12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5878" name="Rectangle 4"/>
            <p:cNvSpPr>
              <a:spLocks noChangeArrowheads="1"/>
            </p:cNvSpPr>
            <p:nvPr/>
          </p:nvSpPr>
          <p:spPr bwMode="auto">
            <a:xfrm>
              <a:off x="2226" y="1881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15345" y="3505200"/>
            <a:ext cx="19050" cy="2286000"/>
            <a:chOff x="3696" y="2160"/>
            <a:chExt cx="12" cy="1440"/>
          </a:xfrm>
        </p:grpSpPr>
        <p:sp>
          <p:nvSpPr>
            <p:cNvPr id="35875" name="Rectangle 13"/>
            <p:cNvSpPr>
              <a:spLocks noChangeArrowheads="1"/>
            </p:cNvSpPr>
            <p:nvPr/>
          </p:nvSpPr>
          <p:spPr bwMode="auto">
            <a:xfrm>
              <a:off x="3696" y="2160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5876" name="Rectangle 14"/>
            <p:cNvSpPr>
              <a:spLocks noChangeArrowheads="1"/>
            </p:cNvSpPr>
            <p:nvPr/>
          </p:nvSpPr>
          <p:spPr bwMode="auto">
            <a:xfrm>
              <a:off x="3696" y="2880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7262813" y="4343400"/>
            <a:ext cx="65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.VnTime" pitchFamily="34" charset="0"/>
              </a:rPr>
              <a:t>O </a:t>
            </a:r>
            <a:r>
              <a:rPr lang="en-US" altLang="en-US" sz="2400" b="1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7096125" y="386715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.VnTime" pitchFamily="34" charset="0"/>
              </a:rPr>
              <a:t>2cm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7405688" y="31575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6234113" y="37861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 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20851" name="Arc 19"/>
          <p:cNvSpPr>
            <a:spLocks/>
          </p:cNvSpPr>
          <p:nvPr/>
        </p:nvSpPr>
        <p:spPr bwMode="auto">
          <a:xfrm>
            <a:off x="6629400" y="3505200"/>
            <a:ext cx="984250" cy="1143000"/>
          </a:xfrm>
          <a:custGeom>
            <a:avLst/>
            <a:gdLst>
              <a:gd name="T0" fmla="*/ 2147483647 w 18588"/>
              <a:gd name="T1" fmla="*/ 2147483647 h 21597"/>
              <a:gd name="T2" fmla="*/ 0 w 18588"/>
              <a:gd name="T3" fmla="*/ 2147483647 h 21597"/>
              <a:gd name="T4" fmla="*/ 2147483647 w 18588"/>
              <a:gd name="T5" fmla="*/ 0 h 21597"/>
              <a:gd name="T6" fmla="*/ 0 60000 65536"/>
              <a:gd name="T7" fmla="*/ 0 60000 65536"/>
              <a:gd name="T8" fmla="*/ 0 60000 65536"/>
              <a:gd name="T9" fmla="*/ 0 w 18588"/>
              <a:gd name="T10" fmla="*/ 0 h 21597"/>
              <a:gd name="T11" fmla="*/ 18588 w 18588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88" h="21597" fill="none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</a:path>
              <a:path w="18588" h="21597" stroke="0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  <a:lnTo>
                  <a:pt x="18588" y="0"/>
                </a:lnTo>
                <a:lnTo>
                  <a:pt x="18202" y="215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75413" y="2952750"/>
            <a:ext cx="320675" cy="2270125"/>
            <a:chOff x="2402" y="1773"/>
            <a:chExt cx="202" cy="1430"/>
          </a:xfrm>
        </p:grpSpPr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 rot="-9900000">
              <a:off x="2402" y="2483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 rot="-9900000">
              <a:off x="2592" y="1773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sp>
        <p:nvSpPr>
          <p:cNvPr id="120855" name="Arc 23"/>
          <p:cNvSpPr>
            <a:spLocks/>
          </p:cNvSpPr>
          <p:nvPr/>
        </p:nvSpPr>
        <p:spPr bwMode="auto">
          <a:xfrm>
            <a:off x="6323013" y="4095750"/>
            <a:ext cx="582612" cy="1143000"/>
          </a:xfrm>
          <a:custGeom>
            <a:avLst/>
            <a:gdLst>
              <a:gd name="T0" fmla="*/ 2147483647 w 11014"/>
              <a:gd name="T1" fmla="*/ 2147483647 h 21600"/>
              <a:gd name="T2" fmla="*/ 0 w 11014"/>
              <a:gd name="T3" fmla="*/ 2147483647 h 21600"/>
              <a:gd name="T4" fmla="*/ 2147483647 w 11014"/>
              <a:gd name="T5" fmla="*/ 0 h 21600"/>
              <a:gd name="T6" fmla="*/ 0 60000 65536"/>
              <a:gd name="T7" fmla="*/ 0 60000 65536"/>
              <a:gd name="T8" fmla="*/ 0 60000 65536"/>
              <a:gd name="T9" fmla="*/ 0 w 11014"/>
              <a:gd name="T10" fmla="*/ 0 h 21600"/>
              <a:gd name="T11" fmla="*/ 11014 w 110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14" h="21600" fill="none" extrusionOk="0">
                <a:moveTo>
                  <a:pt x="11014" y="20979"/>
                </a:moveTo>
                <a:cubicBezTo>
                  <a:pt x="9331" y="21391"/>
                  <a:pt x="7605" y="21599"/>
                  <a:pt x="5873" y="21600"/>
                </a:cubicBezTo>
                <a:cubicBezTo>
                  <a:pt x="3887" y="21600"/>
                  <a:pt x="1910" y="21326"/>
                  <a:pt x="-1" y="20786"/>
                </a:cubicBezTo>
              </a:path>
              <a:path w="11014" h="21600" stroke="0" extrusionOk="0">
                <a:moveTo>
                  <a:pt x="11014" y="20979"/>
                </a:moveTo>
                <a:cubicBezTo>
                  <a:pt x="9331" y="21391"/>
                  <a:pt x="7605" y="21599"/>
                  <a:pt x="5873" y="21600"/>
                </a:cubicBezTo>
                <a:cubicBezTo>
                  <a:pt x="3887" y="21600"/>
                  <a:pt x="1910" y="21326"/>
                  <a:pt x="-1" y="20786"/>
                </a:cubicBezTo>
                <a:lnTo>
                  <a:pt x="5873" y="0"/>
                </a:lnTo>
                <a:lnTo>
                  <a:pt x="11014" y="209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6515100" y="4867275"/>
            <a:ext cx="6858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itchFamily="34" charset="0"/>
              </a:rPr>
              <a:t>C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96025" y="3115845"/>
            <a:ext cx="2790825" cy="3049588"/>
            <a:chOff x="1026" y="1977"/>
            <a:chExt cx="1758" cy="1873"/>
          </a:xfrm>
        </p:grpSpPr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 rot="1773621">
              <a:off x="1152" y="2304"/>
              <a:ext cx="1428" cy="1232"/>
            </a:xfrm>
            <a:prstGeom prst="hexagon">
              <a:avLst>
                <a:gd name="adj" fmla="val 28977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1728" y="1977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A</a:t>
              </a:r>
            </a:p>
          </p:txBody>
        </p:sp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>
              <a:off x="2475" y="240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F</a:t>
              </a:r>
            </a:p>
          </p:txBody>
        </p:sp>
        <p:sp>
          <p:nvSpPr>
            <p:cNvPr id="35869" name="Text Box 29"/>
            <p:cNvSpPr txBox="1">
              <a:spLocks noChangeArrowheads="1"/>
            </p:cNvSpPr>
            <p:nvPr/>
          </p:nvSpPr>
          <p:spPr bwMode="auto">
            <a:xfrm>
              <a:off x="2496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E</a:t>
              </a:r>
            </a:p>
          </p:txBody>
        </p:sp>
        <p:sp>
          <p:nvSpPr>
            <p:cNvPr id="35870" name="Text Box 30"/>
            <p:cNvSpPr txBox="1">
              <a:spLocks noChangeArrowheads="1"/>
            </p:cNvSpPr>
            <p:nvPr/>
          </p:nvSpPr>
          <p:spPr bwMode="auto">
            <a:xfrm>
              <a:off x="1776" y="360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D</a:t>
              </a:r>
            </a:p>
          </p:txBody>
        </p:sp>
        <p:sp>
          <p:nvSpPr>
            <p:cNvPr id="35871" name="Text Box 31"/>
            <p:cNvSpPr txBox="1">
              <a:spLocks noChangeArrowheads="1"/>
            </p:cNvSpPr>
            <p:nvPr/>
          </p:nvSpPr>
          <p:spPr bwMode="auto">
            <a:xfrm>
              <a:off x="1050" y="321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C</a:t>
              </a:r>
            </a:p>
          </p:txBody>
        </p:sp>
        <p:sp>
          <p:nvSpPr>
            <p:cNvPr id="35872" name="Text Box 32"/>
            <p:cNvSpPr txBox="1">
              <a:spLocks noChangeArrowheads="1"/>
            </p:cNvSpPr>
            <p:nvPr/>
          </p:nvSpPr>
          <p:spPr bwMode="auto">
            <a:xfrm>
              <a:off x="1026" y="241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B</a:t>
              </a:r>
            </a:p>
          </p:txBody>
        </p:sp>
      </p:grpSp>
      <p:sp>
        <p:nvSpPr>
          <p:cNvPr id="120873" name="Oval 41"/>
          <p:cNvSpPr>
            <a:spLocks noChangeArrowheads="1"/>
          </p:cNvSpPr>
          <p:nvPr/>
        </p:nvSpPr>
        <p:spPr bwMode="auto">
          <a:xfrm>
            <a:off x="6477000" y="3505200"/>
            <a:ext cx="22860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682066" y="1553368"/>
            <a:ext cx="4876800" cy="1616075"/>
            <a:chOff x="26" y="2489"/>
            <a:chExt cx="2880" cy="1018"/>
          </a:xfrm>
        </p:grpSpPr>
        <p:sp>
          <p:nvSpPr>
            <p:cNvPr id="35864" name="Text Box 42"/>
            <p:cNvSpPr txBox="1">
              <a:spLocks noChangeArrowheads="1"/>
            </p:cNvSpPr>
            <p:nvPr/>
          </p:nvSpPr>
          <p:spPr bwMode="auto">
            <a:xfrm>
              <a:off x="26" y="2489"/>
              <a:ext cx="288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err="1">
                  <a:latin typeface=".VnTime" pitchFamily="34" charset="0"/>
                </a:rPr>
                <a:t>Cã</a:t>
              </a:r>
              <a:r>
                <a:rPr lang="en-US" altLang="en-US" sz="2000" dirty="0">
                  <a:latin typeface=".VnTime" pitchFamily="34" charset="0"/>
                </a:rPr>
                <a:t>     OAB ®</a:t>
              </a:r>
              <a:r>
                <a:rPr lang="en-US" altLang="en-US" sz="2000" dirty="0" err="1">
                  <a:latin typeface=".VnTime" pitchFamily="34" charset="0"/>
                </a:rPr>
                <a:t>Òu</a:t>
              </a:r>
              <a:r>
                <a:rPr lang="en-US" altLang="en-US" sz="2000" dirty="0">
                  <a:latin typeface=".VnTime" pitchFamily="34" charset="0"/>
                </a:rPr>
                <a:t> (do OA=OB vµ </a:t>
              </a:r>
              <a:r>
                <a:rPr lang="en-US" altLang="en-US" sz="2000" dirty="0" err="1">
                  <a:latin typeface=".VnTime" pitchFamily="34" charset="0"/>
                </a:rPr>
                <a:t>gãc</a:t>
              </a:r>
              <a:r>
                <a:rPr lang="en-US" altLang="en-US" sz="2000" dirty="0">
                  <a:latin typeface=".VnTime" pitchFamily="34" charset="0"/>
                </a:rPr>
                <a:t> AOB=60</a:t>
              </a:r>
              <a:r>
                <a:rPr lang="en-US" altLang="en-US" sz="2000" baseline="30000" dirty="0">
                  <a:latin typeface=".VnTime" pitchFamily="34" charset="0"/>
                </a:rPr>
                <a:t>0</a:t>
              </a:r>
              <a:r>
                <a:rPr lang="en-US" altLang="en-US" sz="2000" dirty="0">
                  <a:latin typeface=".VnTime" pitchFamily="34" charset="0"/>
                </a:rPr>
                <a:t>) </a:t>
              </a:r>
              <a:r>
                <a:rPr lang="en-US" altLang="en-US" sz="2000" dirty="0" err="1">
                  <a:latin typeface=".VnTime" pitchFamily="34" charset="0"/>
                </a:rPr>
                <a:t>nªn</a:t>
              </a:r>
              <a:r>
                <a:rPr lang="en-US" altLang="en-US" sz="2000" dirty="0">
                  <a:latin typeface=".VnTime" pitchFamily="34" charset="0"/>
                </a:rPr>
                <a:t> AB=OA=OB=R=2cm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.VnTime" pitchFamily="34" charset="0"/>
                </a:rPr>
                <a:t>Ta </a:t>
              </a:r>
              <a:r>
                <a:rPr lang="en-US" altLang="en-US" sz="2000" dirty="0" err="1">
                  <a:latin typeface=".VnTime" pitchFamily="34" charset="0"/>
                </a:rPr>
                <a:t>cã</a:t>
              </a:r>
              <a:r>
                <a:rPr lang="en-US" altLang="en-US" sz="2000" dirty="0">
                  <a:latin typeface=".VnTime" pitchFamily="34" charset="0"/>
                </a:rPr>
                <a:t>: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.VnTime" pitchFamily="34" charset="0"/>
                </a:rPr>
                <a:t>AB = BC= CD = DE = EF = FA = R=2cm</a:t>
              </a:r>
            </a:p>
          </p:txBody>
        </p:sp>
        <p:sp>
          <p:nvSpPr>
            <p:cNvPr id="35865" name="AutoShape 38"/>
            <p:cNvSpPr>
              <a:spLocks noChangeArrowheads="1"/>
            </p:cNvSpPr>
            <p:nvPr/>
          </p:nvSpPr>
          <p:spPr bwMode="auto">
            <a:xfrm>
              <a:off x="315" y="2528"/>
              <a:ext cx="96" cy="14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5860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44958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</a:rPr>
              <a:t>*</a:t>
            </a:r>
            <a:r>
              <a:rPr lang="en-US" altLang="en-US" sz="2400" b="1" dirty="0" err="1" smtClean="0">
                <a:latin typeface="Times New Roman" pitchFamily="18" charset="0"/>
              </a:rPr>
              <a:t>Đường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tròn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một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gọi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gọi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đường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tròn</a:t>
            </a:r>
            <a:r>
              <a:rPr lang="en-US" altLang="en-US" sz="2400" b="1" dirty="0" smtClean="0">
                <a:latin typeface="Times New Roman" pitchFamily="18" charset="0"/>
              </a:rPr>
              <a:t>.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5861" name="Text Box 62"/>
          <p:cNvSpPr txBox="1">
            <a:spLocks noChangeArrowheads="1"/>
          </p:cNvSpPr>
          <p:nvPr/>
        </p:nvSpPr>
        <p:spPr bwMode="auto">
          <a:xfrm>
            <a:off x="152400" y="3505200"/>
            <a:ext cx="44958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  *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</a:endParaRPr>
          </a:p>
        </p:txBody>
      </p:sp>
      <p:pic>
        <p:nvPicPr>
          <p:cNvPr id="9280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7" y="5482212"/>
            <a:ext cx="1425311" cy="128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40"/>
          <p:cNvSpPr>
            <a:spLocks noChangeArrowheads="1"/>
          </p:cNvSpPr>
          <p:nvPr/>
        </p:nvSpPr>
        <p:spPr bwMode="auto">
          <a:xfrm>
            <a:off x="958041" y="0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0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120841" grpId="0"/>
      <p:bldP spid="120841" grpId="1"/>
      <p:bldP spid="120865" grpId="0"/>
      <p:bldP spid="120865" grpId="1"/>
      <p:bldP spid="120847" grpId="0"/>
      <p:bldP spid="120848" grpId="0"/>
      <p:bldP spid="120849" grpId="0"/>
      <p:bldP spid="120849" grpId="1"/>
      <p:bldP spid="120850" grpId="0"/>
      <p:bldP spid="120850" grpId="1"/>
      <p:bldP spid="120851" grpId="0" animBg="1"/>
      <p:bldP spid="120851" grpId="1" animBg="1"/>
      <p:bldP spid="120855" grpId="0" animBg="1"/>
      <p:bldP spid="120855" grpId="1" animBg="1"/>
      <p:bldP spid="120856" grpId="0"/>
      <p:bldP spid="120856" grpId="1"/>
      <p:bldP spid="1208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5"/>
          <p:cNvSpPr>
            <a:spLocks noChangeShapeType="1"/>
          </p:cNvSpPr>
          <p:nvPr/>
        </p:nvSpPr>
        <p:spPr bwMode="auto">
          <a:xfrm>
            <a:off x="4648200" y="12192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4648200" y="1092200"/>
            <a:ext cx="533400" cy="4667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fani HeavyH" pitchFamily="34" charset="0"/>
              </a:rPr>
              <a:t>?</a:t>
            </a:r>
          </a:p>
        </p:txBody>
      </p:sp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4648200" y="144780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 i="1">
                <a:latin typeface="Times New Roman" pitchFamily="18" charset="0"/>
                <a:cs typeface="Times New Roman" pitchFamily="18" charset="0"/>
              </a:rPr>
              <a:t>c)Vì sao tâm O cách đều các cạnh của lục giác đều này ?</a:t>
            </a:r>
          </a:p>
        </p:txBody>
      </p:sp>
      <p:sp>
        <p:nvSpPr>
          <p:cNvPr id="36870" name="Oval 12"/>
          <p:cNvSpPr>
            <a:spLocks noChangeArrowheads="1"/>
          </p:cNvSpPr>
          <p:nvPr/>
        </p:nvSpPr>
        <p:spPr bwMode="auto">
          <a:xfrm>
            <a:off x="6296025" y="3457575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6871" name="Group 14"/>
          <p:cNvGrpSpPr>
            <a:grpSpLocks/>
          </p:cNvGrpSpPr>
          <p:nvPr/>
        </p:nvGrpSpPr>
        <p:grpSpPr bwMode="auto">
          <a:xfrm>
            <a:off x="6096000" y="3076575"/>
            <a:ext cx="2790825" cy="2943225"/>
            <a:chOff x="1026" y="1977"/>
            <a:chExt cx="1758" cy="1854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 rot="1773621">
              <a:off x="1152" y="2304"/>
              <a:ext cx="1428" cy="1232"/>
            </a:xfrm>
            <a:prstGeom prst="hexagon">
              <a:avLst>
                <a:gd name="adj" fmla="val 28977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6885" name="Text Box 16"/>
            <p:cNvSpPr txBox="1">
              <a:spLocks noChangeArrowheads="1"/>
            </p:cNvSpPr>
            <p:nvPr/>
          </p:nvSpPr>
          <p:spPr bwMode="auto">
            <a:xfrm>
              <a:off x="1728" y="197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A</a:t>
              </a:r>
            </a:p>
          </p:txBody>
        </p:sp>
        <p:sp>
          <p:nvSpPr>
            <p:cNvPr id="36886" name="Text Box 17"/>
            <p:cNvSpPr txBox="1">
              <a:spLocks noChangeArrowheads="1"/>
            </p:cNvSpPr>
            <p:nvPr/>
          </p:nvSpPr>
          <p:spPr bwMode="auto">
            <a:xfrm>
              <a:off x="2475" y="240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F</a:t>
              </a:r>
            </a:p>
          </p:txBody>
        </p:sp>
        <p:sp>
          <p:nvSpPr>
            <p:cNvPr id="36887" name="Text Box 18"/>
            <p:cNvSpPr txBox="1">
              <a:spLocks noChangeArrowheads="1"/>
            </p:cNvSpPr>
            <p:nvPr/>
          </p:nvSpPr>
          <p:spPr bwMode="auto">
            <a:xfrm>
              <a:off x="2496" y="316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E</a:t>
              </a:r>
            </a:p>
          </p:txBody>
        </p:sp>
        <p:sp>
          <p:nvSpPr>
            <p:cNvPr id="36888" name="Text Box 19"/>
            <p:cNvSpPr txBox="1">
              <a:spLocks noChangeArrowheads="1"/>
            </p:cNvSpPr>
            <p:nvPr/>
          </p:nvSpPr>
          <p:spPr bwMode="auto">
            <a:xfrm>
              <a:off x="1776" y="360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D</a:t>
              </a:r>
            </a:p>
          </p:txBody>
        </p:sp>
        <p:sp>
          <p:nvSpPr>
            <p:cNvPr id="36889" name="Text Box 20"/>
            <p:cNvSpPr txBox="1">
              <a:spLocks noChangeArrowheads="1"/>
            </p:cNvSpPr>
            <p:nvPr/>
          </p:nvSpPr>
          <p:spPr bwMode="auto">
            <a:xfrm>
              <a:off x="1053" y="321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C</a:t>
              </a:r>
              <a:endParaRPr lang="en-US" altLang="en-US" sz="1600" b="1">
                <a:latin typeface=".VnTime" pitchFamily="34" charset="0"/>
              </a:endParaRPr>
            </a:p>
          </p:txBody>
        </p:sp>
        <p:sp>
          <p:nvSpPr>
            <p:cNvPr id="36890" name="Text Box 21"/>
            <p:cNvSpPr txBox="1">
              <a:spLocks noChangeArrowheads="1"/>
            </p:cNvSpPr>
            <p:nvPr/>
          </p:nvSpPr>
          <p:spPr bwMode="auto">
            <a:xfrm>
              <a:off x="1026" y="241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B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/>
        </p:nvSpPr>
        <p:spPr bwMode="auto">
          <a:xfrm flipH="1">
            <a:off x="7370255" y="4550856"/>
            <a:ext cx="1031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3" name="Group 28"/>
          <p:cNvGrpSpPr>
            <a:grpSpLocks/>
          </p:cNvGrpSpPr>
          <p:nvPr/>
        </p:nvGrpSpPr>
        <p:grpSpPr bwMode="auto">
          <a:xfrm>
            <a:off x="6477001" y="3603624"/>
            <a:ext cx="1919287" cy="1946277"/>
            <a:chOff x="4080" y="2278"/>
            <a:chExt cx="1226" cy="1226"/>
          </a:xfrm>
        </p:grpSpPr>
        <p:sp>
          <p:nvSpPr>
            <p:cNvPr id="36881" name="Oval 23"/>
            <p:cNvSpPr>
              <a:spLocks noChangeArrowheads="1"/>
            </p:cNvSpPr>
            <p:nvPr/>
          </p:nvSpPr>
          <p:spPr bwMode="auto">
            <a:xfrm rot="5400000">
              <a:off x="4080" y="2278"/>
              <a:ext cx="1226" cy="1226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altLang="en-US"/>
            </a:p>
          </p:txBody>
        </p:sp>
        <p:sp>
          <p:nvSpPr>
            <p:cNvPr id="36882" name="Text Box 24"/>
            <p:cNvSpPr txBox="1">
              <a:spLocks noChangeArrowheads="1"/>
            </p:cNvSpPr>
            <p:nvPr/>
          </p:nvSpPr>
          <p:spPr bwMode="auto">
            <a:xfrm>
              <a:off x="4376" y="267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.VnTime" pitchFamily="34" charset="0"/>
                </a:rPr>
                <a:t>O </a:t>
              </a:r>
              <a:r>
                <a:rPr lang="en-US" altLang="en-US" sz="2400">
                  <a:solidFill>
                    <a:srgbClr val="FF0000"/>
                  </a:solidFill>
                  <a:latin typeface=".VnTime" pitchFamily="34" charset="0"/>
                </a:rPr>
                <a:t>.</a:t>
              </a:r>
            </a:p>
          </p:txBody>
        </p:sp>
        <p:sp>
          <p:nvSpPr>
            <p:cNvPr id="36883" name="Text Box 25"/>
            <p:cNvSpPr txBox="1">
              <a:spLocks noChangeArrowheads="1"/>
            </p:cNvSpPr>
            <p:nvPr/>
          </p:nvSpPr>
          <p:spPr bwMode="auto">
            <a:xfrm>
              <a:off x="4704" y="278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.VnTime" pitchFamily="34" charset="0"/>
                </a:rPr>
                <a:t>r</a:t>
              </a:r>
            </a:p>
          </p:txBody>
        </p:sp>
      </p:grp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8455" y="5120358"/>
            <a:ext cx="4648200" cy="163121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* Theo tính chất về dây và khoảng cách từ tâm đến dây ta có:</a:t>
            </a:r>
          </a:p>
          <a:p>
            <a:pPr algn="just"/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AB = BC = CD = DE = EF = FA =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2cm</a:t>
            </a:r>
            <a:r>
              <a:rPr lang="vi-VN" altLang="en-US" sz="2000" b="1" i="1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Khoảng cách từ tâm O đến các cạnh của lục giác đều ABCDEF bằng nhau = r.</a:t>
            </a:r>
          </a:p>
        </p:txBody>
      </p:sp>
      <p:sp>
        <p:nvSpPr>
          <p:cNvPr id="190491" name="Text Box 27"/>
          <p:cNvSpPr txBox="1">
            <a:spLocks noChangeArrowheads="1"/>
          </p:cNvSpPr>
          <p:nvPr/>
        </p:nvSpPr>
        <p:spPr bwMode="auto">
          <a:xfrm>
            <a:off x="4686300" y="1474258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 i="1" dirty="0">
                <a:latin typeface="Times New Roman" pitchFamily="18" charset="0"/>
                <a:cs typeface="Times New Roman" pitchFamily="18" charset="0"/>
              </a:rPr>
              <a:t>d)Vẽ đường tròn tâm O bán kính r?</a:t>
            </a:r>
          </a:p>
        </p:txBody>
      </p:sp>
      <p:sp>
        <p:nvSpPr>
          <p:cNvPr id="190493" name="Text Box 29"/>
          <p:cNvSpPr txBox="1">
            <a:spLocks noChangeArrowheads="1"/>
          </p:cNvSpPr>
          <p:nvPr/>
        </p:nvSpPr>
        <p:spPr bwMode="auto">
          <a:xfrm>
            <a:off x="4724400" y="22860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 i="1" dirty="0">
                <a:latin typeface="Times New Roman" pitchFamily="18" charset="0"/>
                <a:cs typeface="Times New Roman" pitchFamily="18" charset="0"/>
              </a:rPr>
              <a:t>Đường tròn(O; r) có vị trí như thế nào với lục giác đều ABCDEF ?</a:t>
            </a:r>
          </a:p>
        </p:txBody>
      </p:sp>
      <p:sp>
        <p:nvSpPr>
          <p:cNvPr id="190494" name="Text Box 30"/>
          <p:cNvSpPr txBox="1">
            <a:spLocks noChangeArrowheads="1"/>
          </p:cNvSpPr>
          <p:nvPr/>
        </p:nvSpPr>
        <p:spPr bwMode="auto">
          <a:xfrm>
            <a:off x="4800600" y="5883275"/>
            <a:ext cx="4343400" cy="83026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Đường tròn (O; r) là đường tròn nội tiếp lục giác đều ABCDEF.</a:t>
            </a: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922855" y="2975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29911" y="822325"/>
            <a:ext cx="2362200" cy="396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.VnTimeH" pitchFamily="34" charset="0"/>
              </a:rPr>
              <a:t>1. §</a:t>
            </a:r>
            <a:r>
              <a:rPr lang="en-US" altLang="en-US" sz="2000" b="1" dirty="0" err="1" smtClean="0">
                <a:latin typeface=".VnTimeH" pitchFamily="34" charset="0"/>
              </a:rPr>
              <a:t>Þnh</a:t>
            </a:r>
            <a:r>
              <a:rPr lang="en-US" altLang="en-US" sz="2000" b="1" dirty="0" smtClean="0">
                <a:latin typeface=".VnTimeH" pitchFamily="34" charset="0"/>
              </a:rPr>
              <a:t> </a:t>
            </a:r>
            <a:r>
              <a:rPr lang="en-US" altLang="en-US" sz="2000" b="1" dirty="0" err="1">
                <a:latin typeface=".VnTimeH" pitchFamily="34" charset="0"/>
              </a:rPr>
              <a:t>nghÜa</a:t>
            </a:r>
            <a:r>
              <a:rPr lang="en-US" altLang="en-US" sz="2000" b="1" dirty="0">
                <a:latin typeface=".VnTimeH" pitchFamily="34" charset="0"/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0" y="1208325"/>
            <a:ext cx="4656655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*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-1" y="3147450"/>
            <a:ext cx="4656655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  *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9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9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2" grpId="0"/>
      <p:bldP spid="190492" grpId="1"/>
      <p:bldP spid="190490" grpId="0" animBg="1"/>
      <p:bldP spid="190490" grpId="1" animBg="1"/>
      <p:bldP spid="190491" grpId="0"/>
      <p:bldP spid="190493" grpId="0"/>
      <p:bldP spid="1904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5"/>
          <p:cNvSpPr>
            <a:spLocks noChangeShapeType="1"/>
          </p:cNvSpPr>
          <p:nvPr/>
        </p:nvSpPr>
        <p:spPr bwMode="auto">
          <a:xfrm>
            <a:off x="4724400" y="12192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724400" y="12827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Có phải bất kì  đa giác nào cũng nội tiếp đường tròn hay không? </a:t>
            </a: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4572000" y="3657600"/>
            <a:ext cx="4648200" cy="1905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Ta đã biết:</a:t>
            </a: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Tam giác đều, hình vuông (tứ giác đều), </a:t>
            </a: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lục giác  đều có cả đường tròn </a:t>
            </a: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ngoại tiếp và đường tròn nội tiếp. </a:t>
            </a:r>
          </a:p>
          <a:p>
            <a:pPr algn="ctr"/>
            <a:endParaRPr lang="en-US" altLang="en-US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4648200" y="24257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Vậy những đa giác như thế nào thì luôn có cả đường tròn nội tiếp và đường tròn ngoại tiếp ?</a:t>
            </a:r>
          </a:p>
        </p:txBody>
      </p:sp>
      <p:sp>
        <p:nvSpPr>
          <p:cNvPr id="72793" name="Text Box 89"/>
          <p:cNvSpPr txBox="1">
            <a:spLocks noChangeArrowheads="1"/>
          </p:cNvSpPr>
          <p:nvPr/>
        </p:nvSpPr>
        <p:spPr bwMode="auto">
          <a:xfrm>
            <a:off x="163778" y="4174061"/>
            <a:ext cx="2057400" cy="4000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 b="1">
                <a:latin typeface=".VnTimeH" pitchFamily="34" charset="0"/>
              </a:defRPr>
            </a:lvl1pPr>
            <a:lvl2pPr>
              <a:defRPr sz="2800">
                <a:latin typeface="Arial" charset="0"/>
              </a:defRPr>
            </a:lvl2pPr>
            <a:lvl3pPr>
              <a:defRPr sz="2400">
                <a:latin typeface="Arial" charset="0"/>
              </a:defRPr>
            </a:lvl3pPr>
            <a:lvl4pPr>
              <a:defRPr sz="2000">
                <a:latin typeface="Arial" charset="0"/>
              </a:defRPr>
            </a:lvl4pPr>
            <a:lvl5pPr>
              <a:defRPr sz="2000">
                <a:latin typeface="Arial" charset="0"/>
              </a:defRPr>
            </a:lvl5pPr>
            <a:lvl6pPr eaLnBrk="0" hangingPunct="0">
              <a:defRPr sz="2000">
                <a:latin typeface="Arial" charset="0"/>
              </a:defRPr>
            </a:lvl6pPr>
            <a:lvl7pPr eaLnBrk="0" hangingPunct="0">
              <a:defRPr sz="2000">
                <a:latin typeface="Arial" charset="0"/>
              </a:defRPr>
            </a:lvl7pPr>
            <a:lvl8pPr eaLnBrk="0" hangingPunct="0">
              <a:defRPr sz="2000">
                <a:latin typeface="Arial" charset="0"/>
              </a:defRPr>
            </a:lvl8pPr>
            <a:lvl9pPr eaLnBrk="0" hangingPunct="0">
              <a:defRPr sz="2000">
                <a:latin typeface="Arial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ĐỊNH LÝ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94" name="Text Box 90"/>
          <p:cNvSpPr txBox="1">
            <a:spLocks noChangeArrowheads="1"/>
          </p:cNvSpPr>
          <p:nvPr/>
        </p:nvSpPr>
        <p:spPr bwMode="auto">
          <a:xfrm>
            <a:off x="163778" y="4622800"/>
            <a:ext cx="4484422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1800" b="1" dirty="0">
                <a:latin typeface="Times New Roman" pitchFamily="18" charset="0"/>
                <a:cs typeface="Times New Roman" pitchFamily="18" charset="0"/>
              </a:rPr>
              <a:t>Bất kì đa giác đều nào cũng có một và chỉ một đường tròn ngoại tiếp , có 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altLang="en-US" sz="1800" b="1" dirty="0">
                <a:latin typeface="Times New Roman" pitchFamily="18" charset="0"/>
                <a:cs typeface="Times New Roman" pitchFamily="18" charset="0"/>
              </a:rPr>
              <a:t>ột và chỉ một đường tròn nội </a:t>
            </a:r>
            <a:r>
              <a:rPr lang="vi-VN" altLang="en-US" sz="1800" b="1" dirty="0" smtClean="0">
                <a:latin typeface="Times New Roman" pitchFamily="18" charset="0"/>
                <a:cs typeface="Times New Roman" pitchFamily="18" charset="0"/>
              </a:rPr>
              <a:t>tiếp.</a:t>
            </a:r>
            <a:endParaRPr lang="en-US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91" name="Text Box 87"/>
          <p:cNvSpPr txBox="1">
            <a:spLocks noChangeArrowheads="1"/>
          </p:cNvSpPr>
          <p:nvPr/>
        </p:nvSpPr>
        <p:spPr bwMode="auto">
          <a:xfrm>
            <a:off x="152400" y="5534025"/>
            <a:ext cx="4495800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1800" b="1" u="sng" dirty="0">
                <a:latin typeface="Times New Roman" pitchFamily="18" charset="0"/>
                <a:cs typeface="Times New Roman" pitchFamily="18" charset="0"/>
              </a:rPr>
              <a:t>CHÚ Ý:  </a:t>
            </a:r>
            <a:r>
              <a:rPr lang="vi-VN" altLang="en-US" sz="1800" dirty="0">
                <a:latin typeface="Times New Roman" pitchFamily="18" charset="0"/>
                <a:cs typeface="Times New Roman" pitchFamily="18" charset="0"/>
              </a:rPr>
              <a:t>Trong đa giác đều tâm đường tròn ngoại tiếp và tâm đường tròn nội tiếp trùng nhau và được gọi là tâm của đa giác đều </a:t>
            </a:r>
          </a:p>
        </p:txBody>
      </p:sp>
      <p:sp>
        <p:nvSpPr>
          <p:cNvPr id="37899" name="Rectangle 17"/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/>
            </a:r>
            <a:br>
              <a:rPr lang="en-US" altLang="en-US">
                <a:solidFill>
                  <a:srgbClr val="FF3300"/>
                </a:solidFill>
              </a:rPr>
            </a:b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/>
            </a:r>
            <a:br>
              <a:rPr lang="en-US" altLang="en-US">
                <a:solidFill>
                  <a:srgbClr val="FF3300"/>
                </a:solidFill>
              </a:rPr>
            </a:b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982124" y="7203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2400" y="940848"/>
            <a:ext cx="2362200" cy="396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400" y="1337723"/>
            <a:ext cx="44958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</a:rPr>
              <a:t>*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r>
              <a:rPr lang="en-US" alt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52400" y="2704033"/>
            <a:ext cx="4495800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  *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3" grpId="1"/>
      <p:bldP spid="88076" grpId="0" animBg="1"/>
      <p:bldP spid="88076" grpId="1" animBg="1"/>
      <p:bldP spid="88080" grpId="0"/>
      <p:bldP spid="72793" grpId="0" animBg="1"/>
      <p:bldP spid="72794" grpId="0" animBg="1"/>
      <p:bldP spid="727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9" name="WordArt 133"/>
          <p:cNvSpPr>
            <a:spLocks noChangeArrowheads="1" noChangeShapeType="1" noTextEdit="1"/>
          </p:cNvSpPr>
          <p:nvPr/>
        </p:nvSpPr>
        <p:spPr bwMode="auto">
          <a:xfrm>
            <a:off x="3586163" y="0"/>
            <a:ext cx="19716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Cñng cè</a:t>
            </a:r>
          </a:p>
        </p:txBody>
      </p:sp>
      <p:sp>
        <p:nvSpPr>
          <p:cNvPr id="106630" name="Text Box 134"/>
          <p:cNvSpPr txBox="1">
            <a:spLocks noChangeArrowheads="1"/>
          </p:cNvSpPr>
          <p:nvPr/>
        </p:nvSpPr>
        <p:spPr bwMode="auto">
          <a:xfrm>
            <a:off x="228600" y="38862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dirty="0">
                <a:latin typeface="Times New Roman" pitchFamily="18" charset="0"/>
                <a:cs typeface="Times New Roman" pitchFamily="18" charset="0"/>
              </a:rPr>
              <a:t>Từ điểm A nằm trên đường tròn vẽ các dây bằng R. chia đường tròn thành 6 phần bằng nhau. Nối các điểm chia cách nhau một điểm, được tam giác đều ABC.</a:t>
            </a:r>
          </a:p>
        </p:txBody>
      </p:sp>
      <p:sp>
        <p:nvSpPr>
          <p:cNvPr id="106631" name="Text Box 135"/>
          <p:cNvSpPr txBox="1">
            <a:spLocks noChangeArrowheads="1"/>
          </p:cNvSpPr>
          <p:nvPr/>
        </p:nvSpPr>
        <p:spPr bwMode="auto">
          <a:xfrm>
            <a:off x="304800" y="57435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C¹nh AB =</a:t>
            </a:r>
          </a:p>
        </p:txBody>
      </p:sp>
      <p:pic>
        <p:nvPicPr>
          <p:cNvPr id="106632" name="Object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43563"/>
            <a:ext cx="2730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55" name="Rectangle 159"/>
          <p:cNvSpPr>
            <a:spLocks noChangeArrowheads="1"/>
          </p:cNvSpPr>
          <p:nvPr/>
        </p:nvSpPr>
        <p:spPr bwMode="auto">
          <a:xfrm>
            <a:off x="381000" y="3452813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b) Cách vẽ tam giác đều nội tiếp đường tròn (O; R)</a:t>
            </a:r>
          </a:p>
        </p:txBody>
      </p:sp>
      <p:grpSp>
        <p:nvGrpSpPr>
          <p:cNvPr id="2" name="Group 160"/>
          <p:cNvGrpSpPr>
            <a:grpSpLocks/>
          </p:cNvGrpSpPr>
          <p:nvPr/>
        </p:nvGrpSpPr>
        <p:grpSpPr bwMode="auto">
          <a:xfrm>
            <a:off x="7405688" y="3189288"/>
            <a:ext cx="19050" cy="2300287"/>
            <a:chOff x="2226" y="1881"/>
            <a:chExt cx="12" cy="1449"/>
          </a:xfrm>
        </p:grpSpPr>
        <p:sp>
          <p:nvSpPr>
            <p:cNvPr id="39995" name="Rectangle 161"/>
            <p:cNvSpPr>
              <a:spLocks noChangeArrowheads="1"/>
            </p:cNvSpPr>
            <p:nvPr/>
          </p:nvSpPr>
          <p:spPr bwMode="auto">
            <a:xfrm>
              <a:off x="2226" y="2610"/>
              <a:ext cx="12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6" name="Rectangle 162"/>
            <p:cNvSpPr>
              <a:spLocks noChangeArrowheads="1"/>
            </p:cNvSpPr>
            <p:nvPr/>
          </p:nvSpPr>
          <p:spPr bwMode="auto">
            <a:xfrm>
              <a:off x="2226" y="1881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7404100" y="4332288"/>
            <a:ext cx="19050" cy="2286000"/>
            <a:chOff x="3696" y="2160"/>
            <a:chExt cx="12" cy="1440"/>
          </a:xfrm>
        </p:grpSpPr>
        <p:sp>
          <p:nvSpPr>
            <p:cNvPr id="39993" name="Rectangle 166"/>
            <p:cNvSpPr>
              <a:spLocks noChangeArrowheads="1"/>
            </p:cNvSpPr>
            <p:nvPr/>
          </p:nvSpPr>
          <p:spPr bwMode="auto">
            <a:xfrm>
              <a:off x="3696" y="2160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4" name="Rectangle 167"/>
            <p:cNvSpPr>
              <a:spLocks noChangeArrowheads="1"/>
            </p:cNvSpPr>
            <p:nvPr/>
          </p:nvSpPr>
          <p:spPr bwMode="auto">
            <a:xfrm>
              <a:off x="3696" y="2880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sp>
        <p:nvSpPr>
          <p:cNvPr id="106664" name="Text Box 168"/>
          <p:cNvSpPr txBox="1">
            <a:spLocks noChangeArrowheads="1"/>
          </p:cNvSpPr>
          <p:nvPr/>
        </p:nvSpPr>
        <p:spPr bwMode="auto">
          <a:xfrm>
            <a:off x="7058025" y="5175250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O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06666" name="Text Box 170"/>
          <p:cNvSpPr txBox="1">
            <a:spLocks noChangeArrowheads="1"/>
          </p:cNvSpPr>
          <p:nvPr/>
        </p:nvSpPr>
        <p:spPr bwMode="auto">
          <a:xfrm>
            <a:off x="7205663" y="39846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106667" name="Text Box 171"/>
          <p:cNvSpPr txBox="1">
            <a:spLocks noChangeArrowheads="1"/>
          </p:cNvSpPr>
          <p:nvPr/>
        </p:nvSpPr>
        <p:spPr bwMode="auto">
          <a:xfrm>
            <a:off x="6273800" y="46037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06668" name="Arc 172"/>
          <p:cNvSpPr>
            <a:spLocks/>
          </p:cNvSpPr>
          <p:nvPr/>
        </p:nvSpPr>
        <p:spPr bwMode="auto">
          <a:xfrm>
            <a:off x="6423025" y="4346575"/>
            <a:ext cx="984250" cy="1143000"/>
          </a:xfrm>
          <a:custGeom>
            <a:avLst/>
            <a:gdLst>
              <a:gd name="T0" fmla="*/ 2147483647 w 18588"/>
              <a:gd name="T1" fmla="*/ 2147483647 h 21597"/>
              <a:gd name="T2" fmla="*/ 0 w 18588"/>
              <a:gd name="T3" fmla="*/ 2147483647 h 21597"/>
              <a:gd name="T4" fmla="*/ 2147483647 w 18588"/>
              <a:gd name="T5" fmla="*/ 0 h 21597"/>
              <a:gd name="T6" fmla="*/ 0 60000 65536"/>
              <a:gd name="T7" fmla="*/ 0 60000 65536"/>
              <a:gd name="T8" fmla="*/ 0 60000 65536"/>
              <a:gd name="T9" fmla="*/ 0 w 18588"/>
              <a:gd name="T10" fmla="*/ 0 h 21597"/>
              <a:gd name="T11" fmla="*/ 18588 w 18588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88" h="21597" fill="none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</a:path>
              <a:path w="18588" h="21597" stroke="0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  <a:lnTo>
                  <a:pt x="18588" y="0"/>
                </a:lnTo>
                <a:lnTo>
                  <a:pt x="18202" y="215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85" name="AutoShape 189"/>
          <p:cNvSpPr>
            <a:spLocks noChangeArrowheads="1"/>
          </p:cNvSpPr>
          <p:nvPr/>
        </p:nvSpPr>
        <p:spPr bwMode="auto">
          <a:xfrm>
            <a:off x="6400800" y="4343400"/>
            <a:ext cx="1984375" cy="17097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06696" name="Oval 200"/>
          <p:cNvSpPr>
            <a:spLocks noChangeArrowheads="1"/>
          </p:cNvSpPr>
          <p:nvPr/>
        </p:nvSpPr>
        <p:spPr bwMode="auto">
          <a:xfrm>
            <a:off x="6248400" y="4332288"/>
            <a:ext cx="2286000" cy="2286000"/>
          </a:xfrm>
          <a:prstGeom prst="ellips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FF66"/>
              </a:solidFill>
            </a:endParaRPr>
          </a:p>
        </p:txBody>
      </p:sp>
      <p:sp>
        <p:nvSpPr>
          <p:cNvPr id="106687" name="Text Box 191"/>
          <p:cNvSpPr txBox="1">
            <a:spLocks noChangeArrowheads="1"/>
          </p:cNvSpPr>
          <p:nvPr/>
        </p:nvSpPr>
        <p:spPr bwMode="auto">
          <a:xfrm>
            <a:off x="6286500" y="5703888"/>
            <a:ext cx="33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grpSp>
        <p:nvGrpSpPr>
          <p:cNvPr id="4" name="Group 203"/>
          <p:cNvGrpSpPr>
            <a:grpSpLocks/>
          </p:cNvGrpSpPr>
          <p:nvPr/>
        </p:nvGrpSpPr>
        <p:grpSpPr bwMode="auto">
          <a:xfrm rot="-7320000">
            <a:off x="7569200" y="5614988"/>
            <a:ext cx="457200" cy="1143000"/>
            <a:chOff x="3528" y="2304"/>
            <a:chExt cx="288" cy="720"/>
          </a:xfrm>
        </p:grpSpPr>
        <p:sp>
          <p:nvSpPr>
            <p:cNvPr id="39991" name="Rectangle 201"/>
            <p:cNvSpPr>
              <a:spLocks noChangeArrowheads="1"/>
            </p:cNvSpPr>
            <p:nvPr/>
          </p:nvSpPr>
          <p:spPr bwMode="auto">
            <a:xfrm>
              <a:off x="3552" y="2304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2" name="Text Box 202"/>
            <p:cNvSpPr txBox="1">
              <a:spLocks noChangeArrowheads="1"/>
            </p:cNvSpPr>
            <p:nvPr/>
          </p:nvSpPr>
          <p:spPr bwMode="auto">
            <a:xfrm>
              <a:off x="3528" y="254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R</a:t>
              </a:r>
            </a:p>
          </p:txBody>
        </p:sp>
      </p:grpSp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6362700" y="4929188"/>
            <a:ext cx="457200" cy="1143000"/>
            <a:chOff x="3528" y="2304"/>
            <a:chExt cx="288" cy="720"/>
          </a:xfrm>
        </p:grpSpPr>
        <p:sp>
          <p:nvSpPr>
            <p:cNvPr id="39989" name="Rectangle 205"/>
            <p:cNvSpPr>
              <a:spLocks noChangeArrowheads="1"/>
            </p:cNvSpPr>
            <p:nvPr/>
          </p:nvSpPr>
          <p:spPr bwMode="auto">
            <a:xfrm>
              <a:off x="3552" y="2304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0" name="Text Box 206"/>
            <p:cNvSpPr txBox="1">
              <a:spLocks noChangeArrowheads="1"/>
            </p:cNvSpPr>
            <p:nvPr/>
          </p:nvSpPr>
          <p:spPr bwMode="auto">
            <a:xfrm>
              <a:off x="3528" y="254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R</a:t>
              </a:r>
            </a:p>
          </p:txBody>
        </p:sp>
      </p:grpSp>
      <p:sp>
        <p:nvSpPr>
          <p:cNvPr id="106703" name="Text Box 207"/>
          <p:cNvSpPr txBox="1">
            <a:spLocks noChangeArrowheads="1"/>
          </p:cNvSpPr>
          <p:nvPr/>
        </p:nvSpPr>
        <p:spPr bwMode="auto">
          <a:xfrm>
            <a:off x="7281863" y="6262688"/>
            <a:ext cx="338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grpSp>
        <p:nvGrpSpPr>
          <p:cNvPr id="6" name="Group 208"/>
          <p:cNvGrpSpPr>
            <a:grpSpLocks/>
          </p:cNvGrpSpPr>
          <p:nvPr/>
        </p:nvGrpSpPr>
        <p:grpSpPr bwMode="auto">
          <a:xfrm rot="-3600000">
            <a:off x="6769100" y="5614988"/>
            <a:ext cx="457200" cy="1143000"/>
            <a:chOff x="3528" y="2304"/>
            <a:chExt cx="288" cy="720"/>
          </a:xfrm>
        </p:grpSpPr>
        <p:sp>
          <p:nvSpPr>
            <p:cNvPr id="39987" name="Rectangle 209"/>
            <p:cNvSpPr>
              <a:spLocks noChangeArrowheads="1"/>
            </p:cNvSpPr>
            <p:nvPr/>
          </p:nvSpPr>
          <p:spPr bwMode="auto">
            <a:xfrm>
              <a:off x="3552" y="2304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88" name="Text Box 210"/>
            <p:cNvSpPr txBox="1">
              <a:spLocks noChangeArrowheads="1"/>
            </p:cNvSpPr>
            <p:nvPr/>
          </p:nvSpPr>
          <p:spPr bwMode="auto">
            <a:xfrm>
              <a:off x="3528" y="254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R</a:t>
              </a:r>
            </a:p>
          </p:txBody>
        </p:sp>
      </p:grpSp>
      <p:sp>
        <p:nvSpPr>
          <p:cNvPr id="106707" name="Text Box 211"/>
          <p:cNvSpPr txBox="1">
            <a:spLocks noChangeArrowheads="1"/>
          </p:cNvSpPr>
          <p:nvPr/>
        </p:nvSpPr>
        <p:spPr bwMode="auto">
          <a:xfrm>
            <a:off x="8280400" y="5678488"/>
            <a:ext cx="33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sp>
        <p:nvSpPr>
          <p:cNvPr id="106708" name="Text Box 212"/>
          <p:cNvSpPr txBox="1">
            <a:spLocks noChangeArrowheads="1"/>
          </p:cNvSpPr>
          <p:nvPr/>
        </p:nvSpPr>
        <p:spPr bwMode="auto">
          <a:xfrm>
            <a:off x="7289800" y="3989388"/>
            <a:ext cx="33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sp>
        <p:nvSpPr>
          <p:cNvPr id="106709" name="Text Box 213"/>
          <p:cNvSpPr txBox="1">
            <a:spLocks noChangeArrowheads="1"/>
          </p:cNvSpPr>
          <p:nvPr/>
        </p:nvSpPr>
        <p:spPr bwMode="auto">
          <a:xfrm>
            <a:off x="7391400" y="4637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106710" name="Text Box 214"/>
          <p:cNvSpPr txBox="1">
            <a:spLocks noChangeArrowheads="1"/>
          </p:cNvSpPr>
          <p:nvPr/>
        </p:nvSpPr>
        <p:spPr bwMode="auto">
          <a:xfrm>
            <a:off x="6096000" y="59467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106711" name="Text Box 215"/>
          <p:cNvSpPr txBox="1">
            <a:spLocks noChangeArrowheads="1"/>
          </p:cNvSpPr>
          <p:nvPr/>
        </p:nvSpPr>
        <p:spPr bwMode="auto">
          <a:xfrm>
            <a:off x="8382000" y="5932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106713" name="Rectangle 217"/>
          <p:cNvSpPr>
            <a:spLocks noChangeArrowheads="1"/>
          </p:cNvSpPr>
          <p:nvPr/>
        </p:nvSpPr>
        <p:spPr bwMode="auto">
          <a:xfrm>
            <a:off x="228600" y="5181600"/>
            <a:ext cx="2667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Tính cạnh AB ?</a:t>
            </a:r>
          </a:p>
        </p:txBody>
      </p:sp>
      <p:grpSp>
        <p:nvGrpSpPr>
          <p:cNvPr id="7" name="Group 226"/>
          <p:cNvGrpSpPr>
            <a:grpSpLocks/>
          </p:cNvGrpSpPr>
          <p:nvPr/>
        </p:nvGrpSpPr>
        <p:grpSpPr bwMode="auto">
          <a:xfrm>
            <a:off x="7254688" y="4357688"/>
            <a:ext cx="533400" cy="2068512"/>
            <a:chOff x="4656" y="2776"/>
            <a:chExt cx="336" cy="1303"/>
          </a:xfrm>
        </p:grpSpPr>
        <p:sp>
          <p:nvSpPr>
            <p:cNvPr id="39984" name="Line 219"/>
            <p:cNvSpPr>
              <a:spLocks noChangeShapeType="1"/>
            </p:cNvSpPr>
            <p:nvPr/>
          </p:nvSpPr>
          <p:spPr bwMode="auto">
            <a:xfrm>
              <a:off x="4760" y="277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Text Box 222"/>
            <p:cNvSpPr txBox="1">
              <a:spLocks noChangeArrowheads="1"/>
            </p:cNvSpPr>
            <p:nvPr/>
          </p:nvSpPr>
          <p:spPr bwMode="auto">
            <a:xfrm>
              <a:off x="4656" y="384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H</a:t>
              </a:r>
            </a:p>
          </p:txBody>
        </p:sp>
        <p:sp>
          <p:nvSpPr>
            <p:cNvPr id="39986" name="Rectangle 224"/>
            <p:cNvSpPr>
              <a:spLocks noChangeArrowheads="1"/>
            </p:cNvSpPr>
            <p:nvPr/>
          </p:nvSpPr>
          <p:spPr bwMode="auto">
            <a:xfrm>
              <a:off x="4760" y="3791"/>
              <a:ext cx="4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6780" name="Text Box 284"/>
          <p:cNvSpPr txBox="1">
            <a:spLocks noChangeArrowheads="1"/>
          </p:cNvSpPr>
          <p:nvPr/>
        </p:nvSpPr>
        <p:spPr bwMode="auto">
          <a:xfrm>
            <a:off x="304800" y="579438"/>
            <a:ext cx="8343900" cy="6463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1800" b="1" dirty="0" smtClean="0">
                <a:latin typeface="Times New Roman" pitchFamily="18" charset="0"/>
                <a:cs typeface="Times New Roman" pitchFamily="18" charset="0"/>
              </a:rPr>
              <a:t>Nêu cách vẽ tam giác đều, hình vuông(tứ giác đều) nội tiếp đường tròn(O; R) rồi tính cạnh của các hình đó theo R?</a:t>
            </a:r>
            <a:endParaRPr lang="vi-VN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782" name="Text Box 286"/>
          <p:cNvSpPr txBox="1">
            <a:spLocks noChangeArrowheads="1"/>
          </p:cNvSpPr>
          <p:nvPr/>
        </p:nvSpPr>
        <p:spPr bwMode="auto">
          <a:xfrm>
            <a:off x="228600" y="1990725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(O; OA)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784" name="Text Box 288"/>
          <p:cNvSpPr txBox="1">
            <a:spLocks noChangeArrowheads="1"/>
          </p:cNvSpPr>
          <p:nvPr/>
        </p:nvSpPr>
        <p:spPr bwMode="auto">
          <a:xfrm>
            <a:off x="685800" y="29241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Ta cã: AB =</a:t>
            </a:r>
            <a:r>
              <a:rPr lang="en-US" altLang="en-US" sz="1800">
                <a:latin typeface=".VnTime" pitchFamily="34" charset="0"/>
              </a:rPr>
              <a:t> </a:t>
            </a:r>
          </a:p>
        </p:txBody>
      </p:sp>
      <p:pic>
        <p:nvPicPr>
          <p:cNvPr id="106785" name="Object 2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57513"/>
            <a:ext cx="2559050" cy="376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786" name="Oval 290"/>
          <p:cNvSpPr>
            <a:spLocks noChangeArrowheads="1"/>
          </p:cNvSpPr>
          <p:nvPr/>
        </p:nvSpPr>
        <p:spPr bwMode="auto">
          <a:xfrm>
            <a:off x="6067425" y="1371600"/>
            <a:ext cx="2362200" cy="2373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787" name="Line 291"/>
          <p:cNvSpPr>
            <a:spLocks noChangeShapeType="1"/>
          </p:cNvSpPr>
          <p:nvPr/>
        </p:nvSpPr>
        <p:spPr bwMode="auto">
          <a:xfrm>
            <a:off x="7237413" y="1379538"/>
            <a:ext cx="58737" cy="2347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88" name="Line 292"/>
          <p:cNvSpPr>
            <a:spLocks noChangeShapeType="1"/>
          </p:cNvSpPr>
          <p:nvPr/>
        </p:nvSpPr>
        <p:spPr bwMode="auto">
          <a:xfrm>
            <a:off x="6076950" y="2505075"/>
            <a:ext cx="2362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89" name="Line 293"/>
          <p:cNvSpPr>
            <a:spLocks noChangeShapeType="1"/>
          </p:cNvSpPr>
          <p:nvPr/>
        </p:nvSpPr>
        <p:spPr bwMode="auto">
          <a:xfrm flipH="1">
            <a:off x="6067425" y="1352550"/>
            <a:ext cx="1171575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90" name="Line 294"/>
          <p:cNvSpPr>
            <a:spLocks noChangeShapeType="1"/>
          </p:cNvSpPr>
          <p:nvPr/>
        </p:nvSpPr>
        <p:spPr bwMode="auto">
          <a:xfrm>
            <a:off x="6067425" y="2513013"/>
            <a:ext cx="1228725" cy="1214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91" name="Line 295"/>
          <p:cNvSpPr>
            <a:spLocks noChangeShapeType="1"/>
          </p:cNvSpPr>
          <p:nvPr/>
        </p:nvSpPr>
        <p:spPr bwMode="auto">
          <a:xfrm>
            <a:off x="7219950" y="1352550"/>
            <a:ext cx="1219200" cy="11572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92" name="Line 296"/>
          <p:cNvSpPr>
            <a:spLocks noChangeShapeType="1"/>
          </p:cNvSpPr>
          <p:nvPr/>
        </p:nvSpPr>
        <p:spPr bwMode="auto">
          <a:xfrm flipH="1">
            <a:off x="7296150" y="2508250"/>
            <a:ext cx="1143000" cy="1219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297"/>
          <p:cNvGrpSpPr>
            <a:grpSpLocks/>
          </p:cNvGrpSpPr>
          <p:nvPr/>
        </p:nvGrpSpPr>
        <p:grpSpPr bwMode="auto">
          <a:xfrm>
            <a:off x="5715000" y="1042988"/>
            <a:ext cx="3124200" cy="3014663"/>
            <a:chOff x="3420" y="1437"/>
            <a:chExt cx="1968" cy="1899"/>
          </a:xfrm>
        </p:grpSpPr>
        <p:sp>
          <p:nvSpPr>
            <p:cNvPr id="39980" name="Text Box 298"/>
            <p:cNvSpPr txBox="1">
              <a:spLocks noChangeArrowheads="1"/>
            </p:cNvSpPr>
            <p:nvPr/>
          </p:nvSpPr>
          <p:spPr bwMode="auto">
            <a:xfrm>
              <a:off x="3420" y="222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.VnTime" pitchFamily="34" charset="0"/>
                </a:rPr>
                <a:t>A</a:t>
              </a:r>
            </a:p>
          </p:txBody>
        </p:sp>
        <p:sp>
          <p:nvSpPr>
            <p:cNvPr id="39981" name="Text Box 299"/>
            <p:cNvSpPr txBox="1">
              <a:spLocks noChangeArrowheads="1"/>
            </p:cNvSpPr>
            <p:nvPr/>
          </p:nvSpPr>
          <p:spPr bwMode="auto">
            <a:xfrm>
              <a:off x="5148" y="22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.VnTime" pitchFamily="34" charset="0"/>
                </a:rPr>
                <a:t>C</a:t>
              </a:r>
            </a:p>
          </p:txBody>
        </p:sp>
        <p:sp>
          <p:nvSpPr>
            <p:cNvPr id="39982" name="Text Box 300"/>
            <p:cNvSpPr txBox="1">
              <a:spLocks noChangeArrowheads="1"/>
            </p:cNvSpPr>
            <p:nvPr/>
          </p:nvSpPr>
          <p:spPr bwMode="auto">
            <a:xfrm>
              <a:off x="4272" y="1437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.VnTime" pitchFamily="34" charset="0"/>
                </a:rPr>
                <a:t>B</a:t>
              </a:r>
            </a:p>
          </p:txBody>
        </p:sp>
        <p:sp>
          <p:nvSpPr>
            <p:cNvPr id="39983" name="Text Box 301"/>
            <p:cNvSpPr txBox="1">
              <a:spLocks noChangeArrowheads="1"/>
            </p:cNvSpPr>
            <p:nvPr/>
          </p:nvSpPr>
          <p:spPr bwMode="auto">
            <a:xfrm>
              <a:off x="4332" y="3105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106798" name="Rectangle 302"/>
          <p:cNvSpPr>
            <a:spLocks noChangeArrowheads="1"/>
          </p:cNvSpPr>
          <p:nvPr/>
        </p:nvSpPr>
        <p:spPr bwMode="auto">
          <a:xfrm>
            <a:off x="7258050" y="2357438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6799" name="Rectangle 303"/>
          <p:cNvSpPr>
            <a:spLocks noChangeArrowheads="1"/>
          </p:cNvSpPr>
          <p:nvPr/>
        </p:nvSpPr>
        <p:spPr bwMode="auto">
          <a:xfrm>
            <a:off x="304800" y="14049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đường tròn (O; R)</a:t>
            </a:r>
          </a:p>
        </p:txBody>
      </p:sp>
      <p:sp>
        <p:nvSpPr>
          <p:cNvPr id="106800" name="Text Box 304"/>
          <p:cNvSpPr txBox="1">
            <a:spLocks noChangeArrowheads="1"/>
          </p:cNvSpPr>
          <p:nvPr/>
        </p:nvSpPr>
        <p:spPr bwMode="auto">
          <a:xfrm>
            <a:off x="685800" y="2833688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hlink"/>
                </a:solidFill>
                <a:latin typeface=".VnTime" pitchFamily="34" charset="0"/>
              </a:rPr>
              <a:t>TÝnh c¹nh AB ?</a:t>
            </a:r>
          </a:p>
        </p:txBody>
      </p:sp>
      <p:sp>
        <p:nvSpPr>
          <p:cNvPr id="106801" name="Text Box 305"/>
          <p:cNvSpPr txBox="1">
            <a:spLocks noChangeArrowheads="1"/>
          </p:cNvSpPr>
          <p:nvPr/>
        </p:nvSpPr>
        <p:spPr bwMode="auto">
          <a:xfrm>
            <a:off x="7158248" y="2186888"/>
            <a:ext cx="735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.VnTime" pitchFamily="34" charset="0"/>
              </a:rPr>
              <a:t>.</a:t>
            </a:r>
            <a:r>
              <a:rPr lang="vi-VN" altLang="en-US" sz="2400" dirty="0" smtClean="0">
                <a:latin typeface=".VnTime" pitchFamily="34" charset="0"/>
              </a:rPr>
              <a:t>  </a:t>
            </a:r>
            <a:r>
              <a:rPr lang="en-US" altLang="en-US" sz="2400" dirty="0" smtClean="0">
                <a:latin typeface=".VnTime" pitchFamily="34" charset="0"/>
              </a:rPr>
              <a:t>O</a:t>
            </a:r>
            <a:endParaRPr lang="en-US" altLang="en-US" sz="2400" dirty="0">
              <a:latin typeface=".VnTime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00900" y="16764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.VnTime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802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06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10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0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0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0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6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29" grpId="0" animBg="1"/>
      <p:bldP spid="106630" grpId="0"/>
      <p:bldP spid="106631" grpId="0"/>
      <p:bldP spid="106655" grpId="0"/>
      <p:bldP spid="106664" grpId="0"/>
      <p:bldP spid="106666" grpId="0"/>
      <p:bldP spid="106667" grpId="0"/>
      <p:bldP spid="106668" grpId="0" animBg="1"/>
      <p:bldP spid="106668" grpId="1" animBg="1"/>
      <p:bldP spid="106696" grpId="0" animBg="1"/>
      <p:bldP spid="106687" grpId="0"/>
      <p:bldP spid="106703" grpId="0"/>
      <p:bldP spid="106708" grpId="0"/>
      <p:bldP spid="106709" grpId="0"/>
      <p:bldP spid="106713" grpId="0" animBg="1"/>
      <p:bldP spid="106713" grpId="1" animBg="1"/>
      <p:bldP spid="106780" grpId="0" animBg="1"/>
      <p:bldP spid="106782" grpId="0"/>
      <p:bldP spid="106784" grpId="0"/>
      <p:bldP spid="106786" grpId="0" animBg="1"/>
      <p:bldP spid="106787" grpId="0" animBg="1"/>
      <p:bldP spid="106788" grpId="0" animBg="1"/>
      <p:bldP spid="106789" grpId="0" animBg="1"/>
      <p:bldP spid="106790" grpId="0" animBg="1"/>
      <p:bldP spid="106791" grpId="0" animBg="1"/>
      <p:bldP spid="106792" grpId="0" animBg="1"/>
      <p:bldP spid="106798" grpId="0" animBg="1"/>
      <p:bldP spid="106799" grpId="0"/>
      <p:bldP spid="106800" grpId="0" animBg="1"/>
      <p:bldP spid="106800" grpId="1" animBg="1"/>
      <p:bldP spid="10680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3017044" y="134938"/>
            <a:ext cx="44577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HỘP QUÀ MAY MẮN</a:t>
            </a:r>
          </a:p>
        </p:txBody>
      </p: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1200150" y="0"/>
            <a:ext cx="1771650" cy="1030288"/>
            <a:chOff x="0" y="240"/>
            <a:chExt cx="1488" cy="649"/>
          </a:xfrm>
        </p:grpSpPr>
        <p:grpSp>
          <p:nvGrpSpPr>
            <p:cNvPr id="20491" name="Group 12"/>
            <p:cNvGrpSpPr>
              <a:grpSpLocks/>
            </p:cNvGrpSpPr>
            <p:nvPr/>
          </p:nvGrpSpPr>
          <p:grpSpPr bwMode="auto">
            <a:xfrm>
              <a:off x="0" y="240"/>
              <a:ext cx="1488" cy="576"/>
              <a:chOff x="1997" y="1314"/>
              <a:chExt cx="1889" cy="1009"/>
            </a:xfrm>
          </p:grpSpPr>
          <p:grpSp>
            <p:nvGrpSpPr>
              <p:cNvPr id="20493" name="Group 1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5054" name="Oval 1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algn="r" rtl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499" name="Oval 1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/>
                  <a:endParaRPr lang="en-US" altLang="en-US" sz="2400">
                    <a:latin typeface=".VnTime" pitchFamily="34" charset="0"/>
                  </a:endParaRPr>
                </a:p>
              </p:txBody>
            </p:sp>
          </p:grpSp>
          <p:sp>
            <p:nvSpPr>
              <p:cNvPr id="20494" name="Oval 1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20495" name="Oval 17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20496" name="Oval 1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20497" name="Oval 19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20492" name="Text Box 2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16" y="288"/>
              <a:ext cx="114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 chơi</a:t>
              </a:r>
              <a:endParaRPr lang="en-US" altLang="en-US" sz="2800" b="1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848600" cy="224676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3 </a:t>
            </a:r>
            <a:r>
              <a:rPr lang="en-US" altLang="en-US" sz="2800" b="1" dirty="0" err="1">
                <a:latin typeface="Times New Roman" pitchFamily="18" charset="0"/>
              </a:rPr>
              <a:t>hộp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mỗi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hộp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chứa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hấp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dẫn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mở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ra.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sai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mở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245" y="4169406"/>
            <a:ext cx="17526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+mj-lt"/>
              </a:rPr>
              <a:t>Một tràng pháo tay của cả lớp</a:t>
            </a:r>
            <a:endParaRPr lang="en-US" sz="2400" dirty="0">
              <a:latin typeface="+mj-lt"/>
            </a:endParaRPr>
          </a:p>
        </p:txBody>
      </p:sp>
      <p:pic>
        <p:nvPicPr>
          <p:cNvPr id="20484" name="Picture 6" descr="Gift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3070"/>
            <a:ext cx="2722140" cy="23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4600602"/>
            <a:ext cx="121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Điểm 9 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6700" y="4533790"/>
            <a:ext cx="152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1 phần quà trong hộp</a:t>
            </a:r>
            <a:endParaRPr lang="en-US" sz="2400" dirty="0">
              <a:latin typeface="+mj-lt"/>
            </a:endParaRPr>
          </a:p>
        </p:txBody>
      </p:sp>
      <p:pic>
        <p:nvPicPr>
          <p:cNvPr id="20485" name="Picture 7" descr="ag00391_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0668"/>
            <a:ext cx="3161597" cy="287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box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849301"/>
            <a:ext cx="1981200" cy="19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7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00150" y="3801533"/>
            <a:ext cx="108585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314450" y="228601"/>
            <a:ext cx="668655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3124200" y="3801533"/>
            <a:ext cx="1085850" cy="609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1514" name="Rectangle 3"/>
          <p:cNvSpPr>
            <a:spLocks noChangeArrowheads="1"/>
          </p:cNvSpPr>
          <p:nvPr/>
        </p:nvSpPr>
        <p:spPr bwMode="auto">
          <a:xfrm>
            <a:off x="5226050" y="3801533"/>
            <a:ext cx="1085850" cy="609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1515" name="Rectangle 3"/>
          <p:cNvSpPr>
            <a:spLocks noChangeArrowheads="1"/>
          </p:cNvSpPr>
          <p:nvPr/>
        </p:nvSpPr>
        <p:spPr bwMode="auto">
          <a:xfrm>
            <a:off x="7115175" y="3801533"/>
            <a:ext cx="1085850" cy="609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1517" name="Right Arrow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43700" y="6019800"/>
            <a:ext cx="514350" cy="4572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459" y="1345671"/>
            <a:ext cx="79248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6345"/>
            <a:ext cx="1371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8694"/>
            <a:ext cx="1600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Connector 5"/>
          <p:cNvSpPr>
            <a:spLocks noChangeArrowheads="1"/>
          </p:cNvSpPr>
          <p:nvPr/>
        </p:nvSpPr>
        <p:spPr bwMode="auto">
          <a:xfrm>
            <a:off x="4953000" y="1566332"/>
            <a:ext cx="1673352" cy="1676400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18" name="Regular Pentagon 10"/>
          <p:cNvSpPr>
            <a:spLocks noChangeArrowheads="1"/>
          </p:cNvSpPr>
          <p:nvPr/>
        </p:nvSpPr>
        <p:spPr bwMode="auto">
          <a:xfrm>
            <a:off x="5033862" y="1566332"/>
            <a:ext cx="1519338" cy="1219200"/>
          </a:xfrm>
          <a:prstGeom prst="pentag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19" name="Flowchart: Connector 11"/>
          <p:cNvSpPr>
            <a:spLocks noChangeArrowheads="1"/>
          </p:cNvSpPr>
          <p:nvPr/>
        </p:nvSpPr>
        <p:spPr bwMode="auto">
          <a:xfrm>
            <a:off x="6858000" y="1566332"/>
            <a:ext cx="1600199" cy="1676400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1" name="Right Triangle 12"/>
          <p:cNvSpPr>
            <a:spLocks noChangeArrowheads="1"/>
          </p:cNvSpPr>
          <p:nvPr/>
        </p:nvSpPr>
        <p:spPr bwMode="auto">
          <a:xfrm>
            <a:off x="7648700" y="1552701"/>
            <a:ext cx="762000" cy="121920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52950"/>
            <a:ext cx="2857500" cy="2000250"/>
          </a:xfrm>
          <a:prstGeom prst="rect">
            <a:avLst/>
          </a:prstGeom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200150" y="3801533"/>
            <a:ext cx="1085850" cy="609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35" y="1442445"/>
            <a:ext cx="1956908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77" y="1375832"/>
            <a:ext cx="1956908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75" y="1413401"/>
            <a:ext cx="1695450" cy="19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64301" y="1666343"/>
            <a:ext cx="1524000" cy="14763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  <p:bldLst>
      <p:bldP spid="21517" grpId="0" animBg="1"/>
      <p:bldP spid="2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099733" y="1896533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ight Arrow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43700" y="6019800"/>
            <a:ext cx="514350" cy="4572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314450" y="228601"/>
            <a:ext cx="6743700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099733" y="2641608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2099733" y="3378203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99733" y="4174072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33600"/>
            <a:ext cx="2247666" cy="35814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99732" y="4174072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" y="3378203"/>
            <a:ext cx="97568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4" y="2641608"/>
            <a:ext cx="97568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" y="1896533"/>
            <a:ext cx="97568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32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  <p:bldLst>
      <p:bldP spid="22531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371600" y="1600200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</a:p>
        </p:txBody>
      </p:sp>
      <p:sp>
        <p:nvSpPr>
          <p:cNvPr id="23555" name="Right Arrow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43700" y="6019800"/>
            <a:ext cx="514350" cy="4572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6200" y="0"/>
            <a:ext cx="8991600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r 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theo bán kính R của đường tròn ngoại tiếp hình vuông đó bằng công thức nào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00150" y="2590800"/>
            <a:ext cx="2914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1193802" y="3505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C) 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2438400" y="4504267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10394"/>
              </p:ext>
            </p:extLst>
          </p:nvPr>
        </p:nvGraphicFramePr>
        <p:xfrm>
          <a:off x="2925763" y="1371600"/>
          <a:ext cx="1682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4" imgW="583920" imgH="431640" progId="Equation.DSMT4">
                  <p:embed/>
                </p:oleObj>
              </mc:Choice>
              <mc:Fallback>
                <p:oleObj name="Equation" r:id="rId4" imgW="583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71600"/>
                        <a:ext cx="1682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2547"/>
              </p:ext>
            </p:extLst>
          </p:nvPr>
        </p:nvGraphicFramePr>
        <p:xfrm>
          <a:off x="2901420" y="2370664"/>
          <a:ext cx="1719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6" imgW="596900" imgH="431800" progId="">
                  <p:embed/>
                </p:oleObj>
              </mc:Choice>
              <mc:Fallback>
                <p:oleObj name="Equation" r:id="rId6" imgW="5969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420" y="2370664"/>
                        <a:ext cx="1719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6"/>
          <p:cNvGraphicFramePr>
            <a:graphicFrameLocks noChangeAspect="1"/>
          </p:cNvGraphicFramePr>
          <p:nvPr/>
        </p:nvGraphicFramePr>
        <p:xfrm>
          <a:off x="2917032" y="3365501"/>
          <a:ext cx="1426369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8" imgW="495085" imgH="418918" progId="">
                  <p:embed/>
                </p:oleObj>
              </mc:Choice>
              <mc:Fallback>
                <p:oleObj name="Equation" r:id="rId8" imgW="495085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032" y="3365501"/>
                        <a:ext cx="1426369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00150" y="2590800"/>
            <a:ext cx="2914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18991"/>
              </p:ext>
            </p:extLst>
          </p:nvPr>
        </p:nvGraphicFramePr>
        <p:xfrm>
          <a:off x="2904067" y="2370664"/>
          <a:ext cx="1719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0" imgW="596900" imgH="431800" progId="">
                  <p:embed/>
                </p:oleObj>
              </mc:Choice>
              <mc:Fallback>
                <p:oleObj name="Equation" r:id="rId10" imgW="5969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067" y="2370664"/>
                        <a:ext cx="1719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9" name="Picture 47" descr="Hình nền vịt, avatar, ảnh vịt cute, ngốc nghếc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71600"/>
            <a:ext cx="201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7" descr="Hình nền vịt, avatar, ảnh vịt cute, ngốc nghế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90900"/>
            <a:ext cx="2057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7" descr="Hình nền vịt, avatar, ảnh vịt cute, ngốc nghếc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02664"/>
            <a:ext cx="3048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23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</p:childTnLst>
        </p:cTn>
      </p:par>
    </p:tnLst>
    <p:bldLst>
      <p:bldP spid="23555" grpId="0" animBg="1"/>
      <p:bldP spid="1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276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KHBD,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3400"/>
            <a:ext cx="35052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ùa Trăm Gian đã bị &amp;quot;phá&amp;quot; như thế nào?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567"/>
            <a:ext cx="4191000" cy="2571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077" y="2793998"/>
            <a:ext cx="3429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mDZOtW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886200" cy="2592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0866" y="2792567"/>
            <a:ext cx="3522133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>
                <a:latin typeface="+mj-lt"/>
              </a:rPr>
              <a:t>Chân cột đá chạm khắc hoa sen ở chùa Dâu (Bắc Ninh)</a:t>
            </a:r>
            <a:endParaRPr lang="en-US" sz="2200" dirty="0">
              <a:latin typeface="+mj-lt"/>
            </a:endParaRPr>
          </a:p>
        </p:txBody>
      </p:sp>
      <p:sp>
        <p:nvSpPr>
          <p:cNvPr id="5" name="AutoShape 7" descr="ĐÈN ÔNG SAO VUI TRUNG THU KÍCH THƯỚC 25*25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ĐÈN ÔNG SAO VUI TRUNG THU KÍCH THƯỚC 25*25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ĐÈN ÔNG SAO VUI TRUNG THU KÍCH THƯỚC 25*25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59" y="3755466"/>
            <a:ext cx="2743200" cy="2743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0787" y="4484703"/>
            <a:ext cx="25114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MỘT SỐ HÌNH ẢNH THỰC TẾ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39850" y="304800"/>
            <a:ext cx="6515100" cy="838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HƯỚNG DẪN HỌC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NHÀ: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219200" y="1371601"/>
            <a:ext cx="6781800" cy="35855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62,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63, 64SGK/91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92.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175011"/>
      </p:ext>
    </p:extLst>
  </p:cSld>
  <p:clrMapOvr>
    <a:masterClrMapping/>
  </p:clrMapOvr>
  <p:transition spd="slow">
    <p:strips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1284685" y="2516189"/>
            <a:ext cx="6137672" cy="11953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1284685" y="3886201"/>
            <a:ext cx="6285309" cy="11858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0724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60" y="4953000"/>
            <a:ext cx="2143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251722" y="3492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000250" y="59055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58000" y="59055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43050" y="5524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258050" y="6858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51310" y="1358900"/>
            <a:ext cx="7035222" cy="10340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Xin chân thành cảm ơn quý thầy cô và các em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8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  <p:bldP spid="98308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334000" cy="76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86200"/>
            <a:ext cx="70104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(O’)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990600"/>
            <a:ext cx="27432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7" y="1016000"/>
            <a:ext cx="2743200" cy="2743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14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2971800"/>
            <a:ext cx="8229600" cy="2514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(O)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(O’)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51816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0" y="343366"/>
            <a:ext cx="2468880" cy="2468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7" y="364374"/>
            <a:ext cx="2468880" cy="24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47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810000" cy="403777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3124200" y="76201"/>
            <a:ext cx="5638800" cy="2743200"/>
          </a:xfrm>
          <a:prstGeom prst="wedgeEllipseCallout">
            <a:avLst>
              <a:gd name="adj1" fmla="val -41617"/>
              <a:gd name="adj2" fmla="val 721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06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41183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3048000" cy="3048000"/>
          </a:xfrm>
          <a:prstGeom prst="rect">
            <a:avLst/>
          </a:prstGeom>
        </p:spPr>
      </p:pic>
      <p:pic>
        <p:nvPicPr>
          <p:cNvPr id="4100" name="Picture 4" descr="Hình ảnh Một Chồng Sách Minh Họa Hoạt Hình, Sách Clipart, Một Cuốn Sách,  Sách Học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" y="4811475"/>
            <a:ext cx="1969083" cy="19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0+ hình nền cute nhất cho máy tính và điện thoại | DBK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1"/>
            <a:ext cx="1930400" cy="23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50: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 NGOẠI TIẾP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TRÒN NỘI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267" y="1972733"/>
            <a:ext cx="777240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1651"/>
            <a:ext cx="8229600" cy="2362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 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(O;R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O;r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3*)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 =         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27" y="1114790"/>
            <a:ext cx="2362200" cy="2281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4187" y="3396325"/>
            <a:ext cx="8077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49.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(O,R)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O,r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 =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050411"/>
              </p:ext>
            </p:extLst>
          </p:nvPr>
        </p:nvGraphicFramePr>
        <p:xfrm>
          <a:off x="7806050" y="3394606"/>
          <a:ext cx="381000" cy="44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4" imgW="418649" imgH="485387" progId="Equation.DSMT4">
                  <p:embed/>
                </p:oleObj>
              </mc:Choice>
              <mc:Fallback>
                <p:oleObj name="Equation" r:id="rId4" imgW="418649" imgH="48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6050" y="3394606"/>
                        <a:ext cx="381000" cy="441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76551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6" imgW="419040" imgH="485640" progId="Equation.DSMT4">
                  <p:embed/>
                </p:oleObj>
              </mc:Choice>
              <mc:Fallback>
                <p:oleObj name="Equation" r:id="rId6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54337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8" imgW="419040" imgH="485640" progId="Equation.DSMT4">
                  <p:embed/>
                </p:oleObj>
              </mc:Choice>
              <mc:Fallback>
                <p:oleObj name="Equation" r:id="rId8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07319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9" imgW="419040" imgH="485640" progId="Equation.DSMT4">
                  <p:embed/>
                </p:oleObj>
              </mc:Choice>
              <mc:Fallback>
                <p:oleObj name="Equation" r:id="rId9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43603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0" imgW="419040" imgH="485640" progId="Equation.DSMT4">
                  <p:embed/>
                </p:oleObj>
              </mc:Choice>
              <mc:Fallback>
                <p:oleObj name="Equation" r:id="rId10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80315"/>
              </p:ext>
            </p:extLst>
          </p:nvPr>
        </p:nvGraphicFramePr>
        <p:xfrm>
          <a:off x="4038600" y="5620975"/>
          <a:ext cx="495300" cy="57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2" imgW="418649" imgH="485387" progId="Equation.DSMT4">
                  <p:embed/>
                </p:oleObj>
              </mc:Choice>
              <mc:Fallback>
                <p:oleObj name="Equation" r:id="rId12" imgW="418649" imgH="48538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20975"/>
                        <a:ext cx="495300" cy="574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948256" y="92333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TIẾT 50: ĐƯỜNG TRÒN NGOẠI TIẾP. ĐƯỜNG TRÒN NỘI TIẾP</a:t>
            </a:r>
            <a:r>
              <a:rPr lang="en-US" altLang="en-US" sz="24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altLang="en-US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8229600" cy="236836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O;R )</a:t>
            </a:r>
          </a:p>
          <a:p>
            <a:pPr marL="514350" indent="-514350" algn="just"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O;r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3*)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OIB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95" y="882399"/>
            <a:ext cx="3395134" cy="31284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/>
          <p:nvPr/>
        </p:nvCxnSpPr>
        <p:spPr>
          <a:xfrm flipH="1">
            <a:off x="4536376" y="1696951"/>
            <a:ext cx="1244592" cy="226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80968" y="939793"/>
            <a:ext cx="2438400" cy="15143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ĐƯỜNG TRÒN NGOẠI TIẾP HÌNH VUÔNG ABCD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962400" y="2971800"/>
            <a:ext cx="2142070" cy="362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816593" y="2772833"/>
            <a:ext cx="24384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ĐƯỜNG TRÒN NỘI TIẾP HÌNH VUÔNG ABCD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8001" y="2203619"/>
            <a:ext cx="71967" cy="3109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27784"/>
              </p:ext>
            </p:extLst>
          </p:nvPr>
        </p:nvGraphicFramePr>
        <p:xfrm>
          <a:off x="4405313" y="3186113"/>
          <a:ext cx="333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4" imgW="333360" imgH="485640" progId="Equation.DSMT4">
                  <p:embed/>
                </p:oleObj>
              </mc:Choice>
              <mc:Fallback>
                <p:oleObj name="Equation" r:id="rId4" imgW="33336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5313" y="3186113"/>
                        <a:ext cx="3333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4040"/>
              </p:ext>
            </p:extLst>
          </p:nvPr>
        </p:nvGraphicFramePr>
        <p:xfrm>
          <a:off x="4405313" y="3186113"/>
          <a:ext cx="333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6" imgW="333360" imgH="485640" progId="Equation.DSMT4">
                  <p:embed/>
                </p:oleObj>
              </mc:Choice>
              <mc:Fallback>
                <p:oleObj name="Equation" r:id="rId6" imgW="33336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5313" y="3186113"/>
                        <a:ext cx="3333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26527"/>
              </p:ext>
            </p:extLst>
          </p:nvPr>
        </p:nvGraphicFramePr>
        <p:xfrm>
          <a:off x="5241925" y="5149850"/>
          <a:ext cx="9207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1925" y="5149850"/>
                        <a:ext cx="92075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1295399" y="13796"/>
            <a:ext cx="6858001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23109"/>
              </p:ext>
            </p:extLst>
          </p:nvPr>
        </p:nvGraphicFramePr>
        <p:xfrm>
          <a:off x="955675" y="5444068"/>
          <a:ext cx="4295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9" imgW="3022560" imgH="482400" progId="Equation.DSMT4">
                  <p:embed/>
                </p:oleObj>
              </mc:Choice>
              <mc:Fallback>
                <p:oleObj name="Equation" r:id="rId9" imgW="3022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5675" y="5444068"/>
                        <a:ext cx="42957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84190" y="4191000"/>
            <a:ext cx="8229600" cy="23683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O;R )</a:t>
            </a:r>
          </a:p>
          <a:p>
            <a:pPr marL="514350" indent="-514350" algn="just">
              <a:buFont typeface="Arial" pitchFamily="34" charset="0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O;r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3*)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OIB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26527"/>
              </p:ext>
            </p:extLst>
          </p:nvPr>
        </p:nvGraphicFramePr>
        <p:xfrm>
          <a:off x="5216515" y="5149850"/>
          <a:ext cx="9207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11" imgW="774360" imgH="253800" progId="Equation.DSMT4">
                  <p:embed/>
                </p:oleObj>
              </mc:Choice>
              <mc:Fallback>
                <p:oleObj name="Equation" r:id="rId11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6515" y="5149850"/>
                        <a:ext cx="92075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577955"/>
              </p:ext>
            </p:extLst>
          </p:nvPr>
        </p:nvGraphicFramePr>
        <p:xfrm>
          <a:off x="947738" y="5443538"/>
          <a:ext cx="4259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12" imgW="2997000" imgH="482400" progId="Equation.DSMT4">
                  <p:embed/>
                </p:oleObj>
              </mc:Choice>
              <mc:Fallback>
                <p:oleObj name="Equation" r:id="rId12" imgW="2997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738" y="5443538"/>
                        <a:ext cx="42592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1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 9 144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1723</Words>
  <Application>Microsoft Office PowerPoint</Application>
  <PresentationFormat>On-screen Show (4:3)</PresentationFormat>
  <Paragraphs>185</Paragraphs>
  <Slides>23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.VnTifani HeavyH</vt:lpstr>
      <vt:lpstr>.VnTime</vt:lpstr>
      <vt:lpstr>.VnTimeH</vt:lpstr>
      <vt:lpstr>.VnVogueH</vt:lpstr>
      <vt:lpstr>Arial</vt:lpstr>
      <vt:lpstr>Calibri</vt:lpstr>
      <vt:lpstr>Garamond</vt:lpstr>
      <vt:lpstr>Tahoma</vt:lpstr>
      <vt:lpstr>Times New Roman</vt:lpstr>
      <vt:lpstr>Office Theme</vt:lpstr>
      <vt:lpstr>Equation</vt:lpstr>
      <vt:lpstr>PHÒNG GD&amp;ĐÀO TẠO… TRƯỜNG…..</vt:lpstr>
      <vt:lpstr>Chuẩn bị</vt:lpstr>
      <vt:lpstr>KHỞI ĐỘNG</vt:lpstr>
      <vt:lpstr>PowerPoint Presentation</vt:lpstr>
      <vt:lpstr>PowerPoint Presentation</vt:lpstr>
      <vt:lpstr>HÌNH THÀNH KIẾN THỨC</vt:lpstr>
      <vt:lpstr>TIẾT 50: ĐƯỜNG TRÒN NGOẠI TIẾP ĐƯỜNG TRÒN NỘI TIẾP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GD&amp;ĐÀO TẠO HUYỆN HIỆP HÒA TRƯỜNG TH &amp; THCS ĐỒNG TÂN</dc:title>
  <dc:creator>Admin</dc:creator>
  <cp:lastModifiedBy>Microsoft account</cp:lastModifiedBy>
  <cp:revision>57</cp:revision>
  <dcterms:created xsi:type="dcterms:W3CDTF">2021-08-15T13:59:16Z</dcterms:created>
  <dcterms:modified xsi:type="dcterms:W3CDTF">2023-03-20T15:54:54Z</dcterms:modified>
</cp:coreProperties>
</file>