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71dd3c3480b144e6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8" r:id="rId3"/>
    <p:sldId id="275" r:id="rId4"/>
    <p:sldId id="257" r:id="rId5"/>
    <p:sldId id="259" r:id="rId6"/>
    <p:sldId id="261" r:id="rId7"/>
    <p:sldId id="262" r:id="rId8"/>
    <p:sldId id="260" r:id="rId9"/>
    <p:sldId id="263" r:id="rId10"/>
    <p:sldId id="281" r:id="rId11"/>
    <p:sldId id="277" r:id="rId12"/>
    <p:sldId id="264" r:id="rId13"/>
    <p:sldId id="266" r:id="rId14"/>
    <p:sldId id="268" r:id="rId15"/>
    <p:sldId id="269" r:id="rId16"/>
    <p:sldId id="270" r:id="rId17"/>
    <p:sldId id="271" r:id="rId18"/>
    <p:sldId id="272" r:id="rId19"/>
    <p:sldId id="278" r:id="rId20"/>
    <p:sldId id="279" r:id="rId21"/>
    <p:sldId id="265" r:id="rId22"/>
    <p:sldId id="273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4026"/>
    <a:srgbClr val="FF0000"/>
    <a:srgbClr val="007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64" autoAdjust="0"/>
  </p:normalViewPr>
  <p:slideViewPr>
    <p:cSldViewPr snapToGrid="0">
      <p:cViewPr varScale="1">
        <p:scale>
          <a:sx n="74" d="100"/>
          <a:sy n="74" d="100"/>
        </p:scale>
        <p:origin x="96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B516E-C74D-4371-9640-ECA3BA323A69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7D41B-F6FE-40A7-88D2-43E2F5DCD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6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Quý</a:t>
            </a:r>
            <a:r>
              <a:rPr lang="en-US" baseline="0" dirty="0" smtClean="0"/>
              <a:t> </a:t>
            </a:r>
            <a:r>
              <a:rPr lang="en-US" dirty="0" smtClean="0"/>
              <a:t>Thầy</a:t>
            </a:r>
            <a:r>
              <a:rPr lang="en-US" baseline="0" dirty="0" smtClean="0"/>
              <a:t>/cô </a:t>
            </a:r>
          </a:p>
          <a:p>
            <a:r>
              <a:rPr lang="en-US" baseline="0" dirty="0" smtClean="0"/>
              <a:t>Click vào bông hoa để đến câu hỏi </a:t>
            </a:r>
          </a:p>
          <a:p>
            <a:r>
              <a:rPr lang="en-US" baseline="0" dirty="0" smtClean="0"/>
              <a:t>Click vào bông hoa trong câu hỏi để show phần thưởng</a:t>
            </a:r>
          </a:p>
          <a:p>
            <a:r>
              <a:rPr lang="en-US" baseline="0" dirty="0" smtClean="0"/>
              <a:t>Click vào cô bé để trở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27D41B-F6FE-40A7-88D2-43E2F5DCDA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9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2" y="2225675"/>
            <a:ext cx="7029156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2" y="4726744"/>
            <a:ext cx="7029156" cy="140325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4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15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856" y="429064"/>
            <a:ext cx="8243668" cy="715426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856" y="1378633"/>
            <a:ext cx="8243668" cy="47830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73" y="1378633"/>
            <a:ext cx="2867533" cy="478301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906" y="0"/>
            <a:ext cx="2743200" cy="319088"/>
          </a:xfrm>
        </p:spPr>
        <p:txBody>
          <a:bodyPr/>
          <a:lstStyle>
            <a:lvl1pPr algn="ctr">
              <a:defRPr/>
            </a:lvl1pPr>
          </a:lstStyle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63989" y="1235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</p:spPr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407964"/>
            <a:ext cx="8108852" cy="731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47446"/>
            <a:ext cx="11141612" cy="46295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2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81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53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62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0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3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11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7D18-D2BA-45EF-8F65-B503A943C7D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9230B-C1D7-4756-B6F3-12D61A57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452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vdinhcongchanh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18" Type="http://schemas.openxmlformats.org/officeDocument/2006/relationships/image" Target="../media/image510.png"/><Relationship Id="rId3" Type="http://schemas.openxmlformats.org/officeDocument/2006/relationships/image" Target="../media/image74.png"/><Relationship Id="rId21" Type="http://schemas.openxmlformats.org/officeDocument/2006/relationships/image" Target="../media/image36.png"/><Relationship Id="rId7" Type="http://schemas.openxmlformats.org/officeDocument/2006/relationships/image" Target="../media/image400.png"/><Relationship Id="rId12" Type="http://schemas.openxmlformats.org/officeDocument/2006/relationships/image" Target="../media/image450.png"/><Relationship Id="rId17" Type="http://schemas.openxmlformats.org/officeDocument/2006/relationships/image" Target="../media/image500.png"/><Relationship Id="rId2" Type="http://schemas.openxmlformats.org/officeDocument/2006/relationships/audio" Target="../media/audio2.wav"/><Relationship Id="rId16" Type="http://schemas.openxmlformats.org/officeDocument/2006/relationships/image" Target="../media/image490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0.png"/><Relationship Id="rId5" Type="http://schemas.openxmlformats.org/officeDocument/2006/relationships/image" Target="../media/image76.png"/><Relationship Id="rId15" Type="http://schemas.openxmlformats.org/officeDocument/2006/relationships/image" Target="../media/image480.png"/><Relationship Id="rId10" Type="http://schemas.openxmlformats.org/officeDocument/2006/relationships/image" Target="../media/image430.png"/><Relationship Id="rId19" Type="http://schemas.openxmlformats.org/officeDocument/2006/relationships/image" Target="../media/image520.png"/><Relationship Id="rId4" Type="http://schemas.openxmlformats.org/officeDocument/2006/relationships/image" Target="../media/image75.png"/><Relationship Id="rId9" Type="http://schemas.openxmlformats.org/officeDocument/2006/relationships/image" Target="../media/image420.png"/><Relationship Id="rId14" Type="http://schemas.openxmlformats.org/officeDocument/2006/relationships/image" Target="../media/image470.png"/><Relationship Id="rId22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41.png"/><Relationship Id="rId3" Type="http://schemas.openxmlformats.org/officeDocument/2006/relationships/image" Target="../media/image40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audio" Target="../media/audio2.wav"/><Relationship Id="rId16" Type="http://schemas.openxmlformats.org/officeDocument/2006/relationships/image" Target="../media/image91.png"/><Relationship Id="rId20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36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13" Type="http://schemas.openxmlformats.org/officeDocument/2006/relationships/image" Target="../media/image45.png"/><Relationship Id="rId7" Type="http://schemas.openxmlformats.org/officeDocument/2006/relationships/image" Target="../media/image600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0.png"/><Relationship Id="rId11" Type="http://schemas.openxmlformats.org/officeDocument/2006/relationships/image" Target="../media/image640.png"/><Relationship Id="rId5" Type="http://schemas.openxmlformats.org/officeDocument/2006/relationships/image" Target="../media/image580.png"/><Relationship Id="rId10" Type="http://schemas.openxmlformats.org/officeDocument/2006/relationships/image" Target="../media/image630.png"/><Relationship Id="rId9" Type="http://schemas.openxmlformats.org/officeDocument/2006/relationships/image" Target="../media/image620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18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1.png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20" Type="http://schemas.openxmlformats.org/officeDocument/2006/relationships/image" Target="../media/image10.gif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.png"/><Relationship Id="rId10" Type="http://schemas.openxmlformats.org/officeDocument/2006/relationships/slide" Target="slide6.xml"/><Relationship Id="rId19" Type="http://schemas.openxmlformats.org/officeDocument/2006/relationships/slide" Target="slide4.xml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slide" Target="slide9.xml"/><Relationship Id="rId22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0.pn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0.gif"/><Relationship Id="rId4" Type="http://schemas.openxmlformats.org/officeDocument/2006/relationships/image" Target="../media/image20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2352" y="2814570"/>
            <a:ext cx="9022609" cy="3617872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Giáo Viên: Đinh Công Chánh</a:t>
            </a:r>
            <a:br>
              <a:rPr lang="en-US" sz="4000" dirty="0" smtClean="0"/>
            </a:br>
            <a:r>
              <a:rPr lang="en-US" sz="4000" dirty="0" smtClean="0"/>
              <a:t>Môn: Toán lớp 9</a:t>
            </a:r>
            <a:br>
              <a:rPr lang="en-US" sz="4000" dirty="0" smtClean="0"/>
            </a:br>
            <a:r>
              <a:rPr lang="en-US" sz="4000" dirty="0" smtClean="0"/>
              <a:t>Email: </a:t>
            </a:r>
            <a:r>
              <a:rPr lang="en-US" sz="4000" dirty="0" smtClean="0">
                <a:hlinkClick r:id="rId3"/>
              </a:rPr>
              <a:t>gvdinhcongchanh@gmail.com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Đơn vị Công tác: Trường THCS </a:t>
            </a:r>
            <a:r>
              <a:rPr lang="en-US" sz="4000" dirty="0" err="1" smtClean="0"/>
              <a:t>Mỹ</a:t>
            </a:r>
            <a:r>
              <a:rPr lang="en-US" sz="4000" dirty="0" smtClean="0"/>
              <a:t> Phước</a:t>
            </a:r>
            <a:br>
              <a:rPr lang="en-US" sz="4000" dirty="0" smtClean="0"/>
            </a:br>
            <a:r>
              <a:rPr lang="en-US" sz="4000" dirty="0" err="1" smtClean="0"/>
              <a:t>Điạ</a:t>
            </a:r>
            <a:r>
              <a:rPr lang="en-US" sz="4000" dirty="0" smtClean="0"/>
              <a:t> chỉ: </a:t>
            </a:r>
            <a:r>
              <a:rPr lang="en-US" sz="4000" dirty="0" err="1" smtClean="0"/>
              <a:t>Mỹ</a:t>
            </a:r>
            <a:r>
              <a:rPr lang="en-US" sz="4000" dirty="0" smtClean="0"/>
              <a:t> Tú, Sóc Trăng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9522"/>
            <a:ext cx="12192000" cy="1403251"/>
          </a:xfrm>
        </p:spPr>
        <p:txBody>
          <a:bodyPr anchor="ctr">
            <a:normAutofit/>
          </a:bodyPr>
          <a:lstStyle/>
          <a:p>
            <a:r>
              <a:rPr lang="vi-VN" sz="4400" dirty="0" smtClean="0">
                <a:solidFill>
                  <a:schemeClr val="accent4"/>
                </a:solidFill>
              </a:rPr>
              <a:t>	 T</a:t>
            </a:r>
            <a:r>
              <a:rPr lang="en-US" sz="4400" dirty="0" err="1" smtClean="0">
                <a:solidFill>
                  <a:schemeClr val="accent4"/>
                </a:solidFill>
              </a:rPr>
              <a:t>i</a:t>
            </a:r>
            <a:r>
              <a:rPr lang="vi-VN" sz="4400" dirty="0" smtClean="0">
                <a:solidFill>
                  <a:schemeClr val="accent4"/>
                </a:solidFill>
              </a:rPr>
              <a:t>ết 64. ÔN </a:t>
            </a:r>
            <a:r>
              <a:rPr lang="vi-VN" sz="4400" dirty="0">
                <a:solidFill>
                  <a:schemeClr val="accent4"/>
                </a:solidFill>
              </a:rPr>
              <a:t>TẬP CHƯƠNG IV </a:t>
            </a:r>
            <a:endParaRPr lang="en-US" sz="4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7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58" y="44876"/>
            <a:ext cx="1219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76200" cmpd="thickThin">
            <a:solidFill>
              <a:srgbClr val="CC6600"/>
            </a:solidFill>
          </a:ln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 rot="18726739">
                <a:off x="1631929" y="1498921"/>
                <a:ext cx="3320716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916642"/>
                  </a:avLst>
                </a:prstTxWarp>
                <a:spAutoFit/>
              </a:bodyPr>
              <a:lstStyle/>
              <a:p>
                <a:pPr algn="ctr"/>
                <a:r>
                  <a:rPr lang="en-US" sz="2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2400" b="0" i="1" cap="none" spc="0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cap="none" spc="0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cap="none" spc="0" dirty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cap="none" spc="0" dirty="0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)</a:t>
                </a:r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726739">
                <a:off x="1631929" y="1498921"/>
                <a:ext cx="3320716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 rot="2604712">
            <a:off x="1570371" y="4489535"/>
            <a:ext cx="1813958" cy="57831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 trình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 rot="17661349">
            <a:off x="3423896" y="4163085"/>
            <a:ext cx="14702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Công thức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 rot="512504">
            <a:off x="6907403" y="5713097"/>
            <a:ext cx="1954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 lý Vi - et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440410">
            <a:off x="1332728" y="1010435"/>
            <a:ext cx="3892596" cy="187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Cover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1417295" y="3486778"/>
            <a:ext cx="2460793" cy="194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421476" y="2608015"/>
            <a:ext cx="2190368" cy="1514773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ChươngIV</a:t>
            </a:r>
            <a:endParaRPr lang="en-US" sz="3200" dirty="0" smtClean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pic>
        <p:nvPicPr>
          <p:cNvPr id="20" name="Picture 5" descr="Cover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07233" y="3163641"/>
            <a:ext cx="1112483" cy="202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ounded Rectangle 20"/>
              <p:cNvSpPr/>
              <p:nvPr/>
            </p:nvSpPr>
            <p:spPr>
              <a:xfrm>
                <a:off x="8881692" y="5224407"/>
                <a:ext cx="2227719" cy="1577737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cap="none" spc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400" b="0" i="1" cap="none" spc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1692" y="5224407"/>
                <a:ext cx="2227719" cy="157773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ounded Rectangle 21"/>
              <p:cNvSpPr/>
              <p:nvPr/>
            </p:nvSpPr>
            <p:spPr>
              <a:xfrm>
                <a:off x="6597001" y="2481770"/>
                <a:ext cx="5312489" cy="1169256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r>
                  <a:rPr lang="vi-VN" sz="2400" dirty="0" smtClean="0">
                    <a:latin typeface="+mj-lt"/>
                  </a:rPr>
                  <a:t>P</a:t>
                </a:r>
                <a:r>
                  <a:rPr lang="en-US" sz="2400" dirty="0" smtClean="0">
                    <a:latin typeface="+mj-lt"/>
                  </a:rPr>
                  <a:t>hương </a:t>
                </a:r>
                <a:r>
                  <a:rPr lang="en-US" sz="2400" dirty="0">
                    <a:latin typeface="+mj-lt"/>
                  </a:rPr>
                  <a:t>t</a:t>
                </a:r>
                <a:r>
                  <a:rPr lang="en-US" sz="2400" dirty="0" smtClean="0">
                    <a:latin typeface="+mj-lt"/>
                  </a:rPr>
                  <a:t>rình </a:t>
                </a:r>
                <a:r>
                  <a:rPr lang="vi-VN" sz="2400" dirty="0" smtClean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(1) có 2 nghiệm phân biệt:</a:t>
                </a:r>
              </a:p>
              <a:p>
                <a:r>
                  <a:rPr lang="vi-VN" sz="2400" dirty="0">
                    <a:latin typeface="+mj-lt"/>
                  </a:rPr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400" dirty="0">
                    <a:latin typeface="+mj-lt"/>
                  </a:rPr>
                  <a:t>	</a:t>
                </a:r>
                <a:r>
                  <a:rPr lang="vi-VN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ra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001" y="2481770"/>
                <a:ext cx="5312489" cy="1169256"/>
              </a:xfrm>
              <a:prstGeom prst="roundRect">
                <a:avLst/>
              </a:prstGeom>
              <a:blipFill>
                <a:blip r:embed="rId6"/>
                <a:stretch>
                  <a:fillRect l="-57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ounded Rectangle 22"/>
              <p:cNvSpPr/>
              <p:nvPr/>
            </p:nvSpPr>
            <p:spPr>
              <a:xfrm>
                <a:off x="6517222" y="3709761"/>
                <a:ext cx="5598578" cy="690686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r>
                  <a:rPr lang="vi-VN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P</a:t>
                </a:r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hương </a:t>
                </a: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</a:rPr>
                  <a:t>t</a:t>
                </a:r>
                <a:r>
                  <a:rPr lang="en-US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rình</a:t>
                </a:r>
                <a:r>
                  <a:rPr lang="vi-VN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vi-VN" sz="2400" dirty="0">
                    <a:solidFill>
                      <a:schemeClr val="accent2">
                        <a:lumMod val="75000"/>
                      </a:schemeClr>
                    </a:solidFill>
                  </a:rPr>
                  <a:t>(1) có  nghiệm kép</a:t>
                </a:r>
                <a:r>
                  <a:rPr lang="vi-VN" sz="2400" dirty="0" smtClean="0">
                    <a:solidFill>
                      <a:schemeClr val="accent2">
                        <a:lumMod val="75000"/>
                      </a:schemeClr>
                    </a:solidFill>
                  </a:rPr>
                  <a:t>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4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n-US" sz="2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222" y="3709761"/>
                <a:ext cx="5598578" cy="690686"/>
              </a:xfrm>
              <a:prstGeom prst="roundRect">
                <a:avLst/>
              </a:prstGeom>
              <a:blipFill>
                <a:blip r:embed="rId7"/>
                <a:stretch>
                  <a:fillRect l="-977" b="-1739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5925637" y="4443713"/>
            <a:ext cx="3737454" cy="510778"/>
          </a:xfrm>
          <a:prstGeom prst="round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vi-VN" sz="2400" dirty="0" smtClean="0"/>
              <a:t>P</a:t>
            </a:r>
            <a:r>
              <a:rPr lang="en-US" sz="2400" dirty="0" smtClean="0"/>
              <a:t>hương </a:t>
            </a:r>
            <a:r>
              <a:rPr lang="en-US" sz="2400" dirty="0"/>
              <a:t>t</a:t>
            </a:r>
            <a:r>
              <a:rPr lang="en-US" sz="2400" dirty="0" smtClean="0"/>
              <a:t>rình</a:t>
            </a:r>
            <a:r>
              <a:rPr lang="vi-VN" sz="2400" dirty="0" smtClean="0"/>
              <a:t> </a:t>
            </a:r>
            <a:r>
              <a:rPr lang="vi-VN" sz="2400" dirty="0"/>
              <a:t>(1) vô nghiệm.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20155" y="70062"/>
            <a:ext cx="3175833" cy="51077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Là </a:t>
            </a:r>
            <a:r>
              <a:rPr lang="en-US" sz="2400" dirty="0"/>
              <a:t>đường cong </a:t>
            </a:r>
            <a:r>
              <a:rPr lang="en-US" sz="2400" dirty="0" err="1"/>
              <a:t>Parabol</a:t>
            </a:r>
            <a:r>
              <a:rPr lang="en-US" sz="2400" dirty="0"/>
              <a:t>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57191" y="712656"/>
            <a:ext cx="3438419" cy="51077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Trục tung là trục đối xứng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815731" y="1264603"/>
            <a:ext cx="3844275" cy="51077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Khi a&gt;0, nằm trên trục hoành</a:t>
            </a:r>
            <a:endParaRPr lang="en-US" sz="2400" dirty="0"/>
          </a:p>
        </p:txBody>
      </p:sp>
      <p:sp>
        <p:nvSpPr>
          <p:cNvPr id="29" name="Rounded Rectangle 28"/>
          <p:cNvSpPr/>
          <p:nvPr/>
        </p:nvSpPr>
        <p:spPr>
          <a:xfrm>
            <a:off x="5835850" y="1837613"/>
            <a:ext cx="3936530" cy="510778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Khi a&lt;0, nằm dưới trục hoành</a:t>
            </a:r>
            <a:endParaRPr lang="en-US" sz="2400" dirty="0"/>
          </a:p>
        </p:txBody>
      </p:sp>
      <p:pic>
        <p:nvPicPr>
          <p:cNvPr id="32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63707" y="70061"/>
            <a:ext cx="470870" cy="102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358710" y="1005761"/>
            <a:ext cx="505074" cy="116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97828" y="703781"/>
            <a:ext cx="339469" cy="33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451950" y="1092668"/>
            <a:ext cx="433190" cy="39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ardrop 36"/>
          <p:cNvSpPr/>
          <p:nvPr/>
        </p:nvSpPr>
        <p:spPr>
          <a:xfrm>
            <a:off x="4334277" y="602199"/>
            <a:ext cx="1352927" cy="649188"/>
          </a:xfrm>
          <a:prstGeom prst="teardrop">
            <a:avLst>
              <a:gd name="adj" fmla="val 91930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Đồ thị</a:t>
            </a:r>
            <a:endParaRPr lang="en-US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 rot="17661349">
            <a:off x="4049931" y="4175934"/>
            <a:ext cx="1106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ghiệm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1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165829" y="3403796"/>
            <a:ext cx="1195181" cy="123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96380">
            <a:off x="5622997" y="2525839"/>
            <a:ext cx="946160" cy="10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334544" flipV="1">
            <a:off x="5246636" y="3290933"/>
            <a:ext cx="1595402" cy="8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" name="Oval 43"/>
              <p:cNvSpPr/>
              <p:nvPr/>
            </p:nvSpPr>
            <p:spPr>
              <a:xfrm>
                <a:off x="3073559" y="3032558"/>
                <a:ext cx="2731206" cy="649188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>
          <p:sp>
            <p:nvSpPr>
              <p:cNvPr id="44" name="Oval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559" y="3032558"/>
                <a:ext cx="2731206" cy="649188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5" descr="Cover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4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V="1">
            <a:off x="5934577" y="5916339"/>
            <a:ext cx="3434034" cy="44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ardrop 45"/>
              <p:cNvSpPr/>
              <p:nvPr/>
            </p:nvSpPr>
            <p:spPr>
              <a:xfrm>
                <a:off x="3110581" y="5007585"/>
                <a:ext cx="3997724" cy="994128"/>
              </a:xfrm>
              <a:prstGeom prst="teardrop">
                <a:avLst>
                  <a:gd name="adj" fmla="val 91930"/>
                </a:avLst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txBody>
              <a:bodyPr wrap="square" lIns="91440" tIns="45720" rIns="91440" bIns="45720">
                <a:prstTxWarp prst="textPlain">
                  <a:avLst/>
                </a:prstTxWarp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a</m:t>
                    </m:r>
                    <m:sSup>
                      <m:sSupPr>
                        <m:ctrlPr>
                          <a:rPr lang="en-US" sz="2400" i="1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i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2400" i="0">
                            <a:ln w="0"/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bx</m:t>
                    </m:r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US" sz="2400" dirty="0" smtClean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(1) </a:t>
                </a:r>
                <a14:m>
                  <m:oMath xmlns:m="http://schemas.openxmlformats.org/officeDocument/2006/math"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i="0">
                        <a:ln w="0"/>
                        <a:solidFill>
                          <a:schemeClr val="accent2">
                            <a:lumMod val="75000"/>
                          </a:schemeClr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b="0" cap="none" spc="0" dirty="0" smtClean="0">
                    <a:ln w="0"/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j-lt"/>
                  </a:rPr>
                  <a:t>)</a:t>
                </a:r>
                <a:endParaRPr lang="en-US" sz="2400" b="0" cap="none" spc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46" name="Teardrop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581" y="5007585"/>
                <a:ext cx="3997724" cy="994128"/>
              </a:xfrm>
              <a:prstGeom prst="teardrop">
                <a:avLst>
                  <a:gd name="adj" fmla="val 91930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/>
              <p:cNvSpPr/>
              <p:nvPr/>
            </p:nvSpPr>
            <p:spPr>
              <a:xfrm rot="19588034">
                <a:off x="5438483" y="2580951"/>
                <a:ext cx="10929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88034">
                <a:off x="5438483" y="2580951"/>
                <a:ext cx="1092992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/>
              <p:cNvSpPr/>
              <p:nvPr/>
            </p:nvSpPr>
            <p:spPr>
              <a:xfrm rot="1776806">
                <a:off x="5600091" y="3406857"/>
                <a:ext cx="10913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76806">
                <a:off x="5600091" y="3406857"/>
                <a:ext cx="1091389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Rectangle 48"/>
              <p:cNvSpPr/>
              <p:nvPr/>
            </p:nvSpPr>
            <p:spPr>
              <a:xfrm rot="3418835">
                <a:off x="5035933" y="3984941"/>
                <a:ext cx="122178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418835">
                <a:off x="5035933" y="3984941"/>
                <a:ext cx="122178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8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8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7" grpId="0" animBg="1"/>
      <p:bldP spid="39" grpId="0"/>
      <p:bldP spid="44" grpId="0" animBg="1"/>
      <p:bldP spid="46" grpId="0" animBg="1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1760647" y="549707"/>
            <a:ext cx="3622429" cy="1086235"/>
            <a:chOff x="531282" y="272374"/>
            <a:chExt cx="3622429" cy="1086235"/>
          </a:xfrm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280173" y="2258242"/>
            <a:ext cx="2669117" cy="2682090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nhóm</a:t>
              </a:r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531282" y="2258242"/>
            <a:ext cx="2669117" cy="2656658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cặp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8236210" y="2258241"/>
            <a:ext cx="2668936" cy="2690437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tx1"/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cá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853633" y="484831"/>
            <a:ext cx="1811617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64" y="627887"/>
            <a:ext cx="1089168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657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616" y="995992"/>
            <a:ext cx="8243668" cy="71542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accent4"/>
                </a:solidFill>
              </a:rPr>
              <a:t>1. </a:t>
            </a:r>
            <a:r>
              <a:rPr lang="vi-VN" dirty="0" smtClean="0">
                <a:solidFill>
                  <a:schemeClr val="accent4"/>
                </a:solidFill>
              </a:rPr>
              <a:t>Giải </a:t>
            </a:r>
            <a:r>
              <a:rPr lang="vi-VN" dirty="0">
                <a:solidFill>
                  <a:schemeClr val="accent4"/>
                </a:solidFill>
              </a:rPr>
              <a:t>phương trình: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9616" y="1945561"/>
                <a:ext cx="8243668" cy="5324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4"/>
                    </a:solidFill>
                  </a:rPr>
                  <a:t>a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vi-VN" dirty="0" smtClean="0"/>
              </a:p>
              <a:p>
                <a:pPr marL="0" indent="0">
                  <a:buNone/>
                </a:pPr>
                <a:endParaRPr lang="vi-VN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616" y="1945561"/>
                <a:ext cx="8243668" cy="532463"/>
              </a:xfrm>
              <a:blipFill>
                <a:blip r:embed="rId3"/>
                <a:stretch>
                  <a:fillRect l="-1849" t="-25000" b="-352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2085154" y="324923"/>
            <a:ext cx="8097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/>
              <a:t>HÌNH THÀNH KIẾN THỨC - LUYỆN TẬP</a:t>
            </a:r>
            <a:endParaRPr lang="en-US" sz="30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8848432" y="995992"/>
            <a:ext cx="2668935" cy="2138296"/>
            <a:chOff x="324383" y="2890160"/>
            <a:chExt cx="3631653" cy="2606723"/>
          </a:xfrm>
        </p:grpSpPr>
        <p:sp>
          <p:nvSpPr>
            <p:cNvPr id="9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979759" y="3368431"/>
            <a:ext cx="6444393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000" dirty="0" smtClean="0"/>
              <a:t>1. Cùng với bạn thảo luận:</a:t>
            </a:r>
          </a:p>
          <a:p>
            <a:r>
              <a:rPr lang="vi-VN" sz="3000" dirty="0" smtClean="0"/>
              <a:t>+ </a:t>
            </a:r>
            <a:r>
              <a:rPr lang="vi-VN" sz="3000" dirty="0"/>
              <a:t>Phương trình trên có dạng nào?</a:t>
            </a:r>
          </a:p>
          <a:p>
            <a:r>
              <a:rPr lang="vi-VN" sz="3000" dirty="0"/>
              <a:t>+ Nhắc lại cách giải?</a:t>
            </a:r>
          </a:p>
          <a:p>
            <a:r>
              <a:rPr lang="vi-VN" sz="3000" dirty="0" smtClean="0"/>
              <a:t>2. </a:t>
            </a:r>
            <a:r>
              <a:rPr lang="vi-VN" sz="3000" dirty="0"/>
              <a:t>Làm bài vào </a:t>
            </a:r>
            <a:r>
              <a:rPr lang="vi-VN" sz="3000" dirty="0" smtClean="0"/>
              <a:t>vở</a:t>
            </a:r>
            <a:r>
              <a:rPr lang="vi-VN" sz="3000" dirty="0"/>
              <a:t> </a:t>
            </a:r>
            <a:r>
              <a:rPr lang="vi-VN" sz="3000" dirty="0" smtClean="0"/>
              <a:t>rồi đổi vở chấm chéo.</a:t>
            </a:r>
            <a:endParaRPr lang="en-US" sz="3000" dirty="0"/>
          </a:p>
        </p:txBody>
      </p:sp>
      <p:pic>
        <p:nvPicPr>
          <p:cNvPr id="11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899" y="372307"/>
            <a:ext cx="1714142" cy="94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0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05228" y="1378633"/>
                <a:ext cx="8243668" cy="4783016"/>
              </a:xfrm>
            </p:spPr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4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endParaRPr lang="en-US" dirty="0" smtClean="0">
                  <a:solidFill>
                    <a:schemeClr val="accent4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dirty="0" smtClean="0">
                    <a:solidFill>
                      <a:schemeClr val="accent4"/>
                    </a:solidFill>
                  </a:rPr>
                  <a:t>Giải</a:t>
                </a:r>
              </a:p>
              <a:p>
                <a:pPr marL="0" indent="0" algn="ctr">
                  <a:buNone/>
                </a:pPr>
                <a:r>
                  <a:rPr lang="vi-VN" dirty="0"/>
                  <a:t>Đặt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dirty="0" smtClean="0"/>
                  <a:t> (</a:t>
                </a:r>
                <a:r>
                  <a:rPr lang="vi-VN" dirty="0"/>
                  <a:t>Đ/K: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vi-VN" dirty="0" smtClean="0"/>
                  <a:t>) </a:t>
                </a:r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 Ta có phương trình: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vi-VN" dirty="0"/>
                  <a:t>(2)</a:t>
                </a:r>
              </a:p>
              <a:p>
                <a:pPr marL="0" indent="0" algn="ctr">
                  <a:buNone/>
                </a:pPr>
                <a:r>
                  <a:rPr lang="vi-VN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=−12,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=9)</m:t>
                    </m:r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Vì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+9=0</m:t>
                    </m:r>
                  </m:oMath>
                </a14:m>
                <a:r>
                  <a:rPr lang="vi-VN" dirty="0" smtClean="0"/>
                  <a:t>:   </a:t>
                </a:r>
                <a:r>
                  <a:rPr lang="vi-VN" dirty="0"/>
                  <a:t>Nên phương trình  (2) có hai nghiệm là: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+) Với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 +) Với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=±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vi-VN" dirty="0"/>
              </a:p>
              <a:p>
                <a:pPr marL="0" indent="0" algn="ctr">
                  <a:buNone/>
                </a:pPr>
                <a:r>
                  <a:rPr lang="vi-VN" dirty="0"/>
                  <a:t>Vậy phương trình  (1) có 4 nghiệm là: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=1;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=−1;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dirty="0" smtClean="0"/>
                  <a:t>;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5228" y="1378633"/>
                <a:ext cx="8243668" cy="4783016"/>
              </a:xfrm>
              <a:blipFill>
                <a:blip r:embed="rId2"/>
                <a:stretch>
                  <a:fillRect l="-1405" t="-3694" r="-1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74" y="599313"/>
            <a:ext cx="2364490" cy="56446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vi-VN" sz="3000" b="1" dirty="0" smtClean="0"/>
              <a:t>Tự chấm bài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2879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73" y="387500"/>
            <a:ext cx="3781171" cy="715426"/>
          </a:xfrm>
        </p:spPr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vi-VN" dirty="0" smtClean="0">
                <a:solidFill>
                  <a:schemeClr val="accent4"/>
                </a:solidFill>
              </a:rPr>
              <a:t>1. Giải </a:t>
            </a:r>
            <a:r>
              <a:rPr lang="vi-VN" dirty="0">
                <a:solidFill>
                  <a:schemeClr val="accent4"/>
                </a:solidFill>
              </a:rPr>
              <a:t>phương trình: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80437" y="1212378"/>
                <a:ext cx="11169108" cy="1125577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chemeClr val="accent4"/>
                    </a:solidFill>
                    <a:latin typeface="+mj-lt"/>
                  </a:rPr>
                  <a:t>b)</a:t>
                </a:r>
                <a:r>
                  <a:rPr lang="en-US" sz="3800" dirty="0" smtClean="0">
                    <a:solidFill>
                      <a:schemeClr val="accent4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3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10−2</m:t>
                        </m:r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800" dirty="0" smtClean="0">
                  <a:solidFill>
                    <a:schemeClr val="accent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0437" y="1212378"/>
                <a:ext cx="11169108" cy="1125577"/>
              </a:xfrm>
              <a:blipFill>
                <a:blip r:embed="rId3"/>
                <a:stretch>
                  <a:fillRect l="-13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8021782" y="602673"/>
            <a:ext cx="2223653" cy="1683330"/>
            <a:chOff x="324383" y="2890160"/>
            <a:chExt cx="3631653" cy="2606723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356264" y="2623310"/>
            <a:ext cx="8198427" cy="33239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000" dirty="0"/>
              <a:t>Trao đổi với bạn những nội dung sau:</a:t>
            </a:r>
          </a:p>
          <a:p>
            <a:r>
              <a:rPr lang="vi-VN" sz="3000" dirty="0"/>
              <a:t>+ Phương trình trên có dạng nào? Các bước giải?</a:t>
            </a:r>
          </a:p>
          <a:p>
            <a:r>
              <a:rPr lang="vi-VN" sz="3000" dirty="0"/>
              <a:t>+ Điều kiện xác định của phương trình?</a:t>
            </a:r>
          </a:p>
          <a:p>
            <a:r>
              <a:rPr lang="vi-VN" sz="3000" dirty="0"/>
              <a:t>+ Tìm mẫu thức chung?</a:t>
            </a:r>
          </a:p>
          <a:p>
            <a:r>
              <a:rPr lang="vi-VN" sz="3000" dirty="0"/>
              <a:t>+ Quy đồng và khử mẫu 2 vế.</a:t>
            </a:r>
          </a:p>
          <a:p>
            <a:r>
              <a:rPr lang="vi-VN" sz="3000" dirty="0"/>
              <a:t>+ Giải phương trình bằng cách nào?</a:t>
            </a:r>
          </a:p>
          <a:p>
            <a:r>
              <a:rPr lang="vi-VN" sz="3000" dirty="0" smtClean="0"/>
              <a:t>+ Tự làm bài </a:t>
            </a:r>
            <a:r>
              <a:rPr lang="vi-VN" sz="3000" dirty="0"/>
              <a:t>cá nhân vào </a:t>
            </a:r>
            <a:r>
              <a:rPr lang="vi-VN" sz="3000" dirty="0" smtClean="0"/>
              <a:t>vở</a:t>
            </a:r>
            <a:r>
              <a:rPr lang="vi-VN" sz="3000" dirty="0"/>
              <a:t>.</a:t>
            </a:r>
            <a:endParaRPr lang="en-US" sz="3000" dirty="0"/>
          </a:p>
        </p:txBody>
      </p:sp>
      <p:pic>
        <p:nvPicPr>
          <p:cNvPr id="10" name="Picture 10" descr="Digit 18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972" y="329907"/>
            <a:ext cx="1506682" cy="82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1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79564" y="1665870"/>
                <a:ext cx="11122292" cy="3925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smtClean="0"/>
                  <a:t>b</a:t>
                </a:r>
                <a:r>
                  <a:rPr lang="en-US" sz="2800" dirty="0"/>
                  <a:t>) 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34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10−2</m:t>
                        </m:r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400" i="1" dirty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800" dirty="0"/>
                  <a:t>	(1)    ĐKXĐ: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≠0;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≠2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⇔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−2)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10−2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−10=0</m:t>
                    </m:r>
                  </m:oMath>
                </a14:m>
                <a:r>
                  <a:rPr lang="en-US" sz="2800" dirty="0"/>
                  <a:t> </a:t>
                </a:r>
                <a:r>
                  <a:rPr lang="vi-VN" sz="2800" dirty="0"/>
                  <a:t>(</a:t>
                </a:r>
                <a:r>
                  <a:rPr lang="en-US" sz="2800" dirty="0"/>
                  <a:t>2</a:t>
                </a:r>
                <a:r>
                  <a:rPr lang="vi-VN" sz="2800" dirty="0"/>
                  <a:t>)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=1;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=2;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=−10)</m:t>
                    </m:r>
                  </m:oMath>
                </a14:m>
                <a:endParaRPr lang="en-US" sz="2800" dirty="0"/>
              </a:p>
              <a:p>
                <a:r>
                  <a:rPr lang="vi-VN" sz="2800" dirty="0"/>
                  <a:t>Ta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−4.1.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−10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=44&gt;0</m:t>
                    </m:r>
                  </m:oMath>
                </a14:m>
                <a:r>
                  <a:rPr lang="vi-VN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44</m:t>
                        </m:r>
                      </m:e>
                    </m:rad>
                    <m:r>
                      <a:rPr lang="en-US" sz="2800">
                        <a:latin typeface="Cambria Math" panose="02040503050406030204" pitchFamily="18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r>
                  <a:rPr lang="en-US" sz="2800" dirty="0"/>
                  <a:t> </a:t>
                </a:r>
                <a:r>
                  <a:rPr lang="vi-VN" sz="2800" dirty="0"/>
                  <a:t>             </a:t>
                </a:r>
              </a:p>
              <a:p>
                <a:r>
                  <a:rPr lang="vi-VN" sz="2800" dirty="0"/>
                  <a:t>Phương trình (</a:t>
                </a:r>
                <a:r>
                  <a:rPr lang="en-US" sz="2800" dirty="0"/>
                  <a:t>2</a:t>
                </a:r>
                <a:r>
                  <a:rPr lang="vi-VN" sz="2800" dirty="0"/>
                  <a:t>) có hai nghiệm phân biệt là: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TM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Đ</m:t>
                    </m:r>
                    <m:r>
                      <m:rPr>
                        <m:sty m:val="p"/>
                      </m:rPr>
                      <a:rPr lang="en-US" sz="2800" i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8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r>
                  <a:rPr lang="en-US" sz="2800" dirty="0"/>
                  <a:t> (TMĐK)</a:t>
                </a:r>
              </a:p>
              <a:p>
                <a:r>
                  <a:rPr lang="vi-VN" sz="2800" dirty="0"/>
                  <a:t>Vậy  phương trình (1) có hai nghiệm là: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=−1+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  <m:r>
                      <a:rPr lang="en-US" sz="2800" i="1"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=−1−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64" y="1665870"/>
                <a:ext cx="11122292" cy="3925370"/>
              </a:xfrm>
              <a:prstGeom prst="rect">
                <a:avLst/>
              </a:prstGeom>
              <a:blipFill>
                <a:blip r:embed="rId2"/>
                <a:stretch>
                  <a:fillRect l="-10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574" y="599313"/>
            <a:ext cx="4671410" cy="56446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vi-VN" sz="3000" b="1" dirty="0" smtClean="0"/>
              <a:t>Đổi vở với bạn để chấm bài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7368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43080" y="486122"/>
            <a:ext cx="11303444" cy="2246769"/>
          </a:xfrm>
          <a:prstGeom prst="rect">
            <a:avLst/>
          </a:prstGeom>
          <a:noFill/>
          <a:ln w="63500" cmpd="thickThin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2. Bài 55 (trang 63 SGK Toán 9 Tập 2)</a:t>
            </a: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: Cho phương trình: x</a:t>
            </a:r>
            <a:r>
              <a:rPr kumimoji="0" lang="vi-VN" altLang="vi-VN" sz="2800" b="0" i="0" u="none" strike="noStrike" cap="none" normalizeH="0" baseline="30000" dirty="0" smtClean="0">
                <a:ln>
                  <a:noFill/>
                </a:ln>
                <a:effectLst/>
                <a:latin typeface="+mj-lt"/>
              </a:rPr>
              <a:t>2</a:t>
            </a: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 - x - 2 = 0.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a) Giải phương trình.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b) Vẽ hai đồ thị y = x</a:t>
            </a:r>
            <a:r>
              <a:rPr kumimoji="0" lang="vi-VN" altLang="vi-VN" sz="2800" b="0" i="0" u="none" strike="noStrike" cap="none" normalizeH="0" baseline="30000" dirty="0" smtClean="0">
                <a:ln>
                  <a:noFill/>
                </a:ln>
                <a:effectLst/>
                <a:latin typeface="+mj-lt"/>
              </a:rPr>
              <a:t>2</a:t>
            </a: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 và y = x + 2 trên cùng một hệ trục tọa độ.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effectLst/>
                <a:latin typeface="+mj-lt"/>
              </a:rPr>
              <a:t>c) Chứng tỏ rằng hai nghiệm tìm được trong câu a) là hoành độ giao điểm của hai đồ thị.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443081" y="2896537"/>
            <a:ext cx="1532024" cy="1053671"/>
            <a:chOff x="8236211" y="2871950"/>
            <a:chExt cx="3631653" cy="2666111"/>
          </a:xfrm>
        </p:grpSpPr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451967" y="2896537"/>
                <a:ext cx="658892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accent4"/>
                    </a:solidFill>
                  </a:rPr>
                  <a:t>a) </a:t>
                </a:r>
                <a:r>
                  <a:rPr lang="en-US" sz="3200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accent4"/>
                    </a:solidFill>
                  </a:rPr>
                  <a:t>Giải</a:t>
                </a:r>
                <a:r>
                  <a:rPr lang="en-US" sz="3200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accent4"/>
                    </a:solidFill>
                  </a:rPr>
                  <a:t>phương</a:t>
                </a:r>
                <a:r>
                  <a:rPr lang="en-US" sz="3200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accent4"/>
                    </a:solidFill>
                  </a:rPr>
                  <a:t>trình</a:t>
                </a:r>
                <a:r>
                  <a:rPr lang="en-US" sz="3200" dirty="0" smtClean="0">
                    <a:solidFill>
                      <a:schemeClr val="accent4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−2=0 </m:t>
                    </m:r>
                  </m:oMath>
                </a14:m>
                <a:endParaRPr lang="vi-VN" sz="32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967" y="2896537"/>
                <a:ext cx="6588920" cy="584775"/>
              </a:xfrm>
              <a:prstGeom prst="rect">
                <a:avLst/>
              </a:prstGeom>
              <a:blipFill>
                <a:blip r:embed="rId3"/>
                <a:stretch>
                  <a:fillRect l="-2313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1342" y="3818991"/>
                <a:ext cx="8651330" cy="233898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−2=0 (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=−1,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=−20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Ta </a:t>
                </a:r>
                <a:r>
                  <a:rPr lang="en-US" dirty="0" err="1" smtClean="0"/>
                  <a:t>có</a:t>
                </a:r>
                <a:r>
                  <a:rPr lang="en-US" dirty="0" smtClean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=&gt; Pt </a:t>
                </a:r>
                <a:r>
                  <a:rPr lang="en-US" dirty="0" err="1" smtClean="0"/>
                  <a:t>có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hai</a:t>
                </a:r>
                <a:r>
                  <a:rPr lang="en-US" dirty="0" smtClean="0"/>
                  <a:t> nghiệm: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1342" y="3818991"/>
                <a:ext cx="8651330" cy="2338981"/>
              </a:xfrm>
              <a:blipFill>
                <a:blip r:embed="rId4"/>
                <a:stretch>
                  <a:fillRect l="-18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4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1" grpId="0"/>
      <p:bldP spid="1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4584" y="573023"/>
                <a:ext cx="11371384" cy="446696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600" dirty="0" smtClean="0">
                    <a:solidFill>
                      <a:schemeClr val="accent4"/>
                    </a:solidFill>
                  </a:rPr>
                  <a:t>b) Vẽ hai đồ thị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6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 smtClean="0">
                    <a:solidFill>
                      <a:schemeClr val="accent4"/>
                    </a:solidFill>
                  </a:rPr>
                  <a:t> </a:t>
                </a:r>
                <a:r>
                  <a:rPr lang="en-US" sz="2600" dirty="0">
                    <a:solidFill>
                      <a:schemeClr val="accent4"/>
                    </a:solidFill>
                  </a:rPr>
                  <a:t>và 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US" sz="2600" dirty="0">
                    <a:solidFill>
                      <a:schemeClr val="accent4"/>
                    </a:solidFill>
                  </a:rPr>
                  <a:t> trên cùng một hệ trục </a:t>
                </a:r>
                <a:r>
                  <a:rPr lang="en-US" sz="2600" dirty="0" err="1">
                    <a:solidFill>
                      <a:schemeClr val="accent4"/>
                    </a:solidFill>
                  </a:rPr>
                  <a:t>tọa</a:t>
                </a:r>
                <a:r>
                  <a:rPr lang="en-US" sz="2600" dirty="0">
                    <a:solidFill>
                      <a:schemeClr val="accent4"/>
                    </a:solidFill>
                  </a:rPr>
                  <a:t> độ.</a:t>
                </a:r>
              </a:p>
              <a:p>
                <a:pPr marL="0" indent="0">
                  <a:buNone/>
                </a:pPr>
                <a:r>
                  <a:rPr lang="en-US" sz="2600" dirty="0" err="1" smtClean="0"/>
                  <a:t>Giải</a:t>
                </a:r>
                <a:r>
                  <a:rPr lang="en-US" sz="2600" dirty="0" smtClean="0"/>
                  <a:t>: </a:t>
                </a:r>
              </a:p>
              <a:p>
                <a:pPr marL="0" indent="0">
                  <a:buNone/>
                </a:pPr>
                <a:r>
                  <a:rPr lang="en-US" sz="2600" dirty="0" err="1" smtClean="0"/>
                  <a:t>Bảng</a:t>
                </a:r>
                <a:r>
                  <a:rPr lang="en-US" sz="2600" dirty="0" smtClean="0"/>
                  <a:t> giá trị: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84" y="573023"/>
                <a:ext cx="11371384" cy="4466961"/>
              </a:xfrm>
              <a:blipFill>
                <a:blip r:embed="rId3"/>
                <a:stretch>
                  <a:fillRect l="-965" t="-204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7819145"/>
                  </p:ext>
                </p:extLst>
              </p:nvPr>
            </p:nvGraphicFramePr>
            <p:xfrm>
              <a:off x="670552" y="2009008"/>
              <a:ext cx="2893172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6586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446586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37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6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600" b="1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600" dirty="0" smtClean="0">
                              <a:solidFill>
                                <a:schemeClr val="accent4"/>
                              </a:solidFill>
                            </a:rPr>
                            <a:t>x +2</a:t>
                          </a:r>
                          <a:endParaRPr lang="en-US" sz="2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2641301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343157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87819145"/>
                  </p:ext>
                </p:extLst>
              </p:nvPr>
            </p:nvGraphicFramePr>
            <p:xfrm>
              <a:off x="670552" y="2009008"/>
              <a:ext cx="2893172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6586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446586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4"/>
                          <a:stretch>
                            <a:fillRect l="-420" t="-11250" r="-101681" b="-23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4"/>
                          <a:stretch>
                            <a:fillRect l="-100420" t="-11250" r="-1681" b="-23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12641301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3431577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207871"/>
                  </p:ext>
                </p:extLst>
              </p:nvPr>
            </p:nvGraphicFramePr>
            <p:xfrm>
              <a:off x="3931075" y="1939768"/>
              <a:ext cx="2356798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399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178399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37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600" i="1" dirty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60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sz="26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600" dirty="0" smtClean="0"/>
                            <a:t> </a:t>
                          </a: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9330766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1295053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1036138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0585691"/>
                      </a:ext>
                    </a:extLst>
                  </a:tr>
                  <a:tr h="48376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23884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8207871"/>
                  </p:ext>
                </p:extLst>
              </p:nvPr>
            </p:nvGraphicFramePr>
            <p:xfrm>
              <a:off x="3931075" y="1939768"/>
              <a:ext cx="2356798" cy="29260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78399">
                      <a:extLst>
                        <a:ext uri="{9D8B030D-6E8A-4147-A177-3AD203B41FA5}">
                          <a16:colId xmlns:a16="http://schemas.microsoft.com/office/drawing/2014/main" val="2997361817"/>
                        </a:ext>
                      </a:extLst>
                    </a:gridCol>
                    <a:gridCol w="1178399">
                      <a:extLst>
                        <a:ext uri="{9D8B030D-6E8A-4147-A177-3AD203B41FA5}">
                          <a16:colId xmlns:a16="http://schemas.microsoft.com/office/drawing/2014/main" val="4159061834"/>
                        </a:ext>
                      </a:extLst>
                    </a:gridCol>
                  </a:tblGrid>
                  <a:tr h="487680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5"/>
                          <a:stretch>
                            <a:fillRect l="-515" t="-1250" r="-102062" b="-53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5"/>
                          <a:stretch>
                            <a:fillRect l="-100515" t="-1250" r="-2062" b="-53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8212316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9330766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-1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81295053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41036138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0585691"/>
                      </a:ext>
                    </a:extLst>
                  </a:tr>
                  <a:tr h="4876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600" dirty="0" smtClean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2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8238845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6" name="Group 35"/>
          <p:cNvGrpSpPr/>
          <p:nvPr/>
        </p:nvGrpSpPr>
        <p:grpSpPr>
          <a:xfrm>
            <a:off x="7917599" y="1815153"/>
            <a:ext cx="3733391" cy="3677756"/>
            <a:chOff x="7453575" y="2483893"/>
            <a:chExt cx="3733391" cy="36777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0"/>
            <a:stretch/>
          </p:blipFill>
          <p:spPr>
            <a:xfrm>
              <a:off x="7492621" y="2483893"/>
              <a:ext cx="3694345" cy="367775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 flipH="1" flipV="1">
              <a:off x="9321422" y="2497541"/>
              <a:ext cx="18372" cy="366410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492621" y="5349922"/>
              <a:ext cx="3694345" cy="1364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Straight Connector 36"/>
          <p:cNvCxnSpPr/>
          <p:nvPr/>
        </p:nvCxnSpPr>
        <p:spPr>
          <a:xfrm flipV="1">
            <a:off x="7956645" y="1740491"/>
            <a:ext cx="3694345" cy="37524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75" y="1820317"/>
            <a:ext cx="3566017" cy="34377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757217" y="361700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720764" y="465633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722281" y="2566802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9243303" y="412575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757217" y="467561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0272296" y="4138850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0789499" y="2566802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1246502" y="4138850"/>
            <a:ext cx="1837662" cy="1410932"/>
            <a:chOff x="324383" y="2890160"/>
            <a:chExt cx="3631653" cy="2606723"/>
          </a:xfrm>
        </p:grpSpPr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10" descr="Digit 180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005" y="319102"/>
            <a:ext cx="1290669" cy="70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8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10" y="466586"/>
            <a:ext cx="8243668" cy="4783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accent4"/>
                </a:solidFill>
              </a:rPr>
              <a:t>c) Có </a:t>
            </a:r>
            <a:r>
              <a:rPr lang="en-US" sz="2800" dirty="0">
                <a:solidFill>
                  <a:schemeClr val="accent4"/>
                </a:solidFill>
              </a:rPr>
              <a:t>nhận xét gì về giao điểm </a:t>
            </a:r>
            <a:r>
              <a:rPr lang="en-US" sz="2800" dirty="0" smtClean="0">
                <a:solidFill>
                  <a:schemeClr val="accent4"/>
                </a:solidFill>
              </a:rPr>
              <a:t>của </a:t>
            </a:r>
            <a:r>
              <a:rPr lang="en-US" sz="2800" dirty="0">
                <a:solidFill>
                  <a:schemeClr val="accent4"/>
                </a:solidFill>
              </a:rPr>
              <a:t>hai đồ thị vừa </a:t>
            </a:r>
            <a:r>
              <a:rPr lang="en-US" sz="2800" dirty="0" smtClean="0">
                <a:solidFill>
                  <a:schemeClr val="accent4"/>
                </a:solidFill>
              </a:rPr>
              <a:t>vẽ?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</p:txBody>
      </p:sp>
      <p:grpSp>
        <p:nvGrpSpPr>
          <p:cNvPr id="36" name="Group 35"/>
          <p:cNvGrpSpPr/>
          <p:nvPr/>
        </p:nvGrpSpPr>
        <p:grpSpPr>
          <a:xfrm>
            <a:off x="7917599" y="1815153"/>
            <a:ext cx="3733391" cy="3677756"/>
            <a:chOff x="7453575" y="2483893"/>
            <a:chExt cx="3733391" cy="36777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0"/>
            <a:stretch/>
          </p:blipFill>
          <p:spPr>
            <a:xfrm>
              <a:off x="7492621" y="2483893"/>
              <a:ext cx="3694345" cy="3677756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>
              <a:stCxn id="9" idx="2"/>
            </p:cNvCxnSpPr>
            <p:nvPr/>
          </p:nvCxnSpPr>
          <p:spPr>
            <a:xfrm flipH="1" flipV="1">
              <a:off x="9321422" y="2497541"/>
              <a:ext cx="18372" cy="366410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492621" y="5349922"/>
              <a:ext cx="3694345" cy="1364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1421" y="5295952"/>
                  <a:ext cx="40350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367" y="5349922"/>
                  <a:ext cx="370614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8868" y="5349922"/>
                  <a:ext cx="370614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09562" y="5349922"/>
                  <a:ext cx="37061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6920" y="5349922"/>
                  <a:ext cx="5437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97314" y="5349922"/>
                  <a:ext cx="532631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575" y="5349922"/>
                  <a:ext cx="5437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198" y="5694991"/>
                  <a:ext cx="5437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649169"/>
                  <a:ext cx="370614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4115701"/>
                  <a:ext cx="370614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607644"/>
                  <a:ext cx="370614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3074176"/>
                  <a:ext cx="37061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43922" y="2557037"/>
                  <a:ext cx="370614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7" name="Straight Connector 36"/>
          <p:cNvCxnSpPr/>
          <p:nvPr/>
        </p:nvCxnSpPr>
        <p:spPr>
          <a:xfrm flipV="1">
            <a:off x="7956645" y="1740491"/>
            <a:ext cx="3694345" cy="37524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2336" y="874461"/>
                <a:ext cx="1152144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800" dirty="0" smtClean="0">
                    <a:solidFill>
                      <a:srgbClr val="FFC000"/>
                    </a:solidFill>
                  </a:rPr>
                  <a:t>Dựa vào đồ thị ta thấy hai giao điểm của </a:t>
                </a:r>
                <a:r>
                  <a:rPr lang="vi-VN" sz="2800" dirty="0">
                    <a:solidFill>
                      <a:srgbClr val="FFC000"/>
                    </a:solidFill>
                  </a:rPr>
                  <a:t>hai đồ thị là A và B có hoành độ </a:t>
                </a:r>
                <a:r>
                  <a:rPr lang="vi-VN" sz="2800" dirty="0" smtClean="0">
                    <a:solidFill>
                      <a:srgbClr val="FFC000"/>
                    </a:solidFill>
                  </a:rPr>
                  <a:t>lần </a:t>
                </a:r>
                <a:r>
                  <a:rPr lang="vi-VN" sz="2800" dirty="0">
                    <a:solidFill>
                      <a:srgbClr val="FFC000"/>
                    </a:solidFill>
                  </a:rPr>
                  <a:t>lượt là </a:t>
                </a:r>
                <a:r>
                  <a:rPr lang="vi-VN" sz="2800" dirty="0" smtClean="0">
                    <a:solidFill>
                      <a:srgbClr val="FFC000"/>
                    </a:solidFill>
                  </a:rPr>
                  <a:t>-1 và 2 </a:t>
                </a:r>
                <a:r>
                  <a:rPr lang="vi-VN" sz="2800" dirty="0">
                    <a:solidFill>
                      <a:srgbClr val="FFC000"/>
                    </a:solidFill>
                  </a:rPr>
                  <a:t>chính là hai </a:t>
                </a:r>
                <a:r>
                  <a:rPr lang="vi-VN" sz="2800" dirty="0" smtClean="0">
                    <a:solidFill>
                      <a:srgbClr val="FFC000"/>
                    </a:solidFill>
                  </a:rPr>
                  <a:t>nghiệm </a:t>
                </a:r>
                <a:r>
                  <a:rPr lang="vi-VN" sz="2800" dirty="0">
                    <a:solidFill>
                      <a:srgbClr val="FFC000"/>
                    </a:solidFill>
                  </a:rPr>
                  <a:t>tìm được của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−2=0</m:t>
                    </m:r>
                  </m:oMath>
                </a14:m>
                <a:r>
                  <a:rPr lang="en-US" sz="2800" dirty="0">
                    <a:solidFill>
                      <a:srgbClr val="FFC000"/>
                    </a:solidFill>
                  </a:rPr>
                  <a:t> </a:t>
                </a:r>
                <a:r>
                  <a:rPr lang="vi-VN" sz="2800" dirty="0">
                    <a:solidFill>
                      <a:srgbClr val="FFC000"/>
                    </a:solidFill>
                  </a:rPr>
                  <a:t>trong câu </a:t>
                </a:r>
                <a:r>
                  <a:rPr lang="vi-VN" sz="2800" dirty="0" smtClean="0">
                    <a:solidFill>
                      <a:srgbClr val="FFC000"/>
                    </a:solidFill>
                  </a:rPr>
                  <a:t>a.</a:t>
                </a:r>
                <a:endParaRPr lang="en-US" sz="28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36" y="874461"/>
                <a:ext cx="11521440" cy="1384995"/>
              </a:xfrm>
              <a:prstGeom prst="rect">
                <a:avLst/>
              </a:prstGeom>
              <a:blipFill>
                <a:blip r:embed="rId17"/>
                <a:stretch>
                  <a:fillRect l="-1058" t="-4386" r="-1058" b="-109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08" y="1844927"/>
            <a:ext cx="3566017" cy="3437742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9243303" y="4125759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10789499" y="2566802"/>
            <a:ext cx="72000" cy="72000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5400" dirty="0" smtClean="0">
              <a:ln w="0"/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318254" y="4349761"/>
            <a:ext cx="2498097" cy="1988176"/>
            <a:chOff x="324383" y="2890160"/>
            <a:chExt cx="3631653" cy="2606723"/>
          </a:xfrm>
        </p:grpSpPr>
        <p:sp>
          <p:nvSpPr>
            <p:cNvPr id="34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8" descr="Digit 120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77" y="5452714"/>
            <a:ext cx="1122218" cy="70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86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200" y="502216"/>
            <a:ext cx="11212888" cy="1424120"/>
          </a:xfrm>
          <a:ln w="63500" cmpd="thickThin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l"/>
            <a:r>
              <a:rPr lang="en-US" dirty="0" smtClean="0"/>
              <a:t>3. Cho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vi-VN" dirty="0"/>
              <a:t>x</a:t>
            </a:r>
            <a:r>
              <a:rPr lang="vi-VN" baseline="30000" dirty="0"/>
              <a:t>2</a:t>
            </a:r>
            <a:r>
              <a:rPr lang="vi-VN" dirty="0"/>
              <a:t> - 2mx + m - 1 = 0 (1</a:t>
            </a:r>
            <a:r>
              <a:rPr lang="vi-VN" dirty="0" smtClean="0"/>
              <a:t>) có một nghiệm là </a:t>
            </a:r>
            <a:br>
              <a:rPr lang="vi-VN" dirty="0" smtClean="0"/>
            </a:br>
            <a:r>
              <a:rPr lang="vi-VN" dirty="0" smtClean="0"/>
              <a:t>x</a:t>
            </a:r>
            <a:r>
              <a:rPr lang="vi-VN" baseline="-25000" dirty="0" smtClean="0"/>
              <a:t>1</a:t>
            </a:r>
            <a:r>
              <a:rPr lang="vi-VN" dirty="0"/>
              <a:t> = </a:t>
            </a:r>
            <a:r>
              <a:rPr lang="vi-VN" dirty="0" smtClean="0"/>
              <a:t>2, tính nghiệm còn lại.</a:t>
            </a:r>
            <a:endParaRPr lang="vi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687061" y="2266305"/>
            <a:ext cx="2239019" cy="1830207"/>
            <a:chOff x="4280421" y="2921162"/>
            <a:chExt cx="3631653" cy="2606725"/>
          </a:xfrm>
        </p:grpSpPr>
        <p:sp>
          <p:nvSpPr>
            <p:cNvPr id="7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283112" y="2729601"/>
            <a:ext cx="8198427" cy="304698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3000" dirty="0" smtClean="0"/>
              <a:t>+ </a:t>
            </a:r>
            <a:r>
              <a:rPr lang="en-US" sz="3200" dirty="0" err="1"/>
              <a:t>Thảo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 smtClean="0"/>
              <a:t>;</a:t>
            </a:r>
            <a:endParaRPr lang="vi-VN" sz="3200" dirty="0" smtClean="0"/>
          </a:p>
          <a:p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báo</a:t>
            </a:r>
            <a:r>
              <a:rPr lang="en-US" sz="3200" dirty="0"/>
              <a:t> </a:t>
            </a:r>
            <a:r>
              <a:rPr lang="en-US" sz="3200" dirty="0" err="1"/>
              <a:t>cáo</a:t>
            </a:r>
            <a:r>
              <a:rPr lang="en-US" sz="3200" dirty="0"/>
              <a:t> </a:t>
            </a:r>
            <a:r>
              <a:rPr lang="en-US" sz="3200" dirty="0" err="1"/>
              <a:t>kết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Nhận</a:t>
            </a:r>
            <a:r>
              <a:rPr lang="en-US" sz="3200" dirty="0"/>
              <a:t> </a:t>
            </a:r>
            <a:r>
              <a:rPr lang="en-US" sz="3200" dirty="0" err="1"/>
              <a:t>xét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nhóm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.</a:t>
            </a:r>
          </a:p>
          <a:p>
            <a:pPr lvl="0"/>
            <a:endParaRPr lang="en-US" sz="3200" dirty="0"/>
          </a:p>
        </p:txBody>
      </p:sp>
      <p:pic>
        <p:nvPicPr>
          <p:cNvPr id="10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8804" y="2908639"/>
            <a:ext cx="969845" cy="5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THIẾT BỊ DẠY HỌC VÀ HỌC LIỆU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8633"/>
            <a:ext cx="11365524" cy="478301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</a:rPr>
              <a:t>1. GIÁO VIÊN</a:t>
            </a:r>
          </a:p>
          <a:p>
            <a:pPr marL="0" indent="0">
              <a:buNone/>
            </a:pPr>
            <a:r>
              <a:rPr lang="vi-VN" dirty="0" smtClean="0"/>
              <a:t>SGK</a:t>
            </a:r>
            <a:r>
              <a:rPr lang="vi-VN" dirty="0"/>
              <a:t>, kế hoạch bài dạy, thước thẳng, máy chiếu.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accent4"/>
                </a:solidFill>
              </a:rPr>
              <a:t>2. HỌC SINH</a:t>
            </a:r>
          </a:p>
          <a:p>
            <a:pPr marL="0" indent="0">
              <a:buNone/>
            </a:pPr>
            <a:r>
              <a:rPr lang="vi-VN" dirty="0" smtClean="0"/>
              <a:t>SGK</a:t>
            </a:r>
            <a:r>
              <a:rPr lang="vi-VN" dirty="0"/>
              <a:t>, thước thẳng, bảng nhóm.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97998" y="1780969"/>
            <a:ext cx="11405148" cy="35713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vi-VN" b="1" dirty="0" err="1" smtClean="0">
                <a:latin typeface="Times New Roman" panose="02020603050405020304" pitchFamily="18" charset="0"/>
              </a:rPr>
              <a:t>Giải</a:t>
            </a:r>
            <a:r>
              <a:rPr lang="en-US" altLang="vi-VN" b="1" dirty="0" smtClean="0">
                <a:latin typeface="Times New Roman" panose="02020603050405020304" pitchFamily="18" charset="0"/>
              </a:rPr>
              <a:t>:  </a:t>
            </a:r>
            <a:r>
              <a:rPr lang="vi-VN" dirty="0">
                <a:solidFill>
                  <a:srgbClr val="FFC000"/>
                </a:solidFill>
              </a:rPr>
              <a:t>x</a:t>
            </a:r>
            <a:r>
              <a:rPr lang="vi-VN" baseline="30000" dirty="0">
                <a:solidFill>
                  <a:srgbClr val="FFC000"/>
                </a:solidFill>
              </a:rPr>
              <a:t>2</a:t>
            </a:r>
            <a:r>
              <a:rPr lang="vi-VN" dirty="0">
                <a:solidFill>
                  <a:srgbClr val="FFC000"/>
                </a:solidFill>
              </a:rPr>
              <a:t> - 2mx + m - 1 = 0 (1)</a:t>
            </a:r>
          </a:p>
          <a:p>
            <a:pPr marL="0" indent="0">
              <a:buNone/>
            </a:pPr>
            <a:r>
              <a:rPr lang="vi-VN" dirty="0"/>
              <a:t>Vì x</a:t>
            </a:r>
            <a:r>
              <a:rPr lang="vi-VN" baseline="-25000" dirty="0"/>
              <a:t>1</a:t>
            </a:r>
            <a:r>
              <a:rPr lang="vi-VN" dirty="0"/>
              <a:t> = 2 là một nghiệm của pt (1) nên:</a:t>
            </a:r>
          </a:p>
          <a:p>
            <a:pPr marL="0" indent="0">
              <a:buNone/>
            </a:pPr>
            <a:r>
              <a:rPr lang="vi-VN" dirty="0" smtClean="0"/>
              <a:t>    2</a:t>
            </a:r>
            <a:r>
              <a:rPr lang="vi-VN" baseline="30000" dirty="0" smtClean="0"/>
              <a:t>2</a:t>
            </a:r>
            <a:r>
              <a:rPr lang="vi-VN" dirty="0"/>
              <a:t> - 2m.2 + m - 1 = </a:t>
            </a:r>
            <a:r>
              <a:rPr lang="vi-VN" dirty="0" smtClean="0"/>
              <a:t>0⇔ </a:t>
            </a:r>
            <a:r>
              <a:rPr lang="vi-VN" dirty="0"/>
              <a:t>4- 4 m+ m – 1 = </a:t>
            </a:r>
            <a:r>
              <a:rPr lang="vi-VN" dirty="0" smtClean="0"/>
              <a:t>0 ⇔ </a:t>
            </a:r>
            <a:r>
              <a:rPr lang="vi-VN" dirty="0"/>
              <a:t>3- 3m = </a:t>
            </a:r>
            <a:r>
              <a:rPr lang="vi-VN" dirty="0" smtClean="0"/>
              <a:t>0 ⇔ </a:t>
            </a:r>
            <a:r>
              <a:rPr lang="vi-VN" dirty="0"/>
              <a:t>m = 1</a:t>
            </a:r>
          </a:p>
          <a:p>
            <a:pPr marL="0" indent="0">
              <a:buNone/>
            </a:pPr>
            <a:r>
              <a:rPr lang="vi-VN" dirty="0" smtClean="0"/>
              <a:t>Ta có x</a:t>
            </a:r>
            <a:r>
              <a:rPr lang="vi-VN" baseline="-25000" dirty="0" smtClean="0"/>
              <a:t>1</a:t>
            </a:r>
            <a:r>
              <a:rPr lang="vi-VN" dirty="0" smtClean="0"/>
              <a:t>.x</a:t>
            </a:r>
            <a:r>
              <a:rPr lang="vi-VN" baseline="-25000" dirty="0" smtClean="0"/>
              <a:t>2</a:t>
            </a:r>
            <a:r>
              <a:rPr lang="vi-VN" dirty="0"/>
              <a:t> = m - 1 (hệ thức Vi-ét</a:t>
            </a:r>
            <a:r>
              <a:rPr lang="vi-VN" dirty="0" smtClean="0"/>
              <a:t>) </a:t>
            </a:r>
          </a:p>
          <a:p>
            <a:pPr marL="0" indent="0">
              <a:buNone/>
            </a:pPr>
            <a:r>
              <a:rPr lang="vi-VN" dirty="0" smtClean="0">
                <a:sym typeface="Wingdings" panose="05000000000000000000" pitchFamily="2" charset="2"/>
              </a:rPr>
              <a:t>       </a:t>
            </a:r>
            <a:r>
              <a:rPr lang="vi-VN" dirty="0" smtClean="0"/>
              <a:t>2.x</a:t>
            </a:r>
            <a:r>
              <a:rPr lang="vi-VN" baseline="-25000" dirty="0" smtClean="0"/>
              <a:t>2</a:t>
            </a:r>
            <a:r>
              <a:rPr lang="vi-VN" dirty="0"/>
              <a:t> = </a:t>
            </a:r>
            <a:r>
              <a:rPr lang="vi-VN" dirty="0" smtClean="0"/>
              <a:t>1 - 1 (thay </a:t>
            </a:r>
            <a:r>
              <a:rPr lang="vi-VN" dirty="0"/>
              <a:t>x</a:t>
            </a:r>
            <a:r>
              <a:rPr lang="vi-VN" baseline="-25000" dirty="0"/>
              <a:t>1</a:t>
            </a:r>
            <a:r>
              <a:rPr lang="vi-VN" dirty="0"/>
              <a:t> = 2 và m = 1)</a:t>
            </a:r>
          </a:p>
          <a:p>
            <a:pPr marL="0" indent="0">
              <a:buNone/>
            </a:pPr>
            <a:r>
              <a:rPr lang="vi-VN" dirty="0" smtClean="0">
                <a:sym typeface="Wingdings" panose="05000000000000000000" pitchFamily="2" charset="2"/>
              </a:rPr>
              <a:t>         </a:t>
            </a:r>
            <a:r>
              <a:rPr lang="vi-VN" dirty="0" smtClean="0"/>
              <a:t> </a:t>
            </a:r>
            <a:r>
              <a:rPr lang="vi-VN" dirty="0"/>
              <a:t>x</a:t>
            </a:r>
            <a:r>
              <a:rPr lang="vi-VN" baseline="-25000" dirty="0"/>
              <a:t>2</a:t>
            </a:r>
            <a:r>
              <a:rPr lang="vi-VN" dirty="0"/>
              <a:t> = 0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998" y="794385"/>
            <a:ext cx="3720434" cy="564467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vi-VN" sz="3000" b="1" dirty="0" smtClean="0"/>
              <a:t>Nhóm đổi bảng chấm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102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5418" y="433090"/>
            <a:ext cx="5199420" cy="71542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en-US" sz="3800" b="1" dirty="0" smtClean="0">
                <a:solidFill>
                  <a:srgbClr val="C00000"/>
                </a:solidFill>
              </a:rPr>
              <a:t/>
            </a:r>
            <a:br>
              <a:rPr lang="en-US" sz="3800" b="1" dirty="0" smtClean="0">
                <a:solidFill>
                  <a:srgbClr val="C00000"/>
                </a:solidFill>
              </a:rPr>
            </a:br>
            <a:r>
              <a:rPr lang="en-US" sz="3800" b="1" dirty="0" smtClean="0">
                <a:solidFill>
                  <a:srgbClr val="C00000"/>
                </a:solidFill>
              </a:rPr>
              <a:t>VẬN DỤNG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998" y="831439"/>
            <a:ext cx="11492214" cy="343642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65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vi-VN" sz="2800" dirty="0" smtClean="0"/>
              <a:t>Một </a:t>
            </a:r>
            <a:r>
              <a:rPr lang="vi-VN" sz="2800" dirty="0"/>
              <a:t>xe lửa đi từ Hà Nội vào Bình Sơn (Quảng Ngãi). Sau đó 1 giờ, một xe lửa khác đi từ Bình Sơn ra Hà Nội với vận tốc lớn hơn vận tốc của xe lửa thứ nhất là 5km/h. Hai xe gặp nhau tại một ga ở chính giữa quãng đường.Tìm vận tốc của mỗi xe, giả thiết rằng quãng đường Hà Nội – Bình Sơn dài 900km.</a:t>
            </a:r>
            <a:endParaRPr lang="en-US" sz="2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3502856" y="4546801"/>
            <a:ext cx="8056882" cy="1848991"/>
            <a:chOff x="3502856" y="1039813"/>
            <a:chExt cx="8056882" cy="1848991"/>
          </a:xfrm>
        </p:grpSpPr>
        <p:grpSp>
          <p:nvGrpSpPr>
            <p:cNvPr id="33" name="Group 32"/>
            <p:cNvGrpSpPr/>
            <p:nvPr/>
          </p:nvGrpSpPr>
          <p:grpSpPr>
            <a:xfrm>
              <a:off x="3502856" y="1039813"/>
              <a:ext cx="8056882" cy="1848991"/>
              <a:chOff x="3790392" y="1580594"/>
              <a:chExt cx="8056882" cy="1848991"/>
            </a:xfrm>
          </p:grpSpPr>
          <p:sp>
            <p:nvSpPr>
              <p:cNvPr id="42" name="Flowchart: Sequential Access Storage 41"/>
              <p:cNvSpPr/>
              <p:nvPr/>
            </p:nvSpPr>
            <p:spPr>
              <a:xfrm>
                <a:off x="3790392" y="1848567"/>
                <a:ext cx="1139904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BÌNH SƠN</a:t>
                </a:r>
                <a:endParaRPr lang="en-US" dirty="0">
                  <a:ln>
                    <a:solidFill>
                      <a:schemeClr val="accent4"/>
                    </a:solidFill>
                  </a:ln>
                  <a:solidFill>
                    <a:srgbClr val="FFC000"/>
                  </a:solidFill>
                </a:endParaRPr>
              </a:p>
            </p:txBody>
          </p:sp>
          <p:sp>
            <p:nvSpPr>
              <p:cNvPr id="43" name="Flowchart: Sequential Access Storage 42"/>
              <p:cNvSpPr/>
              <p:nvPr/>
            </p:nvSpPr>
            <p:spPr>
              <a:xfrm flipH="1">
                <a:off x="10782036" y="1823011"/>
                <a:ext cx="1065238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HÀ NỘI</a:t>
                </a:r>
                <a:endParaRPr lang="en-US" dirty="0">
                  <a:ln>
                    <a:solidFill>
                      <a:schemeClr val="accent4"/>
                    </a:solidFill>
                  </a:ln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4399534" y="3041497"/>
                <a:ext cx="6840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7377045" y="3029475"/>
                <a:ext cx="9605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900 km</a:t>
                </a:r>
                <a:endParaRPr lang="en-US" sz="2000" dirty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399534" y="2910975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>
                <a:off x="7819534" y="2911787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6073511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6127488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9403534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9457511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5177592" y="1580594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 smtClean="0">
                    <a:ln w="0">
                      <a:solidFill>
                        <a:srgbClr val="007FFF"/>
                      </a:solidFill>
                    </a:ln>
                    <a:solidFill>
                      <a:srgbClr val="007FFF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2</a:t>
                </a:r>
                <a:endParaRPr lang="en-US" sz="2000" dirty="0">
                  <a:ln w="0">
                    <a:solidFill>
                      <a:srgbClr val="007FFF"/>
                    </a:solidFill>
                  </a:ln>
                  <a:solidFill>
                    <a:srgbClr val="007FFF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0120888" y="1871250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 smtClean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1</a:t>
                </a:r>
                <a:endParaRPr lang="en-US" sz="20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  <p:pic>
          <p:nvPicPr>
            <p:cNvPr id="34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37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81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34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6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85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29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82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94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Picture 4" descr="15 Train template ideas | train template, train coloring pages, coloring  p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5299" y="4474197"/>
            <a:ext cx="131126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Electric Train Illustration Transparent PNG &amp;amp; SVG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4" r="44512" b="41927"/>
          <a:stretch/>
        </p:blipFill>
        <p:spPr bwMode="auto">
          <a:xfrm>
            <a:off x="9157679" y="5161089"/>
            <a:ext cx="1329730" cy="7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/>
          <p:cNvSpPr/>
          <p:nvPr/>
        </p:nvSpPr>
        <p:spPr>
          <a:xfrm>
            <a:off x="4895661" y="5409732"/>
            <a:ext cx="15531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>
                  <a:noFill/>
                </a:ln>
                <a:solidFill>
                  <a:srgbClr val="007F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(Sau 1 giờ)</a:t>
            </a:r>
            <a:endParaRPr lang="en-US" sz="1600" dirty="0">
              <a:ln w="0">
                <a:noFill/>
              </a:ln>
              <a:solidFill>
                <a:srgbClr val="007F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7" name="Flowchart: Off-page Connector 56"/>
          <p:cNvSpPr/>
          <p:nvPr/>
        </p:nvSpPr>
        <p:spPr>
          <a:xfrm>
            <a:off x="7153596" y="4496395"/>
            <a:ext cx="738972" cy="746416"/>
          </a:xfrm>
          <a:prstGeom prst="flowChartOffpage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4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161810" y="4460877"/>
            <a:ext cx="738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/>
                <a:effectLst/>
              </a:rPr>
              <a:t>Gặp nhau</a:t>
            </a:r>
            <a:endParaRPr lang="en-US" sz="2000" b="1" cap="none" spc="0" dirty="0">
              <a:ln/>
              <a:effectLst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 flipV="1">
            <a:off x="7511953" y="5263123"/>
            <a:ext cx="0" cy="627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70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4362 0.00649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14102 -0.00439 " pathEditMode="relative" rAng="0" ptsTypes="AA">
                                      <p:cBhvr>
                                        <p:cTn id="14" dur="5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Bài tập 65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074" y="443553"/>
            <a:ext cx="3231282" cy="5718095"/>
          </a:xfrm>
          <a:ln w="38100" cmpd="thickThin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en-US" sz="2400" b="1" dirty="0" err="1" smtClean="0"/>
              <a:t>Hoạt</a:t>
            </a:r>
            <a:r>
              <a:rPr lang="en-US" sz="2400" b="1" dirty="0" smtClean="0"/>
              <a:t> </a:t>
            </a:r>
            <a:r>
              <a:rPr lang="en-US" sz="2400" b="1" dirty="0" err="1"/>
              <a:t>động</a:t>
            </a:r>
            <a:r>
              <a:rPr lang="en-US" sz="2400" b="1" dirty="0"/>
              <a:t> </a:t>
            </a:r>
            <a:r>
              <a:rPr lang="en-US" sz="2400" b="1" dirty="0" smtClean="0"/>
              <a:t>3: </a:t>
            </a:r>
            <a:r>
              <a:rPr lang="en-US" sz="2400" b="1" dirty="0"/>
              <a:t>Vận dụng</a:t>
            </a:r>
          </a:p>
          <a:p>
            <a:pPr algn="just"/>
            <a:r>
              <a:rPr lang="en-US" sz="2400" b="1" dirty="0"/>
              <a:t>Bài tập 65</a:t>
            </a:r>
          </a:p>
          <a:p>
            <a:pPr algn="just"/>
            <a:r>
              <a:rPr lang="vi-VN" sz="2400" dirty="0" smtClean="0">
                <a:solidFill>
                  <a:schemeClr val="accent4"/>
                </a:solidFill>
              </a:rPr>
              <a:t>Một </a:t>
            </a:r>
            <a:r>
              <a:rPr lang="vi-VN" sz="2400" dirty="0">
                <a:solidFill>
                  <a:schemeClr val="accent4"/>
                </a:solidFill>
              </a:rPr>
              <a:t>xe lửa đi từ Hà Nội vào Bình Sơn (Quảng Ngãi). Sau đó 1 giờ, một xe lửa khác đi từ Bình Sơn ra Hà Nội với vận tốc lớn hơn vận tốc của xe lửa thứ nhất là 5km/h. Hai xe gặp nhau tại một ga ở chính giữa quãng đường.Tìm vận tốc của mỗi xe, giả thiết rằng quãng đường Hà Nội – Bình Sơn dài 900km.</a:t>
            </a:r>
          </a:p>
          <a:p>
            <a:pPr algn="just"/>
            <a:endParaRPr lang="en-US" sz="2400" dirty="0">
              <a:solidFill>
                <a:schemeClr val="accent4"/>
              </a:solidFill>
            </a:endParaRPr>
          </a:p>
          <a:p>
            <a:pPr algn="just"/>
            <a:endParaRPr lang="en-US" sz="2400" b="1" dirty="0"/>
          </a:p>
          <a:p>
            <a:pPr algn="just"/>
            <a:endParaRPr lang="en-US" sz="240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98139"/>
              </p:ext>
            </p:extLst>
          </p:nvPr>
        </p:nvGraphicFramePr>
        <p:xfrm>
          <a:off x="4768892" y="3072560"/>
          <a:ext cx="6078918" cy="20986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9253">
                  <a:extLst>
                    <a:ext uri="{9D8B030D-6E8A-4147-A177-3AD203B41FA5}">
                      <a16:colId xmlns:a16="http://schemas.microsoft.com/office/drawing/2014/main" val="2992378032"/>
                    </a:ext>
                  </a:extLst>
                </a:gridCol>
                <a:gridCol w="1519253">
                  <a:extLst>
                    <a:ext uri="{9D8B030D-6E8A-4147-A177-3AD203B41FA5}">
                      <a16:colId xmlns:a16="http://schemas.microsoft.com/office/drawing/2014/main" val="3142499659"/>
                    </a:ext>
                  </a:extLst>
                </a:gridCol>
                <a:gridCol w="1520206">
                  <a:extLst>
                    <a:ext uri="{9D8B030D-6E8A-4147-A177-3AD203B41FA5}">
                      <a16:colId xmlns:a16="http://schemas.microsoft.com/office/drawing/2014/main" val="1753205024"/>
                    </a:ext>
                  </a:extLst>
                </a:gridCol>
                <a:gridCol w="1520206">
                  <a:extLst>
                    <a:ext uri="{9D8B030D-6E8A-4147-A177-3AD203B41FA5}">
                      <a16:colId xmlns:a16="http://schemas.microsoft.com/office/drawing/2014/main" val="2761792059"/>
                    </a:ext>
                  </a:extLst>
                </a:gridCol>
              </a:tblGrid>
              <a:tr h="48318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 dirty="0">
                          <a:effectLst/>
                        </a:rPr>
                        <a:t>V(km/h)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t(h)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S(km)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756129"/>
                  </a:ext>
                </a:extLst>
              </a:tr>
              <a:tr h="483182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Xe1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867792"/>
                  </a:ext>
                </a:extLst>
              </a:tr>
              <a:tr h="483182">
                <a:tc>
                  <a:txBody>
                    <a:bodyPr/>
                    <a:lstStyle/>
                    <a:p>
                      <a:pPr algn="ctr" fontAlgn="base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kern="1200">
                          <a:effectLst/>
                        </a:rPr>
                        <a:t>Xe2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400" dirty="0" smtClean="0">
                        <a:effectLst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4261421"/>
                  </a:ext>
                </a:extLst>
              </a:tr>
            </a:tbl>
          </a:graphicData>
        </a:graphic>
      </p:graphicFrame>
      <p:sp>
        <p:nvSpPr>
          <p:cNvPr id="60" name="Content Placeholder 2"/>
          <p:cNvSpPr txBox="1">
            <a:spLocks/>
          </p:cNvSpPr>
          <p:nvPr/>
        </p:nvSpPr>
        <p:spPr>
          <a:xfrm>
            <a:off x="3797192" y="1282230"/>
            <a:ext cx="8243668" cy="4783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Các em điền vào bảng sau: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vi-VN" sz="2400" dirty="0" smtClean="0"/>
              <a:t>Phương trình</a:t>
            </a:r>
            <a:r>
              <a:rPr lang="en-US" sz="2400" dirty="0" smtClean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6793594" y="3701628"/>
                <a:ext cx="4344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3594" y="3701628"/>
                <a:ext cx="434413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6525604" y="4526886"/>
                <a:ext cx="9703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04" y="4526886"/>
                <a:ext cx="97039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8266543" y="3589878"/>
                <a:ext cx="771365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6543" y="3589878"/>
                <a:ext cx="771365" cy="7937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8103012" y="4357768"/>
                <a:ext cx="970394" cy="799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3012" y="4357768"/>
                <a:ext cx="970394" cy="7998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9680420" y="4541253"/>
                <a:ext cx="7713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450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420" y="4541253"/>
                <a:ext cx="77136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9715429" y="3722135"/>
                <a:ext cx="7713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450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429" y="3722135"/>
                <a:ext cx="771365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5392049" y="5226570"/>
                <a:ext cx="2416302" cy="7998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450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+5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049" y="5226570"/>
                <a:ext cx="2416302" cy="7998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3502856" y="1039813"/>
            <a:ext cx="8056882" cy="1848991"/>
            <a:chOff x="3502856" y="1039813"/>
            <a:chExt cx="8056882" cy="1848991"/>
          </a:xfrm>
        </p:grpSpPr>
        <p:grpSp>
          <p:nvGrpSpPr>
            <p:cNvPr id="62" name="Group 61"/>
            <p:cNvGrpSpPr/>
            <p:nvPr/>
          </p:nvGrpSpPr>
          <p:grpSpPr>
            <a:xfrm>
              <a:off x="3502856" y="1039813"/>
              <a:ext cx="8056882" cy="1848991"/>
              <a:chOff x="3790392" y="1580594"/>
              <a:chExt cx="8056882" cy="1848991"/>
            </a:xfrm>
          </p:grpSpPr>
          <p:sp>
            <p:nvSpPr>
              <p:cNvPr id="65" name="Flowchart: Sequential Access Storage 64"/>
              <p:cNvSpPr/>
              <p:nvPr/>
            </p:nvSpPr>
            <p:spPr>
              <a:xfrm>
                <a:off x="3790392" y="1848567"/>
                <a:ext cx="1139904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BÌNH SƠN</a:t>
                </a:r>
                <a:endParaRPr lang="en-US" dirty="0">
                  <a:ln>
                    <a:solidFill>
                      <a:schemeClr val="accent4"/>
                    </a:solidFill>
                  </a:ln>
                  <a:solidFill>
                    <a:srgbClr val="FFC000"/>
                  </a:solidFill>
                </a:endParaRPr>
              </a:p>
            </p:txBody>
          </p:sp>
          <p:sp>
            <p:nvSpPr>
              <p:cNvPr id="66" name="Flowchart: Sequential Access Storage 65"/>
              <p:cNvSpPr/>
              <p:nvPr/>
            </p:nvSpPr>
            <p:spPr>
              <a:xfrm flipH="1">
                <a:off x="10782036" y="1823011"/>
                <a:ext cx="1065238" cy="896699"/>
              </a:xfrm>
              <a:prstGeom prst="flowChartMagneticTap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n>
                      <a:solidFill>
                        <a:schemeClr val="accent4"/>
                      </a:solidFill>
                    </a:ln>
                    <a:solidFill>
                      <a:srgbClr val="FFC000"/>
                    </a:solidFill>
                  </a:rPr>
                  <a:t>HÀ NỘI</a:t>
                </a:r>
                <a:endParaRPr lang="en-US" dirty="0">
                  <a:ln>
                    <a:solidFill>
                      <a:schemeClr val="accent4"/>
                    </a:solidFill>
                  </a:ln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>
                <a:off x="4399534" y="3041497"/>
                <a:ext cx="6840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7377045" y="3029475"/>
                <a:ext cx="96051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900 km</a:t>
                </a:r>
                <a:endParaRPr lang="en-US" sz="2000" dirty="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>
                <a:off x="4399534" y="2910975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7819534" y="2911787"/>
                <a:ext cx="3384000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6073511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6127488" y="2821966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9403534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9457511" y="2845611"/>
                <a:ext cx="35954" cy="1580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5177592" y="1580594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 smtClean="0">
                    <a:ln w="0">
                      <a:solidFill>
                        <a:srgbClr val="007FFF"/>
                      </a:solidFill>
                    </a:ln>
                    <a:solidFill>
                      <a:srgbClr val="007FFF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2</a:t>
                </a:r>
                <a:endParaRPr lang="en-US" sz="2000" dirty="0">
                  <a:ln w="0">
                    <a:solidFill>
                      <a:srgbClr val="007FFF"/>
                    </a:solidFill>
                  </a:ln>
                  <a:solidFill>
                    <a:srgbClr val="007FFF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0120888" y="1871250"/>
                <a:ext cx="738972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2000" dirty="0" smtClean="0">
                    <a:ln w="0">
                      <a:solidFill>
                        <a:srgbClr val="FF0000"/>
                      </a:solidFill>
                    </a:ln>
                    <a:solidFill>
                      <a:srgbClr val="FF0000"/>
                    </a:solidFill>
                    <a:effectLst>
                      <a:reflection blurRad="6350" stA="53000" endA="300" endPos="35500" dir="5400000" sy="-90000" algn="bl" rotWithShape="0"/>
                    </a:effectLst>
                  </a:rPr>
                  <a:t>Xe 1</a:t>
                </a:r>
                <a:endParaRPr lang="en-US" sz="20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p:grpSp>
        <p:pic>
          <p:nvPicPr>
            <p:cNvPr id="1030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37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81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3347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64" y="1769596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085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29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827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Railway Track Railroad clipart. Free download transparent .PNG | Creazilla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944" y="2125681"/>
              <a:ext cx="1546309" cy="20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" descr="15 Train template ideas | train template, train coloring pages, coloring  page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5299" y="967209"/>
            <a:ext cx="1311269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Electric Train Illustration Transparent PNG &amp;amp; SVG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24" r="44512" b="41927"/>
          <a:stretch/>
        </p:blipFill>
        <p:spPr bwMode="auto">
          <a:xfrm>
            <a:off x="9157679" y="1654101"/>
            <a:ext cx="1329730" cy="7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4895661" y="1902744"/>
            <a:ext cx="15531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0">
                  <a:noFill/>
                </a:ln>
                <a:solidFill>
                  <a:srgbClr val="007FFF"/>
                </a:solidFill>
                <a:effectLst>
                  <a:reflection blurRad="6350" stA="53000" endA="300" endPos="35500" dir="5400000" sy="-90000" algn="bl" rotWithShape="0"/>
                </a:effectLst>
              </a:rPr>
              <a:t>(Sau 1 giờ)</a:t>
            </a:r>
            <a:endParaRPr lang="en-US" sz="1600" dirty="0">
              <a:ln w="0">
                <a:noFill/>
              </a:ln>
              <a:solidFill>
                <a:srgbClr val="007FFF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9" name="Flowchart: Off-page Connector 58"/>
          <p:cNvSpPr/>
          <p:nvPr/>
        </p:nvSpPr>
        <p:spPr>
          <a:xfrm>
            <a:off x="7153596" y="989407"/>
            <a:ext cx="738972" cy="746416"/>
          </a:xfrm>
          <a:prstGeom prst="flowChartOffpage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accent4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161810" y="953889"/>
            <a:ext cx="738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/>
                <a:effectLst/>
              </a:rPr>
              <a:t>Gặp nhau</a:t>
            </a:r>
            <a:endParaRPr lang="en-US" sz="2000" b="1" cap="none" spc="0" dirty="0">
              <a:ln/>
              <a:effectLst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H="1" flipV="1">
            <a:off x="7511953" y="1756135"/>
            <a:ext cx="0" cy="627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14362 0.00648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0"/>
                            </p:stCondLst>
                            <p:childTnLst>
                              <p:par>
                                <p:cTn id="8" presetID="42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04167E-6 -1.11111E-6 L -0.14102 -0.0044 " pathEditMode="relative" rAng="0" ptsTypes="AA">
                                      <p:cBhvr>
                                        <p:cTn id="9" dur="5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57" y="-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  <p:bldP spid="85" grpId="0"/>
      <p:bldP spid="86" grpId="0"/>
      <p:bldP spid="87" grpId="0"/>
      <p:bldP spid="88" grpId="0"/>
      <p:bldP spid="89" grpId="0"/>
      <p:bldP spid="90" grpId="0"/>
      <p:bldP spid="91" grpId="0"/>
      <p:bldP spid="58" grpId="0"/>
      <p:bldP spid="59" grpId="0" animBg="1"/>
      <p:bldP spid="8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0"/>
          <p:cNvSpPr>
            <a:spLocks/>
          </p:cNvSpPr>
          <p:nvPr/>
        </p:nvSpPr>
        <p:spPr bwMode="auto">
          <a:xfrm>
            <a:off x="6504729" y="1487606"/>
            <a:ext cx="4789541" cy="1742629"/>
          </a:xfrm>
          <a:custGeom>
            <a:avLst/>
            <a:gdLst>
              <a:gd name="T0" fmla="*/ 892 w 893"/>
              <a:gd name="T1" fmla="*/ 0 h 278"/>
              <a:gd name="T2" fmla="*/ 892 w 893"/>
              <a:gd name="T3" fmla="*/ 0 h 278"/>
              <a:gd name="T4" fmla="*/ 195 w 893"/>
              <a:gd name="T5" fmla="*/ 0 h 278"/>
              <a:gd name="T6" fmla="*/ 53 w 893"/>
              <a:gd name="T7" fmla="*/ 155 h 278"/>
              <a:gd name="T8" fmla="*/ 0 w 893"/>
              <a:gd name="T9" fmla="*/ 112 h 278"/>
              <a:gd name="T10" fmla="*/ 57 w 893"/>
              <a:gd name="T11" fmla="*/ 244 h 278"/>
              <a:gd name="T12" fmla="*/ 206 w 893"/>
              <a:gd name="T13" fmla="*/ 277 h 278"/>
              <a:gd name="T14" fmla="*/ 156 w 893"/>
              <a:gd name="T15" fmla="*/ 237 h 278"/>
              <a:gd name="T16" fmla="*/ 252 w 893"/>
              <a:gd name="T17" fmla="*/ 135 h 278"/>
              <a:gd name="T18" fmla="*/ 892 w 893"/>
              <a:gd name="T19" fmla="*/ 135 h 278"/>
              <a:gd name="T20" fmla="*/ 892 w 893"/>
              <a:gd name="T21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93" h="278">
                <a:moveTo>
                  <a:pt x="892" y="0"/>
                </a:moveTo>
                <a:lnTo>
                  <a:pt x="892" y="0"/>
                </a:lnTo>
                <a:lnTo>
                  <a:pt x="195" y="0"/>
                </a:lnTo>
                <a:lnTo>
                  <a:pt x="53" y="155"/>
                </a:lnTo>
                <a:lnTo>
                  <a:pt x="0" y="112"/>
                </a:lnTo>
                <a:lnTo>
                  <a:pt x="57" y="244"/>
                </a:lnTo>
                <a:lnTo>
                  <a:pt x="206" y="277"/>
                </a:lnTo>
                <a:lnTo>
                  <a:pt x="156" y="237"/>
                </a:lnTo>
                <a:lnTo>
                  <a:pt x="252" y="135"/>
                </a:lnTo>
                <a:lnTo>
                  <a:pt x="892" y="135"/>
                </a:lnTo>
                <a:lnTo>
                  <a:pt x="892" y="0"/>
                </a:lnTo>
              </a:path>
            </a:pathLst>
          </a:custGeom>
          <a:solidFill>
            <a:srgbClr val="004026"/>
          </a:solidFill>
          <a:ln w="3175" cap="flat" cmpd="sng" algn="ctr">
            <a:noFill/>
            <a:prstDash val="solid"/>
          </a:ln>
          <a:effectLst/>
        </p:spPr>
        <p:txBody>
          <a:bodyPr lIns="124381" tIns="62189" rIns="124381" bIns="62189" anchor="ctr"/>
          <a:lstStyle/>
          <a:p>
            <a:pPr>
              <a:lnSpc>
                <a:spcPct val="120000"/>
              </a:lnSpc>
            </a:pPr>
            <a:endParaRPr lang="en-US" sz="1467" kern="0" dirty="0">
              <a:solidFill>
                <a:srgbClr val="004026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484830" y="1661763"/>
            <a:ext cx="4040216" cy="533534"/>
          </a:xfrm>
          <a:prstGeom prst="rect">
            <a:avLst/>
          </a:prstGeom>
          <a:solidFill>
            <a:srgbClr val="004026"/>
          </a:solidFill>
          <a:ln>
            <a:noFill/>
          </a:ln>
          <a:extLst/>
        </p:spPr>
        <p:txBody>
          <a:bodyPr vert="horz" wrap="square" lIns="121907" tIns="60955" rIns="121907" bIns="60955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7" b="1" kern="0" dirty="0" smtClean="0">
                <a:solidFill>
                  <a:srgbClr val="00402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Ôn lại định lý Vi - </a:t>
            </a:r>
            <a:r>
              <a:rPr lang="en-US" altLang="zh-CN" sz="2667" b="1" kern="0" dirty="0" err="1" smtClean="0">
                <a:solidFill>
                  <a:srgbClr val="004026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ết</a:t>
            </a:r>
            <a:endParaRPr lang="zh-CN" altLang="en-US" sz="2667" b="1" kern="0" dirty="0">
              <a:solidFill>
                <a:srgbClr val="004026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2296363" y="1661763"/>
            <a:ext cx="7405421" cy="2928526"/>
          </a:xfrm>
          <a:prstGeom prst="hexagon">
            <a:avLst>
              <a:gd name="adj" fmla="val 30740"/>
              <a:gd name="vf" fmla="val 115470"/>
            </a:avLst>
          </a:prstGeom>
          <a:solidFill>
            <a:srgbClr val="92D050"/>
          </a:solidFill>
          <a:ln w="3175" cap="flat" cmpd="sng" algn="ctr">
            <a:solidFill>
              <a:srgbClr val="EAEAEA"/>
            </a:solidFill>
            <a:prstDash val="solid"/>
          </a:ln>
          <a:effectLst/>
        </p:spPr>
        <p:txBody>
          <a:bodyPr anchor="ctr"/>
          <a:lstStyle/>
          <a:p>
            <a:pPr algn="ctr"/>
            <a:r>
              <a:rPr lang="en-US" altLang="zh-CN" sz="3200" b="1" dirty="0" smtClean="0">
                <a:solidFill>
                  <a:srgbClr val="C00000"/>
                </a:solidFill>
                <a:latin typeface="+mj-lt"/>
                <a:ea typeface="字魂59号-创粗黑" panose="00000500000000000000" pitchFamily="2" charset="-122"/>
                <a:cs typeface="Arial Unicode MS" pitchFamily="34" charset="-122"/>
              </a:rPr>
              <a:t>HƯỚNG DẪN TỰ HỌC:</a:t>
            </a:r>
            <a:endParaRPr lang="en-US" altLang="zh-CN" sz="3200" b="1" dirty="0">
              <a:solidFill>
                <a:srgbClr val="C00000"/>
              </a:solidFill>
              <a:latin typeface="+mj-lt"/>
              <a:ea typeface="字魂59号-创粗黑" panose="00000500000000000000" pitchFamily="2" charset="-122"/>
              <a:cs typeface="Arial Unicode MS" pitchFamily="34" charset="-122"/>
            </a:endParaRPr>
          </a:p>
          <a:p>
            <a:pPr lvl="0" algn="ctr"/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tiếp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smtClean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65;</a:t>
            </a:r>
            <a:endParaRPr lang="zh-CN" altLang="en-US" sz="3200" b="1" kern="0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II – </a:t>
            </a:r>
            <a:r>
              <a:rPr lang="en-US" altLang="zh-CN" sz="3200" b="1" kern="0" dirty="0" smtClean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ĐS;</a:t>
            </a:r>
            <a:endParaRPr lang="en-US" altLang="zh-CN" sz="3200" b="1" kern="0" dirty="0">
              <a:latin typeface="+mj-lt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  <a:p>
            <a:pPr lvl="0" algn="ctr"/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Ôn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kì</a:t>
            </a:r>
            <a:r>
              <a:rPr lang="en-US" altLang="zh-CN" sz="3200" b="1" kern="0" dirty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smtClean="0">
                <a:latin typeface="+mj-lt"/>
                <a:ea typeface="字魂59号-创粗黑" panose="00000500000000000000" pitchFamily="2" charset="-122"/>
                <a:cs typeface="Times New Roman" panose="02020603050405020304" pitchFamily="18" charset="0"/>
              </a:rPr>
              <a:t>II –ĐS.</a:t>
            </a:r>
            <a:endParaRPr lang="zh-CN" altLang="en-US" sz="3200" b="1" kern="0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4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29064"/>
            <a:ext cx="11064136" cy="715426"/>
          </a:xfrm>
        </p:spPr>
        <p:txBody>
          <a:bodyPr>
            <a:normAutofit/>
          </a:bodyPr>
          <a:lstStyle/>
          <a:p>
            <a:r>
              <a:rPr lang="vi-VN" sz="4000" dirty="0">
                <a:solidFill>
                  <a:schemeClr val="accent4"/>
                </a:solidFill>
              </a:rPr>
              <a:t>ÔN TẬP CHƯƠNG </a:t>
            </a:r>
            <a:r>
              <a:rPr lang="vi-VN" sz="4000" dirty="0" smtClean="0">
                <a:solidFill>
                  <a:schemeClr val="accent4"/>
                </a:solidFill>
              </a:rPr>
              <a:t>IV</a:t>
            </a:r>
            <a:endParaRPr lang="en-US" sz="40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2388" y="1378633"/>
                <a:ext cx="11064136" cy="478301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vi-VN" sz="4000" dirty="0" smtClean="0"/>
                  <a:t>Ôn </a:t>
                </a:r>
                <a:r>
                  <a:rPr lang="vi-VN" sz="4000" dirty="0"/>
                  <a:t>tập hệ thống của chương:</a:t>
                </a:r>
              </a:p>
              <a:p>
                <a:pPr marL="0" indent="0">
                  <a:buNone/>
                </a:pPr>
                <a:r>
                  <a:rPr lang="vi-VN" sz="4000" dirty="0"/>
                  <a:t>+ Tính chất hàm số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4000" dirty="0"/>
                  <a:t>, các dạng đồ thị của hàm số  </a:t>
                </a:r>
              </a:p>
              <a:p>
                <a:pPr marL="0" indent="0">
                  <a:buNone/>
                </a:pPr>
                <a:r>
                  <a:rPr lang="vi-VN" sz="4000" dirty="0"/>
                  <a:t>+ Các công thức nghiệm của phương trình bậc hai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400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vi-VN" sz="4000" dirty="0"/>
                  <a:t> </a:t>
                </a:r>
              </a:p>
              <a:p>
                <a:pPr marL="0" indent="0">
                  <a:buNone/>
                </a:pPr>
                <a:r>
                  <a:rPr lang="vi-VN" sz="4000" dirty="0"/>
                  <a:t>+ Hệ thức Vi-et và vận dụng để tính nhẩm nghiệm của phương trình bậc </a:t>
                </a:r>
                <a:r>
                  <a:rPr lang="vi-VN" sz="4000" dirty="0" smtClean="0"/>
                  <a:t>hai. </a:t>
                </a:r>
                <a:r>
                  <a:rPr lang="vi-VN" sz="4000" dirty="0"/>
                  <a:t>Tìm hai số biết tổng và tích của chúng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388" y="1378633"/>
                <a:ext cx="11064136" cy="4783016"/>
              </a:xfrm>
              <a:blipFill>
                <a:blip r:embed="rId2"/>
                <a:stretch>
                  <a:fillRect l="-1983" t="-48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87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5435" y="331732"/>
            <a:ext cx="6129051" cy="784195"/>
          </a:xfrm>
        </p:spPr>
        <p:txBody>
          <a:bodyPr>
            <a:normAutofit/>
          </a:bodyPr>
          <a:lstStyle/>
          <a:p>
            <a:pPr algn="l"/>
            <a:r>
              <a:rPr lang="en-US" b="1" i="1" dirty="0" smtClean="0">
                <a:solidFill>
                  <a:schemeClr val="accent4"/>
                </a:solidFill>
              </a:rPr>
              <a:t>TRÒ </a:t>
            </a:r>
            <a:r>
              <a:rPr lang="en-US" b="1" i="1" dirty="0">
                <a:solidFill>
                  <a:schemeClr val="accent4"/>
                </a:solidFill>
              </a:rPr>
              <a:t>CHƠI </a:t>
            </a:r>
            <a:r>
              <a:rPr lang="en-US" b="1" i="1" dirty="0" smtClean="0">
                <a:solidFill>
                  <a:schemeClr val="accent4"/>
                </a:solidFill>
              </a:rPr>
              <a:t>TÌM </a:t>
            </a:r>
            <a:r>
              <a:rPr lang="en-US" b="1" i="1" dirty="0">
                <a:solidFill>
                  <a:schemeClr val="accent4"/>
                </a:solidFill>
              </a:rPr>
              <a:t>HOA ĐIỂM </a:t>
            </a:r>
            <a:r>
              <a:rPr lang="en-US" b="1" i="1" dirty="0" smtClean="0">
                <a:solidFill>
                  <a:schemeClr val="accent4"/>
                </a:solidFill>
              </a:rPr>
              <a:t>TỐT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1265" y="3243355"/>
            <a:ext cx="11298775" cy="2764272"/>
          </a:xfrm>
        </p:spPr>
        <p:txBody>
          <a:bodyPr>
            <a:noAutofit/>
          </a:bodyPr>
          <a:lstStyle/>
          <a:p>
            <a:pPr algn="just"/>
            <a:r>
              <a:rPr lang="en-US" sz="2800" u="sng" dirty="0" err="1" smtClean="0"/>
              <a:t>Luật</a:t>
            </a:r>
            <a:r>
              <a:rPr lang="en-US" sz="2800" u="sng" dirty="0" smtClean="0"/>
              <a:t> chơi</a:t>
            </a:r>
          </a:p>
          <a:p>
            <a:pPr algn="just"/>
            <a:r>
              <a:rPr lang="en-US" sz="2800" dirty="0" smtClean="0"/>
              <a:t>- Mỗi em học </a:t>
            </a: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tham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</a:t>
            </a:r>
            <a:r>
              <a:rPr lang="en-US" sz="2800" dirty="0" err="1" smtClean="0"/>
              <a:t>chơi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chọn một bông hoa.</a:t>
            </a:r>
            <a:r>
              <a:rPr lang="en-US" sz="2800" dirty="0"/>
              <a:t> </a:t>
            </a:r>
            <a:endParaRPr lang="en-US" sz="2800" dirty="0" smtClean="0"/>
          </a:p>
          <a:p>
            <a:pPr algn="just"/>
            <a:r>
              <a:rPr lang="en-US" sz="2800" dirty="0" smtClean="0"/>
              <a:t>- Học sinh trả lời câu hỏi ứng với bông hoa ấy.</a:t>
            </a:r>
            <a:r>
              <a:rPr lang="en-US" sz="2800" dirty="0"/>
              <a:t> </a:t>
            </a:r>
            <a:endParaRPr lang="en-US" sz="2800" dirty="0" smtClean="0"/>
          </a:p>
          <a:p>
            <a:pPr algn="just"/>
            <a:r>
              <a:rPr lang="en-US" sz="2800" dirty="0" smtClean="0"/>
              <a:t>- Nếu trả lời đúng sẽ nhận được một phần thưởng tương ứng.</a:t>
            </a:r>
          </a:p>
          <a:p>
            <a:pPr algn="just"/>
            <a:r>
              <a:rPr lang="en-US" sz="2800" dirty="0" smtClean="0"/>
              <a:t>- Nếu trả lời sai, cơ hội sẽ dành cho một bạn khác.</a:t>
            </a:r>
          </a:p>
          <a:p>
            <a:pPr algn="just"/>
            <a:endParaRPr lang="en-US" sz="2800" dirty="0" smtClean="0">
              <a:solidFill>
                <a:schemeClr val="accent4"/>
              </a:solidFill>
            </a:endParaRPr>
          </a:p>
        </p:txBody>
      </p:sp>
      <p:pic>
        <p:nvPicPr>
          <p:cNvPr id="1028" name="Picture 4" descr="Hoa Cánh Đối Diện - Miễn Phí vector hình ảnh trên Pixabay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0" y="1361034"/>
            <a:ext cx="1800000" cy="1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4952" y="1287017"/>
            <a:ext cx="1800000" cy="1692001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75154" y="1202695"/>
            <a:ext cx="1800000" cy="1852577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1851" y="1182164"/>
            <a:ext cx="1800000" cy="1626098"/>
          </a:xfrm>
          <a:prstGeom prst="rect">
            <a:avLst/>
          </a:prstGeom>
        </p:spPr>
      </p:pic>
      <p:pic>
        <p:nvPicPr>
          <p:cNvPr id="13" name="Picture 6" descr="Mùa Hè Hoa-vector Hoa-miễn Phí Vector Miễn Phí Tải Về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37" l="0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" t="5193" r="32342" b="9550"/>
          <a:stretch/>
        </p:blipFill>
        <p:spPr bwMode="auto">
          <a:xfrm>
            <a:off x="7559868" y="1182164"/>
            <a:ext cx="1800000" cy="17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21035" y="1712181"/>
            <a:ext cx="801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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4040" y="1653064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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74243" y="1646146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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58957" y="1599197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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50939" y="1533547"/>
            <a:ext cx="801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sym typeface="Wingdings 2" panose="05020102010507070707" pitchFamily="18" charset="2"/>
              </a:rPr>
              <a:t>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2" descr="Nghi án ông hàng xóm đồi bại, trói tay chân bé gái thực hiện hành vi bỉ ổi  - vozForums">
            <a:hlinkClick r:id="rId19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-Ti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27428" y="919811"/>
            <a:ext cx="569959" cy="609600"/>
          </a:xfrm>
          <a:prstGeom prst="rect">
            <a:avLst/>
          </a:prstGeom>
        </p:spPr>
      </p:pic>
      <p:pic>
        <p:nvPicPr>
          <p:cNvPr id="20" name="Audio-Du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5395" y="1795710"/>
            <a:ext cx="609600" cy="6096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39616" y="355912"/>
            <a:ext cx="2605336" cy="715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KHỞI ĐỘNG</a:t>
            </a:r>
            <a:endParaRPr lang="vi-VN" dirty="0"/>
          </a:p>
        </p:txBody>
      </p:sp>
      <p:sp>
        <p:nvSpPr>
          <p:cNvPr id="23" name="Text Placeholder 3"/>
          <p:cNvSpPr txBox="1">
            <a:spLocks noGrp="1"/>
          </p:cNvSpPr>
          <p:nvPr>
            <p:ph idx="1"/>
          </p:nvPr>
        </p:nvSpPr>
        <p:spPr>
          <a:xfrm>
            <a:off x="525672" y="3430110"/>
            <a:ext cx="8243668" cy="2169239"/>
          </a:xfrm>
          <a:prstGeom prst="rect">
            <a:avLst/>
          </a:prstGeom>
          <a:gradFill>
            <a:gsLst>
              <a:gs pos="66000">
                <a:srgbClr val="00B050"/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2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i="1" dirty="0" err="1" smtClean="0"/>
              <a:t>Một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trong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những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phẩm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chất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tốt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đẹp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của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người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học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sinh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là</a:t>
            </a:r>
            <a:r>
              <a:rPr lang="en-US" sz="2800" i="1" dirty="0" smtClean="0"/>
              <a:t> </a:t>
            </a:r>
            <a:r>
              <a:rPr lang="en-US" sz="2800" i="1" dirty="0" err="1"/>
              <a:t>chăm</a:t>
            </a:r>
            <a:r>
              <a:rPr lang="en-US" sz="2800" i="1" dirty="0"/>
              <a:t> </a:t>
            </a:r>
            <a:r>
              <a:rPr lang="en-US" sz="2800" i="1" dirty="0" err="1" smtClean="0"/>
              <a:t>chỉ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Phẩm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chất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này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thể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hiện</a:t>
            </a:r>
            <a:r>
              <a:rPr lang="en-US" sz="2800" i="1" dirty="0" smtClean="0"/>
              <a:t> ở </a:t>
            </a:r>
            <a:r>
              <a:rPr lang="en-US" sz="2800" i="1" dirty="0" err="1" smtClean="0"/>
              <a:t>việc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chủ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động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tự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giác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tích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cực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trong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việc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học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trên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lớp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cũng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như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ôn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bài</a:t>
            </a:r>
            <a:r>
              <a:rPr lang="en-US" sz="2800" i="1" dirty="0" smtClean="0"/>
              <a:t> ở </a:t>
            </a:r>
            <a:r>
              <a:rPr lang="en-US" sz="2800" i="1" dirty="0" err="1" smtClean="0"/>
              <a:t>nhà</a:t>
            </a:r>
            <a:r>
              <a:rPr lang="en-US" sz="2800" i="1" dirty="0" smtClean="0"/>
              <a:t>. </a:t>
            </a:r>
            <a:r>
              <a:rPr lang="en-US" sz="2800" i="1" dirty="0" err="1" smtClean="0"/>
              <a:t>Phát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huy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tốt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phẩm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chất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này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sẽ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hái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được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nhiều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bông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hoa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điểm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tốt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các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em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nhé</a:t>
            </a:r>
            <a:r>
              <a:rPr lang="en-US" sz="2800" i="1" dirty="0" smtClean="0"/>
              <a:t>.</a:t>
            </a:r>
          </a:p>
          <a:p>
            <a:pPr algn="just"/>
            <a:endParaRPr lang="en-US" sz="2800" dirty="0" smtClean="0">
              <a:solidFill>
                <a:schemeClr val="accent4"/>
              </a:solidFill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7781544" y="5431536"/>
            <a:ext cx="493776" cy="329184"/>
          </a:xfrm>
          <a:prstGeom prst="star7">
            <a:avLst/>
          </a:prstGeom>
          <a:noFill/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endParaRPr lang="vi-VN" sz="5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  <p:sp>
        <p:nvSpPr>
          <p:cNvPr id="8" name="Right Arrow 7">
            <a:hlinkClick r:id="rId22" action="ppaction://hlinksldjump"/>
          </p:cNvPr>
          <p:cNvSpPr/>
          <p:nvPr/>
        </p:nvSpPr>
        <p:spPr>
          <a:xfrm>
            <a:off x="8536106" y="5711711"/>
            <a:ext cx="1062924" cy="500055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vi-VN" sz="5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sym typeface="Wingdings 2" panose="050201020105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902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3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0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48485">
                <p:cTn id="1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697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uiExpand="1" build="p"/>
      <p:bldP spid="3" grpId="0"/>
      <p:bldP spid="14" grpId="0"/>
      <p:bldP spid="15" grpId="0"/>
      <p:bldP spid="16" grpId="0"/>
      <p:bldP spid="17" grpId="0"/>
      <p:bldP spid="2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HOA SỐ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FF00"/>
                    </a:solidFill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Với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, hàm số đồng biến khi </a:t>
                </a:r>
                <a:r>
                  <a:rPr lang="en-US" dirty="0" smtClean="0"/>
                  <a:t>…………….., </a:t>
                </a:r>
                <a:r>
                  <a:rPr lang="en-US" dirty="0"/>
                  <a:t>nghịch biến khi</a:t>
                </a:r>
                <a:r>
                  <a:rPr lang="en-US" dirty="0" smtClean="0"/>
                  <a:t>……………….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Khi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 </a:t>
                </a:r>
                <a:r>
                  <a:rPr lang="en-US" dirty="0"/>
                  <a:t>thì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là </a:t>
                </a:r>
                <a:r>
                  <a:rPr lang="en-US" dirty="0"/>
                  <a:t>giá trị </a:t>
                </a:r>
                <a:r>
                  <a:rPr lang="en-US" dirty="0" smtClean="0"/>
                  <a:t>…………………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 r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Hoa Cánh Đối Diện - Miễn Phí vector hình ảnh trên Pixab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39" y="2957328"/>
            <a:ext cx="1800000" cy="1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blipFill>
                <a:blip r:embed="rId5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blipFill>
                <a:blip r:embed="rId6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n</a:t>
                </a:r>
                <a:r>
                  <a:rPr lang="en-US" sz="3200" dirty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hỏ</a:t>
                </a:r>
                <a14:m>
                  <m:oMath xmlns:m="http://schemas.openxmlformats.org/officeDocument/2006/math"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𝑛h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ấ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hlinkClick r:id="rId8" action="ppaction://hlinksldjump"/>
          </p:cNvPr>
          <p:cNvSpPr/>
          <p:nvPr/>
        </p:nvSpPr>
        <p:spPr>
          <a:xfrm>
            <a:off x="3961932" y="6858000"/>
            <a:ext cx="79608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2800" b="1" cap="none" spc="0" dirty="0" err="1" smtClean="0">
                <a:ln/>
                <a:solidFill>
                  <a:schemeClr val="accent3"/>
                </a:solidFill>
                <a:effectLst/>
              </a:rPr>
              <a:t>Bông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2800" b="1" cap="none" spc="0" dirty="0" err="1" smtClean="0">
                <a:ln/>
                <a:solidFill>
                  <a:schemeClr val="accent3"/>
                </a:solidFill>
                <a:effectLst/>
              </a:rPr>
              <a:t>hoa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 1 </a:t>
            </a:r>
            <a:r>
              <a:rPr lang="en-US" sz="2800" b="1" cap="none" spc="0" dirty="0" err="1" smtClean="0">
                <a:ln/>
                <a:solidFill>
                  <a:schemeClr val="accent3"/>
                </a:solidFill>
                <a:effectLst/>
              </a:rPr>
              <a:t>điểm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2800" b="1" cap="none" spc="0" dirty="0" err="1" smtClean="0">
                <a:ln/>
                <a:solidFill>
                  <a:schemeClr val="accent3"/>
                </a:solidFill>
                <a:effectLst/>
              </a:rPr>
              <a:t>tốt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một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tràng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pháo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tay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lớp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1" name="Picture 2" descr="Nghi án ông hàng xóm đồi bại, trói tay chân bé gái thực hiện hành vi bỉ ổi  - vozForums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HOA SỐ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FF00"/>
                    </a:solidFill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vi-VN" dirty="0" smtClean="0"/>
                  <a:t>Đồ </a:t>
                </a:r>
                <a:r>
                  <a:rPr lang="vi-VN" dirty="0"/>
                  <a:t>thị của hàm số là một …………., nhận trục </a:t>
                </a:r>
                <a:r>
                  <a:rPr lang="vi-VN" dirty="0" smtClean="0"/>
                  <a:t>…………</a:t>
                </a:r>
                <a:r>
                  <a:rPr lang="en-US" dirty="0" smtClean="0"/>
                  <a:t>..</a:t>
                </a:r>
                <a:r>
                  <a:rPr lang="vi-VN" dirty="0" smtClean="0"/>
                  <a:t>làm trục đối xứng và </a:t>
                </a:r>
                <a:r>
                  <a:rPr lang="vi-VN" dirty="0"/>
                  <a:t>nằm phía bên trên trục hoành nếu </a:t>
                </a:r>
                <a:r>
                  <a:rPr lang="vi-VN" dirty="0" smtClean="0"/>
                  <a:t>……………</a:t>
                </a:r>
                <a:r>
                  <a:rPr lang="en-US" dirty="0" smtClean="0"/>
                  <a:t>…..</a:t>
                </a:r>
                <a:r>
                  <a:rPr lang="vi-VN" dirty="0" smtClean="0"/>
                  <a:t>, </a:t>
                </a:r>
                <a:r>
                  <a:rPr lang="vi-VN" dirty="0"/>
                  <a:t>nằm phía bên dưới trục hoành nếu………..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7243" y="2349780"/>
                <a:ext cx="1778244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𝑃𝑎𝑟𝑎𝑏𝑜𝑙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243" y="2349780"/>
                <a:ext cx="1778244" cy="584775"/>
              </a:xfrm>
              <a:prstGeom prst="rect">
                <a:avLst/>
              </a:prstGeom>
              <a:blipFill>
                <a:blip r:embed="rId4"/>
                <a:stretch>
                  <a:fillRect b="-19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005608" y="2779540"/>
            <a:ext cx="9140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tung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54223" y="3268004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223" y="3268004"/>
                <a:ext cx="2786039" cy="584775"/>
              </a:xfrm>
              <a:prstGeom prst="rect">
                <a:avLst/>
              </a:prstGeom>
              <a:blipFill>
                <a:blip r:embed="rId5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019629" y="3731281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9629" y="3731281"/>
                <a:ext cx="2786039" cy="584775"/>
              </a:xfrm>
              <a:prstGeom prst="rect">
                <a:avLst/>
              </a:prstGeom>
              <a:blipFill>
                <a:blip r:embed="rId6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339" y="2752456"/>
            <a:ext cx="1800000" cy="1692001"/>
          </a:xfrm>
          <a:prstGeom prst="rect">
            <a:avLst/>
          </a:prstGeom>
        </p:spPr>
      </p:pic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3586117" y="6698151"/>
            <a:ext cx="79608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Phần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thưởng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em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là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Bông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hoa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5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điểm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tốt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một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tràng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pháo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tay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lớp</a:t>
            </a:r>
            <a:endParaRPr lang="en-US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3" name="Picture 2" descr="Nghi án ông hàng xóm đồi bại, trói tay chân bé gái thực hiện hành vi bỉ ổi  - vozForums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10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HOA SỐ 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66744" y="1378633"/>
                <a:ext cx="8079780" cy="478301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 smtClean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endParaRPr lang="en-US" dirty="0" smtClean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err="1" smtClean="0">
                    <a:solidFill>
                      <a:srgbClr val="FFFF00"/>
                    </a:solidFill>
                  </a:rPr>
                  <a:t>Nếu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phương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trình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𝑏𝑥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 (a≠0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có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hai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nghiệm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thì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aseline="30000" dirty="0" smtClean="0">
                    <a:solidFill>
                      <a:srgbClr val="FFFF00"/>
                    </a:solidFill>
                  </a:rPr>
                  <a:t>.</a:t>
                </a:r>
                <a:r>
                  <a:rPr lang="en-US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aseline="30000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là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: </a:t>
                </a:r>
                <a:endParaRPr lang="en-US" baseline="30000" dirty="0" smtClean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à  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aseline="30000" dirty="0">
                    <a:solidFill>
                      <a:schemeClr val="tx1"/>
                    </a:solidFill>
                  </a:rPr>
                  <a:t>.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vi-VN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66744" y="1378633"/>
                <a:ext cx="8079780" cy="4783016"/>
              </a:xfrm>
              <a:blipFill>
                <a:blip r:embed="rId3"/>
                <a:stretch>
                  <a:fillRect l="-196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3" y="2761556"/>
            <a:ext cx="1800000" cy="1852577"/>
          </a:xfrm>
          <a:prstGeom prst="rect">
            <a:avLst/>
          </a:prstGeom>
        </p:spPr>
      </p:pic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4970209" y="6868953"/>
            <a:ext cx="5944256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5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4000" b="1" cap="none" spc="0" dirty="0" err="1" smtClean="0">
                <a:ln/>
                <a:solidFill>
                  <a:schemeClr val="accent5"/>
                </a:solidFill>
                <a:effectLst/>
              </a:rPr>
              <a:t>Một</a:t>
            </a:r>
            <a:r>
              <a:rPr lang="en-US" sz="4000" b="1" cap="none" spc="0" dirty="0" smtClean="0">
                <a:ln/>
                <a:solidFill>
                  <a:schemeClr val="accent5"/>
                </a:solidFill>
                <a:effectLst/>
              </a:rPr>
              <a:t> </a:t>
            </a:r>
            <a:r>
              <a:rPr lang="en-US" sz="4000" b="1" cap="none" spc="0" dirty="0" err="1" smtClean="0">
                <a:ln/>
                <a:solidFill>
                  <a:schemeClr val="accent5"/>
                </a:solidFill>
                <a:effectLst/>
              </a:rPr>
              <a:t>bông</a:t>
            </a:r>
            <a:r>
              <a:rPr lang="en-US" sz="4000" b="1" cap="none" spc="0" dirty="0" smtClean="0">
                <a:ln/>
                <a:solidFill>
                  <a:schemeClr val="accent5"/>
                </a:solidFill>
                <a:effectLst/>
              </a:rPr>
              <a:t> </a:t>
            </a:r>
            <a:r>
              <a:rPr lang="en-US" sz="4000" b="1" cap="none" spc="0" dirty="0" err="1" smtClean="0">
                <a:ln/>
                <a:solidFill>
                  <a:schemeClr val="accent5"/>
                </a:solidFill>
                <a:effectLst/>
              </a:rPr>
              <a:t>hoa</a:t>
            </a:r>
            <a:r>
              <a:rPr lang="en-US" sz="4000" b="1" cap="none" spc="0" dirty="0" smtClean="0">
                <a:ln/>
                <a:solidFill>
                  <a:schemeClr val="accent5"/>
                </a:solidFill>
                <a:effectLst/>
              </a:rPr>
              <a:t> </a:t>
            </a:r>
            <a:r>
              <a:rPr lang="en-US" sz="4000" b="1" dirty="0" smtClean="0">
                <a:ln/>
                <a:solidFill>
                  <a:schemeClr val="accent5"/>
                </a:solidFill>
              </a:rPr>
              <a:t>10 </a:t>
            </a:r>
            <a:r>
              <a:rPr lang="en-US" sz="4000" b="1" dirty="0" err="1" smtClean="0">
                <a:ln/>
                <a:solidFill>
                  <a:schemeClr val="accent5"/>
                </a:solidFill>
              </a:rPr>
              <a:t>điểm</a:t>
            </a:r>
            <a:r>
              <a:rPr lang="en-US" sz="4000" b="1" dirty="0" smtClean="0">
                <a:ln/>
                <a:solidFill>
                  <a:schemeClr val="accent5"/>
                </a:solidFill>
              </a:rPr>
              <a:t> </a:t>
            </a:r>
            <a:r>
              <a:rPr lang="en-US" sz="4000" b="1" dirty="0" err="1" smtClean="0">
                <a:ln/>
                <a:solidFill>
                  <a:schemeClr val="accent5"/>
                </a:solidFill>
              </a:rPr>
              <a:t>tốt</a:t>
            </a:r>
            <a:r>
              <a:rPr lang="en-US" sz="4000" b="1" dirty="0" smtClean="0">
                <a:ln/>
                <a:solidFill>
                  <a:schemeClr val="accent5"/>
                </a:solidFill>
              </a:rPr>
              <a:t>.</a:t>
            </a:r>
            <a:endParaRPr lang="en-US" sz="4000" b="1" cap="none" spc="0" dirty="0">
              <a:ln/>
              <a:solidFill>
                <a:schemeClr val="accent5"/>
              </a:solidFill>
              <a:effectLst/>
            </a:endParaRPr>
          </a:p>
        </p:txBody>
      </p:sp>
      <p:pic>
        <p:nvPicPr>
          <p:cNvPr id="9" name="Picture 2" descr="Nghi án ông hàng xóm đồi bại, trói tay chân bé gái thực hiện hành vi bỉ ổi  - vozForums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75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339 -0.86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430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HOA SỐ 4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FF00"/>
                    </a:solidFill>
                  </a:rPr>
                  <a:t>Hàm số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,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Với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, hàm số </a:t>
                </a:r>
                <a:r>
                  <a:rPr lang="en-US" dirty="0" smtClean="0"/>
                  <a:t>đồng </a:t>
                </a:r>
                <a:r>
                  <a:rPr lang="en-US" dirty="0"/>
                  <a:t>biến khi </a:t>
                </a:r>
                <a:r>
                  <a:rPr lang="en-US" dirty="0" smtClean="0"/>
                  <a:t>…………….., </a:t>
                </a:r>
                <a:r>
                  <a:rPr lang="en-US" dirty="0"/>
                  <a:t>nghịch biến khi</a:t>
                </a:r>
                <a:r>
                  <a:rPr lang="en-US" dirty="0" smtClean="0"/>
                  <a:t>……………….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Khi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 </a:t>
                </a:r>
                <a:r>
                  <a:rPr lang="en-US" dirty="0"/>
                  <a:t>thì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là </a:t>
                </a:r>
                <a:r>
                  <a:rPr lang="en-US" dirty="0"/>
                  <a:t>giá trị </a:t>
                </a:r>
                <a:r>
                  <a:rPr lang="en-US" dirty="0" smtClean="0"/>
                  <a:t>…………………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 r="-1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7314" y="2372553"/>
                <a:ext cx="1281120" cy="584775"/>
              </a:xfrm>
              <a:prstGeom prst="rect">
                <a:avLst/>
              </a:prstGeom>
              <a:blipFill>
                <a:blip r:embed="rId4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cap="none" spc="0" smtClean="0">
                          <a:ln w="0"/>
                          <a:gradFill>
                            <a:gsLst>
                              <a:gs pos="0">
                                <a:schemeClr val="accent5">
                                  <a:lumMod val="50000"/>
                                </a:schemeClr>
                              </a:gs>
                              <a:gs pos="50000">
                                <a:schemeClr val="accent5"/>
                              </a:gs>
                              <a:gs pos="100000">
                                <a:schemeClr val="accent5">
                                  <a:lumMod val="60000"/>
                                  <a:lumOff val="4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6350" stA="53000" endA="300" endPos="35500" dir="5400000" sy="-90000" algn="bl" rotWithShape="0"/>
                          </a:effectLst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373" y="2822929"/>
                <a:ext cx="1281120" cy="584775"/>
              </a:xfrm>
              <a:prstGeom prst="rect">
                <a:avLst/>
              </a:prstGeom>
              <a:blipFill>
                <a:blip r:embed="rId5"/>
                <a:stretch>
                  <a:fillRect b="-17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3200" b="0" cap="none" spc="0" dirty="0" smtClean="0">
                    <a:ln w="0"/>
                    <a:gradFill>
                      <a:gsLst>
                        <a:gs pos="0">
                          <a:schemeClr val="accent5">
                            <a:lumMod val="50000"/>
                          </a:schemeClr>
                        </a:gs>
                        <a:gs pos="50000">
                          <a:schemeClr val="accent5"/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5400000"/>
                    </a:gradFill>
                    <a:effectLst>
                      <a:reflection blurRad="6350" stA="53000" endA="300" endPos="35500" dir="5400000" sy="-90000" algn="bl" rotWithShape="0"/>
                    </a:effectLst>
                  </a:rPr>
                  <a:t>l</a:t>
                </a:r>
                <a14:m>
                  <m:oMath xmlns:m="http://schemas.openxmlformats.org/officeDocument/2006/math"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ớ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𝑛h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ấ</m:t>
                    </m:r>
                    <m:r>
                      <a:rPr lang="en-US" sz="3200" b="0" i="1" cap="none" spc="0" smtClean="0">
                        <a:ln w="0"/>
                        <a:gradFill>
                          <a:gsLst>
                            <a:gs pos="0">
                              <a:schemeClr val="accent5">
                                <a:lumMod val="50000"/>
                              </a:schemeClr>
                            </a:gs>
                            <a:gs pos="50000">
                              <a:schemeClr val="accent5"/>
                            </a:gs>
                            <a:gs pos="100000">
                              <a:schemeClr val="accent5">
                                <a:lumMod val="60000"/>
                                <a:lumOff val="4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6350" stA="53000" endA="300" endPos="35500" dir="5400000" sy="-90000" algn="bl" rotWithShape="0"/>
                        </a:effectLst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3200" b="0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93" y="3364315"/>
                <a:ext cx="2786039" cy="584775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 descr="Mùa Hè Hoa-vector Hoa-miễn Phí Vector Miễn Phí Tải Về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37" l="0" r="8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" t="5193" r="32342" b="9550"/>
          <a:stretch/>
        </p:blipFill>
        <p:spPr bwMode="auto">
          <a:xfrm>
            <a:off x="1068339" y="2778003"/>
            <a:ext cx="1800000" cy="17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4171886" y="6715494"/>
            <a:ext cx="769954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Bông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hoa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2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điểm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tốt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cap="none" spc="0" dirty="0" err="1" smtClean="0">
                <a:ln/>
                <a:solidFill>
                  <a:schemeClr val="accent3"/>
                </a:solidFill>
                <a:effectLst/>
              </a:rPr>
              <a:t>tràng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 pháo tay của cả lớp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3" name="Picture 2" descr="Nghi án ông hàng xóm đồi bại, trói tay chân bé gái thực hiện hành vi bỉ ổi  - vozForums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53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HOA SỐ 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FF00"/>
                    </a:solidFill>
                  </a:rPr>
                  <a:t>Cho biết điều kiện để phương trình sau có nghĩa: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10−2</m:t>
                          </m:r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 smtClean="0">
                  <a:solidFill>
                    <a:srgbClr val="FFFF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Phương trình trên có nghĩa khi: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dirty="0" smtClean="0"/>
                  <a:t> và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≠2</m:t>
                    </m:r>
                  </m:oMath>
                </a14:m>
                <a:endParaRPr lang="vi-VN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23" t="-2803" r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39" y="2957092"/>
            <a:ext cx="1800000" cy="1626098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732699" y="6868953"/>
            <a:ext cx="841929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Phần thưởng của em là </a:t>
            </a:r>
          </a:p>
          <a:p>
            <a:pPr algn="ctr"/>
            <a:r>
              <a:rPr lang="en-US" sz="2800" b="1" dirty="0" err="1">
                <a:ln/>
                <a:solidFill>
                  <a:schemeClr val="accent3"/>
                </a:solidFill>
              </a:rPr>
              <a:t>Bông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hoa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4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điểm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>
                <a:ln/>
                <a:solidFill>
                  <a:schemeClr val="accent3"/>
                </a:solidFill>
              </a:rPr>
              <a:t>tốt</a:t>
            </a:r>
            <a:r>
              <a:rPr lang="en-US" sz="2800" b="1" dirty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một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tràng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pháo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tay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của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cả</a:t>
            </a:r>
            <a:r>
              <a:rPr lang="en-US" sz="2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800" b="1" dirty="0" err="1" smtClean="0">
                <a:ln/>
                <a:solidFill>
                  <a:schemeClr val="accent3"/>
                </a:solidFill>
              </a:rPr>
              <a:t>lớp</a:t>
            </a:r>
            <a:r>
              <a:rPr lang="en-US" sz="2800" b="1" cap="none" spc="0" dirty="0" smtClean="0">
                <a:ln/>
                <a:solidFill>
                  <a:schemeClr val="accent3"/>
                </a:solidFill>
                <a:effectLst/>
              </a:rPr>
              <a:t>.</a:t>
            </a:r>
            <a:endParaRPr lang="en-US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" name="Picture 2" descr="Nghi án ông hàng xóm đồi bại, trói tay chân bé gái thực hiện hành vi bỉ ổi  - vozForums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20" y="437979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5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117 -0.361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810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7" grpId="1"/>
    </p:bldLst>
  </p:timing>
</p:sld>
</file>

<file path=ppt/theme/theme1.xml><?xml version="1.0" encoding="utf-8"?>
<a:theme xmlns:a="http://schemas.openxmlformats.org/drawingml/2006/main" name="GSCC theme trinh chieu 2021">
  <a:themeElements>
    <a:clrScheme name="GSCC">
      <a:dk1>
        <a:sysClr val="windowText" lastClr="000000"/>
      </a:dk1>
      <a:lt1>
        <a:sysClr val="window" lastClr="FFFFFF"/>
      </a:lt1>
      <a:dk2>
        <a:srgbClr val="455F51"/>
      </a:dk2>
      <a:lt2>
        <a:srgbClr val="F2F2F2"/>
      </a:lt2>
      <a:accent1>
        <a:srgbClr val="FFFFFF"/>
      </a:accent1>
      <a:accent2>
        <a:srgbClr val="00B050"/>
      </a:accent2>
      <a:accent3>
        <a:srgbClr val="00B0F0"/>
      </a:accent3>
      <a:accent4>
        <a:srgbClr val="FFFF00"/>
      </a:accent4>
      <a:accent5>
        <a:srgbClr val="FF0000"/>
      </a:accent5>
      <a:accent6>
        <a:srgbClr val="7030A0"/>
      </a:accent6>
      <a:hlink>
        <a:srgbClr val="71FDDE"/>
      </a:hlink>
      <a:folHlink>
        <a:srgbClr val="FFFFF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</a:bodyPr>
      <a:lstStyle>
        <a:defPPr algn="ctr">
          <a:defRPr sz="5400" dirty="0" smtClean="0">
            <a:ln w="0"/>
            <a:gradFill>
              <a:gsLst>
                <a:gs pos="0">
                  <a:schemeClr val="accent5">
                    <a:lumMod val="50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/>
            </a:gradFill>
            <a:effectLst>
              <a:reflection blurRad="6350" stA="53000" endA="300" endPos="35500" dir="5400000" sy="-90000" algn="bl" rotWithShape="0"/>
            </a:effectLst>
            <a:sym typeface="Wingdings 2" panose="05020102010507070707" pitchFamily="18" charset="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GSCC theme trinh chieu 2021" id="{0B6EBCC7-8F6C-4987-B50A-B7A7F0048F5D}" vid="{34CC7351-B43A-4990-8839-93110A49F6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 9 144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3034</TotalTime>
  <Words>1067</Words>
  <Application>Microsoft Office PowerPoint</Application>
  <PresentationFormat>Widescreen</PresentationFormat>
  <Paragraphs>277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宋体</vt:lpstr>
      <vt:lpstr>Arial</vt:lpstr>
      <vt:lpstr>Arial Unicode MS</vt:lpstr>
      <vt:lpstr>Calibri</vt:lpstr>
      <vt:lpstr>Cambria Math</vt:lpstr>
      <vt:lpstr>等线</vt:lpstr>
      <vt:lpstr>Times New Roman</vt:lpstr>
      <vt:lpstr>Wingdings</vt:lpstr>
      <vt:lpstr>Wingdings 2</vt:lpstr>
      <vt:lpstr>字魂59号-创粗黑</vt:lpstr>
      <vt:lpstr>GSCC theme trinh chieu 2021</vt:lpstr>
      <vt:lpstr>Giáo Viên: Đinh Công Chánh Môn: Toán lớp 9 Email: gvdinhcongchanh@gmail.com Đơn vị Công tác: Trường THCS Mỹ Phước Điạ chỉ: Mỹ Tú, Sóc Trăng </vt:lpstr>
      <vt:lpstr>THIẾT BỊ DẠY HỌC VÀ HỌC LIỆU </vt:lpstr>
      <vt:lpstr>ÔN TẬP CHƯƠNG IV</vt:lpstr>
      <vt:lpstr>TRÒ CHƠI TÌM HOA ĐIỂM TỐT</vt:lpstr>
      <vt:lpstr>HOA SỐ 1</vt:lpstr>
      <vt:lpstr>HOA SỐ 2</vt:lpstr>
      <vt:lpstr>HOA SỐ 3</vt:lpstr>
      <vt:lpstr>HOA SỐ 4</vt:lpstr>
      <vt:lpstr>HOA SỐ 5</vt:lpstr>
      <vt:lpstr>PowerPoint Presentation</vt:lpstr>
      <vt:lpstr>PowerPoint Presentation</vt:lpstr>
      <vt:lpstr>1. Giải phương trình: </vt:lpstr>
      <vt:lpstr>PowerPoint Presentation</vt:lpstr>
      <vt:lpstr> 1. Giải phương trình: </vt:lpstr>
      <vt:lpstr>PowerPoint Presentation</vt:lpstr>
      <vt:lpstr>PowerPoint Presentation</vt:lpstr>
      <vt:lpstr>PowerPoint Presentation</vt:lpstr>
      <vt:lpstr>PowerPoint Presentation</vt:lpstr>
      <vt:lpstr>3. Cho phương trình x2 - 2mx + m - 1 = 0 (1) có một nghiệm là  x1 = 2, tính nghiệm còn lại.</vt:lpstr>
      <vt:lpstr>PowerPoint Presentation</vt:lpstr>
      <vt:lpstr> VẬN DỤNG </vt:lpstr>
      <vt:lpstr>Bài tập 65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 IV (tiết 1) Giáo Viên: Đinh Công Chánh Môn: Toán lớp 9 Email: gvdinhcongchanh@gmail.com Đơn vị Công tác: Trường THCS Mỹ Phước Điạ chỉ: Mỹ Tú, Sóc Trăng</dc:title>
  <dc:creator>Đinh Công Chánh</dc:creator>
  <cp:lastModifiedBy>phuong</cp:lastModifiedBy>
  <cp:revision>98</cp:revision>
  <dcterms:created xsi:type="dcterms:W3CDTF">2021-08-16T23:40:25Z</dcterms:created>
  <dcterms:modified xsi:type="dcterms:W3CDTF">2021-09-04T02:03:28Z</dcterms:modified>
</cp:coreProperties>
</file>