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notesMasterIdLst>
    <p:notesMasterId r:id="rId39"/>
  </p:notesMasterIdLst>
  <p:sldIdLst>
    <p:sldId id="266" r:id="rId4"/>
    <p:sldId id="256" r:id="rId5"/>
    <p:sldId id="268" r:id="rId6"/>
    <p:sldId id="258" r:id="rId7"/>
    <p:sldId id="371" r:id="rId8"/>
    <p:sldId id="432" r:id="rId9"/>
    <p:sldId id="444" r:id="rId10"/>
    <p:sldId id="431" r:id="rId11"/>
    <p:sldId id="433" r:id="rId12"/>
    <p:sldId id="427" r:id="rId13"/>
    <p:sldId id="445" r:id="rId14"/>
    <p:sldId id="446" r:id="rId15"/>
    <p:sldId id="460" r:id="rId16"/>
    <p:sldId id="434" r:id="rId17"/>
    <p:sldId id="435" r:id="rId18"/>
    <p:sldId id="441" r:id="rId19"/>
    <p:sldId id="362" r:id="rId20"/>
    <p:sldId id="448" r:id="rId21"/>
    <p:sldId id="449" r:id="rId22"/>
    <p:sldId id="450" r:id="rId23"/>
    <p:sldId id="451" r:id="rId24"/>
    <p:sldId id="436" r:id="rId25"/>
    <p:sldId id="452" r:id="rId26"/>
    <p:sldId id="453" r:id="rId27"/>
    <p:sldId id="454" r:id="rId28"/>
    <p:sldId id="260" r:id="rId29"/>
    <p:sldId id="455" r:id="rId30"/>
    <p:sldId id="456" r:id="rId31"/>
    <p:sldId id="457" r:id="rId32"/>
    <p:sldId id="458" r:id="rId33"/>
    <p:sldId id="459" r:id="rId34"/>
    <p:sldId id="263" r:id="rId35"/>
    <p:sldId id="379" r:id="rId36"/>
    <p:sldId id="267" r:id="rId37"/>
    <p:sldId id="27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0" autoAdjust="0"/>
    <p:restoredTop sz="93842" autoAdjust="0"/>
  </p:normalViewPr>
  <p:slideViewPr>
    <p:cSldViewPr snapToGrid="0">
      <p:cViewPr varScale="1">
        <p:scale>
          <a:sx n="110" d="100"/>
          <a:sy n="110" d="100"/>
        </p:scale>
        <p:origin x="5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03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00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microsoft.com/office/2007/relationships/hdphoto" Target="../media/hdphoto1.wdp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2/1/142/10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388C725F-5D3D-9BA6-E8D2-0904CDF97BFA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D9095-DAA6-ABA0-8F3F-85A17F2BD5BC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5D858-B994-BEA9-EB36-467C01B58FBC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E9735-D076-CE09-2D4B-9608CFEA1899}"/>
              </a:ext>
            </a:extLst>
          </p:cNvPr>
          <p:cNvSpPr txBox="1"/>
          <p:nvPr/>
        </p:nvSpPr>
        <p:spPr>
          <a:xfrm>
            <a:off x="878829" y="2843840"/>
            <a:ext cx="104343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9: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Đường trung trực của một đoạn thẳng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2137987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/>
              <p:nvPr/>
            </p:nvSpPr>
            <p:spPr>
              <a:xfrm>
                <a:off x="353703" y="2185826"/>
                <a:ext cx="11338943" cy="108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b="0" dirty="0">
                    <a:ea typeface="Times New Roman" panose="02020603050405020304" pitchFamily="18" charset="0"/>
                  </a:rPr>
                  <a:t>Cho tam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giác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ABC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và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M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trung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điểm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của BC.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Biết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b="0" i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b="0" i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AMC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Chứng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minh AM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là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đường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trung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trực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của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đoạn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</a:t>
                </a:r>
                <a:r>
                  <a:rPr lang="en-US" sz="2200" b="0" dirty="0" err="1">
                    <a:ea typeface="Times New Roman" panose="02020603050405020304" pitchFamily="18" charset="0"/>
                  </a:rPr>
                  <a:t>thẳng</a:t>
                </a:r>
                <a:r>
                  <a:rPr lang="en-US" sz="2200" b="0" dirty="0">
                    <a:ea typeface="Times New Roman" panose="02020603050405020304" pitchFamily="18" charset="0"/>
                  </a:rPr>
                  <a:t> BC.</a:t>
                </a:r>
              </a:p>
            </p:txBody>
          </p:sp>
        </mc:Choice>
        <mc:Fallback xmlns="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3" y="2185826"/>
                <a:ext cx="11338943" cy="1086131"/>
              </a:xfrm>
              <a:prstGeom prst="rect">
                <a:avLst/>
              </a:prstGeom>
              <a:blipFill>
                <a:blip r:embed="rId3"/>
                <a:stretch>
                  <a:fillRect l="-538" r="-53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98D6BE-4395-246A-ED7F-C94FD2F472C0}"/>
                  </a:ext>
                </a:extLst>
              </p:cNvPr>
              <p:cNvSpPr/>
              <p:nvPr/>
            </p:nvSpPr>
            <p:spPr>
              <a:xfrm>
                <a:off x="362763" y="3753663"/>
                <a:ext cx="8236488" cy="228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AMC</m:t>
                        </m:r>
                      </m:e>
                    </m:acc>
                  </m:oMath>
                </a14:m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81019" indent="-381019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AMC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180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81019" indent="-381019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AMC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90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hay AM ⊥ BC.</a:t>
                </a:r>
              </a:p>
              <a:p>
                <a:pPr marL="381019" indent="-381019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AM ⊥ BC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M của BC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của BC.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98D6BE-4395-246A-ED7F-C94FD2F4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3" y="3753663"/>
                <a:ext cx="8236488" cy="2282613"/>
              </a:xfrm>
              <a:prstGeom prst="rect">
                <a:avLst/>
              </a:prstGeom>
              <a:blipFill>
                <a:blip r:embed="rId4"/>
                <a:stretch>
                  <a:fillRect l="-888" r="-962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CA551B9-2673-C152-5357-B43122DCC228}"/>
              </a:ext>
            </a:extLst>
          </p:cNvPr>
          <p:cNvSpPr txBox="1"/>
          <p:nvPr/>
        </p:nvSpPr>
        <p:spPr>
          <a:xfrm>
            <a:off x="239758" y="3364557"/>
            <a:ext cx="1142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992D4-FED4-C04C-5503-FE640A521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5633" y="3569557"/>
            <a:ext cx="2566303" cy="29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22280B01-1741-B465-2D3F-7578CB7F88D2}"/>
              </a:ext>
            </a:extLst>
          </p:cNvPr>
          <p:cNvSpPr txBox="1">
            <a:spLocks/>
          </p:cNvSpPr>
          <p:nvPr/>
        </p:nvSpPr>
        <p:spPr>
          <a:xfrm>
            <a:off x="2405265" y="2538547"/>
            <a:ext cx="7372685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en-US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II. </a:t>
            </a:r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TÍNH CHẤT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38C156-4A69-7254-1C75-685E48868B3D}"/>
              </a:ext>
            </a:extLst>
          </p:cNvPr>
          <p:cNvGrpSpPr/>
          <p:nvPr/>
        </p:nvGrpSpPr>
        <p:grpSpPr>
          <a:xfrm>
            <a:off x="10376271" y="893053"/>
            <a:ext cx="1173143" cy="1099033"/>
            <a:chOff x="224750" y="5105824"/>
            <a:chExt cx="1674480" cy="1568699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400515F5-2D63-1AA6-39EA-A033E490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24750" y="5352162"/>
              <a:ext cx="1630029" cy="1322361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8FDF876-7DE6-B9AE-B459-1B9BDEC7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9419">
              <a:off x="838757" y="5105824"/>
              <a:ext cx="1060473" cy="955751"/>
            </a:xfrm>
            <a:prstGeom prst="rect">
              <a:avLst/>
            </a:prstGeom>
          </p:spPr>
        </p:pic>
      </p:grpSp>
      <p:pic>
        <p:nvPicPr>
          <p:cNvPr id="3" name="Picture 6">
            <a:extLst>
              <a:ext uri="{FF2B5EF4-FFF2-40B4-BE49-F238E27FC236}">
                <a16:creationId xmlns:a16="http://schemas.microsoft.com/office/drawing/2014/main" id="{595CBC03-35D3-96C6-9FF7-A7E3679E8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4210" y="4674937"/>
            <a:ext cx="2212261" cy="185380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8B61EFC-2A47-6BEB-27C5-8140E6A7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42" y="4220534"/>
            <a:ext cx="416783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109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962456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/>
              <p:nvPr/>
            </p:nvSpPr>
            <p:spPr>
              <a:xfrm>
                <a:off x="1459021" y="1599770"/>
                <a:ext cx="10486543" cy="11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90).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21" y="1599770"/>
                <a:ext cx="10486543" cy="1129861"/>
              </a:xfrm>
              <a:prstGeom prst="rect">
                <a:avLst/>
              </a:prstGeom>
              <a:blipFill>
                <a:blip r:embed="rId3"/>
                <a:stretch>
                  <a:fillRect l="-872" r="-872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AEBB0E-DC81-B2DA-A534-CBF531622967}"/>
              </a:ext>
            </a:extLst>
          </p:cNvPr>
          <p:cNvGrpSpPr/>
          <p:nvPr/>
        </p:nvGrpSpPr>
        <p:grpSpPr>
          <a:xfrm>
            <a:off x="7797574" y="827313"/>
            <a:ext cx="3951835" cy="586168"/>
            <a:chOff x="1611219" y="2044475"/>
            <a:chExt cx="5927752" cy="87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87E560-CB3F-A6B4-50EA-83AC307CFD62}"/>
                </a:ext>
              </a:extLst>
            </p:cNvPr>
            <p:cNvSpPr/>
            <p:nvPr/>
          </p:nvSpPr>
          <p:spPr>
            <a:xfrm>
              <a:off x="2977146" y="2169578"/>
              <a:ext cx="4561825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Hoạt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endParaRPr lang="en-US" sz="2667" i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D5AC95-8FD7-57F3-D3A9-D2E7B5FC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8">
                <a:extLst>
                  <a:ext uri="{FF2B5EF4-FFF2-40B4-BE49-F238E27FC236}">
                    <a16:creationId xmlns:a16="http://schemas.microsoft.com/office/drawing/2014/main" id="{90BA5187-6DF8-9125-E233-831882BE3518}"/>
                  </a:ext>
                </a:extLst>
              </p:cNvPr>
              <p:cNvSpPr txBox="1"/>
              <p:nvPr/>
            </p:nvSpPr>
            <p:spPr>
              <a:xfrm>
                <a:off x="1542183" y="2714071"/>
                <a:ext cx="3273658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 algn="l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MOA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MOB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MA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8">
                <a:extLst>
                  <a:ext uri="{FF2B5EF4-FFF2-40B4-BE49-F238E27FC236}">
                    <a16:creationId xmlns:a16="http://schemas.microsoft.com/office/drawing/2014/main" id="{90BA5187-6DF8-9125-E233-831882BE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83" y="2714071"/>
                <a:ext cx="3273658" cy="1128642"/>
              </a:xfrm>
              <a:prstGeom prst="rect">
                <a:avLst/>
              </a:prstGeom>
              <a:blipFill>
                <a:blip r:embed="rId5"/>
                <a:stretch>
                  <a:fillRect l="-298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35E84F-373C-88DE-7670-88091C8C5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10" y="2766698"/>
            <a:ext cx="3673376" cy="3458321"/>
          </a:xfrm>
          <a:prstGeom prst="rect">
            <a:avLst/>
          </a:prstGeom>
        </p:spPr>
      </p:pic>
      <p:sp>
        <p:nvSpPr>
          <p:cNvPr id="4" name="Hộp Văn bản 18">
            <a:extLst>
              <a:ext uri="{FF2B5EF4-FFF2-40B4-BE49-F238E27FC236}">
                <a16:creationId xmlns:a16="http://schemas.microsoft.com/office/drawing/2014/main" id="{634A629E-9C3D-A89A-D27F-5FBF4BCD91DF}"/>
              </a:ext>
            </a:extLst>
          </p:cNvPr>
          <p:cNvSpPr txBox="1"/>
          <p:nvPr/>
        </p:nvSpPr>
        <p:spPr>
          <a:xfrm>
            <a:off x="254452" y="3728300"/>
            <a:ext cx="1431535" cy="4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sz="2200" u="sng" dirty="0" err="1">
                <a:cs typeface="Arial" panose="020B0604020202020204" pitchFamily="34" charset="0"/>
              </a:rPr>
              <a:t>Giải</a:t>
            </a:r>
            <a:r>
              <a:rPr lang="en-US" sz="2200" u="sng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AB0B9B-0053-FB50-C1D6-408E26C0DDE0}"/>
              </a:ext>
            </a:extLst>
          </p:cNvPr>
          <p:cNvSpPr/>
          <p:nvPr/>
        </p:nvSpPr>
        <p:spPr>
          <a:xfrm>
            <a:off x="864089" y="4249853"/>
            <a:ext cx="11327911" cy="223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7521" marR="20321" indent="-457200">
              <a:lnSpc>
                <a:spcPct val="150000"/>
              </a:lnSpc>
              <a:buAutoNum type="alphaLcParenR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OA = OB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∆MOA = ∆MOB (2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4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962456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/>
              <p:nvPr/>
            </p:nvSpPr>
            <p:spPr>
              <a:xfrm>
                <a:off x="1459021" y="1599770"/>
                <a:ext cx="10486543" cy="1129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90).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21" y="1599770"/>
                <a:ext cx="10486543" cy="1129861"/>
              </a:xfrm>
              <a:prstGeom prst="rect">
                <a:avLst/>
              </a:prstGeom>
              <a:blipFill>
                <a:blip r:embed="rId3"/>
                <a:stretch>
                  <a:fillRect l="-872" r="-872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AEBB0E-DC81-B2DA-A534-CBF531622967}"/>
              </a:ext>
            </a:extLst>
          </p:cNvPr>
          <p:cNvGrpSpPr/>
          <p:nvPr/>
        </p:nvGrpSpPr>
        <p:grpSpPr>
          <a:xfrm>
            <a:off x="7797574" y="827313"/>
            <a:ext cx="3951835" cy="586168"/>
            <a:chOff x="1611219" y="2044475"/>
            <a:chExt cx="5927752" cy="87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87E560-CB3F-A6B4-50EA-83AC307CFD62}"/>
                </a:ext>
              </a:extLst>
            </p:cNvPr>
            <p:cNvSpPr/>
            <p:nvPr/>
          </p:nvSpPr>
          <p:spPr>
            <a:xfrm>
              <a:off x="2977146" y="2169578"/>
              <a:ext cx="4561825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Hoạt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endParaRPr lang="en-US" sz="2667" i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D5AC95-8FD7-57F3-D3A9-D2E7B5FC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8">
                <a:extLst>
                  <a:ext uri="{FF2B5EF4-FFF2-40B4-BE49-F238E27FC236}">
                    <a16:creationId xmlns:a16="http://schemas.microsoft.com/office/drawing/2014/main" id="{90BA5187-6DF8-9125-E233-831882BE3518}"/>
                  </a:ext>
                </a:extLst>
              </p:cNvPr>
              <p:cNvSpPr txBox="1"/>
              <p:nvPr/>
            </p:nvSpPr>
            <p:spPr>
              <a:xfrm>
                <a:off x="1542183" y="2714071"/>
                <a:ext cx="3273658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 algn="l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MOA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MOB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MA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8">
                <a:extLst>
                  <a:ext uri="{FF2B5EF4-FFF2-40B4-BE49-F238E27FC236}">
                    <a16:creationId xmlns:a16="http://schemas.microsoft.com/office/drawing/2014/main" id="{90BA5187-6DF8-9125-E233-831882BE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83" y="2714071"/>
                <a:ext cx="3273658" cy="1128642"/>
              </a:xfrm>
              <a:prstGeom prst="rect">
                <a:avLst/>
              </a:prstGeom>
              <a:blipFill>
                <a:blip r:embed="rId5"/>
                <a:stretch>
                  <a:fillRect l="-298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35E84F-373C-88DE-7670-88091C8C5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10" y="2766698"/>
            <a:ext cx="3673376" cy="3458321"/>
          </a:xfrm>
          <a:prstGeom prst="rect">
            <a:avLst/>
          </a:prstGeom>
        </p:spPr>
      </p:pic>
      <p:sp>
        <p:nvSpPr>
          <p:cNvPr id="4" name="Hộp Văn bản 18">
            <a:extLst>
              <a:ext uri="{FF2B5EF4-FFF2-40B4-BE49-F238E27FC236}">
                <a16:creationId xmlns:a16="http://schemas.microsoft.com/office/drawing/2014/main" id="{634A629E-9C3D-A89A-D27F-5FBF4BCD91DF}"/>
              </a:ext>
            </a:extLst>
          </p:cNvPr>
          <p:cNvSpPr txBox="1"/>
          <p:nvPr/>
        </p:nvSpPr>
        <p:spPr>
          <a:xfrm>
            <a:off x="254452" y="3728300"/>
            <a:ext cx="1431535" cy="4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sz="2200" u="sng" dirty="0" err="1">
                <a:cs typeface="Arial" panose="020B0604020202020204" pitchFamily="34" charset="0"/>
              </a:rPr>
              <a:t>Giải</a:t>
            </a:r>
            <a:r>
              <a:rPr lang="en-US" sz="2200" u="sng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E44FA-66AD-028C-C4CC-CBF463CF0C7E}"/>
              </a:ext>
            </a:extLst>
          </p:cNvPr>
          <p:cNvSpPr/>
          <p:nvPr/>
        </p:nvSpPr>
        <p:spPr>
          <a:xfrm>
            <a:off x="970219" y="4495858"/>
            <a:ext cx="7899400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b) Do ∆MOA = ∆MOB (2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   </a:t>
            </a:r>
          </a:p>
          <a:p>
            <a:pPr marL="20321" marR="2032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MA = MB (2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93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9535F3-824B-91AE-42F7-6A163FE0ACA3}"/>
              </a:ext>
            </a:extLst>
          </p:cNvPr>
          <p:cNvSpPr/>
          <p:nvPr/>
        </p:nvSpPr>
        <p:spPr>
          <a:xfrm>
            <a:off x="4515613" y="1181982"/>
            <a:ext cx="316077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200" b="1" dirty="0">
                <a:solidFill>
                  <a:srgbClr val="EEECE1">
                    <a:lumMod val="2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70D74-D5CD-744D-65F7-9328BACE091D}"/>
              </a:ext>
            </a:extLst>
          </p:cNvPr>
          <p:cNvSpPr/>
          <p:nvPr/>
        </p:nvSpPr>
        <p:spPr>
          <a:xfrm>
            <a:off x="1971037" y="1893482"/>
            <a:ext cx="8249923" cy="112184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533"/>
              </a:spcAft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Một điểm thuộc đường trung trực của đoạn thẳng thì cách đều hai đầu mút của đoạn thẳng đó.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1AFA45-7FFD-C46E-F169-5107E194B3C3}"/>
                  </a:ext>
                </a:extLst>
              </p:cNvPr>
              <p:cNvSpPr/>
              <p:nvPr/>
            </p:nvSpPr>
            <p:spPr>
              <a:xfrm>
                <a:off x="635078" y="3983375"/>
                <a:ext cx="7404386" cy="1692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= MB.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1AFA45-7FFD-C46E-F169-5107E194B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78" y="3983375"/>
                <a:ext cx="7404386" cy="1692643"/>
              </a:xfrm>
              <a:prstGeom prst="rect">
                <a:avLst/>
              </a:prstGeom>
              <a:blipFill>
                <a:blip r:embed="rId3"/>
                <a:stretch>
                  <a:fillRect l="-1235" r="-1235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007FA1A-4837-18AD-CB77-2C7E2351F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4" y="3385535"/>
            <a:ext cx="3688399" cy="34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0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392919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373651" y="1653468"/>
                <a:ext cx="11353128" cy="10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Cho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MNA</m:t>
                    </m:r>
                    <m:r>
                      <m:rPr>
                        <m:nor/>
                      </m:rPr>
                      <a:rPr lang="en-US" sz="2300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MNB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1" y="1653468"/>
                <a:ext cx="11353128" cy="1095043"/>
              </a:xfrm>
              <a:prstGeom prst="rect">
                <a:avLst/>
              </a:prstGeom>
              <a:blipFill>
                <a:blip r:embed="rId3"/>
                <a:stretch>
                  <a:fillRect l="-751" r="-16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D6661E-5F30-5941-02B0-84055834DF98}"/>
                  </a:ext>
                </a:extLst>
              </p:cNvPr>
              <p:cNvSpPr/>
              <p:nvPr/>
            </p:nvSpPr>
            <p:spPr>
              <a:xfrm>
                <a:off x="300483" y="3429000"/>
                <a:ext cx="8229600" cy="2758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3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3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MNA</m:t>
                    </m:r>
                  </m:oMath>
                </a14:m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MNB</m:t>
                    </m:r>
                  </m:oMath>
                </a14:m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3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300" i="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sz="23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MB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</m:oMath>
                  </m:oMathPara>
                </a14:m>
                <a:endParaRPr lang="en-US" sz="23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NA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NB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);</m:t>
                      </m:r>
                    </m:oMath>
                  </m:oMathPara>
                </a14:m>
                <a:endParaRPr lang="en-US" sz="23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MN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chung</m:t>
                      </m:r>
                      <m:r>
                        <m:rPr>
                          <m:nor/>
                        </m:rPr>
                        <a:rPr lang="en-US" sz="230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300" i="1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3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D6661E-5F30-5941-02B0-84055834D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3" y="3429000"/>
                <a:ext cx="8229600" cy="2758832"/>
              </a:xfrm>
              <a:prstGeom prst="rect">
                <a:avLst/>
              </a:prstGeom>
              <a:blipFill>
                <a:blip r:embed="rId4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01121E-7F08-BB2C-163C-AF057DEEA1A0}"/>
                  </a:ext>
                </a:extLst>
              </p:cNvPr>
              <p:cNvSpPr/>
              <p:nvPr/>
            </p:nvSpPr>
            <p:spPr>
              <a:xfrm>
                <a:off x="8012610" y="4141038"/>
                <a:ext cx="3437467" cy="1095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3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MNA</m:t>
                    </m:r>
                    <m:r>
                      <m:rPr>
                        <m:nor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m:rPr>
                        <m:nor/>
                      </m:rPr>
                      <a:rPr lang="en-US" sz="23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MNB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3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3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3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01121E-7F08-BB2C-163C-AF057DEEA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610" y="4141038"/>
                <a:ext cx="3437467" cy="1095043"/>
              </a:xfrm>
              <a:prstGeom prst="rect">
                <a:avLst/>
              </a:prstGeom>
              <a:blipFill>
                <a:blip r:embed="rId5"/>
                <a:stretch>
                  <a:fillRect l="-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782F48F7-FFDD-1D56-7D41-42C0AFCE0A4E}"/>
              </a:ext>
            </a:extLst>
          </p:cNvPr>
          <p:cNvSpPr/>
          <p:nvPr/>
        </p:nvSpPr>
        <p:spPr>
          <a:xfrm>
            <a:off x="7395357" y="3986306"/>
            <a:ext cx="355600" cy="1404509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16B50-A1E1-D08A-D7B7-C55036CB3140}"/>
              </a:ext>
            </a:extLst>
          </p:cNvPr>
          <p:cNvSpPr txBox="1"/>
          <p:nvPr/>
        </p:nvSpPr>
        <p:spPr>
          <a:xfrm>
            <a:off x="230814" y="2945115"/>
            <a:ext cx="11425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3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810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2137987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" name="Hộp Văn bản 18">
            <a:extLst>
              <a:ext uri="{FF2B5EF4-FFF2-40B4-BE49-F238E27FC236}">
                <a16:creationId xmlns:a16="http://schemas.microsoft.com/office/drawing/2014/main" id="{CD920BCE-9831-32A5-0209-0F88C6A3EDA0}"/>
              </a:ext>
            </a:extLst>
          </p:cNvPr>
          <p:cNvSpPr txBox="1"/>
          <p:nvPr/>
        </p:nvSpPr>
        <p:spPr>
          <a:xfrm>
            <a:off x="272717" y="1624592"/>
            <a:ext cx="11534272" cy="16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		      </a:t>
            </a:r>
            <a:r>
              <a:rPr lang="en-US" b="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0" i="1" dirty="0">
                <a:ea typeface="Calibri" panose="020F0502020204030204" pitchFamily="34" charset="0"/>
                <a:cs typeface="Times New Roman" panose="02020603050405020304" pitchFamily="18" charset="0"/>
              </a:rPr>
              <a:t> 91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OB,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3 m. Tính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1CAF5-0FF2-825E-842F-20939F64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2" y="3457996"/>
            <a:ext cx="2734257" cy="27342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7B9CBD-4F46-FE7F-F0E0-B311DCBF0AC7}"/>
              </a:ext>
            </a:extLst>
          </p:cNvPr>
          <p:cNvSpPr/>
          <p:nvPr/>
        </p:nvSpPr>
        <p:spPr>
          <a:xfrm>
            <a:off x="3892884" y="3938780"/>
            <a:ext cx="7384716" cy="178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Do 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OA = OB = 3 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3 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67153-1083-DF1D-941A-2F2D96263E6A}"/>
              </a:ext>
            </a:extLst>
          </p:cNvPr>
          <p:cNvSpPr txBox="1"/>
          <p:nvPr/>
        </p:nvSpPr>
        <p:spPr>
          <a:xfrm>
            <a:off x="3732858" y="3531055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9278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962456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/>
              <p:nvPr/>
            </p:nvSpPr>
            <p:spPr>
              <a:xfrm>
                <a:off x="1459022" y="1581367"/>
                <a:ext cx="10291991" cy="11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MA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22" y="1581367"/>
                <a:ext cx="10291991" cy="1139992"/>
              </a:xfrm>
              <a:prstGeom prst="rect">
                <a:avLst/>
              </a:prstGeom>
              <a:blipFill>
                <a:blip r:embed="rId3"/>
                <a:stretch>
                  <a:fillRect l="-888" r="-237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8">
                <a:extLst>
                  <a:ext uri="{FF2B5EF4-FFF2-40B4-BE49-F238E27FC236}">
                    <a16:creationId xmlns:a16="http://schemas.microsoft.com/office/drawing/2014/main" id="{67F4A330-EED0-F4B0-CA30-7F13B5C4B542}"/>
                  </a:ext>
                </a:extLst>
              </p:cNvPr>
              <p:cNvSpPr txBox="1"/>
              <p:nvPr/>
            </p:nvSpPr>
            <p:spPr>
              <a:xfrm>
                <a:off x="319511" y="2642151"/>
                <a:ext cx="11334225" cy="169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MOA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Đường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Hộp Văn bản 18">
                <a:extLst>
                  <a:ext uri="{FF2B5EF4-FFF2-40B4-BE49-F238E27FC236}">
                    <a16:creationId xmlns:a16="http://schemas.microsoft.com/office/drawing/2014/main" id="{67F4A330-EED0-F4B0-CA30-7F13B5C4B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1" y="2642151"/>
                <a:ext cx="11334225" cy="1693990"/>
              </a:xfrm>
              <a:prstGeom prst="rect">
                <a:avLst/>
              </a:prstGeom>
              <a:blipFill>
                <a:blip r:embed="rId4"/>
                <a:stretch>
                  <a:fillRect l="-806" r="-806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15FC5B-E3D4-DEE3-AC71-6884F8F61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63" y="4013091"/>
            <a:ext cx="3341125" cy="2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0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1A5BCB-357A-51CF-ED4A-DAC36FF6EC99}"/>
              </a:ext>
            </a:extLst>
          </p:cNvPr>
          <p:cNvSpPr/>
          <p:nvPr/>
        </p:nvSpPr>
        <p:spPr>
          <a:xfrm>
            <a:off x="3789405" y="2346209"/>
            <a:ext cx="6502400" cy="254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671" marR="20321" indent="-514350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OA = OB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MA = MB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1121E-7F08-BB2C-163C-AF057DEEA1A0}"/>
              </a:ext>
            </a:extLst>
          </p:cNvPr>
          <p:cNvSpPr/>
          <p:nvPr/>
        </p:nvSpPr>
        <p:spPr>
          <a:xfrm>
            <a:off x="8517531" y="3384767"/>
            <a:ext cx="3437467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∆MOA = ∆MOB (c - c - c).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82F48F7-FFDD-1D56-7D41-42C0AFCE0A4E}"/>
              </a:ext>
            </a:extLst>
          </p:cNvPr>
          <p:cNvSpPr/>
          <p:nvPr/>
        </p:nvSpPr>
        <p:spPr>
          <a:xfrm>
            <a:off x="7903512" y="3072717"/>
            <a:ext cx="355600" cy="1708834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16B50-A1E1-D08A-D7B7-C55036CB3140}"/>
              </a:ext>
            </a:extLst>
          </p:cNvPr>
          <p:cNvSpPr txBox="1"/>
          <p:nvPr/>
        </p:nvSpPr>
        <p:spPr>
          <a:xfrm>
            <a:off x="230814" y="1719430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A38F6-4A99-8B89-3224-046BF2AD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" y="2437210"/>
            <a:ext cx="3341125" cy="2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3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A5BCB-357A-51CF-ED4A-DAC36FF6EC99}"/>
                  </a:ext>
                </a:extLst>
              </p:cNvPr>
              <p:cNvSpPr/>
              <p:nvPr/>
            </p:nvSpPr>
            <p:spPr>
              <a:xfrm>
                <a:off x="802106" y="2101451"/>
                <a:ext cx="9954921" cy="4524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b) Do ∆MOA = ∆MOB (c - c - c)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OA = OB (2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MOA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(2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).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Do OA = OB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MOB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MO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MO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MO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A5BCB-357A-51CF-ED4A-DAC36FF6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6" y="2101451"/>
                <a:ext cx="9954921" cy="4524124"/>
              </a:xfrm>
              <a:prstGeom prst="rect">
                <a:avLst/>
              </a:prstGeom>
              <a:blipFill>
                <a:blip r:embed="rId3"/>
                <a:stretch>
                  <a:fillRect l="-79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0216B50-A1E1-D08A-D7B7-C55036CB3140}"/>
              </a:ext>
            </a:extLst>
          </p:cNvPr>
          <p:cNvSpPr txBox="1"/>
          <p:nvPr/>
        </p:nvSpPr>
        <p:spPr>
          <a:xfrm>
            <a:off x="230814" y="1719430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4574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174A97C-AC19-BD63-7F2A-04BEF63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17">
            <a:extLst>
              <a:ext uri="{FF2B5EF4-FFF2-40B4-BE49-F238E27FC236}">
                <a16:creationId xmlns:a16="http://schemas.microsoft.com/office/drawing/2014/main" id="{89F884DD-C96D-986B-7758-B8D67A1943BD}"/>
              </a:ext>
            </a:extLst>
          </p:cNvPr>
          <p:cNvSpPr/>
          <p:nvPr/>
        </p:nvSpPr>
        <p:spPr>
          <a:xfrm>
            <a:off x="1117600" y="2204453"/>
            <a:ext cx="9956800" cy="1619163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E8C55-D306-BF33-0623-66B8C0652E99}"/>
              </a:ext>
            </a:extLst>
          </p:cNvPr>
          <p:cNvSpPr txBox="1"/>
          <p:nvPr/>
        </p:nvSpPr>
        <p:spPr>
          <a:xfrm>
            <a:off x="4844143" y="1333304"/>
            <a:ext cx="2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D557E-34BF-B5FC-96AA-151E64EA17C2}"/>
              </a:ext>
            </a:extLst>
          </p:cNvPr>
          <p:cNvSpPr/>
          <p:nvPr/>
        </p:nvSpPr>
        <p:spPr>
          <a:xfrm>
            <a:off x="1371600" y="2349649"/>
            <a:ext cx="9601200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cách đều hai đầu mút của một đoạn  thẳng thì nằm trên đường trung trực của đoạn thẳng đó.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42A3E2-AEBD-FF79-3DCA-91ED7E29A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5928" y="2938233"/>
            <a:ext cx="1304785" cy="11752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4DE5C-0813-CB2A-2090-6ACAEBD7B01E}"/>
              </a:ext>
            </a:extLst>
          </p:cNvPr>
          <p:cNvSpPr/>
          <p:nvPr/>
        </p:nvSpPr>
        <p:spPr>
          <a:xfrm>
            <a:off x="398377" y="4621925"/>
            <a:ext cx="818414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d là đường trung trực của đoạn thẳng AB, M là điểm sao cho MA = MB. Ta có M nằm trên đường trung trực d của đoạn thẳng AB.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E44D1-5141-E208-726A-1AC7F3C47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89" y="4336353"/>
            <a:ext cx="2957434" cy="22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8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77398" y="1621384"/>
                <a:ext cx="11353128" cy="173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Cho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b="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DA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CB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93).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8" y="1621384"/>
                <a:ext cx="11353128" cy="1730089"/>
              </a:xfrm>
              <a:prstGeom prst="rect">
                <a:avLst/>
              </a:prstGeom>
              <a:blipFill>
                <a:blip r:embed="rId3"/>
                <a:stretch>
                  <a:fillRect l="-859" r="-806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392919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A5BCB-357A-51CF-ED4A-DAC36FF6EC99}"/>
                  </a:ext>
                </a:extLst>
              </p:cNvPr>
              <p:cNvSpPr/>
              <p:nvPr/>
            </p:nvSpPr>
            <p:spPr>
              <a:xfrm>
                <a:off x="273719" y="3626933"/>
                <a:ext cx="8421113" cy="2441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OCD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Ba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1A5BCB-357A-51CF-ED4A-DAC36FF6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19" y="3626933"/>
                <a:ext cx="8421113" cy="2441822"/>
              </a:xfrm>
              <a:prstGeom prst="rect">
                <a:avLst/>
              </a:prstGeom>
              <a:blipFill>
                <a:blip r:embed="rId4"/>
                <a:stretch>
                  <a:fillRect l="-1159" r="-1086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8D9656-378F-8032-1C44-978CB8FED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153" y="3121175"/>
            <a:ext cx="3375678" cy="3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8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A6076-1655-A7D0-C064-D2AC91E74DB6}"/>
                  </a:ext>
                </a:extLst>
              </p:cNvPr>
              <p:cNvSpPr/>
              <p:nvPr/>
            </p:nvSpPr>
            <p:spPr>
              <a:xfrm>
                <a:off x="352927" y="2040492"/>
                <a:ext cx="6641432" cy="295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OAB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OBA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(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OAB</m:t>
                        </m:r>
                      </m:e>
                    </m:acc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OBA</m:t>
                        </m:r>
                      </m:e>
                    </m:acc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OAB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A6076-1655-A7D0-C064-D2AC91E74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7" y="2040492"/>
                <a:ext cx="6641432" cy="2954399"/>
              </a:xfrm>
              <a:prstGeom prst="rect">
                <a:avLst/>
              </a:prstGeom>
              <a:blipFill>
                <a:blip r:embed="rId3"/>
                <a:stretch>
                  <a:fillRect l="-1469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5DF4811-14D7-4F21-A6E1-51DD46977C3D}"/>
              </a:ext>
            </a:extLst>
          </p:cNvPr>
          <p:cNvSpPr txBox="1"/>
          <p:nvPr/>
        </p:nvSpPr>
        <p:spPr>
          <a:xfrm>
            <a:off x="230814" y="1719430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D2DFAB-7E18-9822-6939-627B9C9F3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3" y="1661419"/>
            <a:ext cx="3375678" cy="3453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1EF612-1771-F3BA-59FC-516E218A587A}"/>
                  </a:ext>
                </a:extLst>
              </p:cNvPr>
              <p:cNvSpPr/>
              <p:nvPr/>
            </p:nvSpPr>
            <p:spPr>
              <a:xfrm>
                <a:off x="352927" y="4994891"/>
                <a:ext cx="10058400" cy="1682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OM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1EF612-1771-F3BA-59FC-516E218A5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7" y="4994891"/>
                <a:ext cx="10058400" cy="1682640"/>
              </a:xfrm>
              <a:prstGeom prst="rect">
                <a:avLst/>
              </a:prstGeom>
              <a:blipFill>
                <a:blip r:embed="rId5"/>
                <a:stretch>
                  <a:fillRect l="-970" r="-909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247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A6076-1655-A7D0-C064-D2AC91E74DB6}"/>
                  </a:ext>
                </a:extLst>
              </p:cNvPr>
              <p:cNvSpPr/>
              <p:nvPr/>
            </p:nvSpPr>
            <p:spPr>
              <a:xfrm>
                <a:off x="640310" y="2275623"/>
                <a:ext cx="11185930" cy="389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c) Do tam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ND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uy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ON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OM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OM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OM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OM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ON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CD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A6076-1655-A7D0-C064-D2AC91E74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0" y="2275623"/>
                <a:ext cx="11185930" cy="3898631"/>
              </a:xfrm>
              <a:prstGeom prst="rect">
                <a:avLst/>
              </a:prstGeom>
              <a:blipFill>
                <a:blip r:embed="rId3"/>
                <a:stretch>
                  <a:fillRect l="-817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5DF4811-14D7-4F21-A6E1-51DD46977C3D}"/>
              </a:ext>
            </a:extLst>
          </p:cNvPr>
          <p:cNvSpPr txBox="1"/>
          <p:nvPr/>
        </p:nvSpPr>
        <p:spPr>
          <a:xfrm>
            <a:off x="230814" y="1719430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3810E-ECD9-DF14-79AF-F88ABE11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62" y="2088139"/>
            <a:ext cx="3375678" cy="3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/>
              <p:nvPr/>
            </p:nvSpPr>
            <p:spPr>
              <a:xfrm>
                <a:off x="240633" y="1640634"/>
                <a:ext cx="11534272" cy="215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		       Cho tam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b="0" i="0"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300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Hộp Văn bản 18">
                <a:extLst>
                  <a:ext uri="{FF2B5EF4-FFF2-40B4-BE49-F238E27FC236}">
                    <a16:creationId xmlns:a16="http://schemas.microsoft.com/office/drawing/2014/main" id="{CD920BCE-9831-32A5-0209-0F88C6A3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3" y="1640634"/>
                <a:ext cx="11534272" cy="2156873"/>
              </a:xfrm>
              <a:prstGeom prst="rect">
                <a:avLst/>
              </a:prstGeom>
              <a:blipFill>
                <a:blip r:embed="rId3"/>
                <a:stretch>
                  <a:fillRect l="-740" r="-211" b="-4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2137987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9CBD-4F46-FE7F-F0E0-B311DCBF0AC7}"/>
              </a:ext>
            </a:extLst>
          </p:cNvPr>
          <p:cNvSpPr/>
          <p:nvPr/>
        </p:nvSpPr>
        <p:spPr>
          <a:xfrm>
            <a:off x="3363494" y="4243580"/>
            <a:ext cx="7384716" cy="178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a) Tam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AB = AC.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Do AB = AC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BC.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67153-1083-DF1D-941A-2F2D96263E6A}"/>
              </a:ext>
            </a:extLst>
          </p:cNvPr>
          <p:cNvSpPr txBox="1"/>
          <p:nvPr/>
        </p:nvSpPr>
        <p:spPr>
          <a:xfrm>
            <a:off x="3203468" y="3835855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F871E-BB39-2A03-4E0C-FAA3BBAF2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10" y="3937000"/>
            <a:ext cx="2263092" cy="26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70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BA6076-1655-A7D0-C064-D2AC91E74DB6}"/>
              </a:ext>
            </a:extLst>
          </p:cNvPr>
          <p:cNvSpPr/>
          <p:nvPr/>
        </p:nvSpPr>
        <p:spPr>
          <a:xfrm>
            <a:off x="314618" y="2014366"/>
            <a:ext cx="11646568" cy="2793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∆AHB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∆AHC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AB = AC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AH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chung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∆AHB = ∆AHC (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defTabSz="60963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HB = HC (2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DF4811-14D7-4F21-A6E1-51DD46977C3D}"/>
              </a:ext>
            </a:extLst>
          </p:cNvPr>
          <p:cNvSpPr txBox="1"/>
          <p:nvPr/>
        </p:nvSpPr>
        <p:spPr>
          <a:xfrm>
            <a:off x="230814" y="1719430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EF612-1771-F3BA-59FC-516E218A587A}"/>
              </a:ext>
            </a:extLst>
          </p:cNvPr>
          <p:cNvSpPr/>
          <p:nvPr/>
        </p:nvSpPr>
        <p:spPr>
          <a:xfrm>
            <a:off x="314618" y="4808016"/>
            <a:ext cx="8276232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của BC.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của BC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856C2A-7A76-F6EA-E23E-A5C8F034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36" y="2092158"/>
            <a:ext cx="2729832" cy="31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7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DF2ADC9-CE36-967D-9C8A-ACBD7322C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A18E51-41CD-C176-BD3B-E3A4AB86DA1F}"/>
              </a:ext>
            </a:extLst>
          </p:cNvPr>
          <p:cNvGrpSpPr/>
          <p:nvPr/>
        </p:nvGrpSpPr>
        <p:grpSpPr>
          <a:xfrm>
            <a:off x="6712859" y="878224"/>
            <a:ext cx="5158155" cy="739129"/>
            <a:chOff x="6019800" y="377206"/>
            <a:chExt cx="9445453" cy="1108694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D1083559-8FF5-B0BD-7181-E1AA24FC1DFB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77EEC2-6B77-BAE9-286A-A601837F813A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F73C682-FA07-6D34-42C1-4388E6C4FD31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7EFB56-E288-1485-5D5D-BBF6AB0BF2E6}"/>
                </a:ext>
              </a:extLst>
            </p:cNvPr>
            <p:cNvSpPr txBox="1"/>
            <p:nvPr/>
          </p:nvSpPr>
          <p:spPr>
            <a:xfrm>
              <a:off x="6705430" y="560085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8497ECB-0594-4B25-3502-73F5E1261C04}"/>
              </a:ext>
            </a:extLst>
          </p:cNvPr>
          <p:cNvGrpSpPr/>
          <p:nvPr/>
        </p:nvGrpSpPr>
        <p:grpSpPr>
          <a:xfrm>
            <a:off x="475343" y="1810657"/>
            <a:ext cx="11264900" cy="4639129"/>
            <a:chOff x="0" y="0"/>
            <a:chExt cx="6038063" cy="607634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F11B97-7E26-B909-E0D3-FC3F524C352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820C4E-45E5-48A6-48BC-D6265CCC4531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01F406-2EE6-8ED9-115D-A9DD74850141}"/>
              </a:ext>
            </a:extLst>
          </p:cNvPr>
          <p:cNvSpPr/>
          <p:nvPr/>
        </p:nvSpPr>
        <p:spPr>
          <a:xfrm>
            <a:off x="3558960" y="5323401"/>
            <a:ext cx="660400" cy="621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9383D-C41A-4119-9665-A8D9D91576FF}"/>
              </a:ext>
            </a:extLst>
          </p:cNvPr>
          <p:cNvSpPr/>
          <p:nvPr/>
        </p:nvSpPr>
        <p:spPr>
          <a:xfrm>
            <a:off x="1395663" y="1912302"/>
            <a:ext cx="8826024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1: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0" dirty="0">
                <a:latin typeface="UTM Avo" panose="02040603050506020204" pitchFamily="18" charset="0"/>
                <a:ea typeface="Times New Roman" panose="02020603050405020304" pitchFamily="18" charset="0"/>
              </a:rPr>
              <a:t>Cho </a:t>
            </a:r>
            <a:r>
              <a:rPr lang="en-US" sz="2400" b="0" dirty="0" err="1"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z="2400" b="0" dirty="0"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0" dirty="0">
                <a:latin typeface="UTM Avo" panose="02040603050506020204" pitchFamily="18" charset="0"/>
                <a:ea typeface="Times New Roman" panose="02020603050405020304" pitchFamily="18" charset="0"/>
              </a:rPr>
              <a:t> AB = AC, DB = DC; 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M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giao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điểm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của AD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BC.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Chọn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câu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trả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lời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sai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câu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Arial" panose="020B0604020202020204" pitchFamily="34" charset="0"/>
              </a:rPr>
              <a:t>sau</a:t>
            </a:r>
            <a:r>
              <a:rPr lang="en-US" sz="2400" b="0" dirty="0">
                <a:latin typeface="UTM Avo" panose="02040603050506020204" pitchFamily="18" charset="0"/>
                <a:ea typeface="Arial" panose="020B0604020202020204" pitchFamily="34" charset="0"/>
              </a:rPr>
              <a:t>:</a:t>
            </a:r>
            <a:endParaRPr lang="en-US"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B749CA-C7A3-CE5A-36B2-5525E0293555}"/>
                  </a:ext>
                </a:extLst>
              </p:cNvPr>
              <p:cNvSpPr/>
              <p:nvPr/>
            </p:nvSpPr>
            <p:spPr>
              <a:xfrm>
                <a:off x="3713174" y="2989943"/>
                <a:ext cx="8318404" cy="293913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ΔABD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ΔACD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D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AD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MB = MD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B749CA-C7A3-CE5A-36B2-5525E0293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174" y="2989943"/>
                <a:ext cx="8318404" cy="2939138"/>
              </a:xfrm>
              <a:prstGeom prst="rect">
                <a:avLst/>
              </a:prstGeom>
              <a:blipFill>
                <a:blip r:embed="rId3"/>
                <a:stretch>
                  <a:fillRect l="-1099" b="-3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C92597A-46F7-35C1-1B24-AEC61481D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11" y="3158958"/>
            <a:ext cx="2182581" cy="24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67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A18E51-41CD-C176-BD3B-E3A4AB86DA1F}"/>
              </a:ext>
            </a:extLst>
          </p:cNvPr>
          <p:cNvGrpSpPr/>
          <p:nvPr/>
        </p:nvGrpSpPr>
        <p:grpSpPr>
          <a:xfrm>
            <a:off x="6712859" y="878224"/>
            <a:ext cx="5158155" cy="739129"/>
            <a:chOff x="6019800" y="377206"/>
            <a:chExt cx="9445453" cy="1108694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D1083559-8FF5-B0BD-7181-E1AA24FC1DFB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77EEC2-6B77-BAE9-286A-A601837F813A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F73C682-FA07-6D34-42C1-4388E6C4FD31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7EFB56-E288-1485-5D5D-BBF6AB0BF2E6}"/>
                </a:ext>
              </a:extLst>
            </p:cNvPr>
            <p:cNvSpPr txBox="1"/>
            <p:nvPr/>
          </p:nvSpPr>
          <p:spPr>
            <a:xfrm>
              <a:off x="6705430" y="560085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8497ECB-0594-4B25-3502-73F5E1261C04}"/>
              </a:ext>
            </a:extLst>
          </p:cNvPr>
          <p:cNvGrpSpPr/>
          <p:nvPr/>
        </p:nvGrpSpPr>
        <p:grpSpPr>
          <a:xfrm>
            <a:off x="475343" y="1810657"/>
            <a:ext cx="11264900" cy="4639129"/>
            <a:chOff x="0" y="0"/>
            <a:chExt cx="6038063" cy="607634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F11B97-7E26-B909-E0D3-FC3F524C352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820C4E-45E5-48A6-48BC-D6265CCC4531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01F406-2EE6-8ED9-115D-A9DD74850141}"/>
              </a:ext>
            </a:extLst>
          </p:cNvPr>
          <p:cNvSpPr/>
          <p:nvPr/>
        </p:nvSpPr>
        <p:spPr>
          <a:xfrm>
            <a:off x="1874539" y="4200454"/>
            <a:ext cx="660400" cy="621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9383D-C41A-4119-9665-A8D9D91576FF}"/>
              </a:ext>
            </a:extLst>
          </p:cNvPr>
          <p:cNvSpPr/>
          <p:nvPr/>
        </p:nvSpPr>
        <p:spPr>
          <a:xfrm>
            <a:off x="1116238" y="1914964"/>
            <a:ext cx="10261760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AB.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b="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B749CA-C7A3-CE5A-36B2-5525E0293555}"/>
              </a:ext>
            </a:extLst>
          </p:cNvPr>
          <p:cNvSpPr/>
          <p:nvPr/>
        </p:nvSpPr>
        <p:spPr>
          <a:xfrm>
            <a:off x="2028753" y="2989943"/>
            <a:ext cx="7708805" cy="2992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O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OA = OB.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OAB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O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AB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70EFCBC-E0C6-3B92-F4C4-8BC80B8A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0502312" y="4653162"/>
            <a:ext cx="875686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33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A18E51-41CD-C176-BD3B-E3A4AB86DA1F}"/>
              </a:ext>
            </a:extLst>
          </p:cNvPr>
          <p:cNvGrpSpPr/>
          <p:nvPr/>
        </p:nvGrpSpPr>
        <p:grpSpPr>
          <a:xfrm>
            <a:off x="6712859" y="878224"/>
            <a:ext cx="5158155" cy="739129"/>
            <a:chOff x="6019800" y="377206"/>
            <a:chExt cx="9445453" cy="1108694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D1083559-8FF5-B0BD-7181-E1AA24FC1DFB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77EEC2-6B77-BAE9-286A-A601837F813A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F73C682-FA07-6D34-42C1-4388E6C4FD31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7EFB56-E288-1485-5D5D-BBF6AB0BF2E6}"/>
                </a:ext>
              </a:extLst>
            </p:cNvPr>
            <p:cNvSpPr txBox="1"/>
            <p:nvPr/>
          </p:nvSpPr>
          <p:spPr>
            <a:xfrm>
              <a:off x="6705430" y="560085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8497ECB-0594-4B25-3502-73F5E1261C04}"/>
              </a:ext>
            </a:extLst>
          </p:cNvPr>
          <p:cNvGrpSpPr/>
          <p:nvPr/>
        </p:nvGrpSpPr>
        <p:grpSpPr>
          <a:xfrm>
            <a:off x="475343" y="1810657"/>
            <a:ext cx="11264900" cy="4639129"/>
            <a:chOff x="0" y="0"/>
            <a:chExt cx="6038063" cy="607634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F11B97-7E26-B909-E0D3-FC3F524C352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820C4E-45E5-48A6-48BC-D6265CCC4531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01F406-2EE6-8ED9-115D-A9DD74850141}"/>
              </a:ext>
            </a:extLst>
          </p:cNvPr>
          <p:cNvSpPr/>
          <p:nvPr/>
        </p:nvSpPr>
        <p:spPr>
          <a:xfrm>
            <a:off x="1161734" y="3320812"/>
            <a:ext cx="580791" cy="546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F9383D-C41A-4119-9665-A8D9D91576FF}"/>
                  </a:ext>
                </a:extLst>
              </p:cNvPr>
              <p:cNvSpPr/>
              <p:nvPr/>
            </p:nvSpPr>
            <p:spPr>
              <a:xfrm>
                <a:off x="1187115" y="1912302"/>
                <a:ext cx="9753600" cy="1614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 3: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Quan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sát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MH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của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NP,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MN = 15, MP 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9.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b="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:</a:t>
                </a:r>
                <a:endParaRPr lang="en-US" sz="2000" b="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F9383D-C41A-4119-9665-A8D9D9157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912302"/>
                <a:ext cx="9753600" cy="1614288"/>
              </a:xfrm>
              <a:prstGeom prst="rect">
                <a:avLst/>
              </a:prstGeom>
              <a:blipFill>
                <a:blip r:embed="rId3"/>
                <a:stretch>
                  <a:fillRect l="-1000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0B749CA-C7A3-CE5A-36B2-5525E0293555}"/>
              </a:ext>
            </a:extLst>
          </p:cNvPr>
          <p:cNvSpPr/>
          <p:nvPr/>
        </p:nvSpPr>
        <p:spPr>
          <a:xfrm>
            <a:off x="1258732" y="3102237"/>
            <a:ext cx="7708805" cy="15574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77521" marR="20321" indent="-457200" algn="just">
              <a:lnSpc>
                <a:spcPct val="200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B. 15</a:t>
            </a:r>
          </a:p>
          <a:p>
            <a:pPr marL="477521" marR="20321" indent="-457200" algn="just">
              <a:lnSpc>
                <a:spcPct val="200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C. 5 			D. 10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5DABE-247C-CA87-C984-EF6075725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70" y="3189972"/>
            <a:ext cx="2184279" cy="276806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05C4C96-A82C-CC40-A621-F53BC5618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502312" y="4653162"/>
            <a:ext cx="875686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4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ACB07D-19D7-4C7B-01DF-7974089D4748}"/>
              </a:ext>
            </a:extLst>
          </p:cNvPr>
          <p:cNvSpPr/>
          <p:nvPr/>
        </p:nvSpPr>
        <p:spPr>
          <a:xfrm>
            <a:off x="334936" y="2191264"/>
            <a:ext cx="709255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86 minh họa chiếc cân thăng bằng và gợi nên hình ảnh đoạn thẳng AB, đường thẳng d. Đường thẳng d có mối liên hệ gì với đoạn thẳng AB?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67BFA87-83D7-F3B3-EA17-23AAC62EC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3100" y="4666736"/>
            <a:ext cx="2614966" cy="2191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4B251-8393-425D-3256-BB073964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93" y="1429646"/>
            <a:ext cx="4359874" cy="48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A18E51-41CD-C176-BD3B-E3A4AB86DA1F}"/>
              </a:ext>
            </a:extLst>
          </p:cNvPr>
          <p:cNvGrpSpPr/>
          <p:nvPr/>
        </p:nvGrpSpPr>
        <p:grpSpPr>
          <a:xfrm>
            <a:off x="6712859" y="878224"/>
            <a:ext cx="5158155" cy="739129"/>
            <a:chOff x="6019800" y="377206"/>
            <a:chExt cx="9445453" cy="1108694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D1083559-8FF5-B0BD-7181-E1AA24FC1DFB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77EEC2-6B77-BAE9-286A-A601837F813A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F73C682-FA07-6D34-42C1-4388E6C4FD31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7EFB56-E288-1485-5D5D-BBF6AB0BF2E6}"/>
                </a:ext>
              </a:extLst>
            </p:cNvPr>
            <p:cNvSpPr txBox="1"/>
            <p:nvPr/>
          </p:nvSpPr>
          <p:spPr>
            <a:xfrm>
              <a:off x="6705430" y="560085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8497ECB-0594-4B25-3502-73F5E1261C04}"/>
              </a:ext>
            </a:extLst>
          </p:cNvPr>
          <p:cNvGrpSpPr/>
          <p:nvPr/>
        </p:nvGrpSpPr>
        <p:grpSpPr>
          <a:xfrm>
            <a:off x="475343" y="1810657"/>
            <a:ext cx="11264900" cy="4639129"/>
            <a:chOff x="0" y="0"/>
            <a:chExt cx="6038063" cy="607634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F11B97-7E26-B909-E0D3-FC3F524C352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820C4E-45E5-48A6-48BC-D6265CCC4531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01F406-2EE6-8ED9-115D-A9DD74850141}"/>
              </a:ext>
            </a:extLst>
          </p:cNvPr>
          <p:cNvSpPr/>
          <p:nvPr/>
        </p:nvSpPr>
        <p:spPr>
          <a:xfrm>
            <a:off x="3760555" y="3320812"/>
            <a:ext cx="580791" cy="546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9383D-C41A-4119-9665-A8D9D91576FF}"/>
              </a:ext>
            </a:extLst>
          </p:cNvPr>
          <p:cNvSpPr/>
          <p:nvPr/>
        </p:nvSpPr>
        <p:spPr>
          <a:xfrm>
            <a:off x="1187115" y="1912302"/>
            <a:ext cx="9753600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>
              <a:lnSpc>
                <a:spcPct val="150000"/>
              </a:lnSpc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4: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Cho tam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∆HAB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cân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I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của AB (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).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HIB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đo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B749CA-C7A3-CE5A-36B2-5525E0293555}"/>
              </a:ext>
            </a:extLst>
          </p:cNvPr>
          <p:cNvSpPr/>
          <p:nvPr/>
        </p:nvSpPr>
        <p:spPr>
          <a:xfrm>
            <a:off x="1258732" y="3102237"/>
            <a:ext cx="7708805" cy="15574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0321" marR="20321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45°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90°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C.180°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D.30°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1339E-0826-2317-0897-805C42BEA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49" y="3276600"/>
            <a:ext cx="3160139" cy="259481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E057C2A-F7C4-8093-9E07-F70319A13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02312" y="4653162"/>
            <a:ext cx="875686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3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A18E51-41CD-C176-BD3B-E3A4AB86DA1F}"/>
              </a:ext>
            </a:extLst>
          </p:cNvPr>
          <p:cNvGrpSpPr/>
          <p:nvPr/>
        </p:nvGrpSpPr>
        <p:grpSpPr>
          <a:xfrm>
            <a:off x="6712859" y="878224"/>
            <a:ext cx="5158155" cy="739129"/>
            <a:chOff x="6019800" y="377206"/>
            <a:chExt cx="9445453" cy="1108694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D1083559-8FF5-B0BD-7181-E1AA24FC1DFB}"/>
                </a:ext>
              </a:extLst>
            </p:cNvPr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877EEC2-6B77-BAE9-286A-A601837F813A}"/>
                  </a:ext>
                </a:extLst>
              </p:cNvPr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F73C682-FA07-6D34-42C1-4388E6C4FD31}"/>
                  </a:ext>
                </a:extLst>
              </p:cNvPr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7EFB56-E288-1485-5D5D-BBF6AB0BF2E6}"/>
                </a:ext>
              </a:extLst>
            </p:cNvPr>
            <p:cNvSpPr txBox="1"/>
            <p:nvPr/>
          </p:nvSpPr>
          <p:spPr>
            <a:xfrm>
              <a:off x="6705430" y="560085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8497ECB-0594-4B25-3502-73F5E1261C04}"/>
              </a:ext>
            </a:extLst>
          </p:cNvPr>
          <p:cNvGrpSpPr/>
          <p:nvPr/>
        </p:nvGrpSpPr>
        <p:grpSpPr>
          <a:xfrm>
            <a:off x="475343" y="1810657"/>
            <a:ext cx="11264900" cy="4639129"/>
            <a:chOff x="0" y="0"/>
            <a:chExt cx="6038063" cy="607634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F11B97-7E26-B909-E0D3-FC3F524C352F}"/>
                </a:ext>
              </a:extLst>
            </p:cNvPr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820C4E-45E5-48A6-48BC-D6265CCC4531}"/>
                </a:ext>
              </a:extLst>
            </p:cNvPr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F01F406-2EE6-8ED9-115D-A9DD74850141}"/>
              </a:ext>
            </a:extLst>
          </p:cNvPr>
          <p:cNvSpPr/>
          <p:nvPr/>
        </p:nvSpPr>
        <p:spPr>
          <a:xfrm>
            <a:off x="2051002" y="5098811"/>
            <a:ext cx="660400" cy="621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F9383D-C41A-4119-9665-A8D9D91576FF}"/>
                  </a:ext>
                </a:extLst>
              </p:cNvPr>
              <p:cNvSpPr/>
              <p:nvPr/>
            </p:nvSpPr>
            <p:spPr>
              <a:xfrm>
                <a:off x="1187114" y="1912302"/>
                <a:ext cx="9946106" cy="113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 5: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AB = 5 cm, DC = 8 cm. Độ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F9383D-C41A-4119-9665-A8D9D9157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4" y="1912302"/>
                <a:ext cx="9946106" cy="1138645"/>
              </a:xfrm>
              <a:prstGeom prst="rect">
                <a:avLst/>
              </a:prstGeom>
              <a:blipFill>
                <a:blip r:embed="rId3"/>
                <a:stretch>
                  <a:fillRect l="-981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0B749CA-C7A3-CE5A-36B2-5525E0293555}"/>
              </a:ext>
            </a:extLst>
          </p:cNvPr>
          <p:cNvSpPr/>
          <p:nvPr/>
        </p:nvSpPr>
        <p:spPr>
          <a:xfrm>
            <a:off x="2205216" y="3166406"/>
            <a:ext cx="7708805" cy="25474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0321" marR="20321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A. AC = 4 cm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BD = 6 cm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B. AC = 4 cm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BD = 8 cm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C. AC = 8 cm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BD = 5 cm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321" marR="20321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D. AC = 5 cm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BD = 8 cm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2309C0A-E1F4-2FAD-218D-FD4BFCB77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02312" y="4653162"/>
            <a:ext cx="875686" cy="1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5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2066C99-9F25-E476-32EB-FDF417D2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72497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439763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545117" y="3726539"/>
            <a:ext cx="3937787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phần tiếp theo của bài học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Like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fanpage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Hoc10 -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843C0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23DA6CC-A0FF-90EB-C1C1-0A9DC122F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857;p47">
            <a:extLst>
              <a:ext uri="{FF2B5EF4-FFF2-40B4-BE49-F238E27FC236}">
                <a16:creationId xmlns:a16="http://schemas.microsoft.com/office/drawing/2014/main" id="{22280B01-1741-B465-2D3F-7578CB7F88D2}"/>
              </a:ext>
            </a:extLst>
          </p:cNvPr>
          <p:cNvSpPr txBox="1">
            <a:spLocks/>
          </p:cNvSpPr>
          <p:nvPr/>
        </p:nvSpPr>
        <p:spPr>
          <a:xfrm>
            <a:off x="2405265" y="2538547"/>
            <a:ext cx="7372685" cy="94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5000" b="1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ctr"/>
            <a:r>
              <a:rPr lang="en-US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I. </a:t>
            </a:r>
            <a:r>
              <a:rPr lang="vi-VN" sz="4800" kern="0" dirty="0">
                <a:solidFill>
                  <a:schemeClr val="accent2"/>
                </a:solidFill>
                <a:latin typeface="UTM Avo" panose="02040603050506020204" pitchFamily="18" charset="0"/>
              </a:rPr>
              <a:t>ĐỊNH NGHĨA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38C156-4A69-7254-1C75-685E48868B3D}"/>
              </a:ext>
            </a:extLst>
          </p:cNvPr>
          <p:cNvGrpSpPr/>
          <p:nvPr/>
        </p:nvGrpSpPr>
        <p:grpSpPr>
          <a:xfrm>
            <a:off x="10376271" y="893053"/>
            <a:ext cx="1173143" cy="1099033"/>
            <a:chOff x="224750" y="5105824"/>
            <a:chExt cx="1674480" cy="1568699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400515F5-2D63-1AA6-39EA-A033E4902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24750" y="5352162"/>
              <a:ext cx="1630029" cy="1322361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8FDF876-7DE6-B9AE-B459-1B9BDEC7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9419">
              <a:off x="838757" y="5105824"/>
              <a:ext cx="1060473" cy="955751"/>
            </a:xfrm>
            <a:prstGeom prst="rect">
              <a:avLst/>
            </a:prstGeom>
          </p:spPr>
        </p:pic>
      </p:grpSp>
      <p:pic>
        <p:nvPicPr>
          <p:cNvPr id="3" name="Picture 6">
            <a:extLst>
              <a:ext uri="{FF2B5EF4-FFF2-40B4-BE49-F238E27FC236}">
                <a16:creationId xmlns:a16="http://schemas.microsoft.com/office/drawing/2014/main" id="{595CBC03-35D3-96C6-9FF7-A7E3679E8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4210" y="4674937"/>
            <a:ext cx="2212261" cy="185380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8B61EFC-2A47-6BEB-27C5-8140E6A7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42" y="4220534"/>
            <a:ext cx="4167836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20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962456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Hộp Văn bản 18">
            <a:extLst>
              <a:ext uri="{FF2B5EF4-FFF2-40B4-BE49-F238E27FC236}">
                <a16:creationId xmlns:a16="http://schemas.microsoft.com/office/drawing/2014/main" id="{CD920BCE-9831-32A5-0209-0F88C6A3EDA0}"/>
              </a:ext>
            </a:extLst>
          </p:cNvPr>
          <p:cNvSpPr txBox="1"/>
          <p:nvPr/>
        </p:nvSpPr>
        <p:spPr>
          <a:xfrm>
            <a:off x="1497931" y="1638679"/>
            <a:ext cx="1191441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87.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AEBB0E-DC81-B2DA-A534-CBF531622967}"/>
              </a:ext>
            </a:extLst>
          </p:cNvPr>
          <p:cNvGrpSpPr/>
          <p:nvPr/>
        </p:nvGrpSpPr>
        <p:grpSpPr>
          <a:xfrm>
            <a:off x="4479608" y="1051104"/>
            <a:ext cx="3951835" cy="586168"/>
            <a:chOff x="1611219" y="2044475"/>
            <a:chExt cx="5927752" cy="87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87E560-CB3F-A6B4-50EA-83AC307CFD62}"/>
                </a:ext>
              </a:extLst>
            </p:cNvPr>
            <p:cNvSpPr/>
            <p:nvPr/>
          </p:nvSpPr>
          <p:spPr>
            <a:xfrm>
              <a:off x="2977146" y="2169578"/>
              <a:ext cx="4561825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Hoạt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2667" i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endParaRPr lang="en-US" sz="2667" i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D5AC95-8FD7-57F3-D3A9-D2E7B5FCC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07A0D9-E2DB-0A37-A026-5A31C5003A5C}"/>
                  </a:ext>
                </a:extLst>
              </p:cNvPr>
              <p:cNvSpPr/>
              <p:nvPr/>
            </p:nvSpPr>
            <p:spPr>
              <a:xfrm>
                <a:off x="277584" y="4076662"/>
                <a:ext cx="11188611" cy="1272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a) Ta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IA = IB.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21" marR="2032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d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307A0D9-E2DB-0A37-A026-5A31C5003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4" y="4076662"/>
                <a:ext cx="11188611" cy="1272849"/>
              </a:xfrm>
              <a:prstGeom prst="rect">
                <a:avLst/>
              </a:prstGeom>
              <a:blipFill>
                <a:blip r:embed="rId4"/>
                <a:stretch>
                  <a:fillRect l="-70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B4F10C8-97D0-2E92-DC7F-FCFF88F8CF3A}"/>
              </a:ext>
            </a:extLst>
          </p:cNvPr>
          <p:cNvSpPr txBox="1"/>
          <p:nvPr/>
        </p:nvSpPr>
        <p:spPr>
          <a:xfrm>
            <a:off x="170454" y="3625488"/>
            <a:ext cx="114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Hộp Văn bản 18">
            <a:extLst>
              <a:ext uri="{FF2B5EF4-FFF2-40B4-BE49-F238E27FC236}">
                <a16:creationId xmlns:a16="http://schemas.microsoft.com/office/drawing/2014/main" id="{90BA5187-6DF8-9125-E233-831882BE3518}"/>
              </a:ext>
            </a:extLst>
          </p:cNvPr>
          <p:cNvSpPr txBox="1"/>
          <p:nvPr/>
        </p:nvSpPr>
        <p:spPr>
          <a:xfrm>
            <a:off x="180709" y="2250366"/>
            <a:ext cx="11914416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a) So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IA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IB.</a:t>
            </a: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b="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en-US" b="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FB2BCE-F139-F6B1-3082-F4249884B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92" y="1879368"/>
            <a:ext cx="2845731" cy="28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80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17">
            <a:extLst>
              <a:ext uri="{FF2B5EF4-FFF2-40B4-BE49-F238E27FC236}">
                <a16:creationId xmlns:a16="http://schemas.microsoft.com/office/drawing/2014/main" id="{89F884DD-C96D-986B-7758-B8D67A1943BD}"/>
              </a:ext>
            </a:extLst>
          </p:cNvPr>
          <p:cNvSpPr/>
          <p:nvPr/>
        </p:nvSpPr>
        <p:spPr>
          <a:xfrm>
            <a:off x="1117600" y="2204453"/>
            <a:ext cx="9956800" cy="1619163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E8C55-D306-BF33-0623-66B8C0652E99}"/>
              </a:ext>
            </a:extLst>
          </p:cNvPr>
          <p:cNvSpPr txBox="1"/>
          <p:nvPr/>
        </p:nvSpPr>
        <p:spPr>
          <a:xfrm>
            <a:off x="4844143" y="1333304"/>
            <a:ext cx="2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2D557E-34BF-B5FC-96AA-151E64EA17C2}"/>
              </a:ext>
            </a:extLst>
          </p:cNvPr>
          <p:cNvSpPr/>
          <p:nvPr/>
        </p:nvSpPr>
        <p:spPr>
          <a:xfrm>
            <a:off x="1371600" y="2349649"/>
            <a:ext cx="9601200" cy="11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42A3E2-AEBD-FF79-3DCA-91ED7E29A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4237" y="2734637"/>
            <a:ext cx="1304785" cy="1175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14DE5C-0813-CB2A-2090-6ACAEBD7B01E}"/>
                  </a:ext>
                </a:extLst>
              </p:cNvPr>
              <p:cNvSpPr/>
              <p:nvPr/>
            </p:nvSpPr>
            <p:spPr>
              <a:xfrm>
                <a:off x="494630" y="4058336"/>
                <a:ext cx="8184149" cy="2246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Tx/>
                  <a:buChar char="-"/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;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81019" indent="-381019" algn="just">
                  <a:lnSpc>
                    <a:spcPct val="150000"/>
                  </a:lnSpc>
                  <a:buFontTx/>
                  <a:buChar char="-"/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14DE5C-0813-CB2A-2090-6ACAEBD7B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0" y="4058336"/>
                <a:ext cx="8184149" cy="2246641"/>
              </a:xfrm>
              <a:prstGeom prst="rect">
                <a:avLst/>
              </a:prstGeom>
              <a:blipFill>
                <a:blip r:embed="rId4"/>
                <a:stretch>
                  <a:fillRect l="-1415" r="-1191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7C2DB80-1C87-31BF-EC23-84A119071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210347"/>
            <a:ext cx="2858170" cy="25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1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93439" y="1605341"/>
                <a:ext cx="11449381" cy="169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ct val="125000"/>
                  </a:lnSpc>
                  <a:defRPr sz="2400" b="1">
                    <a:solidFill>
                      <a:srgbClr val="000000"/>
                    </a:solidFill>
                    <a:latin typeface="UTM 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Trong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89 ,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b="0" i="0" dirty="0">
                    <a:ea typeface="Calibri" panose="020F0502020204030204" pitchFamily="34" charset="0"/>
                    <a:cs typeface="Arial" panose="020B0604020202020204" pitchFamily="34" charset="0"/>
                  </a:rPr>
                  <a:t>CD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b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b="0" i="0" dirty="0">
                    <a:ea typeface="Calibri" panose="020F0502020204030204" pitchFamily="34" charset="0"/>
                    <a:cs typeface="Arial" panose="020B0604020202020204" pitchFamily="34" charset="0"/>
                  </a:rPr>
                  <a:t> PQ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b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39" y="1605341"/>
                <a:ext cx="11449381" cy="1692643"/>
              </a:xfrm>
              <a:prstGeom prst="rect">
                <a:avLst/>
              </a:prstGeom>
              <a:blipFill>
                <a:blip r:embed="rId3"/>
                <a:stretch>
                  <a:fillRect l="-799" r="-852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418947" y="1759275"/>
            <a:ext cx="1604587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735D10-9318-2835-0B95-BE4E14390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3458913"/>
            <a:ext cx="7758928" cy="27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92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8">
            <a:extLst>
              <a:ext uri="{FF2B5EF4-FFF2-40B4-BE49-F238E27FC236}">
                <a16:creationId xmlns:a16="http://schemas.microsoft.com/office/drawing/2014/main" id="{CD920BCE-9831-32A5-0209-0F88C6A3EDA0}"/>
              </a:ext>
            </a:extLst>
          </p:cNvPr>
          <p:cNvSpPr txBox="1"/>
          <p:nvPr/>
        </p:nvSpPr>
        <p:spPr>
          <a:xfrm>
            <a:off x="5380232" y="1254035"/>
            <a:ext cx="1431535" cy="4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25000"/>
              </a:lnSpc>
              <a:defRPr sz="2400" b="1">
                <a:solidFill>
                  <a:srgbClr val="000000"/>
                </a:solidFill>
                <a:latin typeface="UTM Avo" panose="02040603050506020204" pitchFamily="18" charset="0"/>
              </a:defRPr>
            </a:lvl1pPr>
          </a:lstStyle>
          <a:p>
            <a:pPr algn="ctr"/>
            <a:r>
              <a:rPr lang="en-US" sz="2200" u="sng" dirty="0" err="1">
                <a:cs typeface="Arial" panose="020B0604020202020204" pitchFamily="34" charset="0"/>
              </a:rPr>
              <a:t>Giải</a:t>
            </a:r>
            <a:r>
              <a:rPr lang="en-US" sz="2200" u="sng" dirty="0"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8ED3A6-DB88-90E4-CBEE-48B2C10F1E92}"/>
                  </a:ext>
                </a:extLst>
              </p:cNvPr>
              <p:cNvSpPr/>
              <p:nvPr/>
            </p:nvSpPr>
            <p:spPr>
              <a:xfrm>
                <a:off x="265422" y="1724805"/>
                <a:ext cx="11327911" cy="3067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đoan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8ED3A6-DB88-90E4-CBEE-48B2C10F1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22" y="1724805"/>
                <a:ext cx="11327911" cy="3067443"/>
              </a:xfrm>
              <a:prstGeom prst="rect">
                <a:avLst/>
              </a:prstGeom>
              <a:blipFill>
                <a:blip r:embed="rId3"/>
                <a:stretch>
                  <a:fillRect l="-646" r="-700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835950-53BA-AB00-4007-8B60CC56B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63" y="4516347"/>
            <a:ext cx="6510715" cy="23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5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728</TotalTime>
  <Words>1917</Words>
  <Application>Microsoft Office PowerPoint</Application>
  <PresentationFormat>Widescreen</PresentationFormat>
  <Paragraphs>157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Huy Nguyễn</cp:lastModifiedBy>
  <cp:revision>50</cp:revision>
  <dcterms:created xsi:type="dcterms:W3CDTF">2023-11-28T09:31:40Z</dcterms:created>
  <dcterms:modified xsi:type="dcterms:W3CDTF">2024-01-12T08:28:37Z</dcterms:modified>
  <cp:category>9Slide.vn</cp:category>
</cp:coreProperties>
</file>