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sldIdLst>
    <p:sldId id="266" r:id="rId3"/>
    <p:sldId id="256" r:id="rId4"/>
    <p:sldId id="268" r:id="rId5"/>
    <p:sldId id="304" r:id="rId6"/>
    <p:sldId id="258" r:id="rId7"/>
    <p:sldId id="282" r:id="rId8"/>
    <p:sldId id="269" r:id="rId9"/>
    <p:sldId id="305" r:id="rId10"/>
    <p:sldId id="306" r:id="rId11"/>
    <p:sldId id="277" r:id="rId12"/>
    <p:sldId id="276" r:id="rId13"/>
    <p:sldId id="308" r:id="rId14"/>
    <p:sldId id="309" r:id="rId15"/>
    <p:sldId id="260" r:id="rId16"/>
    <p:sldId id="271" r:id="rId17"/>
    <p:sldId id="310" r:id="rId18"/>
    <p:sldId id="263" r:id="rId19"/>
    <p:sldId id="264" r:id="rId20"/>
    <p:sldId id="267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UTM Avo" panose="0204060305050602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9F3"/>
    <a:srgbClr val="CCCCFF"/>
    <a:srgbClr val="798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30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28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2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2.sv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27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12133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494950" y="2016918"/>
            <a:ext cx="11367083" cy="465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</a:t>
            </a:r>
            <a:r>
              <a:rPr lang="en-US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22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4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Xác suất của biến cố ngẫu nhiên trong một số trò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chơi đơn giản - Tiết 2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>
            <a:extLst>
              <a:ext uri="{FF2B5EF4-FFF2-40B4-BE49-F238E27FC236}">
                <a16:creationId xmlns:a16="http://schemas.microsoft.com/office/drawing/2014/main" id="{15C929B1-AD0F-0C25-EA91-FDD802813970}"/>
              </a:ext>
            </a:extLst>
          </p:cNvPr>
          <p:cNvGrpSpPr/>
          <p:nvPr/>
        </p:nvGrpSpPr>
        <p:grpSpPr>
          <a:xfrm>
            <a:off x="4729659" y="1523859"/>
            <a:ext cx="6632024" cy="4995503"/>
            <a:chOff x="0" y="0"/>
            <a:chExt cx="15147194" cy="8647954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C2B747E0-F813-FD3F-C396-023C5BF4B644}"/>
                </a:ext>
              </a:extLst>
            </p:cNvPr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71A63AF4-75EA-EE57-9EE8-A850D71FB95D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0E33B37C-E0D3-D1B2-18B5-FE4E213E84D6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A647220F-8A00-5A6E-7A29-EFA16FFB7D43}"/>
                </a:ext>
              </a:extLst>
            </p:cNvPr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E571BFED-382B-D994-270B-4D2F5E20603E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37E16808-EA6C-51E5-FC87-AA341D4422BA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74B439DD-BAA3-BA81-8548-D83AC74A5418}"/>
                </a:ext>
              </a:extLst>
            </p:cNvPr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4F580ECD-4796-B91E-107D-ECFFF14523BD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4" name="TextBox 16">
                <a:extLst>
                  <a:ext uri="{FF2B5EF4-FFF2-40B4-BE49-F238E27FC236}">
                    <a16:creationId xmlns:a16="http://schemas.microsoft.com/office/drawing/2014/main" id="{90E425D9-952D-48C8-C186-1F061A894A82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3142B2B2-E2D8-9B98-A08E-C9D4E46D15D3}"/>
                </a:ext>
              </a:extLst>
            </p:cNvPr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C395B0C0-F94D-6623-88CD-A0FB92F4A4E2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87A84109-C749-B3D9-4738-B4F5114ACBB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C158487-DDBC-8115-BDC2-94586531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06" y="2974428"/>
            <a:ext cx="3249739" cy="37755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B4F6DD2-4E8F-20F6-3BE7-0840EB84F856}"/>
              </a:ext>
            </a:extLst>
          </p:cNvPr>
          <p:cNvGrpSpPr/>
          <p:nvPr/>
        </p:nvGrpSpPr>
        <p:grpSpPr>
          <a:xfrm>
            <a:off x="189577" y="4691805"/>
            <a:ext cx="2137213" cy="1827557"/>
            <a:chOff x="1291542" y="431370"/>
            <a:chExt cx="2137213" cy="1827557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24A018A-5BD5-28C8-8461-0A3FCD4ABCF1}"/>
                </a:ext>
              </a:extLst>
            </p:cNvPr>
            <p:cNvSpPr/>
            <p:nvPr/>
          </p:nvSpPr>
          <p:spPr>
            <a:xfrm>
              <a:off x="1291542" y="431370"/>
              <a:ext cx="2137213" cy="1827557"/>
            </a:xfrm>
            <a:custGeom>
              <a:avLst/>
              <a:gdLst/>
              <a:ahLst/>
              <a:cxnLst/>
              <a:rect l="l" t="t" r="r" b="b"/>
              <a:pathLst>
                <a:path w="4905573" h="5218695">
                  <a:moveTo>
                    <a:pt x="0" y="0"/>
                  </a:moveTo>
                  <a:lnTo>
                    <a:pt x="4905573" y="0"/>
                  </a:lnTo>
                  <a:lnTo>
                    <a:pt x="4905573" y="5218694"/>
                  </a:lnTo>
                  <a:lnTo>
                    <a:pt x="0" y="521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D1ABD7-E4D5-580F-0AFE-8056541A2909}"/>
                </a:ext>
              </a:extLst>
            </p:cNvPr>
            <p:cNvSpPr txBox="1"/>
            <p:nvPr/>
          </p:nvSpPr>
          <p:spPr>
            <a:xfrm>
              <a:off x="1527767" y="1212545"/>
              <a:ext cx="1709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Lưu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E2411D-2523-D58C-2264-81AE3C81E435}"/>
                  </a:ext>
                </a:extLst>
              </p:cNvPr>
              <p:cNvSpPr/>
              <p:nvPr/>
            </p:nvSpPr>
            <p:spPr>
              <a:xfrm>
                <a:off x="5218000" y="2201790"/>
                <a:ext cx="5849309" cy="3935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trò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chơi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quạt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lẻ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xảy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quạt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.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Tỉ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này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gọi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200" i="1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xác</a:t>
                </a:r>
                <a:r>
                  <a:rPr lang="en-US" sz="2200" i="1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200" i="1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suất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nói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trên</a:t>
                </a:r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22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E2411D-2523-D58C-2264-81AE3C81E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00" y="2201790"/>
                <a:ext cx="5849309" cy="3935308"/>
              </a:xfrm>
              <a:prstGeom prst="rect">
                <a:avLst/>
              </a:prstGeom>
              <a:blipFill>
                <a:blip r:embed="rId6"/>
                <a:stretch>
                  <a:fillRect l="-1354" r="-1250" b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450FBAA-752C-1C84-DB41-344A0DE91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9286" y="1549079"/>
            <a:ext cx="812907" cy="70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EE3E6B3-69DC-B303-1339-292A96842B2B}"/>
              </a:ext>
            </a:extLst>
          </p:cNvPr>
          <p:cNvGrpSpPr/>
          <p:nvPr/>
        </p:nvGrpSpPr>
        <p:grpSpPr>
          <a:xfrm>
            <a:off x="1343409" y="1663547"/>
            <a:ext cx="9270470" cy="4811046"/>
            <a:chOff x="733809" y="1369257"/>
            <a:chExt cx="9270470" cy="4811046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87BE4EEE-7271-0DBD-58E4-467451C31845}"/>
                </a:ext>
              </a:extLst>
            </p:cNvPr>
            <p:cNvGrpSpPr/>
            <p:nvPr/>
          </p:nvGrpSpPr>
          <p:grpSpPr>
            <a:xfrm rot="21391586">
              <a:off x="733809" y="1696228"/>
              <a:ext cx="9110556" cy="4357387"/>
              <a:chOff x="0" y="0"/>
              <a:chExt cx="3077638" cy="1614204"/>
            </a:xfrm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CF9ECEFC-1DAB-593D-87FF-C91C5A2A458D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7">
                <a:extLst>
                  <a:ext uri="{FF2B5EF4-FFF2-40B4-BE49-F238E27FC236}">
                    <a16:creationId xmlns:a16="http://schemas.microsoft.com/office/drawing/2014/main" id="{1EBD97B8-DAD5-AA97-3AD3-46B54AB7C8AA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40318984-1849-0988-6CFA-862CEA8252ED}"/>
                </a:ext>
              </a:extLst>
            </p:cNvPr>
            <p:cNvGrpSpPr/>
            <p:nvPr/>
          </p:nvGrpSpPr>
          <p:grpSpPr>
            <a:xfrm rot="191834">
              <a:off x="855084" y="1812185"/>
              <a:ext cx="9110556" cy="4357387"/>
              <a:chOff x="0" y="0"/>
              <a:chExt cx="3077638" cy="1614204"/>
            </a:xfrm>
          </p:grpSpPr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806EB22-E1C6-F2CD-6A58-7535486CE9E9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9CDF7804-0C3D-53EB-07A0-D23D6CB40C7C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AE326F6B-87EF-B6D2-CC1F-32AB3DFD7507}"/>
                </a:ext>
              </a:extLst>
            </p:cNvPr>
            <p:cNvGrpSpPr/>
            <p:nvPr/>
          </p:nvGrpSpPr>
          <p:grpSpPr>
            <a:xfrm rot="21533177">
              <a:off x="852236" y="1805942"/>
              <a:ext cx="9110556" cy="4357387"/>
              <a:chOff x="0" y="0"/>
              <a:chExt cx="3077638" cy="1614204"/>
            </a:xfrm>
          </p:grpSpPr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B6B9FFC8-E282-E4B0-F95D-41659A406CFC}"/>
                  </a:ext>
                </a:extLst>
              </p:cNvPr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id="{8CC66853-1788-21A2-C46A-8526BFABEC2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694528D5-D3E9-5BD2-C0D3-4718404370AB}"/>
                </a:ext>
              </a:extLst>
            </p:cNvPr>
            <p:cNvGrpSpPr/>
            <p:nvPr/>
          </p:nvGrpSpPr>
          <p:grpSpPr>
            <a:xfrm>
              <a:off x="853017" y="1730399"/>
              <a:ext cx="9151262" cy="4449904"/>
              <a:chOff x="0" y="-28575"/>
              <a:chExt cx="3091389" cy="1648477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83B918E3-17C4-E82A-1A83-982E37972D7F}"/>
                  </a:ext>
                </a:extLst>
              </p:cNvPr>
              <p:cNvSpPr/>
              <p:nvPr/>
            </p:nvSpPr>
            <p:spPr>
              <a:xfrm>
                <a:off x="13751" y="5698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6">
                <a:extLst>
                  <a:ext uri="{FF2B5EF4-FFF2-40B4-BE49-F238E27FC236}">
                    <a16:creationId xmlns:a16="http://schemas.microsoft.com/office/drawing/2014/main" id="{A36F4165-510F-7788-16B7-A84C7AA1D3B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F1868B-95D1-0D09-F44E-A5530DB3924E}"/>
                </a:ext>
              </a:extLst>
            </p:cNvPr>
            <p:cNvGrpSpPr/>
            <p:nvPr/>
          </p:nvGrpSpPr>
          <p:grpSpPr>
            <a:xfrm>
              <a:off x="804823" y="1369257"/>
              <a:ext cx="2352634" cy="1207562"/>
              <a:chOff x="1007645" y="651702"/>
              <a:chExt cx="3552234" cy="182329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4F8C629-0156-56D8-9866-45BE0A643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653" y="651702"/>
                <a:ext cx="3493226" cy="1823294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301F3F-F18E-C2EB-E1AA-C2558C943E8C}"/>
                  </a:ext>
                </a:extLst>
              </p:cNvPr>
              <p:cNvSpPr txBox="1"/>
              <p:nvPr/>
            </p:nvSpPr>
            <p:spPr>
              <a:xfrm>
                <a:off x="1007645" y="1065711"/>
                <a:ext cx="3432869" cy="784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Ghi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nhớ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B72389B-7C58-D9DB-3691-9A6D6D9BD34F}"/>
                    </a:ext>
                  </a:extLst>
                </p:cNvPr>
                <p:cNvSpPr/>
                <p:nvPr/>
              </p:nvSpPr>
              <p:spPr>
                <a:xfrm>
                  <a:off x="1674788" y="2785928"/>
                  <a:ext cx="7465451" cy="22721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</a:pPr>
                  <a:r>
                    <a:rPr lang="en-US" sz="2800" dirty="0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Trong </a:t>
                  </a:r>
                  <a:r>
                    <a:rPr lang="en-US" sz="2800" dirty="0" err="1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trò</a:t>
                  </a:r>
                  <a:r>
                    <a:rPr lang="en-US" sz="2800" dirty="0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chơi</a:t>
                  </a:r>
                  <a:r>
                    <a:rPr lang="en-US" sz="2800" dirty="0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vòng</a:t>
                  </a:r>
                  <a:r>
                    <a:rPr lang="en-US" sz="2800" dirty="0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quay </a:t>
                  </a:r>
                  <a:r>
                    <a:rPr lang="en-US" sz="2800" dirty="0" err="1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800" dirty="0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đã</a:t>
                  </a:r>
                  <a:r>
                    <a:rPr lang="en-US" sz="2800" dirty="0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nêu</a:t>
                  </a:r>
                  <a:r>
                    <a:rPr lang="en-US" sz="2800" dirty="0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2800" dirty="0" err="1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nếu</a:t>
                  </a:r>
                  <a:r>
                    <a:rPr lang="en-US" sz="2800" dirty="0">
                      <a:latin typeface="UTM Avo" panose="02040603050506020204" pitchFamily="18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là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số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kết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quả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thuận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lợi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một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biến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cố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thì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xác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suất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của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biến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cố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đó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bằng</a:t>
                  </a:r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28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B72389B-7C58-D9DB-3691-9A6D6D9BD3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788" y="2785928"/>
                  <a:ext cx="7465451" cy="2272160"/>
                </a:xfrm>
                <a:prstGeom prst="rect">
                  <a:avLst/>
                </a:prstGeom>
                <a:blipFill>
                  <a:blip r:embed="rId4"/>
                  <a:stretch>
                    <a:fillRect l="-1716" r="-1716" b="-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88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9B54B4-7DA9-4DEB-E1B0-F9D5A36A90EA}"/>
              </a:ext>
            </a:extLst>
          </p:cNvPr>
          <p:cNvGrpSpPr/>
          <p:nvPr/>
        </p:nvGrpSpPr>
        <p:grpSpPr>
          <a:xfrm>
            <a:off x="597015" y="1966421"/>
            <a:ext cx="10997970" cy="1121846"/>
            <a:chOff x="2579152" y="1352449"/>
            <a:chExt cx="16496955" cy="1682769"/>
          </a:xfrm>
        </p:grpSpPr>
        <p:sp>
          <p:nvSpPr>
            <p:cNvPr id="3" name="Horizontal Scroll 3">
              <a:extLst>
                <a:ext uri="{FF2B5EF4-FFF2-40B4-BE49-F238E27FC236}">
                  <a16:creationId xmlns:a16="http://schemas.microsoft.com/office/drawing/2014/main" id="{D0AB282B-3BA7-3B13-D4F1-BEA58FFE5249}"/>
                </a:ext>
              </a:extLst>
            </p:cNvPr>
            <p:cNvSpPr/>
            <p:nvPr/>
          </p:nvSpPr>
          <p:spPr>
            <a:xfrm>
              <a:off x="2579152" y="1493460"/>
              <a:ext cx="2733041" cy="1337684"/>
            </a:xfrm>
            <a:prstGeom prst="horizontalScroll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Ví</a:t>
              </a:r>
              <a:r>
                <a:rPr lang="en-US" sz="2400" b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dụ</a:t>
              </a:r>
              <a:r>
                <a:rPr lang="en-US" sz="2400" b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826241-E1C9-52CA-C6CC-BF026904FE5B}"/>
                </a:ext>
              </a:extLst>
            </p:cNvPr>
            <p:cNvSpPr txBox="1"/>
            <p:nvPr/>
          </p:nvSpPr>
          <p:spPr>
            <a:xfrm>
              <a:off x="5616976" y="1352449"/>
              <a:ext cx="13459131" cy="168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 trò chơi vòng quay số ở </a:t>
              </a:r>
              <a:r>
                <a:rPr lang="vi-VN" sz="2400" i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2</a:t>
              </a:r>
              <a:r>
                <a:rPr lang="vi-VN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tính xác suất của biến cố “Chiếc kim chỉ vào hình quạt ghi số chẵn”.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52E06C3-1EBA-EC0A-7B24-F9222716B357}"/>
              </a:ext>
            </a:extLst>
          </p:cNvPr>
          <p:cNvSpPr/>
          <p:nvPr/>
        </p:nvSpPr>
        <p:spPr>
          <a:xfrm>
            <a:off x="5627762" y="3308069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39"/>
            <a:r>
              <a:rPr lang="vi-VN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7B1408-5626-7D5A-792C-44677C6389B3}"/>
                  </a:ext>
                </a:extLst>
              </p:cNvPr>
              <p:cNvSpPr txBox="1"/>
              <p:nvPr/>
            </p:nvSpPr>
            <p:spPr>
              <a:xfrm>
                <a:off x="162187" y="3977523"/>
                <a:ext cx="12029813" cy="1514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539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lợi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cố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“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Chiếc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quạt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ghi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chẵn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”.</a:t>
                </a:r>
              </a:p>
              <a:p>
                <a:pPr algn="just" defTabSz="609539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thế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suất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cố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7B1408-5626-7D5A-792C-44677C638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87" y="3977523"/>
                <a:ext cx="12029813" cy="1514197"/>
              </a:xfrm>
              <a:prstGeom prst="rect">
                <a:avLst/>
              </a:prstGeom>
              <a:blipFill>
                <a:blip r:embed="rId3"/>
                <a:stretch>
                  <a:fillRect l="-811" b="-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3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2AD6D7-66A4-D349-014D-EA62260B2058}"/>
              </a:ext>
            </a:extLst>
          </p:cNvPr>
          <p:cNvSpPr txBox="1"/>
          <p:nvPr/>
        </p:nvSpPr>
        <p:spPr>
          <a:xfrm>
            <a:off x="304426" y="1858917"/>
            <a:ext cx="344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39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A577C-8477-957A-662D-62AF512333A6}"/>
              </a:ext>
            </a:extLst>
          </p:cNvPr>
          <p:cNvSpPr/>
          <p:nvPr/>
        </p:nvSpPr>
        <p:spPr>
          <a:xfrm>
            <a:off x="448871" y="2443692"/>
            <a:ext cx="1129425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 trò chơi vòng quay số ở Hoạt động 2, tính xác suất của biến cố “Chiếc kim chỉ vào hình quạt ghi số nhỏ hơn 6”.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925572D-21B7-4534-B175-B4A0EB23AFDC}"/>
                  </a:ext>
                </a:extLst>
              </p:cNvPr>
              <p:cNvSpPr/>
              <p:nvPr/>
            </p:nvSpPr>
            <p:spPr>
              <a:xfrm>
                <a:off x="448867" y="4220755"/>
                <a:ext cx="11294257" cy="2622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 defTabSz="609539"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xảy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1; 2; 3; 4; 5; 6; 7; 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81019" indent="-381019" algn="just" defTabSz="609539"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quạt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6”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1, 2, 3, 4, 5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81019" indent="-381019" algn="just" defTabSz="609539"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925572D-21B7-4534-B175-B4A0EB23A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7" y="4220755"/>
                <a:ext cx="11294257" cy="2622193"/>
              </a:xfrm>
              <a:prstGeom prst="rect">
                <a:avLst/>
              </a:prstGeom>
              <a:blipFill>
                <a:blip r:embed="rId3"/>
                <a:stretch>
                  <a:fillRect l="-1080" r="-864" b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07252FF-4CE8-CC05-7461-E91729525F65}"/>
              </a:ext>
            </a:extLst>
          </p:cNvPr>
          <p:cNvSpPr/>
          <p:nvPr/>
        </p:nvSpPr>
        <p:spPr>
          <a:xfrm>
            <a:off x="5627759" y="3759090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39"/>
            <a:r>
              <a:rPr lang="vi-VN" sz="2400" b="1" dirty="0">
                <a:solidFill>
                  <a:srgbClr val="C0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673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DE56AD-E0BF-21AB-BA96-5D94AC889CAA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5CBA5ED6-007C-E237-FDF6-1C7BE3A15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052EB7-EDC8-2F18-EF7F-3C777C95C9F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FF4D5-6231-18EE-4D61-E023F5F65374}"/>
              </a:ext>
            </a:extLst>
          </p:cNvPr>
          <p:cNvSpPr/>
          <p:nvPr/>
        </p:nvSpPr>
        <p:spPr>
          <a:xfrm>
            <a:off x="385483" y="1651658"/>
            <a:ext cx="1137920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vi-VN" sz="22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2 (SGK-tr.30) </a:t>
            </a: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ngẫu nhiên một số tự nhiên có ba chữ số.</a:t>
            </a:r>
          </a:p>
          <a:p>
            <a:pPr algn="just" defTabSz="609539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Có bao nhiêu cách viết ngẫu nhiên một số tự nhiên như vậy?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0C3135-C196-E9A6-632F-90266E484177}"/>
              </a:ext>
            </a:extLst>
          </p:cNvPr>
          <p:cNvGrpSpPr/>
          <p:nvPr/>
        </p:nvGrpSpPr>
        <p:grpSpPr>
          <a:xfrm>
            <a:off x="385483" y="2981262"/>
            <a:ext cx="1246483" cy="829696"/>
            <a:chOff x="11628827" y="1563738"/>
            <a:chExt cx="1869724" cy="12445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95E103-A744-4F9B-4620-BCB9D43A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8827" y="1563738"/>
              <a:ext cx="1869724" cy="12445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CFAB22-FD64-A74A-7056-25D38759DC9B}"/>
                </a:ext>
              </a:extLst>
            </p:cNvPr>
            <p:cNvSpPr txBox="1"/>
            <p:nvPr/>
          </p:nvSpPr>
          <p:spPr>
            <a:xfrm>
              <a:off x="11860251" y="1757524"/>
              <a:ext cx="125730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2200" b="1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endParaRPr lang="en-US" sz="22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44E61D-0E61-5A9E-FE59-5E78CF2F8CF3}"/>
                  </a:ext>
                </a:extLst>
              </p:cNvPr>
              <p:cNvSpPr/>
              <p:nvPr/>
            </p:nvSpPr>
            <p:spPr>
              <a:xfrm>
                <a:off x="385483" y="3881426"/>
                <a:ext cx="10051609" cy="155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Tập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gồm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xảy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xuất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thẻ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rút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 là: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{100;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101;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102;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…;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999}.</m:t>
                    </m:r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999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100) +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 = 900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ngẫu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nhiên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fr-FR" sz="22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44E61D-0E61-5A9E-FE59-5E78CF2F8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3" y="3881426"/>
                <a:ext cx="10051609" cy="1550168"/>
              </a:xfrm>
              <a:prstGeom prst="rect">
                <a:avLst/>
              </a:prstGeom>
              <a:blipFill>
                <a:blip r:embed="rId4"/>
                <a:stretch>
                  <a:fillRect l="-788" r="-788" b="-6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8F606E7-765F-4D22-BE85-6DA873F91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681" y="4742956"/>
            <a:ext cx="1983442" cy="21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FF4D5-6231-18EE-4D61-E023F5F65374}"/>
              </a:ext>
            </a:extLst>
          </p:cNvPr>
          <p:cNvSpPr/>
          <p:nvPr/>
        </p:nvSpPr>
        <p:spPr>
          <a:xfrm>
            <a:off x="343537" y="1517434"/>
            <a:ext cx="10218201" cy="172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30000"/>
              </a:lnSpc>
            </a:pPr>
            <a:r>
              <a:rPr lang="vi-VN" sz="21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2 (SGK-tr.30) </a:t>
            </a:r>
            <a:r>
              <a:rPr lang="vi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ngẫu nhiên một số tự nhiên có ba chữ số.</a:t>
            </a:r>
          </a:p>
          <a:p>
            <a:pPr algn="just" defTabSz="609539">
              <a:lnSpc>
                <a:spcPct val="130000"/>
              </a:lnSpc>
            </a:pPr>
            <a:r>
              <a:rPr lang="vi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Tính xác suất của mỗi biến cố sau:</a:t>
            </a:r>
          </a:p>
          <a:p>
            <a:pPr algn="just" defTabSz="609539">
              <a:lnSpc>
                <a:spcPct val="130000"/>
              </a:lnSpc>
            </a:pPr>
            <a:r>
              <a:rPr lang="vi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“Số tự nhiên được viết ra là lập phương của một số tự nhiên”;</a:t>
            </a:r>
          </a:p>
          <a:p>
            <a:pPr algn="just" defTabSz="609539">
              <a:lnSpc>
                <a:spcPct val="130000"/>
              </a:lnSpc>
            </a:pPr>
            <a:r>
              <a:rPr lang="vi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“Số tự nhiên được viết ra là số chia hết cho 10”.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0C3135-C196-E9A6-632F-90266E484177}"/>
              </a:ext>
            </a:extLst>
          </p:cNvPr>
          <p:cNvGrpSpPr/>
          <p:nvPr/>
        </p:nvGrpSpPr>
        <p:grpSpPr>
          <a:xfrm>
            <a:off x="5104280" y="3140357"/>
            <a:ext cx="1120352" cy="664628"/>
            <a:chOff x="11700099" y="1576488"/>
            <a:chExt cx="1869724" cy="12445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95E103-A744-4F9B-4620-BCB9D43A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99" y="1576488"/>
              <a:ext cx="1869724" cy="12445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CFAB22-FD64-A74A-7056-25D38759DC9B}"/>
                </a:ext>
              </a:extLst>
            </p:cNvPr>
            <p:cNvSpPr txBox="1"/>
            <p:nvPr/>
          </p:nvSpPr>
          <p:spPr>
            <a:xfrm>
              <a:off x="11860251" y="1757523"/>
              <a:ext cx="1257301" cy="728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lnSpc>
                  <a:spcPct val="130000"/>
                </a:lnSpc>
                <a:defRPr/>
              </a:pPr>
              <a:r>
                <a:rPr lang="en-US" sz="2100" b="1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endParaRPr lang="en-US" sz="21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44E61D-0E61-5A9E-FE59-5E78CF2F8CF3}"/>
                  </a:ext>
                </a:extLst>
              </p:cNvPr>
              <p:cNvSpPr/>
              <p:nvPr/>
            </p:nvSpPr>
            <p:spPr>
              <a:xfrm>
                <a:off x="283842" y="3686554"/>
                <a:ext cx="9832804" cy="3171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30000"/>
                  </a:lnSpc>
                  <a:defRPr/>
                </a:pP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-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năm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lợi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cố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“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nhiên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 là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nhiên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 là: 125; 216; 343; 512; 729.</a:t>
                </a:r>
                <a:endParaRPr lang="en-US" sz="2100" dirty="0">
                  <a:solidFill>
                    <a:prstClr val="black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30000"/>
                  </a:lnSpc>
                  <a:defRPr/>
                </a:pP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thế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suất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cố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1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1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900</m:t>
                        </m:r>
                      </m:den>
                    </m:f>
                    <m:r>
                      <m:rPr>
                        <m:nor/>
                      </m:rPr>
                      <a:rPr lang="en-US" sz="21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1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1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1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1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30000"/>
                  </a:lnSpc>
                  <a:defRPr/>
                </a:pP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lợi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cố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“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nhiên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 là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chia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hết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10” là: 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100, 110, 120, 130, 140,…, 990.</a:t>
                </a:r>
                <a:endParaRPr lang="en-US" sz="21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30000"/>
                  </a:lnSpc>
                  <a:defRPr/>
                </a:pP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thế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suất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cố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1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fr-FR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1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1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900</m:t>
                        </m:r>
                      </m:den>
                    </m:f>
                    <m:r>
                      <m:rPr>
                        <m:nor/>
                      </m:rPr>
                      <a:rPr lang="en-US" sz="21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1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1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1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1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44E61D-0E61-5A9E-FE59-5E78CF2F8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42" y="3686554"/>
                <a:ext cx="9832804" cy="3171446"/>
              </a:xfrm>
              <a:prstGeom prst="rect">
                <a:avLst/>
              </a:prstGeom>
              <a:blipFill>
                <a:blip r:embed="rId4"/>
                <a:stretch>
                  <a:fillRect l="-744" r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E05A84A-9FCB-848A-626B-AB722F818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681" y="4742956"/>
            <a:ext cx="1983442" cy="21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B409311-9C94-17DA-7945-0002F2737083}"/>
              </a:ext>
            </a:extLst>
          </p:cNvPr>
          <p:cNvGrpSpPr/>
          <p:nvPr/>
        </p:nvGrpSpPr>
        <p:grpSpPr>
          <a:xfrm>
            <a:off x="917182" y="3668867"/>
            <a:ext cx="5967094" cy="2648607"/>
            <a:chOff x="1435254" y="4190797"/>
            <a:chExt cx="4381769" cy="2349703"/>
          </a:xfrm>
          <a:solidFill>
            <a:srgbClr val="E8D9F3"/>
          </a:solidFill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EE60CA5B-72DD-D89D-EDEE-EDCFC59C067C}"/>
                </a:ext>
              </a:extLst>
            </p:cNvPr>
            <p:cNvGrpSpPr/>
            <p:nvPr/>
          </p:nvGrpSpPr>
          <p:grpSpPr>
            <a:xfrm>
              <a:off x="1435254" y="4190797"/>
              <a:ext cx="4381769" cy="2349703"/>
              <a:chOff x="-3810" y="0"/>
              <a:chExt cx="3189543" cy="3444242"/>
            </a:xfrm>
            <a:grpFill/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9DC5D91B-1F83-B40F-855A-FEDB5412E070}"/>
                  </a:ext>
                </a:extLst>
              </p:cNvPr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B3E5E425-549A-851F-FB7C-55D13F3622C6}"/>
                  </a:ext>
                </a:extLst>
              </p:cNvPr>
              <p:cNvSpPr/>
              <p:nvPr/>
            </p:nvSpPr>
            <p:spPr>
              <a:xfrm>
                <a:off x="-3810" y="0"/>
                <a:ext cx="3189543" cy="3444241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AA3031-6D5C-7046-20FA-B40500CED8F4}"/>
                </a:ext>
              </a:extLst>
            </p:cNvPr>
            <p:cNvSpPr/>
            <p:nvPr/>
          </p:nvSpPr>
          <p:spPr>
            <a:xfrm>
              <a:off x="1631366" y="4310893"/>
              <a:ext cx="3987800" cy="198798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vi-VN" sz="2400" kern="0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</a:p>
            <a:p>
              <a:pPr marL="0" marR="0" lvl="0" indent="0" algn="ctr" defTabSz="609585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vi-VN" sz="2400" b="1" kern="0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anose="02020603050405020304" pitchFamily="18" charset="0"/>
                  <a:sym typeface="Arial"/>
                </a:rPr>
                <a:t>Bài 4: Xác suất của biến cố ngẫu nhiên trong một số trò chơi đơn giản – Tiết </a:t>
              </a:r>
              <a:r>
                <a:rPr lang="en-US" sz="2400" b="1" kern="0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lang="vi-VN" sz="2400" b="1" kern="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F28CAC-DF97-B262-92C8-6CA791F2C896}"/>
              </a:ext>
            </a:extLst>
          </p:cNvPr>
          <p:cNvGrpSpPr/>
          <p:nvPr/>
        </p:nvGrpSpPr>
        <p:grpSpPr>
          <a:xfrm>
            <a:off x="302690" y="2019688"/>
            <a:ext cx="3515495" cy="1404703"/>
            <a:chOff x="890039" y="2287044"/>
            <a:chExt cx="3515495" cy="1845439"/>
          </a:xfrm>
          <a:solidFill>
            <a:srgbClr val="E8D9F3"/>
          </a:solidFill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EBEE19B-18C1-E18A-99C3-96170E1FBBDE}"/>
                </a:ext>
              </a:extLst>
            </p:cNvPr>
            <p:cNvGrpSpPr/>
            <p:nvPr/>
          </p:nvGrpSpPr>
          <p:grpSpPr>
            <a:xfrm>
              <a:off x="890039" y="2287044"/>
              <a:ext cx="3515495" cy="1845439"/>
              <a:chOff x="-3810" y="0"/>
              <a:chExt cx="3189543" cy="3100688"/>
            </a:xfrm>
            <a:grpFill/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049FE6E-8940-C5CC-B99D-C8B892060CCF}"/>
                  </a:ext>
                </a:extLst>
              </p:cNvPr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4C714C3F-16F7-4ADC-97EC-0A3D278C6B34}"/>
                  </a:ext>
                </a:extLst>
              </p:cNvPr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10D245-54E7-3F40-EED8-5E36DC03E9A5}"/>
                </a:ext>
              </a:extLst>
            </p:cNvPr>
            <p:cNvSpPr/>
            <p:nvPr/>
          </p:nvSpPr>
          <p:spPr>
            <a:xfrm>
              <a:off x="1009767" y="2408640"/>
              <a:ext cx="3274639" cy="147383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kiến thức trong bài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8C5F51-38FB-1476-9462-52B37CB0E129}"/>
              </a:ext>
            </a:extLst>
          </p:cNvPr>
          <p:cNvGrpSpPr/>
          <p:nvPr/>
        </p:nvGrpSpPr>
        <p:grpSpPr>
          <a:xfrm>
            <a:off x="4105249" y="2010861"/>
            <a:ext cx="3930702" cy="1418139"/>
            <a:chOff x="5683198" y="2278218"/>
            <a:chExt cx="3930702" cy="1863091"/>
          </a:xfrm>
          <a:solidFill>
            <a:srgbClr val="E8D9F3"/>
          </a:solidFill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63A93A25-B93E-491D-15DC-88B78F639105}"/>
                </a:ext>
              </a:extLst>
            </p:cNvPr>
            <p:cNvGrpSpPr/>
            <p:nvPr/>
          </p:nvGrpSpPr>
          <p:grpSpPr>
            <a:xfrm>
              <a:off x="5683198" y="2278218"/>
              <a:ext cx="3930702" cy="1863091"/>
              <a:chOff x="-3810" y="-1"/>
              <a:chExt cx="3189543" cy="3657863"/>
            </a:xfrm>
            <a:grpFill/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691BFE2B-5372-E517-8500-4F3E04F16459}"/>
                  </a:ext>
                </a:extLst>
              </p:cNvPr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2E35E34D-560F-C31C-C278-72ACCC1FE9A3}"/>
                  </a:ext>
                </a:extLst>
              </p:cNvPr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D1C6A3-546D-113A-F364-8E809CB7CE7A}"/>
                </a:ext>
              </a:extLst>
            </p:cNvPr>
            <p:cNvSpPr/>
            <p:nvPr/>
          </p:nvSpPr>
          <p:spPr>
            <a:xfrm>
              <a:off x="6067355" y="2472846"/>
              <a:ext cx="3160822" cy="147383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609585" eaLnBrk="1" fontAlgn="auto" latinLnBrk="0" hangingPunct="1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6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211D56E-11D7-6991-47F9-67A0CCEBEEAA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6D8D1DBB-692F-1E9A-F744-D5C469C2B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88102B-E0C4-FC5F-4193-9AB53633BD5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12D8E-95D4-FEAA-4466-B0A0969F2F22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B8277-022A-FA83-1F27-8AB4EC66CB9E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Like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fanpage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Hoc10 -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10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thêm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tài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liệu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link: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F1492-905C-F2F2-AE28-5D1AE2B9DF20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84142EF-7412-E984-432B-75EE1BBB9309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lang="en-US" sz="2400" b="1" u="sng" dirty="0">
              <a:solidFill>
                <a:srgbClr val="843C0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7845-F3B8-7C7E-CBFD-026113046482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Hoặc truy cập qua QR code</a:t>
            </a:r>
          </a:p>
        </p:txBody>
      </p:sp>
      <p:pic>
        <p:nvPicPr>
          <p:cNvPr id="9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51CD2EB-38CB-6657-D095-B85CFDE4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D06E2-E04F-02F2-3DE7-15A84D572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2136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8B0A74-7C97-C1E3-E69C-5263C1685D00}"/>
              </a:ext>
            </a:extLst>
          </p:cNvPr>
          <p:cNvSpPr/>
          <p:nvPr/>
        </p:nvSpPr>
        <p:spPr>
          <a:xfrm>
            <a:off x="406401" y="1719183"/>
            <a:ext cx="11335271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1" algn="just" defTabSz="609539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vi-VN" sz="2500" b="1" dirty="0">
                <a:solidFill>
                  <a:srgbClr val="C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lang="en-US" sz="2500" b="1" dirty="0">
                <a:solidFill>
                  <a:srgbClr val="C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vi-VN" sz="2500" b="1" dirty="0">
                <a:solidFill>
                  <a:srgbClr val="C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ngẫu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11, 12, 13, 14.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6.</a:t>
            </a:r>
            <a:endParaRPr lang="en-US" sz="2500" dirty="0">
              <a:solidFill>
                <a:prstClr val="black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laque 9">
                <a:extLst>
                  <a:ext uri="{FF2B5EF4-FFF2-40B4-BE49-F238E27FC236}">
                    <a16:creationId xmlns:a16="http://schemas.microsoft.com/office/drawing/2014/main" id="{58A5518E-520F-CB64-D194-433AC83B1344}"/>
                  </a:ext>
                </a:extLst>
              </p:cNvPr>
              <p:cNvSpPr/>
              <p:nvPr/>
            </p:nvSpPr>
            <p:spPr>
              <a:xfrm>
                <a:off x="609600" y="3393754"/>
                <a:ext cx="5132210" cy="1205753"/>
              </a:xfrm>
              <a:prstGeom prst="plaque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500" kern="0" dirty="0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kumimoji="0" lang="en-US" sz="2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laque 9">
                <a:extLst>
                  <a:ext uri="{FF2B5EF4-FFF2-40B4-BE49-F238E27FC236}">
                    <a16:creationId xmlns:a16="http://schemas.microsoft.com/office/drawing/2014/main" id="{58A5518E-520F-CB64-D194-433AC83B1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93754"/>
                <a:ext cx="5132210" cy="1205753"/>
              </a:xfrm>
              <a:prstGeom prst="plaque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laque 10">
                <a:extLst>
                  <a:ext uri="{FF2B5EF4-FFF2-40B4-BE49-F238E27FC236}">
                    <a16:creationId xmlns:a16="http://schemas.microsoft.com/office/drawing/2014/main" id="{4C716188-94EF-BFE7-A3EB-A244A5F3573B}"/>
                  </a:ext>
                </a:extLst>
              </p:cNvPr>
              <p:cNvSpPr/>
              <p:nvPr/>
            </p:nvSpPr>
            <p:spPr>
              <a:xfrm>
                <a:off x="609600" y="5105400"/>
                <a:ext cx="5132210" cy="1205753"/>
              </a:xfrm>
              <a:prstGeom prst="plaque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  <m:f>
                      <m:fPr>
                        <m:ctrlPr>
                          <a:rPr kumimoji="0" lang="en-US" sz="2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Plaque 10">
                <a:extLst>
                  <a:ext uri="{FF2B5EF4-FFF2-40B4-BE49-F238E27FC236}">
                    <a16:creationId xmlns:a16="http://schemas.microsoft.com/office/drawing/2014/main" id="{4C716188-94EF-BFE7-A3EB-A244A5F35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05400"/>
                <a:ext cx="5132210" cy="1205753"/>
              </a:xfrm>
              <a:prstGeom prst="plaque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laque 13">
                <a:extLst>
                  <a:ext uri="{FF2B5EF4-FFF2-40B4-BE49-F238E27FC236}">
                    <a16:creationId xmlns:a16="http://schemas.microsoft.com/office/drawing/2014/main" id="{2556881D-7BB2-B2EC-CEB1-5776123BF02B}"/>
                  </a:ext>
                </a:extLst>
              </p:cNvPr>
              <p:cNvSpPr/>
              <p:nvPr/>
            </p:nvSpPr>
            <p:spPr>
              <a:xfrm>
                <a:off x="6389230" y="3393754"/>
                <a:ext cx="5132210" cy="1205753"/>
              </a:xfrm>
              <a:prstGeom prst="plaque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119809" algn="ctr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174349" algn="l"/>
                  </a:tabLst>
                  <a:defRPr/>
                </a:pPr>
                <a:r>
                  <a:rPr kumimoji="0" lang="en-US" sz="25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  <m:f>
                      <m:fPr>
                        <m:ctrlPr>
                          <a:rPr kumimoji="0" lang="en-US" sz="2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5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Plaque 13">
                <a:extLst>
                  <a:ext uri="{FF2B5EF4-FFF2-40B4-BE49-F238E27FC236}">
                    <a16:creationId xmlns:a16="http://schemas.microsoft.com/office/drawing/2014/main" id="{2556881D-7BB2-B2EC-CEB1-5776123BF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230" y="3393754"/>
                <a:ext cx="5132210" cy="1205753"/>
              </a:xfrm>
              <a:prstGeom prst="plaque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laque 14">
                <a:extLst>
                  <a:ext uri="{FF2B5EF4-FFF2-40B4-BE49-F238E27FC236}">
                    <a16:creationId xmlns:a16="http://schemas.microsoft.com/office/drawing/2014/main" id="{1CA98C71-89D7-AA69-438F-8895DB74254B}"/>
                  </a:ext>
                </a:extLst>
              </p:cNvPr>
              <p:cNvSpPr/>
              <p:nvPr/>
            </p:nvSpPr>
            <p:spPr>
              <a:xfrm>
                <a:off x="6392606" y="5105401"/>
                <a:ext cx="5132210" cy="1205752"/>
              </a:xfrm>
              <a:prstGeom prst="plaque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20321" lvl="0" indent="0" algn="ctr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 </m:t>
                    </m:r>
                    <m:f>
                      <m:fPr>
                        <m:ctrlPr>
                          <a:rPr kumimoji="0" lang="en-US" sz="2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Plaque 14">
                <a:extLst>
                  <a:ext uri="{FF2B5EF4-FFF2-40B4-BE49-F238E27FC236}">
                    <a16:creationId xmlns:a16="http://schemas.microsoft.com/office/drawing/2014/main" id="{1CA98C71-89D7-AA69-438F-8895DB742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606" y="5105401"/>
                <a:ext cx="5132210" cy="1205752"/>
              </a:xfrm>
              <a:prstGeom prst="plaque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>
            <a:extLst>
              <a:ext uri="{FF2B5EF4-FFF2-40B4-BE49-F238E27FC236}">
                <a16:creationId xmlns:a16="http://schemas.microsoft.com/office/drawing/2014/main" id="{298553A4-C027-72D5-BD16-12C3582000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54640" y="5289010"/>
            <a:ext cx="845021" cy="735509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2A68308F-6DBD-93C2-A770-152BB046BF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624116" y="5313923"/>
            <a:ext cx="842124" cy="750255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A0BBCF51-71E7-B049-0F5E-9F5331CA0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54161" y="3539449"/>
            <a:ext cx="842124" cy="750255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5D517EA2-1E58-EAD7-E8BF-99BB50892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624116" y="3626572"/>
            <a:ext cx="842124" cy="7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187ACCB-15B7-8442-D04A-7EC1F79FA2BA}"/>
              </a:ext>
            </a:extLst>
          </p:cNvPr>
          <p:cNvSpPr/>
          <p:nvPr/>
        </p:nvSpPr>
        <p:spPr>
          <a:xfrm>
            <a:off x="406401" y="1709067"/>
            <a:ext cx="11335271" cy="175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1" algn="just" defTabSz="609539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500" b="1" dirty="0" err="1">
                <a:solidFill>
                  <a:srgbClr val="C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2500" b="1" dirty="0">
                <a:solidFill>
                  <a:srgbClr val="C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r>
              <a:rPr lang="fr-FR" sz="2500" dirty="0">
                <a:solidFill>
                  <a:srgbClr val="C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đựng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bi,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bi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bi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Lan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ngẫu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bi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Lan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bi </a:t>
            </a:r>
            <a:r>
              <a:rPr lang="fr-FR" sz="25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lang="fr-FR" sz="25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là ?</a:t>
            </a:r>
            <a:endParaRPr lang="en-US" sz="2500" dirty="0">
              <a:solidFill>
                <a:prstClr val="black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laque 20">
                <a:extLst>
                  <a:ext uri="{FF2B5EF4-FFF2-40B4-BE49-F238E27FC236}">
                    <a16:creationId xmlns:a16="http://schemas.microsoft.com/office/drawing/2014/main" id="{A628913D-7B78-192B-DAC7-3D470AE2CBD6}"/>
                  </a:ext>
                </a:extLst>
              </p:cNvPr>
              <p:cNvSpPr/>
              <p:nvPr/>
            </p:nvSpPr>
            <p:spPr>
              <a:xfrm>
                <a:off x="6467651" y="5390645"/>
                <a:ext cx="5013149" cy="1238755"/>
              </a:xfrm>
              <a:prstGeom prst="plaque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500" kern="0" dirty="0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  <m:f>
                      <m:fPr>
                        <m:ctrlPr>
                          <a:rPr kumimoji="0" lang="en-US" sz="2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Plaque 20">
                <a:extLst>
                  <a:ext uri="{FF2B5EF4-FFF2-40B4-BE49-F238E27FC236}">
                    <a16:creationId xmlns:a16="http://schemas.microsoft.com/office/drawing/2014/main" id="{A628913D-7B78-192B-DAC7-3D470AE2C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651" y="5390645"/>
                <a:ext cx="5013149" cy="1238755"/>
              </a:xfrm>
              <a:prstGeom prst="plaque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laque 21">
                <a:extLst>
                  <a:ext uri="{FF2B5EF4-FFF2-40B4-BE49-F238E27FC236}">
                    <a16:creationId xmlns:a16="http://schemas.microsoft.com/office/drawing/2014/main" id="{748FFF95-3614-E562-6192-60C170570A7A}"/>
                  </a:ext>
                </a:extLst>
              </p:cNvPr>
              <p:cNvSpPr/>
              <p:nvPr/>
            </p:nvSpPr>
            <p:spPr>
              <a:xfrm>
                <a:off x="779559" y="5357389"/>
                <a:ext cx="5013149" cy="1238755"/>
              </a:xfrm>
              <a:prstGeom prst="plaque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114306" marR="0" lvl="0" indent="0" algn="ctr" defTabSz="609539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53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500" kern="0" dirty="0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  <m:f>
                      <m:fPr>
                        <m:ctrlPr>
                          <a:rPr kumimoji="0" lang="en-US" sz="2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25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Plaque 21">
                <a:extLst>
                  <a:ext uri="{FF2B5EF4-FFF2-40B4-BE49-F238E27FC236}">
                    <a16:creationId xmlns:a16="http://schemas.microsoft.com/office/drawing/2014/main" id="{748FFF95-3614-E562-6192-60C170570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9" y="5357389"/>
                <a:ext cx="5013149" cy="1238755"/>
              </a:xfrm>
              <a:prstGeom prst="plaque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laque 22">
                <a:extLst>
                  <a:ext uri="{FF2B5EF4-FFF2-40B4-BE49-F238E27FC236}">
                    <a16:creationId xmlns:a16="http://schemas.microsoft.com/office/drawing/2014/main" id="{A1F40FD4-2778-0A66-4AA2-DF21E2E01544}"/>
                  </a:ext>
                </a:extLst>
              </p:cNvPr>
              <p:cNvSpPr/>
              <p:nvPr/>
            </p:nvSpPr>
            <p:spPr>
              <a:xfrm>
                <a:off x="766012" y="3835400"/>
                <a:ext cx="5013149" cy="1238755"/>
              </a:xfrm>
              <a:prstGeom prst="plaque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114306" marR="0" lvl="0" indent="0" algn="ctr" defTabSz="609539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53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  <m:f>
                      <m:fPr>
                        <m:ctrlPr>
                          <a:rPr kumimoji="0" lang="en-US" sz="2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25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Plaque 22">
                <a:extLst>
                  <a:ext uri="{FF2B5EF4-FFF2-40B4-BE49-F238E27FC236}">
                    <a16:creationId xmlns:a16="http://schemas.microsoft.com/office/drawing/2014/main" id="{A1F40FD4-2778-0A66-4AA2-DF21E2E01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12" y="3835400"/>
                <a:ext cx="5013149" cy="1238755"/>
              </a:xfrm>
              <a:prstGeom prst="plaque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laque 23">
                <a:extLst>
                  <a:ext uri="{FF2B5EF4-FFF2-40B4-BE49-F238E27FC236}">
                    <a16:creationId xmlns:a16="http://schemas.microsoft.com/office/drawing/2014/main" id="{0C242C56-D665-2449-E773-69F7C8A1F20B}"/>
                  </a:ext>
                </a:extLst>
              </p:cNvPr>
              <p:cNvSpPr/>
              <p:nvPr/>
            </p:nvSpPr>
            <p:spPr>
              <a:xfrm>
                <a:off x="6464977" y="3835400"/>
                <a:ext cx="5013149" cy="1238755"/>
              </a:xfrm>
              <a:prstGeom prst="plaque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  <m:f>
                      <m:fPr>
                        <m:ctrlPr>
                          <a:rPr kumimoji="0" lang="en-US" sz="2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5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Plaque 23">
                <a:extLst>
                  <a:ext uri="{FF2B5EF4-FFF2-40B4-BE49-F238E27FC236}">
                    <a16:creationId xmlns:a16="http://schemas.microsoft.com/office/drawing/2014/main" id="{0C242C56-D665-2449-E773-69F7C8A1F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977" y="3835400"/>
                <a:ext cx="5013149" cy="1238755"/>
              </a:xfrm>
              <a:prstGeom prst="plaque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5">
            <a:extLst>
              <a:ext uri="{FF2B5EF4-FFF2-40B4-BE49-F238E27FC236}">
                <a16:creationId xmlns:a16="http://schemas.microsoft.com/office/drawing/2014/main" id="{2E51C320-61BC-8DFF-E811-48121CFAA0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19799" y="4139307"/>
            <a:ext cx="845021" cy="735509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302CED8-D735-482B-5AD8-A0A0ABFBC5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460153" y="5624149"/>
            <a:ext cx="842124" cy="750255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31A22CEF-A994-D733-E2C0-8F358A102E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475635" y="4097484"/>
            <a:ext cx="842124" cy="750255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A85190E8-7312-5D61-F4AE-AA9EEAABBD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95136" y="5665095"/>
            <a:ext cx="842124" cy="7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ED16F85-061A-8E13-D361-B147A3E06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AE58371E-995C-3077-BA65-DD942E56B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5F6E8E-D152-92B0-34C5-960179A18A0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07AE7497-FA81-2A73-6B8A-5A33AFD9D0B6}"/>
              </a:ext>
            </a:extLst>
          </p:cNvPr>
          <p:cNvSpPr txBox="1"/>
          <p:nvPr/>
        </p:nvSpPr>
        <p:spPr>
          <a:xfrm>
            <a:off x="3579614" y="1730905"/>
            <a:ext cx="503277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NỘI DUNG BÀI HỌC</a:t>
            </a:r>
            <a:endParaRPr lang="en-US" sz="3600" b="1" kern="0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109CCF-376C-4EA8-7589-EFC354984C2D}"/>
              </a:ext>
            </a:extLst>
          </p:cNvPr>
          <p:cNvGrpSpPr/>
          <p:nvPr/>
        </p:nvGrpSpPr>
        <p:grpSpPr>
          <a:xfrm>
            <a:off x="1553781" y="2598335"/>
            <a:ext cx="9972403" cy="965200"/>
            <a:chOff x="1718872" y="3008596"/>
            <a:chExt cx="14958604" cy="1447800"/>
          </a:xfrm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E5ED22DF-56C3-13AF-14B6-7E1A5AC6323B}"/>
                </a:ext>
              </a:extLst>
            </p:cNvPr>
            <p:cNvSpPr/>
            <p:nvPr/>
          </p:nvSpPr>
          <p:spPr>
            <a:xfrm>
              <a:off x="1718872" y="3008596"/>
              <a:ext cx="1676400" cy="1447800"/>
            </a:xfrm>
            <a:prstGeom prst="roundRect">
              <a:avLst/>
            </a:prstGeom>
            <a:solidFill>
              <a:srgbClr val="9BBB59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AAB712A-9688-5207-0AF5-ED7154CFFF65}"/>
                </a:ext>
              </a:extLst>
            </p:cNvPr>
            <p:cNvSpPr/>
            <p:nvPr/>
          </p:nvSpPr>
          <p:spPr>
            <a:xfrm>
              <a:off x="3776271" y="3008596"/>
              <a:ext cx="12901205" cy="1447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Xác suất của biến cố trong trò chơi tung đồng xu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B7E0B-5897-D4F7-75D2-3F18023E643B}"/>
              </a:ext>
            </a:extLst>
          </p:cNvPr>
          <p:cNvGrpSpPr/>
          <p:nvPr/>
        </p:nvGrpSpPr>
        <p:grpSpPr>
          <a:xfrm>
            <a:off x="1555447" y="3776718"/>
            <a:ext cx="9970737" cy="965200"/>
            <a:chOff x="1718872" y="5143963"/>
            <a:chExt cx="14956106" cy="1447800"/>
          </a:xfrm>
        </p:grpSpPr>
        <p:sp>
          <p:nvSpPr>
            <p:cNvPr id="8" name="Rounded Rectangle 31">
              <a:extLst>
                <a:ext uri="{FF2B5EF4-FFF2-40B4-BE49-F238E27FC236}">
                  <a16:creationId xmlns:a16="http://schemas.microsoft.com/office/drawing/2014/main" id="{C14A1FEE-0312-2516-B40E-38C592902519}"/>
                </a:ext>
              </a:extLst>
            </p:cNvPr>
            <p:cNvSpPr/>
            <p:nvPr/>
          </p:nvSpPr>
          <p:spPr>
            <a:xfrm>
              <a:off x="1718872" y="5143963"/>
              <a:ext cx="1676400" cy="1447800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II</a:t>
              </a:r>
            </a:p>
          </p:txBody>
        </p:sp>
        <p:sp>
          <p:nvSpPr>
            <p:cNvPr id="9" name="Rounded Rectangle 32">
              <a:extLst>
                <a:ext uri="{FF2B5EF4-FFF2-40B4-BE49-F238E27FC236}">
                  <a16:creationId xmlns:a16="http://schemas.microsoft.com/office/drawing/2014/main" id="{39C08501-B650-D90E-297C-EF2F30CB7CA9}"/>
                </a:ext>
              </a:extLst>
            </p:cNvPr>
            <p:cNvSpPr/>
            <p:nvPr/>
          </p:nvSpPr>
          <p:spPr>
            <a:xfrm>
              <a:off x="3902394" y="5143963"/>
              <a:ext cx="12772584" cy="1447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Xác suất của biến cố trong trò chơi vòng quay số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35B9B62-E642-B2F8-39D3-E39B8C8C4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431">
            <a:off x="11003803" y="849756"/>
            <a:ext cx="1044763" cy="14059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3EFACB-63F6-3B50-C990-E30C8AFFD039}"/>
              </a:ext>
            </a:extLst>
          </p:cNvPr>
          <p:cNvGrpSpPr/>
          <p:nvPr/>
        </p:nvGrpSpPr>
        <p:grpSpPr>
          <a:xfrm>
            <a:off x="1639529" y="4955101"/>
            <a:ext cx="9886655" cy="1168400"/>
            <a:chOff x="1718872" y="4991563"/>
            <a:chExt cx="14829983" cy="1752600"/>
          </a:xfrm>
        </p:grpSpPr>
        <p:sp>
          <p:nvSpPr>
            <p:cNvPr id="12" name="Rounded Rectangle 15">
              <a:extLst>
                <a:ext uri="{FF2B5EF4-FFF2-40B4-BE49-F238E27FC236}">
                  <a16:creationId xmlns:a16="http://schemas.microsoft.com/office/drawing/2014/main" id="{BDE8C523-478E-C280-17C7-484D780AC028}"/>
                </a:ext>
              </a:extLst>
            </p:cNvPr>
            <p:cNvSpPr/>
            <p:nvPr/>
          </p:nvSpPr>
          <p:spPr>
            <a:xfrm>
              <a:off x="1718872" y="5143963"/>
              <a:ext cx="1676400" cy="1447800"/>
            </a:xfrm>
            <a:prstGeom prst="roundRect">
              <a:avLst/>
            </a:prstGeom>
            <a:solidFill>
              <a:srgbClr val="4F81B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III</a:t>
              </a:r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CB25EB39-A1BD-5827-8A4D-0DEE18C08DD3}"/>
                </a:ext>
              </a:extLst>
            </p:cNvPr>
            <p:cNvSpPr/>
            <p:nvPr/>
          </p:nvSpPr>
          <p:spPr>
            <a:xfrm>
              <a:off x="3776272" y="4991563"/>
              <a:ext cx="12772583" cy="17526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Xác suất của biến cố trong trò chơi chọn ngẫu nhiên một đối tượng từ một nhóm đối tượng</a:t>
              </a:r>
            </a:p>
          </p:txBody>
        </p:sp>
      </p:grpSp>
      <p:pic>
        <p:nvPicPr>
          <p:cNvPr id="1026" name="Picture 2" descr="Dice game ">
            <a:extLst>
              <a:ext uri="{FF2B5EF4-FFF2-40B4-BE49-F238E27FC236}">
                <a16:creationId xmlns:a16="http://schemas.microsoft.com/office/drawing/2014/main" id="{3A3A202F-56F6-B065-65BA-F312000A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268"/>
            <a:ext cx="1567266" cy="156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ABBBB9-96A9-2321-0C97-FC3AB81F14F4}"/>
              </a:ext>
            </a:extLst>
          </p:cNvPr>
          <p:cNvSpPr txBox="1"/>
          <p:nvPr/>
        </p:nvSpPr>
        <p:spPr>
          <a:xfrm>
            <a:off x="380152" y="1551985"/>
            <a:ext cx="10312400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>
              <a:lnSpc>
                <a:spcPct val="150000"/>
              </a:lnSpc>
            </a:pP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II. Xác suất của biến cố trong trò chơi vòng quay số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282E3-8C99-83B8-37BF-CACE3BE1A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7223235"/>
            <a:ext cx="580036" cy="8262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C5FEF9-5466-ECD0-F46B-45595D483DDE}"/>
              </a:ext>
            </a:extLst>
          </p:cNvPr>
          <p:cNvGrpSpPr/>
          <p:nvPr/>
        </p:nvGrpSpPr>
        <p:grpSpPr>
          <a:xfrm>
            <a:off x="304552" y="2206716"/>
            <a:ext cx="8492605" cy="3021248"/>
            <a:chOff x="508389" y="2353322"/>
            <a:chExt cx="13264144" cy="45318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EE360B-B088-5B97-7CAA-F0528612989F}"/>
                </a:ext>
              </a:extLst>
            </p:cNvPr>
            <p:cNvGrpSpPr/>
            <p:nvPr/>
          </p:nvGrpSpPr>
          <p:grpSpPr>
            <a:xfrm>
              <a:off x="508389" y="2353322"/>
              <a:ext cx="13264144" cy="4531871"/>
              <a:chOff x="1320234" y="3437762"/>
              <a:chExt cx="13264144" cy="4531871"/>
            </a:xfrm>
          </p:grpSpPr>
          <p:sp>
            <p:nvSpPr>
              <p:cNvPr id="10" name="Rounded Rectangle 10">
                <a:extLst>
                  <a:ext uri="{FF2B5EF4-FFF2-40B4-BE49-F238E27FC236}">
                    <a16:creationId xmlns:a16="http://schemas.microsoft.com/office/drawing/2014/main" id="{ECE11913-C40C-B996-305F-A47C8E29800A}"/>
                  </a:ext>
                </a:extLst>
              </p:cNvPr>
              <p:cNvSpPr/>
              <p:nvPr/>
            </p:nvSpPr>
            <p:spPr>
              <a:xfrm>
                <a:off x="1438309" y="3437762"/>
                <a:ext cx="1389057" cy="856433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HĐ1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D3097E-D067-A655-68F9-575EEAA9C986}"/>
                  </a:ext>
                </a:extLst>
              </p:cNvPr>
              <p:cNvSpPr txBox="1"/>
              <p:nvPr/>
            </p:nvSpPr>
            <p:spPr>
              <a:xfrm>
                <a:off x="1320234" y="6415458"/>
                <a:ext cx="13264144" cy="1554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609539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a)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Viết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tập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hợp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C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gồm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các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kết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quả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thể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xảy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ra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đối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với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ghi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ở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hình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quạt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mà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chiếc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kim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chỉ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vào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khi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đĩa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dừng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lại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71E391-27CB-F57B-3C08-7EDB27636DEE}"/>
                </a:ext>
              </a:extLst>
            </p:cNvPr>
            <p:cNvSpPr/>
            <p:nvPr/>
          </p:nvSpPr>
          <p:spPr>
            <a:xfrm>
              <a:off x="508389" y="2355626"/>
              <a:ext cx="13139890" cy="3077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1028700" algn="just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2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Hình 38 mô tả một đĩa tròn bằng bìa cứng được chia làm tám phần bằng nhau và ghi các số 1; 2; 3; 4; 5; 6; 7; 8, chiếc kim được gắn cố định vào trục quay ở tâm của đĩa. Quay đĩa tròn một lần.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DDBDA77-0D4E-E818-4402-244AF97A8AEB}"/>
              </a:ext>
            </a:extLst>
          </p:cNvPr>
          <p:cNvSpPr/>
          <p:nvPr/>
        </p:nvSpPr>
        <p:spPr>
          <a:xfrm>
            <a:off x="304552" y="5653493"/>
            <a:ext cx="10958047" cy="104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39">
              <a:lnSpc>
                <a:spcPct val="150000"/>
              </a:lnSpc>
            </a:pPr>
            <a:r>
              <a:rPr lang="da-DK" sz="2200" dirty="0">
                <a:solidFill>
                  <a:prstClr val="black"/>
                </a:solidFill>
                <a:latin typeface="UTM Avo" panose="02040603050506020204" pitchFamily="18" charset="0"/>
                <a:ea typeface="Dotum" panose="020B0600000101010101" pitchFamily="34" charset="-127"/>
                <a:cs typeface="Arial" panose="020B0604020202020204" pitchFamily="34" charset="0"/>
              </a:rPr>
              <a:t>a) Tập hợp các kết quả có thể xảy ra đối với số xuất hiện ghi trên hình quạt là </a:t>
            </a:r>
          </a:p>
          <a:p>
            <a:pPr algn="just" defTabSz="609539">
              <a:lnSpc>
                <a:spcPct val="150000"/>
              </a:lnSpc>
            </a:pPr>
            <a:r>
              <a:rPr lang="en-US" sz="2200" kern="0" dirty="0">
                <a:solidFill>
                  <a:srgbClr val="000000"/>
                </a:solidFill>
                <a:latin typeface="UTM Avo" panose="02040603050506020204" pitchFamily="18" charset="0"/>
              </a:rPr>
              <a:t>C</a:t>
            </a:r>
            <a:r>
              <a:rPr lang="da-DK" sz="2200" dirty="0">
                <a:solidFill>
                  <a:prstClr val="black"/>
                </a:solidFill>
                <a:latin typeface="UTM Avo" panose="02040603050506020204" pitchFamily="18" charset="0"/>
                <a:ea typeface="Dotum" panose="020B0600000101010101" pitchFamily="34" charset="-127"/>
                <a:cs typeface="Arial" panose="020B0604020202020204" pitchFamily="34" charset="0"/>
              </a:rPr>
              <a:t> = {1; 2; 3; 4; 5; 6; 7; 8}.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800C77-B24C-CFC0-207A-D147F98155B7}"/>
              </a:ext>
            </a:extLst>
          </p:cNvPr>
          <p:cNvSpPr/>
          <p:nvPr/>
        </p:nvSpPr>
        <p:spPr>
          <a:xfrm>
            <a:off x="304552" y="5212603"/>
            <a:ext cx="784189" cy="534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26CB6-A058-3616-43EE-0D8B29032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952" y="2132966"/>
            <a:ext cx="3219048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ABBBB9-96A9-2321-0C97-FC3AB81F14F4}"/>
              </a:ext>
            </a:extLst>
          </p:cNvPr>
          <p:cNvSpPr txBox="1"/>
          <p:nvPr/>
        </p:nvSpPr>
        <p:spPr>
          <a:xfrm>
            <a:off x="355373" y="1655233"/>
            <a:ext cx="1031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II. Xác suất của biến cố trong trò chơi vòng quay số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282E3-8C99-83B8-37BF-CACE3BE1A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7223235"/>
            <a:ext cx="580036" cy="8262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C5FEF9-5466-ECD0-F46B-45595D483DDE}"/>
              </a:ext>
            </a:extLst>
          </p:cNvPr>
          <p:cNvGrpSpPr/>
          <p:nvPr/>
        </p:nvGrpSpPr>
        <p:grpSpPr>
          <a:xfrm>
            <a:off x="311609" y="2188190"/>
            <a:ext cx="8492605" cy="3051293"/>
            <a:chOff x="508392" y="2353322"/>
            <a:chExt cx="13264144" cy="45769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EE360B-B088-5B97-7CAA-F0528612989F}"/>
                </a:ext>
              </a:extLst>
            </p:cNvPr>
            <p:cNvGrpSpPr/>
            <p:nvPr/>
          </p:nvGrpSpPr>
          <p:grpSpPr>
            <a:xfrm>
              <a:off x="508392" y="2353322"/>
              <a:ext cx="13264144" cy="4576938"/>
              <a:chOff x="1320237" y="3437762"/>
              <a:chExt cx="13264144" cy="4576938"/>
            </a:xfrm>
          </p:grpSpPr>
          <p:sp>
            <p:nvSpPr>
              <p:cNvPr id="10" name="Rounded Rectangle 10">
                <a:extLst>
                  <a:ext uri="{FF2B5EF4-FFF2-40B4-BE49-F238E27FC236}">
                    <a16:creationId xmlns:a16="http://schemas.microsoft.com/office/drawing/2014/main" id="{ECE11913-C40C-B996-305F-A47C8E29800A}"/>
                  </a:ext>
                </a:extLst>
              </p:cNvPr>
              <p:cNvSpPr/>
              <p:nvPr/>
            </p:nvSpPr>
            <p:spPr>
              <a:xfrm>
                <a:off x="1438309" y="3437762"/>
                <a:ext cx="1389057" cy="856433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HĐ1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D3097E-D067-A655-68F9-575EEAA9C986}"/>
                  </a:ext>
                </a:extLst>
              </p:cNvPr>
              <p:cNvSpPr txBox="1"/>
              <p:nvPr/>
            </p:nvSpPr>
            <p:spPr>
              <a:xfrm>
                <a:off x="1320237" y="6047911"/>
                <a:ext cx="13264144" cy="196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609539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b)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Viết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tập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hợp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gồm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các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kết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quả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thể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xảy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ra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đối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với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biến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D: “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Chiếc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kim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chỉ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vào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hình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quạt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ghi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lẻ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”.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Mỗi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phần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tử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của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tập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hợp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gọi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là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một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kết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quả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thuận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lợi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cho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biến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D.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71E391-27CB-F57B-3C08-7EDB27636DEE}"/>
                </a:ext>
              </a:extLst>
            </p:cNvPr>
            <p:cNvSpPr/>
            <p:nvPr/>
          </p:nvSpPr>
          <p:spPr>
            <a:xfrm>
              <a:off x="508392" y="2465610"/>
              <a:ext cx="13139890" cy="2601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1028700" algn="just" defTabSz="609539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2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Hình 38 mô tả một đĩa tròn bằng bìa cứng được chia làm tám phần bằng nhau và ghi các số 1; 2; 3; 4; 5; 6;</a:t>
              </a:r>
              <a:r>
                <a:rPr lang="en-US" sz="22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 </a:t>
              </a:r>
              <a:r>
                <a:rPr lang="vi-VN" sz="22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7; 8, chiếc kim được gắn cố định vào trục quay ở tâm của đĩa. Quay đĩa tròn một lần.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DBDA77-0D4E-E818-4402-244AF97A8AEB}"/>
                  </a:ext>
                </a:extLst>
              </p:cNvPr>
              <p:cNvSpPr/>
              <p:nvPr/>
            </p:nvSpPr>
            <p:spPr>
              <a:xfrm>
                <a:off x="311609" y="5619206"/>
                <a:ext cx="7094729" cy="894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{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1; 3; 5; 7</m:t>
                    </m:r>
                    <m:r>
                      <a:rPr lang="en-US" sz="2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}.</m:t>
                    </m:r>
                  </m:oMath>
                </a14:m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bốn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1, 3, 5, 7</m:t>
                    </m:r>
                    <m:r>
                      <a:rPr lang="en-US" sz="22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22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DBDA77-0D4E-E818-4402-244AF97A8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9" y="5619206"/>
                <a:ext cx="7094729" cy="894219"/>
              </a:xfrm>
              <a:prstGeom prst="rect">
                <a:avLst/>
              </a:prstGeom>
              <a:blipFill>
                <a:blip r:embed="rId4"/>
                <a:stretch>
                  <a:fillRect l="-1117" t="-685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6800C77-B24C-CFC0-207A-D147F98155B7}"/>
              </a:ext>
            </a:extLst>
          </p:cNvPr>
          <p:cNvSpPr/>
          <p:nvPr/>
        </p:nvSpPr>
        <p:spPr>
          <a:xfrm>
            <a:off x="355373" y="5239483"/>
            <a:ext cx="784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73986-3AC0-C3BF-E831-D436746C0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309" y="2268233"/>
            <a:ext cx="3219048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ABBBB9-96A9-2321-0C97-FC3AB81F14F4}"/>
              </a:ext>
            </a:extLst>
          </p:cNvPr>
          <p:cNvSpPr txBox="1"/>
          <p:nvPr/>
        </p:nvSpPr>
        <p:spPr>
          <a:xfrm>
            <a:off x="343404" y="1632603"/>
            <a:ext cx="1031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II. Xác suất của biến cố trong trò chơi vòng quay số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282E3-8C99-83B8-37BF-CACE3BE1A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7223235"/>
            <a:ext cx="580036" cy="8262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C5FEF9-5466-ECD0-F46B-45595D483DDE}"/>
              </a:ext>
            </a:extLst>
          </p:cNvPr>
          <p:cNvGrpSpPr/>
          <p:nvPr/>
        </p:nvGrpSpPr>
        <p:grpSpPr>
          <a:xfrm>
            <a:off x="265704" y="2155823"/>
            <a:ext cx="8294161" cy="2732067"/>
            <a:chOff x="446264" y="2353322"/>
            <a:chExt cx="13264144" cy="40981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EE360B-B088-5B97-7CAA-F0528612989F}"/>
                </a:ext>
              </a:extLst>
            </p:cNvPr>
            <p:cNvGrpSpPr/>
            <p:nvPr/>
          </p:nvGrpSpPr>
          <p:grpSpPr>
            <a:xfrm>
              <a:off x="446264" y="2353322"/>
              <a:ext cx="13264144" cy="4098100"/>
              <a:chOff x="1258109" y="3437762"/>
              <a:chExt cx="13264144" cy="4098100"/>
            </a:xfrm>
          </p:grpSpPr>
          <p:sp>
            <p:nvSpPr>
              <p:cNvPr id="10" name="Rounded Rectangle 10">
                <a:extLst>
                  <a:ext uri="{FF2B5EF4-FFF2-40B4-BE49-F238E27FC236}">
                    <a16:creationId xmlns:a16="http://schemas.microsoft.com/office/drawing/2014/main" id="{ECE11913-C40C-B996-305F-A47C8E29800A}"/>
                  </a:ext>
                </a:extLst>
              </p:cNvPr>
              <p:cNvSpPr/>
              <p:nvPr/>
            </p:nvSpPr>
            <p:spPr>
              <a:xfrm>
                <a:off x="1438309" y="3437762"/>
                <a:ext cx="1389057" cy="856433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6095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HĐ1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D3097E-D067-A655-68F9-575EEAA9C986}"/>
                  </a:ext>
                </a:extLst>
              </p:cNvPr>
              <p:cNvSpPr txBox="1"/>
              <p:nvPr/>
            </p:nvSpPr>
            <p:spPr>
              <a:xfrm>
                <a:off x="1258109" y="6203862"/>
                <a:ext cx="13264144" cy="133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609539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c)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Tìm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tỉ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của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các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kết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quả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thuận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lợi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cho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biến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D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và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phần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tử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của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tập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hợp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C.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71E391-27CB-F57B-3C08-7EDB27636DEE}"/>
                </a:ext>
              </a:extLst>
            </p:cNvPr>
            <p:cNvSpPr/>
            <p:nvPr/>
          </p:nvSpPr>
          <p:spPr>
            <a:xfrm>
              <a:off x="446264" y="2517843"/>
              <a:ext cx="13139890" cy="2601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1028700" algn="just" defTabSz="609539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2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rPr>
                <a:t>Hình 38 mô tả một đĩa tròn bằng bìa cứng được chia làm tám phần bằng nhau và ghi các số 1; 2; 3; 4; 5; 6; 7; 8, chiếc kim được gắn cố định vào trục quay ở tâm của đĩa. Quay đĩa tròn một lần.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DBDA77-0D4E-E818-4402-244AF97A8AEB}"/>
                  </a:ext>
                </a:extLst>
              </p:cNvPr>
              <p:cNvSpPr/>
              <p:nvPr/>
            </p:nvSpPr>
            <p:spPr>
              <a:xfrm>
                <a:off x="304553" y="5315870"/>
                <a:ext cx="8556675" cy="12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D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</a:rPr>
                  <a:t>C </a:t>
                </a:r>
                <a:r>
                  <a:rPr lang="en-US" sz="22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2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DBDA77-0D4E-E818-4402-244AF97A8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53" y="5315870"/>
                <a:ext cx="8556675" cy="1202573"/>
              </a:xfrm>
              <a:prstGeom prst="rect">
                <a:avLst/>
              </a:prstGeom>
              <a:blipFill>
                <a:blip r:embed="rId4"/>
                <a:stretch>
                  <a:fillRect l="-926" t="-508" r="-855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6800C77-B24C-CFC0-207A-D147F98155B7}"/>
              </a:ext>
            </a:extLst>
          </p:cNvPr>
          <p:cNvSpPr/>
          <p:nvPr/>
        </p:nvSpPr>
        <p:spPr>
          <a:xfrm>
            <a:off x="304554" y="4909951"/>
            <a:ext cx="784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2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F690A-BC04-BBBB-24BF-ED3FC3517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838" y="2212571"/>
            <a:ext cx="3219048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22 - Bài 4 - Xác suất của biến cố ngẫu nhiên trong một số trò chơi đơn giản - Tiết 1</Template>
  <TotalTime>49</TotalTime>
  <Words>1211</Words>
  <Application>Microsoft Office PowerPoint</Application>
  <PresentationFormat>Widescreen</PresentationFormat>
  <Paragraphs>82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UTM Avo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admin</cp:lastModifiedBy>
  <cp:revision>12</cp:revision>
  <dcterms:created xsi:type="dcterms:W3CDTF">2023-12-27T13:51:22Z</dcterms:created>
  <dcterms:modified xsi:type="dcterms:W3CDTF">2023-12-29T04:26:57Z</dcterms:modified>
</cp:coreProperties>
</file>